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336" r:id="rId4"/>
    <p:sldId id="431" r:id="rId5"/>
    <p:sldId id="482" r:id="rId6"/>
    <p:sldId id="475" r:id="rId7"/>
    <p:sldId id="483" r:id="rId8"/>
    <p:sldId id="484" r:id="rId9"/>
    <p:sldId id="476" r:id="rId10"/>
    <p:sldId id="486" r:id="rId11"/>
    <p:sldId id="485" r:id="rId12"/>
    <p:sldId id="477" r:id="rId13"/>
    <p:sldId id="487" r:id="rId14"/>
    <p:sldId id="459" r:id="rId15"/>
    <p:sldId id="488" r:id="rId16"/>
    <p:sldId id="489" r:id="rId17"/>
    <p:sldId id="460" r:id="rId18"/>
    <p:sldId id="490" r:id="rId19"/>
    <p:sldId id="491" r:id="rId20"/>
    <p:sldId id="492" r:id="rId21"/>
    <p:sldId id="493" r:id="rId22"/>
    <p:sldId id="497" r:id="rId23"/>
    <p:sldId id="480" r:id="rId24"/>
    <p:sldId id="481" r:id="rId25"/>
    <p:sldId id="494" r:id="rId26"/>
    <p:sldId id="495" r:id="rId27"/>
    <p:sldId id="461" r:id="rId28"/>
    <p:sldId id="264" r:id="rId29"/>
    <p:sldId id="496" r:id="rId30"/>
    <p:sldId id="371" r:id="rId31"/>
    <p:sldId id="263" r:id="rId32"/>
    <p:sldId id="2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1" name="Cheryl Slavik" initials="CS" lastIdx="18" clrIdx="1"/>
  <p:cmAuthor id="2" name="NA" initials="N" lastIdx="16" clrIdx="2"/>
  <p:cmAuthor id="3" name="Firstname Lastname" initials="FL" lastIdx="1" clrIdx="3">
    <p:extLst>
      <p:ext uri="{19B8F6BF-5375-455C-9EA6-DF929625EA0E}">
        <p15:presenceInfo xmlns:p15="http://schemas.microsoft.com/office/powerpoint/2012/main" userId="Firstname Lastname" providerId="None"/>
      </p:ext>
    </p:extLst>
  </p:cmAuthor>
  <p:cmAuthor id="4" name="Joyce N." initials="JN" lastIdx="28" clrIdx="4"/>
  <p:cmAuthor id="5" name="Judy" initials="JAL" lastIdx="3"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10" autoAdjust="0"/>
    <p:restoredTop sz="73515" autoAdjust="0"/>
  </p:normalViewPr>
  <p:slideViewPr>
    <p:cSldViewPr>
      <p:cViewPr varScale="1">
        <p:scale>
          <a:sx n="55" d="100"/>
          <a:sy n="55" d="100"/>
        </p:scale>
        <p:origin x="1182"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6" y="5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3.xml"/><Relationship Id="rId7" Type="http://schemas.openxmlformats.org/officeDocument/2006/relationships/slide" Target="slides/slide31.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30.xml"/><Relationship Id="rId5" Type="http://schemas.openxmlformats.org/officeDocument/2006/relationships/slide" Target="slides/slide29.xml"/><Relationship Id="rId4"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6/6/2013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6/6/2013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his chapter</a:t>
            </a:r>
            <a:r>
              <a:rPr lang="en-US" baseline="0" dirty="0" smtClean="0"/>
              <a:t>, you will learn how to use Microsoft Office Excel 2013 templates, themes, and styles, and how to create and use macros.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238861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Cell Styles gallery contains the following five predefined cell categories:</a:t>
            </a:r>
          </a:p>
          <a:p>
            <a:pPr lvl="1"/>
            <a:r>
              <a:rPr lang="en-US" sz="1200" b="0" i="0" u="none" strike="noStrike" kern="1200" baseline="0" dirty="0" smtClean="0">
                <a:solidFill>
                  <a:schemeClr val="tx1"/>
                </a:solidFill>
                <a:latin typeface="+mn-lt"/>
                <a:ea typeface="+mn-ea"/>
                <a:cs typeface="+mn-cs"/>
              </a:rPr>
              <a:t>Good, Bad, and Neutral</a:t>
            </a:r>
            <a:r>
              <a:rPr lang="en-US" b="0" dirty="0" smtClean="0"/>
              <a:t>—u</a:t>
            </a:r>
            <a:r>
              <a:rPr lang="en-US" sz="1200" b="0" i="0" u="none" strike="noStrike" kern="1200" baseline="0" dirty="0" smtClean="0">
                <a:solidFill>
                  <a:schemeClr val="tx1"/>
                </a:solidFill>
                <a:latin typeface="+mn-lt"/>
                <a:ea typeface="+mn-ea"/>
                <a:cs typeface="+mn-cs"/>
              </a:rPr>
              <a:t>se to emphasize good, bad, or neutral results.</a:t>
            </a:r>
          </a:p>
          <a:p>
            <a:pPr lvl="1"/>
            <a:r>
              <a:rPr lang="en-US" sz="1200" b="0" i="0" u="none" strike="noStrike" kern="1200" baseline="0" dirty="0" smtClean="0">
                <a:solidFill>
                  <a:schemeClr val="tx1"/>
                </a:solidFill>
                <a:latin typeface="+mn-lt"/>
                <a:ea typeface="+mn-ea"/>
                <a:cs typeface="+mn-cs"/>
              </a:rPr>
              <a:t>Data and Model</a:t>
            </a:r>
            <a:r>
              <a:rPr lang="en-US" b="0" dirty="0" smtClean="0"/>
              <a:t>—u</a:t>
            </a:r>
            <a:r>
              <a:rPr lang="en-US" sz="1200" b="0" i="0" u="none" strike="noStrike" kern="1200" baseline="0" dirty="0" smtClean="0">
                <a:solidFill>
                  <a:schemeClr val="tx1"/>
                </a:solidFill>
                <a:latin typeface="+mn-lt"/>
                <a:ea typeface="+mn-ea"/>
                <a:cs typeface="+mn-cs"/>
              </a:rPr>
              <a:t>se to indicate special cell contents.</a:t>
            </a:r>
          </a:p>
          <a:p>
            <a:pPr lvl="1"/>
            <a:r>
              <a:rPr lang="en-US" sz="1200" b="0" i="0" u="none" strike="noStrike" kern="1200" baseline="0" dirty="0" smtClean="0">
                <a:solidFill>
                  <a:schemeClr val="tx1"/>
                </a:solidFill>
                <a:latin typeface="+mn-lt"/>
                <a:ea typeface="+mn-ea"/>
                <a:cs typeface="+mn-cs"/>
              </a:rPr>
              <a:t>Titles and Headings</a:t>
            </a:r>
            <a:r>
              <a:rPr lang="en-US" b="0" dirty="0" smtClean="0"/>
              <a:t>—u</a:t>
            </a:r>
            <a:r>
              <a:rPr lang="en-US" sz="1200" b="0" i="0" u="none" strike="noStrike" kern="1200" baseline="0" dirty="0" smtClean="0">
                <a:solidFill>
                  <a:schemeClr val="tx1"/>
                </a:solidFill>
                <a:latin typeface="+mn-lt"/>
                <a:ea typeface="+mn-ea"/>
                <a:cs typeface="+mn-cs"/>
              </a:rPr>
              <a:t>se to format titles and headings.</a:t>
            </a:r>
          </a:p>
          <a:p>
            <a:pPr lvl="1"/>
            <a:r>
              <a:rPr lang="en-US" sz="1200" b="0" i="0" u="none" strike="noStrike" kern="1200" baseline="0" dirty="0" smtClean="0">
                <a:solidFill>
                  <a:schemeClr val="tx1"/>
                </a:solidFill>
                <a:latin typeface="+mn-lt"/>
                <a:ea typeface="+mn-ea"/>
                <a:cs typeface="+mn-cs"/>
              </a:rPr>
              <a:t>Themed Cell Styles</a:t>
            </a:r>
            <a:r>
              <a:rPr lang="en-US" b="0" dirty="0" smtClean="0"/>
              <a:t>—u</a:t>
            </a:r>
            <a:r>
              <a:rPr lang="en-US" sz="1200" b="0" i="0" u="none" strike="noStrike" kern="1200" baseline="0" dirty="0" smtClean="0">
                <a:solidFill>
                  <a:schemeClr val="tx1"/>
                </a:solidFill>
                <a:latin typeface="+mn-lt"/>
                <a:ea typeface="+mn-ea"/>
                <a:cs typeface="+mn-cs"/>
              </a:rPr>
              <a:t>se Accent styles for visual emphasis. </a:t>
            </a:r>
          </a:p>
          <a:p>
            <a:pPr lvl="1"/>
            <a:r>
              <a:rPr lang="en-US" sz="1200" b="0" i="0" u="none" strike="noStrike" kern="1200" baseline="0" dirty="0" smtClean="0">
                <a:solidFill>
                  <a:schemeClr val="tx1"/>
                </a:solidFill>
                <a:latin typeface="+mn-lt"/>
                <a:ea typeface="+mn-ea"/>
                <a:cs typeface="+mn-cs"/>
              </a:rPr>
              <a:t>Number Format</a:t>
            </a:r>
            <a:r>
              <a:rPr lang="en-US" b="0" dirty="0" smtClean="0"/>
              <a:t>—p</a:t>
            </a:r>
            <a:r>
              <a:rPr lang="en-US" sz="1200" b="0" i="0" u="none" strike="noStrike" kern="1200" baseline="0" dirty="0" smtClean="0">
                <a:solidFill>
                  <a:schemeClr val="tx1"/>
                </a:solidFill>
                <a:latin typeface="+mn-lt"/>
                <a:ea typeface="+mn-ea"/>
                <a:cs typeface="+mn-cs"/>
              </a:rPr>
              <a:t>rovide the same formatting as commands in the Number group.</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applying cell styles continues on the next slide.</a:t>
            </a:r>
          </a:p>
          <a:p>
            <a:pPr lv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312059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Click Cell Styles in the Styles group on the HOME tab to display the Cell Styles gallery. Cell Styles also uses Live Preview, so placing the pointer on a cell style in the gallery shows what the cell will look like with that cell style applied.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You can also create a custom cell style and then name and save it.</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159056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When the</a:t>
            </a:r>
            <a:r>
              <a:rPr lang="en-US" baseline="0" dirty="0" smtClean="0"/>
              <a:t> supplied templates do not meet your needs, you can create your own template. Templates can be created from scratch, or an existing template can be modified and saved as a new template.</a:t>
            </a:r>
          </a:p>
          <a:p>
            <a:pPr lvl="0"/>
            <a:endParaRPr lang="en-US" baseline="0" dirty="0" smtClean="0"/>
          </a:p>
          <a:p>
            <a:pPr lvl="0"/>
            <a:r>
              <a:rPr lang="en-US" baseline="0" dirty="0" smtClean="0"/>
              <a:t>When creating a new template, the following are some guidelines for you to consider:</a:t>
            </a:r>
          </a:p>
          <a:p>
            <a:pPr lvl="1"/>
            <a:r>
              <a:rPr lang="en-US" baseline="0" dirty="0" smtClean="0"/>
              <a:t>The template should contain formatted, descriptive labels, empty cells, and formulas.</a:t>
            </a:r>
          </a:p>
          <a:p>
            <a:pPr lvl="1"/>
            <a:r>
              <a:rPr lang="en-US" baseline="0" dirty="0" smtClean="0"/>
              <a:t>When possible avoid values in formulas; use cell references instead.</a:t>
            </a:r>
          </a:p>
          <a:p>
            <a:pPr lvl="1"/>
            <a:r>
              <a:rPr lang="en-US" baseline="0" dirty="0" smtClean="0"/>
              <a:t>Use an appropriate function to trap errors.</a:t>
            </a:r>
          </a:p>
          <a:p>
            <a:pPr lvl="1"/>
            <a:r>
              <a:rPr lang="en-US" baseline="0" dirty="0" smtClean="0"/>
              <a:t>Include data-validation settings.</a:t>
            </a:r>
          </a:p>
          <a:p>
            <a:pPr lvl="1"/>
            <a:endParaRPr lang="en-US" dirty="0" smtClean="0"/>
          </a:p>
          <a:p>
            <a:pPr lvl="0"/>
            <a:r>
              <a:rPr lang="en-US" dirty="0" smtClean="0"/>
              <a:t>Information on creating and using a template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12043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When creating a new template, the following are some more guidelines to consider:</a:t>
            </a:r>
          </a:p>
          <a:p>
            <a:pPr lvl="1"/>
            <a:r>
              <a:rPr lang="en-US" baseline="0" dirty="0" smtClean="0"/>
              <a:t>Include template instructions.</a:t>
            </a:r>
          </a:p>
          <a:p>
            <a:pPr lvl="1"/>
            <a:r>
              <a:rPr lang="en-US" baseline="0" dirty="0" smtClean="0"/>
              <a:t>Apply appropriate template formatting.</a:t>
            </a:r>
          </a:p>
          <a:p>
            <a:pPr lvl="1"/>
            <a:r>
              <a:rPr lang="en-US" baseline="0" dirty="0" smtClean="0"/>
              <a:t>Give worksheets meaningful names.</a:t>
            </a:r>
          </a:p>
          <a:p>
            <a:pPr lvl="1"/>
            <a:endParaRPr lang="en-US" baseline="0" dirty="0" smtClean="0"/>
          </a:p>
          <a:p>
            <a:pPr lvl="0"/>
            <a:r>
              <a:rPr lang="en-US" baseline="0" dirty="0" smtClean="0"/>
              <a:t>See the textbook for additional guidelines.</a:t>
            </a:r>
          </a:p>
          <a:p>
            <a:pPr lvl="0"/>
            <a:endParaRPr lang="en-US" baseline="0" dirty="0" smtClean="0"/>
          </a:p>
          <a:p>
            <a:r>
              <a:rPr lang="en-US" baseline="0" dirty="0" smtClean="0"/>
              <a:t>To save a new template so that it appears in the Templates gallery, do a normal Save As, but change the file type to an Excel Template (.xltx). This will save the template in the default template folder </a:t>
            </a:r>
            <a:r>
              <a:rPr lang="en-US" sz="1200" b="0" i="0" u="none" strike="noStrike" kern="1200" baseline="0" dirty="0" smtClean="0">
                <a:solidFill>
                  <a:schemeClr val="tx1"/>
                </a:solidFill>
                <a:latin typeface="+mn-lt"/>
                <a:ea typeface="+mn-ea"/>
                <a:cs typeface="+mn-cs"/>
              </a:rPr>
              <a:t>C:\Users\username\Documents\CustomOfficeTemplates and place the template in the gallery.</a:t>
            </a:r>
            <a:endParaRPr lang="en-US" baseline="0" dirty="0" smtClean="0"/>
          </a:p>
          <a:p>
            <a:pPr lvl="0"/>
            <a:endParaRPr lang="en-US"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120433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locked cell prevents users from editing the contents or formatting cells in a protected worksheet.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Cells are not locked until the worksheet is protected.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Locking or unlocking cells has no effect if the worksheet has not been protected.</a:t>
            </a:r>
          </a:p>
          <a:p>
            <a:pPr lvl="0"/>
            <a:endParaRPr lang="en-US" dirty="0" smtClean="0"/>
          </a:p>
          <a:p>
            <a:pPr lvl="0"/>
            <a:r>
              <a:rPr lang="en-US" dirty="0" smtClean="0"/>
              <a:t>Information on protecting a cell, a worksheet,</a:t>
            </a:r>
            <a:r>
              <a:rPr lang="en-US" baseline="0" dirty="0" smtClean="0"/>
              <a:t> and a workbook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1594693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Once the cells the users are allowed to modify are unlocked, the worksheet is ready to be protected. When a worksheet is protected, users cannot alter locked cells. After a worksheet is protected, most commands on the Ribbon are dimmed, indicating that they are not available.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Part of the process of protecting a worksheet, is entering a password so that only those who know the password can unprotect the worksheet.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noted in the Protect Sheet dialog box, do not forget your password.</a:t>
            </a:r>
          </a:p>
          <a:p>
            <a:endParaRPr lang="en-US" sz="1200" b="0" i="0" u="none" strike="noStrike" kern="1200" baseline="0" dirty="0" smtClean="0">
              <a:solidFill>
                <a:schemeClr val="tx1"/>
              </a:solidFill>
              <a:latin typeface="+mn-lt"/>
              <a:ea typeface="+mn-ea"/>
              <a:cs typeface="+mn-cs"/>
            </a:endParaRPr>
          </a:p>
          <a:p>
            <a:pPr lvl="0"/>
            <a:r>
              <a:rPr lang="en-US" dirty="0" smtClean="0"/>
              <a:t>Information on protecting a cell, a worksheet,</a:t>
            </a:r>
            <a:r>
              <a:rPr lang="en-US" baseline="0" dirty="0" smtClean="0"/>
              <a:t> and a workbook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1594693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Protecting a worksheet prevents unauthorized modifications of the worksheet, but users can make changes to other parts of the workbook. To prevent users from making unwanted changes, the entire workbook can be protected with a password.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protect a workbook, click Protect Workbook in the Changes group on the REVIEW tab to open the Protect Structure and Windows dialog box. Click the check box to protect the workbook and create a password.</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159469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macro</a:t>
            </a:r>
            <a:r>
              <a:rPr lang="en-US" sz="1200" b="1"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a set of instructions that execute a sequence of commands to automate repetitive or routine tasks.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Excel, there are two methods for creating macros: </a:t>
            </a:r>
          </a:p>
          <a:p>
            <a:pPr lvl="1"/>
            <a:r>
              <a:rPr lang="en-US" sz="1200" b="0" i="0" u="none" strike="noStrike" kern="1200" baseline="0" dirty="0" smtClean="0">
                <a:solidFill>
                  <a:schemeClr val="tx1"/>
                </a:solidFill>
                <a:latin typeface="+mn-lt"/>
                <a:ea typeface="+mn-ea"/>
                <a:cs typeface="+mn-cs"/>
              </a:rPr>
              <a:t>Using the Macro Recorder.</a:t>
            </a:r>
          </a:p>
          <a:p>
            <a:pPr lvl="1"/>
            <a:r>
              <a:rPr lang="en-US" sz="1200" b="0" i="0" u="none" strike="noStrike" kern="1200" baseline="0" dirty="0" smtClean="0">
                <a:solidFill>
                  <a:schemeClr val="tx1"/>
                </a:solidFill>
                <a:latin typeface="+mn-lt"/>
                <a:ea typeface="+mn-ea"/>
                <a:cs typeface="+mn-cs"/>
              </a:rPr>
              <a:t>Typing instructions using Visual Basic for Applications (VBA).</a:t>
            </a:r>
          </a:p>
          <a:p>
            <a:pPr lvl="0"/>
            <a:endParaRPr lang="en-US" dirty="0" smtClean="0"/>
          </a:p>
          <a:p>
            <a:pPr lvl="0"/>
            <a:r>
              <a:rPr lang="en-US" dirty="0" smtClean="0"/>
              <a:t>Information on creating a macro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3540706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Macro Recorder records commands, keystrokes, and mouse clicks, and stores Excel commands as VBA code within a workbook.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Macros cannot be stored using the default Excel Workbook file format (.xlsx).</a:t>
            </a:r>
          </a:p>
          <a:p>
            <a:r>
              <a:rPr lang="en-US" sz="1200" b="0" i="0" u="none" strike="noStrike" kern="1200" baseline="0" dirty="0" smtClean="0">
                <a:solidFill>
                  <a:schemeClr val="tx1"/>
                </a:solidFill>
                <a:latin typeface="+mn-lt"/>
                <a:ea typeface="+mn-ea"/>
                <a:cs typeface="+mn-cs"/>
              </a:rPr>
              <a:t>When saving a workbook containing macros, the workbook has to be stored in one of the following formats:</a:t>
            </a:r>
          </a:p>
          <a:p>
            <a:pPr lvl="1"/>
            <a:r>
              <a:rPr lang="en-US" sz="1200" b="0" i="0" u="none" strike="noStrike" kern="1200" baseline="0" dirty="0" smtClean="0">
                <a:solidFill>
                  <a:schemeClr val="tx1"/>
                </a:solidFill>
                <a:latin typeface="+mn-lt"/>
                <a:ea typeface="+mn-ea"/>
                <a:cs typeface="+mn-cs"/>
              </a:rPr>
              <a:t>Excel Macro-Enabled Workbook (.xlsm).</a:t>
            </a:r>
          </a:p>
          <a:p>
            <a:pPr lvl="1"/>
            <a:r>
              <a:rPr lang="en-US" sz="1200" b="0" i="0" u="none" strike="noStrike" kern="1200" baseline="0" dirty="0" smtClean="0">
                <a:solidFill>
                  <a:schemeClr val="tx1"/>
                </a:solidFill>
                <a:latin typeface="+mn-lt"/>
                <a:ea typeface="+mn-ea"/>
                <a:cs typeface="+mn-cs"/>
              </a:rPr>
              <a:t>Excel Binary Workbook (.xlsb).</a:t>
            </a:r>
          </a:p>
          <a:p>
            <a:pPr lvl="1"/>
            <a:r>
              <a:rPr lang="en-US" sz="1200" b="0" i="0" u="none" strike="noStrike" kern="1200" baseline="0" dirty="0" smtClean="0">
                <a:solidFill>
                  <a:schemeClr val="tx1"/>
                </a:solidFill>
                <a:latin typeface="+mn-lt"/>
                <a:ea typeface="+mn-ea"/>
                <a:cs typeface="+mn-cs"/>
              </a:rPr>
              <a:t>Excel Macro-Enabled Template (.xltm).</a:t>
            </a:r>
          </a:p>
          <a:p>
            <a:pPr lvl="1"/>
            <a:endParaRPr lang="en-US" dirty="0" smtClean="0"/>
          </a:p>
          <a:p>
            <a:pPr lvl="0"/>
            <a:r>
              <a:rPr lang="en-US" dirty="0" smtClean="0"/>
              <a:t>Information on creating a macro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354070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There are three ways to access the Macro Recorder:</a:t>
            </a:r>
          </a:p>
          <a:p>
            <a:pPr lvl="1"/>
            <a:r>
              <a:rPr lang="en-US" sz="1200" b="0" i="0" u="none" strike="noStrike" kern="1200" baseline="0" dirty="0" smtClean="0">
                <a:solidFill>
                  <a:schemeClr val="tx1"/>
                </a:solidFill>
                <a:latin typeface="+mn-lt"/>
                <a:ea typeface="+mn-ea"/>
                <a:cs typeface="+mn-cs"/>
              </a:rPr>
              <a:t>From the View tab</a:t>
            </a:r>
            <a:r>
              <a:rPr lang="en-US" dirty="0" smtClean="0"/>
              <a:t>—Macro group contains buttons to </a:t>
            </a:r>
            <a:r>
              <a:rPr lang="en-US" sz="1200" b="0" i="0" u="none" strike="noStrike" kern="1200" baseline="0" dirty="0" smtClean="0">
                <a:solidFill>
                  <a:schemeClr val="tx1"/>
                </a:solidFill>
                <a:latin typeface="+mn-lt"/>
                <a:ea typeface="+mn-ea"/>
                <a:cs typeface="+mn-cs"/>
              </a:rPr>
              <a:t>view and record a macros.</a:t>
            </a:r>
          </a:p>
          <a:p>
            <a:pPr lvl="1"/>
            <a:r>
              <a:rPr lang="en-US" sz="1200" b="0" i="0" u="none" strike="noStrike" kern="1200" baseline="0" dirty="0" smtClean="0">
                <a:solidFill>
                  <a:schemeClr val="tx1"/>
                </a:solidFill>
                <a:latin typeface="+mn-lt"/>
                <a:ea typeface="+mn-ea"/>
                <a:cs typeface="+mn-cs"/>
              </a:rPr>
              <a:t>From the Developer tab</a:t>
            </a:r>
            <a:r>
              <a:rPr lang="en-US" dirty="0" smtClean="0"/>
              <a:t>—</a:t>
            </a:r>
            <a:r>
              <a:rPr lang="en-US" sz="1200" b="0" i="0" u="none" strike="noStrike" kern="1200" baseline="0" dirty="0" smtClean="0">
                <a:solidFill>
                  <a:schemeClr val="tx1"/>
                </a:solidFill>
                <a:latin typeface="+mn-lt"/>
                <a:ea typeface="+mn-ea"/>
                <a:cs typeface="+mn-cs"/>
              </a:rPr>
              <a:t>provides more in-depth tools; it also includes commands to open the Visual Basic editor and set macro security.</a:t>
            </a:r>
          </a:p>
          <a:p>
            <a:pPr lvl="1"/>
            <a:r>
              <a:rPr lang="en-US" sz="1200" b="0" i="0" u="none" strike="noStrike" kern="1200" baseline="0" dirty="0" smtClean="0">
                <a:solidFill>
                  <a:schemeClr val="tx1"/>
                </a:solidFill>
                <a:latin typeface="+mn-lt"/>
                <a:ea typeface="+mn-ea"/>
                <a:cs typeface="+mn-cs"/>
              </a:rPr>
              <a:t>From the status bar</a:t>
            </a:r>
            <a:r>
              <a:rPr lang="en-US" dirty="0" smtClean="0"/>
              <a:t>—</a:t>
            </a:r>
            <a:r>
              <a:rPr lang="en-US" sz="1200" b="0" i="0" u="none" strike="noStrike" kern="1200" baseline="0" dirty="0" smtClean="0">
                <a:solidFill>
                  <a:schemeClr val="tx1"/>
                </a:solidFill>
                <a:latin typeface="+mn-lt"/>
                <a:ea typeface="+mn-ea"/>
                <a:cs typeface="+mn-cs"/>
              </a:rPr>
              <a:t>displays the Macro Recording button to start and stop macro recordings.</a:t>
            </a:r>
          </a:p>
          <a:p>
            <a:endParaRPr lang="en-US" sz="1200" b="0" i="0" u="none" strike="noStrike" kern="1200" baseline="0" dirty="0" smtClean="0">
              <a:solidFill>
                <a:schemeClr val="tx1"/>
              </a:solidFill>
              <a:latin typeface="+mn-lt"/>
              <a:ea typeface="+mn-ea"/>
              <a:cs typeface="+mn-cs"/>
            </a:endParaRPr>
          </a:p>
          <a:p>
            <a:pPr lvl="0"/>
            <a:r>
              <a:rPr lang="en-US" dirty="0" smtClean="0"/>
              <a:t>Information on creating a macro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183310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Select a template</a:t>
            </a:r>
          </a:p>
          <a:p>
            <a:pPr lvl="1">
              <a:buFont typeface="Arial" pitchFamily="34" charset="0"/>
              <a:buChar char="•"/>
            </a:pPr>
            <a:r>
              <a:rPr lang="en-US" sz="1300" dirty="0" smtClean="0"/>
              <a:t>  Apply themes and backgrounds</a:t>
            </a:r>
          </a:p>
          <a:p>
            <a:pPr lvl="1">
              <a:buFont typeface="Arial" pitchFamily="34" charset="0"/>
              <a:buChar char="•"/>
            </a:pPr>
            <a:r>
              <a:rPr lang="en-US" sz="1300" dirty="0" smtClean="0"/>
              <a:t>  Apply cell styles</a:t>
            </a:r>
          </a:p>
          <a:p>
            <a:pPr lvl="1">
              <a:buFont typeface="Arial" pitchFamily="34" charset="0"/>
              <a:buChar char="•"/>
            </a:pPr>
            <a:r>
              <a:rPr lang="en-US" sz="1300" dirty="0" smtClean="0"/>
              <a:t>  Create and use a template</a:t>
            </a:r>
          </a:p>
          <a:p>
            <a:pPr lvl="1">
              <a:buFont typeface="Arial" pitchFamily="34" charset="0"/>
              <a:buChar char="•"/>
            </a:pPr>
            <a:r>
              <a:rPr lang="en-US" sz="1300" dirty="0" smtClean="0"/>
              <a:t>  Protect a cell, a worksheet, and a workbook</a:t>
            </a:r>
          </a:p>
          <a:p>
            <a:pPr lvl="1">
              <a:buFont typeface="Arial" pitchFamily="34" charset="0"/>
              <a:buNone/>
            </a:pPr>
            <a:endParaRPr lang="en-US" dirty="0" smtClean="0"/>
          </a:p>
          <a:p>
            <a:pPr lvl="0">
              <a:buFont typeface="Arial" pitchFamily="34" charset="0"/>
              <a:buNone/>
            </a:pPr>
            <a:r>
              <a:rPr lang="en-US" dirty="0" smtClean="0"/>
              <a:t>The</a:t>
            </a:r>
            <a:r>
              <a:rPr lang="en-US" baseline="0" dirty="0" smtClean="0"/>
              <a:t> objectives continue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224367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To record a macro, click any of the Record Macro buttons and the Record Macro dialog box appears.</a:t>
            </a:r>
          </a:p>
          <a:p>
            <a:endParaRPr lang="en-US" sz="1200" b="0" i="0" u="none" strike="noStrike" kern="1200" baseline="0" dirty="0" smtClean="0">
              <a:solidFill>
                <a:schemeClr val="tx1"/>
              </a:solidFill>
              <a:latin typeface="+mn-lt"/>
              <a:ea typeface="+mn-ea"/>
              <a:cs typeface="+mn-cs"/>
            </a:endParaRPr>
          </a:p>
          <a:p>
            <a:pPr lvl="0"/>
            <a:r>
              <a:rPr lang="en-US" dirty="0" smtClean="0"/>
              <a:t>Information on creating a macro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252026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In the Record Macro dialog box: </a:t>
            </a:r>
          </a:p>
          <a:p>
            <a:pPr lvl="1"/>
            <a:r>
              <a:rPr lang="en-US" sz="1200" b="0" i="0" u="none" strike="noStrike" kern="1200" baseline="0" dirty="0" smtClean="0">
                <a:solidFill>
                  <a:schemeClr val="tx1"/>
                </a:solidFill>
                <a:latin typeface="+mn-lt"/>
                <a:ea typeface="+mn-ea"/>
                <a:cs typeface="+mn-cs"/>
              </a:rPr>
              <a:t>The macro is named.</a:t>
            </a:r>
          </a:p>
          <a:p>
            <a:pPr lvl="1"/>
            <a:r>
              <a:rPr lang="en-US" sz="1200" b="0" i="0" u="none" strike="noStrike" kern="1200" baseline="0" dirty="0" smtClean="0">
                <a:solidFill>
                  <a:schemeClr val="tx1"/>
                </a:solidFill>
                <a:latin typeface="+mn-lt"/>
                <a:ea typeface="+mn-ea"/>
                <a:cs typeface="+mn-cs"/>
              </a:rPr>
              <a:t>A keyboard shortcut can be assigned.</a:t>
            </a:r>
          </a:p>
          <a:p>
            <a:pPr lvl="1"/>
            <a:r>
              <a:rPr lang="en-US" sz="1200" b="0" i="0" u="none" strike="noStrike" kern="1200" baseline="0" dirty="0" smtClean="0">
                <a:solidFill>
                  <a:schemeClr val="tx1"/>
                </a:solidFill>
                <a:latin typeface="+mn-lt"/>
                <a:ea typeface="+mn-ea"/>
                <a:cs typeface="+mn-cs"/>
              </a:rPr>
              <a:t>The location where the macro is stored is entered.</a:t>
            </a:r>
          </a:p>
          <a:p>
            <a:pPr lvl="1"/>
            <a:r>
              <a:rPr lang="en-US" sz="1200" b="0" i="0" u="none" strike="noStrike" kern="1200" baseline="0" dirty="0" smtClean="0">
                <a:solidFill>
                  <a:schemeClr val="tx1"/>
                </a:solidFill>
                <a:latin typeface="+mn-lt"/>
                <a:ea typeface="+mn-ea"/>
                <a:cs typeface="+mn-cs"/>
              </a:rPr>
              <a:t>A macro description is entered.</a:t>
            </a:r>
          </a:p>
          <a:p>
            <a:pPr lvl="1"/>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After clicking OK in the dialog box, perform the commands that are to be recorded. Finally, click one of the Stop Recording buttons.</a:t>
            </a:r>
          </a:p>
          <a:p>
            <a:pPr lvl="0"/>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To run, edit, or delete a macro, open the Macro dialog box either by:</a:t>
            </a:r>
          </a:p>
          <a:p>
            <a:pPr lvl="1"/>
            <a:r>
              <a:rPr lang="en-US" sz="1200" b="0" i="0" u="none" strike="noStrike" kern="1200" baseline="0" dirty="0" smtClean="0">
                <a:solidFill>
                  <a:schemeClr val="tx1"/>
                </a:solidFill>
                <a:latin typeface="+mn-lt"/>
                <a:ea typeface="+mn-ea"/>
                <a:cs typeface="+mn-cs"/>
              </a:rPr>
              <a:t>Clicking the Macros arrow in the Macros group on the VIEW tab, and then selecting View Macros.</a:t>
            </a:r>
          </a:p>
          <a:p>
            <a:pPr lvl="1"/>
            <a:r>
              <a:rPr lang="en-US" sz="1200" b="0" i="0" u="none" strike="noStrike" kern="1200" baseline="0" dirty="0" smtClean="0">
                <a:solidFill>
                  <a:schemeClr val="tx1"/>
                </a:solidFill>
                <a:latin typeface="+mn-lt"/>
                <a:ea typeface="+mn-ea"/>
                <a:cs typeface="+mn-cs"/>
              </a:rPr>
              <a:t>Or by clicking Macros in the Code group on the DEVELOPER tab.</a:t>
            </a:r>
          </a:p>
          <a:p>
            <a:pPr lvl="1"/>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566227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Frequently used macros can be assigned buttons on worksheets.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Begin by placing a button control on the worksheet. Click Insert in the Controls group on the DEVELOPER tab, and then select Button (Form Control) in the Insert gallery.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Drag the crosshair pointer and draw a button on the worksheet. Releasing the mouse button opens the Assign Macro dialog box.</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the dialog box, a macro is selected from the list of macros, and the button is named.</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94512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Macro security is a concern because a macro virus can be written to perform malicious actions when run. Because of this, Excel automatically disables macros and displays a security warning that macros are disabled, and the user must click the Enable Content button to enable macros.</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Trust Center dialog box can be used to change settings to make it easier to work with macros. The Trust Center can be configured to trust files in particular folders and workbooks created by a trusted publisher. It also includes macro settings that can be selected.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open the Trust Center:</a:t>
            </a:r>
          </a:p>
          <a:p>
            <a:pPr lvl="1"/>
            <a:r>
              <a:rPr lang="en-US" sz="1200" b="0" i="0" u="none" strike="noStrike" kern="1200" baseline="0" dirty="0" smtClean="0">
                <a:solidFill>
                  <a:schemeClr val="tx1"/>
                </a:solidFill>
                <a:latin typeface="+mn-lt"/>
                <a:ea typeface="+mn-ea"/>
                <a:cs typeface="+mn-cs"/>
              </a:rPr>
              <a:t>Click the FILE tab and click Options.</a:t>
            </a:r>
          </a:p>
          <a:p>
            <a:pPr lvl="1"/>
            <a:r>
              <a:rPr lang="en-US" sz="1200" b="0" i="0" u="none" strike="noStrike" kern="1200" baseline="0" dirty="0" smtClean="0">
                <a:solidFill>
                  <a:schemeClr val="tx1"/>
                </a:solidFill>
                <a:latin typeface="+mn-lt"/>
                <a:ea typeface="+mn-ea"/>
                <a:cs typeface="+mn-cs"/>
              </a:rPr>
              <a:t>Click Trust Center on the left side of the Excel Options dialog box.</a:t>
            </a:r>
          </a:p>
          <a:p>
            <a:pPr lvl="1"/>
            <a:r>
              <a:rPr lang="en-US" sz="1200" b="0" i="0" u="none" strike="noStrike" kern="1200" baseline="0" dirty="0" smtClean="0">
                <a:solidFill>
                  <a:schemeClr val="tx1"/>
                </a:solidFill>
                <a:latin typeface="+mn-lt"/>
                <a:ea typeface="+mn-ea"/>
                <a:cs typeface="+mn-cs"/>
              </a:rPr>
              <a:t>Click Trust Center Settings.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Clicking Macro Settings in the Trust Center dialog box displays four macro options:</a:t>
            </a:r>
          </a:p>
          <a:p>
            <a:pPr lvl="1"/>
            <a:r>
              <a:rPr lang="en-US" dirty="0" smtClean="0"/>
              <a:t>Disable all macros without notification.</a:t>
            </a:r>
          </a:p>
          <a:p>
            <a:pPr lvl="1"/>
            <a:r>
              <a:rPr lang="en-US" dirty="0" smtClean="0"/>
              <a:t>Disable all macros with notification (the</a:t>
            </a:r>
            <a:r>
              <a:rPr lang="en-US" baseline="0" dirty="0" smtClean="0"/>
              <a:t> default).</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Disable all macros except digitally signed macros.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Enable all macros.</a:t>
            </a:r>
          </a:p>
          <a:p>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2701758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Visual Basic for Applications (VBA) is a programming language that can be used within software packages to enhance and automate functionality. Visual Basic Editor is used to create, edit, execute, and debug Office application macros, which are then stored in modules.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two types of VBA macros:</a:t>
            </a:r>
          </a:p>
          <a:p>
            <a:pPr lvl="1"/>
            <a:r>
              <a:rPr lang="en-US" sz="1200" b="0" i="0" u="none" strike="noStrike" kern="1200" baseline="0" dirty="0" smtClean="0">
                <a:solidFill>
                  <a:schemeClr val="tx1"/>
                </a:solidFill>
                <a:latin typeface="+mn-lt"/>
                <a:ea typeface="+mn-ea"/>
                <a:cs typeface="+mn-cs"/>
              </a:rPr>
              <a:t>Sub procedures—which perform actions on a workbook.</a:t>
            </a:r>
          </a:p>
          <a:p>
            <a:pPr lvl="1"/>
            <a:r>
              <a:rPr lang="en-US" sz="1200" b="0" i="0" u="none" strike="noStrike" kern="1200" baseline="0" dirty="0" smtClean="0">
                <a:solidFill>
                  <a:schemeClr val="tx1"/>
                </a:solidFill>
                <a:latin typeface="+mn-lt"/>
                <a:ea typeface="+mn-ea"/>
                <a:cs typeface="+mn-cs"/>
              </a:rPr>
              <a:t>Custom functions—which manipulate input variables and return a value.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Sub procedures also can be created using the macro recorder. </a:t>
            </a:r>
          </a:p>
          <a:p>
            <a:endParaRPr lang="en-US" sz="1200" b="0" i="0" u="none" strike="noStrike" kern="1200" baseline="0" dirty="0" smtClean="0">
              <a:solidFill>
                <a:schemeClr val="tx1"/>
              </a:solidFill>
              <a:latin typeface="+mn-lt"/>
              <a:ea typeface="+mn-ea"/>
              <a:cs typeface="+mn-cs"/>
            </a:endParaRPr>
          </a:p>
          <a:p>
            <a:r>
              <a:rPr lang="en-US" dirty="0" smtClean="0"/>
              <a:t>Information on creating a sub procedure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884473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Visual Basic module consists of at least one procedure, which is a named sequence of statements stored in a macro</a:t>
            </a:r>
            <a:r>
              <a:rPr lang="en-US" sz="1200" dirty="0" smtClean="0"/>
              <a:t>—</a:t>
            </a:r>
            <a:r>
              <a:rPr lang="en-US" sz="1200" b="0" i="0" u="none" strike="noStrike" kern="1200" baseline="0" dirty="0" smtClean="0">
                <a:solidFill>
                  <a:schemeClr val="tx1"/>
                </a:solidFill>
                <a:latin typeface="+mn-lt"/>
                <a:ea typeface="+mn-ea"/>
                <a:cs typeface="+mn-cs"/>
              </a:rPr>
              <a:t>ClearForm in this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procedure or macro always begins and ends with the Sub and End Sub statements.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Keywords</a:t>
            </a:r>
            <a:r>
              <a:rPr lang="en-US" sz="1200" b="1"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special programming syntax that have special meaning with the programming language</a:t>
            </a:r>
            <a:r>
              <a:rPr lang="en-US" sz="1200" dirty="0" smtClean="0"/>
              <a:t>—</a:t>
            </a:r>
            <a:r>
              <a:rPr lang="en-US" sz="1200" b="0" i="0" u="none" strike="noStrike" kern="1200" baseline="0" dirty="0" smtClean="0">
                <a:solidFill>
                  <a:schemeClr val="tx1"/>
                </a:solidFill>
                <a:latin typeface="+mn-lt"/>
                <a:ea typeface="+mn-ea"/>
                <a:cs typeface="+mn-cs"/>
              </a:rPr>
              <a:t>Sub and End Sub in this example, which are colored blue.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Comments provide information or documentation about the macro but do not affect its execution. The comments in this example</a:t>
            </a:r>
            <a:r>
              <a:rPr lang="en-US" sz="1200" dirty="0" smtClean="0"/>
              <a:t> </a:t>
            </a:r>
            <a:r>
              <a:rPr lang="en-US" sz="1200" b="0" i="0" u="none" strike="noStrike" kern="1200" baseline="0" dirty="0" smtClean="0">
                <a:solidFill>
                  <a:schemeClr val="tx1"/>
                </a:solidFill>
                <a:latin typeface="+mn-lt"/>
                <a:ea typeface="+mn-ea"/>
                <a:cs typeface="+mn-cs"/>
              </a:rPr>
              <a:t>are indicated by an apostrophe and appear in green.</a:t>
            </a:r>
          </a:p>
          <a:p>
            <a:endParaRPr lang="en-US" sz="1200" b="0" i="0" u="none" strike="noStrike" kern="1200" baseline="0" dirty="0" smtClean="0">
              <a:solidFill>
                <a:schemeClr val="tx1"/>
              </a:solidFill>
              <a:latin typeface="+mn-lt"/>
              <a:ea typeface="+mn-ea"/>
              <a:cs typeface="+mn-cs"/>
            </a:endParaRPr>
          </a:p>
          <a:p>
            <a:r>
              <a:rPr lang="en-US" dirty="0" smtClean="0"/>
              <a:t>Information on creating a sub procedure continues on the next slide.</a:t>
            </a:r>
            <a:r>
              <a:rPr lang="en-US" sz="1200" b="0" i="0" u="none" strike="noStrike" kern="1200" baseline="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3017728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running VBA scripts on protected worksheets, run time errors can sometimes occur. This type of error is a software or hardware problem that prevents a program from working correctly.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the example in the text, a sub procedure was typed using the VBA editor, but when run, some of the cells were protected and could not be modified. This is corrected by temporarily unprotecting the worksheet when the macro begins and protecting it again at the conclusion of the macro.</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3256411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In your study of Excel, you have been introduced to a variety of built-in functions. If none of these functions meet your needs, you can create your own. Functions return a value based on inputs or arguments. Using the example in the text, a function named mileage is written to calculate the mileage reimbursement for driving a car for business purposes. To perform this calculation, you must know two values</a:t>
            </a:r>
            <a:r>
              <a:rPr lang="en-US" dirty="0" smtClean="0"/>
              <a:t>—how many miles were</a:t>
            </a:r>
            <a:r>
              <a:rPr lang="en-US" baseline="0" dirty="0" smtClean="0"/>
              <a:t> driven and what the reimbursement rate is per mile.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Looking at the code, you can see function start and end lines. The function start line includes the function name and the two arguments. The way a function returns a value is by assigning a calculation to the function name, which is seen with the function definition.</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2565570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Workbooks can be standardized by using</a:t>
            </a:r>
            <a:r>
              <a:rPr lang="en-US" baseline="0" dirty="0" smtClean="0"/>
              <a:t> t</a:t>
            </a:r>
            <a:r>
              <a:rPr lang="en-US" dirty="0" smtClean="0"/>
              <a:t>emplates,</a:t>
            </a:r>
            <a:r>
              <a:rPr lang="en-US" baseline="0" dirty="0" smtClean="0"/>
              <a:t> t</a:t>
            </a:r>
            <a:r>
              <a:rPr lang="en-US" dirty="0" smtClean="0"/>
              <a:t>hemes,</a:t>
            </a:r>
            <a:r>
              <a:rPr lang="en-US" baseline="0" dirty="0" smtClean="0"/>
              <a:t> and s</a:t>
            </a:r>
            <a:r>
              <a:rPr lang="en-US" dirty="0" smtClean="0"/>
              <a:t>tyles.</a:t>
            </a:r>
          </a:p>
          <a:p>
            <a:endParaRPr lang="en-US" dirty="0" smtClean="0"/>
          </a:p>
          <a:p>
            <a:r>
              <a:rPr lang="en-US" dirty="0" smtClean="0"/>
              <a:t>The summary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2765643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Protection can be applied to</a:t>
            </a:r>
            <a:r>
              <a:rPr lang="en-US" baseline="0" dirty="0" smtClean="0"/>
              <a:t> cells, worksheets, and workbooks.</a:t>
            </a:r>
          </a:p>
          <a:p>
            <a:r>
              <a:rPr lang="en-US" baseline="0" dirty="0" smtClean="0"/>
              <a:t/>
            </a:r>
            <a:br>
              <a:rPr lang="en-US" baseline="0" dirty="0" smtClean="0"/>
            </a:br>
            <a:r>
              <a:rPr lang="en-US" baseline="0" dirty="0" smtClean="0"/>
              <a:t>The summary continues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extLst>
      <p:ext uri="{BB962C8B-B14F-4D97-AF65-F5344CB8AC3E}">
        <p14:creationId xmlns:p14="http://schemas.microsoft.com/office/powerpoint/2010/main" val="134280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Create a macro</a:t>
            </a:r>
          </a:p>
          <a:p>
            <a:pPr lvl="1">
              <a:buFont typeface="Arial" pitchFamily="34" charset="0"/>
              <a:buChar char="•"/>
            </a:pPr>
            <a:r>
              <a:rPr lang="en-US" sz="1300" dirty="0" smtClean="0"/>
              <a:t>  Create macro buttons</a:t>
            </a:r>
          </a:p>
          <a:p>
            <a:pPr lvl="1">
              <a:buFont typeface="Arial" pitchFamily="34" charset="0"/>
              <a:buChar char="•"/>
            </a:pPr>
            <a:r>
              <a:rPr lang="en-US" sz="1300" dirty="0" smtClean="0"/>
              <a:t>  Set macro security</a:t>
            </a:r>
          </a:p>
          <a:p>
            <a:pPr lvl="1">
              <a:buFont typeface="Arial" pitchFamily="34" charset="0"/>
              <a:buChar char="•"/>
            </a:pPr>
            <a:r>
              <a:rPr lang="en-US" sz="1300" dirty="0" smtClean="0"/>
              <a:t>  Create a sub procedure</a:t>
            </a:r>
          </a:p>
          <a:p>
            <a:pPr lvl="1">
              <a:buFont typeface="Arial" pitchFamily="34" charset="0"/>
              <a:buChar char="•"/>
            </a:pPr>
            <a:r>
              <a:rPr lang="en-US" sz="1300" dirty="0" smtClean="0"/>
              <a:t>  Create a custom function</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2167567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Macros can be created to perform special functions and then assigned to buttons. Macro security settings can be changed using the Trust Center dialog box to enable the macros within a file. Sub procedures and custom functions are created using Visual Basic for Applications.</a:t>
            </a:r>
          </a:p>
          <a:p>
            <a:pPr lvl="1"/>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extLst>
      <p:ext uri="{BB962C8B-B14F-4D97-AF65-F5344CB8AC3E}">
        <p14:creationId xmlns:p14="http://schemas.microsoft.com/office/powerpoint/2010/main" val="76224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As you complete this workshop on </a:t>
            </a:r>
            <a:r>
              <a:rPr lang="en-US" baseline="0" dirty="0" smtClean="0">
                <a:solidFill>
                  <a:schemeClr val="tx1"/>
                </a:solidFill>
              </a:rPr>
              <a:t>Excel, be sure you ask questions.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31</a:t>
            </a:fld>
            <a:endParaRPr lang="en-US" dirty="0"/>
          </a:p>
        </p:txBody>
      </p:sp>
    </p:spTree>
    <p:extLst>
      <p:ext uri="{BB962C8B-B14F-4D97-AF65-F5344CB8AC3E}">
        <p14:creationId xmlns:p14="http://schemas.microsoft.com/office/powerpoint/2010/main" val="2328750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32</a:t>
            </a:fld>
            <a:endParaRPr lang="en-US" dirty="0"/>
          </a:p>
        </p:txBody>
      </p:sp>
    </p:spTree>
    <p:extLst>
      <p:ext uri="{BB962C8B-B14F-4D97-AF65-F5344CB8AC3E}">
        <p14:creationId xmlns:p14="http://schemas.microsoft.com/office/powerpoint/2010/main" val="70138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template is a partially completed document used as a model to create other documents that have the same look and feel. </a:t>
            </a:r>
          </a:p>
          <a:p>
            <a:pPr lvl="1"/>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Typically, a template contains the following:</a:t>
            </a:r>
          </a:p>
          <a:p>
            <a:pPr lvl="1"/>
            <a:r>
              <a:rPr lang="en-US" sz="1200" b="0" i="0" u="none" strike="noStrike" kern="1200" baseline="0" dirty="0" smtClean="0">
                <a:solidFill>
                  <a:schemeClr val="tx1"/>
                </a:solidFill>
                <a:latin typeface="+mn-lt"/>
                <a:ea typeface="+mn-ea"/>
                <a:cs typeface="+mn-cs"/>
              </a:rPr>
              <a:t>Standard labels.</a:t>
            </a:r>
          </a:p>
          <a:p>
            <a:pPr lvl="1"/>
            <a:r>
              <a:rPr lang="en-US" sz="1200" b="0" i="0" u="none" strike="noStrike" kern="1200" baseline="0" dirty="0" smtClean="0">
                <a:solidFill>
                  <a:schemeClr val="tx1"/>
                </a:solidFill>
                <a:latin typeface="+mn-lt"/>
                <a:ea typeface="+mn-ea"/>
                <a:cs typeface="+mn-cs"/>
              </a:rPr>
              <a:t>Formulas.</a:t>
            </a:r>
          </a:p>
          <a:p>
            <a:pPr lvl="1"/>
            <a:r>
              <a:rPr lang="en-US" sz="1200" b="0" i="0" u="none" strike="noStrike" kern="1200" baseline="0" dirty="0" smtClean="0">
                <a:solidFill>
                  <a:schemeClr val="tx1"/>
                </a:solidFill>
                <a:latin typeface="+mn-lt"/>
                <a:ea typeface="+mn-ea"/>
                <a:cs typeface="+mn-cs"/>
              </a:rPr>
              <a:t>Formatting.</a:t>
            </a:r>
          </a:p>
          <a:p>
            <a:pPr lvl="1"/>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Note: A template may contain little or no quantitative data.</a:t>
            </a:r>
          </a:p>
          <a:p>
            <a:endParaRPr lang="en-US" sz="1200" b="0" i="0" u="none" strike="noStrike" kern="1200" baseline="0" dirty="0" smtClean="0">
              <a:solidFill>
                <a:schemeClr val="tx1"/>
              </a:solidFill>
              <a:latin typeface="+mn-lt"/>
              <a:ea typeface="+mn-ea"/>
              <a:cs typeface="+mn-cs"/>
            </a:endParaRPr>
          </a:p>
          <a:p>
            <a:pPr lvl="0"/>
            <a:r>
              <a:rPr lang="en-US" dirty="0" smtClean="0"/>
              <a:t>Information on selecting a template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166028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creating a new workbook, the FILE tab is displayed, and it contains a gallery of templates and a menu of categories.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templates list consist of:</a:t>
            </a:r>
          </a:p>
          <a:p>
            <a:pPr lvl="1"/>
            <a:r>
              <a:rPr lang="en-US" sz="1200" b="0" i="0" u="none" strike="noStrike" kern="1200" baseline="0" dirty="0" smtClean="0">
                <a:solidFill>
                  <a:schemeClr val="tx1"/>
                </a:solidFill>
                <a:latin typeface="+mn-lt"/>
                <a:ea typeface="+mn-ea"/>
                <a:cs typeface="+mn-cs"/>
              </a:rPr>
              <a:t>Recently used templates.</a:t>
            </a:r>
          </a:p>
          <a:p>
            <a:pPr lvl="1"/>
            <a:r>
              <a:rPr lang="en-US" sz="1200" b="0" i="0" u="none" strike="noStrike" kern="1200" baseline="0" dirty="0" smtClean="0">
                <a:solidFill>
                  <a:schemeClr val="tx1"/>
                </a:solidFill>
                <a:latin typeface="+mn-lt"/>
                <a:ea typeface="+mn-ea"/>
                <a:cs typeface="+mn-cs"/>
              </a:rPr>
              <a:t>Sample templates installed with the software.</a:t>
            </a:r>
          </a:p>
          <a:p>
            <a:pPr lvl="1"/>
            <a:r>
              <a:rPr lang="en-US" sz="1200" b="0" i="0" u="none" strike="noStrike" kern="1200" baseline="0" dirty="0" smtClean="0">
                <a:solidFill>
                  <a:schemeClr val="tx1"/>
                </a:solidFill>
                <a:latin typeface="+mn-lt"/>
                <a:ea typeface="+mn-ea"/>
                <a:cs typeface="+mn-cs"/>
              </a:rPr>
              <a:t>Templates you created.</a:t>
            </a:r>
          </a:p>
          <a:p>
            <a:pPr lvl="1"/>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There is also a search box to find and download online templates.</a:t>
            </a:r>
            <a:endParaRPr lang="en-US" sz="18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extLst>
      <p:ext uri="{BB962C8B-B14F-4D97-AF65-F5344CB8AC3E}">
        <p14:creationId xmlns:p14="http://schemas.microsoft.com/office/powerpoint/2010/main" val="163995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theme</a:t>
            </a:r>
            <a:r>
              <a:rPr lang="en-US" sz="1200" b="1"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a collection of formats that include coordinating colors, fonts, and special effects.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Applying a theme to a workbook gives it a consistent look with other workbooks used in a department or organization.</a:t>
            </a:r>
          </a:p>
          <a:p>
            <a:endParaRPr lang="en-US" sz="1200" b="0" i="0" u="none" strike="noStrike" kern="1200" baseline="0" dirty="0" smtClean="0">
              <a:solidFill>
                <a:schemeClr val="tx1"/>
              </a:solidFill>
              <a:latin typeface="+mn-lt"/>
              <a:ea typeface="+mn-ea"/>
              <a:cs typeface="+mn-cs"/>
            </a:endParaRPr>
          </a:p>
          <a:p>
            <a:pPr lvl="0"/>
            <a:r>
              <a:rPr lang="en-US" dirty="0" smtClean="0"/>
              <a:t>Information on applying themes and backgrounds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126055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Clicking Themes in the Themes group on the PAGE LAYOUT tab displays the Themes gallery.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Themes gallery uses Live Preview, therefore by placing the pointer on a theme thumbnail in the gallery shows the workbook with that theme applied.</a:t>
            </a:r>
          </a:p>
          <a:p>
            <a:endParaRPr lang="en-US" sz="1200" b="0" i="0" u="none" strike="noStrike" kern="1200" baseline="0" dirty="0" smtClean="0">
              <a:solidFill>
                <a:schemeClr val="tx1"/>
              </a:solidFill>
              <a:latin typeface="+mn-lt"/>
              <a:ea typeface="+mn-ea"/>
              <a:cs typeface="+mn-cs"/>
            </a:endParaRPr>
          </a:p>
          <a:p>
            <a:pPr lvl="0"/>
            <a:r>
              <a:rPr lang="en-US" dirty="0" smtClean="0"/>
              <a:t>Information on applying themes and backgrounds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47426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a theme has been applied, its three elements</a:t>
            </a:r>
            <a:r>
              <a:rPr lang="en-US" dirty="0" smtClean="0"/>
              <a:t>—</a:t>
            </a:r>
            <a:r>
              <a:rPr lang="en-US" sz="1200" b="0" i="0" u="none" strike="noStrike" kern="1200" baseline="0" dirty="0" smtClean="0">
                <a:solidFill>
                  <a:schemeClr val="tx1"/>
                </a:solidFill>
                <a:latin typeface="+mn-lt"/>
                <a:ea typeface="+mn-ea"/>
                <a:cs typeface="+mn-cs"/>
              </a:rPr>
              <a:t>colors, fonts, and effects</a:t>
            </a:r>
            <a:r>
              <a:rPr lang="en-US" dirty="0" smtClean="0"/>
              <a:t>—can be customized. This includes the worksheet’s background. In addition to changing the background</a:t>
            </a:r>
            <a:r>
              <a:rPr lang="en-US" baseline="0" dirty="0" smtClean="0"/>
              <a:t> color, the background can be an image.</a:t>
            </a:r>
          </a:p>
          <a:p>
            <a:endParaRPr lang="en-US" baseline="0" dirty="0" smtClean="0"/>
          </a:p>
          <a:p>
            <a:r>
              <a:rPr lang="en-US" baseline="0" dirty="0" smtClean="0"/>
              <a:t>Notice the background image is placed behind any data.</a:t>
            </a:r>
          </a:p>
          <a:p>
            <a:endParaRPr lang="en-US" baseline="0" dirty="0" smtClean="0"/>
          </a:p>
          <a:p>
            <a:r>
              <a:rPr lang="en-US" baseline="0" dirty="0" smtClean="0"/>
              <a:t>To create a background image, </a:t>
            </a:r>
            <a:r>
              <a:rPr lang="en-US" sz="1200" b="0" i="0" u="none" strike="noStrike" kern="1200" baseline="0" dirty="0" smtClean="0">
                <a:solidFill>
                  <a:schemeClr val="tx1"/>
                </a:solidFill>
                <a:latin typeface="+mn-lt"/>
                <a:ea typeface="+mn-ea"/>
                <a:cs typeface="+mn-cs"/>
              </a:rPr>
              <a:t>click Background in the Page Setup group on the PAGE LAYOUT tab to open the Insert Pictures dialog box. Navigate to and select the desired image and insert.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324421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i="0" u="none" strike="noStrike" kern="1200" baseline="0" dirty="0" smtClean="0">
                <a:solidFill>
                  <a:schemeClr val="tx1"/>
                </a:solidFill>
                <a:latin typeface="+mn-lt"/>
                <a:ea typeface="+mn-ea"/>
                <a:cs typeface="+mn-cs"/>
              </a:rPr>
              <a:t>A cell style is a collection of format settings based on the current theme to provide a consistent appearance within a worksheet and among similar workbooks. </a:t>
            </a:r>
          </a:p>
          <a:p>
            <a:pPr lvl="0"/>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Cell styles control the following formats:</a:t>
            </a:r>
          </a:p>
          <a:p>
            <a:pPr lvl="1"/>
            <a:r>
              <a:rPr lang="en-US" sz="1200" b="0" i="0" u="none" strike="noStrike" kern="1200" baseline="0" dirty="0" smtClean="0">
                <a:solidFill>
                  <a:schemeClr val="tx1"/>
                </a:solidFill>
                <a:latin typeface="+mn-lt"/>
                <a:ea typeface="+mn-ea"/>
                <a:cs typeface="+mn-cs"/>
              </a:rPr>
              <a:t>Font attributes, such as font and font size.</a:t>
            </a:r>
          </a:p>
          <a:p>
            <a:pPr lvl="1"/>
            <a:r>
              <a:rPr lang="en-US" sz="1200" b="0" i="0" u="none" strike="noStrike" kern="1200" baseline="0" dirty="0" smtClean="0">
                <a:solidFill>
                  <a:schemeClr val="tx1"/>
                </a:solidFill>
                <a:latin typeface="+mn-lt"/>
                <a:ea typeface="+mn-ea"/>
                <a:cs typeface="+mn-cs"/>
              </a:rPr>
              <a:t>Borders and fill styles and colors.</a:t>
            </a:r>
          </a:p>
          <a:p>
            <a:pPr lvl="1"/>
            <a:r>
              <a:rPr lang="en-US" sz="1200" b="0" i="0" u="none" strike="noStrike" kern="1200" baseline="0" dirty="0" smtClean="0">
                <a:solidFill>
                  <a:schemeClr val="tx1"/>
                </a:solidFill>
                <a:latin typeface="+mn-lt"/>
                <a:ea typeface="+mn-ea"/>
                <a:cs typeface="+mn-cs"/>
              </a:rPr>
              <a:t>Vertical and horizontal cell alignment.</a:t>
            </a:r>
          </a:p>
          <a:p>
            <a:pPr lvl="1"/>
            <a:r>
              <a:rPr lang="en-US" sz="1200" b="0" i="0" u="none" strike="noStrike" kern="1200" baseline="0" dirty="0" smtClean="0">
                <a:solidFill>
                  <a:schemeClr val="tx1"/>
                </a:solidFill>
                <a:latin typeface="+mn-lt"/>
                <a:ea typeface="+mn-ea"/>
                <a:cs typeface="+mn-cs"/>
              </a:rPr>
              <a:t>Number formatting, such as currency and number of decimal places</a:t>
            </a:r>
          </a:p>
          <a:p>
            <a:pPr lvl="1"/>
            <a:r>
              <a:rPr lang="en-US" sz="1200" b="0" i="0" u="none" strike="noStrike" kern="1200" baseline="0" dirty="0" smtClean="0">
                <a:solidFill>
                  <a:schemeClr val="tx1"/>
                </a:solidFill>
                <a:latin typeface="+mn-lt"/>
                <a:ea typeface="+mn-ea"/>
                <a:cs typeface="+mn-cs"/>
              </a:rPr>
              <a:t>Cell-protection settings.</a:t>
            </a:r>
          </a:p>
          <a:p>
            <a:pPr lvl="0"/>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applying cell styles continues on the next slide.</a:t>
            </a:r>
          </a:p>
          <a:p>
            <a:pPr lv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408311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itchFamily="18" charset="0"/>
                <a:cs typeface="Arial" pitchFamily="34" charset="0"/>
              </a:defRPr>
            </a:lvl1pPr>
            <a:lvl2pPr>
              <a:defRPr>
                <a:latin typeface="Garamond" pitchFamily="18" charset="0"/>
                <a:cs typeface="Arial" pitchFamily="34" charset="0"/>
              </a:defRPr>
            </a:lvl2pPr>
            <a:lvl3pPr>
              <a:defRPr>
                <a:latin typeface="Garamond" pitchFamily="18" charset="0"/>
                <a:cs typeface="Arial" pitchFamily="34" charset="0"/>
              </a:defRPr>
            </a:lvl3pPr>
            <a:lvl4pPr>
              <a:defRPr>
                <a:latin typeface="Garamond" pitchFamily="18" charset="0"/>
                <a:cs typeface="Arial" pitchFamily="34" charset="0"/>
              </a:defRPr>
            </a:lvl4pPr>
            <a:lvl5pPr>
              <a:defRPr>
                <a:latin typeface="Garamond"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8001000" y="6629400"/>
            <a:ext cx="685800" cy="212766"/>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6" name="Footer Placeholder 3"/>
          <p:cNvSpPr>
            <a:spLocks noGrp="1"/>
          </p:cNvSpPr>
          <p:nvPr userDrawn="1">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7" name="Footer Placeholder 3"/>
          <p:cNvSpPr>
            <a:spLocks noGrp="1"/>
          </p:cNvSpPr>
          <p:nvPr userDrawn="1">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2014 Pearson Education, Inc. Publishing as Prentice Hall</a:t>
            </a:r>
            <a:r>
              <a:rPr lang="en-US" dirty="0" smtClean="0">
                <a:solidFill>
                  <a:schemeClr val="tx1"/>
                </a:solidFill>
              </a:rPr>
              <a:t>. </a:t>
            </a:r>
          </a:p>
          <a:p>
            <a:endParaRPr lang="en-US" dirty="0"/>
          </a:p>
        </p:txBody>
      </p:sp>
      <p:sp>
        <p:nvSpPr>
          <p:cNvPr id="7"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8"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6" name="Slide Number Placeholder 5"/>
          <p:cNvSpPr>
            <a:spLocks noGrp="1"/>
          </p:cNvSpPr>
          <p:nvPr>
            <p:ph type="sldNum" sz="quarter" idx="4"/>
          </p:nvPr>
        </p:nvSpPr>
        <p:spPr>
          <a:xfrm>
            <a:off x="8001000" y="6629400"/>
            <a:ext cx="685800" cy="211777"/>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Arial" pitchFamily="34" charset="0"/>
                <a:cs typeface="Arial" pitchFamily="34"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001000" y="6629400"/>
            <a:ext cx="685800" cy="228600"/>
          </a:xfrm>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TextBox 7"/>
          <p:cNvSpPr txBox="1"/>
          <p:nvPr/>
        </p:nvSpPr>
        <p:spPr>
          <a:xfrm>
            <a:off x="3581400" y="2438400"/>
            <a:ext cx="4866167" cy="954107"/>
          </a:xfrm>
          <a:prstGeom prst="rect">
            <a:avLst/>
          </a:prstGeom>
          <a:noFill/>
        </p:spPr>
        <p:txBody>
          <a:bodyPr wrap="square" rtlCol="0">
            <a:spAutoFit/>
          </a:bodyPr>
          <a:lstStyle/>
          <a:p>
            <a:r>
              <a:rPr lang="en-US" sz="2800" b="1" dirty="0" smtClean="0">
                <a:latin typeface="+mj-lt"/>
                <a:cs typeface="Arial" pitchFamily="34" charset="0"/>
              </a:rPr>
              <a:t>by </a:t>
            </a:r>
            <a:r>
              <a:rPr lang="en-US" sz="2800" b="1" dirty="0" smtClean="0">
                <a:latin typeface="+mj-lt"/>
              </a:rPr>
              <a:t>Mary Anne Poatsy, Keith Mulbery, Jason Davidson</a:t>
            </a:r>
          </a:p>
        </p:txBody>
      </p:sp>
      <p:cxnSp>
        <p:nvCxnSpPr>
          <p:cNvPr id="9" name="Straight Connector 8"/>
          <p:cNvCxnSpPr/>
          <p:nvPr/>
        </p:nvCxnSpPr>
        <p:spPr>
          <a:xfrm>
            <a:off x="2743200" y="3630781"/>
            <a:ext cx="57912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9600" y="274021"/>
            <a:ext cx="7924800" cy="1066800"/>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extBox 1"/>
          <p:cNvSpPr txBox="1"/>
          <p:nvPr/>
        </p:nvSpPr>
        <p:spPr>
          <a:xfrm>
            <a:off x="601683" y="274021"/>
            <a:ext cx="7924800" cy="1138773"/>
          </a:xfrm>
          <a:prstGeom prst="rect">
            <a:avLst/>
          </a:prstGeom>
          <a:noFill/>
        </p:spPr>
        <p:txBody>
          <a:bodyPr wrap="square" rtlCol="0" anchor="t">
            <a:spAutoFit/>
          </a:bodyPr>
          <a:lstStyle/>
          <a:p>
            <a:pPr lvl="0" algn="ctr"/>
            <a:r>
              <a:rPr lang="en-US" sz="3400" b="1" dirty="0" smtClean="0">
                <a:ln w="9000" cmpd="sng">
                  <a:solidFill>
                    <a:srgbClr val="8064A2">
                      <a:shade val="50000"/>
                      <a:satMod val="120000"/>
                    </a:srgbClr>
                  </a:solidFill>
                  <a:prstDash val="solid"/>
                </a:ln>
                <a:solidFill>
                  <a:srgbClr val="00B0F0"/>
                </a:solidFill>
                <a:cs typeface="Arial" pitchFamily="34" charset="0"/>
              </a:rPr>
              <a:t>Exploring Microsoft Office 2013</a:t>
            </a:r>
            <a:br>
              <a:rPr lang="en-US" sz="3400" b="1" dirty="0" smtClean="0">
                <a:ln w="9000" cmpd="sng">
                  <a:solidFill>
                    <a:srgbClr val="8064A2">
                      <a:shade val="50000"/>
                      <a:satMod val="120000"/>
                    </a:srgbClr>
                  </a:solidFill>
                  <a:prstDash val="solid"/>
                </a:ln>
                <a:solidFill>
                  <a:srgbClr val="00B0F0"/>
                </a:solidFill>
                <a:cs typeface="Arial" pitchFamily="34" charset="0"/>
              </a:rPr>
            </a:br>
            <a:r>
              <a:rPr lang="en-US" sz="3400" b="1" dirty="0" smtClean="0">
                <a:ln w="9000" cmpd="sng">
                  <a:solidFill>
                    <a:srgbClr val="8064A2">
                      <a:shade val="50000"/>
                      <a:satMod val="120000"/>
                    </a:srgbClr>
                  </a:solidFill>
                  <a:prstDash val="solid"/>
                </a:ln>
                <a:solidFill>
                  <a:srgbClr val="00B0F0"/>
                </a:solidFill>
                <a:cs typeface="Arial" pitchFamily="34" charset="0"/>
              </a:rPr>
              <a:t>Excel Comprehensive</a:t>
            </a:r>
            <a:endParaRPr lang="en-US" sz="3400" b="1" dirty="0">
              <a:solidFill>
                <a:prstClr val="black"/>
              </a:solidFill>
              <a:latin typeface="+mj-lt"/>
              <a:cs typeface="Arial" pitchFamily="34" charset="0"/>
            </a:endParaRPr>
          </a:p>
        </p:txBody>
      </p:sp>
      <p:sp>
        <p:nvSpPr>
          <p:cNvPr id="10" name="TextBox 9"/>
          <p:cNvSpPr txBox="1"/>
          <p:nvPr/>
        </p:nvSpPr>
        <p:spPr>
          <a:xfrm>
            <a:off x="3576084" y="4180582"/>
            <a:ext cx="3415935" cy="1569660"/>
          </a:xfrm>
          <a:prstGeom prst="rect">
            <a:avLst/>
          </a:prstGeom>
          <a:noFill/>
        </p:spPr>
        <p:txBody>
          <a:bodyPr wrap="none" rtlCol="0">
            <a:spAutoFit/>
          </a:bodyPr>
          <a:lstStyle/>
          <a:p>
            <a:r>
              <a:rPr lang="en-US" sz="3200" b="1" dirty="0" smtClean="0">
                <a:latin typeface="Garamond" pitchFamily="18" charset="0"/>
                <a:cs typeface="Arial" pitchFamily="34" charset="0"/>
              </a:rPr>
              <a:t>Chapter 12</a:t>
            </a:r>
          </a:p>
          <a:p>
            <a:r>
              <a:rPr lang="en-US" sz="3200" b="1" dirty="0">
                <a:latin typeface="Garamond" pitchFamily="18" charset="0"/>
                <a:cs typeface="Arial" pitchFamily="34" charset="0"/>
              </a:rPr>
              <a:t>Templates, Styles, </a:t>
            </a:r>
          </a:p>
          <a:p>
            <a:r>
              <a:rPr lang="en-US" sz="3200" b="1" dirty="0">
                <a:latin typeface="Garamond" pitchFamily="18" charset="0"/>
                <a:cs typeface="Arial" pitchFamily="34" charset="0"/>
              </a:rPr>
              <a:t>and Macros</a:t>
            </a:r>
            <a:endParaRPr lang="en-US" sz="3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593860"/>
            <a:ext cx="3227684" cy="4073842"/>
          </a:xfrm>
          <a:prstGeom prst="rect">
            <a:avLst/>
          </a:prstGeom>
          <a:ln>
            <a:solidFill>
              <a:schemeClr val="tx2">
                <a:lumMod val="20000"/>
                <a:lumOff val="80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Applying Cell Styles</a:t>
            </a:r>
            <a:endParaRPr lang="en-US" dirty="0"/>
          </a:p>
        </p:txBody>
      </p:sp>
      <p:sp>
        <p:nvSpPr>
          <p:cNvPr id="3" name="Content Placeholder 2"/>
          <p:cNvSpPr>
            <a:spLocks noGrp="1"/>
          </p:cNvSpPr>
          <p:nvPr>
            <p:ph idx="1"/>
          </p:nvPr>
        </p:nvSpPr>
        <p:spPr/>
        <p:txBody>
          <a:bodyPr>
            <a:noAutofit/>
          </a:bodyPr>
          <a:lstStyle/>
          <a:p>
            <a:r>
              <a:rPr lang="en-US" sz="3000" dirty="0" smtClean="0"/>
              <a:t>Cell Styles gallery predefined </a:t>
            </a:r>
            <a:r>
              <a:rPr lang="en-US" sz="3000" dirty="0"/>
              <a:t>cell categories:</a:t>
            </a:r>
          </a:p>
          <a:p>
            <a:pPr lvl="1"/>
            <a:r>
              <a:rPr lang="en-US" sz="3000" dirty="0"/>
              <a:t>Good, Bad, and </a:t>
            </a:r>
            <a:r>
              <a:rPr lang="en-US" sz="3000" dirty="0" smtClean="0"/>
              <a:t>Neutral</a:t>
            </a:r>
            <a:endParaRPr lang="en-US" sz="3000" dirty="0"/>
          </a:p>
          <a:p>
            <a:pPr lvl="1"/>
            <a:r>
              <a:rPr lang="en-US" sz="3000" dirty="0"/>
              <a:t>Data and </a:t>
            </a:r>
            <a:r>
              <a:rPr lang="en-US" sz="3000" dirty="0" smtClean="0"/>
              <a:t>Model</a:t>
            </a:r>
            <a:endParaRPr lang="en-US" sz="3000" dirty="0"/>
          </a:p>
          <a:p>
            <a:pPr lvl="1"/>
            <a:r>
              <a:rPr lang="en-US" sz="3000" dirty="0"/>
              <a:t>Titles and </a:t>
            </a:r>
            <a:r>
              <a:rPr lang="en-US" sz="3000" dirty="0" smtClean="0"/>
              <a:t>Headings</a:t>
            </a:r>
            <a:endParaRPr lang="en-US" sz="3000" dirty="0"/>
          </a:p>
          <a:p>
            <a:pPr lvl="1"/>
            <a:r>
              <a:rPr lang="en-US" sz="3000" dirty="0"/>
              <a:t>Themed Cell </a:t>
            </a:r>
            <a:r>
              <a:rPr lang="en-US" sz="3000" dirty="0" smtClean="0"/>
              <a:t>Styles </a:t>
            </a:r>
            <a:endParaRPr lang="en-US" sz="3000" dirty="0"/>
          </a:p>
          <a:p>
            <a:pPr lvl="1"/>
            <a:r>
              <a:rPr lang="en-US" sz="3000" dirty="0"/>
              <a:t>Number </a:t>
            </a:r>
            <a:r>
              <a:rPr lang="en-US" sz="3000" dirty="0" smtClean="0"/>
              <a:t>Format</a:t>
            </a:r>
            <a:endParaRPr lang="en-US" sz="3000"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10</a:t>
            </a:fld>
            <a:endParaRPr lang="en-US" dirty="0"/>
          </a:p>
        </p:txBody>
      </p:sp>
      <p:sp>
        <p:nvSpPr>
          <p:cNvPr id="5" name="Footer Placeholder 4"/>
          <p:cNvSpPr>
            <a:spLocks noGrp="1"/>
          </p:cNvSpPr>
          <p:nvPr>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1218581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Applying Cell Styles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11</a:t>
            </a:fld>
            <a:endParaRPr lang="en-US" dirty="0"/>
          </a:p>
        </p:txBody>
      </p:sp>
      <p:sp>
        <p:nvSpPr>
          <p:cNvPr id="5" name="Footer Placeholder 4"/>
          <p:cNvSpPr>
            <a:spLocks noGrp="1"/>
          </p:cNvSpPr>
          <p:nvPr>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524000"/>
            <a:ext cx="5605179" cy="4207970"/>
          </a:xfrm>
        </p:spPr>
      </p:pic>
    </p:spTree>
    <p:extLst>
      <p:ext uri="{BB962C8B-B14F-4D97-AF65-F5344CB8AC3E}">
        <p14:creationId xmlns:p14="http://schemas.microsoft.com/office/powerpoint/2010/main" val="3524023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and </a:t>
            </a:r>
            <a:r>
              <a:rPr lang="en-US" dirty="0" smtClean="0"/>
              <a:t>Using </a:t>
            </a:r>
            <a:r>
              <a:rPr lang="en-US" dirty="0"/>
              <a:t>a </a:t>
            </a:r>
            <a:r>
              <a:rPr lang="en-US" dirty="0" smtClean="0"/>
              <a:t>Template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12</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Content Placeholder 7"/>
          <p:cNvSpPr>
            <a:spLocks noGrp="1"/>
          </p:cNvSpPr>
          <p:nvPr>
            <p:ph idx="1"/>
          </p:nvPr>
        </p:nvSpPr>
        <p:spPr/>
        <p:txBody>
          <a:bodyPr>
            <a:normAutofit/>
          </a:bodyPr>
          <a:lstStyle/>
          <a:p>
            <a:r>
              <a:rPr lang="en-US" dirty="0" smtClean="0"/>
              <a:t>Template creation guidelines:</a:t>
            </a:r>
            <a:endParaRPr lang="en-US" dirty="0"/>
          </a:p>
          <a:p>
            <a:pPr lvl="1"/>
            <a:r>
              <a:rPr lang="en-US" dirty="0" smtClean="0"/>
              <a:t>Should </a:t>
            </a:r>
            <a:r>
              <a:rPr lang="en-US" dirty="0"/>
              <a:t>contain formatted, descriptive labels, empty cells, and </a:t>
            </a:r>
            <a:r>
              <a:rPr lang="en-US" dirty="0" smtClean="0"/>
              <a:t>formulas</a:t>
            </a:r>
            <a:endParaRPr lang="en-US" dirty="0"/>
          </a:p>
          <a:p>
            <a:pPr lvl="1"/>
            <a:r>
              <a:rPr lang="en-US" dirty="0" smtClean="0"/>
              <a:t>Avoid </a:t>
            </a:r>
            <a:r>
              <a:rPr lang="en-US" dirty="0"/>
              <a:t>values in </a:t>
            </a:r>
            <a:r>
              <a:rPr lang="en-US" dirty="0" smtClean="0"/>
              <a:t>formulas; use </a:t>
            </a:r>
            <a:r>
              <a:rPr lang="en-US" dirty="0"/>
              <a:t>cell references </a:t>
            </a:r>
            <a:r>
              <a:rPr lang="en-US" dirty="0" smtClean="0"/>
              <a:t>instead</a:t>
            </a:r>
            <a:endParaRPr lang="en-US" dirty="0"/>
          </a:p>
          <a:p>
            <a:pPr lvl="1"/>
            <a:r>
              <a:rPr lang="en-US" dirty="0" smtClean="0"/>
              <a:t>Include </a:t>
            </a:r>
            <a:r>
              <a:rPr lang="en-US" dirty="0"/>
              <a:t>data-validation settings</a:t>
            </a:r>
          </a:p>
          <a:p>
            <a:pPr marL="0" indent="0">
              <a:buNone/>
            </a:pPr>
            <a:endParaRPr lang="en-US" dirty="0"/>
          </a:p>
        </p:txBody>
      </p:sp>
    </p:spTree>
    <p:extLst>
      <p:ext uri="{BB962C8B-B14F-4D97-AF65-F5344CB8AC3E}">
        <p14:creationId xmlns:p14="http://schemas.microsoft.com/office/powerpoint/2010/main" val="616686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and </a:t>
            </a:r>
            <a:r>
              <a:rPr lang="en-US" dirty="0" smtClean="0"/>
              <a:t>Using </a:t>
            </a:r>
            <a:r>
              <a:rPr lang="en-US" dirty="0"/>
              <a:t>a </a:t>
            </a:r>
            <a:r>
              <a:rPr lang="en-US" dirty="0" smtClean="0"/>
              <a:t>Template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13</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Content Placeholder 7"/>
          <p:cNvSpPr>
            <a:spLocks noGrp="1"/>
          </p:cNvSpPr>
          <p:nvPr>
            <p:ph idx="1"/>
          </p:nvPr>
        </p:nvSpPr>
        <p:spPr/>
        <p:txBody>
          <a:bodyPr>
            <a:normAutofit/>
          </a:bodyPr>
          <a:lstStyle/>
          <a:p>
            <a:r>
              <a:rPr lang="en-US" dirty="0" smtClean="0"/>
              <a:t>Template creation guidelines (cont.):</a:t>
            </a:r>
            <a:endParaRPr lang="en-US" dirty="0"/>
          </a:p>
          <a:p>
            <a:pPr lvl="1"/>
            <a:r>
              <a:rPr lang="en-US" dirty="0" smtClean="0"/>
              <a:t>Include </a:t>
            </a:r>
            <a:r>
              <a:rPr lang="en-US" dirty="0"/>
              <a:t>template instructions</a:t>
            </a:r>
          </a:p>
          <a:p>
            <a:pPr lvl="1"/>
            <a:r>
              <a:rPr lang="en-US" dirty="0"/>
              <a:t>Apply appropriate template formatting</a:t>
            </a:r>
          </a:p>
          <a:p>
            <a:pPr lvl="1"/>
            <a:r>
              <a:rPr lang="en-US" dirty="0"/>
              <a:t>Give worksheets meaningful names</a:t>
            </a:r>
          </a:p>
          <a:p>
            <a:endParaRPr lang="en-US" dirty="0"/>
          </a:p>
        </p:txBody>
      </p:sp>
    </p:spTree>
    <p:extLst>
      <p:ext uri="{BB962C8B-B14F-4D97-AF65-F5344CB8AC3E}">
        <p14:creationId xmlns:p14="http://schemas.microsoft.com/office/powerpoint/2010/main" val="2789975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Protecting </a:t>
            </a:r>
            <a:r>
              <a:rPr lang="en-US" dirty="0"/>
              <a:t>a </a:t>
            </a:r>
            <a:r>
              <a:rPr lang="en-US" dirty="0" smtClean="0"/>
              <a:t>Cell</a:t>
            </a:r>
            <a:r>
              <a:rPr lang="en-US" dirty="0"/>
              <a:t>, a </a:t>
            </a:r>
            <a:r>
              <a:rPr lang="en-US" dirty="0" smtClean="0"/>
              <a:t>Worksheet,</a:t>
            </a:r>
            <a:br>
              <a:rPr lang="en-US" dirty="0" smtClean="0"/>
            </a:br>
            <a:r>
              <a:rPr lang="en-US" dirty="0" smtClean="0"/>
              <a:t>and </a:t>
            </a:r>
            <a:r>
              <a:rPr lang="en-US" dirty="0"/>
              <a:t>a </a:t>
            </a:r>
            <a:r>
              <a:rPr lang="en-US" dirty="0" smtClean="0"/>
              <a:t>Workbook</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lstStyle/>
          <a:p>
            <a:r>
              <a:rPr lang="en-US" dirty="0" smtClean="0"/>
              <a:t>Locked cell</a:t>
            </a:r>
            <a:r>
              <a:rPr lang="en-US" dirty="0"/>
              <a:t>—</a:t>
            </a:r>
            <a:r>
              <a:rPr lang="en-US" dirty="0" smtClean="0"/>
              <a:t> </a:t>
            </a:r>
            <a:r>
              <a:rPr lang="en-US" dirty="0"/>
              <a:t>prevents users from editing the contents or formatting </a:t>
            </a:r>
            <a:r>
              <a:rPr lang="en-US" dirty="0" smtClean="0"/>
              <a:t>cells </a:t>
            </a:r>
            <a:r>
              <a:rPr lang="en-US" dirty="0"/>
              <a:t>in a protected </a:t>
            </a:r>
            <a:r>
              <a:rPr lang="en-US" dirty="0" smtClean="0"/>
              <a:t>worksheet</a:t>
            </a:r>
            <a:endParaRPr lang="en-US" dirty="0"/>
          </a:p>
          <a:p>
            <a:r>
              <a:rPr lang="en-US" dirty="0"/>
              <a:t>Cells are not locked until the worksheet is </a:t>
            </a:r>
            <a:r>
              <a:rPr lang="en-US" dirty="0" smtClean="0"/>
              <a:t>protected</a:t>
            </a:r>
            <a:endParaRPr lang="en-US" dirty="0"/>
          </a:p>
          <a:p>
            <a:r>
              <a:rPr lang="en-US" dirty="0" smtClean="0"/>
              <a:t>Locking/unlocking </a:t>
            </a:r>
            <a:r>
              <a:rPr lang="en-US" dirty="0"/>
              <a:t>cells has no effect </a:t>
            </a:r>
            <a:r>
              <a:rPr lang="en-US" dirty="0" smtClean="0"/>
              <a:t>if the </a:t>
            </a:r>
            <a:r>
              <a:rPr lang="en-US" dirty="0"/>
              <a:t>worksheet has </a:t>
            </a:r>
            <a:r>
              <a:rPr lang="en-US" dirty="0" smtClean="0"/>
              <a:t>not been </a:t>
            </a:r>
            <a:r>
              <a:rPr lang="en-US" dirty="0"/>
              <a:t>protected</a:t>
            </a:r>
          </a:p>
        </p:txBody>
      </p:sp>
    </p:spTree>
    <p:extLst>
      <p:ext uri="{BB962C8B-B14F-4D97-AF65-F5344CB8AC3E}">
        <p14:creationId xmlns:p14="http://schemas.microsoft.com/office/powerpoint/2010/main" val="2604750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Protecting </a:t>
            </a:r>
            <a:r>
              <a:rPr lang="en-US" dirty="0"/>
              <a:t>a </a:t>
            </a:r>
            <a:r>
              <a:rPr lang="en-US" dirty="0" smtClean="0"/>
              <a:t>Cell</a:t>
            </a:r>
            <a:r>
              <a:rPr lang="en-US" dirty="0"/>
              <a:t>, a </a:t>
            </a:r>
            <a:r>
              <a:rPr lang="en-US" dirty="0" smtClean="0"/>
              <a:t>Worksheet,</a:t>
            </a:r>
            <a:br>
              <a:rPr lang="en-US" dirty="0" smtClean="0"/>
            </a:br>
            <a:r>
              <a:rPr lang="en-US" dirty="0" smtClean="0"/>
              <a:t>and </a:t>
            </a:r>
            <a:r>
              <a:rPr lang="en-US" dirty="0"/>
              <a:t>a </a:t>
            </a:r>
            <a:r>
              <a:rPr lang="en-US" dirty="0" smtClean="0"/>
              <a:t>Workbook</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752600"/>
            <a:ext cx="3480035" cy="3801269"/>
          </a:xfrm>
        </p:spPr>
      </p:pic>
    </p:spTree>
    <p:extLst>
      <p:ext uri="{BB962C8B-B14F-4D97-AF65-F5344CB8AC3E}">
        <p14:creationId xmlns:p14="http://schemas.microsoft.com/office/powerpoint/2010/main" val="3945516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Protecting </a:t>
            </a:r>
            <a:r>
              <a:rPr lang="en-US" dirty="0"/>
              <a:t>a </a:t>
            </a:r>
            <a:r>
              <a:rPr lang="en-US" dirty="0" smtClean="0"/>
              <a:t>Cell</a:t>
            </a:r>
            <a:r>
              <a:rPr lang="en-US" dirty="0"/>
              <a:t>, a </a:t>
            </a:r>
            <a:r>
              <a:rPr lang="en-US" dirty="0" smtClean="0"/>
              <a:t>Worksheet,</a:t>
            </a:r>
            <a:br>
              <a:rPr lang="en-US" dirty="0" smtClean="0"/>
            </a:br>
            <a:r>
              <a:rPr lang="en-US" dirty="0" smtClean="0"/>
              <a:t>and </a:t>
            </a:r>
            <a:r>
              <a:rPr lang="en-US" dirty="0"/>
              <a:t>a </a:t>
            </a:r>
            <a:r>
              <a:rPr lang="en-US" dirty="0" smtClean="0"/>
              <a:t>Workbook</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lstStyle/>
          <a:p>
            <a:r>
              <a:rPr lang="en-US" dirty="0"/>
              <a:t>Protecting a </a:t>
            </a:r>
            <a:r>
              <a:rPr lang="en-US" dirty="0" smtClean="0"/>
              <a:t>worksheet protects </a:t>
            </a:r>
            <a:r>
              <a:rPr lang="en-US" dirty="0"/>
              <a:t>only the </a:t>
            </a:r>
            <a:r>
              <a:rPr lang="en-US" dirty="0" smtClean="0"/>
              <a:t>worksheet</a:t>
            </a:r>
          </a:p>
          <a:p>
            <a:r>
              <a:rPr lang="en-US" dirty="0" smtClean="0"/>
              <a:t>Protect the </a:t>
            </a:r>
            <a:r>
              <a:rPr lang="en-US" dirty="0"/>
              <a:t>entire workbook </a:t>
            </a:r>
            <a:r>
              <a:rPr lang="en-US" dirty="0" smtClean="0"/>
              <a:t>to </a:t>
            </a:r>
            <a:r>
              <a:rPr lang="en-US" dirty="0"/>
              <a:t>prevent users from making unwanted </a:t>
            </a:r>
            <a:r>
              <a:rPr lang="en-US" dirty="0" smtClean="0"/>
              <a:t>changes</a:t>
            </a:r>
            <a:endParaRPr lang="en-US" dirty="0"/>
          </a:p>
          <a:p>
            <a:r>
              <a:rPr lang="en-US" dirty="0" smtClean="0"/>
              <a:t>Use a password to further protect against changes </a:t>
            </a:r>
            <a:endParaRPr lang="en-US" dirty="0"/>
          </a:p>
        </p:txBody>
      </p:sp>
    </p:spTree>
    <p:extLst>
      <p:ext uri="{BB962C8B-B14F-4D97-AF65-F5344CB8AC3E}">
        <p14:creationId xmlns:p14="http://schemas.microsoft.com/office/powerpoint/2010/main" val="1162672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Macro</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lstStyle/>
          <a:p>
            <a:r>
              <a:rPr lang="en-US" dirty="0" smtClean="0"/>
              <a:t>Macro—instructions </a:t>
            </a:r>
            <a:r>
              <a:rPr lang="en-US" dirty="0"/>
              <a:t>that execute </a:t>
            </a:r>
            <a:r>
              <a:rPr lang="en-US" dirty="0" smtClean="0"/>
              <a:t>commands </a:t>
            </a:r>
            <a:r>
              <a:rPr lang="en-US" dirty="0"/>
              <a:t>to automate repetitive or routine </a:t>
            </a:r>
            <a:r>
              <a:rPr lang="en-US" dirty="0" smtClean="0"/>
              <a:t>tasks</a:t>
            </a:r>
          </a:p>
          <a:p>
            <a:r>
              <a:rPr lang="en-US" dirty="0" smtClean="0"/>
              <a:t>Two methods </a:t>
            </a:r>
            <a:endParaRPr lang="en-US" dirty="0"/>
          </a:p>
          <a:p>
            <a:pPr lvl="1"/>
            <a:r>
              <a:rPr lang="en-US" dirty="0"/>
              <a:t>Using the Macro Recorder</a:t>
            </a:r>
          </a:p>
          <a:p>
            <a:pPr lvl="1"/>
            <a:r>
              <a:rPr lang="en-US" dirty="0"/>
              <a:t>Typing instructions using Visual Basic for Applications (VBA</a:t>
            </a:r>
            <a:r>
              <a:rPr lang="en-US" dirty="0" smtClean="0"/>
              <a:t>)</a:t>
            </a:r>
          </a:p>
          <a:p>
            <a:endParaRPr lang="en-US" dirty="0"/>
          </a:p>
        </p:txBody>
      </p:sp>
    </p:spTree>
    <p:extLst>
      <p:ext uri="{BB962C8B-B14F-4D97-AF65-F5344CB8AC3E}">
        <p14:creationId xmlns:p14="http://schemas.microsoft.com/office/powerpoint/2010/main" val="4293169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Macro</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18</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normAutofit/>
          </a:bodyPr>
          <a:lstStyle/>
          <a:p>
            <a:r>
              <a:rPr lang="en-US" dirty="0"/>
              <a:t>Macro </a:t>
            </a:r>
            <a:r>
              <a:rPr lang="en-US" dirty="0" smtClean="0"/>
              <a:t>Recorder—records </a:t>
            </a:r>
            <a:r>
              <a:rPr lang="en-US" dirty="0"/>
              <a:t>commands, keystrokes, and mouse </a:t>
            </a:r>
            <a:r>
              <a:rPr lang="en-US" dirty="0" smtClean="0"/>
              <a:t>clicks</a:t>
            </a:r>
            <a:endParaRPr lang="en-US" dirty="0"/>
          </a:p>
          <a:p>
            <a:pPr>
              <a:spcBef>
                <a:spcPts val="500"/>
              </a:spcBef>
            </a:pPr>
            <a:r>
              <a:rPr lang="en-US" dirty="0"/>
              <a:t>Macros </a:t>
            </a:r>
            <a:r>
              <a:rPr lang="en-US" dirty="0" smtClean="0"/>
              <a:t>not stored in Excel </a:t>
            </a:r>
            <a:r>
              <a:rPr lang="en-US" dirty="0"/>
              <a:t>Workbook file format (.xlsx</a:t>
            </a:r>
            <a:r>
              <a:rPr lang="en-US" dirty="0" smtClean="0"/>
              <a:t>)</a:t>
            </a:r>
            <a:endParaRPr lang="en-US" dirty="0"/>
          </a:p>
          <a:p>
            <a:pPr>
              <a:spcBef>
                <a:spcPts val="500"/>
              </a:spcBef>
            </a:pPr>
            <a:r>
              <a:rPr lang="en-US" dirty="0" smtClean="0"/>
              <a:t>Macros stored:</a:t>
            </a:r>
            <a:endParaRPr lang="en-US" dirty="0"/>
          </a:p>
          <a:p>
            <a:pPr lvl="1">
              <a:spcBef>
                <a:spcPts val="200"/>
              </a:spcBef>
            </a:pPr>
            <a:r>
              <a:rPr lang="en-US" dirty="0"/>
              <a:t>Excel Macro-Enabled Workbook (.xlsm)</a:t>
            </a:r>
          </a:p>
          <a:p>
            <a:pPr lvl="1">
              <a:spcBef>
                <a:spcPts val="200"/>
              </a:spcBef>
            </a:pPr>
            <a:r>
              <a:rPr lang="en-US" dirty="0"/>
              <a:t>Excel Binary Workbook (.xlsb)</a:t>
            </a:r>
          </a:p>
          <a:p>
            <a:pPr lvl="1">
              <a:spcBef>
                <a:spcPts val="200"/>
              </a:spcBef>
            </a:pPr>
            <a:r>
              <a:rPr lang="en-US" dirty="0"/>
              <a:t>Excel Macro-Enabled Template (.xltm)</a:t>
            </a:r>
          </a:p>
          <a:p>
            <a:pPr lvl="1"/>
            <a:endParaRPr lang="en-US" dirty="0"/>
          </a:p>
        </p:txBody>
      </p:sp>
    </p:spTree>
    <p:extLst>
      <p:ext uri="{BB962C8B-B14F-4D97-AF65-F5344CB8AC3E}">
        <p14:creationId xmlns:p14="http://schemas.microsoft.com/office/powerpoint/2010/main" val="1413212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Macro</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normAutofit/>
          </a:bodyPr>
          <a:lstStyle/>
          <a:p>
            <a:r>
              <a:rPr lang="en-US" dirty="0" smtClean="0"/>
              <a:t>Accessing Macro </a:t>
            </a:r>
            <a:r>
              <a:rPr lang="en-US" dirty="0"/>
              <a:t>Recorder:</a:t>
            </a:r>
          </a:p>
          <a:p>
            <a:pPr lvl="1"/>
            <a:r>
              <a:rPr lang="en-US" dirty="0"/>
              <a:t>From the View tab</a:t>
            </a:r>
          </a:p>
          <a:p>
            <a:pPr lvl="1"/>
            <a:r>
              <a:rPr lang="en-US" dirty="0"/>
              <a:t>From the Developer tab</a:t>
            </a:r>
          </a:p>
          <a:p>
            <a:pPr lvl="1"/>
            <a:r>
              <a:rPr lang="en-US" dirty="0"/>
              <a:t>From the status bar</a:t>
            </a:r>
          </a:p>
          <a:p>
            <a:pPr lvl="1"/>
            <a:endParaRPr lang="en-US" dirty="0"/>
          </a:p>
        </p:txBody>
      </p:sp>
    </p:spTree>
    <p:extLst>
      <p:ext uri="{BB962C8B-B14F-4D97-AF65-F5344CB8AC3E}">
        <p14:creationId xmlns:p14="http://schemas.microsoft.com/office/powerpoint/2010/main" val="2166681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1066800"/>
          </a:xfrm>
        </p:spPr>
        <p:txBody>
          <a:bodyPr/>
          <a:lstStyle/>
          <a:p>
            <a:r>
              <a:rPr lang="en-US" dirty="0" smtClean="0"/>
              <a:t>Objectives</a:t>
            </a:r>
            <a:endParaRPr lang="en-US" dirty="0"/>
          </a:p>
        </p:txBody>
      </p:sp>
      <p:sp>
        <p:nvSpPr>
          <p:cNvPr id="8" name="Content Placeholder 7"/>
          <p:cNvSpPr>
            <a:spLocks noGrp="1"/>
          </p:cNvSpPr>
          <p:nvPr>
            <p:ph idx="1"/>
          </p:nvPr>
        </p:nvSpPr>
        <p:spPr>
          <a:xfrm>
            <a:off x="304800" y="1676400"/>
            <a:ext cx="8534400" cy="3657600"/>
          </a:xfrm>
        </p:spPr>
        <p:txBody>
          <a:bodyPr>
            <a:noAutofit/>
          </a:bodyPr>
          <a:lstStyle/>
          <a:p>
            <a:pPr>
              <a:spcAft>
                <a:spcPts val="600"/>
              </a:spcAft>
            </a:pPr>
            <a:r>
              <a:rPr lang="en-US" sz="3600" b="1" dirty="0"/>
              <a:t>Select a </a:t>
            </a:r>
            <a:r>
              <a:rPr lang="en-US" sz="3600" b="1" dirty="0" smtClean="0"/>
              <a:t>template</a:t>
            </a:r>
          </a:p>
          <a:p>
            <a:pPr>
              <a:spcAft>
                <a:spcPts val="600"/>
              </a:spcAft>
            </a:pPr>
            <a:r>
              <a:rPr lang="en-US" sz="3600" b="1" dirty="0"/>
              <a:t>Apply themes and </a:t>
            </a:r>
            <a:r>
              <a:rPr lang="en-US" sz="3600" b="1" dirty="0" smtClean="0"/>
              <a:t>backgrounds</a:t>
            </a:r>
          </a:p>
          <a:p>
            <a:pPr>
              <a:spcAft>
                <a:spcPts val="600"/>
              </a:spcAft>
            </a:pPr>
            <a:r>
              <a:rPr lang="en-US" sz="3600" b="1" dirty="0"/>
              <a:t>Apply cell </a:t>
            </a:r>
            <a:r>
              <a:rPr lang="en-US" sz="3600" b="1" dirty="0" smtClean="0"/>
              <a:t>styles</a:t>
            </a:r>
          </a:p>
          <a:p>
            <a:pPr>
              <a:spcAft>
                <a:spcPts val="600"/>
              </a:spcAft>
            </a:pPr>
            <a:r>
              <a:rPr lang="en-US" sz="3600" b="1" dirty="0"/>
              <a:t>Create and use a </a:t>
            </a:r>
            <a:r>
              <a:rPr lang="en-US" sz="3600" b="1" dirty="0" smtClean="0"/>
              <a:t>template</a:t>
            </a:r>
          </a:p>
          <a:p>
            <a:pPr>
              <a:spcAft>
                <a:spcPts val="600"/>
              </a:spcAft>
            </a:pPr>
            <a:r>
              <a:rPr lang="en-US" sz="3600" b="1" dirty="0"/>
              <a:t>Protect a cell, a worksheet, and a workbook</a:t>
            </a:r>
          </a:p>
        </p:txBody>
      </p:sp>
      <p:sp>
        <p:nvSpPr>
          <p:cNvPr id="2" name="Footer Placeholder 1"/>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Slide Number Placeholder 2"/>
          <p:cNvSpPr>
            <a:spLocks noGrp="1"/>
          </p:cNvSpPr>
          <p:nvPr>
            <p:ph type="sldNum" sz="quarter" idx="4"/>
          </p:nvPr>
        </p:nvSpPr>
        <p:spPr>
          <a:xfrm>
            <a:off x="8001000" y="6660078"/>
            <a:ext cx="685800" cy="212766"/>
          </a:xfrm>
        </p:spPr>
        <p:txBody>
          <a:bodyPr/>
          <a:lstStyle/>
          <a:p>
            <a:fld id="{97F33F24-5111-4524-9375-24241E4B6E0C}"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Macro</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20</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78" y="3166355"/>
            <a:ext cx="7067550" cy="14001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776539"/>
            <a:ext cx="3882854" cy="977317"/>
          </a:xfrm>
          <a:prstGeom prst="rect">
            <a:avLst/>
          </a:prstGeom>
        </p:spPr>
      </p:pic>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447800" y="1689588"/>
            <a:ext cx="6248400" cy="1260331"/>
          </a:xfrm>
        </p:spPr>
      </p:pic>
    </p:spTree>
    <p:extLst>
      <p:ext uri="{BB962C8B-B14F-4D97-AF65-F5344CB8AC3E}">
        <p14:creationId xmlns:p14="http://schemas.microsoft.com/office/powerpoint/2010/main" val="3859912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Macro</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21</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Picture 5"/>
          <p:cNvPicPr>
            <a:picLocks noChangeAspect="1"/>
          </p:cNvPicPr>
          <p:nvPr/>
        </p:nvPicPr>
        <p:blipFill>
          <a:blip r:embed="rId3"/>
          <a:stretch>
            <a:fillRect/>
          </a:stretch>
        </p:blipFill>
        <p:spPr>
          <a:xfrm>
            <a:off x="457200" y="2382895"/>
            <a:ext cx="3276600" cy="26999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1" y="2313542"/>
            <a:ext cx="4997119" cy="2838699"/>
          </a:xfrm>
          <a:prstGeom prst="rect">
            <a:avLst/>
          </a:prstGeom>
        </p:spPr>
      </p:pic>
    </p:spTree>
    <p:extLst>
      <p:ext uri="{BB962C8B-B14F-4D97-AF65-F5344CB8AC3E}">
        <p14:creationId xmlns:p14="http://schemas.microsoft.com/office/powerpoint/2010/main" val="4021464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Macro </a:t>
            </a:r>
            <a:r>
              <a:rPr lang="en-US" b="0" dirty="0"/>
              <a:t>B</a:t>
            </a:r>
            <a:r>
              <a:rPr lang="en-US" dirty="0" smtClean="0"/>
              <a:t>uttons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22</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508313"/>
            <a:ext cx="8293407" cy="1692087"/>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291075"/>
            <a:ext cx="4255375" cy="2500125"/>
          </a:xfrm>
          <a:prstGeom prst="rect">
            <a:avLst/>
          </a:prstGeom>
        </p:spPr>
      </p:pic>
    </p:spTree>
    <p:extLst>
      <p:ext uri="{BB962C8B-B14F-4D97-AF65-F5344CB8AC3E}">
        <p14:creationId xmlns:p14="http://schemas.microsoft.com/office/powerpoint/2010/main" val="3674467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Setting Macro Security</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23</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514600"/>
            <a:ext cx="8782707" cy="1620390"/>
          </a:xfrm>
        </p:spPr>
      </p:pic>
    </p:spTree>
    <p:extLst>
      <p:ext uri="{BB962C8B-B14F-4D97-AF65-F5344CB8AC3E}">
        <p14:creationId xmlns:p14="http://schemas.microsoft.com/office/powerpoint/2010/main" val="480315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Sub Procedure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normAutofit fontScale="92500" lnSpcReduction="20000"/>
          </a:bodyPr>
          <a:lstStyle/>
          <a:p>
            <a:r>
              <a:rPr lang="en-US" sz="3500" dirty="0"/>
              <a:t>Visual Basic for </a:t>
            </a:r>
            <a:r>
              <a:rPr lang="en-US" sz="3500" dirty="0" smtClean="0"/>
              <a:t>Applications—programming </a:t>
            </a:r>
            <a:r>
              <a:rPr lang="en-US" sz="3500" dirty="0"/>
              <a:t>language </a:t>
            </a:r>
            <a:r>
              <a:rPr lang="en-US" sz="3500" dirty="0" smtClean="0"/>
              <a:t>to </a:t>
            </a:r>
            <a:r>
              <a:rPr lang="en-US" sz="3500" dirty="0"/>
              <a:t>enhance and automate </a:t>
            </a:r>
            <a:r>
              <a:rPr lang="en-US" sz="3500" dirty="0" smtClean="0"/>
              <a:t>functionality</a:t>
            </a:r>
          </a:p>
          <a:p>
            <a:r>
              <a:rPr lang="en-US" sz="3500" dirty="0" smtClean="0"/>
              <a:t>Visual Basic Editor:</a:t>
            </a:r>
          </a:p>
          <a:p>
            <a:pPr lvl="1">
              <a:spcBef>
                <a:spcPts val="200"/>
              </a:spcBef>
            </a:pPr>
            <a:r>
              <a:rPr lang="en-US" dirty="0" smtClean="0"/>
              <a:t>Create</a:t>
            </a:r>
          </a:p>
          <a:p>
            <a:pPr lvl="1">
              <a:spcBef>
                <a:spcPts val="200"/>
              </a:spcBef>
            </a:pPr>
            <a:r>
              <a:rPr lang="en-US" dirty="0" smtClean="0"/>
              <a:t>Edit</a:t>
            </a:r>
          </a:p>
          <a:p>
            <a:pPr lvl="1"/>
            <a:r>
              <a:rPr lang="en-US" dirty="0" smtClean="0"/>
              <a:t>Execute</a:t>
            </a:r>
          </a:p>
          <a:p>
            <a:pPr lvl="1"/>
            <a:r>
              <a:rPr lang="en-US" dirty="0" smtClean="0"/>
              <a:t>Debug </a:t>
            </a:r>
            <a:r>
              <a:rPr lang="en-US" dirty="0"/>
              <a:t>Office application </a:t>
            </a:r>
            <a:r>
              <a:rPr lang="en-US" dirty="0" smtClean="0"/>
              <a:t>macros </a:t>
            </a:r>
            <a:endParaRPr lang="en-US" dirty="0"/>
          </a:p>
          <a:p>
            <a:r>
              <a:rPr lang="en-US" sz="3500" dirty="0" smtClean="0"/>
              <a:t>VBA </a:t>
            </a:r>
            <a:r>
              <a:rPr lang="en-US" sz="3500" dirty="0"/>
              <a:t>macros:</a:t>
            </a:r>
          </a:p>
          <a:p>
            <a:pPr lvl="1"/>
            <a:r>
              <a:rPr lang="en-US" dirty="0"/>
              <a:t>Sub </a:t>
            </a:r>
            <a:r>
              <a:rPr lang="en-US" dirty="0" smtClean="0"/>
              <a:t>procedures</a:t>
            </a:r>
            <a:endParaRPr lang="en-US" dirty="0"/>
          </a:p>
          <a:p>
            <a:pPr lvl="1"/>
            <a:r>
              <a:rPr lang="en-US" dirty="0"/>
              <a:t>Custom </a:t>
            </a:r>
            <a:r>
              <a:rPr lang="en-US" dirty="0" smtClean="0"/>
              <a:t>functions</a:t>
            </a:r>
            <a:endParaRPr lang="en-US" dirty="0"/>
          </a:p>
          <a:p>
            <a:endParaRPr lang="en-US" dirty="0"/>
          </a:p>
        </p:txBody>
      </p:sp>
    </p:spTree>
    <p:extLst>
      <p:ext uri="{BB962C8B-B14F-4D97-AF65-F5344CB8AC3E}">
        <p14:creationId xmlns:p14="http://schemas.microsoft.com/office/powerpoint/2010/main" val="1602521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Sub Procedure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756" y="1445070"/>
            <a:ext cx="7895844" cy="4249726"/>
          </a:xfrm>
        </p:spPr>
      </p:pic>
    </p:spTree>
    <p:extLst>
      <p:ext uri="{BB962C8B-B14F-4D97-AF65-F5344CB8AC3E}">
        <p14:creationId xmlns:p14="http://schemas.microsoft.com/office/powerpoint/2010/main" val="1130916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Sub Procedure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828800"/>
            <a:ext cx="8087854" cy="3429000"/>
          </a:xfrm>
        </p:spPr>
      </p:pic>
    </p:spTree>
    <p:extLst>
      <p:ext uri="{BB962C8B-B14F-4D97-AF65-F5344CB8AC3E}">
        <p14:creationId xmlns:p14="http://schemas.microsoft.com/office/powerpoint/2010/main" val="3128312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a:t>
            </a:r>
            <a:r>
              <a:rPr lang="en-US" dirty="0" smtClean="0"/>
              <a:t>Custom Function</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472" y="1981200"/>
            <a:ext cx="8229600" cy="3262015"/>
          </a:xfrm>
        </p:spPr>
      </p:pic>
    </p:spTree>
    <p:extLst>
      <p:ext uri="{BB962C8B-B14F-4D97-AF65-F5344CB8AC3E}">
        <p14:creationId xmlns:p14="http://schemas.microsoft.com/office/powerpoint/2010/main" val="2999054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752600"/>
            <a:ext cx="8534400" cy="3916363"/>
          </a:xfrm>
        </p:spPr>
        <p:txBody>
          <a:bodyPr>
            <a:noAutofit/>
          </a:bodyPr>
          <a:lstStyle/>
          <a:p>
            <a:pPr>
              <a:spcAft>
                <a:spcPts val="600"/>
              </a:spcAft>
            </a:pPr>
            <a:r>
              <a:rPr lang="en-US" sz="3600" b="1" dirty="0" smtClean="0"/>
              <a:t>Workbooks can be standardized by using:</a:t>
            </a:r>
          </a:p>
          <a:p>
            <a:pPr lvl="1">
              <a:spcAft>
                <a:spcPts val="600"/>
              </a:spcAft>
            </a:pPr>
            <a:r>
              <a:rPr lang="en-US" b="1" dirty="0" smtClean="0"/>
              <a:t>Templates</a:t>
            </a:r>
          </a:p>
          <a:p>
            <a:pPr lvl="1">
              <a:spcAft>
                <a:spcPts val="600"/>
              </a:spcAft>
            </a:pPr>
            <a:r>
              <a:rPr lang="en-US" b="1" dirty="0" smtClean="0"/>
              <a:t>Themes</a:t>
            </a:r>
          </a:p>
          <a:p>
            <a:pPr lvl="1">
              <a:spcAft>
                <a:spcPts val="600"/>
              </a:spcAft>
            </a:pPr>
            <a:r>
              <a:rPr lang="en-US" b="1" dirty="0" smtClean="0"/>
              <a:t>Styles</a:t>
            </a:r>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752600"/>
            <a:ext cx="8534400" cy="3916363"/>
          </a:xfrm>
        </p:spPr>
        <p:txBody>
          <a:bodyPr>
            <a:noAutofit/>
          </a:bodyPr>
          <a:lstStyle/>
          <a:p>
            <a:pPr>
              <a:spcAft>
                <a:spcPts val="600"/>
              </a:spcAft>
            </a:pPr>
            <a:r>
              <a:rPr lang="en-US" b="1" dirty="0" smtClean="0"/>
              <a:t>Protection can be applied to:</a:t>
            </a:r>
          </a:p>
          <a:p>
            <a:pPr lvl="1">
              <a:spcAft>
                <a:spcPts val="600"/>
              </a:spcAft>
            </a:pPr>
            <a:r>
              <a:rPr lang="en-US" b="1" dirty="0" smtClean="0"/>
              <a:t>Cells</a:t>
            </a:r>
          </a:p>
          <a:p>
            <a:pPr lvl="1">
              <a:spcAft>
                <a:spcPts val="600"/>
              </a:spcAft>
            </a:pPr>
            <a:r>
              <a:rPr lang="en-US" b="1" dirty="0" smtClean="0"/>
              <a:t>Worksheets</a:t>
            </a:r>
          </a:p>
          <a:p>
            <a:pPr lvl="1">
              <a:spcAft>
                <a:spcPts val="600"/>
              </a:spcAft>
            </a:pPr>
            <a:r>
              <a:rPr lang="en-US" b="1" dirty="0" smtClean="0"/>
              <a:t>Workbooks</a:t>
            </a:r>
          </a:p>
          <a:p>
            <a:pPr lvl="1">
              <a:spcAft>
                <a:spcPts val="600"/>
              </a:spcAft>
            </a:pPr>
            <a:endParaRPr lang="en-US" dirty="0"/>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29</a:t>
            </a:fld>
            <a:endParaRPr lang="en-US" dirty="0"/>
          </a:p>
        </p:txBody>
      </p:sp>
    </p:spTree>
    <p:extLst>
      <p:ext uri="{BB962C8B-B14F-4D97-AF65-F5344CB8AC3E}">
        <p14:creationId xmlns:p14="http://schemas.microsoft.com/office/powerpoint/2010/main" val="1143034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1066800"/>
          </a:xfrm>
        </p:spPr>
        <p:txBody>
          <a:bodyPr/>
          <a:lstStyle/>
          <a:p>
            <a:r>
              <a:rPr lang="en-US" dirty="0" smtClean="0"/>
              <a:t>Objectives</a:t>
            </a:r>
            <a:endParaRPr lang="en-US" dirty="0"/>
          </a:p>
        </p:txBody>
      </p:sp>
      <p:sp>
        <p:nvSpPr>
          <p:cNvPr id="8" name="Content Placeholder 7"/>
          <p:cNvSpPr>
            <a:spLocks noGrp="1"/>
          </p:cNvSpPr>
          <p:nvPr>
            <p:ph idx="1"/>
          </p:nvPr>
        </p:nvSpPr>
        <p:spPr>
          <a:xfrm>
            <a:off x="304800" y="1676400"/>
            <a:ext cx="8534400" cy="3657600"/>
          </a:xfrm>
        </p:spPr>
        <p:txBody>
          <a:bodyPr>
            <a:noAutofit/>
          </a:bodyPr>
          <a:lstStyle/>
          <a:p>
            <a:pPr>
              <a:spcAft>
                <a:spcPts val="600"/>
              </a:spcAft>
            </a:pPr>
            <a:r>
              <a:rPr lang="en-US" sz="3600" b="1" dirty="0"/>
              <a:t>Create a </a:t>
            </a:r>
            <a:r>
              <a:rPr lang="en-US" sz="3600" b="1" dirty="0" smtClean="0"/>
              <a:t>macro</a:t>
            </a:r>
          </a:p>
          <a:p>
            <a:pPr>
              <a:spcAft>
                <a:spcPts val="600"/>
              </a:spcAft>
            </a:pPr>
            <a:r>
              <a:rPr lang="en-US" sz="3600" b="1" dirty="0"/>
              <a:t>Create macro </a:t>
            </a:r>
            <a:r>
              <a:rPr lang="en-US" sz="3600" b="1" dirty="0" smtClean="0"/>
              <a:t>buttons</a:t>
            </a:r>
          </a:p>
          <a:p>
            <a:pPr>
              <a:spcAft>
                <a:spcPts val="600"/>
              </a:spcAft>
            </a:pPr>
            <a:r>
              <a:rPr lang="en-US" sz="3600" b="1" dirty="0"/>
              <a:t>Set macro </a:t>
            </a:r>
            <a:r>
              <a:rPr lang="en-US" sz="3600" b="1" dirty="0" smtClean="0"/>
              <a:t>security</a:t>
            </a:r>
          </a:p>
          <a:p>
            <a:pPr>
              <a:spcAft>
                <a:spcPts val="600"/>
              </a:spcAft>
            </a:pPr>
            <a:r>
              <a:rPr lang="en-US" sz="3600" b="1" dirty="0"/>
              <a:t>Create a sub </a:t>
            </a:r>
            <a:r>
              <a:rPr lang="en-US" sz="3600" b="1" dirty="0" smtClean="0"/>
              <a:t>procedure</a:t>
            </a:r>
          </a:p>
          <a:p>
            <a:pPr>
              <a:spcAft>
                <a:spcPts val="600"/>
              </a:spcAft>
            </a:pPr>
            <a:r>
              <a:rPr lang="en-US" sz="3600" b="1" dirty="0"/>
              <a:t>Create a custom function</a:t>
            </a:r>
          </a:p>
        </p:txBody>
      </p:sp>
      <p:sp>
        <p:nvSpPr>
          <p:cNvPr id="2" name="Footer Placeholder 1"/>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Slide Number Placeholder 2"/>
          <p:cNvSpPr>
            <a:spLocks noGrp="1"/>
          </p:cNvSpPr>
          <p:nvPr>
            <p:ph type="sldNum" sz="quarter" idx="4"/>
          </p:nvPr>
        </p:nvSpPr>
        <p:spPr>
          <a:xfrm>
            <a:off x="8001000" y="6660078"/>
            <a:ext cx="685800" cy="212766"/>
          </a:xfrm>
        </p:spPr>
        <p:txBody>
          <a:bodyPr/>
          <a:lstStyle/>
          <a:p>
            <a:fld id="{97F33F24-5111-4524-9375-24241E4B6E0C}" type="slidenum">
              <a:rPr lang="en-US" smtClean="0"/>
              <a:pPr/>
              <a:t>3</a:t>
            </a:fld>
            <a:endParaRPr lang="en-US" dirty="0"/>
          </a:p>
        </p:txBody>
      </p:sp>
    </p:spTree>
    <p:extLst>
      <p:ext uri="{BB962C8B-B14F-4D97-AF65-F5344CB8AC3E}">
        <p14:creationId xmlns:p14="http://schemas.microsoft.com/office/powerpoint/2010/main" val="399636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752600"/>
            <a:ext cx="8534400" cy="3916363"/>
          </a:xfrm>
        </p:spPr>
        <p:txBody>
          <a:bodyPr>
            <a:noAutofit/>
          </a:bodyPr>
          <a:lstStyle/>
          <a:p>
            <a:pPr>
              <a:spcAft>
                <a:spcPts val="600"/>
              </a:spcAft>
            </a:pPr>
            <a:r>
              <a:rPr lang="en-US" b="1" dirty="0" smtClean="0"/>
              <a:t>Macros can be created and assigned to buttons</a:t>
            </a:r>
          </a:p>
          <a:p>
            <a:pPr>
              <a:spcAft>
                <a:spcPts val="600"/>
              </a:spcAft>
            </a:pPr>
            <a:r>
              <a:rPr lang="en-US" b="1" dirty="0" smtClean="0"/>
              <a:t>Macro security settings can be changed using the Trust Center dialog box</a:t>
            </a:r>
          </a:p>
          <a:p>
            <a:pPr>
              <a:spcAft>
                <a:spcPts val="600"/>
              </a:spcAft>
            </a:pPr>
            <a:r>
              <a:rPr lang="en-US" b="1" dirty="0" smtClean="0"/>
              <a:t>Sub procedures and custom functions are created using VBA</a:t>
            </a:r>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30</a:t>
            </a:fld>
            <a:endParaRPr lang="en-US" dirty="0"/>
          </a:p>
        </p:txBody>
      </p:sp>
    </p:spTree>
    <p:extLst>
      <p:ext uri="{BB962C8B-B14F-4D97-AF65-F5344CB8AC3E}">
        <p14:creationId xmlns:p14="http://schemas.microsoft.com/office/powerpoint/2010/main" val="838358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Questions</a:t>
            </a:r>
            <a:endParaRPr lang="en-US" dirty="0"/>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31</a:t>
            </a:fld>
            <a:endParaRPr lang="en-US" dirty="0"/>
          </a:p>
        </p:txBody>
      </p:sp>
      <p:pic>
        <p:nvPicPr>
          <p:cNvPr id="6" name="Content Placeholder 5" descr="epfkknaj[1]"/>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2652800" y="1676400"/>
            <a:ext cx="3838399" cy="3810000"/>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04800"/>
            <a:ext cx="8385048" cy="1066800"/>
          </a:xfrm>
        </p:spPr>
        <p:txBody>
          <a:bodyPr/>
          <a:lstStyle/>
          <a:p>
            <a:r>
              <a:rPr lang="en-US" dirty="0" smtClean="0"/>
              <a:t>Copyright </a:t>
            </a:r>
            <a:endParaRPr lang="en-US" dirty="0"/>
          </a:p>
        </p:txBody>
      </p:sp>
      <p:sp>
        <p:nvSpPr>
          <p:cNvPr id="4" name="Footer Placeholder 3"/>
          <p:cNvSpPr>
            <a:spLocks noGrp="1"/>
          </p:cNvSpPr>
          <p:nvPr>
            <p:ph type="ftr" sz="quarter" idx="4294967295"/>
          </p:nvPr>
        </p:nvSpPr>
        <p:spPr>
          <a:xfrm>
            <a:off x="1828800" y="6629401"/>
            <a:ext cx="5486400" cy="243444"/>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fld id="{97F33F24-5111-4524-9375-24241E4B6E0C}" type="slidenum">
              <a:rPr lang="en-US" smtClean="0"/>
              <a:pPr/>
              <a:t>32</a:t>
            </a:fld>
            <a:endParaRPr lang="en-US" dirty="0"/>
          </a:p>
        </p:txBody>
      </p:sp>
      <p:pic>
        <p:nvPicPr>
          <p:cNvPr id="1026" name="Picture 1" descr="cid:3293795473_47524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686" y="22860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342900" y="4495800"/>
            <a:ext cx="8458200" cy="1200329"/>
          </a:xfrm>
          <a:prstGeom prst="rect">
            <a:avLst/>
          </a:prstGeom>
          <a:noFill/>
          <a:ln w="9525">
            <a:noFill/>
            <a:miter lim="800000"/>
            <a:headEnd/>
            <a:tailEnd/>
          </a:ln>
        </p:spPr>
        <p:txBody>
          <a:bodyPr wrap="square">
            <a:spAutoFit/>
          </a:bodyPr>
          <a:lstStyle/>
          <a:p>
            <a:pPr algn="ctr"/>
            <a:r>
              <a:rPr lang="en-US" dirty="0">
                <a:latin typeface="Garamond" pitchFamily="18" charset="0"/>
                <a:cs typeface="Arial"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Garamond" pitchFamily="18"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Selecting </a:t>
            </a:r>
            <a:r>
              <a:rPr lang="en-US" dirty="0"/>
              <a:t>a </a:t>
            </a:r>
            <a:r>
              <a:rPr lang="en-US" dirty="0" smtClean="0"/>
              <a:t>Template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9" name="Content Placeholder 8"/>
          <p:cNvSpPr>
            <a:spLocks noGrp="1"/>
          </p:cNvSpPr>
          <p:nvPr>
            <p:ph idx="1"/>
          </p:nvPr>
        </p:nvSpPr>
        <p:spPr/>
        <p:txBody>
          <a:bodyPr>
            <a:normAutofit/>
          </a:bodyPr>
          <a:lstStyle/>
          <a:p>
            <a:r>
              <a:rPr lang="en-US" dirty="0" smtClean="0"/>
              <a:t>Template—partially </a:t>
            </a:r>
            <a:r>
              <a:rPr lang="en-US" dirty="0"/>
              <a:t>completed document used as a model to create other </a:t>
            </a:r>
            <a:r>
              <a:rPr lang="en-US" dirty="0" smtClean="0"/>
              <a:t>documents</a:t>
            </a:r>
          </a:p>
          <a:p>
            <a:r>
              <a:rPr lang="en-US" dirty="0" smtClean="0"/>
              <a:t>Contains </a:t>
            </a:r>
            <a:endParaRPr lang="en-US" dirty="0"/>
          </a:p>
          <a:p>
            <a:pPr lvl="1"/>
            <a:r>
              <a:rPr lang="en-US" dirty="0" smtClean="0"/>
              <a:t>Standard </a:t>
            </a:r>
            <a:r>
              <a:rPr lang="en-US" dirty="0"/>
              <a:t>labels</a:t>
            </a:r>
          </a:p>
          <a:p>
            <a:pPr lvl="1"/>
            <a:r>
              <a:rPr lang="en-US" dirty="0"/>
              <a:t>Formulas</a:t>
            </a:r>
          </a:p>
          <a:p>
            <a:pPr lvl="1"/>
            <a:r>
              <a:rPr lang="en-US" dirty="0"/>
              <a:t>Formatting</a:t>
            </a:r>
          </a:p>
          <a:p>
            <a:r>
              <a:rPr lang="en-US" dirty="0"/>
              <a:t>May contain little or no quantitative data</a:t>
            </a:r>
          </a:p>
          <a:p>
            <a:endParaRPr lang="en-US" dirty="0"/>
          </a:p>
        </p:txBody>
      </p:sp>
    </p:spTree>
    <p:extLst>
      <p:ext uri="{BB962C8B-B14F-4D97-AF65-F5344CB8AC3E}">
        <p14:creationId xmlns:p14="http://schemas.microsoft.com/office/powerpoint/2010/main" val="281391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Selecting </a:t>
            </a:r>
            <a:r>
              <a:rPr lang="en-US" dirty="0"/>
              <a:t>a </a:t>
            </a:r>
            <a:r>
              <a:rPr lang="en-US" dirty="0" smtClean="0"/>
              <a:t>Template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417638"/>
            <a:ext cx="7515225" cy="4362450"/>
          </a:xfrm>
        </p:spPr>
      </p:pic>
    </p:spTree>
    <p:extLst>
      <p:ext uri="{BB962C8B-B14F-4D97-AF65-F5344CB8AC3E}">
        <p14:creationId xmlns:p14="http://schemas.microsoft.com/office/powerpoint/2010/main" val="181189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Applying Themes </a:t>
            </a:r>
            <a:r>
              <a:rPr lang="en-US" dirty="0"/>
              <a:t>and </a:t>
            </a:r>
            <a:r>
              <a:rPr lang="en-US" dirty="0" smtClean="0"/>
              <a:t>Backgrounds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7" name="Content Placeholder 6"/>
          <p:cNvSpPr>
            <a:spLocks noGrp="1"/>
          </p:cNvSpPr>
          <p:nvPr>
            <p:ph idx="1"/>
          </p:nvPr>
        </p:nvSpPr>
        <p:spPr/>
        <p:txBody>
          <a:bodyPr/>
          <a:lstStyle/>
          <a:p>
            <a:r>
              <a:rPr lang="en-US" dirty="0" smtClean="0"/>
              <a:t>Theme—collection </a:t>
            </a:r>
            <a:r>
              <a:rPr lang="en-US" dirty="0"/>
              <a:t>of </a:t>
            </a:r>
            <a:r>
              <a:rPr lang="en-US" dirty="0" smtClean="0"/>
              <a:t>formats</a:t>
            </a:r>
          </a:p>
          <a:p>
            <a:pPr lvl="1"/>
            <a:r>
              <a:rPr lang="en-US" dirty="0" smtClean="0"/>
              <a:t>Coordinating colors</a:t>
            </a:r>
          </a:p>
          <a:p>
            <a:pPr lvl="1"/>
            <a:r>
              <a:rPr lang="en-US" dirty="0" smtClean="0"/>
              <a:t>Fonts</a:t>
            </a:r>
          </a:p>
          <a:p>
            <a:pPr lvl="1"/>
            <a:r>
              <a:rPr lang="en-US" dirty="0" smtClean="0"/>
              <a:t>Special effects</a:t>
            </a:r>
          </a:p>
          <a:p>
            <a:r>
              <a:rPr lang="en-US" dirty="0"/>
              <a:t>G</a:t>
            </a:r>
            <a:r>
              <a:rPr lang="en-US" dirty="0" smtClean="0"/>
              <a:t>ives a consistent </a:t>
            </a:r>
            <a:r>
              <a:rPr lang="en-US" dirty="0"/>
              <a:t>look with other workbooks used in a department or organization</a:t>
            </a:r>
          </a:p>
          <a:p>
            <a:endParaRPr lang="en-US" dirty="0"/>
          </a:p>
        </p:txBody>
      </p:sp>
    </p:spTree>
    <p:extLst>
      <p:ext uri="{BB962C8B-B14F-4D97-AF65-F5344CB8AC3E}">
        <p14:creationId xmlns:p14="http://schemas.microsoft.com/office/powerpoint/2010/main" val="340039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Applying Themes </a:t>
            </a:r>
            <a:r>
              <a:rPr lang="en-US" dirty="0"/>
              <a:t>and </a:t>
            </a:r>
            <a:r>
              <a:rPr lang="en-US" dirty="0" smtClean="0"/>
              <a:t>Backgrounds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 y="1790700"/>
            <a:ext cx="8191500" cy="3771900"/>
          </a:xfrm>
        </p:spPr>
      </p:pic>
    </p:spTree>
    <p:extLst>
      <p:ext uri="{BB962C8B-B14F-4D97-AF65-F5344CB8AC3E}">
        <p14:creationId xmlns:p14="http://schemas.microsoft.com/office/powerpoint/2010/main" val="235466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Applying Themes </a:t>
            </a:r>
            <a:r>
              <a:rPr lang="en-US" dirty="0"/>
              <a:t>and </a:t>
            </a:r>
            <a:r>
              <a:rPr lang="en-US" dirty="0" smtClean="0"/>
              <a:t>Backgrounds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8</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57350"/>
            <a:ext cx="8115300" cy="3905250"/>
          </a:xfrm>
        </p:spPr>
      </p:pic>
    </p:spTree>
    <p:extLst>
      <p:ext uri="{BB962C8B-B14F-4D97-AF65-F5344CB8AC3E}">
        <p14:creationId xmlns:p14="http://schemas.microsoft.com/office/powerpoint/2010/main" val="231571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Applying Cell Styles</a:t>
            </a:r>
            <a:endParaRPr lang="en-US" dirty="0"/>
          </a:p>
        </p:txBody>
      </p:sp>
      <p:sp>
        <p:nvSpPr>
          <p:cNvPr id="3" name="Content Placeholder 2"/>
          <p:cNvSpPr>
            <a:spLocks noGrp="1"/>
          </p:cNvSpPr>
          <p:nvPr>
            <p:ph idx="1"/>
          </p:nvPr>
        </p:nvSpPr>
        <p:spPr/>
        <p:txBody>
          <a:bodyPr>
            <a:normAutofit fontScale="92500" lnSpcReduction="10000"/>
          </a:bodyPr>
          <a:lstStyle/>
          <a:p>
            <a:pPr>
              <a:spcBef>
                <a:spcPts val="300"/>
              </a:spcBef>
            </a:pPr>
            <a:r>
              <a:rPr lang="en-US" dirty="0" smtClean="0"/>
              <a:t>Cell style—collection </a:t>
            </a:r>
            <a:r>
              <a:rPr lang="en-US" dirty="0"/>
              <a:t>of format settings based on the </a:t>
            </a:r>
            <a:r>
              <a:rPr lang="en-US" dirty="0" smtClean="0"/>
              <a:t>current theme </a:t>
            </a:r>
          </a:p>
          <a:p>
            <a:pPr>
              <a:spcBef>
                <a:spcPts val="300"/>
              </a:spcBef>
            </a:pPr>
            <a:r>
              <a:rPr lang="en-US" dirty="0" smtClean="0"/>
              <a:t>Provides </a:t>
            </a:r>
            <a:r>
              <a:rPr lang="en-US" dirty="0"/>
              <a:t>a consistent appearance within a worksheet and among </a:t>
            </a:r>
            <a:r>
              <a:rPr lang="en-US" dirty="0" smtClean="0"/>
              <a:t>workbooks </a:t>
            </a:r>
            <a:endParaRPr lang="en-US" dirty="0"/>
          </a:p>
          <a:p>
            <a:pPr>
              <a:spcBef>
                <a:spcPts val="300"/>
              </a:spcBef>
            </a:pPr>
            <a:r>
              <a:rPr lang="en-US" dirty="0" smtClean="0"/>
              <a:t>Control:</a:t>
            </a:r>
            <a:endParaRPr lang="en-US" dirty="0"/>
          </a:p>
          <a:p>
            <a:pPr lvl="1">
              <a:spcBef>
                <a:spcPts val="200"/>
              </a:spcBef>
            </a:pPr>
            <a:r>
              <a:rPr lang="en-US" dirty="0"/>
              <a:t>Font </a:t>
            </a:r>
            <a:r>
              <a:rPr lang="en-US" dirty="0" smtClean="0"/>
              <a:t>attributes</a:t>
            </a:r>
            <a:endParaRPr lang="en-US" dirty="0"/>
          </a:p>
          <a:p>
            <a:pPr lvl="1">
              <a:spcBef>
                <a:spcPts val="200"/>
              </a:spcBef>
            </a:pPr>
            <a:r>
              <a:rPr lang="en-US" dirty="0"/>
              <a:t>Borders and fill styles and colors</a:t>
            </a:r>
          </a:p>
          <a:p>
            <a:pPr lvl="1">
              <a:spcBef>
                <a:spcPts val="200"/>
              </a:spcBef>
            </a:pPr>
            <a:r>
              <a:rPr lang="en-US" dirty="0"/>
              <a:t>Vertical and horizontal cell alignment</a:t>
            </a:r>
          </a:p>
          <a:p>
            <a:pPr lvl="1">
              <a:spcBef>
                <a:spcPts val="200"/>
              </a:spcBef>
            </a:pPr>
            <a:r>
              <a:rPr lang="en-US" dirty="0"/>
              <a:t>Number </a:t>
            </a:r>
            <a:r>
              <a:rPr lang="en-US" dirty="0" smtClean="0"/>
              <a:t>formatting</a:t>
            </a:r>
          </a:p>
          <a:p>
            <a:pPr lvl="1">
              <a:spcBef>
                <a:spcPts val="200"/>
              </a:spcBef>
            </a:pPr>
            <a:r>
              <a:rPr lang="en-US" dirty="0" smtClean="0"/>
              <a:t>Cell-protection </a:t>
            </a:r>
            <a:r>
              <a:rPr lang="en-US" dirty="0"/>
              <a:t>settings</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883087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21545</TotalTime>
  <Words>3321</Words>
  <Application>Microsoft Office PowerPoint</Application>
  <PresentationFormat>On-screen Show (4:3)</PresentationFormat>
  <Paragraphs>440</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Garamond</vt:lpstr>
      <vt:lpstr>Office Theme</vt:lpstr>
      <vt:lpstr>PowerPoint Presentation</vt:lpstr>
      <vt:lpstr>Objectives</vt:lpstr>
      <vt:lpstr>Objectives</vt:lpstr>
      <vt:lpstr>Selecting a Template</vt:lpstr>
      <vt:lpstr>Selecting a Template</vt:lpstr>
      <vt:lpstr>Applying Themes and Backgrounds</vt:lpstr>
      <vt:lpstr>Applying Themes and Backgrounds</vt:lpstr>
      <vt:lpstr>Applying Themes and Backgrounds</vt:lpstr>
      <vt:lpstr>Applying Cell Styles</vt:lpstr>
      <vt:lpstr>Applying Cell Styles</vt:lpstr>
      <vt:lpstr>Applying Cell Styles</vt:lpstr>
      <vt:lpstr>Creating and Using a Template</vt:lpstr>
      <vt:lpstr>Creating and Using a Template</vt:lpstr>
      <vt:lpstr>Protecting a Cell, a Worksheet, and a Workbook</vt:lpstr>
      <vt:lpstr>Protecting a Cell, a Worksheet, and a Workbook</vt:lpstr>
      <vt:lpstr>Protecting a Cell, a Worksheet, and a Workbook</vt:lpstr>
      <vt:lpstr>Creating a Macro</vt:lpstr>
      <vt:lpstr>Creating a Macro</vt:lpstr>
      <vt:lpstr>Creating a Macro</vt:lpstr>
      <vt:lpstr>Creating a Macro</vt:lpstr>
      <vt:lpstr>Creating a Macro</vt:lpstr>
      <vt:lpstr>Creating Macro Buttons</vt:lpstr>
      <vt:lpstr>Setting Macro Security</vt:lpstr>
      <vt:lpstr>Creating a Sub Procedure</vt:lpstr>
      <vt:lpstr>Creating a Sub Procedure</vt:lpstr>
      <vt:lpstr>Creating a Sub Procedure</vt:lpstr>
      <vt:lpstr>Creating a Custom Function</vt:lpstr>
      <vt:lpstr>Summary</vt:lpstr>
      <vt:lpstr>Summary</vt:lpstr>
      <vt:lpstr>Summary</vt:lpstr>
      <vt:lpstr>Questions</vt:lpstr>
      <vt:lpstr>Copyright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Exploring Series</dc:creator>
  <cp:lastModifiedBy>Exploring Series</cp:lastModifiedBy>
  <cp:revision>830</cp:revision>
  <dcterms:created xsi:type="dcterms:W3CDTF">2009-09-02T17:31:05Z</dcterms:created>
  <dcterms:modified xsi:type="dcterms:W3CDTF">2013-06-06T17:38:44Z</dcterms:modified>
</cp:coreProperties>
</file>