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0" r:id="rId3"/>
    <p:sldId id="266" r:id="rId4"/>
    <p:sldId id="267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9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zech, Carly" initials="CC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64765" autoAdjust="0"/>
  </p:normalViewPr>
  <p:slideViewPr>
    <p:cSldViewPr>
      <p:cViewPr varScale="1">
        <p:scale>
          <a:sx n="42" d="100"/>
          <a:sy n="42" d="100"/>
        </p:scale>
        <p:origin x="19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3EC6D3-C29D-4B4A-A9FC-E795BA662189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E573B7-BF5A-4514-B38D-FC18D4D3C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32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C95E7C-8FD7-412A-B691-6CAF13AC142C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07010B-65D9-48F7-98AA-C40646453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01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036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Theoretical reasons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Certain tests more or less appropriate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Consciously grasped and reported motivations measured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Methodological reasons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Every personality measuring method suffers from inherent biases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Weaknesses of one assessment technique compensated for by the strengths of another technique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Minnesota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Multiphasic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Personality Inventory (MMPI)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Test-taker responds to about 500 statements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Answers include “true,” “false,” or “cannot say”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Created using criterion-related item selection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Focused on assessing psychopathology 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MMPI-2  and MMPI-2-RF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NEO Personality Inventory (NEO-PI)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Built around the idea of five basic dimensions of personality 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Relies heavily on factor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Starts with correlations among simple scales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Reduces this information to a few basic dimensions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Personality Research Form (PRF)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Complementary approach to self-report scales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Measures the basic needs and motivations proposed by Henry Murray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 driven by theory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Developed using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correlational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techniques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 given a stack of cards naming various characteristics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Asked to sort them into piles on a dimension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Examiner ensures self-reports form a desired statistical distribution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Forced normal distribution- Normal curve approximation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Used to code behavior in structured situations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Advantages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More active than questionnaires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Sorted items can be held constant 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Context can be changed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Captures more objective behavioral data in studying personality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Stanford-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Binet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intelligence test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Examined intelligence of extremely bright children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Further examines their personality and social skills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Dimensions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Prudence or forethought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Conscientiousness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Freedom from vanity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Truthfulness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Advantages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Excellent scale of conscientiousness/social dependability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Reliable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Valid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Good predictor of longevity across children’s life span</a:t>
            </a:r>
            <a:endParaRPr lang="en-US" sz="1200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obtained information from parents and teachers of children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Ratings predictive of adult personality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Ratings predictive of accomplishment</a:t>
            </a:r>
            <a:endParaRPr lang="en-US" alt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325E5D-81F3-4C2C-9149-CC432A95AF5D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964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Point 1- Phrenology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Assesses personality by feeling positions and shapes of bumps on people’s skulls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Different psychological characteristics represented in the brain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Highly developed abilities/deficits show up in skull distortions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Influenced subsequent thinking about biological assessment of personality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Electroencephalograms (EEGs)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Study of neuronal activity within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neocortex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 of evoked potential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Measures electrical potentials at the scalp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Allows more flexibility in research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Position Emission Tomography (PET)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Shows brain activity by recording the brain’s use of radioactive glucose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Identification of systematic individual differences in thought processes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4- Functional Magnetic Resonance Imaging (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fMRI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Assesses brain activity by measuring changes in oxygenated blood flow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Shows which areas of the brain are involved in particular emotional reactions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Challenging to interpret meaning of such brain processes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5- Biological assessments of diseases and genetic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Thyroid function test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Blood screening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Chromosome analysis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Sir Francis Galton’s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Pioneered approaches to understanding individual differences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Pioneered techniques of behavioral observation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Collected physical measurements of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Studied their reactions in controlled situations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Counting people’s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Understanding people’s interactions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Facial expressions of emotion coded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Experience sampling method of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Present behavior a reliable and valid predictor of future behavior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Psychotherapeutic interviews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find out about a patient’s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Patients discuss important or troubling parts of their lives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Structured interviews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assess Type A behavior pattern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Characterized by tense, competitive style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Likely to develop coronary heart disease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Pioneered by Gordon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Allport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P. E. Vernon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important aspect of personality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Key element of charisma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Emotional expression closely tied to dynamic, motivational aspects of personality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Expressive style of charismatic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Display fewer nervous, body-focused type gestures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Possess more fluent, inspiring speech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Document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Letters and diaries excellent for studying personality change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Helps achieve in-depth understanding of individuals across time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Helps understand the psychological richness of a particular individual’s life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Examples of biographical studies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Young Man Luther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Gandhi’s Truth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73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Overview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Allows people to “project” their inner motivations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Drawing pictures, telling stories, completing sentences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Assumptions about nature of personality and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Deep, basic motivational factors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Gauge participants’ emotional or motivational response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The Rorschach test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Developed by Swiss psychiatrist, Hermann Rorschach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Inkblots showed to patients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Patients asked for descriptions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of most widely used projection tests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Presents vague and ambiguous stimuli and notes their response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Thematic Apperception Test (TAT)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Participants make up a story about a picture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Participants asked to come up with a prediction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Gauges how people place order on vague stimuli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Astrology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Celestial happenings may influence human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Relies mostly on superstition and faith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rigorous scientific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known scientific validity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Willingness of people to accept almost any explanation of personality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Demographic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Age, religion, place of birth, family size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Provides framework for better understanding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be misleading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 brothers can possess different personalities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Examples of societal influences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Black Panthers in the 1960s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Communists in Russia in the 1920s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Hippies in California in the 1960s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Divorces in the United States in the 1970s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Reasons for organizations assessing personalities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understand social networks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sell you things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see if you are a terrorist threat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Problems of implementing big data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Ethical issues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Privacy issues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Matters of potential abuse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Relevant factors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person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assessor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purpose of the assessment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Best approach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Limiting Barnum effect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of multiple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Inherent weaknesses of each method minimized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Important traits repeatedly emerge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Triangulate in on valid personality constructs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Dubious personality assessments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Astrology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Palm-reading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Numerology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Handwri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Graphology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Involves aspects of expressive style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Means of screening potential employees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decent evidence to justify detailed assessments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Personality research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a straight, linear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Doesn’t go from hypothesis to final proof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Frequent backtracking and circling around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Basic elements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Case studies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Correlational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Experimental studies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In-depth study of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Examine interviews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Examine documents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Analyze expressive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Analyze reactions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Limitations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Need further systematic study to become scientific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Cannot be easily generalized to other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not tell much about causal relationships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Assessment of degree of relationship between two or more variables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of correlation coefficients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of factor analyses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Limitations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not tell anything about causal directions of associations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Experimental, quasi-experimental research designs better alternatives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 randomly assigned to either treatment group or control group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Random assignment to conditions provided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Observation whether interventions caused desired effect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Limitations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Findings cannot be generalized to others who have different characteristics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possible to know which moderating factors crucial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Biases in the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possible to know which interventions would work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Paradoxes of using personality tests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Tests could carelessly assert dramatic personality differences among ethnic groups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Tests may be helpful in examining personality differences within ethnic groups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Testing may uncover interesting group differences 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Problems of some personality tests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Poorly constructed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Improperly used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Wrongly employed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Solutions to these problems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Educated people well versed in understanding valid uses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cognizant of severe limits of tests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3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010B-65D9-48F7-98AA-C40646453D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57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Characteristics of charismatic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Attractive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Influential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Expressive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center of attention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Affective Communication Test (ACT)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Helps assess whether someone is especially expressive 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Helps assess whether someone is likely to be an influential emotional leader in a group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Helps identify someone’s social influence process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Internal Consistency Reliability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Degree of consistency is measured by seeing whether subparts or equivalent parts of a test yield the same results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Measured by a statistic called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Cronbach’s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coefficient alpha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Alpha - average of all possible split-half correlation coefficients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Function of the number of items and their degree of correlation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Test-Retest Reliability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Involves the instrument’s degree of consistency on different occasions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Notion of temporal stability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Challenges of personality change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Personality consists of patterns that dynamically direct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Personality may change over the long term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Expect personality stability only over shorter periods of perhaps several years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1- Construct validity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Extent to which a test truly measures a theoretical construct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Ascertained by seeing if assessments predict behaviors and reactions implied by constructs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Convergent validation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validation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Theory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Notoriously complex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Theories are functions of many assumptions and many hard-to-measure entities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Theory informs the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Assessment in turn informs the theory</a:t>
            </a:r>
          </a:p>
          <a:p>
            <a:pPr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Point 3- Content validity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Whether a test measures the domain that it is supposed to measure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Unreliable items and ambiguous items are not taken into account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ACT captures many content dimensions of personal charisma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1- Ethnic bias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of the most common types of test bias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Tests fail to consider relevant cultures and subcultures of subjects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Theories developed in one culture improperly applied to another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Gender bias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Adjustment of test scores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Gender-related expectations can account for a healthy personality</a:t>
            </a:r>
            <a:endParaRPr lang="en-US" sz="1200" dirty="0"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30DA5F-A053-4C01-8DB2-9FAA0D10C300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8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Point 1- Methods to counter response sets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Using reverse scoring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Using reverse wording nullifies acquiescence response sets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2- Social desirability response sets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 presenting themselves in a favorable light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 responding to please experimenters 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3- Methods to prevent social desirability response sets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Present items of equal desirability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Ask test-takers to choose between the two items</a:t>
            </a: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A614EB-E777-4D0B-B2C4-8522EF18F38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3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7" name="Always Learning Logo" descr="Pearson_Strap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Copyright"/>
            <p:cNvSpPr txBox="1">
              <a:spLocks noChangeArrowheads="1"/>
            </p:cNvSpPr>
            <p:nvPr/>
          </p:nvSpPr>
          <p:spPr bwMode="auto">
            <a:xfrm>
              <a:off x="1412875" y="6408738"/>
              <a:ext cx="63182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  <p:pic>
          <p:nvPicPr>
            <p:cNvPr id="9" name="Pearson Logo" descr="Pearson_Bound_Whit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AD29-8067-40A0-8AC5-723E9F1011A1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C1536-8639-46DF-9729-D561A40E9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26054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"/>
          <p:cNvGrpSpPr>
            <a:grpSpLocks/>
          </p:cNvGrpSpPr>
          <p:nvPr userDrawn="1"/>
        </p:nvGrpSpPr>
        <p:grpSpPr bwMode="auto">
          <a:xfrm>
            <a:off x="33338" y="6408738"/>
            <a:ext cx="9156700" cy="465137"/>
            <a:chOff x="33338" y="6408738"/>
            <a:chExt cx="9156700" cy="465137"/>
          </a:xfrm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12875" y="6408738"/>
              <a:ext cx="63182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B4D1-59A1-4690-9D00-77BCB3C80ADF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1097E92-C465-4BEF-8A37-AA2BC363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8283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arning Objectives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426920"/>
            <a:ext cx="8229600" cy="4027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5D71-B1CB-4A10-911D-770D78166F86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A330CEF-10CA-41F4-A0A2-D0C60E39B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2222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100000"/>
              <a:defRPr/>
            </a:lvl1pPr>
            <a:lvl2pPr>
              <a:buFont typeface="Arial" pitchFamily="34" charset="0"/>
              <a:buChar char="−"/>
              <a:defRPr/>
            </a:lvl2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ABC0-94BA-4B8B-B4BD-9642F28D92AE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537A-3D10-479E-8B29-D6641FFD4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34662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D454-C9D6-488C-91CC-947055288BBA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57F7-C672-433C-A3ED-FA86B4455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986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2390-8E76-48DF-A3D6-726622427D5C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69B8C40-22C9-4E01-BD95-C8A1ABB82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28871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65F2-184D-409E-9914-84B130692C51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8CE2-0E02-4E2E-8F8D-38051BE65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7706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93663" y="6408738"/>
            <a:ext cx="9096375" cy="463550"/>
            <a:chOff x="93969" y="6408738"/>
            <a:chExt cx="9096069" cy="463550"/>
          </a:xfrm>
        </p:grpSpPr>
        <p:sp>
          <p:nvSpPr>
            <p:cNvPr id="6" name="Copyright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  <p:pic>
          <p:nvPicPr>
            <p:cNvPr id="7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868DF94-6249-442C-BCE9-A9664603402F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E37487-B563-42F7-B381-8DA8CB437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69381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15900"/>
            <a:ext cx="8229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663" y="6172200"/>
            <a:ext cx="8596312" cy="2349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271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C0DF12-5213-40E5-8F65-57C01DA39BBC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3" y="112713"/>
            <a:ext cx="552450" cy="182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E3A08F29-D342-4155-A5C8-A3BF07387C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3C1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3" name="Group 6"/>
          <p:cNvGrpSpPr>
            <a:grpSpLocks/>
          </p:cNvGrpSpPr>
          <p:nvPr userDrawn="1"/>
        </p:nvGrpSpPr>
        <p:grpSpPr bwMode="auto">
          <a:xfrm>
            <a:off x="93663" y="6408738"/>
            <a:ext cx="9096375" cy="463550"/>
            <a:chOff x="93969" y="6408738"/>
            <a:chExt cx="9096069" cy="463550"/>
          </a:xfrm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93969" y="6408738"/>
              <a:ext cx="6316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2016, 2012, 2009 Pearson Education, Inc. All Rights Reserved</a:t>
              </a:r>
            </a:p>
          </p:txBody>
        </p:sp>
        <p:pic>
          <p:nvPicPr>
            <p:cNvPr id="1035" name="Pearson Logo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61" r:id="rId8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55588" indent="-255588" algn="l" rtl="0" eaLnBrk="0" fontAlgn="base" hangingPunct="0">
        <a:spcBef>
          <a:spcPts val="15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−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chemeClr val="accent1"/>
        </a:buClr>
        <a:buFont typeface="Arial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5.xml"/><Relationship Id="rId7" Type="http://schemas.openxmlformats.org/officeDocument/2006/relationships/slide" Target="slide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31.xml"/><Relationship Id="rId4" Type="http://schemas.openxmlformats.org/officeDocument/2006/relationships/slide" Target="slide6.xml"/><Relationship Id="rId9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5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6223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Personality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815975"/>
            <a:ext cx="8229600" cy="479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Sixth edition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029200" y="1600200"/>
            <a:ext cx="3657600" cy="1600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Chapter 2</a:t>
            </a: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1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How Is Personality Studied and Assessed?</a:t>
            </a:r>
            <a:endParaRPr lang="en-US" altLang="en-US" dirty="0" smtClean="0"/>
          </a:p>
        </p:txBody>
      </p:sp>
      <p:pic>
        <p:nvPicPr>
          <p:cNvPr id="1434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60500"/>
            <a:ext cx="3810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2.2.1: Response Sets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Methods to counter response sets</a:t>
            </a:r>
          </a:p>
          <a:p>
            <a:pPr lvl="0"/>
            <a:r>
              <a:rPr lang="en-US" dirty="0" smtClean="0"/>
              <a:t>Social desirability response set </a:t>
            </a:r>
          </a:p>
          <a:p>
            <a:r>
              <a:rPr lang="en-US" dirty="0" smtClean="0"/>
              <a:t>Methods to prevent social desirability response sets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Express the different types of measures of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Theoretical reasons</a:t>
            </a:r>
          </a:p>
          <a:p>
            <a:r>
              <a:rPr lang="en-US" dirty="0" smtClean="0"/>
              <a:t>Methodological reasons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2.3: Varieties of Personality Measures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2.3.1: Self-Report Tests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Minnesota </a:t>
            </a:r>
            <a:r>
              <a:rPr lang="en-US" dirty="0" err="1" smtClean="0"/>
              <a:t>Multiphasic</a:t>
            </a:r>
            <a:r>
              <a:rPr lang="en-US" dirty="0" smtClean="0"/>
              <a:t> Personality Inventory (MMPI)</a:t>
            </a:r>
          </a:p>
          <a:p>
            <a:pPr lvl="0"/>
            <a:r>
              <a:rPr lang="en-US" dirty="0" smtClean="0"/>
              <a:t>NEO Personality Inventory (NEO-PI)</a:t>
            </a:r>
          </a:p>
          <a:p>
            <a:r>
              <a:rPr lang="en-US" dirty="0" smtClean="0"/>
              <a:t>Personality Research Form (PRF)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2.3.2: Q-Sort Tests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Overview</a:t>
            </a:r>
          </a:p>
          <a:p>
            <a:r>
              <a:rPr lang="en-US" dirty="0" smtClean="0"/>
              <a:t>Advantages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2.3.3: Ratings and Judgments by Others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Stanford-</a:t>
            </a:r>
            <a:r>
              <a:rPr lang="en-US" dirty="0" err="1" smtClean="0"/>
              <a:t>Binet</a:t>
            </a:r>
            <a:r>
              <a:rPr lang="en-US" dirty="0" smtClean="0"/>
              <a:t> intelligence test</a:t>
            </a:r>
          </a:p>
          <a:p>
            <a:pPr lvl="0"/>
            <a:r>
              <a:rPr lang="en-US" dirty="0" smtClean="0"/>
              <a:t>Dimensions</a:t>
            </a:r>
          </a:p>
          <a:p>
            <a:r>
              <a:rPr lang="en-US" dirty="0" smtClean="0"/>
              <a:t>Advantages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Figure 2.1: </a:t>
            </a:r>
            <a:r>
              <a:rPr lang="en-US" dirty="0"/>
              <a:t>A Sample of Questions from </a:t>
            </a:r>
            <a:r>
              <a:rPr lang="en-US" dirty="0" err="1"/>
              <a:t>Terman’s</a:t>
            </a:r>
            <a:r>
              <a:rPr lang="en-US" dirty="0"/>
              <a:t> Longitudinal Study</a:t>
            </a:r>
            <a:endParaRPr lang="en-US" altLang="en-US" dirty="0" smtClean="0"/>
          </a:p>
        </p:txBody>
      </p:sp>
      <p:sp>
        <p:nvSpPr>
          <p:cNvPr id="25602" name="Text Placeholder 4"/>
          <p:cNvSpPr>
            <a:spLocks noGrp="1"/>
          </p:cNvSpPr>
          <p:nvPr>
            <p:ph type="body" sz="quarter" idx="13"/>
          </p:nvPr>
        </p:nvSpPr>
        <p:spPr bwMode="auto">
          <a:xfrm>
            <a:off x="457200" y="5368925"/>
            <a:ext cx="8229600" cy="9159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Through questionnaires such as these, </a:t>
            </a:r>
            <a:r>
              <a:rPr lang="en-US" dirty="0" err="1" smtClean="0"/>
              <a:t>Terman</a:t>
            </a:r>
            <a:r>
              <a:rPr lang="en-US" dirty="0" smtClean="0"/>
              <a:t> obtained information from the parents and teachers of the children he was studying. These childhood ratings have been shown to be predictive of adult personality and accomplishment.</a:t>
            </a:r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799"/>
            <a:ext cx="6858000" cy="441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562976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2.3.4: Biological Measures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Phrenology</a:t>
            </a:r>
          </a:p>
          <a:p>
            <a:pPr lvl="0"/>
            <a:r>
              <a:rPr lang="en-US" dirty="0" smtClean="0"/>
              <a:t>Electroencephalograms (EEGs)</a:t>
            </a:r>
          </a:p>
          <a:p>
            <a:pPr lvl="0"/>
            <a:r>
              <a:rPr lang="en-US" dirty="0" smtClean="0"/>
              <a:t>Position Emission Tomography (PET)</a:t>
            </a:r>
          </a:p>
          <a:p>
            <a:pPr lvl="0"/>
            <a:r>
              <a:rPr lang="en-US" dirty="0" smtClean="0"/>
              <a:t>Functional Magnetic Resonance Imaging (</a:t>
            </a:r>
            <a:r>
              <a:rPr lang="en-US" dirty="0" err="1" smtClean="0"/>
              <a:t>fMRI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Biological assessments of diseases and genetic conditions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2.3.5: Behavioral Observations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Sir Francis Galton’s approaches</a:t>
            </a:r>
          </a:p>
          <a:p>
            <a:r>
              <a:rPr lang="en-US" dirty="0" smtClean="0"/>
              <a:t>Overview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2.3.6: Interviews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Psychotherapeutic interviews</a:t>
            </a:r>
          </a:p>
          <a:p>
            <a:r>
              <a:rPr lang="en-US" dirty="0" smtClean="0"/>
              <a:t>Structured interviews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2.3.7: Expressive Behavior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Overview</a:t>
            </a:r>
          </a:p>
          <a:p>
            <a:r>
              <a:rPr lang="en-US" dirty="0" smtClean="0"/>
              <a:t>Expressive style of charismatic people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Modules</a:t>
            </a:r>
          </a:p>
        </p:txBody>
      </p:sp>
      <p:sp>
        <p:nvSpPr>
          <p:cNvPr id="19458" name="Content Placeholder 5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3" action="ppaction://hlinksldjump"/>
              </a:rPr>
              <a:t>Introduction: How Is Personality Studied and Assessed?</a:t>
            </a:r>
            <a:endParaRPr 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4" action="ppaction://hlinksldjump"/>
              </a:rPr>
              <a:t>2.1: Measuring Personality</a:t>
            </a:r>
            <a:endParaRPr 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5" action="ppaction://hlinksldjump"/>
              </a:rPr>
              <a:t>2.2: Bias</a:t>
            </a:r>
            <a:endParaRPr 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6" action="ppaction://hlinksldjump"/>
              </a:rPr>
              <a:t>2.3: Varieties of Personality Measures</a:t>
            </a:r>
            <a:endParaRPr 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7" action="ppaction://hlinksldjump"/>
              </a:rPr>
              <a:t>2.4: How Not to Test Personality</a:t>
            </a:r>
            <a:endParaRPr lang="en-US" alt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8" action="ppaction://hlinksldjump"/>
              </a:rPr>
              <a:t>2.5: The Design of Research</a:t>
            </a:r>
            <a:endParaRPr 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9" action="ppaction://hlinksldjump"/>
              </a:rPr>
              <a:t>2.6: The Ethics of Personality Testing</a:t>
            </a:r>
            <a:endParaRPr lang="en-US" sz="2400" dirty="0" smtClean="0">
              <a:latin typeface="+mj-lt"/>
            </a:endParaRPr>
          </a:p>
          <a:p>
            <a:pPr marL="0" indent="-457200" eaLnBrk="1" hangingPunct="1">
              <a:buSzTx/>
              <a:buNone/>
              <a:defRPr/>
            </a:pPr>
            <a:r>
              <a:rPr lang="en-US" sz="2400" dirty="0" smtClean="0">
                <a:latin typeface="+mj-lt"/>
                <a:hlinkClick r:id="rId10" action="ppaction://hlinksldjump"/>
              </a:rPr>
              <a:t>Conclusion: How Is Personality Studied and Assessed?</a:t>
            </a:r>
            <a:endParaRPr lang="en-US" alt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2.3.8: Document Analysis and Biological Studies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Document analysis</a:t>
            </a:r>
          </a:p>
          <a:p>
            <a:r>
              <a:rPr lang="en-US" dirty="0" smtClean="0"/>
              <a:t>Examples of biographical studies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2.3.9: Projective Tests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Overview</a:t>
            </a:r>
          </a:p>
          <a:p>
            <a:pPr lvl="0"/>
            <a:r>
              <a:rPr lang="en-US" dirty="0" smtClean="0"/>
              <a:t>The Rorschach test</a:t>
            </a:r>
          </a:p>
          <a:p>
            <a:r>
              <a:rPr lang="en-US" dirty="0" smtClean="0"/>
              <a:t>Thematic Apperception Test (TAT)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2.3.10: Demographics and Lifestyle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Astrology</a:t>
            </a:r>
          </a:p>
          <a:p>
            <a:pPr lvl="0"/>
            <a:r>
              <a:rPr lang="en-US" dirty="0" smtClean="0"/>
              <a:t>Demographic information</a:t>
            </a:r>
          </a:p>
          <a:p>
            <a:r>
              <a:rPr lang="en-US" dirty="0" smtClean="0"/>
              <a:t>Examples of societal influences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2.3.11: Online Internet Analysis of Social Media and Big Data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Reasons for organizations assessing personalities</a:t>
            </a:r>
          </a:p>
          <a:p>
            <a:r>
              <a:rPr lang="en-US" dirty="0" smtClean="0"/>
              <a:t>Problems of implementing big data methods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2.3.12: Is There One Best Method of Assessment?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Relevant factors</a:t>
            </a:r>
          </a:p>
          <a:p>
            <a:r>
              <a:rPr lang="en-US" dirty="0" smtClean="0"/>
              <a:t>Best approach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</a:t>
            </a:r>
            <a:r>
              <a:rPr lang="en-US" sz="1400" dirty="0" smtClean="0"/>
              <a:t>Review reasons why some personality tests should not be used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Dubious personality assessments</a:t>
            </a:r>
          </a:p>
          <a:p>
            <a:r>
              <a:rPr lang="en-US" dirty="0" smtClean="0"/>
              <a:t>Graphology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2.4: How Not to Test Personality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Describe the three basic types of research designs used in studying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Personality research</a:t>
            </a:r>
          </a:p>
          <a:p>
            <a:r>
              <a:rPr lang="en-US" dirty="0" smtClean="0"/>
              <a:t>Basic elements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2.5: The Design of Research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2.5.1: Case Studies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Process</a:t>
            </a:r>
          </a:p>
          <a:p>
            <a:r>
              <a:rPr lang="en-US" dirty="0" smtClean="0"/>
              <a:t>Limitations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2.5.2: </a:t>
            </a:r>
            <a:r>
              <a:rPr lang="en-US" dirty="0" err="1" smtClean="0"/>
              <a:t>Correlational</a:t>
            </a:r>
            <a:r>
              <a:rPr lang="en-US" dirty="0" smtClean="0"/>
              <a:t> Studies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Process</a:t>
            </a:r>
          </a:p>
          <a:p>
            <a:r>
              <a:rPr lang="en-US" dirty="0" smtClean="0"/>
              <a:t>Limitations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2.5.3: Experimental Studies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Process</a:t>
            </a:r>
          </a:p>
          <a:p>
            <a:r>
              <a:rPr lang="en-US" dirty="0" smtClean="0"/>
              <a:t>Limitations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(1 of 2)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SzTx/>
              <a:buNone/>
            </a:pPr>
            <a:r>
              <a:rPr lang="en-US" dirty="0" smtClean="0">
                <a:hlinkClick r:id="rId3" action="ppaction://hlinksldjump"/>
              </a:rPr>
              <a:t>2.1: Report some of the parameters of measuring personality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4" action="ppaction://hlinksldjump"/>
              </a:rPr>
              <a:t>2.2: Analyze the three major sources of bias in personality measurement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5" action="ppaction://hlinksldjump"/>
              </a:rPr>
              <a:t>2.3: Express the different types of measures of personality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6" action="ppaction://hlinksldjump"/>
              </a:rPr>
              <a:t>2.4: Review reasons why some personality tests should not be used</a:t>
            </a: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Examine the ethical context of psychological testing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Paradoxes of using personality tests</a:t>
            </a:r>
          </a:p>
          <a:p>
            <a:pPr lvl="0"/>
            <a:r>
              <a:rPr lang="en-US" dirty="0" smtClean="0"/>
              <a:t>Problems of some personality tests</a:t>
            </a:r>
          </a:p>
          <a:p>
            <a:r>
              <a:rPr lang="en-US" dirty="0" smtClean="0"/>
              <a:t>Solutions to these problems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2.6: The Ethics of Personality Testing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Conclusion: How Is Personality Studied and Assessed?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Qualities of personality tests </a:t>
            </a:r>
          </a:p>
          <a:p>
            <a:pPr lvl="0"/>
            <a:r>
              <a:rPr lang="en-US" dirty="0" smtClean="0"/>
              <a:t>Biases to avoid</a:t>
            </a:r>
          </a:p>
          <a:p>
            <a:pPr lvl="0"/>
            <a:r>
              <a:rPr lang="en-US" dirty="0" smtClean="0"/>
              <a:t>Different types of personality tests</a:t>
            </a:r>
          </a:p>
          <a:p>
            <a:pPr lvl="0"/>
            <a:r>
              <a:rPr lang="en-US" dirty="0" smtClean="0"/>
              <a:t>Problems of personality testing</a:t>
            </a:r>
          </a:p>
          <a:p>
            <a:r>
              <a:rPr lang="en-US" dirty="0" smtClean="0"/>
              <a:t>Solutions to such problems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 </a:t>
            </a:r>
            <a:r>
              <a:rPr lang="en-US" altLang="en-US" sz="2400" dirty="0" smtClean="0"/>
              <a:t>(2 of 2)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SzTx/>
              <a:buNone/>
            </a:pPr>
            <a:r>
              <a:rPr lang="en-US" dirty="0" smtClean="0">
                <a:hlinkClick r:id="rId3" action="ppaction://hlinksldjump"/>
              </a:rPr>
              <a:t>2.5: Describe the three basic types of research designs used in studying personality</a:t>
            </a:r>
            <a:endParaRPr lang="en-US" dirty="0" smtClean="0"/>
          </a:p>
          <a:p>
            <a:pPr marL="0" indent="0" eaLnBrk="1" hangingPunct="1">
              <a:buSzTx/>
              <a:buNone/>
            </a:pPr>
            <a:r>
              <a:rPr lang="en-US" dirty="0" smtClean="0">
                <a:hlinkClick r:id="rId4" action="ppaction://hlinksldjump"/>
              </a:rPr>
              <a:t>2.6: Examine the ethical context of psychological testing</a:t>
            </a: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Introduction: How Is Personality Studied and Assessed?</a:t>
            </a:r>
            <a:endParaRPr lang="en-US" altLang="en-US" dirty="0" smtClean="0"/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Objective assessment</a:t>
            </a:r>
          </a:p>
          <a:p>
            <a:r>
              <a:rPr lang="en-US" dirty="0" smtClean="0"/>
              <a:t>Subjective assessment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Report some of the parameters of measuring personality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Characteristics of charismatic people</a:t>
            </a:r>
          </a:p>
          <a:p>
            <a:r>
              <a:rPr lang="en-US" dirty="0" smtClean="0"/>
              <a:t>Affective Communication Test (ACT)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2.1: Measuring Personality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2.1.1: Reliability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Internal Consistency Reliability</a:t>
            </a:r>
          </a:p>
          <a:p>
            <a:pPr lvl="0"/>
            <a:r>
              <a:rPr lang="en-US" dirty="0" smtClean="0"/>
              <a:t>Test-Retest Reliability</a:t>
            </a:r>
          </a:p>
          <a:p>
            <a:r>
              <a:rPr lang="en-US" dirty="0" smtClean="0"/>
              <a:t>Challenges of personality change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2.1.2: Construct Validity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Construct validity</a:t>
            </a:r>
          </a:p>
          <a:p>
            <a:pPr lvl="0"/>
            <a:r>
              <a:rPr lang="en-US" dirty="0" smtClean="0"/>
              <a:t>Theory development</a:t>
            </a:r>
          </a:p>
          <a:p>
            <a:r>
              <a:rPr lang="en-US" dirty="0" smtClean="0"/>
              <a:t>Content validity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27163"/>
            <a:ext cx="8229600" cy="403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 smtClean="0">
                <a:latin typeface="+mj-lt"/>
              </a:rPr>
              <a:t>Objective: Analyze the three major sources of bias in personality measurement</a:t>
            </a:r>
            <a:endParaRPr lang="en-US" sz="1500" dirty="0">
              <a:latin typeface="+mj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4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Ethnic bias</a:t>
            </a:r>
          </a:p>
          <a:p>
            <a:r>
              <a:rPr lang="en-US" dirty="0" smtClean="0"/>
              <a:t>Gender bias</a:t>
            </a:r>
            <a:endParaRPr lang="en-US" altLang="en-US" dirty="0" smtClean="0"/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2.2: Bias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268</TotalTime>
  <Words>1367</Words>
  <Application>Microsoft Office PowerPoint</Application>
  <PresentationFormat>On-screen Show (4:3)</PresentationFormat>
  <Paragraphs>408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Verdana</vt:lpstr>
      <vt:lpstr>508 Lecture</vt:lpstr>
      <vt:lpstr>Personality</vt:lpstr>
      <vt:lpstr>Modules</vt:lpstr>
      <vt:lpstr>Learning Objectives (1 of 2)</vt:lpstr>
      <vt:lpstr>Learning Objectives (2 of 2)</vt:lpstr>
      <vt:lpstr>Introduction: How Is Personality Studied and Assessed?</vt:lpstr>
      <vt:lpstr>2.1: Measuring Personality</vt:lpstr>
      <vt:lpstr>2.1.1: Reliability</vt:lpstr>
      <vt:lpstr>2.1.2: Construct Validity</vt:lpstr>
      <vt:lpstr>2.2: Bias</vt:lpstr>
      <vt:lpstr>2.2.1: Response Sets</vt:lpstr>
      <vt:lpstr>2.3: Varieties of Personality Measures</vt:lpstr>
      <vt:lpstr>2.3.1: Self-Report Tests</vt:lpstr>
      <vt:lpstr>2.3.2: Q-Sort Tests</vt:lpstr>
      <vt:lpstr>2.3.3: Ratings and Judgments by Others</vt:lpstr>
      <vt:lpstr>Figure 2.1: A Sample of Questions from Terman’s Longitudinal Study</vt:lpstr>
      <vt:lpstr>2.3.4: Biological Measures</vt:lpstr>
      <vt:lpstr>2.3.5: Behavioral Observations</vt:lpstr>
      <vt:lpstr>2.3.6: Interviews</vt:lpstr>
      <vt:lpstr>2.3.7: Expressive Behavior</vt:lpstr>
      <vt:lpstr>2.3.8: Document Analysis and Biological Studies</vt:lpstr>
      <vt:lpstr>2.3.9: Projective Tests</vt:lpstr>
      <vt:lpstr>2.3.10: Demographics and Lifestyle</vt:lpstr>
      <vt:lpstr>2.3.11: Online Internet Analysis of Social Media and Big Data</vt:lpstr>
      <vt:lpstr>2.3.12: Is There One Best Method of Assessment?</vt:lpstr>
      <vt:lpstr>2.4: How Not to Test Personality</vt:lpstr>
      <vt:lpstr>2.5: The Design of Research</vt:lpstr>
      <vt:lpstr>2.5.1: Case Studies</vt:lpstr>
      <vt:lpstr>2.5.2: Correlational Studies</vt:lpstr>
      <vt:lpstr>2.5.3: Experimental Studies</vt:lpstr>
      <vt:lpstr>2.6: The Ethics of Personality Testing</vt:lpstr>
      <vt:lpstr>Conclusion: How Is Personality Studied and Assessed?</vt:lpstr>
    </vt:vector>
  </TitlesOfParts>
  <Company>echosvoice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Introduction to Psychology</dc:subject>
  <dc:creator>Echo Swinford</dc:creator>
  <cp:lastModifiedBy>Courtney Welsh</cp:lastModifiedBy>
  <cp:revision>130</cp:revision>
  <dcterms:created xsi:type="dcterms:W3CDTF">2014-07-14T20:04:21Z</dcterms:created>
  <dcterms:modified xsi:type="dcterms:W3CDTF">2015-10-21T16:01:37Z</dcterms:modified>
</cp:coreProperties>
</file>