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60" r:id="rId3"/>
    <p:sldId id="261" r:id="rId4"/>
    <p:sldId id="259" r:id="rId5"/>
    <p:sldId id="262" r:id="rId6"/>
    <p:sldId id="263" r:id="rId7"/>
    <p:sldId id="268" r:id="rId8"/>
    <p:sldId id="269" r:id="rId9"/>
    <p:sldId id="267" r:id="rId10"/>
    <p:sldId id="276" r:id="rId11"/>
    <p:sldId id="270" r:id="rId12"/>
    <p:sldId id="288" r:id="rId13"/>
    <p:sldId id="271" r:id="rId14"/>
    <p:sldId id="277" r:id="rId15"/>
    <p:sldId id="278" r:id="rId16"/>
    <p:sldId id="279" r:id="rId17"/>
    <p:sldId id="280" r:id="rId18"/>
    <p:sldId id="284" r:id="rId19"/>
    <p:sldId id="281" r:id="rId20"/>
    <p:sldId id="282" r:id="rId21"/>
    <p:sldId id="285" r:id="rId22"/>
    <p:sldId id="286" r:id="rId23"/>
    <p:sldId id="272" r:id="rId24"/>
    <p:sldId id="290" r:id="rId25"/>
    <p:sldId id="291" r:id="rId26"/>
    <p:sldId id="289" r:id="rId27"/>
    <p:sldId id="300" r:id="rId28"/>
    <p:sldId id="296" r:id="rId29"/>
    <p:sldId id="297" r:id="rId30"/>
    <p:sldId id="274" r:id="rId31"/>
    <p:sldId id="301" r:id="rId32"/>
    <p:sldId id="293" r:id="rId33"/>
    <p:sldId id="298" r:id="rId34"/>
    <p:sldId id="302" r:id="rId35"/>
    <p:sldId id="273" r:id="rId36"/>
    <p:sldId id="264" r:id="rId37"/>
    <p:sldId id="265" r:id="rId38"/>
    <p:sldId id="266" r:id="rId39"/>
    <p:sldId id="303" r:id="rId40"/>
    <p:sldId id="275"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71" autoAdjust="0"/>
    <p:restoredTop sz="73029" autoAdjust="0"/>
  </p:normalViewPr>
  <p:slideViewPr>
    <p:cSldViewPr>
      <p:cViewPr varScale="1">
        <p:scale>
          <a:sx n="76" d="100"/>
          <a:sy n="76" d="100"/>
        </p:scale>
        <p:origin x="-90" y="-2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6739CEC-1A6F-4BB2-80EE-52EF778BDDF3}" type="datetimeFigureOut">
              <a:rPr lang="en-US" smtClean="0"/>
              <a:t>10/1/2011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D5E728D-481B-4881-BB4A-A6B9B06FCB2B}" type="slidenum">
              <a:rPr lang="en-US" smtClean="0"/>
              <a:t>‹#›</a:t>
            </a:fld>
            <a:endParaRPr lang="en-US"/>
          </a:p>
        </p:txBody>
      </p:sp>
    </p:spTree>
    <p:extLst>
      <p:ext uri="{BB962C8B-B14F-4D97-AF65-F5344CB8AC3E}">
        <p14:creationId xmlns:p14="http://schemas.microsoft.com/office/powerpoint/2010/main" val="1623810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Dale R. Geiger 2011</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1</a:t>
            </a:fld>
            <a:endParaRPr lang="en-US"/>
          </a:p>
        </p:txBody>
      </p:sp>
    </p:spTree>
    <p:extLst>
      <p:ext uri="{BB962C8B-B14F-4D97-AF65-F5344CB8AC3E}">
        <p14:creationId xmlns:p14="http://schemas.microsoft.com/office/powerpoint/2010/main" val="2932158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After Action Reconciliation </a:t>
            </a:r>
          </a:p>
          <a:p>
            <a:endParaRPr lang="en-US" dirty="0" smtClean="0"/>
          </a:p>
          <a:p>
            <a:pPr lvl="0"/>
            <a:r>
              <a:rPr lang="en-US" sz="1200" kern="1200" dirty="0" smtClean="0">
                <a:solidFill>
                  <a:schemeClr val="tx1"/>
                </a:solidFill>
                <a:effectLst/>
                <a:latin typeface="+mn-lt"/>
                <a:ea typeface="+mn-ea"/>
                <a:cs typeface="+mn-cs"/>
              </a:rPr>
              <a:t>Case B’s variance is unfavorable because the actual cost exceeds expected cost. The technical accounting term for this is a “baddie”.  Again, this is a lighthearted way of looking at it.  We should recognize by now that if costs are more than expected this is unfavorable.  We call this a bad news story in the reconciliation.  (MORE COST IS BAD.)</a:t>
            </a:r>
            <a:endParaRPr lang="en-US" sz="16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Unfavorable variances are formatted with brackets.  While “bad” and “unfavorable” are sometimes thought of as “negative”, the brackets DO NOT mean a negative number (less than zero.)  Negative numbers (less than zero) are formatted with minus signs.</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5E728D-481B-4881-BB4A-A6B9B06FCB2B}" type="slidenum">
              <a:rPr lang="en-US" smtClean="0"/>
              <a:t>10</a:t>
            </a:fld>
            <a:endParaRPr lang="en-US"/>
          </a:p>
        </p:txBody>
      </p:sp>
    </p:spTree>
    <p:extLst>
      <p:ext uri="{BB962C8B-B14F-4D97-AF65-F5344CB8AC3E}">
        <p14:creationId xmlns:p14="http://schemas.microsoft.com/office/powerpoint/2010/main" val="841655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After Action Reconciliation </a:t>
            </a:r>
          </a:p>
          <a:p>
            <a:endParaRPr lang="en-US" dirty="0" smtClean="0"/>
          </a:p>
          <a:p>
            <a:pPr lvl="0"/>
            <a:r>
              <a:rPr lang="en-US" sz="1200" kern="1200" dirty="0" smtClean="0">
                <a:solidFill>
                  <a:schemeClr val="tx1"/>
                </a:solidFill>
                <a:effectLst/>
                <a:latin typeface="+mn-lt"/>
                <a:ea typeface="+mn-ea"/>
                <a:cs typeface="+mn-cs"/>
              </a:rPr>
              <a:t>As we have said, it is up to the accountable manager to tell the story or take responsibility for the results.</a:t>
            </a:r>
          </a:p>
          <a:p>
            <a:pPr lvl="0"/>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story” is usually a composite of a number of good news  and bad news stories.  Each story has a favorable or unfavorable aspect that should net to the total delta.  Favorable aspects (cost less than expected) are displayed  without brackets, and unfavorable aspects or “bad news stories” are displayed with brackets. </a:t>
            </a:r>
          </a:p>
          <a:p>
            <a:pPr lvl="0"/>
            <a:r>
              <a:rPr lang="en-US" sz="1200" kern="1200" dirty="0" smtClean="0">
                <a:solidFill>
                  <a:schemeClr val="tx1"/>
                </a:solidFill>
                <a:effectLst/>
                <a:latin typeface="+mn-lt"/>
                <a:ea typeface="+mn-ea"/>
                <a:cs typeface="+mn-cs"/>
              </a:rPr>
              <a:t> </a:t>
            </a:r>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Case A, the good news outweighed the bad by $20. Or, the sum of all of the favorable aspects was greater than the sum of the unfavorable aspects.  In total they explain the “good news” of an overall favorable delta of $20.</a:t>
            </a:r>
          </a:p>
          <a:p>
            <a:pPr lvl="0"/>
            <a:endParaRPr lang="en-US"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Case B, the bad news outweighed the good by $20.  The sum of the unfavorable items is greater than the sum of the favorable or good news items.  Therefore the overall delta is unfavorable ($20). </a:t>
            </a:r>
            <a:endParaRPr lang="en-US" i="0" dirty="0"/>
          </a:p>
        </p:txBody>
      </p:sp>
      <p:sp>
        <p:nvSpPr>
          <p:cNvPr id="4" name="Slide Number Placeholder 3"/>
          <p:cNvSpPr>
            <a:spLocks noGrp="1"/>
          </p:cNvSpPr>
          <p:nvPr>
            <p:ph type="sldNum" sz="quarter" idx="10"/>
          </p:nvPr>
        </p:nvSpPr>
        <p:spPr/>
        <p:txBody>
          <a:bodyPr/>
          <a:lstStyle/>
          <a:p>
            <a:fld id="{CD5E728D-481B-4881-BB4A-A6B9B06FCB2B}" type="slidenum">
              <a:rPr lang="en-US" smtClean="0"/>
              <a:t>11</a:t>
            </a:fld>
            <a:endParaRPr lang="en-US"/>
          </a:p>
        </p:txBody>
      </p:sp>
    </p:spTree>
    <p:extLst>
      <p:ext uri="{BB962C8B-B14F-4D97-AF65-F5344CB8AC3E}">
        <p14:creationId xmlns:p14="http://schemas.microsoft.com/office/powerpoint/2010/main" val="1541959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prepares the first part of the After Action Reconciliation report?  The </a:t>
            </a:r>
            <a:r>
              <a:rPr lang="en-US" dirty="0" err="1" smtClean="0"/>
              <a:t>coster</a:t>
            </a:r>
            <a:r>
              <a:rPr lang="en-US" dirty="0" smtClean="0"/>
              <a:t> or ACE is responsible</a:t>
            </a:r>
            <a:r>
              <a:rPr lang="en-US" baseline="0" dirty="0" smtClean="0"/>
              <a:t> for preparing the first part of the report, the comparison of forecast to actual and the delta</a:t>
            </a:r>
            <a:endParaRPr lang="en-US" dirty="0" smtClean="0"/>
          </a:p>
          <a:p>
            <a:r>
              <a:rPr lang="en-US" dirty="0" smtClean="0"/>
              <a:t>What is the goal of the second part of the report? The goal</a:t>
            </a:r>
            <a:r>
              <a:rPr lang="en-US" baseline="0" dirty="0" smtClean="0"/>
              <a:t> of the second part of the report is to tell the story…to explain the differences, both good and bad, that make up the delta.</a:t>
            </a:r>
            <a:endParaRPr lang="en-US" dirty="0" smtClean="0"/>
          </a:p>
          <a:p>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12</a:t>
            </a:fld>
            <a:endParaRPr lang="en-US"/>
          </a:p>
        </p:txBody>
      </p:sp>
    </p:spTree>
    <p:extLst>
      <p:ext uri="{BB962C8B-B14F-4D97-AF65-F5344CB8AC3E}">
        <p14:creationId xmlns:p14="http://schemas.microsoft.com/office/powerpoint/2010/main" val="29005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2  Demonstration</a:t>
            </a:r>
            <a:r>
              <a:rPr lang="en-US" baseline="0" dirty="0" smtClean="0"/>
              <a:t> Problem: prepare After Action </a:t>
            </a:r>
            <a:r>
              <a:rPr lang="en-US" baseline="0" dirty="0" smtClean="0"/>
              <a:t>Reconciliation</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Here is the cost data from operations of a unit.  The first table tells us about the plan:</a:t>
            </a:r>
            <a:endParaRPr lang="en-US" sz="16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The plan was to have three civilian staff at a cost of $10,000 each and 3 military at a cost of $12,000 each.  </a:t>
            </a:r>
            <a:endParaRPr lang="en-US" sz="16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Contracts were expected to total $20,000</a:t>
            </a:r>
            <a:endParaRPr lang="en-US" sz="16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Five trips were planned at a cost of 1500 each.</a:t>
            </a:r>
            <a:endParaRPr lang="en-US" sz="16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Total planned cost was $93,500</a:t>
            </a:r>
          </a:p>
          <a:p>
            <a:pPr lvl="0"/>
            <a:r>
              <a:rPr lang="en-US" sz="1200" kern="1200" dirty="0" smtClean="0">
                <a:solidFill>
                  <a:schemeClr val="tx1"/>
                </a:solidFill>
                <a:effectLst/>
                <a:latin typeface="+mn-lt"/>
                <a:ea typeface="+mn-ea"/>
                <a:cs typeface="+mn-cs"/>
              </a:rPr>
              <a:t>The second table tells us about the actual results.  </a:t>
            </a:r>
            <a:endParaRPr lang="en-US" sz="16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Actual results had 2 civilian staff for a total of 26,000 and 3 military for a total of 39,000.  Questions to think about:   How does this compare to plan?  Did we use more or less than planned of the resource “civilian staff”?  Did we use more or less than planned of the resource “military”?  You should begin to think of this in terms of spending and efficiency variances.  </a:t>
            </a:r>
            <a:endParaRPr lang="en-US" sz="16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Total cost of contracts was 25,000.</a:t>
            </a:r>
            <a:endParaRPr lang="en-US" sz="16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Two trips were made for a total cost of 2000. Question to think about:  How does the actual cost per trip compare to plan? [plan $750/trip – actual $1000/trip = ($250/trip) unfavorable]  However, we made fewer trips than planned.  Again, the spending and efficiency variances will come into play.</a:t>
            </a:r>
            <a:endParaRPr lang="en-US" sz="16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However, first we will look at total cost.  Actual total cost was $92,000.</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5E728D-481B-4881-BB4A-A6B9B06FCB2B}" type="slidenum">
              <a:rPr lang="en-US" smtClean="0"/>
              <a:t>13</a:t>
            </a:fld>
            <a:endParaRPr lang="en-US"/>
          </a:p>
        </p:txBody>
      </p:sp>
    </p:spTree>
    <p:extLst>
      <p:ext uri="{BB962C8B-B14F-4D97-AF65-F5344CB8AC3E}">
        <p14:creationId xmlns:p14="http://schemas.microsoft.com/office/powerpoint/2010/main" val="2849260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2  Demonstration</a:t>
            </a:r>
            <a:r>
              <a:rPr lang="en-US" baseline="0" dirty="0" smtClean="0"/>
              <a:t> Problem: prepare After Action Reconciliation</a:t>
            </a:r>
          </a:p>
          <a:p>
            <a:pPr lvl="0"/>
            <a:r>
              <a:rPr lang="en-US" sz="1200" kern="1200" dirty="0" smtClean="0">
                <a:solidFill>
                  <a:schemeClr val="tx1"/>
                </a:solidFill>
                <a:effectLst/>
                <a:latin typeface="+mn-lt"/>
                <a:ea typeface="+mn-ea"/>
                <a:cs typeface="+mn-cs"/>
              </a:rPr>
              <a:t>Total planned cost was $93,500.  Actual cost was $92,000.  Is this a ”goodie” or a “baddie”?</a:t>
            </a:r>
            <a:endParaRPr lang="en-US" sz="1600" kern="1200" dirty="0" smtClean="0">
              <a:solidFill>
                <a:schemeClr val="tx1"/>
              </a:solidFill>
              <a:effectLst/>
              <a:latin typeface="+mn-lt"/>
              <a:ea typeface="+mn-ea"/>
              <a:cs typeface="+mn-cs"/>
            </a:endParaRPr>
          </a:p>
          <a:p>
            <a:pPr lvl="2"/>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Since actual cost is less than planned cost, it’s a goodie, or favorable overall delta.  In the next slide we will prepare the reconciliation to explain this variance between plan and actual.  Remember that the story will be a combination of some good news and some bad news.  The sum of all of the good and bad news stories, or favorable and unfavorable deltas, will add up to a favorable $1500.</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5E728D-481B-4881-BB4A-A6B9B06FCB2B}" type="slidenum">
              <a:rPr lang="en-US" smtClean="0"/>
              <a:t>14</a:t>
            </a:fld>
            <a:endParaRPr lang="en-US"/>
          </a:p>
        </p:txBody>
      </p:sp>
    </p:spTree>
    <p:extLst>
      <p:ext uri="{BB962C8B-B14F-4D97-AF65-F5344CB8AC3E}">
        <p14:creationId xmlns:p14="http://schemas.microsoft.com/office/powerpoint/2010/main" val="2849260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Demonstration</a:t>
            </a:r>
            <a:r>
              <a:rPr lang="en-US" baseline="0" dirty="0" smtClean="0"/>
              <a:t> Problem: prepare After Action Reconciliation</a:t>
            </a:r>
          </a:p>
          <a:p>
            <a:r>
              <a:rPr lang="en-US" dirty="0" smtClean="0"/>
              <a:t>Students will</a:t>
            </a:r>
            <a:r>
              <a:rPr lang="en-US" baseline="0" dirty="0" smtClean="0"/>
              <a:t> have the blank slide to prepare the reconciliation.</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15</a:t>
            </a:fld>
            <a:endParaRPr lang="en-US"/>
          </a:p>
        </p:txBody>
      </p:sp>
    </p:spTree>
    <p:extLst>
      <p:ext uri="{BB962C8B-B14F-4D97-AF65-F5344CB8AC3E}">
        <p14:creationId xmlns:p14="http://schemas.microsoft.com/office/powerpoint/2010/main" val="4039075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Demonstration</a:t>
            </a:r>
            <a:r>
              <a:rPr lang="en-US" baseline="0" dirty="0" smtClean="0"/>
              <a:t> Problem: prepare After Action Reconciliation</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first step is to enter the spending report comparing plan (what was expected) to actual (what was achieved).  In this case we expected to spend $93,500 and we actually spent $92,000.  This results in a $1500 delta that is favorable.  </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5E728D-481B-4881-BB4A-A6B9B06FCB2B}" type="slidenum">
              <a:rPr lang="en-US" smtClean="0"/>
              <a:t>16</a:t>
            </a:fld>
            <a:endParaRPr lang="en-US"/>
          </a:p>
        </p:txBody>
      </p:sp>
    </p:spTree>
    <p:extLst>
      <p:ext uri="{BB962C8B-B14F-4D97-AF65-F5344CB8AC3E}">
        <p14:creationId xmlns:p14="http://schemas.microsoft.com/office/powerpoint/2010/main" val="1100977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Demonstration</a:t>
            </a:r>
            <a:r>
              <a:rPr lang="en-US" baseline="0" dirty="0" smtClean="0"/>
              <a:t> Problem: prepare After Action Reconciliation</a:t>
            </a:r>
          </a:p>
          <a:p>
            <a:pPr lvl="0"/>
            <a:r>
              <a:rPr lang="en-US" sz="1200" kern="1200" dirty="0" smtClean="0">
                <a:solidFill>
                  <a:schemeClr val="tx1"/>
                </a:solidFill>
                <a:effectLst/>
                <a:latin typeface="+mn-lt"/>
                <a:ea typeface="+mn-ea"/>
                <a:cs typeface="+mn-cs"/>
              </a:rPr>
              <a:t>Next we will go line by line through the plan and actual to see what was different and explain why.  We will address the good news first. Cost for civilian pay was $4000 less than expected because we had one less civilian staff person than planned.  This is a good news story, sort of.  We would have expected to save $10,000 by this decision, but we didn’t because our rate increased. We will address this later.</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5E728D-481B-4881-BB4A-A6B9B06FCB2B}" type="slidenum">
              <a:rPr lang="en-US" smtClean="0"/>
              <a:t>17</a:t>
            </a:fld>
            <a:endParaRPr lang="en-US"/>
          </a:p>
        </p:txBody>
      </p:sp>
    </p:spTree>
    <p:extLst>
      <p:ext uri="{BB962C8B-B14F-4D97-AF65-F5344CB8AC3E}">
        <p14:creationId xmlns:p14="http://schemas.microsoft.com/office/powerpoint/2010/main" val="6854873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Demonstration</a:t>
            </a:r>
            <a:r>
              <a:rPr lang="en-US" baseline="0" dirty="0" smtClean="0"/>
              <a:t> Problem: prepare After Action Reconciliation</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Here is some more good news:  We took three fewer trips than planned, and each was less expensive.  That accounted for $5,500 favorable.  $4,500 of this is due to taking fewer trips (efficiency) and $1000 is due to the fact that each trip that we did take was less expensive (spending)</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5E728D-481B-4881-BB4A-A6B9B06FCB2B}" type="slidenum">
              <a:rPr lang="en-US" smtClean="0"/>
              <a:t>18</a:t>
            </a:fld>
            <a:endParaRPr lang="en-US"/>
          </a:p>
        </p:txBody>
      </p:sp>
    </p:spTree>
    <p:extLst>
      <p:ext uri="{BB962C8B-B14F-4D97-AF65-F5344CB8AC3E}">
        <p14:creationId xmlns:p14="http://schemas.microsoft.com/office/powerpoint/2010/main" val="2410735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Demonstration</a:t>
            </a:r>
            <a:r>
              <a:rPr lang="en-US" baseline="0" dirty="0" smtClean="0"/>
              <a:t> Problem: prepare After Action Reconciliation</a:t>
            </a: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Higher military pay caused an increase in cost of $3000.  We used the same number of soldiers as we planned, (zero efficiency variance) but each soldier used cost $1000 more than planned ($3000 spending variance). This is unfavorable, and is reported with brackets.</a:t>
            </a:r>
            <a:endParaRPr lang="en-US" sz="16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19</a:t>
            </a:fld>
            <a:endParaRPr lang="en-US"/>
          </a:p>
        </p:txBody>
      </p:sp>
    </p:spTree>
    <p:extLst>
      <p:ext uri="{BB962C8B-B14F-4D97-AF65-F5344CB8AC3E}">
        <p14:creationId xmlns:p14="http://schemas.microsoft.com/office/powerpoint/2010/main" val="1360487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p>
          <a:p>
            <a:r>
              <a:rPr lang="en-US" dirty="0" smtClean="0"/>
              <a:t>This,</a:t>
            </a:r>
            <a:r>
              <a:rPr lang="en-US" baseline="0" dirty="0" smtClean="0"/>
              <a:t> of course, is an intentionally ridiculous example.  But if every tree in the forest was documented on a map, the map would be useless for understanding the big picture.  While it is important for someone to have knowledge of the trees, it is not useful when briefing the Senior Leader. </a:t>
            </a:r>
            <a:r>
              <a:rPr lang="en-US" baseline="0" dirty="0" smtClean="0"/>
              <a:t>The Senior Leader needs the big picture, the type of information that is useful for making decisions that affect an entire organization.</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2</a:t>
            </a:fld>
            <a:endParaRPr lang="en-US"/>
          </a:p>
        </p:txBody>
      </p:sp>
    </p:spTree>
    <p:extLst>
      <p:ext uri="{BB962C8B-B14F-4D97-AF65-F5344CB8AC3E}">
        <p14:creationId xmlns:p14="http://schemas.microsoft.com/office/powerpoint/2010/main" val="12847596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Demonstration</a:t>
            </a:r>
            <a:r>
              <a:rPr lang="en-US" baseline="0" dirty="0" smtClean="0"/>
              <a:t> Problem: prepare After Action Reconciliation</a:t>
            </a:r>
          </a:p>
          <a:p>
            <a:endParaRPr lang="en-US" dirty="0" smtClean="0"/>
          </a:p>
          <a:p>
            <a:pPr lvl="0"/>
            <a:r>
              <a:rPr lang="en-US" sz="1200" kern="1200" dirty="0" smtClean="0">
                <a:solidFill>
                  <a:schemeClr val="tx1"/>
                </a:solidFill>
                <a:effectLst/>
                <a:latin typeface="+mn-lt"/>
                <a:ea typeface="+mn-ea"/>
                <a:cs typeface="+mn-cs"/>
              </a:rPr>
              <a:t>Higher contract cost of $5,000 is also unfavorable.  There is no usage given here to explain what may have caused this.  All we can say is that we spent more than expected and that is unfavorable (reported in brackets.)</a:t>
            </a:r>
            <a:endParaRPr lang="en-US" sz="1600" kern="1200" dirty="0" smtClean="0">
              <a:solidFill>
                <a:schemeClr val="tx1"/>
              </a:solidFill>
              <a:effectLst/>
              <a:latin typeface="+mn-lt"/>
              <a:ea typeface="+mn-ea"/>
              <a:cs typeface="+mn-cs"/>
            </a:endParaRPr>
          </a:p>
          <a:p>
            <a:pPr lvl="1"/>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5E728D-481B-4881-BB4A-A6B9B06FCB2B}" type="slidenum">
              <a:rPr lang="en-US" smtClean="0"/>
              <a:t>20</a:t>
            </a:fld>
            <a:endParaRPr lang="en-US"/>
          </a:p>
        </p:txBody>
      </p:sp>
    </p:spTree>
    <p:extLst>
      <p:ext uri="{BB962C8B-B14F-4D97-AF65-F5344CB8AC3E}">
        <p14:creationId xmlns:p14="http://schemas.microsoft.com/office/powerpoint/2010/main" val="1169998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2  Demonstration</a:t>
            </a:r>
            <a:r>
              <a:rPr lang="en-US" baseline="0" dirty="0" smtClean="0"/>
              <a:t> Problem: prepare After Action Reconciliation</a:t>
            </a:r>
          </a:p>
          <a:p>
            <a:pPr lvl="0"/>
            <a:r>
              <a:rPr lang="en-US" sz="1200" kern="1200" dirty="0" smtClean="0">
                <a:solidFill>
                  <a:schemeClr val="tx1"/>
                </a:solidFill>
                <a:effectLst/>
                <a:latin typeface="+mn-lt"/>
                <a:ea typeface="+mn-ea"/>
                <a:cs typeface="+mn-cs"/>
              </a:rPr>
              <a:t>The total has been explained.  A total of 9500 favorable from civilian pay and travel savings is reduced by a total of 8000 unfavorable from higher military pay and higher contract cost.  This nets to the overall delta of 1500.  (9500 – 8000 = 1500)</a:t>
            </a:r>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Remember the goal of the reconciliation is to tell the story.  We have explained all of the causes of our $1500 savings.  </a:t>
            </a:r>
            <a:endParaRPr lang="en-US" sz="16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Why is this so valuable?  If we only looked at the $1500 favorable, we might think, “Gee, we did a great job!” and leave it at that.  However, by breaking the story down into its various favorable and unfavorable components, we are able to learn something from the process:</a:t>
            </a:r>
            <a:endParaRPr lang="en-US" sz="16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How did we manage to get by with only two civilian staff?  Why did they cost more than planned?  We don’t have the information here to answer these questions, but preparing the reconciliation helps us to begin to think about it.  We can learn from both the favorable and unfavorable aspects of this story.</a:t>
            </a:r>
            <a:endParaRPr lang="en-US" sz="16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Why did we only take two trips instead of five?  How did we manage to do this so at 2/3 of the expected cost per trip?  Again, we don’t have all the information, but a good leader will begin to research these things and find out how to continue this type of savings.</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5E728D-481B-4881-BB4A-A6B9B06FCB2B}" type="slidenum">
              <a:rPr lang="en-US" smtClean="0"/>
              <a:t>21</a:t>
            </a:fld>
            <a:endParaRPr lang="en-US"/>
          </a:p>
        </p:txBody>
      </p:sp>
    </p:spTree>
    <p:extLst>
      <p:ext uri="{BB962C8B-B14F-4D97-AF65-F5344CB8AC3E}">
        <p14:creationId xmlns:p14="http://schemas.microsoft.com/office/powerpoint/2010/main" val="10753374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actual cost is greater than planned cost, how will it be displayed in the After Action Reconciliation?  An</a:t>
            </a:r>
            <a:r>
              <a:rPr lang="en-US" baseline="0" dirty="0" smtClean="0"/>
              <a:t> unfavorable variance will be displayed in brackets.</a:t>
            </a:r>
            <a:endParaRPr lang="en-US" dirty="0" smtClean="0"/>
          </a:p>
          <a:p>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22</a:t>
            </a:fld>
            <a:endParaRPr lang="en-US"/>
          </a:p>
        </p:txBody>
      </p:sp>
    </p:spTree>
    <p:extLst>
      <p:ext uri="{BB962C8B-B14F-4D97-AF65-F5344CB8AC3E}">
        <p14:creationId xmlns:p14="http://schemas.microsoft.com/office/powerpoint/2010/main" val="5421826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3  Demonstration</a:t>
            </a:r>
            <a:r>
              <a:rPr lang="en-US" baseline="0" dirty="0" smtClean="0"/>
              <a:t> Problem: prepare enhanced After Action </a:t>
            </a:r>
            <a:r>
              <a:rPr lang="en-US" baseline="0" dirty="0" smtClean="0"/>
              <a:t>Reconciliation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One of the things we have not yet considered is volume effect.  Notice there that some cost elements are fixed and some are variable.  Our plan was to have a level of output of 10000, but we actually had output of 8000.  Given that information, what should we EXPECT to happen to our total variable cost? [It should decrease. Perhaps this is the reason we were able to get by with one less civilian staff.]</a:t>
            </a:r>
            <a:endParaRPr lang="en-US" sz="1600" kern="1200" dirty="0" smtClean="0">
              <a:solidFill>
                <a:schemeClr val="tx1"/>
              </a:solidFill>
              <a:effectLst/>
              <a:latin typeface="+mn-lt"/>
              <a:ea typeface="+mn-ea"/>
              <a:cs typeface="+mn-cs"/>
            </a:endParaRP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23</a:t>
            </a:fld>
            <a:endParaRPr lang="en-US"/>
          </a:p>
        </p:txBody>
      </p:sp>
    </p:spTree>
    <p:extLst>
      <p:ext uri="{BB962C8B-B14F-4D97-AF65-F5344CB8AC3E}">
        <p14:creationId xmlns:p14="http://schemas.microsoft.com/office/powerpoint/2010/main" val="35900251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3  Demonstration</a:t>
            </a:r>
            <a:r>
              <a:rPr lang="en-US" baseline="0" dirty="0" smtClean="0"/>
              <a:t> Problem: prepare enhanced After Action </a:t>
            </a:r>
            <a:r>
              <a:rPr lang="en-US" baseline="0" dirty="0" smtClean="0"/>
              <a:t>Reconciliation</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Our plan for variable cost was as shown.  We sum up all of the variable cost elements and divide by the number of planned units of output:</a:t>
            </a:r>
          </a:p>
          <a:p>
            <a:endParaRPr lang="en-US" baseline="0" dirty="0" smtClean="0"/>
          </a:p>
          <a:p>
            <a:endParaRPr lang="en-US" baseline="0" dirty="0" smtClean="0"/>
          </a:p>
          <a:p>
            <a:pPr algn="ctr"/>
            <a:r>
              <a:rPr lang="en-US" b="1" dirty="0" smtClean="0"/>
              <a:t>Planned VC/unit=</a:t>
            </a:r>
          </a:p>
          <a:p>
            <a:pPr algn="ctr"/>
            <a:r>
              <a:rPr lang="en-US" b="1" u="sng" dirty="0" smtClean="0"/>
              <a:t>30000+36000+7500</a:t>
            </a:r>
          </a:p>
          <a:p>
            <a:pPr algn="ctr"/>
            <a:r>
              <a:rPr lang="en-US" b="1" dirty="0" smtClean="0"/>
              <a:t>10000</a:t>
            </a:r>
          </a:p>
          <a:p>
            <a:r>
              <a:rPr lang="en-US" dirty="0" smtClean="0"/>
              <a:t>The planned unit cost was $7.35/unit</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24</a:t>
            </a:fld>
            <a:endParaRPr lang="en-US"/>
          </a:p>
        </p:txBody>
      </p:sp>
    </p:spTree>
    <p:extLst>
      <p:ext uri="{BB962C8B-B14F-4D97-AF65-F5344CB8AC3E}">
        <p14:creationId xmlns:p14="http://schemas.microsoft.com/office/powerpoint/2010/main" val="7183795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3  Demonstration</a:t>
            </a:r>
            <a:r>
              <a:rPr lang="en-US" baseline="0" dirty="0" smtClean="0"/>
              <a:t> Problem: prepare enhanced After Action </a:t>
            </a:r>
            <a:r>
              <a:rPr lang="en-US" baseline="0" dirty="0" smtClean="0"/>
              <a:t>Reconciliation</a:t>
            </a: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Our actual variable cost is shown here.  Again, we sum up the total variable cost elements and divide by the actual number of units of output:</a:t>
            </a:r>
            <a:endParaRPr lang="en-US" sz="1600" kern="1200" dirty="0" smtClean="0">
              <a:solidFill>
                <a:schemeClr val="tx1"/>
              </a:solidFill>
              <a:effectLst/>
              <a:latin typeface="+mn-lt"/>
              <a:ea typeface="+mn-ea"/>
              <a:cs typeface="+mn-cs"/>
            </a:endParaRPr>
          </a:p>
          <a:p>
            <a:endParaRPr lang="en-US" baseline="0" dirty="0" smtClean="0"/>
          </a:p>
          <a:p>
            <a:endParaRPr lang="en-US" baseline="0" dirty="0" smtClean="0"/>
          </a:p>
          <a:p>
            <a:pPr algn="ctr"/>
            <a:r>
              <a:rPr lang="en-US" b="1" dirty="0" smtClean="0"/>
              <a:t>Actual VC/unit=</a:t>
            </a:r>
          </a:p>
          <a:p>
            <a:pPr algn="ctr"/>
            <a:r>
              <a:rPr lang="en-US" b="1" u="sng" dirty="0" smtClean="0"/>
              <a:t>26000+39000+2000</a:t>
            </a:r>
          </a:p>
          <a:p>
            <a:pPr algn="ctr"/>
            <a:r>
              <a:rPr lang="en-US" b="1" dirty="0" smtClean="0"/>
              <a:t>8000</a:t>
            </a:r>
          </a:p>
          <a:p>
            <a:r>
              <a:rPr lang="en-US" dirty="0" smtClean="0"/>
              <a:t>The actual unit cost</a:t>
            </a:r>
            <a:r>
              <a:rPr lang="en-US" baseline="0" dirty="0" smtClean="0"/>
              <a:t> was 8.38/unit</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25</a:t>
            </a:fld>
            <a:endParaRPr lang="en-US"/>
          </a:p>
        </p:txBody>
      </p:sp>
    </p:spTree>
    <p:extLst>
      <p:ext uri="{BB962C8B-B14F-4D97-AF65-F5344CB8AC3E}">
        <p14:creationId xmlns:p14="http://schemas.microsoft.com/office/powerpoint/2010/main" val="7183795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  Demonstration</a:t>
            </a:r>
            <a:r>
              <a:rPr lang="en-US" baseline="0" dirty="0" smtClean="0"/>
              <a:t> Problem: prepare enhanced After Action Reconciliation</a:t>
            </a:r>
          </a:p>
          <a:p>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26</a:t>
            </a:fld>
            <a:endParaRPr lang="en-US"/>
          </a:p>
        </p:txBody>
      </p:sp>
    </p:spTree>
    <p:extLst>
      <p:ext uri="{BB962C8B-B14F-4D97-AF65-F5344CB8AC3E}">
        <p14:creationId xmlns:p14="http://schemas.microsoft.com/office/powerpoint/2010/main" val="22070894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  Demonstration</a:t>
            </a:r>
            <a:r>
              <a:rPr lang="en-US" baseline="0" dirty="0" smtClean="0"/>
              <a:t> Problem: prepare enhanced After Action Reconciliation</a:t>
            </a:r>
          </a:p>
          <a:p>
            <a:pPr lvl="0"/>
            <a:r>
              <a:rPr lang="en-US" sz="1200" kern="1200" dirty="0" smtClean="0">
                <a:solidFill>
                  <a:schemeClr val="tx1"/>
                </a:solidFill>
                <a:effectLst/>
                <a:latin typeface="+mn-lt"/>
                <a:ea typeface="+mn-ea"/>
                <a:cs typeface="+mn-cs"/>
              </a:rPr>
              <a:t>Solution.  Instructor should walk through each number with the students to make sure they understand how to calculate it.</a:t>
            </a:r>
            <a:endParaRPr lang="en-US" sz="1600" kern="1200" dirty="0" smtClean="0">
              <a:solidFill>
                <a:schemeClr val="tx1"/>
              </a:solidFill>
              <a:effectLst/>
              <a:latin typeface="+mn-lt"/>
              <a:ea typeface="+mn-ea"/>
              <a:cs typeface="+mn-cs"/>
            </a:endParaRPr>
          </a:p>
          <a:p>
            <a:pPr lvl="1"/>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First complete the plan:  10,000 units at $7.35/unit + fixed cost of 20,000 = total cost of $93,500.</a:t>
            </a:r>
            <a:endParaRPr lang="en-US" sz="1600" kern="1200" dirty="0" smtClean="0">
              <a:solidFill>
                <a:schemeClr val="tx1"/>
              </a:solidFill>
              <a:effectLst/>
              <a:latin typeface="+mn-lt"/>
              <a:ea typeface="+mn-ea"/>
              <a:cs typeface="+mn-cs"/>
            </a:endParaRPr>
          </a:p>
          <a:p>
            <a:pPr lvl="1"/>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Next complete the actual:  8000 units at $8.38/unit + actual fixed cost of $25,000 = $92,000</a:t>
            </a:r>
            <a:endParaRPr lang="en-US" sz="1600" kern="1200" dirty="0" smtClean="0">
              <a:solidFill>
                <a:schemeClr val="tx1"/>
              </a:solidFill>
              <a:effectLst/>
              <a:latin typeface="+mn-lt"/>
              <a:ea typeface="+mn-ea"/>
              <a:cs typeface="+mn-cs"/>
            </a:endParaRPr>
          </a:p>
          <a:p>
            <a:pPr lvl="1"/>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Now complete the flex forecast.  Remember, this consists of what our plan or forecast  would have been IF we had known our output was going to be 8000 units.  8000 units at planned VC of $7.35 + planned fixed cost of $20,000 = $78.800</a:t>
            </a:r>
            <a:endParaRPr lang="en-US" sz="1600" kern="1200" dirty="0" smtClean="0">
              <a:solidFill>
                <a:schemeClr val="tx1"/>
              </a:solidFill>
              <a:effectLst/>
              <a:latin typeface="+mn-lt"/>
              <a:ea typeface="+mn-ea"/>
              <a:cs typeface="+mn-cs"/>
            </a:endParaRPr>
          </a:p>
          <a:p>
            <a:pPr lvl="1"/>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is the volume variance?  [$14,700 favorable]</a:t>
            </a:r>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does this mean?  This means that we should have realized savings of $14,700 due to the fact that our output was less than planned.</a:t>
            </a:r>
            <a:endParaRPr lang="en-US" sz="1600" kern="1200" dirty="0" smtClean="0">
              <a:solidFill>
                <a:schemeClr val="tx1"/>
              </a:solidFill>
              <a:effectLst/>
              <a:latin typeface="+mn-lt"/>
              <a:ea typeface="+mn-ea"/>
              <a:cs typeface="+mn-cs"/>
            </a:endParaRPr>
          </a:p>
          <a:p>
            <a:pPr lvl="1"/>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is the performance variance?  [($13,200) unfavorable]</a:t>
            </a:r>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does this mean?  This means that our savings were reduced by $13,200 due to performance issues such as increased pay rates.</a:t>
            </a:r>
            <a:endParaRPr lang="en-US" sz="1600" kern="1200" dirty="0" smtClean="0">
              <a:solidFill>
                <a:schemeClr val="tx1"/>
              </a:solidFill>
              <a:effectLst/>
              <a:latin typeface="+mn-lt"/>
              <a:ea typeface="+mn-ea"/>
              <a:cs typeface="+mn-cs"/>
            </a:endParaRPr>
          </a:p>
          <a:p>
            <a:pPr lvl="1"/>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Now that we have this information, we can give a more detailed reconciliation. </a:t>
            </a:r>
            <a:endParaRPr lang="en-US" sz="16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27</a:t>
            </a:fld>
            <a:endParaRPr lang="en-US"/>
          </a:p>
        </p:txBody>
      </p:sp>
    </p:spTree>
    <p:extLst>
      <p:ext uri="{BB962C8B-B14F-4D97-AF65-F5344CB8AC3E}">
        <p14:creationId xmlns:p14="http://schemas.microsoft.com/office/powerpoint/2010/main" val="22070894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3  Demonstration</a:t>
            </a:r>
            <a:r>
              <a:rPr lang="en-US" baseline="0" dirty="0" smtClean="0"/>
              <a:t> Problem: prepare enhanced After Action Reconciliation</a:t>
            </a:r>
          </a:p>
          <a:p>
            <a:r>
              <a:rPr lang="en-US" dirty="0" smtClean="0"/>
              <a:t>Students will have the blank slide to prepare their analysis</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28</a:t>
            </a:fld>
            <a:endParaRPr lang="en-US"/>
          </a:p>
        </p:txBody>
      </p:sp>
    </p:spTree>
    <p:extLst>
      <p:ext uri="{BB962C8B-B14F-4D97-AF65-F5344CB8AC3E}">
        <p14:creationId xmlns:p14="http://schemas.microsoft.com/office/powerpoint/2010/main" val="11009773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3  Demonstration</a:t>
            </a:r>
            <a:r>
              <a:rPr lang="en-US" baseline="0" dirty="0" smtClean="0"/>
              <a:t> Problem: prepare enhanced After Action Reconciliation</a:t>
            </a:r>
          </a:p>
          <a:p>
            <a:pPr lvl="1"/>
            <a:r>
              <a:rPr lang="en-US" sz="1200" kern="1200" dirty="0" smtClean="0">
                <a:solidFill>
                  <a:schemeClr val="tx1"/>
                </a:solidFill>
                <a:effectLst/>
                <a:latin typeface="+mn-lt"/>
                <a:ea typeface="+mn-ea"/>
                <a:cs typeface="+mn-cs"/>
              </a:rPr>
              <a:t>Solution.   </a:t>
            </a:r>
            <a:endParaRPr lang="en-US" sz="16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Focus on the explanations.  How did change in volume affect the total cost?  [It should have decreased cost by $14,700] </a:t>
            </a:r>
          </a:p>
          <a:p>
            <a:pPr lvl="2"/>
            <a:r>
              <a:rPr lang="en-US" sz="1200" kern="1200" dirty="0" smtClean="0">
                <a:solidFill>
                  <a:schemeClr val="tx1"/>
                </a:solidFill>
                <a:effectLst/>
                <a:latin typeface="+mn-lt"/>
                <a:ea typeface="+mn-ea"/>
                <a:cs typeface="+mn-cs"/>
              </a:rPr>
              <a:t>What else affected the total? [Higher variable cost per unit increased the total by($8200) unfavorable; Higher fixed cost increased the total by ($5000)unfavorable]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5E728D-481B-4881-BB4A-A6B9B06FCB2B}" type="slidenum">
              <a:rPr lang="en-US" smtClean="0"/>
              <a:t>29</a:t>
            </a:fld>
            <a:endParaRPr lang="en-US"/>
          </a:p>
        </p:txBody>
      </p:sp>
    </p:spTree>
    <p:extLst>
      <p:ext uri="{BB962C8B-B14F-4D97-AF65-F5344CB8AC3E}">
        <p14:creationId xmlns:p14="http://schemas.microsoft.com/office/powerpoint/2010/main" val="1100977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 </a:t>
            </a:r>
          </a:p>
          <a:p>
            <a:r>
              <a:rPr lang="en-US" b="1" dirty="0" smtClean="0"/>
              <a:t>Task: </a:t>
            </a:r>
            <a:r>
              <a:rPr lang="en-US" dirty="0" smtClean="0"/>
              <a:t>Explain causes of variances using the reconciliation format</a:t>
            </a:r>
          </a:p>
          <a:p>
            <a:r>
              <a:rPr lang="en-US" b="1" dirty="0" smtClean="0"/>
              <a:t>Condition: </a:t>
            </a:r>
            <a:r>
              <a:rPr lang="en-US" dirty="0" smtClean="0"/>
              <a:t>You are a cost advisor technician with access to all regulations/course handouts, and awareness of Operational Environment (OE)/Contemporary Operational Environment (COE) variables and actors</a:t>
            </a:r>
            <a:endParaRPr lang="en-US" b="1" dirty="0" smtClean="0"/>
          </a:p>
          <a:p>
            <a:r>
              <a:rPr lang="en-US" b="1" dirty="0" smtClean="0"/>
              <a:t>Standard:  </a:t>
            </a:r>
            <a:r>
              <a:rPr lang="en-US" dirty="0" smtClean="0"/>
              <a:t>with at least 80% accuracy:</a:t>
            </a:r>
          </a:p>
          <a:p>
            <a:pPr lvl="1"/>
            <a:r>
              <a:rPr lang="en-US" dirty="0" smtClean="0"/>
              <a:t>Deliver effective cost intelligence briefing</a:t>
            </a:r>
          </a:p>
          <a:p>
            <a:pPr lvl="1"/>
            <a:r>
              <a:rPr lang="en-US" dirty="0" smtClean="0"/>
              <a:t>Describe content of effective cost intelligence briefing</a:t>
            </a:r>
          </a:p>
          <a:p>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3</a:t>
            </a:fld>
            <a:endParaRPr lang="en-US"/>
          </a:p>
        </p:txBody>
      </p:sp>
    </p:spTree>
    <p:extLst>
      <p:ext uri="{BB962C8B-B14F-4D97-AF65-F5344CB8AC3E}">
        <p14:creationId xmlns:p14="http://schemas.microsoft.com/office/powerpoint/2010/main" val="12763376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3  Demonstration</a:t>
            </a:r>
            <a:r>
              <a:rPr lang="en-US" baseline="0" dirty="0" smtClean="0"/>
              <a:t> Problem: prepare enhanced After Action Reconciliation</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Now let’s add another twist.  Let’s assume that our unit operates as a revolving fund and charges a price for each unit of output.  Our plan was to output 10000 units at a price of $10.  We actually output 8000 units at a price of $13.</a:t>
            </a:r>
            <a:endParaRPr lang="en-US" sz="1600" kern="1200" dirty="0" smtClean="0">
              <a:solidFill>
                <a:schemeClr val="tx1"/>
              </a:solidFill>
              <a:effectLst/>
              <a:latin typeface="+mn-lt"/>
              <a:ea typeface="+mn-ea"/>
              <a:cs typeface="+mn-cs"/>
            </a:endParaRPr>
          </a:p>
          <a:p>
            <a:pPr lvl="0"/>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was planned revenue?   (10000 * $10 = $100,000</a:t>
            </a:r>
            <a:endParaRPr lang="en-US" sz="16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was actual revenue? (8000 * $13 =$104,000)  Is this a “goodie” or a “baddie”?  [More revenue is good, this is a “goodie” or an overall favorable delta for revenue.]</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30</a:t>
            </a:fld>
            <a:endParaRPr lang="en-US"/>
          </a:p>
        </p:txBody>
      </p:sp>
    </p:spTree>
    <p:extLst>
      <p:ext uri="{BB962C8B-B14F-4D97-AF65-F5344CB8AC3E}">
        <p14:creationId xmlns:p14="http://schemas.microsoft.com/office/powerpoint/2010/main" val="7183795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  Demonstration</a:t>
            </a:r>
            <a:r>
              <a:rPr lang="en-US" baseline="0" dirty="0" smtClean="0"/>
              <a:t> Problem: prepare enhanced After Action Reconciliation</a:t>
            </a:r>
          </a:p>
          <a:p>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31</a:t>
            </a:fld>
            <a:endParaRPr lang="en-US"/>
          </a:p>
        </p:txBody>
      </p:sp>
    </p:spTree>
    <p:extLst>
      <p:ext uri="{BB962C8B-B14F-4D97-AF65-F5344CB8AC3E}">
        <p14:creationId xmlns:p14="http://schemas.microsoft.com/office/powerpoint/2010/main" val="17669956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  Demonstration</a:t>
            </a:r>
            <a:r>
              <a:rPr lang="en-US" baseline="0" dirty="0" smtClean="0"/>
              <a:t> Problem: prepare enhanced After Action </a:t>
            </a:r>
            <a:r>
              <a:rPr lang="en-US" baseline="0" dirty="0" smtClean="0"/>
              <a:t>Reconciliation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Solution.  Make sure that students understand how to calculate each number.  They should begin to identify the root causes of the variances.  </a:t>
            </a:r>
            <a:endParaRPr lang="en-US" sz="1600" kern="1200" dirty="0" smtClean="0">
              <a:solidFill>
                <a:schemeClr val="tx1"/>
              </a:solidFill>
              <a:effectLst/>
              <a:latin typeface="+mn-lt"/>
              <a:ea typeface="+mn-ea"/>
              <a:cs typeface="+mn-cs"/>
            </a:endParaRPr>
          </a:p>
          <a:p>
            <a:pPr lvl="2"/>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Start with the plan:  Revenue is 10000 units *$10/unit.  Subtract Variable cost of 10,000 units*$7.35/unit and fixed cost of 20,000 to arrive at profit of $6,500</a:t>
            </a:r>
            <a:endParaRPr lang="en-US" sz="16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Next calculate the actual:  Revenue is 8000 units *$13/unit.  Subtract Variable cost of 8000 units*$8.38/unit and fixed cost of 25,000 to arrive at profit of $12,000</a:t>
            </a:r>
            <a:endParaRPr lang="en-US" sz="16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Then calculate the flex forecast:  Revenue is 8000 actual units *planned price $10/unit.  Subtract Variable cost of 8000 actual units* planned VC $7.35/unit and planned fixed cost of 20,000 to arrive at profit of $1200</a:t>
            </a:r>
            <a:endParaRPr lang="en-US" sz="16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is the volume variance for profit? [(5,300) unfavorable.  The decrease in revenue was partially offset by the decrease in variable cost, which is to be expected when volume decreases.] Notice that the sum of the unfavorable revenue variance (20000) and the favorable variable cost variance 14700 net to the unfavorable total volume variance (5300).</a:t>
            </a:r>
            <a:endParaRPr lang="en-US" sz="16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is the performance variance for profit? [$10,800 favorable.  The increase in cost per unit results in a favorable variance for revenue, but that is partially offset by the increase in variable cost per unit and the increase in fixed costs.]  Notice that the favorable revenue variance 24000 and the unfavorable variable cost (8200) and fixed cost (5000) variances net to the favorable total performance variance of 10800.</a:t>
            </a:r>
            <a:endParaRPr lang="en-US" sz="1600" kern="1200" dirty="0" smtClean="0">
              <a:solidFill>
                <a:schemeClr val="tx1"/>
              </a:solidFill>
              <a:effectLst/>
              <a:latin typeface="+mn-lt"/>
              <a:ea typeface="+mn-ea"/>
              <a:cs typeface="+mn-cs"/>
            </a:endParaRPr>
          </a:p>
          <a:p>
            <a:pPr lvl="2"/>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Finally, notice that the unfavorable volume variance (5300) and the favorable performance variance 10800 net to the total profit variance of 5500 favorable.  </a:t>
            </a:r>
            <a:endParaRPr lang="en-US" sz="16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32</a:t>
            </a:fld>
            <a:endParaRPr lang="en-US"/>
          </a:p>
        </p:txBody>
      </p:sp>
    </p:spTree>
    <p:extLst>
      <p:ext uri="{BB962C8B-B14F-4D97-AF65-F5344CB8AC3E}">
        <p14:creationId xmlns:p14="http://schemas.microsoft.com/office/powerpoint/2010/main" val="17669956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3  Demonstration</a:t>
            </a:r>
            <a:r>
              <a:rPr lang="en-US" baseline="0" dirty="0" smtClean="0"/>
              <a:t> Problem: prepare enhanced After Action Reconciliation’</a:t>
            </a:r>
          </a:p>
          <a:p>
            <a:r>
              <a:rPr lang="en-US" baseline="0" dirty="0" smtClean="0"/>
              <a:t>In this template we will break out the revenue and various cost elements in the cost report at the top of the page.  Then make explanations at the bottom.</a:t>
            </a:r>
          </a:p>
        </p:txBody>
      </p:sp>
      <p:sp>
        <p:nvSpPr>
          <p:cNvPr id="4" name="Slide Number Placeholder 3"/>
          <p:cNvSpPr>
            <a:spLocks noGrp="1"/>
          </p:cNvSpPr>
          <p:nvPr>
            <p:ph type="sldNum" sz="quarter" idx="10"/>
          </p:nvPr>
        </p:nvSpPr>
        <p:spPr/>
        <p:txBody>
          <a:bodyPr/>
          <a:lstStyle/>
          <a:p>
            <a:fld id="{CD5E728D-481B-4881-BB4A-A6B9B06FCB2B}" type="slidenum">
              <a:rPr lang="en-US" smtClean="0"/>
              <a:t>33</a:t>
            </a:fld>
            <a:endParaRPr lang="en-US"/>
          </a:p>
        </p:txBody>
      </p:sp>
    </p:spTree>
    <p:extLst>
      <p:ext uri="{BB962C8B-B14F-4D97-AF65-F5344CB8AC3E}">
        <p14:creationId xmlns:p14="http://schemas.microsoft.com/office/powerpoint/2010/main" val="11009773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3  Demonstration</a:t>
            </a:r>
            <a:r>
              <a:rPr lang="en-US" baseline="0" dirty="0" smtClean="0"/>
              <a:t> Problem: prepare enhanced After Action </a:t>
            </a:r>
            <a:r>
              <a:rPr lang="en-US" baseline="0" dirty="0" smtClean="0"/>
              <a:t>Reconciliation</a:t>
            </a:r>
          </a:p>
          <a:p>
            <a:endParaRPr lang="en-US" baseline="0" dirty="0" smtClean="0"/>
          </a:p>
          <a:p>
            <a:pPr lvl="0"/>
            <a:r>
              <a:rPr lang="en-US" sz="1200" kern="1200" dirty="0" smtClean="0">
                <a:solidFill>
                  <a:schemeClr val="tx1"/>
                </a:solidFill>
                <a:effectLst/>
                <a:latin typeface="+mn-lt"/>
                <a:ea typeface="+mn-ea"/>
                <a:cs typeface="+mn-cs"/>
              </a:rPr>
              <a:t>Instructors should make sure that students know where each number comes from.  The upper section of the report gives the plan and the actual.  These are the same numbers we just calculated on our variance template.  However, we do NOT use the flex forecast on this template.  We only look at the overall delta in each category.  That is, the and the delta between plan and actual for revenue, variable cost, and fixed cost.  </a:t>
            </a:r>
            <a:endParaRPr lang="en-US" sz="16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the lower section of the report, all of the items are explained.  </a:t>
            </a:r>
            <a:endParaRPr lang="en-US" sz="16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Which of these items are due to volume?  Which are due to performance?</a:t>
            </a:r>
            <a:endParaRPr lang="en-US" sz="16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increase in selling price corresponds to the performance variance for revenue from our template</a:t>
            </a:r>
            <a:endParaRPr lang="en-US" sz="16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decrease in units, variable cost, corresponds to the volume variance for variable cost</a:t>
            </a:r>
            <a:endParaRPr lang="en-US" sz="16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decrease in units, revenue, corresponds to the volume variance for revenue.</a:t>
            </a:r>
            <a:endParaRPr lang="en-US" sz="16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increase in fixed cost corresponds to the performance variance for fixed cost.</a:t>
            </a:r>
            <a:endParaRPr lang="en-US" sz="16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increase in unit variable cost corresponds to the performance variance for variable cost.</a:t>
            </a:r>
            <a:endParaRPr lang="en-US" sz="1600" kern="120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CD5E728D-481B-4881-BB4A-A6B9B06FCB2B}" type="slidenum">
              <a:rPr lang="en-US" smtClean="0"/>
              <a:t>34</a:t>
            </a:fld>
            <a:endParaRPr lang="en-US"/>
          </a:p>
        </p:txBody>
      </p:sp>
    </p:spTree>
    <p:extLst>
      <p:ext uri="{BB962C8B-B14F-4D97-AF65-F5344CB8AC3E}">
        <p14:creationId xmlns:p14="http://schemas.microsoft.com/office/powerpoint/2010/main" val="11009773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4  Describe</a:t>
            </a:r>
            <a:r>
              <a:rPr lang="en-US" baseline="0" dirty="0" smtClean="0"/>
              <a:t> variations on the After Action Reconciliation format</a:t>
            </a:r>
          </a:p>
          <a:p>
            <a:pPr lvl="0"/>
            <a:r>
              <a:rPr lang="en-US" sz="1200" kern="1200" dirty="0" smtClean="0">
                <a:solidFill>
                  <a:schemeClr val="tx1"/>
                </a:solidFill>
                <a:effectLst/>
                <a:latin typeface="+mn-lt"/>
                <a:ea typeface="+mn-ea"/>
                <a:cs typeface="+mn-cs"/>
              </a:rPr>
              <a:t>The AAR format is critically important to facilitating command and control.  The key is in forming expectations and then holding decision makers responsible for meeting those expectations.</a:t>
            </a:r>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It varies to suit the issues at hand and can evolve and the issues change.  </a:t>
            </a:r>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It pinpoints variances to expectation and demands a story from the accountable manager</a:t>
            </a:r>
            <a:endParaRPr lang="en-US" sz="16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Some additional, possible formats and typical explanatory elements follow</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5E728D-481B-4881-BB4A-A6B9B06FCB2B}" type="slidenum">
              <a:rPr lang="en-US" smtClean="0"/>
              <a:t>35</a:t>
            </a:fld>
            <a:endParaRPr lang="en-US"/>
          </a:p>
        </p:txBody>
      </p:sp>
    </p:spTree>
    <p:extLst>
      <p:ext uri="{BB962C8B-B14F-4D97-AF65-F5344CB8AC3E}">
        <p14:creationId xmlns:p14="http://schemas.microsoft.com/office/powerpoint/2010/main" val="8209578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4</a:t>
            </a:r>
            <a:r>
              <a:rPr lang="en-US" baseline="0" dirty="0" smtClean="0"/>
              <a:t> </a:t>
            </a:r>
            <a:r>
              <a:rPr lang="en-US" dirty="0" smtClean="0"/>
              <a:t> Describe</a:t>
            </a:r>
            <a:r>
              <a:rPr lang="en-US" baseline="0" dirty="0" smtClean="0"/>
              <a:t> variations on the After Action Reconciliation format</a:t>
            </a:r>
          </a:p>
          <a:p>
            <a:endParaRPr lang="en-US" dirty="0" smtClean="0"/>
          </a:p>
          <a:p>
            <a:r>
              <a:rPr lang="en-US" dirty="0" smtClean="0"/>
              <a:t>This format supports</a:t>
            </a:r>
            <a:r>
              <a:rPr lang="en-US" baseline="0" dirty="0" smtClean="0"/>
              <a:t> the simple total cost.  Direct and indirect costs may be reported as separate line items, or perhaps fixed and variable.  Potential explanations for variances are change in number of units or change in one or more cost elements.</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36</a:t>
            </a:fld>
            <a:endParaRPr lang="en-US"/>
          </a:p>
        </p:txBody>
      </p:sp>
    </p:spTree>
    <p:extLst>
      <p:ext uri="{BB962C8B-B14F-4D97-AF65-F5344CB8AC3E}">
        <p14:creationId xmlns:p14="http://schemas.microsoft.com/office/powerpoint/2010/main" val="18247196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4  Describe</a:t>
            </a:r>
            <a:r>
              <a:rPr lang="en-US" baseline="0" dirty="0" smtClean="0"/>
              <a:t> variations on the After Action Reconciliation format</a:t>
            </a:r>
          </a:p>
          <a:p>
            <a:endParaRPr lang="en-US" dirty="0" smtClean="0"/>
          </a:p>
          <a:p>
            <a:r>
              <a:rPr lang="en-US" dirty="0" smtClean="0"/>
              <a:t>This format assumes that</a:t>
            </a:r>
            <a:r>
              <a:rPr lang="en-US" baseline="0" dirty="0" smtClean="0"/>
              <a:t> a fee is collected for the units of output.  In addition to cost elements,  change in revenue may be one of the explanations for the change in profit or residual income.</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37</a:t>
            </a:fld>
            <a:endParaRPr lang="en-US"/>
          </a:p>
        </p:txBody>
      </p:sp>
    </p:spTree>
    <p:extLst>
      <p:ext uri="{BB962C8B-B14F-4D97-AF65-F5344CB8AC3E}">
        <p14:creationId xmlns:p14="http://schemas.microsoft.com/office/powerpoint/2010/main" val="15244268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4  Describe</a:t>
            </a:r>
            <a:r>
              <a:rPr lang="en-US" baseline="0" dirty="0" smtClean="0"/>
              <a:t> variations on the After Action Reconciliation format</a:t>
            </a:r>
          </a:p>
          <a:p>
            <a:endParaRPr lang="en-US" dirty="0" smtClean="0"/>
          </a:p>
          <a:p>
            <a:r>
              <a:rPr lang="en-US" dirty="0" smtClean="0"/>
              <a:t>Sometimes the focus is on cost per unit of output.  Again,</a:t>
            </a:r>
            <a:r>
              <a:rPr lang="en-US" baseline="0" dirty="0" smtClean="0"/>
              <a:t> variances may be explained by change in number of units, or change in various cost elements.</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38</a:t>
            </a:fld>
            <a:endParaRPr lang="en-US"/>
          </a:p>
        </p:txBody>
      </p:sp>
    </p:spTree>
    <p:extLst>
      <p:ext uri="{BB962C8B-B14F-4D97-AF65-F5344CB8AC3E}">
        <p14:creationId xmlns:p14="http://schemas.microsoft.com/office/powerpoint/2010/main" val="42623809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 What should we expect to see on any reconciliation?</a:t>
            </a:r>
          </a:p>
          <a:p>
            <a:r>
              <a:rPr lang="en-US" dirty="0" smtClean="0"/>
              <a:t>A.  We should expect</a:t>
            </a:r>
            <a:r>
              <a:rPr lang="en-US" baseline="0" dirty="0" smtClean="0"/>
              <a:t> to see some “good news” stories or favorable deltas, some “bad news stories” or unfavorable deltas, and the sum of the favorable and unfavorable should be equal to the total delta.</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39</a:t>
            </a:fld>
            <a:endParaRPr lang="en-US"/>
          </a:p>
        </p:txBody>
      </p:sp>
    </p:spTree>
    <p:extLst>
      <p:ext uri="{BB962C8B-B14F-4D97-AF65-F5344CB8AC3E}">
        <p14:creationId xmlns:p14="http://schemas.microsoft.com/office/powerpoint/2010/main" val="542182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p>
          <a:p>
            <a:r>
              <a:rPr lang="en-US" dirty="0" smtClean="0"/>
              <a:t>This</a:t>
            </a:r>
            <a:r>
              <a:rPr lang="en-US" baseline="0" dirty="0" smtClean="0"/>
              <a:t> report was briefed to a Senior Leader in the 3d ACR on 2/7/2011.  The report goes on for 21 pages and contains over 400 names of </a:t>
            </a:r>
            <a:r>
              <a:rPr lang="en-US" baseline="0" dirty="0" smtClean="0"/>
              <a:t>non-</a:t>
            </a:r>
            <a:r>
              <a:rPr lang="en-US" baseline="0" dirty="0" err="1" smtClean="0"/>
              <a:t>deployables</a:t>
            </a:r>
            <a:r>
              <a:rPr lang="en-US" baseline="0" dirty="0" smtClean="0"/>
              <a:t>.  Not surprisingly, little was accomplished in addressing the problem of </a:t>
            </a:r>
            <a:r>
              <a:rPr lang="en-US" baseline="0" dirty="0" smtClean="0"/>
              <a:t>non-deployable </a:t>
            </a:r>
            <a:r>
              <a:rPr lang="en-US" baseline="0" dirty="0" smtClean="0"/>
              <a:t>soldiers.  The reason is that the large quantity of data was not compiled or arranged in a way that was useful or meaningful to the Senior Leader.  </a:t>
            </a:r>
            <a:r>
              <a:rPr lang="en-US" baseline="0" dirty="0" smtClean="0"/>
              <a:t>This is the </a:t>
            </a:r>
            <a:r>
              <a:rPr lang="en-US" baseline="0" dirty="0" err="1" smtClean="0"/>
              <a:t>costequivalent</a:t>
            </a:r>
            <a:r>
              <a:rPr lang="en-US" baseline="0" dirty="0" smtClean="0"/>
              <a:t> of a map of each tree in the forest.  </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4</a:t>
            </a:fld>
            <a:endParaRPr lang="en-US"/>
          </a:p>
        </p:txBody>
      </p:sp>
    </p:spTree>
    <p:extLst>
      <p:ext uri="{BB962C8B-B14F-4D97-AF65-F5344CB8AC3E}">
        <p14:creationId xmlns:p14="http://schemas.microsoft.com/office/powerpoint/2010/main" val="7921055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5 Spreadsheet</a:t>
            </a:r>
            <a:r>
              <a:rPr lang="en-US" baseline="0" dirty="0" smtClean="0"/>
              <a:t> exercise</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40</a:t>
            </a:fld>
            <a:endParaRPr lang="en-US"/>
          </a:p>
        </p:txBody>
      </p:sp>
    </p:spTree>
    <p:extLst>
      <p:ext uri="{BB962C8B-B14F-4D97-AF65-F5344CB8AC3E}">
        <p14:creationId xmlns:p14="http://schemas.microsoft.com/office/powerpoint/2010/main" val="3536292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p>
          <a:p>
            <a:r>
              <a:rPr lang="en-US" dirty="0" smtClean="0"/>
              <a:t>How Can the Cost War Be Won if All Cost Reports Look Like This?</a:t>
            </a:r>
          </a:p>
          <a:p>
            <a:r>
              <a:rPr lang="en-US" dirty="0" smtClean="0"/>
              <a:t>It can’t – </a:t>
            </a:r>
          </a:p>
          <a:p>
            <a:r>
              <a:rPr lang="en-US" dirty="0" smtClean="0"/>
              <a:t>Of course, someone needs to know where the trees are, but </a:t>
            </a:r>
          </a:p>
          <a:p>
            <a:r>
              <a:rPr lang="en-US" dirty="0" smtClean="0"/>
              <a:t>Effective command and control needs intelligence formatted in more useful ways</a:t>
            </a:r>
          </a:p>
          <a:p>
            <a:r>
              <a:rPr lang="en-US" dirty="0" smtClean="0"/>
              <a:t>Formatting cost information for effective command and control is critically important</a:t>
            </a:r>
          </a:p>
          <a:p>
            <a:endParaRPr lang="en-US" dirty="0" smtClean="0"/>
          </a:p>
          <a:p>
            <a:r>
              <a:rPr lang="en-US" dirty="0" smtClean="0"/>
              <a:t>An</a:t>
            </a:r>
            <a:r>
              <a:rPr lang="en-US" baseline="0" dirty="0" smtClean="0"/>
              <a:t> effective cost report should facilitate accountability. The goal of this lesson is to present a format and methodology for preparing such a report.</a:t>
            </a:r>
            <a:endParaRPr lang="en-US" dirty="0" smtClean="0"/>
          </a:p>
        </p:txBody>
      </p:sp>
      <p:sp>
        <p:nvSpPr>
          <p:cNvPr id="4" name="Slide Number Placeholder 3"/>
          <p:cNvSpPr>
            <a:spLocks noGrp="1"/>
          </p:cNvSpPr>
          <p:nvPr>
            <p:ph type="sldNum" sz="quarter" idx="10"/>
          </p:nvPr>
        </p:nvSpPr>
        <p:spPr/>
        <p:txBody>
          <a:bodyPr/>
          <a:lstStyle/>
          <a:p>
            <a:fld id="{CD5E728D-481B-4881-BB4A-A6B9B06FCB2B}" type="slidenum">
              <a:rPr lang="en-US" smtClean="0"/>
              <a:t>5</a:t>
            </a:fld>
            <a:endParaRPr lang="en-US"/>
          </a:p>
        </p:txBody>
      </p:sp>
    </p:spTree>
    <p:extLst>
      <p:ext uri="{BB962C8B-B14F-4D97-AF65-F5344CB8AC3E}">
        <p14:creationId xmlns:p14="http://schemas.microsoft.com/office/powerpoint/2010/main" val="443630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After Action Reconciliation </a:t>
            </a:r>
          </a:p>
          <a:p>
            <a:r>
              <a:rPr lang="en-US" dirty="0" smtClean="0"/>
              <a:t>The After</a:t>
            </a:r>
            <a:r>
              <a:rPr lang="en-US" baseline="0" dirty="0" smtClean="0"/>
              <a:t> Action Reconciliation format starts with a report on spending.  This part of the report should compare what was expected (forecast) to what was achieved (current period results).  These should be divided into areas of responsibility or other relevant divisions such as type of service provided.  These are represented by Case A and Case B on this template.  Cases A and B can be any breakdown of cost that is useful to the senior leader, but there should be someone accountable for these costs in the brief.  It doesn’t make sense to present aggregations of costs where the accountability cannot be determined.  </a:t>
            </a:r>
          </a:p>
          <a:p>
            <a:endParaRPr lang="en-US" baseline="0" dirty="0" smtClean="0"/>
          </a:p>
          <a:p>
            <a:r>
              <a:rPr lang="en-US" baseline="0" dirty="0" smtClean="0"/>
              <a:t>The second part of the report should show the reconciliation that explains the differences between what was expected and what was achieved.  </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6</a:t>
            </a:fld>
            <a:endParaRPr lang="en-US"/>
          </a:p>
        </p:txBody>
      </p:sp>
    </p:spTree>
    <p:extLst>
      <p:ext uri="{BB962C8B-B14F-4D97-AF65-F5344CB8AC3E}">
        <p14:creationId xmlns:p14="http://schemas.microsoft.com/office/powerpoint/2010/main" val="2794734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After Action Reconciliation </a:t>
            </a:r>
          </a:p>
          <a:p>
            <a:endParaRPr lang="en-US" dirty="0" smtClean="0"/>
          </a:p>
          <a:p>
            <a:pPr defTabSz="931774"/>
            <a:r>
              <a:rPr lang="en-US" dirty="0"/>
              <a:t>The </a:t>
            </a:r>
            <a:r>
              <a:rPr lang="en-US" dirty="0" err="1"/>
              <a:t>coster</a:t>
            </a:r>
            <a:r>
              <a:rPr lang="en-US" dirty="0"/>
              <a:t> provides this part: the credible intelligence</a:t>
            </a:r>
          </a:p>
          <a:p>
            <a:r>
              <a:rPr lang="en-US" dirty="0" smtClean="0"/>
              <a:t>It is the </a:t>
            </a:r>
            <a:r>
              <a:rPr lang="en-US" dirty="0" err="1" smtClean="0"/>
              <a:t>coster</a:t>
            </a:r>
            <a:r>
              <a:rPr lang="en-US" dirty="0" smtClean="0"/>
              <a:t>, or ACE’s responsibility to provide the credible</a:t>
            </a:r>
            <a:r>
              <a:rPr lang="en-US" baseline="0" dirty="0" smtClean="0"/>
              <a:t> cost information to his or her immediate superior.</a:t>
            </a:r>
          </a:p>
          <a:p>
            <a:pPr defTabSz="931774"/>
            <a:r>
              <a:rPr lang="en-US" baseline="0" dirty="0" smtClean="0"/>
              <a:t>For Case A, the forecast was for total spending of $X.  The actual spending was $X-$20 or $20 less than the forecast.</a:t>
            </a:r>
          </a:p>
          <a:p>
            <a:pPr defTabSz="931774"/>
            <a:r>
              <a:rPr lang="en-US" baseline="0" dirty="0" smtClean="0"/>
              <a:t>For Case B, the forecast was for total spending of $X.  The actual spending was $X+$20 or $20 MORE than the forecast.  </a:t>
            </a:r>
          </a:p>
          <a:p>
            <a:pPr defTabSz="931774"/>
            <a:endParaRPr lang="en-US" baseline="0" dirty="0" smtClean="0"/>
          </a:p>
          <a:p>
            <a:pPr defTabSz="931774"/>
            <a:r>
              <a:rPr lang="en-US" baseline="0" dirty="0" smtClean="0"/>
              <a:t>The rest of the report depends upon the credibility of this information.  The cost information must be reasonably correct and reliable, rather than “precisely wrong.”</a:t>
            </a:r>
            <a:endParaRPr lang="en-US" dirty="0" smtClean="0"/>
          </a:p>
          <a:p>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7</a:t>
            </a:fld>
            <a:endParaRPr lang="en-US"/>
          </a:p>
        </p:txBody>
      </p:sp>
    </p:spTree>
    <p:extLst>
      <p:ext uri="{BB962C8B-B14F-4D97-AF65-F5344CB8AC3E}">
        <p14:creationId xmlns:p14="http://schemas.microsoft.com/office/powerpoint/2010/main" val="4231446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After Action Reconciliation </a:t>
            </a:r>
          </a:p>
          <a:p>
            <a:endParaRPr lang="en-US" dirty="0" smtClean="0"/>
          </a:p>
          <a:p>
            <a:pPr defTabSz="931774"/>
            <a:r>
              <a:rPr lang="en-US" dirty="0" smtClean="0"/>
              <a:t>The accountable, operational manager prepares and presents this part: the story</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It</a:t>
            </a:r>
            <a:r>
              <a:rPr lang="en-US" baseline="0" dirty="0" smtClean="0"/>
              <a:t> is up to the operational manager responsible for the costs reported in Cases A and B to tell the story and explain the differences between forecast and actual</a:t>
            </a:r>
            <a:r>
              <a:rPr lang="en-US" baseline="0" dirty="0" smtClean="0"/>
              <a:t>. </a:t>
            </a:r>
            <a:r>
              <a:rPr lang="en-US" sz="1200" kern="1200" dirty="0" smtClean="0">
                <a:solidFill>
                  <a:schemeClr val="tx1"/>
                </a:solidFill>
                <a:effectLst/>
                <a:latin typeface="+mn-lt"/>
                <a:ea typeface="+mn-ea"/>
                <a:cs typeface="+mn-cs"/>
              </a:rPr>
              <a:t>The ACE or </a:t>
            </a:r>
            <a:r>
              <a:rPr lang="en-US" sz="1200" kern="1200" dirty="0" err="1" smtClean="0">
                <a:solidFill>
                  <a:schemeClr val="tx1"/>
                </a:solidFill>
                <a:effectLst/>
                <a:latin typeface="+mn-lt"/>
                <a:ea typeface="+mn-ea"/>
                <a:cs typeface="+mn-cs"/>
              </a:rPr>
              <a:t>coster</a:t>
            </a:r>
            <a:r>
              <a:rPr lang="en-US" sz="1200" kern="1200" dirty="0" smtClean="0">
                <a:solidFill>
                  <a:schemeClr val="tx1"/>
                </a:solidFill>
                <a:effectLst/>
                <a:latin typeface="+mn-lt"/>
                <a:ea typeface="+mn-ea"/>
                <a:cs typeface="+mn-cs"/>
              </a:rPr>
              <a:t> can be a useful resource in finding the root causes behind the variances, but the operational manager must take responsibility for the results. We’ll go into more detail as to what constitutes a good news or a bad new story in the next few slides.</a:t>
            </a:r>
            <a:endParaRPr lang="en-US" sz="16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8</a:t>
            </a:fld>
            <a:endParaRPr lang="en-US"/>
          </a:p>
        </p:txBody>
      </p:sp>
    </p:spTree>
    <p:extLst>
      <p:ext uri="{BB962C8B-B14F-4D97-AF65-F5344CB8AC3E}">
        <p14:creationId xmlns:p14="http://schemas.microsoft.com/office/powerpoint/2010/main" val="2816996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the After Action Reconciliation </a:t>
            </a:r>
          </a:p>
          <a:p>
            <a:endParaRPr lang="en-US" dirty="0" smtClean="0"/>
          </a:p>
          <a:p>
            <a:r>
              <a:rPr lang="en-US" sz="1200" kern="1200" dirty="0" smtClean="0">
                <a:solidFill>
                  <a:schemeClr val="tx1"/>
                </a:solidFill>
                <a:effectLst/>
                <a:latin typeface="+mn-lt"/>
                <a:ea typeface="+mn-ea"/>
                <a:cs typeface="+mn-cs"/>
              </a:rPr>
              <a:t>The key figure on the page is called the Delta or variance.  The goal of the AAR (After Action Review) is to explain the variance to the senior leader.  The variance for Case A is favorable, since actual cost is lower than expected cost.  The technical accounting term for this is a “goodie” (tongue in cheek – this is a lighthearted take on this.)  When costs are lower than expected, we call this a good news story in the reconciliation.</a:t>
            </a:r>
            <a:endParaRPr lang="en-US" baseline="0" dirty="0" smtClean="0"/>
          </a:p>
          <a:p>
            <a:r>
              <a:rPr lang="en-US" baseline="0" dirty="0" smtClean="0"/>
              <a:t>Favorable variances are formatted without brackets.  </a:t>
            </a:r>
            <a:endParaRPr lang="en-US" dirty="0"/>
          </a:p>
        </p:txBody>
      </p:sp>
      <p:sp>
        <p:nvSpPr>
          <p:cNvPr id="4" name="Slide Number Placeholder 3"/>
          <p:cNvSpPr>
            <a:spLocks noGrp="1"/>
          </p:cNvSpPr>
          <p:nvPr>
            <p:ph type="sldNum" sz="quarter" idx="10"/>
          </p:nvPr>
        </p:nvSpPr>
        <p:spPr/>
        <p:txBody>
          <a:bodyPr/>
          <a:lstStyle/>
          <a:p>
            <a:fld id="{CD5E728D-481B-4881-BB4A-A6B9B06FCB2B}" type="slidenum">
              <a:rPr lang="en-US" smtClean="0"/>
              <a:t>9</a:t>
            </a:fld>
            <a:endParaRPr lang="en-US"/>
          </a:p>
        </p:txBody>
      </p:sp>
    </p:spTree>
    <p:extLst>
      <p:ext uri="{BB962C8B-B14F-4D97-AF65-F5344CB8AC3E}">
        <p14:creationId xmlns:p14="http://schemas.microsoft.com/office/powerpoint/2010/main" val="8416559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gradFill>
            <a:gsLst>
              <a:gs pos="25000">
                <a:schemeClr val="tx2">
                  <a:lumMod val="75000"/>
                </a:schemeClr>
              </a:gs>
              <a:gs pos="100000">
                <a:schemeClr val="accent1">
                  <a:tint val="44500"/>
                  <a:satMod val="160000"/>
                </a:schemeClr>
              </a:gs>
              <a:gs pos="100000">
                <a:schemeClr val="bg1">
                  <a:lumMod val="85000"/>
                  <a:lumOff val="15000"/>
                </a:schemeClr>
              </a:gs>
            </a:gsLst>
            <a:lin ang="5400000" scaled="0"/>
          </a:gradFill>
          <a:effectLst/>
        </p:spPr>
        <p:txBody>
          <a:bodyPr anchor="ctr"/>
          <a:lstStyle>
            <a:lvl1pPr marL="0" indent="0" algn="ctr">
              <a:buNone/>
              <a:defRPr>
                <a:solidFill>
                  <a:schemeClr val="bg1"/>
                </a:solidFill>
                <a:effectLst>
                  <a:innerShdw blurRad="63500" dist="50800" dir="13500000">
                    <a:prstClr val="black">
                      <a:alpha val="50000"/>
                    </a:prstClr>
                  </a:inn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644C8F-487C-47CB-B1BA-85EBAC48E19F}" type="datetime1">
              <a:rPr lang="en-US" smtClean="0"/>
              <a:t>10/1/2011</a:t>
            </a:fld>
            <a:endParaRPr lang="en-US"/>
          </a:p>
        </p:txBody>
      </p:sp>
      <p:sp>
        <p:nvSpPr>
          <p:cNvPr id="5" name="Footer Placeholder 4"/>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636B9CD3-3370-4EAF-B0F5-14D5569CB4EF}" type="slidenum">
              <a:rPr lang="en-US" smtClean="0"/>
              <a:pPr/>
              <a:t>‹#›</a:t>
            </a:fld>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 y="457201"/>
            <a:ext cx="1213756" cy="1447799"/>
          </a:xfrm>
          <a:prstGeom prst="rect">
            <a:avLst/>
          </a:prstGeom>
          <a:noFill/>
          <a:ln>
            <a:noFill/>
          </a:ln>
          <a:effectLst>
            <a:innerShdw blurRad="114300">
              <a:prstClr val="black"/>
            </a:innerShdw>
            <a:reflection blurRad="63500" stA="50000" endA="275" endPos="40000" dist="1270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15200" y="457200"/>
            <a:ext cx="1713325" cy="1447800"/>
          </a:xfrm>
          <a:prstGeom prst="rect">
            <a:avLst/>
          </a:prstGeom>
          <a:noFill/>
          <a:ln w="9525">
            <a:noFill/>
            <a:miter lim="800000"/>
            <a:headEnd/>
            <a:tailEnd/>
          </a:ln>
          <a:effectLst>
            <a:reflection blurRad="63500" stA="50000" endA="275" endPos="40000" dist="101600" dir="5400000" sy="-100000" algn="bl" rotWithShape="0"/>
          </a:effectLst>
        </p:spPr>
      </p:pic>
    </p:spTree>
    <p:extLst>
      <p:ext uri="{BB962C8B-B14F-4D97-AF65-F5344CB8AC3E}">
        <p14:creationId xmlns:p14="http://schemas.microsoft.com/office/powerpoint/2010/main" val="338734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BF9ACA-8601-44D4-8EEA-910724B19782}" type="datetime1">
              <a:rPr lang="en-US" smtClean="0"/>
              <a:t>10/1/2011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636B9CD3-3370-4EAF-B0F5-14D5569CB4EF}" type="slidenum">
              <a:rPr lang="en-US" smtClean="0"/>
              <a:pPr/>
              <a:t>‹#›</a:t>
            </a:fld>
            <a:endParaRPr lang="en-US"/>
          </a:p>
        </p:txBody>
      </p:sp>
    </p:spTree>
    <p:extLst>
      <p:ext uri="{BB962C8B-B14F-4D97-AF65-F5344CB8AC3E}">
        <p14:creationId xmlns:p14="http://schemas.microsoft.com/office/powerpoint/2010/main" val="289529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897CA5-47FA-4BDF-B9D8-7783398722FF}" type="datetime1">
              <a:rPr lang="en-US" smtClean="0"/>
              <a:t>10/1/2011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636B9CD3-3370-4EAF-B0F5-14D5569CB4EF}" type="slidenum">
              <a:rPr lang="en-US" smtClean="0"/>
              <a:pPr/>
              <a:t>‹#›</a:t>
            </a:fld>
            <a:endParaRPr lang="en-US"/>
          </a:p>
        </p:txBody>
      </p:sp>
    </p:spTree>
    <p:extLst>
      <p:ext uri="{BB962C8B-B14F-4D97-AF65-F5344CB8AC3E}">
        <p14:creationId xmlns:p14="http://schemas.microsoft.com/office/powerpoint/2010/main" val="2047279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44C5ED-E70D-412D-841B-A14A0E62BFBB}" type="datetime1">
              <a:rPr lang="en-US" smtClean="0"/>
              <a:t>10/1/2011</a:t>
            </a:fld>
            <a:endParaRPr lang="en-US"/>
          </a:p>
        </p:txBody>
      </p:sp>
      <p:sp>
        <p:nvSpPr>
          <p:cNvPr id="5" name="Footer Placeholder 4"/>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6" name="Slide Number Placeholder 5"/>
          <p:cNvSpPr>
            <a:spLocks noGrp="1"/>
          </p:cNvSpPr>
          <p:nvPr>
            <p:ph type="sldNum" sz="quarter" idx="12"/>
          </p:nvPr>
        </p:nvSpPr>
        <p:spPr/>
        <p:txBody>
          <a:bodyPr/>
          <a:lstStyle>
            <a:lvl1pPr>
              <a:defRPr>
                <a:solidFill>
                  <a:schemeClr val="bg1">
                    <a:lumMod val="65000"/>
                  </a:schemeClr>
                </a:solidFill>
              </a:defRPr>
            </a:lvl1pPr>
          </a:lstStyle>
          <a:p>
            <a:fld id="{636B9CD3-3370-4EAF-B0F5-14D5569CB4EF}" type="slidenum">
              <a:rPr lang="en-US" smtClean="0"/>
              <a:pPr/>
              <a:t>‹#›</a:t>
            </a:fld>
            <a:endParaRPr lang="en-US"/>
          </a:p>
        </p:txBody>
      </p:sp>
    </p:spTree>
    <p:extLst>
      <p:ext uri="{BB962C8B-B14F-4D97-AF65-F5344CB8AC3E}">
        <p14:creationId xmlns:p14="http://schemas.microsoft.com/office/powerpoint/2010/main" val="72916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578DB0-1E9E-429A-9FA5-0421E8D8A895}" type="datetime1">
              <a:rPr lang="en-US" smtClean="0"/>
              <a:t>10/1/2011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636B9CD3-3370-4EAF-B0F5-14D5569CB4EF}" type="slidenum">
              <a:rPr lang="en-US" smtClean="0"/>
              <a:pPr/>
              <a:t>‹#›</a:t>
            </a:fld>
            <a:endParaRPr lang="en-US"/>
          </a:p>
        </p:txBody>
      </p:sp>
    </p:spTree>
    <p:extLst>
      <p:ext uri="{BB962C8B-B14F-4D97-AF65-F5344CB8AC3E}">
        <p14:creationId xmlns:p14="http://schemas.microsoft.com/office/powerpoint/2010/main" val="35449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EAA139-244C-4044-B574-0C9069EC5B2E}" type="datetime1">
              <a:rPr lang="en-US" smtClean="0"/>
              <a:t>10/1/2011</a:t>
            </a:fld>
            <a:endParaRPr lang="en-US"/>
          </a:p>
        </p:txBody>
      </p:sp>
      <p:sp>
        <p:nvSpPr>
          <p:cNvPr id="6" name="Footer Placeholder 5"/>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7" name="Slide Number Placeholder 6"/>
          <p:cNvSpPr>
            <a:spLocks noGrp="1"/>
          </p:cNvSpPr>
          <p:nvPr>
            <p:ph type="sldNum" sz="quarter" idx="12"/>
          </p:nvPr>
        </p:nvSpPr>
        <p:spPr/>
        <p:txBody>
          <a:bodyPr/>
          <a:lstStyle>
            <a:lvl1pPr>
              <a:defRPr>
                <a:solidFill>
                  <a:schemeClr val="bg1">
                    <a:lumMod val="65000"/>
                  </a:schemeClr>
                </a:solidFill>
              </a:defRPr>
            </a:lvl1pPr>
          </a:lstStyle>
          <a:p>
            <a:fld id="{636B9CD3-3370-4EAF-B0F5-14D5569CB4EF}" type="slidenum">
              <a:rPr lang="en-US" smtClean="0"/>
              <a:pPr/>
              <a:t>‹#›</a:t>
            </a:fld>
            <a:endParaRPr lang="en-US"/>
          </a:p>
        </p:txBody>
      </p:sp>
    </p:spTree>
    <p:extLst>
      <p:ext uri="{BB962C8B-B14F-4D97-AF65-F5344CB8AC3E}">
        <p14:creationId xmlns:p14="http://schemas.microsoft.com/office/powerpoint/2010/main" val="157446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76818B-512A-4585-9397-B666B80742FE}" type="datetime1">
              <a:rPr lang="en-US" smtClean="0"/>
              <a:t>10/1/2011</a:t>
            </a:fld>
            <a:endParaRPr lang="en-US"/>
          </a:p>
        </p:txBody>
      </p:sp>
      <p:sp>
        <p:nvSpPr>
          <p:cNvPr id="8" name="Footer Placeholder 7"/>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9" name="Slide Number Placeholder 8"/>
          <p:cNvSpPr>
            <a:spLocks noGrp="1"/>
          </p:cNvSpPr>
          <p:nvPr>
            <p:ph type="sldNum" sz="quarter" idx="12"/>
          </p:nvPr>
        </p:nvSpPr>
        <p:spPr/>
        <p:txBody>
          <a:bodyPr/>
          <a:lstStyle>
            <a:lvl1pPr>
              <a:defRPr>
                <a:solidFill>
                  <a:schemeClr val="bg1">
                    <a:lumMod val="65000"/>
                  </a:schemeClr>
                </a:solidFill>
              </a:defRPr>
            </a:lvl1pPr>
          </a:lstStyle>
          <a:p>
            <a:fld id="{636B9CD3-3370-4EAF-B0F5-14D5569CB4EF}" type="slidenum">
              <a:rPr lang="en-US" smtClean="0"/>
              <a:pPr/>
              <a:t>‹#›</a:t>
            </a:fld>
            <a:endParaRPr lang="en-US"/>
          </a:p>
        </p:txBody>
      </p:sp>
    </p:spTree>
    <p:extLst>
      <p:ext uri="{BB962C8B-B14F-4D97-AF65-F5344CB8AC3E}">
        <p14:creationId xmlns:p14="http://schemas.microsoft.com/office/powerpoint/2010/main" val="428546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3B03E4-3D8C-4485-AA3C-92D372099FD6}" type="datetime1">
              <a:rPr lang="en-US" smtClean="0"/>
              <a:t>10/1/2011</a:t>
            </a:fld>
            <a:endParaRPr lang="en-US"/>
          </a:p>
        </p:txBody>
      </p:sp>
      <p:sp>
        <p:nvSpPr>
          <p:cNvPr id="4" name="Footer Placeholder 3"/>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5" name="Slide Number Placeholder 4"/>
          <p:cNvSpPr>
            <a:spLocks noGrp="1"/>
          </p:cNvSpPr>
          <p:nvPr>
            <p:ph type="sldNum" sz="quarter" idx="12"/>
          </p:nvPr>
        </p:nvSpPr>
        <p:spPr/>
        <p:txBody>
          <a:bodyPr/>
          <a:lstStyle>
            <a:lvl1pPr>
              <a:defRPr>
                <a:solidFill>
                  <a:schemeClr val="bg1">
                    <a:lumMod val="65000"/>
                  </a:schemeClr>
                </a:solidFill>
              </a:defRPr>
            </a:lvl1pPr>
          </a:lstStyle>
          <a:p>
            <a:fld id="{636B9CD3-3370-4EAF-B0F5-14D5569CB4EF}" type="slidenum">
              <a:rPr lang="en-US" smtClean="0"/>
              <a:pPr/>
              <a:t>‹#›</a:t>
            </a:fld>
            <a:endParaRPr lang="en-US"/>
          </a:p>
        </p:txBody>
      </p:sp>
    </p:spTree>
    <p:extLst>
      <p:ext uri="{BB962C8B-B14F-4D97-AF65-F5344CB8AC3E}">
        <p14:creationId xmlns:p14="http://schemas.microsoft.com/office/powerpoint/2010/main" val="132063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4CD6E-0536-495F-9A49-F5B83978999C}" type="datetime1">
              <a:rPr lang="en-US" smtClean="0"/>
              <a:t>10/1/2011</a:t>
            </a:fld>
            <a:endParaRPr lang="en-US"/>
          </a:p>
        </p:txBody>
      </p:sp>
      <p:sp>
        <p:nvSpPr>
          <p:cNvPr id="3" name="Footer Placeholder 2"/>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4" name="Slide Number Placeholder 3"/>
          <p:cNvSpPr>
            <a:spLocks noGrp="1"/>
          </p:cNvSpPr>
          <p:nvPr>
            <p:ph type="sldNum" sz="quarter" idx="12"/>
          </p:nvPr>
        </p:nvSpPr>
        <p:spPr/>
        <p:txBody>
          <a:bodyPr/>
          <a:lstStyle>
            <a:lvl1pPr>
              <a:defRPr>
                <a:solidFill>
                  <a:schemeClr val="bg1">
                    <a:lumMod val="65000"/>
                  </a:schemeClr>
                </a:solidFill>
              </a:defRPr>
            </a:lvl1pPr>
          </a:lstStyle>
          <a:p>
            <a:fld id="{636B9CD3-3370-4EAF-B0F5-14D5569CB4EF}" type="slidenum">
              <a:rPr lang="en-US" smtClean="0"/>
              <a:pPr/>
              <a:t>‹#›</a:t>
            </a:fld>
            <a:endParaRPr lang="en-US"/>
          </a:p>
        </p:txBody>
      </p:sp>
    </p:spTree>
    <p:extLst>
      <p:ext uri="{BB962C8B-B14F-4D97-AF65-F5344CB8AC3E}">
        <p14:creationId xmlns:p14="http://schemas.microsoft.com/office/powerpoint/2010/main" val="121845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marL="742950" indent="-285750">
              <a:buFont typeface="Arial" pitchFamily="34" charset="0"/>
              <a:buChar char="•"/>
              <a:defRPr sz="2800"/>
            </a:lvl2pPr>
            <a:lvl3pPr marL="1143000" indent="-228600">
              <a:buFont typeface="Arial" pitchFamily="34" charset="0"/>
              <a:buChar char="•"/>
              <a:defRPr sz="2400"/>
            </a:lvl3pPr>
            <a:lvl4pPr marL="1600200" indent="-228600">
              <a:buFont typeface="Arial" pitchFamily="34" charset="0"/>
              <a:buChar char="•"/>
              <a:defRPr sz="2000"/>
            </a:lvl4pPr>
            <a:lvl5pPr marL="2057400" indent="-228600">
              <a:buFont typeface="Arial" pitchFamily="34" charset="0"/>
              <a:buChar cha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91D61-256B-4DCA-8C9B-D691766A5667}" type="datetime1">
              <a:rPr lang="en-US" smtClean="0"/>
              <a:t>10/1/2011</a:t>
            </a:fld>
            <a:endParaRPr lang="en-US"/>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636B9CD3-3370-4EAF-B0F5-14D5569CB4EF}" type="slidenum">
              <a:rPr lang="en-US" smtClean="0"/>
              <a:pPr/>
              <a:t>‹#›</a:t>
            </a:fld>
            <a:endParaRPr lang="en-US"/>
          </a:p>
        </p:txBody>
      </p:sp>
    </p:spTree>
    <p:extLst>
      <p:ext uri="{BB962C8B-B14F-4D97-AF65-F5344CB8AC3E}">
        <p14:creationId xmlns:p14="http://schemas.microsoft.com/office/powerpoint/2010/main" val="281045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BE0B94-B738-4B4C-8D14-82395E667B43}" type="datetime1">
              <a:rPr lang="en-US" smtClean="0"/>
              <a:t>10/1/2011</a:t>
            </a:fld>
            <a:endParaRPr lang="en-US"/>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636B9CD3-3370-4EAF-B0F5-14D5569CB4EF}" type="slidenum">
              <a:rPr lang="en-US" smtClean="0"/>
              <a:pPr/>
              <a:t>‹#›</a:t>
            </a:fld>
            <a:endParaRPr lang="en-US"/>
          </a:p>
        </p:txBody>
      </p:sp>
    </p:spTree>
    <p:extLst>
      <p:ext uri="{BB962C8B-B14F-4D97-AF65-F5344CB8AC3E}">
        <p14:creationId xmlns:p14="http://schemas.microsoft.com/office/powerpoint/2010/main" val="144735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26A2E-FFB7-4594-B26A-284958DE0995}" type="datetime1">
              <a:rPr lang="en-US" smtClean="0"/>
              <a:t>10/1/2011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Dale R. Geiger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6B9CD3-3370-4EAF-B0F5-14D5569CB4EF}" type="slidenum">
              <a:rPr lang="en-US" smtClean="0"/>
              <a:pPr/>
              <a:t>‹#›</a:t>
            </a:fld>
            <a:endParaRPr lang="en-US"/>
          </a:p>
        </p:txBody>
      </p:sp>
    </p:spTree>
    <p:extLst>
      <p:ext uri="{BB962C8B-B14F-4D97-AF65-F5344CB8AC3E}">
        <p14:creationId xmlns:p14="http://schemas.microsoft.com/office/powerpoint/2010/main" val="13626342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rgbClr val="C00000"/>
          </a:solidFill>
          <a:effectLst>
            <a:outerShdw blurRad="38100" dist="38100" dir="2700000" algn="tl">
              <a:srgbClr val="000000">
                <a:alpha val="43137"/>
              </a:srgbClr>
            </a:outerShdw>
          </a:effectLst>
          <a:latin typeface="+mj-lt"/>
          <a:ea typeface="+mj-ea"/>
          <a:cs typeface="+mj-cs"/>
        </a:defRPr>
      </a:lvl1pPr>
    </p:titleStyle>
    <p:bodyStyle>
      <a:lvl1pPr marL="457200" indent="-4572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14400" indent="-4572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2573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1717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Explain Causes Of Variances With The Reconciliation Format</a:t>
            </a:r>
          </a:p>
        </p:txBody>
      </p:sp>
      <p:sp>
        <p:nvSpPr>
          <p:cNvPr id="3" name="Subtitle 2"/>
          <p:cNvSpPr>
            <a:spLocks noGrp="1"/>
          </p:cNvSpPr>
          <p:nvPr>
            <p:ph type="subTitle" idx="1"/>
          </p:nvPr>
        </p:nvSpPr>
        <p:spPr/>
        <p:txBody>
          <a:bodyPr/>
          <a:lstStyle/>
          <a:p>
            <a:r>
              <a:rPr lang="en-US" dirty="0" smtClean="0"/>
              <a:t>Principles of Cost Analysis and Management</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636B9CD3-3370-4EAF-B0F5-14D5569CB4EF}" type="slidenum">
              <a:rPr lang="en-US" smtClean="0"/>
              <a:pPr/>
              <a:t>1</a:t>
            </a:fld>
            <a:endParaRPr lang="en-US"/>
          </a:p>
        </p:txBody>
      </p:sp>
    </p:spTree>
    <p:extLst>
      <p:ext uri="{BB962C8B-B14F-4D97-AF65-F5344CB8AC3E}">
        <p14:creationId xmlns:p14="http://schemas.microsoft.com/office/powerpoint/2010/main" val="2828180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After Action Reconciliation</a:t>
            </a:r>
          </a:p>
        </p:txBody>
      </p:sp>
      <p:sp>
        <p:nvSpPr>
          <p:cNvPr id="52227" name="Text Box 3"/>
          <p:cNvSpPr txBox="1">
            <a:spLocks noChangeArrowheads="1"/>
          </p:cNvSpPr>
          <p:nvPr/>
        </p:nvSpPr>
        <p:spPr bwMode="auto">
          <a:xfrm>
            <a:off x="762000" y="1676400"/>
            <a:ext cx="7620000" cy="4374724"/>
          </a:xfrm>
          <a:prstGeom prst="rect">
            <a:avLst/>
          </a:prstGeom>
          <a:noFill/>
          <a:ln w="9525">
            <a:noFill/>
            <a:miter lim="800000"/>
            <a:headEnd/>
            <a:tailEnd/>
          </a:ln>
        </p:spPr>
        <p:txBody>
          <a:bodyPr>
            <a:spAutoFit/>
          </a:bodyPr>
          <a:lstStyle/>
          <a:p>
            <a:pPr>
              <a:lnSpc>
                <a:spcPct val="50000"/>
              </a:lnSpc>
              <a:spcBef>
                <a:spcPct val="50000"/>
              </a:spcBef>
            </a:pPr>
            <a:r>
              <a:rPr lang="en-US" sz="2400" dirty="0"/>
              <a:t>				</a:t>
            </a:r>
            <a:r>
              <a:rPr lang="en-US" sz="2400" dirty="0" smtClean="0"/>
              <a:t>Case </a:t>
            </a:r>
            <a:r>
              <a:rPr lang="en-US" sz="2400" dirty="0"/>
              <a:t>A	</a:t>
            </a:r>
            <a:r>
              <a:rPr lang="en-US" sz="2400" dirty="0" smtClean="0"/>
              <a:t>	Case </a:t>
            </a:r>
            <a:r>
              <a:rPr lang="en-US" sz="2400" dirty="0"/>
              <a:t>B</a:t>
            </a:r>
          </a:p>
          <a:p>
            <a:pPr>
              <a:lnSpc>
                <a:spcPct val="50000"/>
              </a:lnSpc>
              <a:spcBef>
                <a:spcPct val="50000"/>
              </a:spcBef>
            </a:pPr>
            <a:r>
              <a:rPr lang="en-US" sz="2400" dirty="0"/>
              <a:t>Spending</a:t>
            </a:r>
          </a:p>
          <a:p>
            <a:pPr>
              <a:lnSpc>
                <a:spcPct val="50000"/>
              </a:lnSpc>
              <a:spcBef>
                <a:spcPct val="50000"/>
              </a:spcBef>
            </a:pPr>
            <a:r>
              <a:rPr lang="en-US" sz="2400" dirty="0"/>
              <a:t>What was Expected		   $X		    $X</a:t>
            </a:r>
          </a:p>
          <a:p>
            <a:pPr>
              <a:lnSpc>
                <a:spcPct val="50000"/>
              </a:lnSpc>
              <a:spcBef>
                <a:spcPct val="50000"/>
              </a:spcBef>
            </a:pPr>
            <a:r>
              <a:rPr lang="en-US" sz="2400" dirty="0"/>
              <a:t>What was Achieved		$X - $20	 $X+$20</a:t>
            </a:r>
          </a:p>
          <a:p>
            <a:pPr>
              <a:lnSpc>
                <a:spcPct val="50000"/>
              </a:lnSpc>
              <a:spcBef>
                <a:spcPct val="50000"/>
              </a:spcBef>
            </a:pPr>
            <a:r>
              <a:rPr lang="en-US" sz="2400" dirty="0">
                <a:effectLst>
                  <a:glow rad="774700">
                    <a:srgbClr val="FFFF00">
                      <a:alpha val="22000"/>
                    </a:srgbClr>
                  </a:glow>
                </a:effectLst>
              </a:rPr>
              <a:t>Delta</a:t>
            </a:r>
            <a:r>
              <a:rPr lang="en-US" sz="2400" dirty="0"/>
              <a:t>				   $20	       	   </a:t>
            </a:r>
            <a:r>
              <a:rPr lang="en-US" sz="2400" dirty="0">
                <a:effectLst>
                  <a:glow rad="774700">
                    <a:srgbClr val="FFFF00">
                      <a:alpha val="22000"/>
                    </a:srgbClr>
                  </a:glow>
                </a:effectLst>
              </a:rPr>
              <a:t>($20)</a:t>
            </a:r>
          </a:p>
          <a:p>
            <a:pPr>
              <a:lnSpc>
                <a:spcPct val="50000"/>
              </a:lnSpc>
              <a:spcBef>
                <a:spcPct val="50000"/>
              </a:spcBef>
            </a:pPr>
            <a:endParaRPr lang="en-US" sz="2400" dirty="0"/>
          </a:p>
          <a:p>
            <a:pPr>
              <a:lnSpc>
                <a:spcPct val="50000"/>
              </a:lnSpc>
              <a:spcBef>
                <a:spcPct val="50000"/>
              </a:spcBef>
            </a:pPr>
            <a:r>
              <a:rPr lang="en-US" sz="2400" dirty="0">
                <a:solidFill>
                  <a:schemeClr val="bg1">
                    <a:lumMod val="65000"/>
                  </a:schemeClr>
                </a:solidFill>
              </a:rPr>
              <a:t>Reconciliation Format</a:t>
            </a:r>
          </a:p>
          <a:p>
            <a:pPr>
              <a:lnSpc>
                <a:spcPct val="50000"/>
              </a:lnSpc>
              <a:spcBef>
                <a:spcPct val="50000"/>
              </a:spcBef>
            </a:pPr>
            <a:r>
              <a:rPr lang="en-US" sz="2400" dirty="0">
                <a:solidFill>
                  <a:schemeClr val="bg1">
                    <a:lumMod val="65000"/>
                  </a:schemeClr>
                </a:solidFill>
              </a:rPr>
              <a:t>	Good News Story	     $		      $</a:t>
            </a:r>
          </a:p>
          <a:p>
            <a:pPr>
              <a:lnSpc>
                <a:spcPct val="50000"/>
              </a:lnSpc>
              <a:spcBef>
                <a:spcPct val="50000"/>
              </a:spcBef>
            </a:pPr>
            <a:r>
              <a:rPr lang="en-US" sz="2400" dirty="0">
                <a:solidFill>
                  <a:schemeClr val="bg1">
                    <a:lumMod val="65000"/>
                  </a:schemeClr>
                </a:solidFill>
              </a:rPr>
              <a:t>	Good News Story	     $		      $</a:t>
            </a:r>
          </a:p>
          <a:p>
            <a:pPr>
              <a:lnSpc>
                <a:spcPct val="50000"/>
              </a:lnSpc>
              <a:spcBef>
                <a:spcPct val="50000"/>
              </a:spcBef>
            </a:pPr>
            <a:r>
              <a:rPr lang="en-US" sz="2400" dirty="0">
                <a:solidFill>
                  <a:schemeClr val="bg1">
                    <a:lumMod val="65000"/>
                  </a:schemeClr>
                </a:solidFill>
              </a:rPr>
              <a:t>	Bad News Story	    ($)		     ($)</a:t>
            </a:r>
          </a:p>
          <a:p>
            <a:pPr>
              <a:lnSpc>
                <a:spcPct val="50000"/>
              </a:lnSpc>
              <a:spcBef>
                <a:spcPct val="50000"/>
              </a:spcBef>
            </a:pPr>
            <a:r>
              <a:rPr lang="en-US" sz="2400" dirty="0">
                <a:solidFill>
                  <a:schemeClr val="bg1">
                    <a:lumMod val="65000"/>
                  </a:schemeClr>
                </a:solidFill>
              </a:rPr>
              <a:t>	Bad News Story	    ($)		     ($)</a:t>
            </a:r>
          </a:p>
          <a:p>
            <a:pPr>
              <a:lnSpc>
                <a:spcPct val="50000"/>
              </a:lnSpc>
              <a:spcBef>
                <a:spcPct val="50000"/>
              </a:spcBef>
            </a:pPr>
            <a:r>
              <a:rPr lang="en-US" sz="2400" dirty="0">
                <a:solidFill>
                  <a:schemeClr val="bg1">
                    <a:lumMod val="65000"/>
                  </a:schemeClr>
                </a:solidFill>
              </a:rPr>
              <a:t>	Total Explained	   $20		   ($20)</a:t>
            </a:r>
          </a:p>
        </p:txBody>
      </p:sp>
      <p:sp>
        <p:nvSpPr>
          <p:cNvPr id="4" name="TextBox 3"/>
          <p:cNvSpPr txBox="1"/>
          <p:nvPr/>
        </p:nvSpPr>
        <p:spPr>
          <a:xfrm>
            <a:off x="1752600" y="3048000"/>
            <a:ext cx="1524000" cy="400110"/>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defPPr>
              <a:defRPr lang="en-US"/>
            </a:defPPr>
            <a:lvl1pPr algn="ctr">
              <a:defRPr sz="2000" 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or variance</a:t>
            </a:r>
          </a:p>
        </p:txBody>
      </p:sp>
      <p:sp>
        <p:nvSpPr>
          <p:cNvPr id="7" name="Down Arrow 6"/>
          <p:cNvSpPr/>
          <p:nvPr/>
        </p:nvSpPr>
        <p:spPr>
          <a:xfrm flipV="1">
            <a:off x="6629400" y="3546748"/>
            <a:ext cx="609600" cy="415652"/>
          </a:xfrm>
          <a:prstGeom prst="downArrow">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a:off x="4800600" y="3962400"/>
            <a:ext cx="4191000" cy="1631216"/>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defPPr>
              <a:defRPr lang="en-US"/>
            </a:defPPr>
            <a:lvl1pPr algn="ctr">
              <a:defRPr sz="2000" 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This is an unfavorable variance since actual cost exceeds expected cost</a:t>
            </a:r>
          </a:p>
          <a:p>
            <a:endParaRPr lang="en-US" dirty="0"/>
          </a:p>
          <a:p>
            <a:r>
              <a:rPr lang="en-US" dirty="0" smtClean="0"/>
              <a:t>The technical </a:t>
            </a:r>
            <a:r>
              <a:rPr lang="en-US" dirty="0"/>
              <a:t>accounting term for this is a “baddie</a:t>
            </a:r>
            <a:r>
              <a:rPr lang="en-US" dirty="0" smtClean="0"/>
              <a:t>”  </a:t>
            </a:r>
            <a:r>
              <a:rPr lang="en-US" i="0" dirty="0" smtClean="0">
                <a:sym typeface="Wingdings" pitchFamily="2" charset="2"/>
              </a:rPr>
              <a:t></a:t>
            </a:r>
            <a:endParaRPr lang="en-US" i="0" dirty="0"/>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636B9CD3-3370-4EAF-B0F5-14D5569CB4EF}" type="slidenum">
              <a:rPr lang="en-US" smtClean="0"/>
              <a:pPr/>
              <a:t>10</a:t>
            </a:fld>
            <a:endParaRPr lang="en-US"/>
          </a:p>
        </p:txBody>
      </p:sp>
    </p:spTree>
    <p:extLst>
      <p:ext uri="{BB962C8B-B14F-4D97-AF65-F5344CB8AC3E}">
        <p14:creationId xmlns:p14="http://schemas.microsoft.com/office/powerpoint/2010/main" val="159634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After Action Reconciliation</a:t>
            </a:r>
          </a:p>
        </p:txBody>
      </p:sp>
      <p:sp>
        <p:nvSpPr>
          <p:cNvPr id="52227" name="Text Box 3"/>
          <p:cNvSpPr txBox="1">
            <a:spLocks noChangeArrowheads="1"/>
          </p:cNvSpPr>
          <p:nvPr/>
        </p:nvSpPr>
        <p:spPr bwMode="auto">
          <a:xfrm>
            <a:off x="762000" y="1676400"/>
            <a:ext cx="7620000" cy="4374724"/>
          </a:xfrm>
          <a:prstGeom prst="rect">
            <a:avLst/>
          </a:prstGeom>
          <a:noFill/>
          <a:ln w="9525">
            <a:noFill/>
            <a:miter lim="800000"/>
            <a:headEnd/>
            <a:tailEnd/>
          </a:ln>
        </p:spPr>
        <p:txBody>
          <a:bodyPr>
            <a:spAutoFit/>
          </a:bodyPr>
          <a:lstStyle/>
          <a:p>
            <a:pPr>
              <a:lnSpc>
                <a:spcPct val="50000"/>
              </a:lnSpc>
              <a:spcBef>
                <a:spcPct val="50000"/>
              </a:spcBef>
            </a:pPr>
            <a:r>
              <a:rPr lang="en-US" sz="2400" dirty="0">
                <a:solidFill>
                  <a:schemeClr val="bg1">
                    <a:lumMod val="65000"/>
                  </a:schemeClr>
                </a:solidFill>
              </a:rPr>
              <a:t>				</a:t>
            </a:r>
            <a:r>
              <a:rPr lang="en-US" sz="2400" dirty="0" smtClean="0">
                <a:solidFill>
                  <a:schemeClr val="bg1">
                    <a:lumMod val="65000"/>
                  </a:schemeClr>
                </a:solidFill>
              </a:rPr>
              <a:t>Case </a:t>
            </a:r>
            <a:r>
              <a:rPr lang="en-US" sz="2400" dirty="0">
                <a:solidFill>
                  <a:schemeClr val="bg1">
                    <a:lumMod val="65000"/>
                  </a:schemeClr>
                </a:solidFill>
              </a:rPr>
              <a:t>A	</a:t>
            </a:r>
            <a:r>
              <a:rPr lang="en-US" sz="2400" dirty="0" smtClean="0">
                <a:solidFill>
                  <a:schemeClr val="bg1">
                    <a:lumMod val="65000"/>
                  </a:schemeClr>
                </a:solidFill>
              </a:rPr>
              <a:t>	Case </a:t>
            </a:r>
            <a:r>
              <a:rPr lang="en-US" sz="2400" dirty="0">
                <a:solidFill>
                  <a:schemeClr val="bg1">
                    <a:lumMod val="65000"/>
                  </a:schemeClr>
                </a:solidFill>
              </a:rPr>
              <a:t>B</a:t>
            </a:r>
          </a:p>
          <a:p>
            <a:pPr>
              <a:lnSpc>
                <a:spcPct val="50000"/>
              </a:lnSpc>
              <a:spcBef>
                <a:spcPct val="50000"/>
              </a:spcBef>
            </a:pPr>
            <a:r>
              <a:rPr lang="en-US" sz="2400" dirty="0">
                <a:solidFill>
                  <a:schemeClr val="bg1">
                    <a:lumMod val="65000"/>
                  </a:schemeClr>
                </a:solidFill>
              </a:rPr>
              <a:t>Spending</a:t>
            </a:r>
          </a:p>
          <a:p>
            <a:pPr>
              <a:lnSpc>
                <a:spcPct val="50000"/>
              </a:lnSpc>
              <a:spcBef>
                <a:spcPct val="50000"/>
              </a:spcBef>
            </a:pPr>
            <a:r>
              <a:rPr lang="en-US" sz="2400" dirty="0">
                <a:solidFill>
                  <a:schemeClr val="bg1">
                    <a:lumMod val="65000"/>
                  </a:schemeClr>
                </a:solidFill>
              </a:rPr>
              <a:t>What was Expected		   $X		    $X</a:t>
            </a:r>
          </a:p>
          <a:p>
            <a:pPr>
              <a:lnSpc>
                <a:spcPct val="50000"/>
              </a:lnSpc>
              <a:spcBef>
                <a:spcPct val="50000"/>
              </a:spcBef>
            </a:pPr>
            <a:r>
              <a:rPr lang="en-US" sz="2400" dirty="0">
                <a:solidFill>
                  <a:schemeClr val="bg1">
                    <a:lumMod val="65000"/>
                  </a:schemeClr>
                </a:solidFill>
              </a:rPr>
              <a:t>What was Achieved		$X - $20	 $X+$20</a:t>
            </a:r>
          </a:p>
          <a:p>
            <a:pPr>
              <a:lnSpc>
                <a:spcPct val="50000"/>
              </a:lnSpc>
              <a:spcBef>
                <a:spcPct val="50000"/>
              </a:spcBef>
            </a:pPr>
            <a:r>
              <a:rPr lang="en-US" sz="2400" dirty="0">
                <a:solidFill>
                  <a:schemeClr val="bg1">
                    <a:lumMod val="65000"/>
                  </a:schemeClr>
                </a:solidFill>
              </a:rPr>
              <a:t>Delta				   $20	       	   ($20)</a:t>
            </a:r>
          </a:p>
          <a:p>
            <a:pPr>
              <a:lnSpc>
                <a:spcPct val="50000"/>
              </a:lnSpc>
              <a:spcBef>
                <a:spcPct val="50000"/>
              </a:spcBef>
            </a:pPr>
            <a:endParaRPr lang="en-US" sz="2400" dirty="0"/>
          </a:p>
          <a:p>
            <a:pPr>
              <a:lnSpc>
                <a:spcPct val="50000"/>
              </a:lnSpc>
              <a:spcBef>
                <a:spcPct val="50000"/>
              </a:spcBef>
            </a:pPr>
            <a:r>
              <a:rPr lang="en-US" sz="2400" dirty="0"/>
              <a:t>Reconciliation Format</a:t>
            </a:r>
          </a:p>
          <a:p>
            <a:pPr>
              <a:lnSpc>
                <a:spcPct val="50000"/>
              </a:lnSpc>
              <a:spcBef>
                <a:spcPct val="50000"/>
              </a:spcBef>
            </a:pPr>
            <a:r>
              <a:rPr lang="en-US" sz="2400" dirty="0"/>
              <a:t>	Good News Story	     $		      $</a:t>
            </a:r>
          </a:p>
          <a:p>
            <a:pPr>
              <a:lnSpc>
                <a:spcPct val="50000"/>
              </a:lnSpc>
              <a:spcBef>
                <a:spcPct val="50000"/>
              </a:spcBef>
            </a:pPr>
            <a:r>
              <a:rPr lang="en-US" sz="2400" dirty="0"/>
              <a:t>	Good News Story	     $		      $</a:t>
            </a:r>
          </a:p>
          <a:p>
            <a:pPr>
              <a:lnSpc>
                <a:spcPct val="50000"/>
              </a:lnSpc>
              <a:spcBef>
                <a:spcPct val="50000"/>
              </a:spcBef>
            </a:pPr>
            <a:r>
              <a:rPr lang="en-US" sz="2400" dirty="0"/>
              <a:t>	Bad News Story	    ($)		     ($)</a:t>
            </a:r>
          </a:p>
          <a:p>
            <a:pPr>
              <a:lnSpc>
                <a:spcPct val="50000"/>
              </a:lnSpc>
              <a:spcBef>
                <a:spcPct val="50000"/>
              </a:spcBef>
            </a:pPr>
            <a:r>
              <a:rPr lang="en-US" sz="2400" dirty="0"/>
              <a:t>	Bad News Story	    ($)		     ($)</a:t>
            </a:r>
          </a:p>
          <a:p>
            <a:pPr>
              <a:lnSpc>
                <a:spcPct val="50000"/>
              </a:lnSpc>
              <a:spcBef>
                <a:spcPct val="50000"/>
              </a:spcBef>
            </a:pPr>
            <a:r>
              <a:rPr lang="en-US" sz="2400" dirty="0"/>
              <a:t>	</a:t>
            </a:r>
            <a:r>
              <a:rPr lang="en-US" sz="2400" dirty="0">
                <a:effectLst>
                  <a:glow rad="774700">
                    <a:srgbClr val="FFFF00">
                      <a:alpha val="22000"/>
                    </a:srgbClr>
                  </a:glow>
                </a:effectLst>
              </a:rPr>
              <a:t>Total Explained</a:t>
            </a:r>
            <a:r>
              <a:rPr lang="en-US" sz="2400" dirty="0"/>
              <a:t>	   </a:t>
            </a:r>
            <a:r>
              <a:rPr lang="en-US" sz="2400" dirty="0">
                <a:effectLst>
                  <a:glow rad="774700">
                    <a:srgbClr val="FFFF00">
                      <a:alpha val="22000"/>
                    </a:srgbClr>
                  </a:glow>
                </a:effectLst>
              </a:rPr>
              <a:t>$20		   ($20)</a:t>
            </a:r>
          </a:p>
        </p:txBody>
      </p:sp>
      <p:sp>
        <p:nvSpPr>
          <p:cNvPr id="4" name="TextBox 3"/>
          <p:cNvSpPr txBox="1"/>
          <p:nvPr/>
        </p:nvSpPr>
        <p:spPr>
          <a:xfrm>
            <a:off x="3733800" y="2743200"/>
            <a:ext cx="5029200" cy="1323439"/>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000" i="1" dirty="0" smtClean="0"/>
              <a:t>“The story” is usually a composite of a number of good news  and bad news stories.  </a:t>
            </a:r>
          </a:p>
          <a:p>
            <a:pPr algn="ctr"/>
            <a:r>
              <a:rPr lang="en-US" sz="2000" i="1" dirty="0" smtClean="0"/>
              <a:t>Each story has a favorable or unfavorable aspect that should net to the total delta.</a:t>
            </a:r>
            <a:endParaRPr lang="en-US" sz="2000" i="1" dirty="0"/>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636B9CD3-3370-4EAF-B0F5-14D5569CB4E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Who prepares the first part of the After Action Reconciliation report?</a:t>
            </a:r>
          </a:p>
          <a:p>
            <a:r>
              <a:rPr lang="en-US" dirty="0" smtClean="0"/>
              <a:t>What is the goal of the second part of the report?</a:t>
            </a:r>
            <a:endParaRPr lang="en-US" dirty="0"/>
          </a:p>
        </p:txBody>
      </p:sp>
      <p:pic>
        <p:nvPicPr>
          <p:cNvPr id="1026" name="Picture 2" descr="C:\Users\Melanie Nelson\AppData\Local\Microsoft\Windows\Temporary Internet Files\Content.IE5\VSG94DM2\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52400"/>
            <a:ext cx="1066800" cy="153619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636B9CD3-3370-4EAF-B0F5-14D5569CB4EF}" type="slidenum">
              <a:rPr lang="en-US" smtClean="0"/>
              <a:pPr/>
              <a:t>12</a:t>
            </a:fld>
            <a:endParaRPr lang="en-US"/>
          </a:p>
        </p:txBody>
      </p:sp>
    </p:spTree>
    <p:extLst>
      <p:ext uri="{BB962C8B-B14F-4D97-AF65-F5344CB8AC3E}">
        <p14:creationId xmlns:p14="http://schemas.microsoft.com/office/powerpoint/2010/main" val="2840518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Exercise: Construct the AAR Reconciliation Slide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12311728"/>
              </p:ext>
            </p:extLst>
          </p:nvPr>
        </p:nvGraphicFramePr>
        <p:xfrm>
          <a:off x="2438400" y="1727965"/>
          <a:ext cx="4038600" cy="1920084"/>
        </p:xfrm>
        <a:graphic>
          <a:graphicData uri="http://schemas.openxmlformats.org/drawingml/2006/table">
            <a:tbl>
              <a:tblPr firstRow="1">
                <a:tableStyleId>{69012ECD-51FC-41F1-AA8D-1B2483CD663E}</a:tableStyleId>
              </a:tblPr>
              <a:tblGrid>
                <a:gridCol w="807720"/>
                <a:gridCol w="716280"/>
                <a:gridCol w="899160"/>
                <a:gridCol w="807720"/>
                <a:gridCol w="807720"/>
              </a:tblGrid>
              <a:tr h="320014">
                <a:tc>
                  <a:txBody>
                    <a:bodyPr/>
                    <a:lstStyle/>
                    <a:p>
                      <a:pPr algn="l" fontAlgn="b"/>
                      <a:r>
                        <a:rPr lang="en-US" sz="1800" u="none" strike="noStrike" dirty="0" smtClean="0"/>
                        <a:t>PLAN</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number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a:t>cost per</a:t>
                      </a:r>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a:t>total</a:t>
                      </a:r>
                      <a:endParaRPr lang="en-US" sz="1800" b="1" i="0" u="none" strike="noStrike">
                        <a:solidFill>
                          <a:srgbClr val="000000"/>
                        </a:solidFill>
                        <a:latin typeface="Calibri"/>
                      </a:endParaRPr>
                    </a:p>
                  </a:txBody>
                  <a:tcPr marL="9525" marR="9525" marT="9525" marB="0" anchor="b"/>
                </a:tc>
              </a:tr>
              <a:tr h="320014">
                <a:tc gridSpan="2">
                  <a:txBody>
                    <a:bodyPr/>
                    <a:lstStyle/>
                    <a:p>
                      <a:pPr algn="l" fontAlgn="b"/>
                      <a:r>
                        <a:rPr lang="en-US" sz="1800" u="none" strike="noStrike" dirty="0"/>
                        <a:t>civilian staff</a:t>
                      </a:r>
                      <a:endParaRPr lang="en-US" sz="1800" b="0"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10000</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30000</a:t>
                      </a:r>
                      <a:endParaRPr lang="en-US" sz="1800" b="0" i="0" u="none" strike="noStrike" dirty="0">
                        <a:solidFill>
                          <a:srgbClr val="000000"/>
                        </a:solidFill>
                        <a:latin typeface="Calibri"/>
                      </a:endParaRPr>
                    </a:p>
                  </a:txBody>
                  <a:tcPr marL="9525" marR="9525" marT="9525" marB="0" anchor="b"/>
                </a:tc>
              </a:tr>
              <a:tr h="320014">
                <a:tc gridSpan="2">
                  <a:txBody>
                    <a:bodyPr/>
                    <a:lstStyle/>
                    <a:p>
                      <a:pPr algn="l" fontAlgn="b"/>
                      <a:r>
                        <a:rPr lang="en-US" sz="1800" u="none" strike="noStrike" dirty="0" smtClean="0"/>
                        <a:t>military</a:t>
                      </a:r>
                      <a:endParaRPr lang="en-US" sz="1800" b="0"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12000</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36000</a:t>
                      </a:r>
                      <a:endParaRPr lang="en-US" sz="1800" b="0" i="0" u="none" strike="noStrike" dirty="0">
                        <a:solidFill>
                          <a:srgbClr val="000000"/>
                        </a:solidFill>
                        <a:latin typeface="Calibri"/>
                      </a:endParaRPr>
                    </a:p>
                  </a:txBody>
                  <a:tcPr marL="9525" marR="9525" marT="9525" marB="0" anchor="b"/>
                </a:tc>
              </a:tr>
              <a:tr h="320014">
                <a:tc gridSpan="2">
                  <a:txBody>
                    <a:bodyPr/>
                    <a:lstStyle/>
                    <a:p>
                      <a:pPr algn="l" fontAlgn="b"/>
                      <a:r>
                        <a:rPr lang="en-US" sz="1800" u="none" strike="noStrike" dirty="0" smtClean="0"/>
                        <a:t>contract cost</a:t>
                      </a:r>
                      <a:endParaRPr lang="en-US" sz="1800" b="0"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0" i="0" u="none" strike="noStrike">
                        <a:solidFill>
                          <a:srgbClr val="000000"/>
                        </a:solidFill>
                        <a:latin typeface="Calibri"/>
                      </a:endParaRPr>
                    </a:p>
                  </a:txBody>
                  <a:tcPr marL="9525" marR="9525" marT="9525" marB="0" anchor="b"/>
                </a:tc>
                <a:tc>
                  <a:txBody>
                    <a:bodyPr/>
                    <a:lstStyle/>
                    <a:p>
                      <a:pPr algn="r" fontAlgn="b"/>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20000</a:t>
                      </a:r>
                      <a:endParaRPr lang="en-US" sz="1800" b="0" i="0" u="none" strike="noStrike" dirty="0">
                        <a:solidFill>
                          <a:srgbClr val="000000"/>
                        </a:solidFill>
                        <a:latin typeface="Calibri"/>
                      </a:endParaRPr>
                    </a:p>
                  </a:txBody>
                  <a:tcPr marL="9525" marR="9525" marT="9525" marB="0" anchor="b"/>
                </a:tc>
              </a:tr>
              <a:tr h="320014">
                <a:tc>
                  <a:txBody>
                    <a:bodyPr/>
                    <a:lstStyle/>
                    <a:p>
                      <a:pPr algn="l" fontAlgn="b"/>
                      <a:r>
                        <a:rPr lang="en-US" sz="1800" u="none" strike="noStrike" dirty="0"/>
                        <a:t>trips</a:t>
                      </a:r>
                      <a:endParaRPr lang="en-US" sz="1800" b="0" i="0" u="none" strike="noStrike" dirty="0">
                        <a:solidFill>
                          <a:srgbClr val="000000"/>
                        </a:solidFill>
                        <a:latin typeface="Calibri"/>
                      </a:endParaRPr>
                    </a:p>
                  </a:txBody>
                  <a:tcPr marL="9525" marR="9525" marT="9525" marB="0" anchor="b"/>
                </a:tc>
                <a:tc>
                  <a:txBody>
                    <a:bodyPr/>
                    <a:lstStyle/>
                    <a:p>
                      <a:pPr algn="l" fontAlgn="b"/>
                      <a:endParaRPr lang="en-US" sz="1800" b="0" i="0" u="none" strike="noStrike">
                        <a:solidFill>
                          <a:srgbClr val="000000"/>
                        </a:solidFill>
                        <a:latin typeface="Calibri"/>
                      </a:endParaRPr>
                    </a:p>
                  </a:txBody>
                  <a:tcPr marL="9525" marR="9525" marT="9525" marB="0" anchor="b"/>
                </a:tc>
                <a:tc>
                  <a:txBody>
                    <a:bodyPr/>
                    <a:lstStyle/>
                    <a:p>
                      <a:pPr algn="ctr" fontAlgn="b"/>
                      <a:r>
                        <a:rPr lang="en-US" sz="1800" u="none" strike="noStrike"/>
                        <a:t>5</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dirty="0"/>
                        <a:t>1500</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7500</a:t>
                      </a:r>
                      <a:endParaRPr lang="en-US" sz="1800" b="0" i="0" u="none" strike="noStrike" dirty="0">
                        <a:solidFill>
                          <a:srgbClr val="000000"/>
                        </a:solidFill>
                        <a:latin typeface="Calibri"/>
                      </a:endParaRPr>
                    </a:p>
                  </a:txBody>
                  <a:tcPr marL="9525" marR="9525" marT="9525" marB="0" anchor="b"/>
                </a:tc>
              </a:tr>
              <a:tr h="320014">
                <a:tc gridSpan="2">
                  <a:txBody>
                    <a:bodyPr/>
                    <a:lstStyle/>
                    <a:p>
                      <a:pPr algn="l" fontAlgn="b"/>
                      <a:r>
                        <a:rPr lang="en-US" sz="1800" u="none" strike="noStrike" dirty="0"/>
                        <a:t>total cost </a:t>
                      </a:r>
                      <a:endParaRPr lang="en-US" sz="1800" b="0"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0" i="0" u="none" strike="noStrike">
                        <a:solidFill>
                          <a:srgbClr val="000000"/>
                        </a:solidFill>
                        <a:latin typeface="Calibri"/>
                      </a:endParaRPr>
                    </a:p>
                  </a:txBody>
                  <a:tcPr marL="9525" marR="9525" marT="9525" marB="0" anchor="b"/>
                </a:tc>
                <a:tc>
                  <a:txBody>
                    <a:bodyPr/>
                    <a:lstStyle/>
                    <a:p>
                      <a:pPr algn="r" fontAlgn="b"/>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dirty="0"/>
                        <a:t>93500</a:t>
                      </a:r>
                      <a:endParaRPr lang="en-US" sz="1800" b="0" i="0" u="none" strike="noStrike" dirty="0">
                        <a:solidFill>
                          <a:srgbClr val="000000"/>
                        </a:solidFill>
                        <a:latin typeface="Calibri"/>
                      </a:endParaRPr>
                    </a:p>
                  </a:txBody>
                  <a:tcPr marL="9525" marR="9525" marT="9525"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57437407"/>
              </p:ext>
            </p:extLst>
          </p:nvPr>
        </p:nvGraphicFramePr>
        <p:xfrm>
          <a:off x="2438400" y="3886200"/>
          <a:ext cx="4114800" cy="2057400"/>
        </p:xfrm>
        <a:graphic>
          <a:graphicData uri="http://schemas.openxmlformats.org/drawingml/2006/table">
            <a:tbl>
              <a:tblPr firstRow="1">
                <a:tableStyleId>{69012ECD-51FC-41F1-AA8D-1B2483CD663E}</a:tableStyleId>
              </a:tblPr>
              <a:tblGrid>
                <a:gridCol w="822960"/>
                <a:gridCol w="822960"/>
                <a:gridCol w="822960"/>
                <a:gridCol w="822960"/>
                <a:gridCol w="822960"/>
              </a:tblGrid>
              <a:tr h="342900">
                <a:tc>
                  <a:txBody>
                    <a:bodyPr/>
                    <a:lstStyle/>
                    <a:p>
                      <a:pPr algn="l" fontAlgn="b"/>
                      <a:r>
                        <a:rPr lang="en-US" sz="1800" u="none" strike="noStrike" dirty="0"/>
                        <a:t>ACTUAL</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number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cost per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total</a:t>
                      </a:r>
                      <a:endParaRPr lang="en-US" sz="1800" b="1" i="0" u="none" strike="noStrike" dirty="0">
                        <a:solidFill>
                          <a:srgbClr val="000000"/>
                        </a:solidFill>
                        <a:latin typeface="Calibri"/>
                      </a:endParaRPr>
                    </a:p>
                  </a:txBody>
                  <a:tcPr marL="9525" marR="9525" marT="9525" marB="0" anchor="b"/>
                </a:tc>
              </a:tr>
              <a:tr h="342900">
                <a:tc gridSpan="2">
                  <a:txBody>
                    <a:bodyPr/>
                    <a:lstStyle/>
                    <a:p>
                      <a:pPr algn="l" fontAlgn="b"/>
                      <a:r>
                        <a:rPr lang="en-US" sz="1800" u="none" strike="noStrike" dirty="0"/>
                        <a:t>civilian staff</a:t>
                      </a:r>
                      <a:endParaRPr lang="en-US" sz="1800" b="0"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2</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13000</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a:t>26000</a:t>
                      </a:r>
                      <a:endParaRPr lang="en-US" sz="1800" b="0" i="0" u="none" strike="noStrike">
                        <a:solidFill>
                          <a:srgbClr val="000000"/>
                        </a:solidFill>
                        <a:latin typeface="Calibri"/>
                      </a:endParaRPr>
                    </a:p>
                  </a:txBody>
                  <a:tcPr marL="9525" marR="9525" marT="9525" marB="0" anchor="b"/>
                </a:tc>
              </a:tr>
              <a:tr h="342900">
                <a:tc gridSpan="2">
                  <a:txBody>
                    <a:bodyPr/>
                    <a:lstStyle/>
                    <a:p>
                      <a:pPr algn="l" fontAlgn="b"/>
                      <a:r>
                        <a:rPr lang="en-US" sz="1800" u="none" strike="noStrike" dirty="0"/>
                        <a:t>military </a:t>
                      </a:r>
                      <a:endParaRPr lang="en-US" sz="1800" b="0"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13000</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39000</a:t>
                      </a:r>
                      <a:endParaRPr lang="en-US" sz="1800" b="0" i="0" u="none" strike="noStrike" dirty="0">
                        <a:solidFill>
                          <a:srgbClr val="000000"/>
                        </a:solidFill>
                        <a:latin typeface="Calibri"/>
                      </a:endParaRPr>
                    </a:p>
                  </a:txBody>
                  <a:tcPr marL="9525" marR="9525" marT="9525" marB="0" anchor="b"/>
                </a:tc>
              </a:tr>
              <a:tr h="342900">
                <a:tc gridSpan="2">
                  <a:txBody>
                    <a:bodyPr/>
                    <a:lstStyle/>
                    <a:p>
                      <a:pPr algn="l" fontAlgn="b"/>
                      <a:r>
                        <a:rPr lang="en-US" sz="1800" u="none" strike="noStrike"/>
                        <a:t>contract cost</a:t>
                      </a:r>
                      <a:endParaRPr lang="en-US" sz="1800" b="0" i="0" u="none" strike="noStrike">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0" i="0" u="none" strike="noStrike" dirty="0">
                        <a:solidFill>
                          <a:srgbClr val="000000"/>
                        </a:solidFill>
                        <a:latin typeface="Calibri"/>
                      </a:endParaRPr>
                    </a:p>
                  </a:txBody>
                  <a:tcPr marL="9525" marR="9525" marT="9525" marB="0" anchor="b"/>
                </a:tc>
                <a:tc>
                  <a:txBody>
                    <a:bodyPr/>
                    <a:lstStyle/>
                    <a:p>
                      <a:pPr algn="l" fontAlgn="b"/>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25000</a:t>
                      </a:r>
                      <a:endParaRPr lang="en-US" sz="1800" b="0" i="0" u="none" strike="noStrike" dirty="0">
                        <a:solidFill>
                          <a:srgbClr val="000000"/>
                        </a:solidFill>
                        <a:latin typeface="Calibri"/>
                      </a:endParaRPr>
                    </a:p>
                  </a:txBody>
                  <a:tcPr marL="9525" marR="9525" marT="9525" marB="0" anchor="b"/>
                </a:tc>
              </a:tr>
              <a:tr h="342900">
                <a:tc>
                  <a:txBody>
                    <a:bodyPr/>
                    <a:lstStyle/>
                    <a:p>
                      <a:pPr algn="l" fontAlgn="b"/>
                      <a:r>
                        <a:rPr lang="en-US" sz="1800" u="none" strike="noStrike"/>
                        <a:t>trips</a:t>
                      </a:r>
                      <a:endParaRPr lang="en-US" sz="1800" b="0" i="0" u="none" strike="noStrike">
                        <a:solidFill>
                          <a:srgbClr val="000000"/>
                        </a:solidFill>
                        <a:latin typeface="Calibri"/>
                      </a:endParaRPr>
                    </a:p>
                  </a:txBody>
                  <a:tcPr marL="9525" marR="9525" marT="9525" marB="0" anchor="b"/>
                </a:tc>
                <a:tc>
                  <a:txBody>
                    <a:bodyPr/>
                    <a:lstStyle/>
                    <a:p>
                      <a:pPr algn="l" fontAlgn="b"/>
                      <a:endParaRPr lang="en-US" sz="1800" b="0" i="0" u="none" strike="noStrike">
                        <a:solidFill>
                          <a:srgbClr val="000000"/>
                        </a:solidFill>
                        <a:latin typeface="Calibri"/>
                      </a:endParaRPr>
                    </a:p>
                  </a:txBody>
                  <a:tcPr marL="9525" marR="9525" marT="9525" marB="0" anchor="b"/>
                </a:tc>
                <a:tc>
                  <a:txBody>
                    <a:bodyPr/>
                    <a:lstStyle/>
                    <a:p>
                      <a:pPr algn="ctr" fontAlgn="b"/>
                      <a:r>
                        <a:rPr lang="en-US" sz="1800" u="none" strike="noStrike" dirty="0"/>
                        <a:t>2</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1000</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2000</a:t>
                      </a:r>
                      <a:endParaRPr lang="en-US" sz="1800" b="0" i="0" u="none" strike="noStrike" dirty="0">
                        <a:solidFill>
                          <a:srgbClr val="000000"/>
                        </a:solidFill>
                        <a:latin typeface="Calibri"/>
                      </a:endParaRPr>
                    </a:p>
                  </a:txBody>
                  <a:tcPr marL="9525" marR="9525" marT="9525" marB="0" anchor="b"/>
                </a:tc>
              </a:tr>
              <a:tr h="342900">
                <a:tc gridSpan="2">
                  <a:txBody>
                    <a:bodyPr/>
                    <a:lstStyle/>
                    <a:p>
                      <a:pPr algn="l" fontAlgn="b"/>
                      <a:r>
                        <a:rPr lang="en-US" sz="1800" u="none" strike="noStrike" dirty="0"/>
                        <a:t>total cost </a:t>
                      </a:r>
                      <a:endParaRPr lang="en-US" sz="1800" b="0"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l" fontAlgn="b"/>
                      <a:endParaRPr lang="en-US" sz="1800" b="0" i="0" u="none" strike="noStrike">
                        <a:solidFill>
                          <a:srgbClr val="000000"/>
                        </a:solidFill>
                        <a:latin typeface="Calibri"/>
                      </a:endParaRPr>
                    </a:p>
                  </a:txBody>
                  <a:tcPr marL="9525" marR="9525" marT="9525" marB="0" anchor="b"/>
                </a:tc>
                <a:tc>
                  <a:txBody>
                    <a:bodyPr/>
                    <a:lstStyle/>
                    <a:p>
                      <a:pPr algn="l" fontAlgn="b"/>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dirty="0"/>
                        <a:t>92000</a:t>
                      </a:r>
                      <a:endParaRPr lang="en-US" sz="1800" b="0" i="0" u="none" strike="noStrike" dirty="0">
                        <a:solidFill>
                          <a:srgbClr val="000000"/>
                        </a:solidFill>
                        <a:latin typeface="Calibri"/>
                      </a:endParaRPr>
                    </a:p>
                  </a:txBody>
                  <a:tcPr marL="9525" marR="9525" marT="9525" marB="0" anchor="b"/>
                </a:tc>
              </a:tr>
            </a:tbl>
          </a:graphicData>
        </a:graphic>
      </p:graphicFrame>
      <p:sp>
        <p:nvSpPr>
          <p:cNvPr id="2" name="Footer Placeholder 1"/>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636B9CD3-3370-4EAF-B0F5-14D5569CB4EF}"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Exercise: Construct the AAR Reconciliation Slide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20382121"/>
              </p:ext>
            </p:extLst>
          </p:nvPr>
        </p:nvGraphicFramePr>
        <p:xfrm>
          <a:off x="2438400" y="1727965"/>
          <a:ext cx="4038600" cy="1920084"/>
        </p:xfrm>
        <a:graphic>
          <a:graphicData uri="http://schemas.openxmlformats.org/drawingml/2006/table">
            <a:tbl>
              <a:tblPr firstRow="1">
                <a:tableStyleId>{69012ECD-51FC-41F1-AA8D-1B2483CD663E}</a:tableStyleId>
              </a:tblPr>
              <a:tblGrid>
                <a:gridCol w="807720"/>
                <a:gridCol w="716280"/>
                <a:gridCol w="899160"/>
                <a:gridCol w="807720"/>
                <a:gridCol w="807720"/>
              </a:tblGrid>
              <a:tr h="320014">
                <a:tc>
                  <a:txBody>
                    <a:bodyPr/>
                    <a:lstStyle/>
                    <a:p>
                      <a:pPr algn="l" fontAlgn="b"/>
                      <a:r>
                        <a:rPr lang="en-US" sz="1800" u="none" strike="noStrike" dirty="0" smtClean="0"/>
                        <a:t>PLAN</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number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a:t>cost per</a:t>
                      </a:r>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a:t>total</a:t>
                      </a:r>
                      <a:endParaRPr lang="en-US" sz="1800" b="1" i="0" u="none" strike="noStrike">
                        <a:solidFill>
                          <a:srgbClr val="000000"/>
                        </a:solidFill>
                        <a:latin typeface="Calibri"/>
                      </a:endParaRPr>
                    </a:p>
                  </a:txBody>
                  <a:tcPr marL="9525" marR="9525" marT="9525" marB="0" anchor="b"/>
                </a:tc>
              </a:tr>
              <a:tr h="320014">
                <a:tc gridSpan="2">
                  <a:txBody>
                    <a:bodyPr/>
                    <a:lstStyle/>
                    <a:p>
                      <a:pPr algn="l" fontAlgn="b"/>
                      <a:r>
                        <a:rPr lang="en-US" sz="1800" u="none" strike="noStrike" dirty="0"/>
                        <a:t>civilian staff</a:t>
                      </a:r>
                      <a:endParaRPr lang="en-US" sz="1800" b="0"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10000</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30000</a:t>
                      </a:r>
                      <a:endParaRPr lang="en-US" sz="1800" b="0" i="0" u="none" strike="noStrike" dirty="0">
                        <a:solidFill>
                          <a:srgbClr val="000000"/>
                        </a:solidFill>
                        <a:latin typeface="Calibri"/>
                      </a:endParaRPr>
                    </a:p>
                  </a:txBody>
                  <a:tcPr marL="9525" marR="9525" marT="9525" marB="0" anchor="b"/>
                </a:tc>
              </a:tr>
              <a:tr h="320014">
                <a:tc gridSpan="2">
                  <a:txBody>
                    <a:bodyPr/>
                    <a:lstStyle/>
                    <a:p>
                      <a:pPr algn="l" fontAlgn="b"/>
                      <a:r>
                        <a:rPr lang="en-US" sz="1800" u="none" strike="noStrike" dirty="0" smtClean="0"/>
                        <a:t>military</a:t>
                      </a:r>
                      <a:endParaRPr lang="en-US" sz="1800" b="0"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12000</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36000</a:t>
                      </a:r>
                      <a:endParaRPr lang="en-US" sz="1800" b="0" i="0" u="none" strike="noStrike" dirty="0">
                        <a:solidFill>
                          <a:srgbClr val="000000"/>
                        </a:solidFill>
                        <a:latin typeface="Calibri"/>
                      </a:endParaRPr>
                    </a:p>
                  </a:txBody>
                  <a:tcPr marL="9525" marR="9525" marT="9525" marB="0" anchor="b"/>
                </a:tc>
              </a:tr>
              <a:tr h="320014">
                <a:tc gridSpan="2">
                  <a:txBody>
                    <a:bodyPr/>
                    <a:lstStyle/>
                    <a:p>
                      <a:pPr algn="l" fontAlgn="b"/>
                      <a:r>
                        <a:rPr lang="en-US" sz="1800" u="none" strike="noStrike" dirty="0" smtClean="0"/>
                        <a:t>contract cost</a:t>
                      </a:r>
                      <a:endParaRPr lang="en-US" sz="1800" b="0"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0" i="0" u="none" strike="noStrike">
                        <a:solidFill>
                          <a:srgbClr val="000000"/>
                        </a:solidFill>
                        <a:latin typeface="Calibri"/>
                      </a:endParaRPr>
                    </a:p>
                  </a:txBody>
                  <a:tcPr marL="9525" marR="9525" marT="9525" marB="0" anchor="b"/>
                </a:tc>
                <a:tc>
                  <a:txBody>
                    <a:bodyPr/>
                    <a:lstStyle/>
                    <a:p>
                      <a:pPr algn="r" fontAlgn="b"/>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20000</a:t>
                      </a:r>
                      <a:endParaRPr lang="en-US" sz="1800" b="0" i="0" u="none" strike="noStrike" dirty="0">
                        <a:solidFill>
                          <a:srgbClr val="000000"/>
                        </a:solidFill>
                        <a:latin typeface="Calibri"/>
                      </a:endParaRPr>
                    </a:p>
                  </a:txBody>
                  <a:tcPr marL="9525" marR="9525" marT="9525" marB="0" anchor="b"/>
                </a:tc>
              </a:tr>
              <a:tr h="320014">
                <a:tc>
                  <a:txBody>
                    <a:bodyPr/>
                    <a:lstStyle/>
                    <a:p>
                      <a:pPr algn="l" fontAlgn="b"/>
                      <a:r>
                        <a:rPr lang="en-US" sz="1800" u="none" strike="noStrike" dirty="0"/>
                        <a:t>trips</a:t>
                      </a:r>
                      <a:endParaRPr lang="en-US" sz="1800" b="0" i="0" u="none" strike="noStrike" dirty="0">
                        <a:solidFill>
                          <a:srgbClr val="000000"/>
                        </a:solidFill>
                        <a:latin typeface="Calibri"/>
                      </a:endParaRPr>
                    </a:p>
                  </a:txBody>
                  <a:tcPr marL="9525" marR="9525" marT="9525" marB="0" anchor="b"/>
                </a:tc>
                <a:tc>
                  <a:txBody>
                    <a:bodyPr/>
                    <a:lstStyle/>
                    <a:p>
                      <a:pPr algn="l" fontAlgn="b"/>
                      <a:endParaRPr lang="en-US" sz="1800" b="0" i="0" u="none" strike="noStrike">
                        <a:solidFill>
                          <a:srgbClr val="000000"/>
                        </a:solidFill>
                        <a:latin typeface="Calibri"/>
                      </a:endParaRPr>
                    </a:p>
                  </a:txBody>
                  <a:tcPr marL="9525" marR="9525" marT="9525" marB="0" anchor="b"/>
                </a:tc>
                <a:tc>
                  <a:txBody>
                    <a:bodyPr/>
                    <a:lstStyle/>
                    <a:p>
                      <a:pPr algn="ctr" fontAlgn="b"/>
                      <a:r>
                        <a:rPr lang="en-US" sz="1800" u="none" strike="noStrike"/>
                        <a:t>5</a:t>
                      </a:r>
                      <a:endParaRPr lang="en-US" sz="1800" b="0" i="0" u="none" strike="noStrike">
                        <a:solidFill>
                          <a:srgbClr val="000000"/>
                        </a:solidFill>
                        <a:latin typeface="Calibri"/>
                      </a:endParaRPr>
                    </a:p>
                  </a:txBody>
                  <a:tcPr marL="9525" marR="9525" marT="9525" marB="0" anchor="b"/>
                </a:tc>
                <a:tc>
                  <a:txBody>
                    <a:bodyPr/>
                    <a:lstStyle/>
                    <a:p>
                      <a:pPr algn="r" fontAlgn="b"/>
                      <a:r>
                        <a:rPr lang="en-US" sz="1800" u="none" strike="noStrike" dirty="0"/>
                        <a:t>1500</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7500</a:t>
                      </a:r>
                      <a:endParaRPr lang="en-US" sz="1800" b="0" i="0" u="none" strike="noStrike" dirty="0">
                        <a:solidFill>
                          <a:srgbClr val="000000"/>
                        </a:solidFill>
                        <a:latin typeface="Calibri"/>
                      </a:endParaRPr>
                    </a:p>
                  </a:txBody>
                  <a:tcPr marL="9525" marR="9525" marT="9525" marB="0" anchor="b"/>
                </a:tc>
              </a:tr>
              <a:tr h="320014">
                <a:tc gridSpan="2">
                  <a:txBody>
                    <a:bodyPr/>
                    <a:lstStyle/>
                    <a:p>
                      <a:pPr algn="l" fontAlgn="b"/>
                      <a:r>
                        <a:rPr lang="en-US" sz="1800" u="none" strike="noStrike" dirty="0"/>
                        <a:t>total cost </a:t>
                      </a:r>
                      <a:endParaRPr lang="en-US" sz="1800" b="0" i="0" u="none" strike="noStrike" dirty="0">
                        <a:solidFill>
                          <a:srgbClr val="000000"/>
                        </a:solidFill>
                        <a:latin typeface="Calibri"/>
                      </a:endParaRPr>
                    </a:p>
                  </a:txBody>
                  <a:tcPr marL="9525" marR="9525" marT="9525" marB="0" anchor="b">
                    <a:solidFill>
                      <a:srgbClr val="FFFF00"/>
                    </a:solidFill>
                  </a:tcPr>
                </a:tc>
                <a:tc hMerge="1">
                  <a:txBody>
                    <a:bodyPr/>
                    <a:lstStyle/>
                    <a:p>
                      <a:endParaRPr lang="en-US"/>
                    </a:p>
                  </a:txBody>
                  <a:tcPr/>
                </a:tc>
                <a:tc>
                  <a:txBody>
                    <a:bodyPr/>
                    <a:lstStyle/>
                    <a:p>
                      <a:pPr algn="ctr" fontAlgn="b"/>
                      <a:endParaRPr lang="en-US" sz="1800" b="0" i="0" u="none" strike="noStrike" dirty="0">
                        <a:solidFill>
                          <a:srgbClr val="000000"/>
                        </a:solidFill>
                        <a:latin typeface="Calibri"/>
                      </a:endParaRPr>
                    </a:p>
                  </a:txBody>
                  <a:tcPr marL="9525" marR="9525" marT="9525" marB="0" anchor="b">
                    <a:solidFill>
                      <a:srgbClr val="FFFF00"/>
                    </a:solidFill>
                  </a:tcPr>
                </a:tc>
                <a:tc>
                  <a:txBody>
                    <a:bodyPr/>
                    <a:lstStyle/>
                    <a:p>
                      <a:pPr algn="r" fontAlgn="b"/>
                      <a:endParaRPr lang="en-US" sz="1800" b="0" i="0" u="none" strike="noStrike" dirty="0">
                        <a:solidFill>
                          <a:srgbClr val="000000"/>
                        </a:solidFill>
                        <a:latin typeface="Calibri"/>
                      </a:endParaRPr>
                    </a:p>
                  </a:txBody>
                  <a:tcPr marL="9525" marR="9525" marT="9525" marB="0" anchor="b">
                    <a:solidFill>
                      <a:srgbClr val="FFFF00"/>
                    </a:solidFill>
                  </a:tcPr>
                </a:tc>
                <a:tc>
                  <a:txBody>
                    <a:bodyPr/>
                    <a:lstStyle/>
                    <a:p>
                      <a:pPr algn="r" fontAlgn="b"/>
                      <a:r>
                        <a:rPr lang="en-US" sz="1800" u="none" strike="noStrike" dirty="0"/>
                        <a:t>93500</a:t>
                      </a:r>
                      <a:endParaRPr lang="en-US" sz="1800" b="0" i="0" u="none" strike="noStrike" dirty="0">
                        <a:solidFill>
                          <a:srgbClr val="000000"/>
                        </a:solidFill>
                        <a:latin typeface="Calibri"/>
                      </a:endParaRPr>
                    </a:p>
                  </a:txBody>
                  <a:tcPr marL="9525" marR="9525" marT="9525" marB="0" anchor="b">
                    <a:solidFill>
                      <a:srgbClr val="FFFF00"/>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06461980"/>
              </p:ext>
            </p:extLst>
          </p:nvPr>
        </p:nvGraphicFramePr>
        <p:xfrm>
          <a:off x="2438400" y="3886200"/>
          <a:ext cx="4114800" cy="2057400"/>
        </p:xfrm>
        <a:graphic>
          <a:graphicData uri="http://schemas.openxmlformats.org/drawingml/2006/table">
            <a:tbl>
              <a:tblPr firstRow="1">
                <a:tableStyleId>{69012ECD-51FC-41F1-AA8D-1B2483CD663E}</a:tableStyleId>
              </a:tblPr>
              <a:tblGrid>
                <a:gridCol w="822960"/>
                <a:gridCol w="822960"/>
                <a:gridCol w="822960"/>
                <a:gridCol w="822960"/>
                <a:gridCol w="822960"/>
              </a:tblGrid>
              <a:tr h="342900">
                <a:tc>
                  <a:txBody>
                    <a:bodyPr/>
                    <a:lstStyle/>
                    <a:p>
                      <a:pPr algn="l" fontAlgn="b"/>
                      <a:r>
                        <a:rPr lang="en-US" sz="1800" u="none" strike="noStrike" dirty="0"/>
                        <a:t>ACTUAL</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number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cost per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total</a:t>
                      </a:r>
                      <a:endParaRPr lang="en-US" sz="1800" b="1" i="0" u="none" strike="noStrike" dirty="0">
                        <a:solidFill>
                          <a:srgbClr val="000000"/>
                        </a:solidFill>
                        <a:latin typeface="Calibri"/>
                      </a:endParaRPr>
                    </a:p>
                  </a:txBody>
                  <a:tcPr marL="9525" marR="9525" marT="9525" marB="0" anchor="b"/>
                </a:tc>
              </a:tr>
              <a:tr h="342900">
                <a:tc gridSpan="2">
                  <a:txBody>
                    <a:bodyPr/>
                    <a:lstStyle/>
                    <a:p>
                      <a:pPr algn="l" fontAlgn="b"/>
                      <a:r>
                        <a:rPr lang="en-US" sz="1800" u="none" strike="noStrike" dirty="0"/>
                        <a:t>civilian staff</a:t>
                      </a:r>
                      <a:endParaRPr lang="en-US" sz="1800" b="0"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2</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13000</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a:t>26000</a:t>
                      </a:r>
                      <a:endParaRPr lang="en-US" sz="1800" b="0" i="0" u="none" strike="noStrike">
                        <a:solidFill>
                          <a:srgbClr val="000000"/>
                        </a:solidFill>
                        <a:latin typeface="Calibri"/>
                      </a:endParaRPr>
                    </a:p>
                  </a:txBody>
                  <a:tcPr marL="9525" marR="9525" marT="9525" marB="0" anchor="b"/>
                </a:tc>
              </a:tr>
              <a:tr h="342900">
                <a:tc gridSpan="2">
                  <a:txBody>
                    <a:bodyPr/>
                    <a:lstStyle/>
                    <a:p>
                      <a:pPr algn="l" fontAlgn="b"/>
                      <a:r>
                        <a:rPr lang="en-US" sz="1800" u="none" strike="noStrike" dirty="0"/>
                        <a:t>military </a:t>
                      </a:r>
                      <a:endParaRPr lang="en-US" sz="1800" b="0"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13000</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39000</a:t>
                      </a:r>
                      <a:endParaRPr lang="en-US" sz="1800" b="0" i="0" u="none" strike="noStrike" dirty="0">
                        <a:solidFill>
                          <a:srgbClr val="000000"/>
                        </a:solidFill>
                        <a:latin typeface="Calibri"/>
                      </a:endParaRPr>
                    </a:p>
                  </a:txBody>
                  <a:tcPr marL="9525" marR="9525" marT="9525" marB="0" anchor="b"/>
                </a:tc>
              </a:tr>
              <a:tr h="342900">
                <a:tc gridSpan="2">
                  <a:txBody>
                    <a:bodyPr/>
                    <a:lstStyle/>
                    <a:p>
                      <a:pPr algn="l" fontAlgn="b"/>
                      <a:r>
                        <a:rPr lang="en-US" sz="1800" u="none" strike="noStrike"/>
                        <a:t>contract cost</a:t>
                      </a:r>
                      <a:endParaRPr lang="en-US" sz="1800" b="0" i="0" u="none" strike="noStrike">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0" i="0" u="none" strike="noStrike" dirty="0">
                        <a:solidFill>
                          <a:srgbClr val="000000"/>
                        </a:solidFill>
                        <a:latin typeface="Calibri"/>
                      </a:endParaRPr>
                    </a:p>
                  </a:txBody>
                  <a:tcPr marL="9525" marR="9525" marT="9525" marB="0" anchor="b"/>
                </a:tc>
                <a:tc>
                  <a:txBody>
                    <a:bodyPr/>
                    <a:lstStyle/>
                    <a:p>
                      <a:pPr algn="l" fontAlgn="b"/>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25000</a:t>
                      </a:r>
                      <a:endParaRPr lang="en-US" sz="1800" b="0" i="0" u="none" strike="noStrike" dirty="0">
                        <a:solidFill>
                          <a:srgbClr val="000000"/>
                        </a:solidFill>
                        <a:latin typeface="Calibri"/>
                      </a:endParaRPr>
                    </a:p>
                  </a:txBody>
                  <a:tcPr marL="9525" marR="9525" marT="9525" marB="0" anchor="b"/>
                </a:tc>
              </a:tr>
              <a:tr h="342900">
                <a:tc>
                  <a:txBody>
                    <a:bodyPr/>
                    <a:lstStyle/>
                    <a:p>
                      <a:pPr algn="l" fontAlgn="b"/>
                      <a:r>
                        <a:rPr lang="en-US" sz="1800" u="none" strike="noStrike"/>
                        <a:t>trips</a:t>
                      </a:r>
                      <a:endParaRPr lang="en-US" sz="1800" b="0" i="0" u="none" strike="noStrike">
                        <a:solidFill>
                          <a:srgbClr val="000000"/>
                        </a:solidFill>
                        <a:latin typeface="Calibri"/>
                      </a:endParaRPr>
                    </a:p>
                  </a:txBody>
                  <a:tcPr marL="9525" marR="9525" marT="9525" marB="0" anchor="b"/>
                </a:tc>
                <a:tc>
                  <a:txBody>
                    <a:bodyPr/>
                    <a:lstStyle/>
                    <a:p>
                      <a:pPr algn="l" fontAlgn="b"/>
                      <a:endParaRPr lang="en-US" sz="1800" b="0" i="0" u="none" strike="noStrike">
                        <a:solidFill>
                          <a:srgbClr val="000000"/>
                        </a:solidFill>
                        <a:latin typeface="Calibri"/>
                      </a:endParaRPr>
                    </a:p>
                  </a:txBody>
                  <a:tcPr marL="9525" marR="9525" marT="9525" marB="0" anchor="b"/>
                </a:tc>
                <a:tc>
                  <a:txBody>
                    <a:bodyPr/>
                    <a:lstStyle/>
                    <a:p>
                      <a:pPr algn="ctr" fontAlgn="b"/>
                      <a:r>
                        <a:rPr lang="en-US" sz="1800" u="none" strike="noStrike" dirty="0"/>
                        <a:t>2</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1000</a:t>
                      </a:r>
                      <a:endParaRPr lang="en-US" sz="1800" b="0" i="0" u="none" strike="noStrike" dirty="0">
                        <a:solidFill>
                          <a:srgbClr val="000000"/>
                        </a:solidFill>
                        <a:latin typeface="Calibri"/>
                      </a:endParaRPr>
                    </a:p>
                  </a:txBody>
                  <a:tcPr marL="9525" marR="9525" marT="9525" marB="0" anchor="b"/>
                </a:tc>
                <a:tc>
                  <a:txBody>
                    <a:bodyPr/>
                    <a:lstStyle/>
                    <a:p>
                      <a:pPr algn="r" fontAlgn="b"/>
                      <a:r>
                        <a:rPr lang="en-US" sz="1800" u="none" strike="noStrike" dirty="0"/>
                        <a:t>2000</a:t>
                      </a:r>
                      <a:endParaRPr lang="en-US" sz="1800" b="0" i="0" u="none" strike="noStrike" dirty="0">
                        <a:solidFill>
                          <a:srgbClr val="000000"/>
                        </a:solidFill>
                        <a:latin typeface="Calibri"/>
                      </a:endParaRPr>
                    </a:p>
                  </a:txBody>
                  <a:tcPr marL="9525" marR="9525" marT="9525" marB="0" anchor="b"/>
                </a:tc>
              </a:tr>
              <a:tr h="342900">
                <a:tc gridSpan="2">
                  <a:txBody>
                    <a:bodyPr/>
                    <a:lstStyle/>
                    <a:p>
                      <a:pPr algn="l" fontAlgn="b"/>
                      <a:r>
                        <a:rPr lang="en-US" sz="1800" b="0" i="0" u="none" strike="noStrike" kern="1200" dirty="0">
                          <a:solidFill>
                            <a:srgbClr val="000000"/>
                          </a:solidFill>
                          <a:latin typeface="Calibri"/>
                          <a:ea typeface="+mn-ea"/>
                          <a:cs typeface="+mn-cs"/>
                        </a:rPr>
                        <a:t>total cost </a:t>
                      </a:r>
                    </a:p>
                  </a:txBody>
                  <a:tcPr marL="9525" marR="9525" marT="9525" marB="0" anchor="b">
                    <a:solidFill>
                      <a:srgbClr val="FFFF00"/>
                    </a:solidFill>
                  </a:tcPr>
                </a:tc>
                <a:tc hMerge="1">
                  <a:txBody>
                    <a:bodyPr/>
                    <a:lstStyle/>
                    <a:p>
                      <a:endParaRPr lang="en-US"/>
                    </a:p>
                  </a:txBody>
                  <a:tcPr/>
                </a:tc>
                <a:tc>
                  <a:txBody>
                    <a:bodyPr/>
                    <a:lstStyle/>
                    <a:p>
                      <a:pPr algn="l" fontAlgn="b"/>
                      <a:endParaRPr lang="en-US" sz="1800" b="0" i="0" u="none" strike="noStrike" kern="1200" dirty="0">
                        <a:solidFill>
                          <a:srgbClr val="000000"/>
                        </a:solidFill>
                        <a:latin typeface="Calibri"/>
                        <a:ea typeface="+mn-ea"/>
                        <a:cs typeface="+mn-cs"/>
                      </a:endParaRPr>
                    </a:p>
                  </a:txBody>
                  <a:tcPr marL="9525" marR="9525" marT="9525" marB="0" anchor="b">
                    <a:solidFill>
                      <a:srgbClr val="FFFF00"/>
                    </a:solidFill>
                  </a:tcPr>
                </a:tc>
                <a:tc>
                  <a:txBody>
                    <a:bodyPr/>
                    <a:lstStyle/>
                    <a:p>
                      <a:pPr algn="l" fontAlgn="b"/>
                      <a:endParaRPr lang="en-US" sz="1800" b="0" i="0" u="none" strike="noStrike" kern="1200" dirty="0">
                        <a:solidFill>
                          <a:srgbClr val="000000"/>
                        </a:solidFill>
                        <a:latin typeface="Calibri"/>
                        <a:ea typeface="+mn-ea"/>
                        <a:cs typeface="+mn-cs"/>
                      </a:endParaRPr>
                    </a:p>
                  </a:txBody>
                  <a:tcPr marL="9525" marR="9525" marT="9525" marB="0" anchor="b">
                    <a:solidFill>
                      <a:srgbClr val="FFFF00"/>
                    </a:solidFill>
                  </a:tcPr>
                </a:tc>
                <a:tc>
                  <a:txBody>
                    <a:bodyPr/>
                    <a:lstStyle/>
                    <a:p>
                      <a:pPr algn="r" fontAlgn="b"/>
                      <a:r>
                        <a:rPr lang="en-US" sz="1800" b="0" i="0" u="none" strike="noStrike" kern="1200" dirty="0">
                          <a:solidFill>
                            <a:srgbClr val="000000"/>
                          </a:solidFill>
                          <a:latin typeface="Calibri"/>
                          <a:ea typeface="+mn-ea"/>
                          <a:cs typeface="+mn-cs"/>
                        </a:rPr>
                        <a:t>92000</a:t>
                      </a:r>
                    </a:p>
                  </a:txBody>
                  <a:tcPr marL="9525" marR="9525" marT="9525" marB="0" anchor="b">
                    <a:solidFill>
                      <a:srgbClr val="FFFF00"/>
                    </a:solidFill>
                  </a:tcPr>
                </a:tc>
              </a:tr>
            </a:tbl>
          </a:graphicData>
        </a:graphic>
      </p:graphicFrame>
      <p:sp>
        <p:nvSpPr>
          <p:cNvPr id="2" name="TextBox 1"/>
          <p:cNvSpPr txBox="1"/>
          <p:nvPr/>
        </p:nvSpPr>
        <p:spPr>
          <a:xfrm>
            <a:off x="533195" y="2349690"/>
            <a:ext cx="2057606" cy="707886"/>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defPPr>
              <a:defRPr lang="en-US"/>
            </a:defPPr>
            <a:lvl1pPr algn="ctr">
              <a:defRPr sz="2000" i="1"/>
            </a:lvl1pPr>
          </a:lstStyle>
          <a:p>
            <a:r>
              <a:rPr lang="en-US" dirty="0"/>
              <a:t>Is this a </a:t>
            </a:r>
            <a:r>
              <a:rPr lang="en-US" dirty="0" smtClean="0"/>
              <a:t>“goodie” </a:t>
            </a:r>
            <a:r>
              <a:rPr lang="en-US" dirty="0"/>
              <a:t>or </a:t>
            </a:r>
            <a:r>
              <a:rPr lang="en-US" dirty="0" smtClean="0"/>
              <a:t>a “baddie”?</a:t>
            </a:r>
            <a:endParaRPr lang="en-US" dirty="0"/>
          </a:p>
        </p:txBody>
      </p:sp>
      <p:cxnSp>
        <p:nvCxnSpPr>
          <p:cNvPr id="7" name="Straight Arrow Connector 6"/>
          <p:cNvCxnSpPr/>
          <p:nvPr/>
        </p:nvCxnSpPr>
        <p:spPr>
          <a:xfrm>
            <a:off x="2590801" y="2703633"/>
            <a:ext cx="3276599" cy="801567"/>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9" name="Straight Arrow Connector 8"/>
          <p:cNvCxnSpPr>
            <a:stCxn id="2" idx="3"/>
          </p:cNvCxnSpPr>
          <p:nvPr/>
        </p:nvCxnSpPr>
        <p:spPr>
          <a:xfrm>
            <a:off x="2590801" y="2703633"/>
            <a:ext cx="3276599" cy="3163767"/>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4" name="Footer Placeholder 3"/>
          <p:cNvSpPr>
            <a:spLocks noGrp="1"/>
          </p:cNvSpPr>
          <p:nvPr>
            <p:ph type="ftr" sz="quarter" idx="11"/>
          </p:nvPr>
        </p:nvSpPr>
        <p:spPr/>
        <p:txBody>
          <a:bodyPr/>
          <a:lstStyle/>
          <a:p>
            <a:r>
              <a:rPr lang="en-US" smtClean="0"/>
              <a:t>© Dale R. Geiger 2011</a:t>
            </a:r>
            <a:endParaRPr lang="en-US"/>
          </a:p>
        </p:txBody>
      </p:sp>
      <p:sp>
        <p:nvSpPr>
          <p:cNvPr id="8" name="Slide Number Placeholder 7"/>
          <p:cNvSpPr>
            <a:spLocks noGrp="1"/>
          </p:cNvSpPr>
          <p:nvPr>
            <p:ph type="sldNum" sz="quarter" idx="12"/>
          </p:nvPr>
        </p:nvSpPr>
        <p:spPr/>
        <p:txBody>
          <a:bodyPr/>
          <a:lstStyle/>
          <a:p>
            <a:fld id="{636B9CD3-3370-4EAF-B0F5-14D5569CB4EF}" type="slidenum">
              <a:rPr lang="en-US" smtClean="0"/>
              <a:pPr/>
              <a:t>14</a:t>
            </a:fld>
            <a:endParaRPr lang="en-US"/>
          </a:p>
        </p:txBody>
      </p:sp>
    </p:spTree>
    <p:extLst>
      <p:ext uri="{BB962C8B-B14F-4D97-AF65-F5344CB8AC3E}">
        <p14:creationId xmlns:p14="http://schemas.microsoft.com/office/powerpoint/2010/main" val="535501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Action Reconciliation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1218524"/>
              </p:ext>
            </p:extLst>
          </p:nvPr>
        </p:nvGraphicFramePr>
        <p:xfrm>
          <a:off x="457200" y="1600200"/>
          <a:ext cx="8229600" cy="4358640"/>
        </p:xfrm>
        <a:graphic>
          <a:graphicData uri="http://schemas.openxmlformats.org/drawingml/2006/table">
            <a:tbl>
              <a:tblPr>
                <a:tableStyleId>{BC89EF96-8CEA-46FF-86C4-4CE0E7609802}</a:tableStyleId>
              </a:tblPr>
              <a:tblGrid>
                <a:gridCol w="4114800"/>
                <a:gridCol w="4114800"/>
              </a:tblGrid>
              <a:tr h="370840">
                <a:tc>
                  <a:txBody>
                    <a:bodyPr/>
                    <a:lstStyle/>
                    <a:p>
                      <a:r>
                        <a:rPr lang="en-US" sz="2000" b="1" dirty="0" smtClean="0"/>
                        <a:t>Spending</a:t>
                      </a:r>
                      <a:endParaRPr lang="en-US" sz="2000" b="1" dirty="0"/>
                    </a:p>
                  </a:txBody>
                  <a:tcPr/>
                </a:tc>
                <a:tc>
                  <a:txBody>
                    <a:bodyPr/>
                    <a:lstStyle/>
                    <a:p>
                      <a:endParaRPr lang="en-US" sz="2000" dirty="0"/>
                    </a:p>
                  </a:txBody>
                  <a:tcPr/>
                </a:tc>
              </a:tr>
              <a:tr h="370840">
                <a:tc>
                  <a:txBody>
                    <a:bodyPr/>
                    <a:lstStyle/>
                    <a:p>
                      <a:r>
                        <a:rPr lang="en-US" sz="2000" dirty="0" smtClean="0"/>
                        <a:t>What</a:t>
                      </a:r>
                      <a:r>
                        <a:rPr lang="en-US" sz="2000" baseline="0" dirty="0" smtClean="0"/>
                        <a:t> was expected</a:t>
                      </a:r>
                      <a:endParaRPr lang="en-US" sz="2000" dirty="0"/>
                    </a:p>
                  </a:txBody>
                  <a:tcPr/>
                </a:tc>
                <a:tc>
                  <a:txBody>
                    <a:bodyPr/>
                    <a:lstStyle/>
                    <a:p>
                      <a:pPr algn="r"/>
                      <a:endParaRPr lang="en-US" sz="2000" dirty="0"/>
                    </a:p>
                  </a:txBody>
                  <a:tcPr/>
                </a:tc>
              </a:tr>
              <a:tr h="370840">
                <a:tc>
                  <a:txBody>
                    <a:bodyPr/>
                    <a:lstStyle/>
                    <a:p>
                      <a:r>
                        <a:rPr lang="en-US" sz="2000" dirty="0" smtClean="0"/>
                        <a:t>What was achieved</a:t>
                      </a:r>
                      <a:endParaRPr lang="en-US" sz="2000" dirty="0"/>
                    </a:p>
                  </a:txBody>
                  <a:tcPr/>
                </a:tc>
                <a:tc>
                  <a:txBody>
                    <a:bodyPr/>
                    <a:lstStyle/>
                    <a:p>
                      <a:pPr algn="r"/>
                      <a:endParaRPr lang="en-US" sz="2000" dirty="0"/>
                    </a:p>
                  </a:txBody>
                  <a:tcPr/>
                </a:tc>
              </a:tr>
              <a:tr h="370840">
                <a:tc>
                  <a:txBody>
                    <a:bodyPr/>
                    <a:lstStyle/>
                    <a:p>
                      <a:r>
                        <a:rPr lang="en-US" sz="2000" b="1" dirty="0" smtClean="0"/>
                        <a:t>Delta</a:t>
                      </a:r>
                      <a:endParaRPr lang="en-US" sz="2000" b="1" dirty="0"/>
                    </a:p>
                  </a:txBody>
                  <a:tcPr/>
                </a:tc>
                <a:tc>
                  <a:txBody>
                    <a:bodyPr/>
                    <a:lstStyle/>
                    <a:p>
                      <a:pPr algn="r"/>
                      <a:endParaRPr lang="en-US" sz="2000" b="1"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Reconciliation</a:t>
                      </a:r>
                      <a:endParaRPr lang="en-US" sz="2000" b="1"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Total Explained</a:t>
                      </a:r>
                      <a:endParaRPr lang="en-US" sz="2000" b="1" dirty="0"/>
                    </a:p>
                  </a:txBody>
                  <a:tcPr/>
                </a:tc>
                <a:tc>
                  <a:txBody>
                    <a:bodyPr/>
                    <a:lstStyle/>
                    <a:p>
                      <a:pPr algn="r"/>
                      <a:endParaRPr lang="en-US" sz="2000" b="1" dirty="0"/>
                    </a:p>
                  </a:txBody>
                  <a:tcPr/>
                </a:tc>
              </a:tr>
            </a:tbl>
          </a:graphicData>
        </a:graphic>
      </p:graphicFrame>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636B9CD3-3370-4EAF-B0F5-14D5569CB4EF}" type="slidenum">
              <a:rPr lang="en-US" smtClean="0"/>
              <a:pPr/>
              <a:t>15</a:t>
            </a:fld>
            <a:endParaRPr lang="en-US"/>
          </a:p>
        </p:txBody>
      </p:sp>
    </p:spTree>
    <p:extLst>
      <p:ext uri="{BB962C8B-B14F-4D97-AF65-F5344CB8AC3E}">
        <p14:creationId xmlns:p14="http://schemas.microsoft.com/office/powerpoint/2010/main" val="403875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Action Reconciliation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68193402"/>
              </p:ext>
            </p:extLst>
          </p:nvPr>
        </p:nvGraphicFramePr>
        <p:xfrm>
          <a:off x="457200" y="1600200"/>
          <a:ext cx="8229600" cy="4358640"/>
        </p:xfrm>
        <a:graphic>
          <a:graphicData uri="http://schemas.openxmlformats.org/drawingml/2006/table">
            <a:tbl>
              <a:tblPr>
                <a:tableStyleId>{BC89EF96-8CEA-46FF-86C4-4CE0E7609802}</a:tableStyleId>
              </a:tblPr>
              <a:tblGrid>
                <a:gridCol w="4114800"/>
                <a:gridCol w="4114800"/>
              </a:tblGrid>
              <a:tr h="370840">
                <a:tc>
                  <a:txBody>
                    <a:bodyPr/>
                    <a:lstStyle/>
                    <a:p>
                      <a:r>
                        <a:rPr lang="en-US" sz="2000" b="1" dirty="0" smtClean="0"/>
                        <a:t>Spending</a:t>
                      </a:r>
                      <a:endParaRPr lang="en-US" sz="2000" b="1" dirty="0"/>
                    </a:p>
                  </a:txBody>
                  <a:tcPr/>
                </a:tc>
                <a:tc>
                  <a:txBody>
                    <a:bodyPr/>
                    <a:lstStyle/>
                    <a:p>
                      <a:endParaRPr lang="en-US" sz="2000" dirty="0"/>
                    </a:p>
                  </a:txBody>
                  <a:tcPr/>
                </a:tc>
              </a:tr>
              <a:tr h="370840">
                <a:tc>
                  <a:txBody>
                    <a:bodyPr/>
                    <a:lstStyle/>
                    <a:p>
                      <a:r>
                        <a:rPr lang="en-US" sz="2000" dirty="0" smtClean="0"/>
                        <a:t>What</a:t>
                      </a:r>
                      <a:r>
                        <a:rPr lang="en-US" sz="2000" baseline="0" dirty="0" smtClean="0"/>
                        <a:t> was expected</a:t>
                      </a:r>
                      <a:endParaRPr lang="en-US" sz="2000" dirty="0"/>
                    </a:p>
                  </a:txBody>
                  <a:tcPr/>
                </a:tc>
                <a:tc>
                  <a:txBody>
                    <a:bodyPr/>
                    <a:lstStyle/>
                    <a:p>
                      <a:pPr algn="r"/>
                      <a:r>
                        <a:rPr lang="en-US" sz="2000" dirty="0" smtClean="0"/>
                        <a:t>93500</a:t>
                      </a:r>
                      <a:endParaRPr lang="en-US" sz="2000" dirty="0"/>
                    </a:p>
                  </a:txBody>
                  <a:tcPr/>
                </a:tc>
              </a:tr>
              <a:tr h="370840">
                <a:tc>
                  <a:txBody>
                    <a:bodyPr/>
                    <a:lstStyle/>
                    <a:p>
                      <a:r>
                        <a:rPr lang="en-US" sz="2000" dirty="0" smtClean="0"/>
                        <a:t>What was achieved</a:t>
                      </a:r>
                      <a:endParaRPr lang="en-US" sz="2000" dirty="0"/>
                    </a:p>
                  </a:txBody>
                  <a:tcPr/>
                </a:tc>
                <a:tc>
                  <a:txBody>
                    <a:bodyPr/>
                    <a:lstStyle/>
                    <a:p>
                      <a:pPr algn="r"/>
                      <a:r>
                        <a:rPr lang="en-US" sz="2000" dirty="0" smtClean="0"/>
                        <a:t>92000</a:t>
                      </a:r>
                      <a:endParaRPr lang="en-US" sz="2000" dirty="0"/>
                    </a:p>
                  </a:txBody>
                  <a:tcPr/>
                </a:tc>
              </a:tr>
              <a:tr h="370840">
                <a:tc>
                  <a:txBody>
                    <a:bodyPr/>
                    <a:lstStyle/>
                    <a:p>
                      <a:r>
                        <a:rPr lang="en-US" sz="2000" b="1" dirty="0" smtClean="0"/>
                        <a:t>Delta</a:t>
                      </a:r>
                      <a:endParaRPr lang="en-US" sz="2000" b="1" dirty="0"/>
                    </a:p>
                  </a:txBody>
                  <a:tcPr/>
                </a:tc>
                <a:tc>
                  <a:txBody>
                    <a:bodyPr/>
                    <a:lstStyle/>
                    <a:p>
                      <a:pPr algn="r"/>
                      <a:r>
                        <a:rPr lang="en-US" sz="2000" b="1" dirty="0" smtClean="0"/>
                        <a:t>1500</a:t>
                      </a:r>
                      <a:endParaRPr lang="en-US" sz="2000" b="1"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Reconciliation</a:t>
                      </a:r>
                      <a:endParaRPr lang="en-US" sz="2000" b="1"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Total Explained</a:t>
                      </a:r>
                      <a:endParaRPr lang="en-US" sz="2000" b="1" dirty="0"/>
                    </a:p>
                  </a:txBody>
                  <a:tcPr/>
                </a:tc>
                <a:tc>
                  <a:txBody>
                    <a:bodyPr/>
                    <a:lstStyle/>
                    <a:p>
                      <a:pPr algn="r"/>
                      <a:endParaRPr lang="en-US" sz="2000" b="1" dirty="0"/>
                    </a:p>
                  </a:txBody>
                  <a:tcPr/>
                </a:tc>
              </a:tr>
            </a:tbl>
          </a:graphicData>
        </a:graphic>
      </p:graphicFrame>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636B9CD3-3370-4EAF-B0F5-14D5569CB4EF}" type="slidenum">
              <a:rPr lang="en-US" smtClean="0"/>
              <a:pPr/>
              <a:t>16</a:t>
            </a:fld>
            <a:endParaRPr lang="en-US"/>
          </a:p>
        </p:txBody>
      </p:sp>
    </p:spTree>
    <p:extLst>
      <p:ext uri="{BB962C8B-B14F-4D97-AF65-F5344CB8AC3E}">
        <p14:creationId xmlns:p14="http://schemas.microsoft.com/office/powerpoint/2010/main" val="2144586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Action Reconciliation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44200588"/>
              </p:ext>
            </p:extLst>
          </p:nvPr>
        </p:nvGraphicFramePr>
        <p:xfrm>
          <a:off x="457200" y="1600200"/>
          <a:ext cx="8229600" cy="4358640"/>
        </p:xfrm>
        <a:graphic>
          <a:graphicData uri="http://schemas.openxmlformats.org/drawingml/2006/table">
            <a:tbl>
              <a:tblPr>
                <a:tableStyleId>{BC89EF96-8CEA-46FF-86C4-4CE0E7609802}</a:tableStyleId>
              </a:tblPr>
              <a:tblGrid>
                <a:gridCol w="4114800"/>
                <a:gridCol w="4114800"/>
              </a:tblGrid>
              <a:tr h="370840">
                <a:tc>
                  <a:txBody>
                    <a:bodyPr/>
                    <a:lstStyle/>
                    <a:p>
                      <a:r>
                        <a:rPr lang="en-US" sz="2000" b="1" dirty="0" smtClean="0"/>
                        <a:t>Spending</a:t>
                      </a:r>
                      <a:endParaRPr lang="en-US" sz="2000" b="1" dirty="0"/>
                    </a:p>
                  </a:txBody>
                  <a:tcPr/>
                </a:tc>
                <a:tc>
                  <a:txBody>
                    <a:bodyPr/>
                    <a:lstStyle/>
                    <a:p>
                      <a:endParaRPr lang="en-US" sz="2000" dirty="0"/>
                    </a:p>
                  </a:txBody>
                  <a:tcPr/>
                </a:tc>
              </a:tr>
              <a:tr h="370840">
                <a:tc>
                  <a:txBody>
                    <a:bodyPr/>
                    <a:lstStyle/>
                    <a:p>
                      <a:r>
                        <a:rPr lang="en-US" sz="2000" dirty="0" smtClean="0"/>
                        <a:t>What</a:t>
                      </a:r>
                      <a:r>
                        <a:rPr lang="en-US" sz="2000" baseline="0" dirty="0" smtClean="0"/>
                        <a:t> was expected</a:t>
                      </a:r>
                      <a:endParaRPr lang="en-US" sz="2000" dirty="0"/>
                    </a:p>
                  </a:txBody>
                  <a:tcPr/>
                </a:tc>
                <a:tc>
                  <a:txBody>
                    <a:bodyPr/>
                    <a:lstStyle/>
                    <a:p>
                      <a:pPr algn="r"/>
                      <a:r>
                        <a:rPr lang="en-US" sz="2000" dirty="0" smtClean="0"/>
                        <a:t>93500</a:t>
                      </a:r>
                      <a:endParaRPr lang="en-US" sz="2000" dirty="0"/>
                    </a:p>
                  </a:txBody>
                  <a:tcPr/>
                </a:tc>
              </a:tr>
              <a:tr h="370840">
                <a:tc>
                  <a:txBody>
                    <a:bodyPr/>
                    <a:lstStyle/>
                    <a:p>
                      <a:r>
                        <a:rPr lang="en-US" sz="2000" dirty="0" smtClean="0"/>
                        <a:t>What was achieved</a:t>
                      </a:r>
                      <a:endParaRPr lang="en-US" sz="2000" dirty="0"/>
                    </a:p>
                  </a:txBody>
                  <a:tcPr/>
                </a:tc>
                <a:tc>
                  <a:txBody>
                    <a:bodyPr/>
                    <a:lstStyle/>
                    <a:p>
                      <a:pPr algn="r"/>
                      <a:r>
                        <a:rPr lang="en-US" sz="2000" dirty="0" smtClean="0"/>
                        <a:t>92000</a:t>
                      </a:r>
                      <a:endParaRPr lang="en-US" sz="2000" dirty="0"/>
                    </a:p>
                  </a:txBody>
                  <a:tcPr/>
                </a:tc>
              </a:tr>
              <a:tr h="370840">
                <a:tc>
                  <a:txBody>
                    <a:bodyPr/>
                    <a:lstStyle/>
                    <a:p>
                      <a:r>
                        <a:rPr lang="en-US" sz="2000" b="1" dirty="0" smtClean="0"/>
                        <a:t>Delta</a:t>
                      </a:r>
                      <a:endParaRPr lang="en-US" sz="2000" b="1" dirty="0"/>
                    </a:p>
                  </a:txBody>
                  <a:tcPr/>
                </a:tc>
                <a:tc>
                  <a:txBody>
                    <a:bodyPr/>
                    <a:lstStyle/>
                    <a:p>
                      <a:pPr algn="r"/>
                      <a:r>
                        <a:rPr lang="en-US" sz="2000" b="1" dirty="0" smtClean="0"/>
                        <a:t>1500</a:t>
                      </a:r>
                      <a:endParaRPr lang="en-US" sz="2000" b="1"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Reconciliation</a:t>
                      </a:r>
                      <a:endParaRPr lang="en-US" sz="2000" b="1" dirty="0"/>
                    </a:p>
                  </a:txBody>
                  <a:tcPr/>
                </a:tc>
                <a:tc>
                  <a:txBody>
                    <a:bodyPr/>
                    <a:lstStyle/>
                    <a:p>
                      <a:pPr algn="r"/>
                      <a:endParaRPr lang="en-US" sz="2000" dirty="0"/>
                    </a:p>
                  </a:txBody>
                  <a:tcPr/>
                </a:tc>
              </a:tr>
              <a:tr h="370840">
                <a:tc>
                  <a:txBody>
                    <a:bodyPr/>
                    <a:lstStyle/>
                    <a:p>
                      <a:r>
                        <a:rPr lang="en-US" sz="2000" dirty="0" smtClean="0"/>
                        <a:t>One less civilian staff</a:t>
                      </a:r>
                      <a:r>
                        <a:rPr lang="en-US" sz="2000" baseline="0" dirty="0" smtClean="0"/>
                        <a:t> but higher rate</a:t>
                      </a:r>
                      <a:endParaRPr lang="en-US" sz="2000" dirty="0"/>
                    </a:p>
                  </a:txBody>
                  <a:tcPr/>
                </a:tc>
                <a:tc>
                  <a:txBody>
                    <a:bodyPr/>
                    <a:lstStyle/>
                    <a:p>
                      <a:pPr algn="r"/>
                      <a:r>
                        <a:rPr lang="en-US" sz="2000" dirty="0" smtClean="0"/>
                        <a:t>4000</a:t>
                      </a: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Total Explained</a:t>
                      </a:r>
                      <a:endParaRPr lang="en-US" sz="2000" b="1" dirty="0"/>
                    </a:p>
                  </a:txBody>
                  <a:tcPr/>
                </a:tc>
                <a:tc>
                  <a:txBody>
                    <a:bodyPr/>
                    <a:lstStyle/>
                    <a:p>
                      <a:pPr algn="r"/>
                      <a:endParaRPr lang="en-US" sz="2000" b="1" dirty="0"/>
                    </a:p>
                  </a:txBody>
                  <a:tcPr/>
                </a:tc>
              </a:tr>
            </a:tbl>
          </a:graphicData>
        </a:graphic>
      </p:graphicFrame>
      <p:sp>
        <p:nvSpPr>
          <p:cNvPr id="3" name="TextBox 2"/>
          <p:cNvSpPr txBox="1"/>
          <p:nvPr/>
        </p:nvSpPr>
        <p:spPr>
          <a:xfrm>
            <a:off x="4419600" y="3974068"/>
            <a:ext cx="358140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i="1" dirty="0" smtClean="0"/>
              <a:t>This is a “good news” story...sort of</a:t>
            </a:r>
            <a:endParaRPr lang="en-US" i="1"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636B9CD3-3370-4EAF-B0F5-14D5569CB4EF}" type="slidenum">
              <a:rPr lang="en-US" smtClean="0"/>
              <a:pPr/>
              <a:t>17</a:t>
            </a:fld>
            <a:endParaRPr lang="en-US"/>
          </a:p>
        </p:txBody>
      </p:sp>
    </p:spTree>
    <p:extLst>
      <p:ext uri="{BB962C8B-B14F-4D97-AF65-F5344CB8AC3E}">
        <p14:creationId xmlns:p14="http://schemas.microsoft.com/office/powerpoint/2010/main" val="2921723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Action Reconciliation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53455724"/>
              </p:ext>
            </p:extLst>
          </p:nvPr>
        </p:nvGraphicFramePr>
        <p:xfrm>
          <a:off x="457200" y="1600200"/>
          <a:ext cx="8229600" cy="4358640"/>
        </p:xfrm>
        <a:graphic>
          <a:graphicData uri="http://schemas.openxmlformats.org/drawingml/2006/table">
            <a:tbl>
              <a:tblPr>
                <a:tableStyleId>{BC89EF96-8CEA-46FF-86C4-4CE0E7609802}</a:tableStyleId>
              </a:tblPr>
              <a:tblGrid>
                <a:gridCol w="4114800"/>
                <a:gridCol w="4114800"/>
              </a:tblGrid>
              <a:tr h="370840">
                <a:tc>
                  <a:txBody>
                    <a:bodyPr/>
                    <a:lstStyle/>
                    <a:p>
                      <a:r>
                        <a:rPr lang="en-US" sz="2000" b="1" dirty="0" smtClean="0"/>
                        <a:t>Spending</a:t>
                      </a:r>
                      <a:endParaRPr lang="en-US" sz="2000" b="1" dirty="0"/>
                    </a:p>
                  </a:txBody>
                  <a:tcPr/>
                </a:tc>
                <a:tc>
                  <a:txBody>
                    <a:bodyPr/>
                    <a:lstStyle/>
                    <a:p>
                      <a:endParaRPr lang="en-US" sz="2000" dirty="0"/>
                    </a:p>
                  </a:txBody>
                  <a:tcPr/>
                </a:tc>
              </a:tr>
              <a:tr h="370840">
                <a:tc>
                  <a:txBody>
                    <a:bodyPr/>
                    <a:lstStyle/>
                    <a:p>
                      <a:r>
                        <a:rPr lang="en-US" sz="2000" dirty="0" smtClean="0"/>
                        <a:t>What</a:t>
                      </a:r>
                      <a:r>
                        <a:rPr lang="en-US" sz="2000" baseline="0" dirty="0" smtClean="0"/>
                        <a:t> was expected</a:t>
                      </a:r>
                      <a:endParaRPr lang="en-US" sz="2000" dirty="0"/>
                    </a:p>
                  </a:txBody>
                  <a:tcPr/>
                </a:tc>
                <a:tc>
                  <a:txBody>
                    <a:bodyPr/>
                    <a:lstStyle/>
                    <a:p>
                      <a:pPr algn="r"/>
                      <a:r>
                        <a:rPr lang="en-US" sz="2000" dirty="0" smtClean="0"/>
                        <a:t>93500</a:t>
                      </a:r>
                      <a:endParaRPr lang="en-US" sz="2000" dirty="0"/>
                    </a:p>
                  </a:txBody>
                  <a:tcPr/>
                </a:tc>
              </a:tr>
              <a:tr h="370840">
                <a:tc>
                  <a:txBody>
                    <a:bodyPr/>
                    <a:lstStyle/>
                    <a:p>
                      <a:r>
                        <a:rPr lang="en-US" sz="2000" dirty="0" smtClean="0"/>
                        <a:t>What was achieved</a:t>
                      </a:r>
                      <a:endParaRPr lang="en-US" sz="2000" dirty="0"/>
                    </a:p>
                  </a:txBody>
                  <a:tcPr/>
                </a:tc>
                <a:tc>
                  <a:txBody>
                    <a:bodyPr/>
                    <a:lstStyle/>
                    <a:p>
                      <a:pPr algn="r"/>
                      <a:r>
                        <a:rPr lang="en-US" sz="2000" dirty="0" smtClean="0"/>
                        <a:t>92000</a:t>
                      </a:r>
                      <a:endParaRPr lang="en-US" sz="2000" dirty="0"/>
                    </a:p>
                  </a:txBody>
                  <a:tcPr/>
                </a:tc>
              </a:tr>
              <a:tr h="370840">
                <a:tc>
                  <a:txBody>
                    <a:bodyPr/>
                    <a:lstStyle/>
                    <a:p>
                      <a:r>
                        <a:rPr lang="en-US" sz="2000" b="1" dirty="0" smtClean="0"/>
                        <a:t>Delta</a:t>
                      </a:r>
                      <a:endParaRPr lang="en-US" sz="2000" b="1" dirty="0"/>
                    </a:p>
                  </a:txBody>
                  <a:tcPr/>
                </a:tc>
                <a:tc>
                  <a:txBody>
                    <a:bodyPr/>
                    <a:lstStyle/>
                    <a:p>
                      <a:pPr algn="r"/>
                      <a:r>
                        <a:rPr lang="en-US" sz="2000" b="1" dirty="0" smtClean="0"/>
                        <a:t>1500</a:t>
                      </a:r>
                      <a:endParaRPr lang="en-US" sz="2000" b="1"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Reconciliation</a:t>
                      </a:r>
                      <a:endParaRPr lang="en-US" sz="2000" b="1" dirty="0"/>
                    </a:p>
                  </a:txBody>
                  <a:tcPr/>
                </a:tc>
                <a:tc>
                  <a:txBody>
                    <a:bodyPr/>
                    <a:lstStyle/>
                    <a:p>
                      <a:pPr algn="r"/>
                      <a:endParaRPr lang="en-US" sz="2000" dirty="0"/>
                    </a:p>
                  </a:txBody>
                  <a:tcPr/>
                </a:tc>
              </a:tr>
              <a:tr h="370840">
                <a:tc>
                  <a:txBody>
                    <a:bodyPr/>
                    <a:lstStyle/>
                    <a:p>
                      <a:r>
                        <a:rPr lang="en-US" sz="2000" dirty="0" smtClean="0"/>
                        <a:t>One less civilian staff</a:t>
                      </a:r>
                      <a:r>
                        <a:rPr lang="en-US" sz="2000" baseline="0" dirty="0" smtClean="0"/>
                        <a:t> but higher rate</a:t>
                      </a:r>
                      <a:endParaRPr lang="en-US" sz="2000" dirty="0"/>
                    </a:p>
                  </a:txBody>
                  <a:tcPr/>
                </a:tc>
                <a:tc>
                  <a:txBody>
                    <a:bodyPr/>
                    <a:lstStyle/>
                    <a:p>
                      <a:pPr algn="r"/>
                      <a:r>
                        <a:rPr lang="en-US" sz="2000" dirty="0" smtClean="0"/>
                        <a:t>4000</a:t>
                      </a:r>
                      <a:endParaRPr lang="en-US" sz="2000" dirty="0"/>
                    </a:p>
                  </a:txBody>
                  <a:tcPr/>
                </a:tc>
              </a:tr>
              <a:tr h="370840">
                <a:tc>
                  <a:txBody>
                    <a:bodyPr/>
                    <a:lstStyle/>
                    <a:p>
                      <a:r>
                        <a:rPr lang="en-US" sz="2000" dirty="0" smtClean="0"/>
                        <a:t>Three</a:t>
                      </a:r>
                      <a:r>
                        <a:rPr lang="en-US" sz="2000" baseline="0" dirty="0" smtClean="0"/>
                        <a:t> f</a:t>
                      </a:r>
                      <a:r>
                        <a:rPr lang="en-US" sz="2000" dirty="0" smtClean="0"/>
                        <a:t>ewer,</a:t>
                      </a:r>
                      <a:r>
                        <a:rPr lang="en-US" sz="2000" baseline="0" dirty="0" smtClean="0"/>
                        <a:t> less expensive trips</a:t>
                      </a:r>
                      <a:endParaRPr lang="en-US" sz="2000" dirty="0"/>
                    </a:p>
                  </a:txBody>
                  <a:tcPr/>
                </a:tc>
                <a:tc>
                  <a:txBody>
                    <a:bodyPr/>
                    <a:lstStyle/>
                    <a:p>
                      <a:pPr algn="r"/>
                      <a:r>
                        <a:rPr lang="en-US" sz="2000" dirty="0" smtClean="0"/>
                        <a:t>5500</a:t>
                      </a: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Total Explained</a:t>
                      </a:r>
                      <a:endParaRPr lang="en-US" sz="2000" b="1" dirty="0"/>
                    </a:p>
                  </a:txBody>
                  <a:tcPr/>
                </a:tc>
                <a:tc>
                  <a:txBody>
                    <a:bodyPr/>
                    <a:lstStyle/>
                    <a:p>
                      <a:pPr algn="r"/>
                      <a:endParaRPr lang="en-US" sz="2000" b="1" dirty="0"/>
                    </a:p>
                  </a:txBody>
                  <a:tcPr/>
                </a:tc>
              </a:tr>
            </a:tbl>
          </a:graphicData>
        </a:graphic>
      </p:graphicFrame>
      <p:sp>
        <p:nvSpPr>
          <p:cNvPr id="3" name="TextBox 2"/>
          <p:cNvSpPr txBox="1"/>
          <p:nvPr/>
        </p:nvSpPr>
        <p:spPr>
          <a:xfrm>
            <a:off x="3962400" y="4419600"/>
            <a:ext cx="198120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i="1" dirty="0" smtClean="0"/>
              <a:t>More good news!</a:t>
            </a:r>
            <a:endParaRPr lang="en-US" i="1"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636B9CD3-3370-4EAF-B0F5-14D5569CB4EF}" type="slidenum">
              <a:rPr lang="en-US" smtClean="0"/>
              <a:pPr/>
              <a:t>18</a:t>
            </a:fld>
            <a:endParaRPr lang="en-US"/>
          </a:p>
        </p:txBody>
      </p:sp>
    </p:spTree>
    <p:extLst>
      <p:ext uri="{BB962C8B-B14F-4D97-AF65-F5344CB8AC3E}">
        <p14:creationId xmlns:p14="http://schemas.microsoft.com/office/powerpoint/2010/main" val="1906038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Action Reconciliation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6228773"/>
              </p:ext>
            </p:extLst>
          </p:nvPr>
        </p:nvGraphicFramePr>
        <p:xfrm>
          <a:off x="457200" y="1600200"/>
          <a:ext cx="8229600" cy="4358640"/>
        </p:xfrm>
        <a:graphic>
          <a:graphicData uri="http://schemas.openxmlformats.org/drawingml/2006/table">
            <a:tbl>
              <a:tblPr>
                <a:tableStyleId>{BC89EF96-8CEA-46FF-86C4-4CE0E7609802}</a:tableStyleId>
              </a:tblPr>
              <a:tblGrid>
                <a:gridCol w="4114800"/>
                <a:gridCol w="4114800"/>
              </a:tblGrid>
              <a:tr h="370840">
                <a:tc>
                  <a:txBody>
                    <a:bodyPr/>
                    <a:lstStyle/>
                    <a:p>
                      <a:r>
                        <a:rPr lang="en-US" sz="2000" b="1" dirty="0" smtClean="0"/>
                        <a:t>Spending</a:t>
                      </a:r>
                      <a:endParaRPr lang="en-US" sz="2000" b="1" dirty="0"/>
                    </a:p>
                  </a:txBody>
                  <a:tcPr/>
                </a:tc>
                <a:tc>
                  <a:txBody>
                    <a:bodyPr/>
                    <a:lstStyle/>
                    <a:p>
                      <a:endParaRPr lang="en-US" sz="2000" dirty="0"/>
                    </a:p>
                  </a:txBody>
                  <a:tcPr/>
                </a:tc>
              </a:tr>
              <a:tr h="370840">
                <a:tc>
                  <a:txBody>
                    <a:bodyPr/>
                    <a:lstStyle/>
                    <a:p>
                      <a:r>
                        <a:rPr lang="en-US" sz="2000" dirty="0" smtClean="0"/>
                        <a:t>What</a:t>
                      </a:r>
                      <a:r>
                        <a:rPr lang="en-US" sz="2000" baseline="0" dirty="0" smtClean="0"/>
                        <a:t> was expected</a:t>
                      </a:r>
                      <a:endParaRPr lang="en-US" sz="2000" dirty="0"/>
                    </a:p>
                  </a:txBody>
                  <a:tcPr/>
                </a:tc>
                <a:tc>
                  <a:txBody>
                    <a:bodyPr/>
                    <a:lstStyle/>
                    <a:p>
                      <a:pPr algn="r"/>
                      <a:r>
                        <a:rPr lang="en-US" sz="2000" dirty="0" smtClean="0"/>
                        <a:t>93500</a:t>
                      </a:r>
                      <a:endParaRPr lang="en-US" sz="2000" dirty="0"/>
                    </a:p>
                  </a:txBody>
                  <a:tcPr/>
                </a:tc>
              </a:tr>
              <a:tr h="370840">
                <a:tc>
                  <a:txBody>
                    <a:bodyPr/>
                    <a:lstStyle/>
                    <a:p>
                      <a:r>
                        <a:rPr lang="en-US" sz="2000" dirty="0" smtClean="0"/>
                        <a:t>What was achieved</a:t>
                      </a:r>
                      <a:endParaRPr lang="en-US" sz="2000" dirty="0"/>
                    </a:p>
                  </a:txBody>
                  <a:tcPr/>
                </a:tc>
                <a:tc>
                  <a:txBody>
                    <a:bodyPr/>
                    <a:lstStyle/>
                    <a:p>
                      <a:pPr algn="r"/>
                      <a:r>
                        <a:rPr lang="en-US" sz="2000" dirty="0" smtClean="0"/>
                        <a:t>92000</a:t>
                      </a:r>
                      <a:endParaRPr lang="en-US" sz="2000" dirty="0"/>
                    </a:p>
                  </a:txBody>
                  <a:tcPr/>
                </a:tc>
              </a:tr>
              <a:tr h="370840">
                <a:tc>
                  <a:txBody>
                    <a:bodyPr/>
                    <a:lstStyle/>
                    <a:p>
                      <a:r>
                        <a:rPr lang="en-US" sz="2000" b="1" dirty="0" smtClean="0"/>
                        <a:t>Delta</a:t>
                      </a:r>
                      <a:endParaRPr lang="en-US" sz="2000" b="1" dirty="0"/>
                    </a:p>
                  </a:txBody>
                  <a:tcPr/>
                </a:tc>
                <a:tc>
                  <a:txBody>
                    <a:bodyPr/>
                    <a:lstStyle/>
                    <a:p>
                      <a:pPr algn="r"/>
                      <a:r>
                        <a:rPr lang="en-US" sz="2000" b="1" dirty="0" smtClean="0"/>
                        <a:t>1500</a:t>
                      </a:r>
                      <a:endParaRPr lang="en-US" sz="2000" b="1"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Reconciliation</a:t>
                      </a:r>
                      <a:endParaRPr lang="en-US" sz="2000" b="1" dirty="0"/>
                    </a:p>
                  </a:txBody>
                  <a:tcPr/>
                </a:tc>
                <a:tc>
                  <a:txBody>
                    <a:bodyPr/>
                    <a:lstStyle/>
                    <a:p>
                      <a:pPr algn="r"/>
                      <a:endParaRPr lang="en-US" sz="2000" dirty="0"/>
                    </a:p>
                  </a:txBody>
                  <a:tcPr/>
                </a:tc>
              </a:tr>
              <a:tr h="370840">
                <a:tc>
                  <a:txBody>
                    <a:bodyPr/>
                    <a:lstStyle/>
                    <a:p>
                      <a:r>
                        <a:rPr lang="en-US" sz="2000" dirty="0" smtClean="0"/>
                        <a:t>One less civilian staff</a:t>
                      </a:r>
                      <a:r>
                        <a:rPr lang="en-US" sz="2000" baseline="0" dirty="0" smtClean="0"/>
                        <a:t> but higher rate</a:t>
                      </a:r>
                      <a:endParaRPr lang="en-US" sz="2000" dirty="0"/>
                    </a:p>
                  </a:txBody>
                  <a:tcPr/>
                </a:tc>
                <a:tc>
                  <a:txBody>
                    <a:bodyPr/>
                    <a:lstStyle/>
                    <a:p>
                      <a:pPr algn="r"/>
                      <a:r>
                        <a:rPr lang="en-US" sz="2000" dirty="0" smtClean="0"/>
                        <a:t>4000</a:t>
                      </a:r>
                      <a:endParaRPr lang="en-US" sz="2000" dirty="0"/>
                    </a:p>
                  </a:txBody>
                  <a:tcPr/>
                </a:tc>
              </a:tr>
              <a:tr h="370840">
                <a:tc>
                  <a:txBody>
                    <a:bodyPr/>
                    <a:lstStyle/>
                    <a:p>
                      <a:r>
                        <a:rPr lang="en-US" sz="2000" dirty="0" smtClean="0"/>
                        <a:t>Three</a:t>
                      </a:r>
                      <a:r>
                        <a:rPr lang="en-US" sz="2000" baseline="0" dirty="0" smtClean="0"/>
                        <a:t> f</a:t>
                      </a:r>
                      <a:r>
                        <a:rPr lang="en-US" sz="2000" dirty="0" smtClean="0"/>
                        <a:t>ewer,</a:t>
                      </a:r>
                      <a:r>
                        <a:rPr lang="en-US" sz="2000" baseline="0" dirty="0" smtClean="0"/>
                        <a:t> less expensive trips</a:t>
                      </a:r>
                      <a:endParaRPr lang="en-US" sz="2000" dirty="0"/>
                    </a:p>
                  </a:txBody>
                  <a:tcPr/>
                </a:tc>
                <a:tc>
                  <a:txBody>
                    <a:bodyPr/>
                    <a:lstStyle/>
                    <a:p>
                      <a:pPr algn="r"/>
                      <a:r>
                        <a:rPr lang="en-US" sz="2000" dirty="0" smtClean="0"/>
                        <a:t>5500</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Higher military pay</a:t>
                      </a:r>
                      <a:endParaRPr lang="en-US" sz="20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smtClean="0"/>
                        <a:t>(3000)</a:t>
                      </a: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Total Explained</a:t>
                      </a:r>
                      <a:endParaRPr lang="en-US" sz="2000" b="1" dirty="0"/>
                    </a:p>
                  </a:txBody>
                  <a:tcPr/>
                </a:tc>
                <a:tc>
                  <a:txBody>
                    <a:bodyPr/>
                    <a:lstStyle/>
                    <a:p>
                      <a:pPr algn="r"/>
                      <a:endParaRPr lang="en-US" sz="2000" b="1" dirty="0"/>
                    </a:p>
                  </a:txBody>
                  <a:tcPr/>
                </a:tc>
              </a:tr>
            </a:tbl>
          </a:graphicData>
        </a:graphic>
      </p:graphicFrame>
      <p:sp>
        <p:nvSpPr>
          <p:cNvPr id="3" name="TextBox 2"/>
          <p:cNvSpPr txBox="1"/>
          <p:nvPr/>
        </p:nvSpPr>
        <p:spPr>
          <a:xfrm>
            <a:off x="2667000" y="4800600"/>
            <a:ext cx="266700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i="1" dirty="0" smtClean="0"/>
              <a:t>This is a “bad news” story</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636B9CD3-3370-4EAF-B0F5-14D5569CB4EF}" type="slidenum">
              <a:rPr lang="en-US" smtClean="0"/>
              <a:pPr/>
              <a:t>19</a:t>
            </a:fld>
            <a:endParaRPr lang="en-US"/>
          </a:p>
        </p:txBody>
      </p:sp>
    </p:spTree>
    <p:extLst>
      <p:ext uri="{BB962C8B-B14F-4D97-AF65-F5344CB8AC3E}">
        <p14:creationId xmlns:p14="http://schemas.microsoft.com/office/powerpoint/2010/main" val="1341199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1219200" y="19050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8" name="Rectangle 17"/>
          <p:cNvSpPr/>
          <p:nvPr/>
        </p:nvSpPr>
        <p:spPr bwMode="auto">
          <a:xfrm>
            <a:off x="1143000" y="18288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9" name="Rectangle 18"/>
          <p:cNvSpPr/>
          <p:nvPr/>
        </p:nvSpPr>
        <p:spPr bwMode="auto">
          <a:xfrm>
            <a:off x="1066800" y="17526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20" name="Rectangle 19"/>
          <p:cNvSpPr/>
          <p:nvPr/>
        </p:nvSpPr>
        <p:spPr bwMode="auto">
          <a:xfrm>
            <a:off x="990600" y="16764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21" name="Rectangle 20"/>
          <p:cNvSpPr/>
          <p:nvPr/>
        </p:nvSpPr>
        <p:spPr bwMode="auto">
          <a:xfrm>
            <a:off x="914400" y="16002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22" name="Rectangle 21"/>
          <p:cNvSpPr/>
          <p:nvPr/>
        </p:nvSpPr>
        <p:spPr bwMode="auto">
          <a:xfrm>
            <a:off x="838200" y="15240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1" name="Rectangle 10"/>
          <p:cNvSpPr/>
          <p:nvPr/>
        </p:nvSpPr>
        <p:spPr bwMode="auto">
          <a:xfrm>
            <a:off x="914400" y="16002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2" name="Rectangle 11"/>
          <p:cNvSpPr/>
          <p:nvPr/>
        </p:nvSpPr>
        <p:spPr bwMode="auto">
          <a:xfrm>
            <a:off x="838200" y="15240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3" name="Rectangle 12"/>
          <p:cNvSpPr/>
          <p:nvPr/>
        </p:nvSpPr>
        <p:spPr bwMode="auto">
          <a:xfrm>
            <a:off x="762000" y="14478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4" name="Rectangle 13"/>
          <p:cNvSpPr/>
          <p:nvPr/>
        </p:nvSpPr>
        <p:spPr bwMode="auto">
          <a:xfrm>
            <a:off x="685800" y="13716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5" name="Rectangle 14"/>
          <p:cNvSpPr/>
          <p:nvPr/>
        </p:nvSpPr>
        <p:spPr bwMode="auto">
          <a:xfrm>
            <a:off x="609600" y="12954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6" name="Rectangle 15"/>
          <p:cNvSpPr/>
          <p:nvPr/>
        </p:nvSpPr>
        <p:spPr bwMode="auto">
          <a:xfrm>
            <a:off x="533400" y="12192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0" name="Rectangle 9"/>
          <p:cNvSpPr/>
          <p:nvPr/>
        </p:nvSpPr>
        <p:spPr bwMode="auto">
          <a:xfrm>
            <a:off x="762000" y="14478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9" name="Rectangle 8"/>
          <p:cNvSpPr/>
          <p:nvPr/>
        </p:nvSpPr>
        <p:spPr bwMode="auto">
          <a:xfrm>
            <a:off x="685800" y="13716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8" name="Rectangle 7"/>
          <p:cNvSpPr/>
          <p:nvPr/>
        </p:nvSpPr>
        <p:spPr bwMode="auto">
          <a:xfrm>
            <a:off x="609600" y="12954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7" name="Rectangle 6"/>
          <p:cNvSpPr/>
          <p:nvPr/>
        </p:nvSpPr>
        <p:spPr bwMode="auto">
          <a:xfrm>
            <a:off x="533400" y="12192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6" name="Rectangle 5"/>
          <p:cNvSpPr/>
          <p:nvPr/>
        </p:nvSpPr>
        <p:spPr bwMode="auto">
          <a:xfrm>
            <a:off x="457200" y="11430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5" name="Rectangle 4"/>
          <p:cNvSpPr/>
          <p:nvPr/>
        </p:nvSpPr>
        <p:spPr bwMode="auto">
          <a:xfrm>
            <a:off x="381000" y="10668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2" name="Title 1"/>
          <p:cNvSpPr>
            <a:spLocks noGrp="1"/>
          </p:cNvSpPr>
          <p:nvPr>
            <p:ph type="title"/>
          </p:nvPr>
        </p:nvSpPr>
        <p:spPr>
          <a:xfrm>
            <a:off x="152400" y="0"/>
            <a:ext cx="8763000" cy="1143000"/>
          </a:xfrm>
        </p:spPr>
        <p:txBody>
          <a:bodyPr>
            <a:normAutofit fontScale="90000"/>
          </a:bodyPr>
          <a:lstStyle/>
          <a:p>
            <a:r>
              <a:rPr lang="en-US" sz="3600" dirty="0" smtClean="0"/>
              <a:t>Could the Battle of the Bulge Have Been Won if All Battle Maps of Ardennes Forest Looked Like This?</a:t>
            </a:r>
            <a:endParaRPr lang="en-US" sz="3600" dirty="0"/>
          </a:p>
        </p:txBody>
      </p:sp>
      <p:sp>
        <p:nvSpPr>
          <p:cNvPr id="45058" name="Tree"/>
          <p:cNvSpPr>
            <a:spLocks noEditPoints="1" noChangeArrowheads="1"/>
          </p:cNvSpPr>
          <p:nvPr/>
        </p:nvSpPr>
        <p:spPr bwMode="auto">
          <a:xfrm>
            <a:off x="1828801" y="1219200"/>
            <a:ext cx="5257799" cy="472440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6" name="Tree"/>
          <p:cNvSpPr>
            <a:spLocks noEditPoints="1" noChangeArrowheads="1"/>
          </p:cNvSpPr>
          <p:nvPr/>
        </p:nvSpPr>
        <p:spPr bwMode="auto">
          <a:xfrm>
            <a:off x="381001" y="1066800"/>
            <a:ext cx="5257799" cy="487680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9" name="Tree"/>
          <p:cNvSpPr>
            <a:spLocks noEditPoints="1" noChangeArrowheads="1"/>
          </p:cNvSpPr>
          <p:nvPr/>
        </p:nvSpPr>
        <p:spPr bwMode="auto">
          <a:xfrm>
            <a:off x="533400" y="1219200"/>
            <a:ext cx="2667000" cy="472440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8" name="Tree"/>
          <p:cNvSpPr>
            <a:spLocks noEditPoints="1" noChangeArrowheads="1"/>
          </p:cNvSpPr>
          <p:nvPr/>
        </p:nvSpPr>
        <p:spPr bwMode="auto">
          <a:xfrm>
            <a:off x="2667001" y="1143000"/>
            <a:ext cx="5257799" cy="472440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7" name="Tree"/>
          <p:cNvSpPr>
            <a:spLocks noEditPoints="1" noChangeArrowheads="1"/>
          </p:cNvSpPr>
          <p:nvPr/>
        </p:nvSpPr>
        <p:spPr bwMode="auto">
          <a:xfrm>
            <a:off x="4648201" y="1219200"/>
            <a:ext cx="3352799" cy="472440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636B9CD3-3370-4EAF-B0F5-14D5569CB4E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Action Reconciliation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95731355"/>
              </p:ext>
            </p:extLst>
          </p:nvPr>
        </p:nvGraphicFramePr>
        <p:xfrm>
          <a:off x="457200" y="1600200"/>
          <a:ext cx="8229600" cy="4358640"/>
        </p:xfrm>
        <a:graphic>
          <a:graphicData uri="http://schemas.openxmlformats.org/drawingml/2006/table">
            <a:tbl>
              <a:tblPr>
                <a:tableStyleId>{BC89EF96-8CEA-46FF-86C4-4CE0E7609802}</a:tableStyleId>
              </a:tblPr>
              <a:tblGrid>
                <a:gridCol w="4114800"/>
                <a:gridCol w="4114800"/>
              </a:tblGrid>
              <a:tr h="370840">
                <a:tc>
                  <a:txBody>
                    <a:bodyPr/>
                    <a:lstStyle/>
                    <a:p>
                      <a:r>
                        <a:rPr lang="en-US" sz="2000" b="1" dirty="0" smtClean="0"/>
                        <a:t>Spending</a:t>
                      </a:r>
                      <a:endParaRPr lang="en-US" sz="2000" b="1" dirty="0"/>
                    </a:p>
                  </a:txBody>
                  <a:tcPr/>
                </a:tc>
                <a:tc>
                  <a:txBody>
                    <a:bodyPr/>
                    <a:lstStyle/>
                    <a:p>
                      <a:endParaRPr lang="en-US" sz="2000" dirty="0"/>
                    </a:p>
                  </a:txBody>
                  <a:tcPr/>
                </a:tc>
              </a:tr>
              <a:tr h="370840">
                <a:tc>
                  <a:txBody>
                    <a:bodyPr/>
                    <a:lstStyle/>
                    <a:p>
                      <a:r>
                        <a:rPr lang="en-US" sz="2000" dirty="0" smtClean="0"/>
                        <a:t>What</a:t>
                      </a:r>
                      <a:r>
                        <a:rPr lang="en-US" sz="2000" baseline="0" dirty="0" smtClean="0"/>
                        <a:t> was expected</a:t>
                      </a:r>
                      <a:endParaRPr lang="en-US" sz="2000" dirty="0"/>
                    </a:p>
                  </a:txBody>
                  <a:tcPr/>
                </a:tc>
                <a:tc>
                  <a:txBody>
                    <a:bodyPr/>
                    <a:lstStyle/>
                    <a:p>
                      <a:pPr algn="r"/>
                      <a:r>
                        <a:rPr lang="en-US" sz="2000" dirty="0" smtClean="0"/>
                        <a:t>93500</a:t>
                      </a:r>
                      <a:endParaRPr lang="en-US" sz="2000" dirty="0"/>
                    </a:p>
                  </a:txBody>
                  <a:tcPr/>
                </a:tc>
              </a:tr>
              <a:tr h="370840">
                <a:tc>
                  <a:txBody>
                    <a:bodyPr/>
                    <a:lstStyle/>
                    <a:p>
                      <a:r>
                        <a:rPr lang="en-US" sz="2000" dirty="0" smtClean="0"/>
                        <a:t>What was achieved</a:t>
                      </a:r>
                      <a:endParaRPr lang="en-US" sz="2000" dirty="0"/>
                    </a:p>
                  </a:txBody>
                  <a:tcPr/>
                </a:tc>
                <a:tc>
                  <a:txBody>
                    <a:bodyPr/>
                    <a:lstStyle/>
                    <a:p>
                      <a:pPr algn="r"/>
                      <a:r>
                        <a:rPr lang="en-US" sz="2000" dirty="0" smtClean="0"/>
                        <a:t>92000</a:t>
                      </a:r>
                      <a:endParaRPr lang="en-US" sz="2000" dirty="0"/>
                    </a:p>
                  </a:txBody>
                  <a:tcPr/>
                </a:tc>
              </a:tr>
              <a:tr h="370840">
                <a:tc>
                  <a:txBody>
                    <a:bodyPr/>
                    <a:lstStyle/>
                    <a:p>
                      <a:r>
                        <a:rPr lang="en-US" sz="2000" b="1" dirty="0" smtClean="0"/>
                        <a:t>Delta</a:t>
                      </a:r>
                      <a:endParaRPr lang="en-US" sz="2000" b="1" dirty="0"/>
                    </a:p>
                  </a:txBody>
                  <a:tcPr/>
                </a:tc>
                <a:tc>
                  <a:txBody>
                    <a:bodyPr/>
                    <a:lstStyle/>
                    <a:p>
                      <a:pPr algn="r"/>
                      <a:r>
                        <a:rPr lang="en-US" sz="2000" b="1" dirty="0" smtClean="0"/>
                        <a:t>1500</a:t>
                      </a:r>
                      <a:endParaRPr lang="en-US" sz="2000" b="1"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Reconciliation</a:t>
                      </a:r>
                      <a:endParaRPr lang="en-US" sz="2000" b="1" dirty="0"/>
                    </a:p>
                  </a:txBody>
                  <a:tcPr/>
                </a:tc>
                <a:tc>
                  <a:txBody>
                    <a:bodyPr/>
                    <a:lstStyle/>
                    <a:p>
                      <a:pPr algn="r"/>
                      <a:endParaRPr lang="en-US" sz="2000" dirty="0"/>
                    </a:p>
                  </a:txBody>
                  <a:tcPr/>
                </a:tc>
              </a:tr>
              <a:tr h="370840">
                <a:tc>
                  <a:txBody>
                    <a:bodyPr/>
                    <a:lstStyle/>
                    <a:p>
                      <a:r>
                        <a:rPr lang="en-US" sz="2000" dirty="0" smtClean="0"/>
                        <a:t>One less civilian staff</a:t>
                      </a:r>
                      <a:r>
                        <a:rPr lang="en-US" sz="2000" baseline="0" dirty="0" smtClean="0"/>
                        <a:t> but higher rate</a:t>
                      </a:r>
                      <a:endParaRPr lang="en-US" sz="2000" dirty="0"/>
                    </a:p>
                  </a:txBody>
                  <a:tcPr/>
                </a:tc>
                <a:tc>
                  <a:txBody>
                    <a:bodyPr/>
                    <a:lstStyle/>
                    <a:p>
                      <a:pPr algn="r"/>
                      <a:r>
                        <a:rPr lang="en-US" sz="2000" dirty="0" smtClean="0"/>
                        <a:t>4000</a:t>
                      </a:r>
                      <a:endParaRPr lang="en-US" sz="2000" dirty="0"/>
                    </a:p>
                  </a:txBody>
                  <a:tcPr/>
                </a:tc>
              </a:tr>
              <a:tr h="370840">
                <a:tc>
                  <a:txBody>
                    <a:bodyPr/>
                    <a:lstStyle/>
                    <a:p>
                      <a:r>
                        <a:rPr lang="en-US" sz="2000" dirty="0" smtClean="0"/>
                        <a:t>Three</a:t>
                      </a:r>
                      <a:r>
                        <a:rPr lang="en-US" sz="2000" baseline="0" dirty="0" smtClean="0"/>
                        <a:t> f</a:t>
                      </a:r>
                      <a:r>
                        <a:rPr lang="en-US" sz="2000" dirty="0" smtClean="0"/>
                        <a:t>ewer,</a:t>
                      </a:r>
                      <a:r>
                        <a:rPr lang="en-US" sz="2000" baseline="0" dirty="0" smtClean="0"/>
                        <a:t> less expensive trips</a:t>
                      </a:r>
                      <a:endParaRPr lang="en-US" sz="2000" dirty="0"/>
                    </a:p>
                  </a:txBody>
                  <a:tcPr/>
                </a:tc>
                <a:tc>
                  <a:txBody>
                    <a:bodyPr/>
                    <a:lstStyle/>
                    <a:p>
                      <a:pPr algn="r"/>
                      <a:r>
                        <a:rPr lang="en-US" sz="2000" dirty="0" smtClean="0"/>
                        <a:t>5500</a:t>
                      </a:r>
                      <a:endParaRPr lang="en-US" sz="2000" dirty="0"/>
                    </a:p>
                  </a:txBody>
                  <a:tcPr/>
                </a:tc>
              </a:tr>
              <a:tr h="370840">
                <a:tc>
                  <a:txBody>
                    <a:bodyPr/>
                    <a:lstStyle/>
                    <a:p>
                      <a:r>
                        <a:rPr lang="en-US" sz="2000" dirty="0" smtClean="0"/>
                        <a:t>Higher military pay</a:t>
                      </a:r>
                      <a:endParaRPr lang="en-US" sz="2000" dirty="0"/>
                    </a:p>
                  </a:txBody>
                  <a:tcPr/>
                </a:tc>
                <a:tc>
                  <a:txBody>
                    <a:bodyPr/>
                    <a:lstStyle/>
                    <a:p>
                      <a:pPr algn="r"/>
                      <a:r>
                        <a:rPr lang="en-US" sz="2000" dirty="0" smtClean="0"/>
                        <a:t>(3000)</a:t>
                      </a:r>
                      <a:endParaRPr lang="en-US" sz="2000" dirty="0"/>
                    </a:p>
                  </a:txBody>
                  <a:tcPr/>
                </a:tc>
              </a:tr>
              <a:tr h="370840">
                <a:tc>
                  <a:txBody>
                    <a:bodyPr/>
                    <a:lstStyle/>
                    <a:p>
                      <a:r>
                        <a:rPr lang="en-US" sz="2000" dirty="0" smtClean="0"/>
                        <a:t>Higher contract cost</a:t>
                      </a:r>
                      <a:endParaRPr lang="en-US" sz="2000" dirty="0"/>
                    </a:p>
                  </a:txBody>
                  <a:tcPr/>
                </a:tc>
                <a:tc>
                  <a:txBody>
                    <a:bodyPr/>
                    <a:lstStyle/>
                    <a:p>
                      <a:pPr algn="r"/>
                      <a:r>
                        <a:rPr lang="en-US" sz="2000" dirty="0" smtClean="0"/>
                        <a:t>(5000)</a:t>
                      </a:r>
                      <a:endParaRPr lang="en-US" sz="2000" dirty="0"/>
                    </a:p>
                  </a:txBody>
                  <a:tcPr/>
                </a:tc>
              </a:tr>
              <a:tr h="370840">
                <a:tc>
                  <a:txBody>
                    <a:bodyPr/>
                    <a:lstStyle/>
                    <a:p>
                      <a:r>
                        <a:rPr lang="en-US" sz="2000" b="1" dirty="0" smtClean="0"/>
                        <a:t>Total Explained</a:t>
                      </a:r>
                      <a:endParaRPr lang="en-US" sz="2000" b="1" dirty="0"/>
                    </a:p>
                  </a:txBody>
                  <a:tcPr/>
                </a:tc>
                <a:tc>
                  <a:txBody>
                    <a:bodyPr/>
                    <a:lstStyle/>
                    <a:p>
                      <a:pPr algn="r"/>
                      <a:endParaRPr lang="en-US" sz="2000" b="1" dirty="0"/>
                    </a:p>
                  </a:txBody>
                  <a:tcPr/>
                </a:tc>
              </a:tr>
            </a:tbl>
          </a:graphicData>
        </a:graphic>
      </p:graphicFrame>
      <p:sp>
        <p:nvSpPr>
          <p:cNvPr id="3" name="TextBox 2"/>
          <p:cNvSpPr txBox="1"/>
          <p:nvPr/>
        </p:nvSpPr>
        <p:spPr>
          <a:xfrm>
            <a:off x="2819400" y="5193268"/>
            <a:ext cx="182880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i="1" dirty="0" smtClean="0"/>
              <a:t>More bad news</a:t>
            </a:r>
            <a:endParaRPr lang="en-US" i="1"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636B9CD3-3370-4EAF-B0F5-14D5569CB4EF}" type="slidenum">
              <a:rPr lang="en-US" smtClean="0"/>
              <a:pPr/>
              <a:t>20</a:t>
            </a:fld>
            <a:endParaRPr lang="en-US"/>
          </a:p>
        </p:txBody>
      </p:sp>
    </p:spTree>
    <p:extLst>
      <p:ext uri="{BB962C8B-B14F-4D97-AF65-F5344CB8AC3E}">
        <p14:creationId xmlns:p14="http://schemas.microsoft.com/office/powerpoint/2010/main" val="368580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Action Reconciliation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77564585"/>
              </p:ext>
            </p:extLst>
          </p:nvPr>
        </p:nvGraphicFramePr>
        <p:xfrm>
          <a:off x="457200" y="1600200"/>
          <a:ext cx="8229600" cy="4358640"/>
        </p:xfrm>
        <a:graphic>
          <a:graphicData uri="http://schemas.openxmlformats.org/drawingml/2006/table">
            <a:tbl>
              <a:tblPr>
                <a:tableStyleId>{BC89EF96-8CEA-46FF-86C4-4CE0E7609802}</a:tableStyleId>
              </a:tblPr>
              <a:tblGrid>
                <a:gridCol w="4114800"/>
                <a:gridCol w="4114800"/>
              </a:tblGrid>
              <a:tr h="370840">
                <a:tc>
                  <a:txBody>
                    <a:bodyPr/>
                    <a:lstStyle/>
                    <a:p>
                      <a:r>
                        <a:rPr lang="en-US" sz="2000" b="1" dirty="0" smtClean="0"/>
                        <a:t>Spending</a:t>
                      </a:r>
                      <a:endParaRPr lang="en-US" sz="2000" b="1" dirty="0"/>
                    </a:p>
                  </a:txBody>
                  <a:tcPr/>
                </a:tc>
                <a:tc>
                  <a:txBody>
                    <a:bodyPr/>
                    <a:lstStyle/>
                    <a:p>
                      <a:endParaRPr lang="en-US" sz="2000" dirty="0"/>
                    </a:p>
                  </a:txBody>
                  <a:tcPr/>
                </a:tc>
              </a:tr>
              <a:tr h="370840">
                <a:tc>
                  <a:txBody>
                    <a:bodyPr/>
                    <a:lstStyle/>
                    <a:p>
                      <a:r>
                        <a:rPr lang="en-US" sz="2000" dirty="0" smtClean="0"/>
                        <a:t>What</a:t>
                      </a:r>
                      <a:r>
                        <a:rPr lang="en-US" sz="2000" baseline="0" dirty="0" smtClean="0"/>
                        <a:t> was expected</a:t>
                      </a:r>
                      <a:endParaRPr lang="en-US" sz="2000" dirty="0"/>
                    </a:p>
                  </a:txBody>
                  <a:tcPr/>
                </a:tc>
                <a:tc>
                  <a:txBody>
                    <a:bodyPr/>
                    <a:lstStyle/>
                    <a:p>
                      <a:pPr algn="r"/>
                      <a:r>
                        <a:rPr lang="en-US" sz="2000" dirty="0" smtClean="0"/>
                        <a:t>93500</a:t>
                      </a:r>
                      <a:endParaRPr lang="en-US" sz="2000" dirty="0"/>
                    </a:p>
                  </a:txBody>
                  <a:tcPr/>
                </a:tc>
              </a:tr>
              <a:tr h="370840">
                <a:tc>
                  <a:txBody>
                    <a:bodyPr/>
                    <a:lstStyle/>
                    <a:p>
                      <a:r>
                        <a:rPr lang="en-US" sz="2000" dirty="0" smtClean="0"/>
                        <a:t>What was achieved</a:t>
                      </a:r>
                      <a:endParaRPr lang="en-US" sz="2000" dirty="0"/>
                    </a:p>
                  </a:txBody>
                  <a:tcPr/>
                </a:tc>
                <a:tc>
                  <a:txBody>
                    <a:bodyPr/>
                    <a:lstStyle/>
                    <a:p>
                      <a:pPr algn="r"/>
                      <a:r>
                        <a:rPr lang="en-US" sz="2000" dirty="0" smtClean="0"/>
                        <a:t>92000</a:t>
                      </a:r>
                      <a:endParaRPr lang="en-US" sz="2000" dirty="0"/>
                    </a:p>
                  </a:txBody>
                  <a:tcPr/>
                </a:tc>
              </a:tr>
              <a:tr h="370840">
                <a:tc>
                  <a:txBody>
                    <a:bodyPr/>
                    <a:lstStyle/>
                    <a:p>
                      <a:r>
                        <a:rPr lang="en-US" sz="2000" b="1" dirty="0" smtClean="0"/>
                        <a:t>Delta</a:t>
                      </a:r>
                      <a:endParaRPr lang="en-US" sz="2000" b="1" dirty="0"/>
                    </a:p>
                  </a:txBody>
                  <a:tcPr/>
                </a:tc>
                <a:tc>
                  <a:txBody>
                    <a:bodyPr/>
                    <a:lstStyle/>
                    <a:p>
                      <a:pPr algn="r"/>
                      <a:r>
                        <a:rPr lang="en-US" sz="2000" b="1" dirty="0" smtClean="0"/>
                        <a:t>1500</a:t>
                      </a:r>
                      <a:endParaRPr lang="en-US" sz="2000" b="1"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Reconciliation</a:t>
                      </a:r>
                      <a:endParaRPr lang="en-US" sz="2000" b="1" dirty="0"/>
                    </a:p>
                  </a:txBody>
                  <a:tcPr/>
                </a:tc>
                <a:tc>
                  <a:txBody>
                    <a:bodyPr/>
                    <a:lstStyle/>
                    <a:p>
                      <a:pPr algn="r"/>
                      <a:endParaRPr lang="en-US" sz="2000" dirty="0"/>
                    </a:p>
                  </a:txBody>
                  <a:tcPr/>
                </a:tc>
              </a:tr>
              <a:tr h="370840">
                <a:tc>
                  <a:txBody>
                    <a:bodyPr/>
                    <a:lstStyle/>
                    <a:p>
                      <a:r>
                        <a:rPr lang="en-US" sz="2000" dirty="0" smtClean="0"/>
                        <a:t>One less civilian staff</a:t>
                      </a:r>
                      <a:r>
                        <a:rPr lang="en-US" sz="2000" baseline="0" dirty="0" smtClean="0"/>
                        <a:t> but higher rate</a:t>
                      </a:r>
                      <a:endParaRPr lang="en-US" sz="2000" dirty="0"/>
                    </a:p>
                  </a:txBody>
                  <a:tcPr/>
                </a:tc>
                <a:tc>
                  <a:txBody>
                    <a:bodyPr/>
                    <a:lstStyle/>
                    <a:p>
                      <a:pPr algn="r"/>
                      <a:r>
                        <a:rPr lang="en-US" sz="2000" dirty="0" smtClean="0"/>
                        <a:t>4000</a:t>
                      </a:r>
                      <a:endParaRPr lang="en-US" sz="2000" dirty="0"/>
                    </a:p>
                  </a:txBody>
                  <a:tcPr/>
                </a:tc>
              </a:tr>
              <a:tr h="370840">
                <a:tc>
                  <a:txBody>
                    <a:bodyPr/>
                    <a:lstStyle/>
                    <a:p>
                      <a:r>
                        <a:rPr lang="en-US" sz="2000" dirty="0" smtClean="0"/>
                        <a:t>Three</a:t>
                      </a:r>
                      <a:r>
                        <a:rPr lang="en-US" sz="2000" baseline="0" dirty="0" smtClean="0"/>
                        <a:t> f</a:t>
                      </a:r>
                      <a:r>
                        <a:rPr lang="en-US" sz="2000" dirty="0" smtClean="0"/>
                        <a:t>ewer,</a:t>
                      </a:r>
                      <a:r>
                        <a:rPr lang="en-US" sz="2000" baseline="0" dirty="0" smtClean="0"/>
                        <a:t> less expensive trips</a:t>
                      </a:r>
                      <a:endParaRPr lang="en-US" sz="2000" dirty="0"/>
                    </a:p>
                  </a:txBody>
                  <a:tcPr/>
                </a:tc>
                <a:tc>
                  <a:txBody>
                    <a:bodyPr/>
                    <a:lstStyle/>
                    <a:p>
                      <a:pPr algn="r"/>
                      <a:r>
                        <a:rPr lang="en-US" sz="2000" dirty="0" smtClean="0"/>
                        <a:t>5500</a:t>
                      </a:r>
                      <a:endParaRPr lang="en-US" sz="2000" dirty="0"/>
                    </a:p>
                  </a:txBody>
                  <a:tcPr/>
                </a:tc>
              </a:tr>
              <a:tr h="370840">
                <a:tc>
                  <a:txBody>
                    <a:bodyPr/>
                    <a:lstStyle/>
                    <a:p>
                      <a:r>
                        <a:rPr lang="en-US" sz="2000" dirty="0" smtClean="0"/>
                        <a:t>Higher military pay</a:t>
                      </a:r>
                      <a:endParaRPr lang="en-US" sz="2000" dirty="0"/>
                    </a:p>
                  </a:txBody>
                  <a:tcPr/>
                </a:tc>
                <a:tc>
                  <a:txBody>
                    <a:bodyPr/>
                    <a:lstStyle/>
                    <a:p>
                      <a:pPr algn="r"/>
                      <a:r>
                        <a:rPr lang="en-US" sz="2000" dirty="0" smtClean="0"/>
                        <a:t>(3000)</a:t>
                      </a:r>
                      <a:endParaRPr lang="en-US" sz="2000" dirty="0"/>
                    </a:p>
                  </a:txBody>
                  <a:tcPr/>
                </a:tc>
              </a:tr>
              <a:tr h="370840">
                <a:tc>
                  <a:txBody>
                    <a:bodyPr/>
                    <a:lstStyle/>
                    <a:p>
                      <a:r>
                        <a:rPr lang="en-US" sz="2000" dirty="0" smtClean="0"/>
                        <a:t>Higher contract cost</a:t>
                      </a:r>
                      <a:endParaRPr lang="en-US" sz="2000" dirty="0"/>
                    </a:p>
                  </a:txBody>
                  <a:tcPr/>
                </a:tc>
                <a:tc>
                  <a:txBody>
                    <a:bodyPr/>
                    <a:lstStyle/>
                    <a:p>
                      <a:pPr algn="r"/>
                      <a:r>
                        <a:rPr lang="en-US" sz="2000" dirty="0" smtClean="0"/>
                        <a:t>(5000)</a:t>
                      </a:r>
                      <a:endParaRPr lang="en-US" sz="2000" dirty="0"/>
                    </a:p>
                  </a:txBody>
                  <a:tcPr/>
                </a:tc>
              </a:tr>
              <a:tr h="370840">
                <a:tc>
                  <a:txBody>
                    <a:bodyPr/>
                    <a:lstStyle/>
                    <a:p>
                      <a:r>
                        <a:rPr lang="en-US" sz="2000" b="1" dirty="0" smtClean="0"/>
                        <a:t>Total Explained</a:t>
                      </a:r>
                      <a:endParaRPr lang="en-US" sz="2000" b="1" dirty="0"/>
                    </a:p>
                  </a:txBody>
                  <a:tcPr/>
                </a:tc>
                <a:tc>
                  <a:txBody>
                    <a:bodyPr/>
                    <a:lstStyle/>
                    <a:p>
                      <a:pPr algn="r"/>
                      <a:r>
                        <a:rPr lang="en-US" sz="2000" b="1" dirty="0" smtClean="0"/>
                        <a:t>1500</a:t>
                      </a:r>
                      <a:endParaRPr lang="en-US" sz="2000" b="1" dirty="0"/>
                    </a:p>
                  </a:txBody>
                  <a:tcPr/>
                </a:tc>
              </a:tr>
            </a:tbl>
          </a:graphicData>
        </a:graphic>
      </p:graphicFrame>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636B9CD3-3370-4EAF-B0F5-14D5569CB4EF}" type="slidenum">
              <a:rPr lang="en-US" smtClean="0"/>
              <a:pPr/>
              <a:t>21</a:t>
            </a:fld>
            <a:endParaRPr lang="en-US"/>
          </a:p>
        </p:txBody>
      </p:sp>
    </p:spTree>
    <p:extLst>
      <p:ext uri="{BB962C8B-B14F-4D97-AF65-F5344CB8AC3E}">
        <p14:creationId xmlns:p14="http://schemas.microsoft.com/office/powerpoint/2010/main" val="1083039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If actual cost is greater than planned cost, how will it be displayed in the After Action Reconciliation?</a:t>
            </a:r>
          </a:p>
          <a:p>
            <a:endParaRPr lang="en-US" dirty="0"/>
          </a:p>
        </p:txBody>
      </p:sp>
      <p:pic>
        <p:nvPicPr>
          <p:cNvPr id="1026" name="Picture 2" descr="C:\Users\Melanie Nelson\AppData\Local\Microsoft\Windows\Temporary Internet Files\Content.IE5\VSG94DM2\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52400"/>
            <a:ext cx="1066800" cy="153619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636B9CD3-3370-4EAF-B0F5-14D5569CB4EF}" type="slidenum">
              <a:rPr lang="en-US" smtClean="0"/>
              <a:pPr/>
              <a:t>22</a:t>
            </a:fld>
            <a:endParaRPr lang="en-US"/>
          </a:p>
        </p:txBody>
      </p:sp>
    </p:spTree>
    <p:extLst>
      <p:ext uri="{BB962C8B-B14F-4D97-AF65-F5344CB8AC3E}">
        <p14:creationId xmlns:p14="http://schemas.microsoft.com/office/powerpoint/2010/main" val="1765450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438400" y="6096000"/>
            <a:ext cx="4191000" cy="381000"/>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endParaRPr lang="en-US" dirty="0"/>
          </a:p>
        </p:txBody>
      </p:sp>
      <p:sp>
        <p:nvSpPr>
          <p:cNvPr id="11" name="TextBox 10"/>
          <p:cNvSpPr txBox="1"/>
          <p:nvPr/>
        </p:nvSpPr>
        <p:spPr>
          <a:xfrm>
            <a:off x="2438400" y="3581400"/>
            <a:ext cx="4191000" cy="381000"/>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endParaRPr lang="en-US" dirty="0"/>
          </a:p>
        </p:txBody>
      </p:sp>
      <p:sp>
        <p:nvSpPr>
          <p:cNvPr id="3" name="Title 2"/>
          <p:cNvSpPr>
            <a:spLocks noGrp="1"/>
          </p:cNvSpPr>
          <p:nvPr>
            <p:ph type="title"/>
          </p:nvPr>
        </p:nvSpPr>
        <p:spPr/>
        <p:txBody>
          <a:bodyPr>
            <a:noAutofit/>
          </a:bodyPr>
          <a:lstStyle/>
          <a:p>
            <a:r>
              <a:rPr lang="en-US" sz="3200" dirty="0" smtClean="0"/>
              <a:t>Exercise: Redo the Previous AAR by Considering Volume Variance Effects</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7733531"/>
              </p:ext>
            </p:extLst>
          </p:nvPr>
        </p:nvGraphicFramePr>
        <p:xfrm>
          <a:off x="2438400" y="1600201"/>
          <a:ext cx="4191000" cy="2367862"/>
        </p:xfrm>
        <a:graphic>
          <a:graphicData uri="http://schemas.openxmlformats.org/drawingml/2006/table">
            <a:tbl>
              <a:tblPr firstRow="1">
                <a:tableStyleId>{69012ECD-51FC-41F1-AA8D-1B2483CD663E}</a:tableStyleId>
              </a:tblPr>
              <a:tblGrid>
                <a:gridCol w="838200"/>
                <a:gridCol w="743309"/>
                <a:gridCol w="933091"/>
                <a:gridCol w="838200"/>
                <a:gridCol w="838200"/>
              </a:tblGrid>
              <a:tr h="338266">
                <a:tc>
                  <a:txBody>
                    <a:bodyPr/>
                    <a:lstStyle/>
                    <a:p>
                      <a:pPr algn="l" fontAlgn="b"/>
                      <a:r>
                        <a:rPr lang="en-US" sz="1800" u="none" strike="noStrike" dirty="0" smtClean="0"/>
                        <a:t>PLAN</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number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a:t>cost per</a:t>
                      </a:r>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total</a:t>
                      </a:r>
                      <a:endParaRPr lang="en-US" sz="1800" b="1" i="0" u="none" strike="noStrike" dirty="0">
                        <a:solidFill>
                          <a:srgbClr val="000000"/>
                        </a:solidFill>
                        <a:latin typeface="Calibri"/>
                      </a:endParaRPr>
                    </a:p>
                  </a:txBody>
                  <a:tcPr marL="9525" marR="9525" marT="9525" marB="0" anchor="b"/>
                </a:tc>
              </a:tr>
              <a:tr h="338266">
                <a:tc gridSpan="2">
                  <a:txBody>
                    <a:bodyPr/>
                    <a:lstStyle/>
                    <a:p>
                      <a:pPr algn="l" fontAlgn="b"/>
                      <a:r>
                        <a:rPr lang="en-US" sz="1800" u="none" strike="noStrike" dirty="0"/>
                        <a:t>civilian staff</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10000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a:t>30000</a:t>
                      </a:r>
                      <a:endParaRPr lang="en-US" sz="1800" b="1" i="0" u="none" strike="noStrike">
                        <a:solidFill>
                          <a:srgbClr val="000000"/>
                        </a:solidFill>
                        <a:latin typeface="Calibri"/>
                      </a:endParaRPr>
                    </a:p>
                  </a:txBody>
                  <a:tcPr marL="9525" marR="9525" marT="9525" marB="0" anchor="b"/>
                </a:tc>
              </a:tr>
              <a:tr h="338266">
                <a:tc gridSpan="2">
                  <a:txBody>
                    <a:bodyPr/>
                    <a:lstStyle/>
                    <a:p>
                      <a:pPr algn="l" fontAlgn="b"/>
                      <a:r>
                        <a:rPr lang="en-US" sz="1800" u="none" strike="noStrike" dirty="0" smtClean="0"/>
                        <a:t>military</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12000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a:t>36000</a:t>
                      </a:r>
                      <a:endParaRPr lang="en-US" sz="1800" b="1" i="0" u="none" strike="noStrike">
                        <a:solidFill>
                          <a:srgbClr val="000000"/>
                        </a:solidFill>
                        <a:latin typeface="Calibri"/>
                      </a:endParaRPr>
                    </a:p>
                  </a:txBody>
                  <a:tcPr marL="9525" marR="9525" marT="9525" marB="0" anchor="b"/>
                </a:tc>
              </a:tr>
              <a:tr h="338266">
                <a:tc gridSpan="2">
                  <a:txBody>
                    <a:bodyPr/>
                    <a:lstStyle/>
                    <a:p>
                      <a:pPr algn="l" fontAlgn="b"/>
                      <a:r>
                        <a:rPr lang="en-US" sz="1800" u="none" strike="noStrike" dirty="0" smtClean="0"/>
                        <a:t>contract cost</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a:solidFill>
                          <a:srgbClr val="000000"/>
                        </a:solidFill>
                        <a:latin typeface="Calibri"/>
                      </a:endParaRPr>
                    </a:p>
                  </a:txBody>
                  <a:tcPr marL="9525" marR="9525" marT="9525" marB="0" anchor="b"/>
                </a:tc>
                <a:tc>
                  <a:txBody>
                    <a:bodyPr/>
                    <a:lstStyle/>
                    <a:p>
                      <a:pPr algn="r" fontAlgn="b"/>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a:t>20000</a:t>
                      </a:r>
                      <a:endParaRPr lang="en-US" sz="1800" b="1" i="0" u="none" strike="noStrike">
                        <a:solidFill>
                          <a:srgbClr val="000000"/>
                        </a:solidFill>
                        <a:latin typeface="Calibri"/>
                      </a:endParaRPr>
                    </a:p>
                  </a:txBody>
                  <a:tcPr marL="9525" marR="9525" marT="9525" marB="0" anchor="b"/>
                </a:tc>
              </a:tr>
              <a:tr h="338266">
                <a:tc>
                  <a:txBody>
                    <a:bodyPr/>
                    <a:lstStyle/>
                    <a:p>
                      <a:pPr algn="l" fontAlgn="b"/>
                      <a:r>
                        <a:rPr lang="en-US" sz="1800" u="none" strike="noStrike" dirty="0" smtClean="0"/>
                        <a:t>trips</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a:t>5</a:t>
                      </a:r>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a:t>1500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7500</a:t>
                      </a:r>
                      <a:endParaRPr lang="en-US" sz="1800" b="1" i="0" u="none" strike="noStrike" dirty="0">
                        <a:solidFill>
                          <a:srgbClr val="000000"/>
                        </a:solidFill>
                        <a:latin typeface="Calibri"/>
                      </a:endParaRPr>
                    </a:p>
                  </a:txBody>
                  <a:tcPr marL="9525" marR="9525" marT="9525" marB="0" anchor="b"/>
                </a:tc>
              </a:tr>
              <a:tr h="338266">
                <a:tc gridSpan="2">
                  <a:txBody>
                    <a:bodyPr/>
                    <a:lstStyle/>
                    <a:p>
                      <a:pPr algn="l" fontAlgn="b"/>
                      <a:r>
                        <a:rPr lang="en-US" sz="1800" u="none" strike="noStrike" dirty="0"/>
                        <a:t>total cost </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a:solidFill>
                          <a:srgbClr val="000000"/>
                        </a:solidFill>
                        <a:latin typeface="Calibri"/>
                      </a:endParaRPr>
                    </a:p>
                  </a:txBody>
                  <a:tcPr marL="9525" marR="9525" marT="9525" marB="0" anchor="b"/>
                </a:tc>
                <a:tc>
                  <a:txBody>
                    <a:bodyPr/>
                    <a:lstStyle/>
                    <a:p>
                      <a:pPr algn="r"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a:t>93500</a:t>
                      </a:r>
                      <a:endParaRPr lang="en-US" sz="1800" b="1" i="0" u="none" strike="noStrike" dirty="0">
                        <a:solidFill>
                          <a:srgbClr val="000000"/>
                        </a:solidFill>
                        <a:latin typeface="Calibri"/>
                      </a:endParaRPr>
                    </a:p>
                  </a:txBody>
                  <a:tcPr marL="9525" marR="9525" marT="9525" marB="0" anchor="b"/>
                </a:tc>
              </a:tr>
              <a:tr h="338266">
                <a:tc gridSpan="2">
                  <a:txBody>
                    <a:bodyPr/>
                    <a:lstStyle/>
                    <a:p>
                      <a:pPr algn="l" fontAlgn="b"/>
                      <a:r>
                        <a:rPr lang="en-US" sz="1800" u="none" strike="noStrike" dirty="0" smtClean="0"/>
                        <a:t>output</a:t>
                      </a:r>
                      <a:r>
                        <a:rPr lang="en-US" sz="1800" u="none" strike="noStrike" baseline="0" dirty="0" smtClean="0"/>
                        <a:t> units</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dirty="0">
                        <a:solidFill>
                          <a:srgbClr val="000000"/>
                        </a:solidFill>
                        <a:latin typeface="Calibri"/>
                      </a:endParaRPr>
                    </a:p>
                  </a:txBody>
                  <a:tcPr marL="9525" marR="9525" marT="9525" marB="0" anchor="b"/>
                </a:tc>
                <a:tc>
                  <a:txBody>
                    <a:bodyPr/>
                    <a:lstStyle/>
                    <a:p>
                      <a:pPr algn="r"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smtClean="0"/>
                        <a:t>10000</a:t>
                      </a:r>
                      <a:endParaRPr lang="en-US" sz="1800" b="1" i="0" u="none" strike="noStrike" dirty="0">
                        <a:solidFill>
                          <a:srgbClr val="000000"/>
                        </a:solidFill>
                        <a:latin typeface="Calibri"/>
                      </a:endParaRPr>
                    </a:p>
                  </a:txBody>
                  <a:tcPr marL="9525" marR="9525" marT="9525"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34989590"/>
              </p:ext>
            </p:extLst>
          </p:nvPr>
        </p:nvGraphicFramePr>
        <p:xfrm>
          <a:off x="2438400" y="4114802"/>
          <a:ext cx="4191000" cy="2362199"/>
        </p:xfrm>
        <a:graphic>
          <a:graphicData uri="http://schemas.openxmlformats.org/drawingml/2006/table">
            <a:tbl>
              <a:tblPr firstRow="1">
                <a:tableStyleId>{69012ECD-51FC-41F1-AA8D-1B2483CD663E}</a:tableStyleId>
              </a:tblPr>
              <a:tblGrid>
                <a:gridCol w="838200"/>
                <a:gridCol w="838200"/>
                <a:gridCol w="838200"/>
                <a:gridCol w="838200"/>
                <a:gridCol w="838200"/>
              </a:tblGrid>
              <a:tr h="337457">
                <a:tc>
                  <a:txBody>
                    <a:bodyPr/>
                    <a:lstStyle/>
                    <a:p>
                      <a:pPr algn="l" fontAlgn="b"/>
                      <a:r>
                        <a:rPr lang="en-US" sz="1800" u="none" strike="noStrike" dirty="0"/>
                        <a:t>ACTUAL</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number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cost per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total</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a:t>civilian staff</a:t>
                      </a:r>
                      <a:endParaRPr lang="en-US" sz="1800" b="1" i="0" u="none" strike="noStrike">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2</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13000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26000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a:t>military </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13000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39000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a:t>contract cost</a:t>
                      </a:r>
                      <a:endParaRPr lang="en-US" sz="1800" b="1" i="0" u="none" strike="noStrike">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25000</a:t>
                      </a:r>
                      <a:endParaRPr lang="en-US" sz="1800" b="1" i="0" u="none" strike="noStrike" dirty="0">
                        <a:solidFill>
                          <a:srgbClr val="000000"/>
                        </a:solidFill>
                        <a:latin typeface="Calibri"/>
                      </a:endParaRPr>
                    </a:p>
                  </a:txBody>
                  <a:tcPr marL="9525" marR="9525" marT="9525" marB="0" anchor="b"/>
                </a:tc>
              </a:tr>
              <a:tr h="337457">
                <a:tc>
                  <a:txBody>
                    <a:bodyPr/>
                    <a:lstStyle/>
                    <a:p>
                      <a:pPr algn="l" fontAlgn="b"/>
                      <a:r>
                        <a:rPr lang="en-US" sz="1800" u="none" strike="noStrike"/>
                        <a:t>trips</a:t>
                      </a:r>
                      <a:endParaRPr lang="en-US" sz="1800" b="1" i="0" u="none" strike="noStrike">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2</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2000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a:t>total cost </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a:t>92000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smtClean="0"/>
                        <a:t>output units</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smtClean="0"/>
                        <a:t>8000</a:t>
                      </a:r>
                      <a:endParaRPr lang="en-US" sz="1800" b="1" i="0" u="none" strike="noStrike" dirty="0">
                        <a:solidFill>
                          <a:srgbClr val="000000"/>
                        </a:solidFill>
                        <a:latin typeface="Calibri"/>
                      </a:endParaRPr>
                    </a:p>
                  </a:txBody>
                  <a:tcPr marL="9525" marR="9525" marT="9525" marB="0" anchor="b"/>
                </a:tc>
              </a:tr>
            </a:tbl>
          </a:graphicData>
        </a:graphic>
      </p:graphicFrame>
      <p:sp>
        <p:nvSpPr>
          <p:cNvPr id="7" name="TextBox 6"/>
          <p:cNvSpPr txBox="1"/>
          <p:nvPr/>
        </p:nvSpPr>
        <p:spPr>
          <a:xfrm>
            <a:off x="6629400" y="19050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8" name="TextBox 7"/>
          <p:cNvSpPr txBox="1"/>
          <p:nvPr/>
        </p:nvSpPr>
        <p:spPr>
          <a:xfrm>
            <a:off x="6629400" y="22860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9" name="TextBox 8"/>
          <p:cNvSpPr txBox="1"/>
          <p:nvPr/>
        </p:nvSpPr>
        <p:spPr>
          <a:xfrm>
            <a:off x="6629400" y="26670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fixed cost</a:t>
            </a:r>
            <a:endParaRPr lang="en-US" b="1" i="1" dirty="0"/>
          </a:p>
        </p:txBody>
      </p:sp>
      <p:sp>
        <p:nvSpPr>
          <p:cNvPr id="10" name="TextBox 9"/>
          <p:cNvSpPr txBox="1"/>
          <p:nvPr/>
        </p:nvSpPr>
        <p:spPr>
          <a:xfrm>
            <a:off x="6629400" y="3059668"/>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14" name="TextBox 13"/>
          <p:cNvSpPr txBox="1"/>
          <p:nvPr/>
        </p:nvSpPr>
        <p:spPr>
          <a:xfrm>
            <a:off x="6629400" y="43434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15" name="TextBox 14"/>
          <p:cNvSpPr txBox="1"/>
          <p:nvPr/>
        </p:nvSpPr>
        <p:spPr>
          <a:xfrm>
            <a:off x="6629400" y="47244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16" name="TextBox 15"/>
          <p:cNvSpPr txBox="1"/>
          <p:nvPr/>
        </p:nvSpPr>
        <p:spPr>
          <a:xfrm>
            <a:off x="6629400" y="51054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fixed cost</a:t>
            </a:r>
            <a:endParaRPr lang="en-US" b="1" i="1" dirty="0"/>
          </a:p>
        </p:txBody>
      </p:sp>
      <p:sp>
        <p:nvSpPr>
          <p:cNvPr id="17" name="TextBox 16"/>
          <p:cNvSpPr txBox="1"/>
          <p:nvPr/>
        </p:nvSpPr>
        <p:spPr>
          <a:xfrm>
            <a:off x="6629400" y="5498068"/>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2" name="Footer Placeholder 1"/>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4" name="Slide Number Placeholder 3"/>
          <p:cNvSpPr>
            <a:spLocks noGrp="1"/>
          </p:cNvSpPr>
          <p:nvPr>
            <p:ph type="sldNum" sz="quarter" idx="12"/>
          </p:nvPr>
        </p:nvSpPr>
        <p:spPr/>
        <p:txBody>
          <a:bodyPr/>
          <a:lstStyle/>
          <a:p>
            <a:fld id="{636B9CD3-3370-4EAF-B0F5-14D5569CB4EF}"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286000" y="6172200"/>
            <a:ext cx="4343400" cy="381000"/>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endParaRPr lang="en-US" dirty="0"/>
          </a:p>
        </p:txBody>
      </p:sp>
      <p:sp>
        <p:nvSpPr>
          <p:cNvPr id="11" name="TextBox 10"/>
          <p:cNvSpPr txBox="1"/>
          <p:nvPr/>
        </p:nvSpPr>
        <p:spPr>
          <a:xfrm>
            <a:off x="2286000" y="3657600"/>
            <a:ext cx="4267200" cy="381000"/>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endParaRPr lang="en-US" dirty="0"/>
          </a:p>
        </p:txBody>
      </p:sp>
      <p:sp>
        <p:nvSpPr>
          <p:cNvPr id="3" name="Title 2"/>
          <p:cNvSpPr>
            <a:spLocks noGrp="1"/>
          </p:cNvSpPr>
          <p:nvPr>
            <p:ph type="title"/>
          </p:nvPr>
        </p:nvSpPr>
        <p:spPr/>
        <p:txBody>
          <a:bodyPr>
            <a:noAutofit/>
          </a:bodyPr>
          <a:lstStyle/>
          <a:p>
            <a:r>
              <a:rPr lang="en-US" sz="3200" dirty="0" smtClean="0"/>
              <a:t>Exercise: Redo the Previous AAR by Considering Volume Variance Effects</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4979507"/>
              </p:ext>
            </p:extLst>
          </p:nvPr>
        </p:nvGraphicFramePr>
        <p:xfrm>
          <a:off x="2438400" y="1600201"/>
          <a:ext cx="4038600" cy="2367862"/>
        </p:xfrm>
        <a:graphic>
          <a:graphicData uri="http://schemas.openxmlformats.org/drawingml/2006/table">
            <a:tbl>
              <a:tblPr firstRow="1">
                <a:tableStyleId>{69012ECD-51FC-41F1-AA8D-1B2483CD663E}</a:tableStyleId>
              </a:tblPr>
              <a:tblGrid>
                <a:gridCol w="807720"/>
                <a:gridCol w="716280"/>
                <a:gridCol w="899160"/>
                <a:gridCol w="807720"/>
                <a:gridCol w="807720"/>
              </a:tblGrid>
              <a:tr h="338266">
                <a:tc>
                  <a:txBody>
                    <a:bodyPr/>
                    <a:lstStyle/>
                    <a:p>
                      <a:pPr algn="l" fontAlgn="b"/>
                      <a:r>
                        <a:rPr lang="en-US" sz="1800" u="none" strike="noStrike" dirty="0" smtClean="0"/>
                        <a:t>PLAN</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number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a:t>cost per</a:t>
                      </a:r>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total</a:t>
                      </a:r>
                      <a:endParaRPr lang="en-US" sz="1800" b="1" i="0" u="none" strike="noStrike" dirty="0">
                        <a:solidFill>
                          <a:srgbClr val="000000"/>
                        </a:solidFill>
                        <a:latin typeface="Calibri"/>
                      </a:endParaRPr>
                    </a:p>
                  </a:txBody>
                  <a:tcPr marL="9525" marR="9525" marT="9525" marB="0" anchor="b"/>
                </a:tc>
              </a:tr>
              <a:tr h="338266">
                <a:tc gridSpan="2">
                  <a:txBody>
                    <a:bodyPr/>
                    <a:lstStyle/>
                    <a:p>
                      <a:pPr algn="l" fontAlgn="b"/>
                      <a:r>
                        <a:rPr lang="en-US" sz="1800" u="none" strike="noStrike" dirty="0"/>
                        <a:t>civilian staff</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10000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a:t>30000</a:t>
                      </a:r>
                      <a:endParaRPr lang="en-US" sz="1800" b="1" i="0" u="none" strike="noStrike">
                        <a:solidFill>
                          <a:srgbClr val="000000"/>
                        </a:solidFill>
                        <a:latin typeface="Calibri"/>
                      </a:endParaRPr>
                    </a:p>
                  </a:txBody>
                  <a:tcPr marL="9525" marR="9525" marT="9525" marB="0" anchor="b"/>
                </a:tc>
              </a:tr>
              <a:tr h="338266">
                <a:tc gridSpan="2">
                  <a:txBody>
                    <a:bodyPr/>
                    <a:lstStyle/>
                    <a:p>
                      <a:pPr algn="l" fontAlgn="b"/>
                      <a:r>
                        <a:rPr lang="en-US" sz="1800" u="none" strike="noStrike" dirty="0" smtClean="0"/>
                        <a:t>military</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12000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a:t>36000</a:t>
                      </a:r>
                      <a:endParaRPr lang="en-US" sz="1800" b="1" i="0" u="none" strike="noStrike">
                        <a:solidFill>
                          <a:srgbClr val="000000"/>
                        </a:solidFill>
                        <a:latin typeface="Calibri"/>
                      </a:endParaRPr>
                    </a:p>
                  </a:txBody>
                  <a:tcPr marL="9525" marR="9525" marT="9525" marB="0" anchor="b"/>
                </a:tc>
              </a:tr>
              <a:tr h="338266">
                <a:tc gridSpan="2">
                  <a:txBody>
                    <a:bodyPr/>
                    <a:lstStyle/>
                    <a:p>
                      <a:pPr algn="l" fontAlgn="b"/>
                      <a:r>
                        <a:rPr lang="en-US" sz="1800" u="none" strike="noStrike" dirty="0" smtClean="0"/>
                        <a:t>contract cost</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a:solidFill>
                          <a:srgbClr val="000000"/>
                        </a:solidFill>
                        <a:latin typeface="Calibri"/>
                      </a:endParaRPr>
                    </a:p>
                  </a:txBody>
                  <a:tcPr marL="9525" marR="9525" marT="9525" marB="0" anchor="b"/>
                </a:tc>
                <a:tc>
                  <a:txBody>
                    <a:bodyPr/>
                    <a:lstStyle/>
                    <a:p>
                      <a:pPr algn="r" fontAlgn="b"/>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a:t>20000</a:t>
                      </a:r>
                      <a:endParaRPr lang="en-US" sz="1800" b="1" i="0" u="none" strike="noStrike">
                        <a:solidFill>
                          <a:srgbClr val="000000"/>
                        </a:solidFill>
                        <a:latin typeface="Calibri"/>
                      </a:endParaRPr>
                    </a:p>
                  </a:txBody>
                  <a:tcPr marL="9525" marR="9525" marT="9525" marB="0" anchor="b"/>
                </a:tc>
              </a:tr>
              <a:tr h="338266">
                <a:tc>
                  <a:txBody>
                    <a:bodyPr/>
                    <a:lstStyle/>
                    <a:p>
                      <a:pPr algn="l" fontAlgn="b"/>
                      <a:r>
                        <a:rPr lang="en-US" sz="1800" u="none" strike="noStrike" dirty="0" smtClean="0"/>
                        <a:t>trips</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a:t>5</a:t>
                      </a:r>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a:t>1500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7500</a:t>
                      </a:r>
                      <a:endParaRPr lang="en-US" sz="1800" b="1" i="0" u="none" strike="noStrike" dirty="0">
                        <a:solidFill>
                          <a:srgbClr val="000000"/>
                        </a:solidFill>
                        <a:latin typeface="Calibri"/>
                      </a:endParaRPr>
                    </a:p>
                  </a:txBody>
                  <a:tcPr marL="9525" marR="9525" marT="9525" marB="0" anchor="b"/>
                </a:tc>
              </a:tr>
              <a:tr h="338266">
                <a:tc gridSpan="2">
                  <a:txBody>
                    <a:bodyPr/>
                    <a:lstStyle/>
                    <a:p>
                      <a:pPr algn="l" fontAlgn="b"/>
                      <a:r>
                        <a:rPr lang="en-US" sz="1800" u="none" strike="noStrike" dirty="0"/>
                        <a:t>total cost </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a:solidFill>
                          <a:srgbClr val="000000"/>
                        </a:solidFill>
                        <a:latin typeface="Calibri"/>
                      </a:endParaRPr>
                    </a:p>
                  </a:txBody>
                  <a:tcPr marL="9525" marR="9525" marT="9525" marB="0" anchor="b"/>
                </a:tc>
                <a:tc>
                  <a:txBody>
                    <a:bodyPr/>
                    <a:lstStyle/>
                    <a:p>
                      <a:pPr algn="r"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a:t>93500</a:t>
                      </a:r>
                      <a:endParaRPr lang="en-US" sz="1800" b="1" i="0" u="none" strike="noStrike" dirty="0">
                        <a:solidFill>
                          <a:srgbClr val="000000"/>
                        </a:solidFill>
                        <a:latin typeface="Calibri"/>
                      </a:endParaRPr>
                    </a:p>
                  </a:txBody>
                  <a:tcPr marL="9525" marR="9525" marT="9525" marB="0" anchor="b"/>
                </a:tc>
              </a:tr>
              <a:tr h="338266">
                <a:tc gridSpan="2">
                  <a:txBody>
                    <a:bodyPr/>
                    <a:lstStyle/>
                    <a:p>
                      <a:pPr algn="l" fontAlgn="b"/>
                      <a:r>
                        <a:rPr lang="en-US" sz="1800" u="none" strike="noStrike" dirty="0" smtClean="0"/>
                        <a:t>output</a:t>
                      </a:r>
                      <a:r>
                        <a:rPr lang="en-US" sz="1800" u="none" strike="noStrike" baseline="0" dirty="0" smtClean="0"/>
                        <a:t> units</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a:solidFill>
                          <a:srgbClr val="000000"/>
                        </a:solidFill>
                        <a:latin typeface="Calibri"/>
                      </a:endParaRPr>
                    </a:p>
                  </a:txBody>
                  <a:tcPr marL="9525" marR="9525" marT="9525" marB="0" anchor="b"/>
                </a:tc>
                <a:tc>
                  <a:txBody>
                    <a:bodyPr/>
                    <a:lstStyle/>
                    <a:p>
                      <a:pPr algn="r"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smtClean="0"/>
                        <a:t>10000</a:t>
                      </a:r>
                      <a:endParaRPr lang="en-US" sz="1800" b="1" i="0" u="none" strike="noStrike" dirty="0">
                        <a:solidFill>
                          <a:srgbClr val="000000"/>
                        </a:solidFill>
                        <a:latin typeface="Calibri"/>
                      </a:endParaRPr>
                    </a:p>
                  </a:txBody>
                  <a:tcPr marL="9525" marR="9525" marT="9525"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46855908"/>
              </p:ext>
            </p:extLst>
          </p:nvPr>
        </p:nvGraphicFramePr>
        <p:xfrm>
          <a:off x="2438400" y="4114802"/>
          <a:ext cx="4191000" cy="2362199"/>
        </p:xfrm>
        <a:graphic>
          <a:graphicData uri="http://schemas.openxmlformats.org/drawingml/2006/table">
            <a:tbl>
              <a:tblPr firstRow="1">
                <a:tableStyleId>{69012ECD-51FC-41F1-AA8D-1B2483CD663E}</a:tableStyleId>
              </a:tblPr>
              <a:tblGrid>
                <a:gridCol w="838200"/>
                <a:gridCol w="838200"/>
                <a:gridCol w="838200"/>
                <a:gridCol w="838200"/>
                <a:gridCol w="838200"/>
              </a:tblGrid>
              <a:tr h="337457">
                <a:tc>
                  <a:txBody>
                    <a:bodyPr/>
                    <a:lstStyle/>
                    <a:p>
                      <a:pPr algn="l" fontAlgn="b"/>
                      <a:r>
                        <a:rPr lang="en-US" sz="1800" u="none" strike="noStrike" dirty="0"/>
                        <a:t>ACTUAL</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number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cost per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total</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a:t>civilian staff</a:t>
                      </a:r>
                      <a:endParaRPr lang="en-US" sz="1800" b="1" i="0" u="none" strike="noStrike">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2</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13000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26000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a:t>military </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13000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39000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a:t>contract cost</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25000</a:t>
                      </a:r>
                      <a:endParaRPr lang="en-US" sz="1800" b="1" i="0" u="none" strike="noStrike" dirty="0">
                        <a:solidFill>
                          <a:srgbClr val="000000"/>
                        </a:solidFill>
                        <a:latin typeface="Calibri"/>
                      </a:endParaRPr>
                    </a:p>
                  </a:txBody>
                  <a:tcPr marL="9525" marR="9525" marT="9525" marB="0" anchor="b"/>
                </a:tc>
              </a:tr>
              <a:tr h="337457">
                <a:tc>
                  <a:txBody>
                    <a:bodyPr/>
                    <a:lstStyle/>
                    <a:p>
                      <a:pPr algn="l" fontAlgn="b"/>
                      <a:r>
                        <a:rPr lang="en-US" sz="1800" u="none" strike="noStrike"/>
                        <a:t>trips</a:t>
                      </a:r>
                      <a:endParaRPr lang="en-US" sz="1800" b="1" i="0" u="none" strike="noStrike">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2</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2000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a:t>total cost </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a:t>92000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smtClean="0"/>
                        <a:t>output units</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smtClean="0"/>
                        <a:t>8000</a:t>
                      </a:r>
                      <a:endParaRPr lang="en-US" sz="1800" b="1" i="0" u="none" strike="noStrike" dirty="0">
                        <a:solidFill>
                          <a:srgbClr val="000000"/>
                        </a:solidFill>
                        <a:latin typeface="Calibri"/>
                      </a:endParaRPr>
                    </a:p>
                  </a:txBody>
                  <a:tcPr marL="9525" marR="9525" marT="9525" marB="0" anchor="b"/>
                </a:tc>
              </a:tr>
            </a:tbl>
          </a:graphicData>
        </a:graphic>
      </p:graphicFrame>
      <p:sp>
        <p:nvSpPr>
          <p:cNvPr id="7" name="TextBox 6"/>
          <p:cNvSpPr txBox="1"/>
          <p:nvPr/>
        </p:nvSpPr>
        <p:spPr>
          <a:xfrm>
            <a:off x="6629400" y="19050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8" name="TextBox 7"/>
          <p:cNvSpPr txBox="1"/>
          <p:nvPr/>
        </p:nvSpPr>
        <p:spPr>
          <a:xfrm>
            <a:off x="6629400" y="22860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9" name="TextBox 8"/>
          <p:cNvSpPr txBox="1"/>
          <p:nvPr/>
        </p:nvSpPr>
        <p:spPr>
          <a:xfrm>
            <a:off x="6629400" y="26670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fixed cost</a:t>
            </a:r>
            <a:endParaRPr lang="en-US" b="1" i="1" dirty="0"/>
          </a:p>
        </p:txBody>
      </p:sp>
      <p:sp>
        <p:nvSpPr>
          <p:cNvPr id="10" name="TextBox 9"/>
          <p:cNvSpPr txBox="1"/>
          <p:nvPr/>
        </p:nvSpPr>
        <p:spPr>
          <a:xfrm>
            <a:off x="6629400" y="3059668"/>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14" name="TextBox 13"/>
          <p:cNvSpPr txBox="1"/>
          <p:nvPr/>
        </p:nvSpPr>
        <p:spPr>
          <a:xfrm>
            <a:off x="6629400" y="43434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15" name="TextBox 14"/>
          <p:cNvSpPr txBox="1"/>
          <p:nvPr/>
        </p:nvSpPr>
        <p:spPr>
          <a:xfrm>
            <a:off x="6629400" y="47244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16" name="TextBox 15"/>
          <p:cNvSpPr txBox="1"/>
          <p:nvPr/>
        </p:nvSpPr>
        <p:spPr>
          <a:xfrm>
            <a:off x="6629400" y="51054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fixed cost</a:t>
            </a:r>
            <a:endParaRPr lang="en-US" b="1" i="1" dirty="0"/>
          </a:p>
        </p:txBody>
      </p:sp>
      <p:sp>
        <p:nvSpPr>
          <p:cNvPr id="17" name="TextBox 16"/>
          <p:cNvSpPr txBox="1"/>
          <p:nvPr/>
        </p:nvSpPr>
        <p:spPr>
          <a:xfrm>
            <a:off x="6629400" y="5498068"/>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2" name="TextBox 1"/>
          <p:cNvSpPr txBox="1"/>
          <p:nvPr/>
        </p:nvSpPr>
        <p:spPr>
          <a:xfrm>
            <a:off x="232233" y="1780359"/>
            <a:ext cx="2053767" cy="923330"/>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pPr algn="ctr"/>
            <a:r>
              <a:rPr lang="en-US" b="1" dirty="0" smtClean="0"/>
              <a:t>Planned VC/unit=</a:t>
            </a:r>
          </a:p>
          <a:p>
            <a:pPr algn="ctr"/>
            <a:r>
              <a:rPr lang="en-US" b="1" u="sng" dirty="0" smtClean="0"/>
              <a:t>30000+36000+7500</a:t>
            </a:r>
          </a:p>
          <a:p>
            <a:pPr algn="ctr"/>
            <a:r>
              <a:rPr lang="en-US" b="1" dirty="0" smtClean="0"/>
              <a:t>10000</a:t>
            </a:r>
            <a:endParaRPr lang="en-US" b="1" dirty="0"/>
          </a:p>
        </p:txBody>
      </p:sp>
      <p:cxnSp>
        <p:nvCxnSpPr>
          <p:cNvPr id="12" name="Straight Arrow Connector 11"/>
          <p:cNvCxnSpPr/>
          <p:nvPr/>
        </p:nvCxnSpPr>
        <p:spPr>
          <a:xfrm flipV="1">
            <a:off x="2286000" y="2089666"/>
            <a:ext cx="3581400" cy="15235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1" name="Straight Arrow Connector 20"/>
          <p:cNvCxnSpPr>
            <a:stCxn id="2" idx="3"/>
          </p:cNvCxnSpPr>
          <p:nvPr/>
        </p:nvCxnSpPr>
        <p:spPr>
          <a:xfrm>
            <a:off x="2286000" y="2242024"/>
            <a:ext cx="3581400" cy="22864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3" name="Straight Arrow Connector 22"/>
          <p:cNvCxnSpPr>
            <a:stCxn id="2" idx="3"/>
          </p:cNvCxnSpPr>
          <p:nvPr/>
        </p:nvCxnSpPr>
        <p:spPr>
          <a:xfrm>
            <a:off x="2286000" y="2242024"/>
            <a:ext cx="3733800" cy="882176"/>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 name="Footer Placeholder 3"/>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18" name="Slide Number Placeholder 17"/>
          <p:cNvSpPr>
            <a:spLocks noGrp="1"/>
          </p:cNvSpPr>
          <p:nvPr>
            <p:ph type="sldNum" sz="quarter" idx="12"/>
          </p:nvPr>
        </p:nvSpPr>
        <p:spPr/>
        <p:txBody>
          <a:bodyPr/>
          <a:lstStyle/>
          <a:p>
            <a:fld id="{636B9CD3-3370-4EAF-B0F5-14D5569CB4EF}" type="slidenum">
              <a:rPr lang="en-US" smtClean="0"/>
              <a:pPr/>
              <a:t>24</a:t>
            </a:fld>
            <a:endParaRPr lang="en-US"/>
          </a:p>
        </p:txBody>
      </p:sp>
    </p:spTree>
    <p:extLst>
      <p:ext uri="{BB962C8B-B14F-4D97-AF65-F5344CB8AC3E}">
        <p14:creationId xmlns:p14="http://schemas.microsoft.com/office/powerpoint/2010/main" val="40887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286000" y="6172200"/>
            <a:ext cx="4343400" cy="381000"/>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endParaRPr lang="en-US" dirty="0"/>
          </a:p>
        </p:txBody>
      </p:sp>
      <p:sp>
        <p:nvSpPr>
          <p:cNvPr id="11" name="TextBox 10"/>
          <p:cNvSpPr txBox="1"/>
          <p:nvPr/>
        </p:nvSpPr>
        <p:spPr>
          <a:xfrm>
            <a:off x="2286000" y="3657600"/>
            <a:ext cx="4267200" cy="381000"/>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endParaRPr lang="en-US" dirty="0"/>
          </a:p>
        </p:txBody>
      </p:sp>
      <p:sp>
        <p:nvSpPr>
          <p:cNvPr id="3" name="Title 2"/>
          <p:cNvSpPr>
            <a:spLocks noGrp="1"/>
          </p:cNvSpPr>
          <p:nvPr>
            <p:ph type="title"/>
          </p:nvPr>
        </p:nvSpPr>
        <p:spPr/>
        <p:txBody>
          <a:bodyPr>
            <a:noAutofit/>
          </a:bodyPr>
          <a:lstStyle/>
          <a:p>
            <a:r>
              <a:rPr lang="en-US" sz="3200" dirty="0" smtClean="0"/>
              <a:t>Exercise: Redo the Previous AAR by Considering Volume Variance Effects</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64122683"/>
              </p:ext>
            </p:extLst>
          </p:nvPr>
        </p:nvGraphicFramePr>
        <p:xfrm>
          <a:off x="2438400" y="1600201"/>
          <a:ext cx="4038600" cy="2367862"/>
        </p:xfrm>
        <a:graphic>
          <a:graphicData uri="http://schemas.openxmlformats.org/drawingml/2006/table">
            <a:tbl>
              <a:tblPr firstRow="1">
                <a:tableStyleId>{69012ECD-51FC-41F1-AA8D-1B2483CD663E}</a:tableStyleId>
              </a:tblPr>
              <a:tblGrid>
                <a:gridCol w="807720"/>
                <a:gridCol w="716280"/>
                <a:gridCol w="899160"/>
                <a:gridCol w="807720"/>
                <a:gridCol w="807720"/>
              </a:tblGrid>
              <a:tr h="338266">
                <a:tc>
                  <a:txBody>
                    <a:bodyPr/>
                    <a:lstStyle/>
                    <a:p>
                      <a:pPr algn="l" fontAlgn="b"/>
                      <a:r>
                        <a:rPr lang="en-US" sz="1800" u="none" strike="noStrike" dirty="0" smtClean="0"/>
                        <a:t>PLAN</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number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a:t>cost per</a:t>
                      </a:r>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total</a:t>
                      </a:r>
                      <a:endParaRPr lang="en-US" sz="1800" b="1" i="0" u="none" strike="noStrike" dirty="0">
                        <a:solidFill>
                          <a:srgbClr val="000000"/>
                        </a:solidFill>
                        <a:latin typeface="Calibri"/>
                      </a:endParaRPr>
                    </a:p>
                  </a:txBody>
                  <a:tcPr marL="9525" marR="9525" marT="9525" marB="0" anchor="b"/>
                </a:tc>
              </a:tr>
              <a:tr h="338266">
                <a:tc gridSpan="2">
                  <a:txBody>
                    <a:bodyPr/>
                    <a:lstStyle/>
                    <a:p>
                      <a:pPr algn="l" fontAlgn="b"/>
                      <a:r>
                        <a:rPr lang="en-US" sz="1800" u="none" strike="noStrike" dirty="0"/>
                        <a:t>civilian staff</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10000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a:t>30000</a:t>
                      </a:r>
                      <a:endParaRPr lang="en-US" sz="1800" b="1" i="0" u="none" strike="noStrike">
                        <a:solidFill>
                          <a:srgbClr val="000000"/>
                        </a:solidFill>
                        <a:latin typeface="Calibri"/>
                      </a:endParaRPr>
                    </a:p>
                  </a:txBody>
                  <a:tcPr marL="9525" marR="9525" marT="9525" marB="0" anchor="b"/>
                </a:tc>
              </a:tr>
              <a:tr h="338266">
                <a:tc gridSpan="2">
                  <a:txBody>
                    <a:bodyPr/>
                    <a:lstStyle/>
                    <a:p>
                      <a:pPr algn="l" fontAlgn="b"/>
                      <a:r>
                        <a:rPr lang="en-US" sz="1800" u="none" strike="noStrike" dirty="0" smtClean="0"/>
                        <a:t>military</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12000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a:t>36000</a:t>
                      </a:r>
                      <a:endParaRPr lang="en-US" sz="1800" b="1" i="0" u="none" strike="noStrike">
                        <a:solidFill>
                          <a:srgbClr val="000000"/>
                        </a:solidFill>
                        <a:latin typeface="Calibri"/>
                      </a:endParaRPr>
                    </a:p>
                  </a:txBody>
                  <a:tcPr marL="9525" marR="9525" marT="9525" marB="0" anchor="b"/>
                </a:tc>
              </a:tr>
              <a:tr h="338266">
                <a:tc gridSpan="2">
                  <a:txBody>
                    <a:bodyPr/>
                    <a:lstStyle/>
                    <a:p>
                      <a:pPr algn="l" fontAlgn="b"/>
                      <a:r>
                        <a:rPr lang="en-US" sz="1800" u="none" strike="noStrike" dirty="0" smtClean="0"/>
                        <a:t>contract cost</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a:solidFill>
                          <a:srgbClr val="000000"/>
                        </a:solidFill>
                        <a:latin typeface="Calibri"/>
                      </a:endParaRPr>
                    </a:p>
                  </a:txBody>
                  <a:tcPr marL="9525" marR="9525" marT="9525" marB="0" anchor="b"/>
                </a:tc>
                <a:tc>
                  <a:txBody>
                    <a:bodyPr/>
                    <a:lstStyle/>
                    <a:p>
                      <a:pPr algn="r" fontAlgn="b"/>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a:t>20000</a:t>
                      </a:r>
                      <a:endParaRPr lang="en-US" sz="1800" b="1" i="0" u="none" strike="noStrike">
                        <a:solidFill>
                          <a:srgbClr val="000000"/>
                        </a:solidFill>
                        <a:latin typeface="Calibri"/>
                      </a:endParaRPr>
                    </a:p>
                  </a:txBody>
                  <a:tcPr marL="9525" marR="9525" marT="9525" marB="0" anchor="b"/>
                </a:tc>
              </a:tr>
              <a:tr h="338266">
                <a:tc>
                  <a:txBody>
                    <a:bodyPr/>
                    <a:lstStyle/>
                    <a:p>
                      <a:pPr algn="l" fontAlgn="b"/>
                      <a:r>
                        <a:rPr lang="en-US" sz="1800" u="none" strike="noStrike" dirty="0" smtClean="0"/>
                        <a:t>trips</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a:t>5</a:t>
                      </a:r>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a:t>1500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7500</a:t>
                      </a:r>
                      <a:endParaRPr lang="en-US" sz="1800" b="1" i="0" u="none" strike="noStrike" dirty="0">
                        <a:solidFill>
                          <a:srgbClr val="000000"/>
                        </a:solidFill>
                        <a:latin typeface="Calibri"/>
                      </a:endParaRPr>
                    </a:p>
                  </a:txBody>
                  <a:tcPr marL="9525" marR="9525" marT="9525" marB="0" anchor="b"/>
                </a:tc>
              </a:tr>
              <a:tr h="338266">
                <a:tc gridSpan="2">
                  <a:txBody>
                    <a:bodyPr/>
                    <a:lstStyle/>
                    <a:p>
                      <a:pPr algn="l" fontAlgn="b"/>
                      <a:r>
                        <a:rPr lang="en-US" sz="1800" u="none" strike="noStrike" dirty="0"/>
                        <a:t>total cost </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a:solidFill>
                          <a:srgbClr val="000000"/>
                        </a:solidFill>
                        <a:latin typeface="Calibri"/>
                      </a:endParaRPr>
                    </a:p>
                  </a:txBody>
                  <a:tcPr marL="9525" marR="9525" marT="9525" marB="0" anchor="b"/>
                </a:tc>
                <a:tc>
                  <a:txBody>
                    <a:bodyPr/>
                    <a:lstStyle/>
                    <a:p>
                      <a:pPr algn="r"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a:t>93500</a:t>
                      </a:r>
                      <a:endParaRPr lang="en-US" sz="1800" b="1" i="0" u="none" strike="noStrike" dirty="0">
                        <a:solidFill>
                          <a:srgbClr val="000000"/>
                        </a:solidFill>
                        <a:latin typeface="Calibri"/>
                      </a:endParaRPr>
                    </a:p>
                  </a:txBody>
                  <a:tcPr marL="9525" marR="9525" marT="9525" marB="0" anchor="b"/>
                </a:tc>
              </a:tr>
              <a:tr h="338266">
                <a:tc gridSpan="2">
                  <a:txBody>
                    <a:bodyPr/>
                    <a:lstStyle/>
                    <a:p>
                      <a:pPr algn="l" fontAlgn="b"/>
                      <a:r>
                        <a:rPr lang="en-US" sz="1800" u="none" strike="noStrike" dirty="0" smtClean="0"/>
                        <a:t>output</a:t>
                      </a:r>
                      <a:r>
                        <a:rPr lang="en-US" sz="1800" u="none" strike="noStrike" baseline="0" dirty="0" smtClean="0"/>
                        <a:t> units</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a:solidFill>
                          <a:srgbClr val="000000"/>
                        </a:solidFill>
                        <a:latin typeface="Calibri"/>
                      </a:endParaRPr>
                    </a:p>
                  </a:txBody>
                  <a:tcPr marL="9525" marR="9525" marT="9525" marB="0" anchor="b"/>
                </a:tc>
                <a:tc>
                  <a:txBody>
                    <a:bodyPr/>
                    <a:lstStyle/>
                    <a:p>
                      <a:pPr algn="r"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smtClean="0"/>
                        <a:t>100</a:t>
                      </a:r>
                      <a:endParaRPr lang="en-US" sz="1800" b="1" i="0" u="none" strike="noStrike" dirty="0">
                        <a:solidFill>
                          <a:srgbClr val="000000"/>
                        </a:solidFill>
                        <a:latin typeface="Calibri"/>
                      </a:endParaRPr>
                    </a:p>
                  </a:txBody>
                  <a:tcPr marL="9525" marR="9525" marT="9525"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37007914"/>
              </p:ext>
            </p:extLst>
          </p:nvPr>
        </p:nvGraphicFramePr>
        <p:xfrm>
          <a:off x="2438400" y="4114802"/>
          <a:ext cx="4191000" cy="2362199"/>
        </p:xfrm>
        <a:graphic>
          <a:graphicData uri="http://schemas.openxmlformats.org/drawingml/2006/table">
            <a:tbl>
              <a:tblPr firstRow="1">
                <a:tableStyleId>{69012ECD-51FC-41F1-AA8D-1B2483CD663E}</a:tableStyleId>
              </a:tblPr>
              <a:tblGrid>
                <a:gridCol w="838200"/>
                <a:gridCol w="838200"/>
                <a:gridCol w="838200"/>
                <a:gridCol w="838200"/>
                <a:gridCol w="838200"/>
              </a:tblGrid>
              <a:tr h="337457">
                <a:tc>
                  <a:txBody>
                    <a:bodyPr/>
                    <a:lstStyle/>
                    <a:p>
                      <a:pPr algn="l" fontAlgn="b"/>
                      <a:r>
                        <a:rPr lang="en-US" sz="1800" u="none" strike="noStrike" dirty="0"/>
                        <a:t>ACTUAL</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number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cost per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total</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a:t>civilian staff</a:t>
                      </a:r>
                      <a:endParaRPr lang="en-US" sz="1800" b="1" i="0" u="none" strike="noStrike">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2</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13000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26000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a:t>military </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13000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39000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a:t>contract cost</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25000</a:t>
                      </a:r>
                      <a:endParaRPr lang="en-US" sz="1800" b="1" i="0" u="none" strike="noStrike" dirty="0">
                        <a:solidFill>
                          <a:srgbClr val="000000"/>
                        </a:solidFill>
                        <a:latin typeface="Calibri"/>
                      </a:endParaRPr>
                    </a:p>
                  </a:txBody>
                  <a:tcPr marL="9525" marR="9525" marT="9525" marB="0" anchor="b"/>
                </a:tc>
              </a:tr>
              <a:tr h="337457">
                <a:tc>
                  <a:txBody>
                    <a:bodyPr/>
                    <a:lstStyle/>
                    <a:p>
                      <a:pPr algn="l" fontAlgn="b"/>
                      <a:r>
                        <a:rPr lang="en-US" sz="1800" u="none" strike="noStrike"/>
                        <a:t>trips</a:t>
                      </a:r>
                      <a:endParaRPr lang="en-US" sz="1800" b="1" i="0" u="none" strike="noStrike">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2</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2000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a:t>total cost </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a:t>92000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smtClean="0"/>
                        <a:t>output units</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smtClean="0"/>
                        <a:t>80</a:t>
                      </a:r>
                      <a:endParaRPr lang="en-US" sz="1800" b="1" i="0" u="none" strike="noStrike" dirty="0">
                        <a:solidFill>
                          <a:srgbClr val="000000"/>
                        </a:solidFill>
                        <a:latin typeface="Calibri"/>
                      </a:endParaRPr>
                    </a:p>
                  </a:txBody>
                  <a:tcPr marL="9525" marR="9525" marT="9525" marB="0" anchor="b"/>
                </a:tc>
              </a:tr>
            </a:tbl>
          </a:graphicData>
        </a:graphic>
      </p:graphicFrame>
      <p:sp>
        <p:nvSpPr>
          <p:cNvPr id="7" name="TextBox 6"/>
          <p:cNvSpPr txBox="1"/>
          <p:nvPr/>
        </p:nvSpPr>
        <p:spPr>
          <a:xfrm>
            <a:off x="6629400" y="19050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8" name="TextBox 7"/>
          <p:cNvSpPr txBox="1"/>
          <p:nvPr/>
        </p:nvSpPr>
        <p:spPr>
          <a:xfrm>
            <a:off x="6629400" y="22860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9" name="TextBox 8"/>
          <p:cNvSpPr txBox="1"/>
          <p:nvPr/>
        </p:nvSpPr>
        <p:spPr>
          <a:xfrm>
            <a:off x="6629400" y="26670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fixed cost</a:t>
            </a:r>
            <a:endParaRPr lang="en-US" b="1" i="1" dirty="0"/>
          </a:p>
        </p:txBody>
      </p:sp>
      <p:sp>
        <p:nvSpPr>
          <p:cNvPr id="10" name="TextBox 9"/>
          <p:cNvSpPr txBox="1"/>
          <p:nvPr/>
        </p:nvSpPr>
        <p:spPr>
          <a:xfrm>
            <a:off x="6629400" y="3059668"/>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14" name="TextBox 13"/>
          <p:cNvSpPr txBox="1"/>
          <p:nvPr/>
        </p:nvSpPr>
        <p:spPr>
          <a:xfrm>
            <a:off x="6629400" y="43434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15" name="TextBox 14"/>
          <p:cNvSpPr txBox="1"/>
          <p:nvPr/>
        </p:nvSpPr>
        <p:spPr>
          <a:xfrm>
            <a:off x="6629400" y="47244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16" name="TextBox 15"/>
          <p:cNvSpPr txBox="1"/>
          <p:nvPr/>
        </p:nvSpPr>
        <p:spPr>
          <a:xfrm>
            <a:off x="6629400" y="51054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fixed cost</a:t>
            </a:r>
            <a:endParaRPr lang="en-US" b="1" i="1" dirty="0"/>
          </a:p>
        </p:txBody>
      </p:sp>
      <p:sp>
        <p:nvSpPr>
          <p:cNvPr id="17" name="TextBox 16"/>
          <p:cNvSpPr txBox="1"/>
          <p:nvPr/>
        </p:nvSpPr>
        <p:spPr>
          <a:xfrm>
            <a:off x="6629400" y="5498068"/>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2" name="TextBox 1"/>
          <p:cNvSpPr txBox="1"/>
          <p:nvPr/>
        </p:nvSpPr>
        <p:spPr>
          <a:xfrm>
            <a:off x="232233" y="4403425"/>
            <a:ext cx="2053768" cy="923330"/>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pPr algn="ctr"/>
            <a:r>
              <a:rPr lang="en-US" b="1" dirty="0" smtClean="0"/>
              <a:t>Actual VC/unit=</a:t>
            </a:r>
          </a:p>
          <a:p>
            <a:pPr algn="ctr"/>
            <a:r>
              <a:rPr lang="en-US" b="1" u="sng" dirty="0" smtClean="0"/>
              <a:t>26000+39000+2000</a:t>
            </a:r>
          </a:p>
          <a:p>
            <a:pPr algn="ctr"/>
            <a:r>
              <a:rPr lang="en-US" b="1" dirty="0" smtClean="0"/>
              <a:t>8000</a:t>
            </a:r>
            <a:endParaRPr lang="en-US" b="1" dirty="0"/>
          </a:p>
        </p:txBody>
      </p:sp>
      <p:cxnSp>
        <p:nvCxnSpPr>
          <p:cNvPr id="12" name="Straight Arrow Connector 11"/>
          <p:cNvCxnSpPr/>
          <p:nvPr/>
        </p:nvCxnSpPr>
        <p:spPr>
          <a:xfrm flipV="1">
            <a:off x="2286000" y="4712732"/>
            <a:ext cx="3581400" cy="15235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1" name="Straight Arrow Connector 20"/>
          <p:cNvCxnSpPr>
            <a:stCxn id="2" idx="3"/>
          </p:cNvCxnSpPr>
          <p:nvPr/>
        </p:nvCxnSpPr>
        <p:spPr>
          <a:xfrm>
            <a:off x="2286001" y="4865090"/>
            <a:ext cx="3581399" cy="22864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3" name="Straight Arrow Connector 22"/>
          <p:cNvCxnSpPr>
            <a:stCxn id="2" idx="3"/>
          </p:cNvCxnSpPr>
          <p:nvPr/>
        </p:nvCxnSpPr>
        <p:spPr>
          <a:xfrm>
            <a:off x="2286001" y="4865090"/>
            <a:ext cx="3733799" cy="81764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 name="Footer Placeholder 3"/>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18" name="Slide Number Placeholder 17"/>
          <p:cNvSpPr>
            <a:spLocks noGrp="1"/>
          </p:cNvSpPr>
          <p:nvPr>
            <p:ph type="sldNum" sz="quarter" idx="12"/>
          </p:nvPr>
        </p:nvSpPr>
        <p:spPr/>
        <p:txBody>
          <a:bodyPr/>
          <a:lstStyle/>
          <a:p>
            <a:fld id="{636B9CD3-3370-4EAF-B0F5-14D5569CB4EF}" type="slidenum">
              <a:rPr lang="en-US" smtClean="0"/>
              <a:pPr/>
              <a:t>25</a:t>
            </a:fld>
            <a:endParaRPr lang="en-US"/>
          </a:p>
        </p:txBody>
      </p:sp>
    </p:spTree>
    <p:extLst>
      <p:ext uri="{BB962C8B-B14F-4D97-AF65-F5344CB8AC3E}">
        <p14:creationId xmlns:p14="http://schemas.microsoft.com/office/powerpoint/2010/main" val="39182886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Template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4146950"/>
              </p:ext>
            </p:extLst>
          </p:nvPr>
        </p:nvGraphicFramePr>
        <p:xfrm>
          <a:off x="457200" y="1600200"/>
          <a:ext cx="8229600" cy="2560320"/>
        </p:xfrm>
        <a:graphic>
          <a:graphicData uri="http://schemas.openxmlformats.org/drawingml/2006/table">
            <a:tbl>
              <a:tblPr firstRow="1">
                <a:tableStyleId>{5C22544A-7EE6-4342-B048-85BDC9FD1C3A}</a:tableStyleId>
              </a:tblPr>
              <a:tblGrid>
                <a:gridCol w="1371600"/>
                <a:gridCol w="1371600"/>
                <a:gridCol w="1371600"/>
                <a:gridCol w="1371600"/>
                <a:gridCol w="1371600"/>
                <a:gridCol w="1371600"/>
              </a:tblGrid>
              <a:tr h="370840">
                <a:tc>
                  <a:txBody>
                    <a:bodyPr/>
                    <a:lstStyle/>
                    <a:p>
                      <a:endParaRPr lang="en-US" dirty="0"/>
                    </a:p>
                  </a:txBody>
                  <a:tcPr/>
                </a:tc>
                <a:tc>
                  <a:txBody>
                    <a:bodyPr/>
                    <a:lstStyle/>
                    <a:p>
                      <a:pPr algn="ctr"/>
                      <a:r>
                        <a:rPr lang="en-US" dirty="0" smtClean="0"/>
                        <a:t>Plan</a:t>
                      </a:r>
                    </a:p>
                    <a:p>
                      <a:pPr algn="ctr"/>
                      <a:r>
                        <a:rPr lang="en-US" dirty="0" smtClean="0"/>
                        <a:t>(100 units)</a:t>
                      </a:r>
                      <a:endParaRPr lang="en-US" dirty="0"/>
                    </a:p>
                  </a:txBody>
                  <a:tcPr/>
                </a:tc>
                <a:tc>
                  <a:txBody>
                    <a:bodyPr/>
                    <a:lstStyle/>
                    <a:p>
                      <a:pPr algn="ctr"/>
                      <a:r>
                        <a:rPr lang="en-US" dirty="0" smtClean="0"/>
                        <a:t>Volume</a:t>
                      </a:r>
                      <a:r>
                        <a:rPr lang="en-US" baseline="0" dirty="0" smtClean="0"/>
                        <a:t> Variance</a:t>
                      </a:r>
                      <a:endParaRPr lang="en-US" dirty="0"/>
                    </a:p>
                  </a:txBody>
                  <a:tcPr/>
                </a:tc>
                <a:tc>
                  <a:txBody>
                    <a:bodyPr/>
                    <a:lstStyle/>
                    <a:p>
                      <a:pPr algn="ctr"/>
                      <a:r>
                        <a:rPr lang="en-US" dirty="0" smtClean="0"/>
                        <a:t>Flex</a:t>
                      </a:r>
                    </a:p>
                    <a:p>
                      <a:pPr algn="ctr"/>
                      <a:r>
                        <a:rPr lang="en-US" dirty="0" smtClean="0"/>
                        <a:t>(80</a:t>
                      </a:r>
                      <a:r>
                        <a:rPr lang="en-US" baseline="0" dirty="0" smtClean="0"/>
                        <a:t> units)</a:t>
                      </a:r>
                      <a:endParaRPr lang="en-US" dirty="0"/>
                    </a:p>
                  </a:txBody>
                  <a:tcPr/>
                </a:tc>
                <a:tc>
                  <a:txBody>
                    <a:bodyPr/>
                    <a:lstStyle/>
                    <a:p>
                      <a:pPr algn="ctr"/>
                      <a:r>
                        <a:rPr lang="en-US" dirty="0" err="1" smtClean="0"/>
                        <a:t>Perf</a:t>
                      </a:r>
                      <a:r>
                        <a:rPr lang="en-US" dirty="0" smtClean="0"/>
                        <a:t>.</a:t>
                      </a:r>
                    </a:p>
                    <a:p>
                      <a:pPr algn="ctr"/>
                      <a:r>
                        <a:rPr lang="en-US" dirty="0" smtClean="0"/>
                        <a:t>Variance</a:t>
                      </a:r>
                      <a:endParaRPr lang="en-US" dirty="0"/>
                    </a:p>
                  </a:txBody>
                  <a:tcPr/>
                </a:tc>
                <a:tc>
                  <a:txBody>
                    <a:bodyPr/>
                    <a:lstStyle/>
                    <a:p>
                      <a:pPr algn="ctr"/>
                      <a:r>
                        <a:rPr lang="en-US" dirty="0" smtClean="0"/>
                        <a:t>Actual</a:t>
                      </a:r>
                    </a:p>
                    <a:p>
                      <a:pPr algn="ctr"/>
                      <a:r>
                        <a:rPr lang="en-US" dirty="0" smtClean="0"/>
                        <a:t>(80 units)</a:t>
                      </a:r>
                      <a:endParaRPr lang="en-US" dirty="0"/>
                    </a:p>
                  </a:txBody>
                  <a:tcPr/>
                </a:tc>
              </a:tr>
              <a:tr h="370840">
                <a:tc>
                  <a:txBody>
                    <a:bodyPr/>
                    <a:lstStyle/>
                    <a:p>
                      <a:r>
                        <a:rPr lang="en-US" dirty="0" smtClean="0"/>
                        <a:t>Var.</a:t>
                      </a:r>
                      <a:r>
                        <a:rPr lang="en-US" baseline="0" dirty="0" smtClean="0"/>
                        <a:t> Cost</a:t>
                      </a:r>
                    </a:p>
                    <a:p>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r>
                        <a:rPr lang="en-US" dirty="0" smtClean="0"/>
                        <a:t>Fixed Cost</a:t>
                      </a:r>
                    </a:p>
                    <a:p>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r>
                        <a:rPr lang="en-US" dirty="0" smtClean="0"/>
                        <a:t>Total Cost</a:t>
                      </a:r>
                    </a:p>
                    <a:p>
                      <a:endParaRPr lang="en-US" dirty="0"/>
                    </a:p>
                  </a:txBody>
                  <a:tcPr anchor="ctr"/>
                </a:tc>
                <a:tc>
                  <a:txBody>
                    <a:bodyPr/>
                    <a:lstStyle/>
                    <a:p>
                      <a:pPr algn="ctr"/>
                      <a:endParaRPr lang="en-US" sz="2000" dirty="0"/>
                    </a:p>
                  </a:txBody>
                  <a:tcPr anchor="ctr"/>
                </a:tc>
                <a:tc>
                  <a:txBody>
                    <a:bodyPr/>
                    <a:lstStyle/>
                    <a:p>
                      <a:pPr algn="ctr"/>
                      <a:endParaRPr lang="en-US" dirty="0"/>
                    </a:p>
                  </a:txBody>
                  <a:tcPr anchor="ctr"/>
                </a:tc>
                <a:tc>
                  <a:txBody>
                    <a:bodyPr/>
                    <a:lstStyle/>
                    <a:p>
                      <a:pPr algn="ctr"/>
                      <a:endParaRPr lang="en-US" sz="2000" dirty="0"/>
                    </a:p>
                  </a:txBody>
                  <a:tcPr anchor="ctr"/>
                </a:tc>
                <a:tc>
                  <a:txBody>
                    <a:bodyPr/>
                    <a:lstStyle/>
                    <a:p>
                      <a:pPr algn="ctr"/>
                      <a:endParaRPr lang="en-US" dirty="0"/>
                    </a:p>
                  </a:txBody>
                  <a:tcPr anchor="ctr"/>
                </a:tc>
                <a:tc>
                  <a:txBody>
                    <a:bodyPr/>
                    <a:lstStyle/>
                    <a:p>
                      <a:pPr algn="ctr"/>
                      <a:endParaRPr lang="en-US" sz="2000" kern="1200" dirty="0">
                        <a:solidFill>
                          <a:schemeClr val="dk1"/>
                        </a:solidFill>
                        <a:latin typeface="+mn-lt"/>
                        <a:ea typeface="+mn-ea"/>
                        <a:cs typeface="+mn-cs"/>
                      </a:endParaRPr>
                    </a:p>
                  </a:txBody>
                  <a:tcPr anchor="ctr"/>
                </a:tc>
              </a:tr>
            </a:tbl>
          </a:graphicData>
        </a:graphic>
      </p:graphicFrame>
      <p:sp>
        <p:nvSpPr>
          <p:cNvPr id="3" name="Footer Placeholder 2"/>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636B9CD3-3370-4EAF-B0F5-14D5569CB4EF}" type="slidenum">
              <a:rPr lang="en-US" smtClean="0"/>
              <a:pPr/>
              <a:t>26</a:t>
            </a:fld>
            <a:endParaRPr lang="en-US"/>
          </a:p>
        </p:txBody>
      </p:sp>
    </p:spTree>
    <p:extLst>
      <p:ext uri="{BB962C8B-B14F-4D97-AF65-F5344CB8AC3E}">
        <p14:creationId xmlns:p14="http://schemas.microsoft.com/office/powerpoint/2010/main" val="1832479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Template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3728639"/>
              </p:ext>
            </p:extLst>
          </p:nvPr>
        </p:nvGraphicFramePr>
        <p:xfrm>
          <a:off x="457200" y="1600200"/>
          <a:ext cx="8229600" cy="2590800"/>
        </p:xfrm>
        <a:graphic>
          <a:graphicData uri="http://schemas.openxmlformats.org/drawingml/2006/table">
            <a:tbl>
              <a:tblPr firstRow="1">
                <a:tableStyleId>{5C22544A-7EE6-4342-B048-85BDC9FD1C3A}</a:tableStyleId>
              </a:tblPr>
              <a:tblGrid>
                <a:gridCol w="1371600"/>
                <a:gridCol w="1371600"/>
                <a:gridCol w="1371600"/>
                <a:gridCol w="1371600"/>
                <a:gridCol w="1371600"/>
                <a:gridCol w="1371600"/>
              </a:tblGrid>
              <a:tr h="370840">
                <a:tc>
                  <a:txBody>
                    <a:bodyPr/>
                    <a:lstStyle/>
                    <a:p>
                      <a:endParaRPr lang="en-US" dirty="0"/>
                    </a:p>
                  </a:txBody>
                  <a:tcPr/>
                </a:tc>
                <a:tc>
                  <a:txBody>
                    <a:bodyPr/>
                    <a:lstStyle/>
                    <a:p>
                      <a:pPr algn="ctr"/>
                      <a:r>
                        <a:rPr lang="en-US" dirty="0" smtClean="0"/>
                        <a:t>Plan</a:t>
                      </a:r>
                    </a:p>
                    <a:p>
                      <a:pPr algn="ctr"/>
                      <a:r>
                        <a:rPr lang="en-US" dirty="0" smtClean="0"/>
                        <a:t>(100 units)</a:t>
                      </a:r>
                      <a:endParaRPr lang="en-US" dirty="0"/>
                    </a:p>
                  </a:txBody>
                  <a:tcPr/>
                </a:tc>
                <a:tc>
                  <a:txBody>
                    <a:bodyPr/>
                    <a:lstStyle/>
                    <a:p>
                      <a:pPr algn="ctr"/>
                      <a:r>
                        <a:rPr lang="en-US" dirty="0" smtClean="0"/>
                        <a:t>Volume</a:t>
                      </a:r>
                      <a:r>
                        <a:rPr lang="en-US" baseline="0" dirty="0" smtClean="0"/>
                        <a:t> Variance</a:t>
                      </a:r>
                      <a:endParaRPr lang="en-US" dirty="0"/>
                    </a:p>
                  </a:txBody>
                  <a:tcPr/>
                </a:tc>
                <a:tc>
                  <a:txBody>
                    <a:bodyPr/>
                    <a:lstStyle/>
                    <a:p>
                      <a:pPr algn="ctr"/>
                      <a:r>
                        <a:rPr lang="en-US" dirty="0" smtClean="0"/>
                        <a:t>Flex</a:t>
                      </a:r>
                    </a:p>
                    <a:p>
                      <a:pPr algn="ctr"/>
                      <a:r>
                        <a:rPr lang="en-US" dirty="0" smtClean="0"/>
                        <a:t>(80</a:t>
                      </a:r>
                      <a:r>
                        <a:rPr lang="en-US" baseline="0" dirty="0" smtClean="0"/>
                        <a:t> units)</a:t>
                      </a:r>
                      <a:endParaRPr lang="en-US" dirty="0"/>
                    </a:p>
                  </a:txBody>
                  <a:tcPr/>
                </a:tc>
                <a:tc>
                  <a:txBody>
                    <a:bodyPr/>
                    <a:lstStyle/>
                    <a:p>
                      <a:pPr algn="ctr"/>
                      <a:r>
                        <a:rPr lang="en-US" dirty="0" err="1" smtClean="0"/>
                        <a:t>Perf</a:t>
                      </a:r>
                      <a:r>
                        <a:rPr lang="en-US" dirty="0" smtClean="0"/>
                        <a:t>.</a:t>
                      </a:r>
                    </a:p>
                    <a:p>
                      <a:pPr algn="ctr"/>
                      <a:r>
                        <a:rPr lang="en-US" dirty="0" smtClean="0"/>
                        <a:t>Variance</a:t>
                      </a:r>
                      <a:endParaRPr lang="en-US" dirty="0"/>
                    </a:p>
                  </a:txBody>
                  <a:tcPr/>
                </a:tc>
                <a:tc>
                  <a:txBody>
                    <a:bodyPr/>
                    <a:lstStyle/>
                    <a:p>
                      <a:pPr algn="ctr"/>
                      <a:r>
                        <a:rPr lang="en-US" dirty="0" smtClean="0"/>
                        <a:t>Actual</a:t>
                      </a:r>
                    </a:p>
                    <a:p>
                      <a:pPr algn="ctr"/>
                      <a:r>
                        <a:rPr lang="en-US" dirty="0" smtClean="0"/>
                        <a:t>(80 units)</a:t>
                      </a:r>
                      <a:endParaRPr lang="en-US" dirty="0"/>
                    </a:p>
                  </a:txBody>
                  <a:tcPr/>
                </a:tc>
              </a:tr>
              <a:tr h="370840">
                <a:tc>
                  <a:txBody>
                    <a:bodyPr/>
                    <a:lstStyle/>
                    <a:p>
                      <a:r>
                        <a:rPr lang="en-US" dirty="0" smtClean="0"/>
                        <a:t>Var.</a:t>
                      </a:r>
                      <a:r>
                        <a:rPr lang="en-US" baseline="0" dirty="0" smtClean="0"/>
                        <a:t> Cost</a:t>
                      </a:r>
                    </a:p>
                    <a:p>
                      <a:endParaRPr lang="en-US" dirty="0"/>
                    </a:p>
                  </a:txBody>
                  <a:tcPr anchor="ctr"/>
                </a:tc>
                <a:tc>
                  <a:txBody>
                    <a:bodyPr/>
                    <a:lstStyle/>
                    <a:p>
                      <a:pPr algn="ctr"/>
                      <a:r>
                        <a:rPr lang="en-US" dirty="0" smtClean="0"/>
                        <a:t>10000*7.35</a:t>
                      </a:r>
                    </a:p>
                    <a:p>
                      <a:pPr algn="ctr"/>
                      <a:r>
                        <a:rPr lang="en-US" sz="2000" dirty="0" smtClean="0"/>
                        <a:t>73,500</a:t>
                      </a:r>
                      <a:endParaRPr lang="en-US" dirty="0"/>
                    </a:p>
                  </a:txBody>
                  <a:tcPr anchor="ctr"/>
                </a:tc>
                <a:tc>
                  <a:txBody>
                    <a:bodyPr/>
                    <a:lstStyle/>
                    <a:p>
                      <a:pPr algn="ctr"/>
                      <a:r>
                        <a:rPr lang="en-US" dirty="0" smtClean="0"/>
                        <a:t>14,700</a:t>
                      </a:r>
                      <a:endParaRPr lang="en-US" dirty="0"/>
                    </a:p>
                  </a:txBody>
                  <a:tcPr anchor="ctr"/>
                </a:tc>
                <a:tc>
                  <a:txBody>
                    <a:bodyPr/>
                    <a:lstStyle/>
                    <a:p>
                      <a:pPr algn="ctr"/>
                      <a:r>
                        <a:rPr lang="en-US" dirty="0" smtClean="0"/>
                        <a:t>8000*7.35</a:t>
                      </a:r>
                    </a:p>
                    <a:p>
                      <a:pPr algn="ctr"/>
                      <a:r>
                        <a:rPr lang="en-US" sz="2000" dirty="0" smtClean="0"/>
                        <a:t>58,800</a:t>
                      </a:r>
                      <a:endParaRPr lang="en-US" dirty="0"/>
                    </a:p>
                  </a:txBody>
                  <a:tcPr anchor="ctr"/>
                </a:tc>
                <a:tc>
                  <a:txBody>
                    <a:bodyPr/>
                    <a:lstStyle/>
                    <a:p>
                      <a:pPr algn="ctr"/>
                      <a:r>
                        <a:rPr lang="en-US" dirty="0" smtClean="0"/>
                        <a:t>(8,200)</a:t>
                      </a:r>
                      <a:endParaRPr lang="en-US" dirty="0"/>
                    </a:p>
                  </a:txBody>
                  <a:tcPr anchor="ctr"/>
                </a:tc>
                <a:tc>
                  <a:txBody>
                    <a:bodyPr/>
                    <a:lstStyle/>
                    <a:p>
                      <a:pPr algn="ctr"/>
                      <a:r>
                        <a:rPr lang="en-US" dirty="0" smtClean="0"/>
                        <a:t>8000*8.38</a:t>
                      </a:r>
                    </a:p>
                    <a:p>
                      <a:pPr algn="ctr"/>
                      <a:r>
                        <a:rPr lang="en-US" sz="2000" dirty="0" smtClean="0"/>
                        <a:t>67,000</a:t>
                      </a:r>
                      <a:endParaRPr lang="en-US" dirty="0"/>
                    </a:p>
                  </a:txBody>
                  <a:tcPr anchor="ctr"/>
                </a:tc>
              </a:tr>
              <a:tr h="370840">
                <a:tc>
                  <a:txBody>
                    <a:bodyPr/>
                    <a:lstStyle/>
                    <a:p>
                      <a:r>
                        <a:rPr lang="en-US" dirty="0" smtClean="0"/>
                        <a:t>Fixed Cost</a:t>
                      </a:r>
                    </a:p>
                    <a:p>
                      <a:endParaRPr lang="en-US" dirty="0"/>
                    </a:p>
                  </a:txBody>
                  <a:tcPr anchor="ctr"/>
                </a:tc>
                <a:tc>
                  <a:txBody>
                    <a:bodyPr/>
                    <a:lstStyle/>
                    <a:p>
                      <a:pPr algn="ctr"/>
                      <a:r>
                        <a:rPr lang="en-US" sz="2000" dirty="0" smtClean="0"/>
                        <a:t>20,000</a:t>
                      </a:r>
                      <a:endParaRPr lang="en-US" dirty="0"/>
                    </a:p>
                  </a:txBody>
                  <a:tcPr anchor="ctr"/>
                </a:tc>
                <a:tc>
                  <a:txBody>
                    <a:bodyPr/>
                    <a:lstStyle/>
                    <a:p>
                      <a:pPr algn="ctr"/>
                      <a:r>
                        <a:rPr lang="en-US" dirty="0" smtClean="0"/>
                        <a:t>--</a:t>
                      </a:r>
                      <a:endParaRPr lang="en-US" dirty="0"/>
                    </a:p>
                  </a:txBody>
                  <a:tcPr anchor="ctr"/>
                </a:tc>
                <a:tc>
                  <a:txBody>
                    <a:bodyPr/>
                    <a:lstStyle/>
                    <a:p>
                      <a:pPr algn="ctr"/>
                      <a:r>
                        <a:rPr lang="en-US" sz="2000" dirty="0" smtClean="0"/>
                        <a:t>20,000</a:t>
                      </a:r>
                      <a:endParaRPr lang="en-US" dirty="0"/>
                    </a:p>
                  </a:txBody>
                  <a:tcPr anchor="ctr"/>
                </a:tc>
                <a:tc>
                  <a:txBody>
                    <a:bodyPr/>
                    <a:lstStyle/>
                    <a:p>
                      <a:pPr algn="ctr"/>
                      <a:r>
                        <a:rPr lang="en-US" dirty="0" smtClean="0"/>
                        <a:t>(5,000)</a:t>
                      </a:r>
                      <a:endParaRPr lang="en-US" dirty="0"/>
                    </a:p>
                  </a:txBody>
                  <a:tcPr anchor="ctr"/>
                </a:tc>
                <a:tc>
                  <a:txBody>
                    <a:bodyPr/>
                    <a:lstStyle/>
                    <a:p>
                      <a:pPr algn="ctr"/>
                      <a:r>
                        <a:rPr lang="en-US" sz="2000" dirty="0" smtClean="0"/>
                        <a:t>25,000</a:t>
                      </a:r>
                      <a:endParaRPr lang="en-US" dirty="0"/>
                    </a:p>
                  </a:txBody>
                  <a:tcPr anchor="ctr"/>
                </a:tc>
              </a:tr>
              <a:tr h="370840">
                <a:tc>
                  <a:txBody>
                    <a:bodyPr/>
                    <a:lstStyle/>
                    <a:p>
                      <a:r>
                        <a:rPr lang="en-US" dirty="0" smtClean="0"/>
                        <a:t>Total Cost</a:t>
                      </a:r>
                    </a:p>
                    <a:p>
                      <a:endParaRPr lang="en-US" dirty="0"/>
                    </a:p>
                  </a:txBody>
                  <a:tcPr anchor="ctr"/>
                </a:tc>
                <a:tc>
                  <a:txBody>
                    <a:bodyPr/>
                    <a:lstStyle/>
                    <a:p>
                      <a:pPr algn="ctr"/>
                      <a:r>
                        <a:rPr lang="en-US" sz="2000" dirty="0" smtClean="0"/>
                        <a:t>93,500</a:t>
                      </a:r>
                      <a:endParaRPr lang="en-US" sz="2000" dirty="0"/>
                    </a:p>
                  </a:txBody>
                  <a:tcPr anchor="ctr"/>
                </a:tc>
                <a:tc>
                  <a:txBody>
                    <a:bodyPr/>
                    <a:lstStyle/>
                    <a:p>
                      <a:pPr algn="ctr"/>
                      <a:r>
                        <a:rPr lang="en-US" dirty="0" smtClean="0"/>
                        <a:t>14,700</a:t>
                      </a:r>
                      <a:endParaRPr lang="en-US" dirty="0"/>
                    </a:p>
                  </a:txBody>
                  <a:tcPr anchor="ctr"/>
                </a:tc>
                <a:tc>
                  <a:txBody>
                    <a:bodyPr/>
                    <a:lstStyle/>
                    <a:p>
                      <a:pPr algn="ctr"/>
                      <a:r>
                        <a:rPr lang="en-US" sz="2000" dirty="0" smtClean="0"/>
                        <a:t>78,800</a:t>
                      </a:r>
                      <a:endParaRPr lang="en-US" sz="2000" dirty="0"/>
                    </a:p>
                  </a:txBody>
                  <a:tcPr anchor="ctr"/>
                </a:tc>
                <a:tc>
                  <a:txBody>
                    <a:bodyPr/>
                    <a:lstStyle/>
                    <a:p>
                      <a:pPr algn="ctr"/>
                      <a:r>
                        <a:rPr lang="en-US" dirty="0" smtClean="0"/>
                        <a:t>(13,200)</a:t>
                      </a:r>
                      <a:endParaRPr lang="en-US" dirty="0"/>
                    </a:p>
                  </a:txBody>
                  <a:tcPr anchor="ctr"/>
                </a:tc>
                <a:tc>
                  <a:txBody>
                    <a:bodyPr/>
                    <a:lstStyle/>
                    <a:p>
                      <a:pPr algn="ctr"/>
                      <a:r>
                        <a:rPr lang="en-US" sz="2000" kern="1200" dirty="0" smtClean="0">
                          <a:solidFill>
                            <a:schemeClr val="dk1"/>
                          </a:solidFill>
                          <a:latin typeface="+mn-lt"/>
                          <a:ea typeface="+mn-ea"/>
                          <a:cs typeface="+mn-cs"/>
                        </a:rPr>
                        <a:t>92,000</a:t>
                      </a:r>
                      <a:endParaRPr lang="en-US" sz="2000" kern="1200" dirty="0">
                        <a:solidFill>
                          <a:schemeClr val="dk1"/>
                        </a:solidFill>
                        <a:latin typeface="+mn-lt"/>
                        <a:ea typeface="+mn-ea"/>
                        <a:cs typeface="+mn-cs"/>
                      </a:endParaRPr>
                    </a:p>
                  </a:txBody>
                  <a:tcPr anchor="ctr"/>
                </a:tc>
              </a:tr>
            </a:tbl>
          </a:graphicData>
        </a:graphic>
      </p:graphicFrame>
      <p:sp>
        <p:nvSpPr>
          <p:cNvPr id="5" name="Right Brace 4"/>
          <p:cNvSpPr/>
          <p:nvPr/>
        </p:nvSpPr>
        <p:spPr>
          <a:xfrm rot="5400000">
            <a:off x="4800600" y="1638300"/>
            <a:ext cx="800100" cy="59055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4128299" y="4953000"/>
            <a:ext cx="2158156" cy="707886"/>
          </a:xfrm>
          <a:prstGeom prst="rect">
            <a:avLst/>
          </a:prstGeom>
          <a:noFill/>
        </p:spPr>
        <p:txBody>
          <a:bodyPr wrap="none" rtlCol="0">
            <a:spAutoFit/>
          </a:bodyPr>
          <a:lstStyle/>
          <a:p>
            <a:pPr algn="ctr"/>
            <a:r>
              <a:rPr lang="en-US" sz="2000" dirty="0" smtClean="0"/>
              <a:t>1,500</a:t>
            </a:r>
          </a:p>
          <a:p>
            <a:pPr algn="ctr"/>
            <a:r>
              <a:rPr lang="en-US" sz="2000" dirty="0" smtClean="0"/>
              <a:t>Total Cost Variance</a:t>
            </a:r>
            <a:endParaRPr lang="en-US" sz="2000" dirty="0"/>
          </a:p>
        </p:txBody>
      </p:sp>
      <p:sp>
        <p:nvSpPr>
          <p:cNvPr id="3" name="Footer Placeholder 2"/>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636B9CD3-3370-4EAF-B0F5-14D5569CB4EF}" type="slidenum">
              <a:rPr lang="en-US" smtClean="0"/>
              <a:pPr/>
              <a:t>27</a:t>
            </a:fld>
            <a:endParaRPr lang="en-US"/>
          </a:p>
        </p:txBody>
      </p:sp>
    </p:spTree>
    <p:extLst>
      <p:ext uri="{BB962C8B-B14F-4D97-AF65-F5344CB8AC3E}">
        <p14:creationId xmlns:p14="http://schemas.microsoft.com/office/powerpoint/2010/main" val="2346739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Action Reconciliation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08225214"/>
              </p:ext>
            </p:extLst>
          </p:nvPr>
        </p:nvGraphicFramePr>
        <p:xfrm>
          <a:off x="457200" y="1600200"/>
          <a:ext cx="8229600" cy="4358640"/>
        </p:xfrm>
        <a:graphic>
          <a:graphicData uri="http://schemas.openxmlformats.org/drawingml/2006/table">
            <a:tbl>
              <a:tblPr>
                <a:tableStyleId>{BC89EF96-8CEA-46FF-86C4-4CE0E7609802}</a:tableStyleId>
              </a:tblPr>
              <a:tblGrid>
                <a:gridCol w="4114800"/>
                <a:gridCol w="4114800"/>
              </a:tblGrid>
              <a:tr h="370840">
                <a:tc>
                  <a:txBody>
                    <a:bodyPr/>
                    <a:lstStyle/>
                    <a:p>
                      <a:r>
                        <a:rPr lang="en-US" sz="2000" b="1" dirty="0" smtClean="0"/>
                        <a:t>Spending</a:t>
                      </a:r>
                      <a:endParaRPr lang="en-US" sz="2000" b="1" dirty="0"/>
                    </a:p>
                  </a:txBody>
                  <a:tcPr/>
                </a:tc>
                <a:tc>
                  <a:txBody>
                    <a:bodyPr/>
                    <a:lstStyle/>
                    <a:p>
                      <a:endParaRPr lang="en-US" sz="2000" dirty="0"/>
                    </a:p>
                  </a:txBody>
                  <a:tcPr/>
                </a:tc>
              </a:tr>
              <a:tr h="370840">
                <a:tc>
                  <a:txBody>
                    <a:bodyPr/>
                    <a:lstStyle/>
                    <a:p>
                      <a:r>
                        <a:rPr lang="en-US" sz="2000" dirty="0" smtClean="0"/>
                        <a:t>What</a:t>
                      </a:r>
                      <a:r>
                        <a:rPr lang="en-US" sz="2000" baseline="0" dirty="0" smtClean="0"/>
                        <a:t> was expected</a:t>
                      </a:r>
                      <a:endParaRPr lang="en-US" sz="2000" dirty="0"/>
                    </a:p>
                  </a:txBody>
                  <a:tcPr/>
                </a:tc>
                <a:tc>
                  <a:txBody>
                    <a:bodyPr/>
                    <a:lstStyle/>
                    <a:p>
                      <a:pPr algn="r"/>
                      <a:r>
                        <a:rPr lang="en-US" sz="2000" dirty="0" smtClean="0"/>
                        <a:t>93500</a:t>
                      </a:r>
                      <a:endParaRPr lang="en-US" sz="2000" dirty="0"/>
                    </a:p>
                  </a:txBody>
                  <a:tcPr/>
                </a:tc>
              </a:tr>
              <a:tr h="370840">
                <a:tc>
                  <a:txBody>
                    <a:bodyPr/>
                    <a:lstStyle/>
                    <a:p>
                      <a:r>
                        <a:rPr lang="en-US" sz="2000" dirty="0" smtClean="0"/>
                        <a:t>What was achieved</a:t>
                      </a:r>
                      <a:endParaRPr lang="en-US" sz="2000" dirty="0"/>
                    </a:p>
                  </a:txBody>
                  <a:tcPr/>
                </a:tc>
                <a:tc>
                  <a:txBody>
                    <a:bodyPr/>
                    <a:lstStyle/>
                    <a:p>
                      <a:pPr algn="r"/>
                      <a:r>
                        <a:rPr lang="en-US" sz="2000" dirty="0" smtClean="0"/>
                        <a:t>92000</a:t>
                      </a:r>
                      <a:endParaRPr lang="en-US" sz="2000" dirty="0"/>
                    </a:p>
                  </a:txBody>
                  <a:tcPr/>
                </a:tc>
              </a:tr>
              <a:tr h="370840">
                <a:tc>
                  <a:txBody>
                    <a:bodyPr/>
                    <a:lstStyle/>
                    <a:p>
                      <a:r>
                        <a:rPr lang="en-US" sz="2000" b="1" dirty="0" smtClean="0"/>
                        <a:t>Delta</a:t>
                      </a:r>
                      <a:endParaRPr lang="en-US" sz="2000" b="1" dirty="0"/>
                    </a:p>
                  </a:txBody>
                  <a:tcPr/>
                </a:tc>
                <a:tc>
                  <a:txBody>
                    <a:bodyPr/>
                    <a:lstStyle/>
                    <a:p>
                      <a:pPr algn="r"/>
                      <a:r>
                        <a:rPr lang="en-US" sz="2000" b="1" dirty="0" smtClean="0"/>
                        <a:t>1500</a:t>
                      </a:r>
                      <a:endParaRPr lang="en-US" sz="2000" b="1"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Reconciliation</a:t>
                      </a:r>
                      <a:endParaRPr lang="en-US" sz="2000" b="1"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Total Explained</a:t>
                      </a:r>
                      <a:endParaRPr lang="en-US" sz="2000" b="1" dirty="0"/>
                    </a:p>
                  </a:txBody>
                  <a:tcPr/>
                </a:tc>
                <a:tc>
                  <a:txBody>
                    <a:bodyPr/>
                    <a:lstStyle/>
                    <a:p>
                      <a:pPr algn="r"/>
                      <a:endParaRPr lang="en-US" sz="2000" b="1" dirty="0"/>
                    </a:p>
                  </a:txBody>
                  <a:tcPr/>
                </a:tc>
              </a:tr>
            </a:tbl>
          </a:graphicData>
        </a:graphic>
      </p:graphicFrame>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636B9CD3-3370-4EAF-B0F5-14D5569CB4EF}" type="slidenum">
              <a:rPr lang="en-US" smtClean="0"/>
              <a:pPr/>
              <a:t>28</a:t>
            </a:fld>
            <a:endParaRPr lang="en-US"/>
          </a:p>
        </p:txBody>
      </p:sp>
    </p:spTree>
    <p:extLst>
      <p:ext uri="{BB962C8B-B14F-4D97-AF65-F5344CB8AC3E}">
        <p14:creationId xmlns:p14="http://schemas.microsoft.com/office/powerpoint/2010/main" val="10560741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Action Reconciliation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80755009"/>
              </p:ext>
            </p:extLst>
          </p:nvPr>
        </p:nvGraphicFramePr>
        <p:xfrm>
          <a:off x="457200" y="1600200"/>
          <a:ext cx="8229600" cy="4358640"/>
        </p:xfrm>
        <a:graphic>
          <a:graphicData uri="http://schemas.openxmlformats.org/drawingml/2006/table">
            <a:tbl>
              <a:tblPr>
                <a:tableStyleId>{BC89EF96-8CEA-46FF-86C4-4CE0E7609802}</a:tableStyleId>
              </a:tblPr>
              <a:tblGrid>
                <a:gridCol w="4114800"/>
                <a:gridCol w="4114800"/>
              </a:tblGrid>
              <a:tr h="370840">
                <a:tc>
                  <a:txBody>
                    <a:bodyPr/>
                    <a:lstStyle/>
                    <a:p>
                      <a:r>
                        <a:rPr lang="en-US" sz="2000" b="1" dirty="0" smtClean="0"/>
                        <a:t>Spending</a:t>
                      </a:r>
                      <a:endParaRPr lang="en-US" sz="2000" b="1" dirty="0"/>
                    </a:p>
                  </a:txBody>
                  <a:tcPr/>
                </a:tc>
                <a:tc>
                  <a:txBody>
                    <a:bodyPr/>
                    <a:lstStyle/>
                    <a:p>
                      <a:endParaRPr lang="en-US" sz="2000" dirty="0"/>
                    </a:p>
                  </a:txBody>
                  <a:tcPr/>
                </a:tc>
              </a:tr>
              <a:tr h="370840">
                <a:tc>
                  <a:txBody>
                    <a:bodyPr/>
                    <a:lstStyle/>
                    <a:p>
                      <a:r>
                        <a:rPr lang="en-US" sz="2000" dirty="0" smtClean="0"/>
                        <a:t>What</a:t>
                      </a:r>
                      <a:r>
                        <a:rPr lang="en-US" sz="2000" baseline="0" dirty="0" smtClean="0"/>
                        <a:t> was expected</a:t>
                      </a:r>
                      <a:endParaRPr lang="en-US" sz="2000" dirty="0"/>
                    </a:p>
                  </a:txBody>
                  <a:tcPr/>
                </a:tc>
                <a:tc>
                  <a:txBody>
                    <a:bodyPr/>
                    <a:lstStyle/>
                    <a:p>
                      <a:pPr algn="r"/>
                      <a:r>
                        <a:rPr lang="en-US" sz="2000" dirty="0" smtClean="0"/>
                        <a:t>93500</a:t>
                      </a:r>
                      <a:endParaRPr lang="en-US" sz="2000" dirty="0"/>
                    </a:p>
                  </a:txBody>
                  <a:tcPr/>
                </a:tc>
              </a:tr>
              <a:tr h="370840">
                <a:tc>
                  <a:txBody>
                    <a:bodyPr/>
                    <a:lstStyle/>
                    <a:p>
                      <a:r>
                        <a:rPr lang="en-US" sz="2000" dirty="0" smtClean="0"/>
                        <a:t>What was achieved</a:t>
                      </a:r>
                      <a:endParaRPr lang="en-US" sz="2000" dirty="0"/>
                    </a:p>
                  </a:txBody>
                  <a:tcPr/>
                </a:tc>
                <a:tc>
                  <a:txBody>
                    <a:bodyPr/>
                    <a:lstStyle/>
                    <a:p>
                      <a:pPr algn="r"/>
                      <a:r>
                        <a:rPr lang="en-US" sz="2000" dirty="0" smtClean="0"/>
                        <a:t>92000</a:t>
                      </a:r>
                      <a:endParaRPr lang="en-US" sz="2000" dirty="0"/>
                    </a:p>
                  </a:txBody>
                  <a:tcPr/>
                </a:tc>
              </a:tr>
              <a:tr h="370840">
                <a:tc>
                  <a:txBody>
                    <a:bodyPr/>
                    <a:lstStyle/>
                    <a:p>
                      <a:r>
                        <a:rPr lang="en-US" sz="2000" b="1" dirty="0" smtClean="0"/>
                        <a:t>Delta</a:t>
                      </a:r>
                      <a:endParaRPr lang="en-US" sz="2000" b="1" dirty="0"/>
                    </a:p>
                  </a:txBody>
                  <a:tcPr/>
                </a:tc>
                <a:tc>
                  <a:txBody>
                    <a:bodyPr/>
                    <a:lstStyle/>
                    <a:p>
                      <a:pPr algn="r"/>
                      <a:r>
                        <a:rPr lang="en-US" sz="2000" b="1" dirty="0" smtClean="0"/>
                        <a:t>1500</a:t>
                      </a:r>
                      <a:endParaRPr lang="en-US" sz="2000" b="1"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Reconciliation</a:t>
                      </a:r>
                      <a:endParaRPr lang="en-US" sz="2000" b="1" dirty="0"/>
                    </a:p>
                  </a:txBody>
                  <a:tcPr/>
                </a:tc>
                <a:tc>
                  <a:txBody>
                    <a:bodyPr/>
                    <a:lstStyle/>
                    <a:p>
                      <a:pPr algn="r"/>
                      <a:endParaRPr lang="en-US" sz="2000" dirty="0"/>
                    </a:p>
                  </a:txBody>
                  <a:tcPr/>
                </a:tc>
              </a:tr>
              <a:tr h="370840">
                <a:tc>
                  <a:txBody>
                    <a:bodyPr/>
                    <a:lstStyle/>
                    <a:p>
                      <a:r>
                        <a:rPr lang="en-US" sz="2000" dirty="0" smtClean="0"/>
                        <a:t>Produced fewer units</a:t>
                      </a:r>
                      <a:endParaRPr lang="en-US" sz="2000" dirty="0"/>
                    </a:p>
                  </a:txBody>
                  <a:tcPr/>
                </a:tc>
                <a:tc>
                  <a:txBody>
                    <a:bodyPr/>
                    <a:lstStyle/>
                    <a:p>
                      <a:pPr algn="r"/>
                      <a:r>
                        <a:rPr lang="en-US" sz="2000" dirty="0" smtClean="0"/>
                        <a:t>14700</a:t>
                      </a:r>
                      <a:endParaRPr lang="en-US" sz="2000" dirty="0"/>
                    </a:p>
                  </a:txBody>
                  <a:tcPr/>
                </a:tc>
              </a:tr>
              <a:tr h="370840">
                <a:tc>
                  <a:txBody>
                    <a:bodyPr/>
                    <a:lstStyle/>
                    <a:p>
                      <a:r>
                        <a:rPr lang="en-US" sz="2000" dirty="0" smtClean="0"/>
                        <a:t>Higher variable cost/unit</a:t>
                      </a:r>
                      <a:endParaRPr lang="en-US" sz="2000" dirty="0"/>
                    </a:p>
                  </a:txBody>
                  <a:tcPr/>
                </a:tc>
                <a:tc>
                  <a:txBody>
                    <a:bodyPr/>
                    <a:lstStyle/>
                    <a:p>
                      <a:pPr algn="r"/>
                      <a:r>
                        <a:rPr lang="en-US" sz="2000" dirty="0" smtClean="0"/>
                        <a:t>(8200)</a:t>
                      </a:r>
                      <a:endParaRPr lang="en-US" sz="2000" dirty="0"/>
                    </a:p>
                  </a:txBody>
                  <a:tcPr/>
                </a:tc>
              </a:tr>
              <a:tr h="370840">
                <a:tc>
                  <a:txBody>
                    <a:bodyPr/>
                    <a:lstStyle/>
                    <a:p>
                      <a:r>
                        <a:rPr lang="en-US" sz="2000" dirty="0" smtClean="0"/>
                        <a:t>Higher fixed cost</a:t>
                      </a:r>
                      <a:endParaRPr lang="en-US" sz="2000" dirty="0"/>
                    </a:p>
                  </a:txBody>
                  <a:tcPr/>
                </a:tc>
                <a:tc>
                  <a:txBody>
                    <a:bodyPr/>
                    <a:lstStyle/>
                    <a:p>
                      <a:pPr algn="r"/>
                      <a:r>
                        <a:rPr lang="en-US" sz="2000" dirty="0" smtClean="0"/>
                        <a:t>(5000)</a:t>
                      </a:r>
                      <a:endParaRPr lang="en-US" sz="2000" dirty="0"/>
                    </a:p>
                  </a:txBody>
                  <a:tcPr/>
                </a:tc>
              </a:tr>
              <a:tr h="370840">
                <a:tc>
                  <a:txBody>
                    <a:bodyPr/>
                    <a:lstStyle/>
                    <a:p>
                      <a:endParaRPr lang="en-US" sz="2000" dirty="0"/>
                    </a:p>
                  </a:txBody>
                  <a:tcPr/>
                </a:tc>
                <a:tc>
                  <a:txBody>
                    <a:bodyPr/>
                    <a:lstStyle/>
                    <a:p>
                      <a:pPr algn="r"/>
                      <a:endParaRPr lang="en-US" sz="2000" dirty="0"/>
                    </a:p>
                  </a:txBody>
                  <a:tcPr/>
                </a:tc>
              </a:tr>
              <a:tr h="370840">
                <a:tc>
                  <a:txBody>
                    <a:bodyPr/>
                    <a:lstStyle/>
                    <a:p>
                      <a:r>
                        <a:rPr lang="en-US" sz="2000" b="1" dirty="0" smtClean="0"/>
                        <a:t>Total Explained</a:t>
                      </a:r>
                      <a:endParaRPr lang="en-US" sz="2000" b="1" dirty="0"/>
                    </a:p>
                  </a:txBody>
                  <a:tcPr/>
                </a:tc>
                <a:tc>
                  <a:txBody>
                    <a:bodyPr/>
                    <a:lstStyle/>
                    <a:p>
                      <a:pPr algn="r"/>
                      <a:r>
                        <a:rPr lang="en-US" sz="2000" b="1" dirty="0" smtClean="0"/>
                        <a:t>1500</a:t>
                      </a:r>
                      <a:endParaRPr lang="en-US" sz="2000" b="1" dirty="0"/>
                    </a:p>
                  </a:txBody>
                  <a:tcPr/>
                </a:tc>
              </a:tr>
            </a:tbl>
          </a:graphicData>
        </a:graphic>
      </p:graphicFrame>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636B9CD3-3370-4EAF-B0F5-14D5569CB4EF}" type="slidenum">
              <a:rPr lang="en-US" smtClean="0"/>
              <a:pPr/>
              <a:t>29</a:t>
            </a:fld>
            <a:endParaRPr lang="en-US"/>
          </a:p>
        </p:txBody>
      </p:sp>
    </p:spTree>
    <p:extLst>
      <p:ext uri="{BB962C8B-B14F-4D97-AF65-F5344CB8AC3E}">
        <p14:creationId xmlns:p14="http://schemas.microsoft.com/office/powerpoint/2010/main" val="1056074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Learning Objective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Task: </a:t>
            </a:r>
            <a:r>
              <a:rPr lang="en-US" dirty="0" smtClean="0"/>
              <a:t>Explain Causes Of Variances With The Reconciliation Format</a:t>
            </a:r>
          </a:p>
          <a:p>
            <a:r>
              <a:rPr lang="en-US" b="1" dirty="0" smtClean="0"/>
              <a:t>Condition</a:t>
            </a:r>
            <a:r>
              <a:rPr lang="en-US" b="1" dirty="0" smtClean="0"/>
              <a:t>: </a:t>
            </a:r>
            <a:r>
              <a:rPr lang="en-US" dirty="0"/>
              <a:t>You are a cost advisor technician with access to all regulations/course handouts, and awareness of Operational Environment (OE)/Contemporary Operational Environment (COE) variables and actors</a:t>
            </a:r>
            <a:endParaRPr lang="en-US" b="1" dirty="0" smtClean="0"/>
          </a:p>
          <a:p>
            <a:r>
              <a:rPr lang="en-US" b="1" dirty="0" smtClean="0"/>
              <a:t>Standard:  </a:t>
            </a:r>
            <a:r>
              <a:rPr lang="en-US" dirty="0" smtClean="0"/>
              <a:t>with at least 80% accuracy:</a:t>
            </a:r>
          </a:p>
          <a:p>
            <a:pPr lvl="1"/>
            <a:r>
              <a:rPr lang="en-US" dirty="0" smtClean="0"/>
              <a:t>Deliver effective cost intelligence briefing</a:t>
            </a:r>
          </a:p>
          <a:p>
            <a:pPr lvl="1"/>
            <a:r>
              <a:rPr lang="en-US" dirty="0" smtClean="0"/>
              <a:t>Describe content of effective cost intelligence briefing</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636B9CD3-3370-4EAF-B0F5-14D5569CB4EF}"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438400" y="6096000"/>
            <a:ext cx="4191000" cy="381000"/>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endParaRPr lang="en-US" dirty="0"/>
          </a:p>
        </p:txBody>
      </p:sp>
      <p:sp>
        <p:nvSpPr>
          <p:cNvPr id="11" name="TextBox 10"/>
          <p:cNvSpPr txBox="1"/>
          <p:nvPr/>
        </p:nvSpPr>
        <p:spPr>
          <a:xfrm>
            <a:off x="2438400" y="3581400"/>
            <a:ext cx="4191000" cy="381000"/>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endParaRPr lang="en-US" dirty="0"/>
          </a:p>
        </p:txBody>
      </p:sp>
      <p:sp>
        <p:nvSpPr>
          <p:cNvPr id="3" name="Title 2"/>
          <p:cNvSpPr>
            <a:spLocks noGrp="1"/>
          </p:cNvSpPr>
          <p:nvPr>
            <p:ph type="title"/>
          </p:nvPr>
        </p:nvSpPr>
        <p:spPr/>
        <p:txBody>
          <a:bodyPr>
            <a:noAutofit/>
          </a:bodyPr>
          <a:lstStyle/>
          <a:p>
            <a:r>
              <a:rPr lang="en-US" sz="3200" dirty="0" smtClean="0"/>
              <a:t>Exercise: Redo the Previous AAR by Considering Volume Variance, Sales, and Profit Effects</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75745754"/>
              </p:ext>
            </p:extLst>
          </p:nvPr>
        </p:nvGraphicFramePr>
        <p:xfrm>
          <a:off x="2438400" y="1600201"/>
          <a:ext cx="4191000" cy="2367862"/>
        </p:xfrm>
        <a:graphic>
          <a:graphicData uri="http://schemas.openxmlformats.org/drawingml/2006/table">
            <a:tbl>
              <a:tblPr firstRow="1">
                <a:tableStyleId>{69012ECD-51FC-41F1-AA8D-1B2483CD663E}</a:tableStyleId>
              </a:tblPr>
              <a:tblGrid>
                <a:gridCol w="807720"/>
                <a:gridCol w="716280"/>
                <a:gridCol w="899160"/>
                <a:gridCol w="807720"/>
                <a:gridCol w="960120"/>
              </a:tblGrid>
              <a:tr h="338266">
                <a:tc>
                  <a:txBody>
                    <a:bodyPr/>
                    <a:lstStyle/>
                    <a:p>
                      <a:pPr algn="l" fontAlgn="b"/>
                      <a:r>
                        <a:rPr lang="en-US" sz="1800" u="none" strike="noStrike" dirty="0" smtClean="0"/>
                        <a:t>PLAN</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number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a:t>cost per</a:t>
                      </a:r>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total</a:t>
                      </a:r>
                      <a:endParaRPr lang="en-US" sz="1800" b="1" i="0" u="none" strike="noStrike" dirty="0">
                        <a:solidFill>
                          <a:srgbClr val="000000"/>
                        </a:solidFill>
                        <a:latin typeface="Calibri"/>
                      </a:endParaRPr>
                    </a:p>
                  </a:txBody>
                  <a:tcPr marL="9525" marR="9525" marT="9525" marB="0" anchor="b"/>
                </a:tc>
              </a:tr>
              <a:tr h="338266">
                <a:tc gridSpan="2">
                  <a:txBody>
                    <a:bodyPr/>
                    <a:lstStyle/>
                    <a:p>
                      <a:pPr algn="l" fontAlgn="b"/>
                      <a:r>
                        <a:rPr lang="en-US" sz="1800" u="none" strike="noStrike" dirty="0"/>
                        <a:t>civilian staff</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10000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a:t>30000</a:t>
                      </a:r>
                      <a:endParaRPr lang="en-US" sz="1800" b="1" i="0" u="none" strike="noStrike">
                        <a:solidFill>
                          <a:srgbClr val="000000"/>
                        </a:solidFill>
                        <a:latin typeface="Calibri"/>
                      </a:endParaRPr>
                    </a:p>
                  </a:txBody>
                  <a:tcPr marL="9525" marR="9525" marT="9525" marB="0" anchor="b"/>
                </a:tc>
              </a:tr>
              <a:tr h="338266">
                <a:tc gridSpan="2">
                  <a:txBody>
                    <a:bodyPr/>
                    <a:lstStyle/>
                    <a:p>
                      <a:pPr algn="l" fontAlgn="b"/>
                      <a:r>
                        <a:rPr lang="en-US" sz="1800" u="none" strike="noStrike" dirty="0" smtClean="0"/>
                        <a:t>military</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12000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a:t>36000</a:t>
                      </a:r>
                      <a:endParaRPr lang="en-US" sz="1800" b="1" i="0" u="none" strike="noStrike">
                        <a:solidFill>
                          <a:srgbClr val="000000"/>
                        </a:solidFill>
                        <a:latin typeface="Calibri"/>
                      </a:endParaRPr>
                    </a:p>
                  </a:txBody>
                  <a:tcPr marL="9525" marR="9525" marT="9525" marB="0" anchor="b"/>
                </a:tc>
              </a:tr>
              <a:tr h="338266">
                <a:tc gridSpan="2">
                  <a:txBody>
                    <a:bodyPr/>
                    <a:lstStyle/>
                    <a:p>
                      <a:pPr algn="l" fontAlgn="b"/>
                      <a:r>
                        <a:rPr lang="en-US" sz="1800" u="none" strike="noStrike" dirty="0" smtClean="0"/>
                        <a:t>contract cost</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a:solidFill>
                          <a:srgbClr val="000000"/>
                        </a:solidFill>
                        <a:latin typeface="Calibri"/>
                      </a:endParaRPr>
                    </a:p>
                  </a:txBody>
                  <a:tcPr marL="9525" marR="9525" marT="9525" marB="0" anchor="b"/>
                </a:tc>
                <a:tc>
                  <a:txBody>
                    <a:bodyPr/>
                    <a:lstStyle/>
                    <a:p>
                      <a:pPr algn="r" fontAlgn="b"/>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a:t>20000</a:t>
                      </a:r>
                      <a:endParaRPr lang="en-US" sz="1800" b="1" i="0" u="none" strike="noStrike">
                        <a:solidFill>
                          <a:srgbClr val="000000"/>
                        </a:solidFill>
                        <a:latin typeface="Calibri"/>
                      </a:endParaRPr>
                    </a:p>
                  </a:txBody>
                  <a:tcPr marL="9525" marR="9525" marT="9525" marB="0" anchor="b"/>
                </a:tc>
              </a:tr>
              <a:tr h="338266">
                <a:tc>
                  <a:txBody>
                    <a:bodyPr/>
                    <a:lstStyle/>
                    <a:p>
                      <a:pPr algn="l" fontAlgn="b"/>
                      <a:r>
                        <a:rPr lang="en-US" sz="1800" u="none" strike="noStrike" dirty="0" smtClean="0"/>
                        <a:t>trips</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a:t>5</a:t>
                      </a:r>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a:t>1500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7500</a:t>
                      </a:r>
                      <a:endParaRPr lang="en-US" sz="1800" b="1" i="0" u="none" strike="noStrike" dirty="0">
                        <a:solidFill>
                          <a:srgbClr val="000000"/>
                        </a:solidFill>
                        <a:latin typeface="Calibri"/>
                      </a:endParaRPr>
                    </a:p>
                  </a:txBody>
                  <a:tcPr marL="9525" marR="9525" marT="9525" marB="0" anchor="b"/>
                </a:tc>
              </a:tr>
              <a:tr h="338266">
                <a:tc gridSpan="2">
                  <a:txBody>
                    <a:bodyPr/>
                    <a:lstStyle/>
                    <a:p>
                      <a:pPr algn="l" fontAlgn="b"/>
                      <a:r>
                        <a:rPr lang="en-US" sz="1800" u="none" strike="noStrike" dirty="0"/>
                        <a:t>total cost </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a:solidFill>
                          <a:srgbClr val="000000"/>
                        </a:solidFill>
                        <a:latin typeface="Calibri"/>
                      </a:endParaRPr>
                    </a:p>
                  </a:txBody>
                  <a:tcPr marL="9525" marR="9525" marT="9525" marB="0" anchor="b"/>
                </a:tc>
                <a:tc>
                  <a:txBody>
                    <a:bodyPr/>
                    <a:lstStyle/>
                    <a:p>
                      <a:pPr algn="r"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a:t>93500</a:t>
                      </a:r>
                      <a:endParaRPr lang="en-US" sz="1800" b="1" i="0" u="none" strike="noStrike" dirty="0">
                        <a:solidFill>
                          <a:srgbClr val="000000"/>
                        </a:solidFill>
                        <a:latin typeface="Calibri"/>
                      </a:endParaRPr>
                    </a:p>
                  </a:txBody>
                  <a:tcPr marL="9525" marR="9525" marT="9525" marB="0" anchor="b"/>
                </a:tc>
              </a:tr>
              <a:tr h="338266">
                <a:tc gridSpan="2">
                  <a:txBody>
                    <a:bodyPr/>
                    <a:lstStyle/>
                    <a:p>
                      <a:pPr algn="l" fontAlgn="b"/>
                      <a:r>
                        <a:rPr lang="en-US" sz="1800" u="none" strike="noStrike" dirty="0" smtClean="0"/>
                        <a:t>output</a:t>
                      </a:r>
                      <a:r>
                        <a:rPr lang="en-US" sz="1800" u="none" strike="noStrike" baseline="0" dirty="0" smtClean="0"/>
                        <a:t> units</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a:solidFill>
                          <a:srgbClr val="000000"/>
                        </a:solidFill>
                        <a:latin typeface="Calibri"/>
                      </a:endParaRPr>
                    </a:p>
                  </a:txBody>
                  <a:tcPr marL="9525" marR="9525" marT="9525" marB="0" anchor="b"/>
                </a:tc>
                <a:tc>
                  <a:txBody>
                    <a:bodyPr/>
                    <a:lstStyle/>
                    <a:p>
                      <a:pPr algn="r"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smtClean="0"/>
                        <a:t>10000</a:t>
                      </a:r>
                      <a:endParaRPr lang="en-US" sz="1800" b="1" i="0" u="none" strike="noStrike" dirty="0">
                        <a:solidFill>
                          <a:srgbClr val="000000"/>
                        </a:solidFill>
                        <a:latin typeface="Calibri"/>
                      </a:endParaRPr>
                    </a:p>
                  </a:txBody>
                  <a:tcPr marL="9525" marR="9525" marT="9525"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82014377"/>
              </p:ext>
            </p:extLst>
          </p:nvPr>
        </p:nvGraphicFramePr>
        <p:xfrm>
          <a:off x="2438400" y="4114802"/>
          <a:ext cx="4191000" cy="2362199"/>
        </p:xfrm>
        <a:graphic>
          <a:graphicData uri="http://schemas.openxmlformats.org/drawingml/2006/table">
            <a:tbl>
              <a:tblPr firstRow="1">
                <a:tableStyleId>{69012ECD-51FC-41F1-AA8D-1B2483CD663E}</a:tableStyleId>
              </a:tblPr>
              <a:tblGrid>
                <a:gridCol w="838200"/>
                <a:gridCol w="838200"/>
                <a:gridCol w="838200"/>
                <a:gridCol w="838200"/>
                <a:gridCol w="838200"/>
              </a:tblGrid>
              <a:tr h="337457">
                <a:tc>
                  <a:txBody>
                    <a:bodyPr/>
                    <a:lstStyle/>
                    <a:p>
                      <a:pPr algn="l" fontAlgn="b"/>
                      <a:r>
                        <a:rPr lang="en-US" sz="1800" u="none" strike="noStrike" dirty="0"/>
                        <a:t>ACTUAL</a:t>
                      </a:r>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number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cost per</a:t>
                      </a:r>
                      <a:endParaRPr lang="en-US" sz="1800" b="1"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total</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a:t>civilian staff</a:t>
                      </a:r>
                      <a:endParaRPr lang="en-US" sz="1800" b="1" i="0" u="none" strike="noStrike">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2</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13000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26000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a:t>military </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r>
                        <a:rPr lang="en-US" sz="1800" u="none" strike="noStrike" dirty="0"/>
                        <a:t>3</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13000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39000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a:t>contract cost</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ctr" fontAlgn="b"/>
                      <a:endParaRPr lang="en-US" sz="1800" b="1" i="0" u="none" strike="noStrike" dirty="0">
                        <a:solidFill>
                          <a:srgbClr val="000000"/>
                        </a:solidFill>
                        <a:latin typeface="Calibri"/>
                      </a:endParaRPr>
                    </a:p>
                  </a:txBody>
                  <a:tcPr marL="9525" marR="9525" marT="9525" marB="0" anchor="b"/>
                </a:tc>
                <a:tc>
                  <a:txBody>
                    <a:bodyPr/>
                    <a:lstStyle/>
                    <a:p>
                      <a:pPr algn="l" fontAlgn="b"/>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25000</a:t>
                      </a:r>
                      <a:endParaRPr lang="en-US" sz="1800" b="1" i="0" u="none" strike="noStrike" dirty="0">
                        <a:solidFill>
                          <a:srgbClr val="000000"/>
                        </a:solidFill>
                        <a:latin typeface="Calibri"/>
                      </a:endParaRPr>
                    </a:p>
                  </a:txBody>
                  <a:tcPr marL="9525" marR="9525" marT="9525" marB="0" anchor="b"/>
                </a:tc>
              </a:tr>
              <a:tr h="337457">
                <a:tc>
                  <a:txBody>
                    <a:bodyPr/>
                    <a:lstStyle/>
                    <a:p>
                      <a:pPr algn="l" fontAlgn="b"/>
                      <a:r>
                        <a:rPr lang="en-US" sz="1800" u="none" strike="noStrike"/>
                        <a:t>trips</a:t>
                      </a:r>
                      <a:endParaRPr lang="en-US" sz="1800" b="1" i="0" u="none" strike="noStrike">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ctr" fontAlgn="b"/>
                      <a:r>
                        <a:rPr lang="en-US" sz="1800" u="none" strike="noStrike" dirty="0"/>
                        <a:t>2</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1000</a:t>
                      </a:r>
                      <a:endParaRPr lang="en-US" sz="1800" b="1" i="0" u="none" strike="noStrike" dirty="0">
                        <a:solidFill>
                          <a:srgbClr val="000000"/>
                        </a:solidFill>
                        <a:latin typeface="Calibri"/>
                      </a:endParaRPr>
                    </a:p>
                  </a:txBody>
                  <a:tcPr marL="9525" marR="9525" marT="9525" marB="0" anchor="b"/>
                </a:tc>
                <a:tc>
                  <a:txBody>
                    <a:bodyPr/>
                    <a:lstStyle/>
                    <a:p>
                      <a:pPr algn="r" fontAlgn="b"/>
                      <a:r>
                        <a:rPr lang="en-US" sz="1800" u="none" strike="noStrike" dirty="0"/>
                        <a:t>2000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a:t>total cost </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a:t>92000</a:t>
                      </a:r>
                      <a:endParaRPr lang="en-US" sz="1800" b="1" i="0" u="none" strike="noStrike" dirty="0">
                        <a:solidFill>
                          <a:srgbClr val="000000"/>
                        </a:solidFill>
                        <a:latin typeface="Calibri"/>
                      </a:endParaRPr>
                    </a:p>
                  </a:txBody>
                  <a:tcPr marL="9525" marR="9525" marT="9525" marB="0" anchor="b"/>
                </a:tc>
              </a:tr>
              <a:tr h="337457">
                <a:tc gridSpan="2">
                  <a:txBody>
                    <a:bodyPr/>
                    <a:lstStyle/>
                    <a:p>
                      <a:pPr algn="l" fontAlgn="b"/>
                      <a:r>
                        <a:rPr lang="en-US" sz="1800" u="none" strike="noStrike" dirty="0" smtClean="0"/>
                        <a:t>output units</a:t>
                      </a:r>
                      <a:endParaRPr lang="en-US" sz="1800" b="1" i="0" u="none" strike="noStrike" dirty="0">
                        <a:solidFill>
                          <a:srgbClr val="000000"/>
                        </a:solidFill>
                        <a:latin typeface="Calibri"/>
                      </a:endParaRPr>
                    </a:p>
                  </a:txBody>
                  <a:tcPr marL="9525" marR="9525" marT="9525" marB="0" anchor="b"/>
                </a:tc>
                <a:tc hMerge="1">
                  <a:txBody>
                    <a:bodyPr/>
                    <a:lstStyle/>
                    <a:p>
                      <a:endParaRPr lang="en-US"/>
                    </a:p>
                  </a:txBody>
                  <a:tcPr/>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l" fontAlgn="b"/>
                      <a:endParaRPr lang="en-US" sz="1800" b="1" i="0" u="none" strike="noStrike">
                        <a:solidFill>
                          <a:srgbClr val="000000"/>
                        </a:solidFill>
                        <a:latin typeface="Calibri"/>
                      </a:endParaRPr>
                    </a:p>
                  </a:txBody>
                  <a:tcPr marL="9525" marR="9525" marT="9525" marB="0" anchor="b"/>
                </a:tc>
                <a:tc>
                  <a:txBody>
                    <a:bodyPr/>
                    <a:lstStyle/>
                    <a:p>
                      <a:pPr algn="r" fontAlgn="b"/>
                      <a:r>
                        <a:rPr lang="en-US" sz="1800" u="none" strike="noStrike" dirty="0" smtClean="0"/>
                        <a:t>8000</a:t>
                      </a:r>
                      <a:endParaRPr lang="en-US" sz="1800" b="1" i="0" u="none" strike="noStrike" dirty="0">
                        <a:solidFill>
                          <a:srgbClr val="000000"/>
                        </a:solidFill>
                        <a:latin typeface="Calibri"/>
                      </a:endParaRPr>
                    </a:p>
                  </a:txBody>
                  <a:tcPr marL="9525" marR="9525" marT="9525" marB="0" anchor="b"/>
                </a:tc>
              </a:tr>
            </a:tbl>
          </a:graphicData>
        </a:graphic>
      </p:graphicFrame>
      <p:sp>
        <p:nvSpPr>
          <p:cNvPr id="7" name="TextBox 6"/>
          <p:cNvSpPr txBox="1"/>
          <p:nvPr/>
        </p:nvSpPr>
        <p:spPr>
          <a:xfrm>
            <a:off x="6629400" y="19050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8" name="TextBox 7"/>
          <p:cNvSpPr txBox="1"/>
          <p:nvPr/>
        </p:nvSpPr>
        <p:spPr>
          <a:xfrm>
            <a:off x="6629400" y="22860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9" name="TextBox 8"/>
          <p:cNvSpPr txBox="1"/>
          <p:nvPr/>
        </p:nvSpPr>
        <p:spPr>
          <a:xfrm>
            <a:off x="6629400" y="26670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fixed cost</a:t>
            </a:r>
            <a:endParaRPr lang="en-US" b="1" i="1" dirty="0"/>
          </a:p>
        </p:txBody>
      </p:sp>
      <p:sp>
        <p:nvSpPr>
          <p:cNvPr id="10" name="TextBox 9"/>
          <p:cNvSpPr txBox="1"/>
          <p:nvPr/>
        </p:nvSpPr>
        <p:spPr>
          <a:xfrm>
            <a:off x="6629400" y="3059668"/>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14" name="TextBox 13"/>
          <p:cNvSpPr txBox="1"/>
          <p:nvPr/>
        </p:nvSpPr>
        <p:spPr>
          <a:xfrm>
            <a:off x="6629400" y="43434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15" name="TextBox 14"/>
          <p:cNvSpPr txBox="1"/>
          <p:nvPr/>
        </p:nvSpPr>
        <p:spPr>
          <a:xfrm>
            <a:off x="6629400" y="47244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16" name="TextBox 15"/>
          <p:cNvSpPr txBox="1"/>
          <p:nvPr/>
        </p:nvSpPr>
        <p:spPr>
          <a:xfrm>
            <a:off x="6629400" y="5105400"/>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fixed cost</a:t>
            </a:r>
            <a:endParaRPr lang="en-US" b="1" i="1" dirty="0"/>
          </a:p>
        </p:txBody>
      </p:sp>
      <p:sp>
        <p:nvSpPr>
          <p:cNvPr id="17" name="TextBox 16"/>
          <p:cNvSpPr txBox="1"/>
          <p:nvPr/>
        </p:nvSpPr>
        <p:spPr>
          <a:xfrm>
            <a:off x="6629400" y="5498068"/>
            <a:ext cx="1752600" cy="369332"/>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variable cost</a:t>
            </a:r>
            <a:endParaRPr lang="en-US" b="1" i="1" dirty="0"/>
          </a:p>
        </p:txBody>
      </p:sp>
      <p:sp>
        <p:nvSpPr>
          <p:cNvPr id="18" name="TextBox 17"/>
          <p:cNvSpPr txBox="1"/>
          <p:nvPr/>
        </p:nvSpPr>
        <p:spPr>
          <a:xfrm>
            <a:off x="1219200" y="3276600"/>
            <a:ext cx="1219200" cy="1015663"/>
          </a:xfrm>
          <a:prstGeom prst="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planned a $10 per unit price</a:t>
            </a:r>
            <a:endParaRPr lang="en-US" sz="2000" b="1" i="1" dirty="0"/>
          </a:p>
        </p:txBody>
      </p:sp>
      <p:sp>
        <p:nvSpPr>
          <p:cNvPr id="19" name="TextBox 18"/>
          <p:cNvSpPr txBox="1"/>
          <p:nvPr/>
        </p:nvSpPr>
        <p:spPr>
          <a:xfrm>
            <a:off x="1219200" y="5766137"/>
            <a:ext cx="1219200" cy="1015663"/>
          </a:xfrm>
          <a:prstGeom prst="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b="1" i="1" dirty="0" smtClean="0"/>
              <a:t>got a $13 per unit price</a:t>
            </a:r>
            <a:endParaRPr lang="en-US" sz="2000" b="1" i="1" dirty="0"/>
          </a:p>
        </p:txBody>
      </p:sp>
      <p:sp>
        <p:nvSpPr>
          <p:cNvPr id="2" name="Footer Placeholder 1"/>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4" name="Slide Number Placeholder 3"/>
          <p:cNvSpPr>
            <a:spLocks noGrp="1"/>
          </p:cNvSpPr>
          <p:nvPr>
            <p:ph type="sldNum" sz="quarter" idx="12"/>
          </p:nvPr>
        </p:nvSpPr>
        <p:spPr/>
        <p:txBody>
          <a:bodyPr/>
          <a:lstStyle/>
          <a:p>
            <a:fld id="{636B9CD3-3370-4EAF-B0F5-14D5569CB4EF}"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Template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2003866"/>
              </p:ext>
            </p:extLst>
          </p:nvPr>
        </p:nvGraphicFramePr>
        <p:xfrm>
          <a:off x="457200" y="1600200"/>
          <a:ext cx="8229600" cy="3322320"/>
        </p:xfrm>
        <a:graphic>
          <a:graphicData uri="http://schemas.openxmlformats.org/drawingml/2006/table">
            <a:tbl>
              <a:tblPr firstRow="1">
                <a:tableStyleId>{5C22544A-7EE6-4342-B048-85BDC9FD1C3A}</a:tableStyleId>
              </a:tblPr>
              <a:tblGrid>
                <a:gridCol w="1371600"/>
                <a:gridCol w="1371600"/>
                <a:gridCol w="1371600"/>
                <a:gridCol w="1371600"/>
                <a:gridCol w="1371600"/>
                <a:gridCol w="1371600"/>
              </a:tblGrid>
              <a:tr h="370840">
                <a:tc>
                  <a:txBody>
                    <a:bodyPr/>
                    <a:lstStyle/>
                    <a:p>
                      <a:endParaRPr lang="en-US" dirty="0"/>
                    </a:p>
                  </a:txBody>
                  <a:tcPr/>
                </a:tc>
                <a:tc>
                  <a:txBody>
                    <a:bodyPr/>
                    <a:lstStyle/>
                    <a:p>
                      <a:pPr algn="ctr"/>
                      <a:r>
                        <a:rPr lang="en-US" dirty="0" smtClean="0"/>
                        <a:t>Plan</a:t>
                      </a:r>
                    </a:p>
                    <a:p>
                      <a:pPr algn="ctr"/>
                      <a:r>
                        <a:rPr lang="en-US" dirty="0" smtClean="0"/>
                        <a:t>10000 units</a:t>
                      </a:r>
                      <a:endParaRPr lang="en-US" dirty="0"/>
                    </a:p>
                  </a:txBody>
                  <a:tcPr/>
                </a:tc>
                <a:tc>
                  <a:txBody>
                    <a:bodyPr/>
                    <a:lstStyle/>
                    <a:p>
                      <a:pPr algn="ctr"/>
                      <a:r>
                        <a:rPr lang="en-US" dirty="0" smtClean="0"/>
                        <a:t>Volume</a:t>
                      </a:r>
                      <a:r>
                        <a:rPr lang="en-US" baseline="0" dirty="0" smtClean="0"/>
                        <a:t> Variance</a:t>
                      </a:r>
                      <a:endParaRPr lang="en-US" dirty="0"/>
                    </a:p>
                  </a:txBody>
                  <a:tcPr/>
                </a:tc>
                <a:tc>
                  <a:txBody>
                    <a:bodyPr/>
                    <a:lstStyle/>
                    <a:p>
                      <a:pPr algn="ctr"/>
                      <a:r>
                        <a:rPr lang="en-US" dirty="0" smtClean="0"/>
                        <a:t>Flex</a:t>
                      </a:r>
                    </a:p>
                    <a:p>
                      <a:pPr algn="ctr"/>
                      <a:r>
                        <a:rPr lang="en-US" dirty="0" smtClean="0"/>
                        <a:t>8000</a:t>
                      </a:r>
                      <a:r>
                        <a:rPr lang="en-US" baseline="0" dirty="0" smtClean="0"/>
                        <a:t> units</a:t>
                      </a:r>
                      <a:endParaRPr lang="en-US" dirty="0"/>
                    </a:p>
                  </a:txBody>
                  <a:tcPr/>
                </a:tc>
                <a:tc>
                  <a:txBody>
                    <a:bodyPr/>
                    <a:lstStyle/>
                    <a:p>
                      <a:pPr algn="ctr"/>
                      <a:r>
                        <a:rPr lang="en-US" dirty="0" err="1" smtClean="0"/>
                        <a:t>Perf</a:t>
                      </a:r>
                      <a:r>
                        <a:rPr lang="en-US" dirty="0" smtClean="0"/>
                        <a:t>. </a:t>
                      </a:r>
                    </a:p>
                    <a:p>
                      <a:pPr algn="ctr"/>
                      <a:r>
                        <a:rPr lang="en-US" dirty="0" smtClean="0"/>
                        <a:t>Variance</a:t>
                      </a:r>
                      <a:endParaRPr lang="en-US" dirty="0"/>
                    </a:p>
                  </a:txBody>
                  <a:tcPr/>
                </a:tc>
                <a:tc>
                  <a:txBody>
                    <a:bodyPr/>
                    <a:lstStyle/>
                    <a:p>
                      <a:pPr algn="ctr"/>
                      <a:r>
                        <a:rPr lang="en-US" dirty="0" smtClean="0"/>
                        <a:t>Actual</a:t>
                      </a:r>
                    </a:p>
                    <a:p>
                      <a:pPr algn="ctr"/>
                      <a:r>
                        <a:rPr lang="en-US" dirty="0" smtClean="0"/>
                        <a:t>8000 units</a:t>
                      </a:r>
                      <a:endParaRPr lang="en-US" dirty="0"/>
                    </a:p>
                  </a:txBody>
                  <a:tcPr/>
                </a:tc>
              </a:tr>
              <a:tr h="370840">
                <a:tc>
                  <a:txBody>
                    <a:bodyPr/>
                    <a:lstStyle/>
                    <a:p>
                      <a:r>
                        <a:rPr lang="en-US" dirty="0" smtClean="0"/>
                        <a:t>Revenue</a:t>
                      </a:r>
                    </a:p>
                    <a:p>
                      <a:endParaRPr lang="en-US" sz="2000" dirty="0" smtClean="0"/>
                    </a:p>
                  </a:txBody>
                  <a:tcPr anchor="ctr"/>
                </a:tc>
                <a:tc>
                  <a:txBody>
                    <a:bodyPr/>
                    <a:lstStyle/>
                    <a:p>
                      <a:pPr algn="ctr"/>
                      <a:endParaRPr lang="en-US" sz="2000"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r>
                        <a:rPr lang="en-US" dirty="0" smtClean="0"/>
                        <a:t>Var.</a:t>
                      </a:r>
                      <a:r>
                        <a:rPr lang="en-US" baseline="0" dirty="0" smtClean="0"/>
                        <a:t> Cost</a:t>
                      </a:r>
                    </a:p>
                    <a:p>
                      <a:endParaRPr lang="en-US" sz="2000"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r>
                        <a:rPr lang="en-US" dirty="0" smtClean="0"/>
                        <a:t>Fixed Cost</a:t>
                      </a:r>
                    </a:p>
                    <a:p>
                      <a:endParaRPr lang="en-US" sz="2000"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r>
                        <a:rPr lang="en-US" dirty="0" smtClean="0"/>
                        <a:t>Profit</a:t>
                      </a:r>
                    </a:p>
                    <a:p>
                      <a:endParaRPr lang="en-US" sz="2000" dirty="0"/>
                    </a:p>
                  </a:txBody>
                  <a:tcPr anchor="ctr"/>
                </a:tc>
                <a:tc>
                  <a:txBody>
                    <a:bodyPr/>
                    <a:lstStyle/>
                    <a:p>
                      <a:pPr algn="ctr"/>
                      <a:endParaRPr lang="en-US" sz="2000" kern="1200" dirty="0">
                        <a:solidFill>
                          <a:schemeClr val="dk1"/>
                        </a:solidFill>
                        <a:latin typeface="+mn-lt"/>
                        <a:ea typeface="+mn-ea"/>
                        <a:cs typeface="+mn-cs"/>
                      </a:endParaRPr>
                    </a:p>
                  </a:txBody>
                  <a:tcPr anchor="ctr"/>
                </a:tc>
                <a:tc>
                  <a:txBody>
                    <a:bodyPr/>
                    <a:lstStyle/>
                    <a:p>
                      <a:pPr algn="ctr"/>
                      <a:endParaRPr lang="en-US" dirty="0"/>
                    </a:p>
                  </a:txBody>
                  <a:tcPr anchor="ctr"/>
                </a:tc>
                <a:tc>
                  <a:txBody>
                    <a:bodyPr/>
                    <a:lstStyle/>
                    <a:p>
                      <a:pPr algn="ctr"/>
                      <a:endParaRPr lang="en-US" sz="2000" dirty="0"/>
                    </a:p>
                  </a:txBody>
                  <a:tcPr anchor="ctr"/>
                </a:tc>
                <a:tc>
                  <a:txBody>
                    <a:bodyPr/>
                    <a:lstStyle/>
                    <a:p>
                      <a:pPr algn="ctr"/>
                      <a:endParaRPr lang="en-US" dirty="0"/>
                    </a:p>
                  </a:txBody>
                  <a:tcPr anchor="ctr"/>
                </a:tc>
                <a:tc>
                  <a:txBody>
                    <a:bodyPr/>
                    <a:lstStyle/>
                    <a:p>
                      <a:pPr algn="ctr"/>
                      <a:endParaRPr lang="en-US" sz="2000" dirty="0"/>
                    </a:p>
                  </a:txBody>
                  <a:tcPr anchor="ctr"/>
                </a:tc>
              </a:tr>
            </a:tbl>
          </a:graphicData>
        </a:graphic>
      </p:graphicFrame>
      <p:sp>
        <p:nvSpPr>
          <p:cNvPr id="3" name="Footer Placeholder 2"/>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636B9CD3-3370-4EAF-B0F5-14D5569CB4EF}" type="slidenum">
              <a:rPr lang="en-US" smtClean="0"/>
              <a:pPr/>
              <a:t>31</a:t>
            </a:fld>
            <a:endParaRPr lang="en-US"/>
          </a:p>
        </p:txBody>
      </p:sp>
    </p:spTree>
    <p:extLst>
      <p:ext uri="{BB962C8B-B14F-4D97-AF65-F5344CB8AC3E}">
        <p14:creationId xmlns:p14="http://schemas.microsoft.com/office/powerpoint/2010/main" val="9638763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Template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594922"/>
              </p:ext>
            </p:extLst>
          </p:nvPr>
        </p:nvGraphicFramePr>
        <p:xfrm>
          <a:off x="457200" y="1600200"/>
          <a:ext cx="8229600" cy="3261360"/>
        </p:xfrm>
        <a:graphic>
          <a:graphicData uri="http://schemas.openxmlformats.org/drawingml/2006/table">
            <a:tbl>
              <a:tblPr firstRow="1">
                <a:tableStyleId>{5C22544A-7EE6-4342-B048-85BDC9FD1C3A}</a:tableStyleId>
              </a:tblPr>
              <a:tblGrid>
                <a:gridCol w="1371600"/>
                <a:gridCol w="1371600"/>
                <a:gridCol w="1371600"/>
                <a:gridCol w="1371600"/>
                <a:gridCol w="1371600"/>
                <a:gridCol w="1371600"/>
              </a:tblGrid>
              <a:tr h="370840">
                <a:tc>
                  <a:txBody>
                    <a:bodyPr/>
                    <a:lstStyle/>
                    <a:p>
                      <a:endParaRPr lang="en-US" dirty="0"/>
                    </a:p>
                  </a:txBody>
                  <a:tcPr/>
                </a:tc>
                <a:tc>
                  <a:txBody>
                    <a:bodyPr/>
                    <a:lstStyle/>
                    <a:p>
                      <a:pPr algn="ctr"/>
                      <a:r>
                        <a:rPr lang="en-US" dirty="0" smtClean="0"/>
                        <a:t>Plan</a:t>
                      </a:r>
                    </a:p>
                    <a:p>
                      <a:pPr algn="ctr"/>
                      <a:r>
                        <a:rPr lang="en-US" dirty="0" smtClean="0"/>
                        <a:t>10000 units</a:t>
                      </a:r>
                      <a:endParaRPr lang="en-US" dirty="0"/>
                    </a:p>
                  </a:txBody>
                  <a:tcPr/>
                </a:tc>
                <a:tc>
                  <a:txBody>
                    <a:bodyPr/>
                    <a:lstStyle/>
                    <a:p>
                      <a:pPr algn="ctr"/>
                      <a:r>
                        <a:rPr lang="en-US" dirty="0" smtClean="0"/>
                        <a:t>Volume</a:t>
                      </a:r>
                      <a:r>
                        <a:rPr lang="en-US" baseline="0" dirty="0" smtClean="0"/>
                        <a:t> Variance</a:t>
                      </a:r>
                      <a:endParaRPr lang="en-US" dirty="0"/>
                    </a:p>
                  </a:txBody>
                  <a:tcPr/>
                </a:tc>
                <a:tc>
                  <a:txBody>
                    <a:bodyPr/>
                    <a:lstStyle/>
                    <a:p>
                      <a:pPr algn="ctr"/>
                      <a:r>
                        <a:rPr lang="en-US" dirty="0" smtClean="0"/>
                        <a:t>Flex</a:t>
                      </a:r>
                    </a:p>
                    <a:p>
                      <a:pPr algn="ctr"/>
                      <a:r>
                        <a:rPr lang="en-US" dirty="0" smtClean="0"/>
                        <a:t>8000</a:t>
                      </a:r>
                      <a:r>
                        <a:rPr lang="en-US" baseline="0" dirty="0" smtClean="0"/>
                        <a:t> units</a:t>
                      </a:r>
                      <a:endParaRPr lang="en-US" dirty="0"/>
                    </a:p>
                  </a:txBody>
                  <a:tcPr/>
                </a:tc>
                <a:tc>
                  <a:txBody>
                    <a:bodyPr/>
                    <a:lstStyle/>
                    <a:p>
                      <a:pPr algn="ctr"/>
                      <a:r>
                        <a:rPr lang="en-US" dirty="0" err="1" smtClean="0"/>
                        <a:t>Perf</a:t>
                      </a:r>
                      <a:r>
                        <a:rPr lang="en-US" dirty="0" smtClean="0"/>
                        <a:t>. </a:t>
                      </a:r>
                    </a:p>
                    <a:p>
                      <a:pPr algn="ctr"/>
                      <a:r>
                        <a:rPr lang="en-US" dirty="0" smtClean="0"/>
                        <a:t>Variance</a:t>
                      </a:r>
                      <a:endParaRPr lang="en-US" dirty="0"/>
                    </a:p>
                  </a:txBody>
                  <a:tcPr/>
                </a:tc>
                <a:tc>
                  <a:txBody>
                    <a:bodyPr/>
                    <a:lstStyle/>
                    <a:p>
                      <a:pPr algn="ctr"/>
                      <a:r>
                        <a:rPr lang="en-US" dirty="0" smtClean="0"/>
                        <a:t>Actual</a:t>
                      </a:r>
                    </a:p>
                    <a:p>
                      <a:pPr algn="ctr"/>
                      <a:r>
                        <a:rPr lang="en-US" dirty="0" smtClean="0"/>
                        <a:t>8000 units</a:t>
                      </a:r>
                      <a:endParaRPr lang="en-US" dirty="0"/>
                    </a:p>
                  </a:txBody>
                  <a:tcPr/>
                </a:tc>
              </a:tr>
              <a:tr h="370840">
                <a:tc>
                  <a:txBody>
                    <a:bodyPr/>
                    <a:lstStyle/>
                    <a:p>
                      <a:r>
                        <a:rPr lang="en-US" dirty="0" smtClean="0"/>
                        <a:t>Revenue</a:t>
                      </a:r>
                    </a:p>
                    <a:p>
                      <a:endParaRPr lang="en-US" dirty="0" smtClean="0"/>
                    </a:p>
                  </a:txBody>
                  <a:tcPr anchor="ctr"/>
                </a:tc>
                <a:tc>
                  <a:txBody>
                    <a:bodyPr/>
                    <a:lstStyle/>
                    <a:p>
                      <a:pPr algn="ctr"/>
                      <a:r>
                        <a:rPr lang="en-US" dirty="0" smtClean="0"/>
                        <a:t>10000*$10</a:t>
                      </a:r>
                    </a:p>
                    <a:p>
                      <a:pPr algn="ctr"/>
                      <a:r>
                        <a:rPr lang="en-US" sz="2000" dirty="0" smtClean="0"/>
                        <a:t>100,000</a:t>
                      </a:r>
                      <a:endParaRPr lang="en-US" dirty="0"/>
                    </a:p>
                  </a:txBody>
                  <a:tcPr anchor="ctr"/>
                </a:tc>
                <a:tc>
                  <a:txBody>
                    <a:bodyPr/>
                    <a:lstStyle/>
                    <a:p>
                      <a:pPr algn="ctr"/>
                      <a:r>
                        <a:rPr lang="en-US" dirty="0" smtClean="0"/>
                        <a:t>(20,000)</a:t>
                      </a:r>
                      <a:endParaRPr lang="en-US" dirty="0"/>
                    </a:p>
                  </a:txBody>
                  <a:tcPr anchor="ctr"/>
                </a:tc>
                <a:tc>
                  <a:txBody>
                    <a:bodyPr/>
                    <a:lstStyle/>
                    <a:p>
                      <a:pPr algn="ctr"/>
                      <a:r>
                        <a:rPr lang="en-US" dirty="0" smtClean="0"/>
                        <a:t>8000*$</a:t>
                      </a:r>
                      <a:r>
                        <a:rPr lang="en-US" dirty="0" smtClean="0"/>
                        <a:t>10</a:t>
                      </a:r>
                    </a:p>
                    <a:p>
                      <a:pPr algn="ctr"/>
                      <a:r>
                        <a:rPr lang="en-US" sz="2000" dirty="0" smtClean="0"/>
                        <a:t>80,000</a:t>
                      </a:r>
                      <a:endParaRPr lang="en-US" dirty="0"/>
                    </a:p>
                  </a:txBody>
                  <a:tcPr anchor="ctr"/>
                </a:tc>
                <a:tc>
                  <a:txBody>
                    <a:bodyPr/>
                    <a:lstStyle/>
                    <a:p>
                      <a:pPr algn="ctr"/>
                      <a:r>
                        <a:rPr lang="en-US" dirty="0" smtClean="0"/>
                        <a:t>24,000</a:t>
                      </a:r>
                      <a:endParaRPr lang="en-US" dirty="0"/>
                    </a:p>
                  </a:txBody>
                  <a:tcPr anchor="ctr"/>
                </a:tc>
                <a:tc>
                  <a:txBody>
                    <a:bodyPr/>
                    <a:lstStyle/>
                    <a:p>
                      <a:pPr algn="ctr"/>
                      <a:r>
                        <a:rPr lang="en-US" dirty="0" smtClean="0"/>
                        <a:t>8000</a:t>
                      </a:r>
                      <a:r>
                        <a:rPr lang="en-US" baseline="0" dirty="0" smtClean="0"/>
                        <a:t>*$13</a:t>
                      </a:r>
                    </a:p>
                    <a:p>
                      <a:pPr algn="ctr"/>
                      <a:r>
                        <a:rPr lang="en-US" sz="2000" dirty="0" smtClean="0"/>
                        <a:t>104,000</a:t>
                      </a:r>
                      <a:endParaRPr lang="en-US" sz="2000" dirty="0"/>
                    </a:p>
                  </a:txBody>
                  <a:tcPr anchor="ctr"/>
                </a:tc>
              </a:tr>
              <a:tr h="370840">
                <a:tc>
                  <a:txBody>
                    <a:bodyPr/>
                    <a:lstStyle/>
                    <a:p>
                      <a:r>
                        <a:rPr lang="en-US" dirty="0" smtClean="0"/>
                        <a:t>Var.</a:t>
                      </a:r>
                      <a:r>
                        <a:rPr lang="en-US" baseline="0" dirty="0" smtClean="0"/>
                        <a:t> Cost</a:t>
                      </a:r>
                    </a:p>
                    <a:p>
                      <a:endParaRPr lang="en-US" dirty="0"/>
                    </a:p>
                  </a:txBody>
                  <a:tcPr anchor="ctr"/>
                </a:tc>
                <a:tc>
                  <a:txBody>
                    <a:bodyPr/>
                    <a:lstStyle/>
                    <a:p>
                      <a:pPr algn="ctr"/>
                      <a:r>
                        <a:rPr lang="en-US" dirty="0" smtClean="0"/>
                        <a:t>10000*7.35</a:t>
                      </a:r>
                    </a:p>
                    <a:p>
                      <a:pPr algn="ctr"/>
                      <a:r>
                        <a:rPr lang="en-US" sz="2000" dirty="0" smtClean="0"/>
                        <a:t>73,500</a:t>
                      </a:r>
                      <a:endParaRPr lang="en-US" dirty="0"/>
                    </a:p>
                  </a:txBody>
                  <a:tcPr anchor="ctr"/>
                </a:tc>
                <a:tc>
                  <a:txBody>
                    <a:bodyPr/>
                    <a:lstStyle/>
                    <a:p>
                      <a:pPr algn="ctr"/>
                      <a:r>
                        <a:rPr lang="en-US" dirty="0" smtClean="0"/>
                        <a:t>14,700</a:t>
                      </a:r>
                      <a:endParaRPr lang="en-US" dirty="0"/>
                    </a:p>
                  </a:txBody>
                  <a:tcPr anchor="ctr"/>
                </a:tc>
                <a:tc>
                  <a:txBody>
                    <a:bodyPr/>
                    <a:lstStyle/>
                    <a:p>
                      <a:pPr algn="ctr"/>
                      <a:r>
                        <a:rPr lang="en-US" dirty="0" smtClean="0"/>
                        <a:t>8000*7.35</a:t>
                      </a:r>
                    </a:p>
                    <a:p>
                      <a:pPr algn="ctr"/>
                      <a:r>
                        <a:rPr lang="en-US" sz="2000" dirty="0" smtClean="0"/>
                        <a:t>58,800</a:t>
                      </a:r>
                      <a:endParaRPr lang="en-US" dirty="0"/>
                    </a:p>
                  </a:txBody>
                  <a:tcPr anchor="ctr"/>
                </a:tc>
                <a:tc>
                  <a:txBody>
                    <a:bodyPr/>
                    <a:lstStyle/>
                    <a:p>
                      <a:pPr algn="ctr"/>
                      <a:r>
                        <a:rPr lang="en-US" dirty="0" smtClean="0"/>
                        <a:t>(8,200)</a:t>
                      </a:r>
                      <a:endParaRPr lang="en-US" dirty="0"/>
                    </a:p>
                  </a:txBody>
                  <a:tcPr anchor="ctr"/>
                </a:tc>
                <a:tc>
                  <a:txBody>
                    <a:bodyPr/>
                    <a:lstStyle/>
                    <a:p>
                      <a:pPr algn="ctr"/>
                      <a:r>
                        <a:rPr lang="en-US" dirty="0" smtClean="0"/>
                        <a:t>8000*8.38</a:t>
                      </a:r>
                    </a:p>
                    <a:p>
                      <a:pPr algn="ctr"/>
                      <a:r>
                        <a:rPr lang="en-US" sz="2000" dirty="0" smtClean="0"/>
                        <a:t>67,000</a:t>
                      </a:r>
                      <a:endParaRPr lang="en-US" dirty="0"/>
                    </a:p>
                  </a:txBody>
                  <a:tcPr anchor="ctr"/>
                </a:tc>
              </a:tr>
              <a:tr h="370840">
                <a:tc>
                  <a:txBody>
                    <a:bodyPr/>
                    <a:lstStyle/>
                    <a:p>
                      <a:r>
                        <a:rPr lang="en-US" dirty="0" smtClean="0"/>
                        <a:t>Fixed Cost</a:t>
                      </a:r>
                    </a:p>
                    <a:p>
                      <a:endParaRPr lang="en-US" dirty="0"/>
                    </a:p>
                  </a:txBody>
                  <a:tcPr anchor="ctr"/>
                </a:tc>
                <a:tc>
                  <a:txBody>
                    <a:bodyPr/>
                    <a:lstStyle/>
                    <a:p>
                      <a:pPr algn="ctr"/>
                      <a:r>
                        <a:rPr lang="en-US" sz="2000" dirty="0" smtClean="0"/>
                        <a:t>20,000</a:t>
                      </a:r>
                      <a:endParaRPr lang="en-US" dirty="0"/>
                    </a:p>
                  </a:txBody>
                  <a:tcPr anchor="ctr"/>
                </a:tc>
                <a:tc>
                  <a:txBody>
                    <a:bodyPr/>
                    <a:lstStyle/>
                    <a:p>
                      <a:pPr algn="ctr"/>
                      <a:r>
                        <a:rPr lang="en-US" dirty="0" smtClean="0"/>
                        <a:t>--</a:t>
                      </a:r>
                      <a:endParaRPr lang="en-US" dirty="0"/>
                    </a:p>
                  </a:txBody>
                  <a:tcPr anchor="ctr"/>
                </a:tc>
                <a:tc>
                  <a:txBody>
                    <a:bodyPr/>
                    <a:lstStyle/>
                    <a:p>
                      <a:pPr algn="ctr"/>
                      <a:r>
                        <a:rPr lang="en-US" sz="2000" dirty="0" smtClean="0"/>
                        <a:t>20,000</a:t>
                      </a:r>
                      <a:endParaRPr lang="en-US" dirty="0"/>
                    </a:p>
                  </a:txBody>
                  <a:tcPr anchor="ctr"/>
                </a:tc>
                <a:tc>
                  <a:txBody>
                    <a:bodyPr/>
                    <a:lstStyle/>
                    <a:p>
                      <a:pPr algn="ctr"/>
                      <a:r>
                        <a:rPr lang="en-US" dirty="0" smtClean="0"/>
                        <a:t>(5,000)</a:t>
                      </a:r>
                      <a:endParaRPr lang="en-US" dirty="0"/>
                    </a:p>
                  </a:txBody>
                  <a:tcPr anchor="ctr"/>
                </a:tc>
                <a:tc>
                  <a:txBody>
                    <a:bodyPr/>
                    <a:lstStyle/>
                    <a:p>
                      <a:pPr algn="ctr"/>
                      <a:r>
                        <a:rPr lang="en-US" sz="2000" dirty="0" smtClean="0"/>
                        <a:t>25,000</a:t>
                      </a:r>
                      <a:endParaRPr lang="en-US" dirty="0"/>
                    </a:p>
                  </a:txBody>
                  <a:tcPr anchor="ctr"/>
                </a:tc>
              </a:tr>
              <a:tr h="370840">
                <a:tc>
                  <a:txBody>
                    <a:bodyPr/>
                    <a:lstStyle/>
                    <a:p>
                      <a:r>
                        <a:rPr lang="en-US" dirty="0" smtClean="0"/>
                        <a:t>Profit</a:t>
                      </a:r>
                    </a:p>
                    <a:p>
                      <a:endParaRPr lang="en-US" dirty="0"/>
                    </a:p>
                  </a:txBody>
                  <a:tcPr anchor="ctr"/>
                </a:tc>
                <a:tc>
                  <a:txBody>
                    <a:bodyPr/>
                    <a:lstStyle/>
                    <a:p>
                      <a:pPr algn="ctr"/>
                      <a:r>
                        <a:rPr lang="en-US" sz="2000" dirty="0" smtClean="0"/>
                        <a:t>6,500</a:t>
                      </a:r>
                      <a:endParaRPr lang="en-US" sz="2000" dirty="0"/>
                    </a:p>
                  </a:txBody>
                  <a:tcPr anchor="ctr"/>
                </a:tc>
                <a:tc>
                  <a:txBody>
                    <a:bodyPr/>
                    <a:lstStyle/>
                    <a:p>
                      <a:pPr algn="ctr"/>
                      <a:r>
                        <a:rPr lang="en-US" dirty="0" smtClean="0"/>
                        <a:t>(5,300)</a:t>
                      </a:r>
                      <a:endParaRPr lang="en-US" dirty="0"/>
                    </a:p>
                  </a:txBody>
                  <a:tcPr anchor="ctr"/>
                </a:tc>
                <a:tc>
                  <a:txBody>
                    <a:bodyPr/>
                    <a:lstStyle/>
                    <a:p>
                      <a:pPr algn="ctr"/>
                      <a:r>
                        <a:rPr lang="en-US" sz="2000" dirty="0" smtClean="0"/>
                        <a:t>1,200</a:t>
                      </a:r>
                      <a:endParaRPr lang="en-US" sz="2000" dirty="0"/>
                    </a:p>
                  </a:txBody>
                  <a:tcPr anchor="ctr"/>
                </a:tc>
                <a:tc>
                  <a:txBody>
                    <a:bodyPr/>
                    <a:lstStyle/>
                    <a:p>
                      <a:pPr algn="ctr"/>
                      <a:r>
                        <a:rPr lang="en-US" dirty="0" smtClean="0"/>
                        <a:t>10,800</a:t>
                      </a:r>
                      <a:endParaRPr lang="en-US" dirty="0"/>
                    </a:p>
                  </a:txBody>
                  <a:tcPr anchor="ctr"/>
                </a:tc>
                <a:tc>
                  <a:txBody>
                    <a:bodyPr/>
                    <a:lstStyle/>
                    <a:p>
                      <a:pPr algn="ctr"/>
                      <a:r>
                        <a:rPr lang="en-US" sz="2000" kern="1200" dirty="0" smtClean="0">
                          <a:solidFill>
                            <a:schemeClr val="dk1"/>
                          </a:solidFill>
                          <a:latin typeface="+mn-lt"/>
                          <a:ea typeface="+mn-ea"/>
                          <a:cs typeface="+mn-cs"/>
                        </a:rPr>
                        <a:t>12,000</a:t>
                      </a:r>
                      <a:endParaRPr lang="en-US" sz="2000" kern="1200" dirty="0">
                        <a:solidFill>
                          <a:schemeClr val="dk1"/>
                        </a:solidFill>
                        <a:latin typeface="+mn-lt"/>
                        <a:ea typeface="+mn-ea"/>
                        <a:cs typeface="+mn-cs"/>
                      </a:endParaRPr>
                    </a:p>
                  </a:txBody>
                  <a:tcPr anchor="ctr"/>
                </a:tc>
              </a:tr>
            </a:tbl>
          </a:graphicData>
        </a:graphic>
      </p:graphicFrame>
      <p:sp>
        <p:nvSpPr>
          <p:cNvPr id="5" name="Right Brace 4"/>
          <p:cNvSpPr/>
          <p:nvPr/>
        </p:nvSpPr>
        <p:spPr>
          <a:xfrm rot="5400000">
            <a:off x="4762500" y="2304990"/>
            <a:ext cx="800100" cy="59055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4029094" y="5619690"/>
            <a:ext cx="2280368" cy="707886"/>
          </a:xfrm>
          <a:prstGeom prst="rect">
            <a:avLst/>
          </a:prstGeom>
          <a:noFill/>
        </p:spPr>
        <p:txBody>
          <a:bodyPr wrap="none" rtlCol="0">
            <a:spAutoFit/>
          </a:bodyPr>
          <a:lstStyle/>
          <a:p>
            <a:pPr algn="ctr"/>
            <a:r>
              <a:rPr lang="en-US" sz="2000" dirty="0" smtClean="0"/>
              <a:t>5,500</a:t>
            </a:r>
          </a:p>
          <a:p>
            <a:pPr algn="ctr"/>
            <a:r>
              <a:rPr lang="en-US" sz="2000" dirty="0" smtClean="0"/>
              <a:t>Total Profit Variance</a:t>
            </a:r>
            <a:endParaRPr lang="en-US" sz="2000" dirty="0"/>
          </a:p>
        </p:txBody>
      </p:sp>
      <p:sp>
        <p:nvSpPr>
          <p:cNvPr id="3" name="Footer Placeholder 2"/>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636B9CD3-3370-4EAF-B0F5-14D5569CB4EF}" type="slidenum">
              <a:rPr lang="en-US" smtClean="0"/>
              <a:pPr/>
              <a:t>32</a:t>
            </a:fld>
            <a:endParaRPr lang="en-US"/>
          </a:p>
        </p:txBody>
      </p:sp>
    </p:spTree>
    <p:extLst>
      <p:ext uri="{BB962C8B-B14F-4D97-AF65-F5344CB8AC3E}">
        <p14:creationId xmlns:p14="http://schemas.microsoft.com/office/powerpoint/2010/main" val="9460224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Action Reconciliation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642873"/>
              </p:ext>
            </p:extLst>
          </p:nvPr>
        </p:nvGraphicFramePr>
        <p:xfrm>
          <a:off x="457200" y="1600200"/>
          <a:ext cx="8229600" cy="4754880"/>
        </p:xfrm>
        <a:graphic>
          <a:graphicData uri="http://schemas.openxmlformats.org/drawingml/2006/table">
            <a:tbl>
              <a:tblPr>
                <a:tableStyleId>{BC89EF96-8CEA-46FF-86C4-4CE0E7609802}</a:tableStyleId>
              </a:tblPr>
              <a:tblGrid>
                <a:gridCol w="4114800"/>
                <a:gridCol w="1371600"/>
                <a:gridCol w="1371600"/>
                <a:gridCol w="1371600"/>
              </a:tblGrid>
              <a:tr h="370840">
                <a:tc>
                  <a:txBody>
                    <a:bodyPr/>
                    <a:lstStyle/>
                    <a:p>
                      <a:r>
                        <a:rPr lang="en-US" sz="2000" b="1" dirty="0" smtClean="0">
                          <a:solidFill>
                            <a:schemeClr val="bg1"/>
                          </a:solidFill>
                        </a:rPr>
                        <a:t>Revenue</a:t>
                      </a:r>
                      <a:r>
                        <a:rPr lang="en-US" sz="2000" b="1" baseline="0" dirty="0" smtClean="0">
                          <a:solidFill>
                            <a:schemeClr val="bg1"/>
                          </a:solidFill>
                        </a:rPr>
                        <a:t> and Cost</a:t>
                      </a:r>
                      <a:endParaRPr lang="en-US" sz="2000" b="1" dirty="0">
                        <a:solidFill>
                          <a:schemeClr val="bg1"/>
                        </a:solidFill>
                      </a:endParaRPr>
                    </a:p>
                  </a:txBody>
                  <a:tcPr>
                    <a:solidFill>
                      <a:srgbClr val="0070C0"/>
                    </a:solidFill>
                  </a:tcPr>
                </a:tc>
                <a:tc>
                  <a:txBody>
                    <a:bodyPr/>
                    <a:lstStyle/>
                    <a:p>
                      <a:pPr algn="ctr"/>
                      <a:r>
                        <a:rPr lang="en-US" sz="2000" b="1" dirty="0" smtClean="0">
                          <a:solidFill>
                            <a:schemeClr val="bg1"/>
                          </a:solidFill>
                        </a:rPr>
                        <a:t>Plan</a:t>
                      </a:r>
                      <a:endParaRPr lang="en-US" sz="2000" b="1" dirty="0">
                        <a:solidFill>
                          <a:schemeClr val="bg1"/>
                        </a:solidFill>
                      </a:endParaRPr>
                    </a:p>
                  </a:txBody>
                  <a:tcPr>
                    <a:solidFill>
                      <a:srgbClr val="0070C0"/>
                    </a:solidFill>
                  </a:tcPr>
                </a:tc>
                <a:tc>
                  <a:txBody>
                    <a:bodyPr/>
                    <a:lstStyle/>
                    <a:p>
                      <a:pPr algn="ctr"/>
                      <a:r>
                        <a:rPr lang="en-US" sz="2000" b="1" dirty="0" smtClean="0">
                          <a:solidFill>
                            <a:schemeClr val="bg1"/>
                          </a:solidFill>
                        </a:rPr>
                        <a:t>Actual</a:t>
                      </a:r>
                      <a:endParaRPr lang="en-US" sz="2000" b="1" dirty="0">
                        <a:solidFill>
                          <a:schemeClr val="bg1"/>
                        </a:solidFill>
                      </a:endParaRPr>
                    </a:p>
                  </a:txBody>
                  <a:tcPr>
                    <a:solidFill>
                      <a:srgbClr val="0070C0"/>
                    </a:solidFill>
                  </a:tcPr>
                </a:tc>
                <a:tc>
                  <a:txBody>
                    <a:bodyPr/>
                    <a:lstStyle/>
                    <a:p>
                      <a:pPr algn="ctr"/>
                      <a:r>
                        <a:rPr lang="en-US" sz="2000" b="1" dirty="0" smtClean="0">
                          <a:solidFill>
                            <a:schemeClr val="bg1"/>
                          </a:solidFill>
                        </a:rPr>
                        <a:t>Delta</a:t>
                      </a:r>
                      <a:endParaRPr lang="en-US" sz="2000" b="1" dirty="0">
                        <a:solidFill>
                          <a:schemeClr val="bg1"/>
                        </a:solidFill>
                      </a:endParaRPr>
                    </a:p>
                  </a:txBody>
                  <a:tcPr>
                    <a:solidFill>
                      <a:srgbClr val="0070C0"/>
                    </a:solidFill>
                  </a:tcPr>
                </a:tc>
              </a:tr>
              <a:tr h="370840">
                <a:tc>
                  <a:txBody>
                    <a:bodyPr/>
                    <a:lstStyle/>
                    <a:p>
                      <a:r>
                        <a:rPr lang="en-US" sz="2000" dirty="0" smtClean="0"/>
                        <a:t>Revenue</a:t>
                      </a:r>
                      <a:endParaRPr lang="en-US" sz="2000" dirty="0"/>
                    </a:p>
                  </a:txBody>
                  <a:tcPr/>
                </a:tc>
                <a:tc>
                  <a:txBody>
                    <a:bodyPr/>
                    <a:lstStyle/>
                    <a:p>
                      <a:pPr algn="r"/>
                      <a:endParaRPr lang="en-US" sz="2000" dirty="0"/>
                    </a:p>
                  </a:txBody>
                  <a:tcPr/>
                </a:tc>
                <a:tc>
                  <a:txBody>
                    <a:bodyPr/>
                    <a:lstStyle/>
                    <a:p>
                      <a:pPr algn="r"/>
                      <a:endParaRPr lang="en-US" sz="2000" dirty="0"/>
                    </a:p>
                  </a:txBody>
                  <a:tcPr/>
                </a:tc>
                <a:tc>
                  <a:txBody>
                    <a:bodyPr/>
                    <a:lstStyle/>
                    <a:p>
                      <a:pPr algn="r"/>
                      <a:endParaRPr lang="en-US" sz="2000" dirty="0"/>
                    </a:p>
                  </a:txBody>
                  <a:tcPr/>
                </a:tc>
              </a:tr>
              <a:tr h="370840">
                <a:tc>
                  <a:txBody>
                    <a:bodyPr/>
                    <a:lstStyle/>
                    <a:p>
                      <a:r>
                        <a:rPr lang="en-US" sz="2000" dirty="0" smtClean="0"/>
                        <a:t>Variable Cost</a:t>
                      </a:r>
                      <a:endParaRPr lang="en-US" sz="2000" dirty="0"/>
                    </a:p>
                  </a:txBody>
                  <a:tcPr/>
                </a:tc>
                <a:tc>
                  <a:txBody>
                    <a:bodyPr/>
                    <a:lstStyle/>
                    <a:p>
                      <a:pPr algn="r"/>
                      <a:endParaRPr lang="en-US" sz="2000" dirty="0"/>
                    </a:p>
                  </a:txBody>
                  <a:tcPr/>
                </a:tc>
                <a:tc>
                  <a:txBody>
                    <a:bodyPr/>
                    <a:lstStyle/>
                    <a:p>
                      <a:pPr algn="r"/>
                      <a:endParaRPr lang="en-US" sz="2000" dirty="0"/>
                    </a:p>
                  </a:txBody>
                  <a:tcPr/>
                </a:tc>
                <a:tc>
                  <a:txBody>
                    <a:bodyPr/>
                    <a:lstStyle/>
                    <a:p>
                      <a:pPr algn="r"/>
                      <a:endParaRPr lang="en-US" sz="2000" dirty="0"/>
                    </a:p>
                  </a:txBody>
                  <a:tcPr/>
                </a:tc>
              </a:tr>
              <a:tr h="370840">
                <a:tc>
                  <a:txBody>
                    <a:bodyPr/>
                    <a:lstStyle/>
                    <a:p>
                      <a:r>
                        <a:rPr lang="en-US" sz="2000" b="0" dirty="0" smtClean="0"/>
                        <a:t>Fixed Cost</a:t>
                      </a:r>
                      <a:endParaRPr lang="en-US" sz="2000" b="0" dirty="0"/>
                    </a:p>
                  </a:txBody>
                  <a:tcPr/>
                </a:tc>
                <a:tc>
                  <a:txBody>
                    <a:bodyPr/>
                    <a:lstStyle/>
                    <a:p>
                      <a:pPr algn="r"/>
                      <a:endParaRPr lang="en-US" sz="2000" b="0" dirty="0"/>
                    </a:p>
                  </a:txBody>
                  <a:tcPr/>
                </a:tc>
                <a:tc>
                  <a:txBody>
                    <a:bodyPr/>
                    <a:lstStyle/>
                    <a:p>
                      <a:pPr algn="r"/>
                      <a:endParaRPr lang="en-US" sz="2000" b="0" dirty="0"/>
                    </a:p>
                  </a:txBody>
                  <a:tcPr/>
                </a:tc>
                <a:tc>
                  <a:txBody>
                    <a:bodyPr/>
                    <a:lstStyle/>
                    <a:p>
                      <a:pPr algn="r"/>
                      <a:endParaRPr lang="en-US" sz="2000" b="0" dirty="0"/>
                    </a:p>
                  </a:txBody>
                  <a:tcPr/>
                </a:tc>
              </a:tr>
              <a:tr h="370840">
                <a:tc>
                  <a:txBody>
                    <a:bodyPr/>
                    <a:lstStyle/>
                    <a:p>
                      <a:r>
                        <a:rPr lang="en-US" sz="2000" dirty="0" smtClean="0"/>
                        <a:t>Profit</a:t>
                      </a:r>
                      <a:endParaRPr lang="en-US" sz="2000" dirty="0"/>
                    </a:p>
                  </a:txBody>
                  <a:tcPr/>
                </a:tc>
                <a:tc>
                  <a:txBody>
                    <a:bodyPr/>
                    <a:lstStyle/>
                    <a:p>
                      <a:pPr algn="r"/>
                      <a:endParaRPr lang="en-US" sz="2000" dirty="0"/>
                    </a:p>
                  </a:txBody>
                  <a:tcPr/>
                </a:tc>
                <a:tc>
                  <a:txBody>
                    <a:bodyPr/>
                    <a:lstStyle/>
                    <a:p>
                      <a:pPr algn="r"/>
                      <a:endParaRPr lang="en-US" sz="2000" dirty="0"/>
                    </a:p>
                  </a:txBody>
                  <a:tcPr/>
                </a:tc>
                <a:tc>
                  <a:txBody>
                    <a:bodyPr/>
                    <a:lstStyle/>
                    <a:p>
                      <a:pPr algn="r"/>
                      <a:endParaRPr lang="en-US" sz="2000" dirty="0"/>
                    </a:p>
                  </a:txBody>
                  <a:tcPr/>
                </a:tc>
              </a:tr>
              <a:tr h="370840">
                <a:tc>
                  <a:txBody>
                    <a:bodyPr/>
                    <a:lstStyle/>
                    <a:p>
                      <a:r>
                        <a:rPr lang="en-US" sz="2000" b="1" kern="1200" dirty="0" smtClean="0">
                          <a:solidFill>
                            <a:schemeClr val="bg1"/>
                          </a:solidFill>
                          <a:latin typeface="+mn-lt"/>
                          <a:ea typeface="+mn-ea"/>
                          <a:cs typeface="+mn-cs"/>
                        </a:rPr>
                        <a:t>Reconciliation</a:t>
                      </a:r>
                      <a:endParaRPr lang="en-US" sz="2000" b="1" kern="1200" dirty="0">
                        <a:solidFill>
                          <a:schemeClr val="bg1"/>
                        </a:solidFill>
                        <a:latin typeface="+mn-lt"/>
                        <a:ea typeface="+mn-ea"/>
                        <a:cs typeface="+mn-cs"/>
                      </a:endParaRPr>
                    </a:p>
                  </a:txBody>
                  <a:tcPr>
                    <a:solidFill>
                      <a:srgbClr val="0070C0"/>
                    </a:solidFill>
                  </a:tcPr>
                </a:tc>
                <a:tc gridSpan="3">
                  <a:txBody>
                    <a:bodyPr/>
                    <a:lstStyle/>
                    <a:p>
                      <a:pPr algn="r"/>
                      <a:endParaRPr lang="en-US" sz="2000" b="1" kern="1200" dirty="0">
                        <a:solidFill>
                          <a:schemeClr val="bg1"/>
                        </a:solidFill>
                        <a:latin typeface="+mn-lt"/>
                        <a:ea typeface="+mn-ea"/>
                        <a:cs typeface="+mn-cs"/>
                      </a:endParaRPr>
                    </a:p>
                  </a:txBody>
                  <a:tcPr>
                    <a:solidFill>
                      <a:srgbClr val="0070C0"/>
                    </a:solidFill>
                  </a:tcPr>
                </a:tc>
                <a:tc hMerge="1">
                  <a:txBody>
                    <a:bodyPr/>
                    <a:lstStyle/>
                    <a:p>
                      <a:pPr algn="r"/>
                      <a:endParaRPr lang="en-US" sz="2000" dirty="0"/>
                    </a:p>
                  </a:txBody>
                  <a:tcPr/>
                </a:tc>
                <a:tc hMerge="1">
                  <a:txBody>
                    <a:bodyPr/>
                    <a:lstStyle/>
                    <a:p>
                      <a:pPr algn="r"/>
                      <a:endParaRPr lang="en-US" sz="2000" dirty="0"/>
                    </a:p>
                  </a:txBody>
                  <a:tcPr/>
                </a:tc>
              </a:tr>
              <a:tr h="370840">
                <a:tc>
                  <a:txBody>
                    <a:bodyPr/>
                    <a:lstStyle/>
                    <a:p>
                      <a:endParaRPr lang="en-US" sz="2000" dirty="0"/>
                    </a:p>
                  </a:txBody>
                  <a:tcPr/>
                </a:tc>
                <a:tc gridSpan="3">
                  <a:txBody>
                    <a:bodyPr/>
                    <a:lstStyle/>
                    <a:p>
                      <a:pPr algn="r"/>
                      <a:endParaRPr lang="en-US" sz="2000" dirty="0"/>
                    </a:p>
                  </a:txBody>
                  <a:tcPr/>
                </a:tc>
                <a:tc hMerge="1">
                  <a:txBody>
                    <a:bodyPr/>
                    <a:lstStyle/>
                    <a:p>
                      <a:pPr algn="r"/>
                      <a:endParaRPr lang="en-US" sz="2000" dirty="0"/>
                    </a:p>
                  </a:txBody>
                  <a:tcPr/>
                </a:tc>
                <a:tc hMerge="1">
                  <a:txBody>
                    <a:bodyPr/>
                    <a:lstStyle/>
                    <a:p>
                      <a:pPr algn="r"/>
                      <a:endParaRPr lang="en-US" sz="2000" dirty="0"/>
                    </a:p>
                  </a:txBody>
                  <a:tcPr/>
                </a:tc>
              </a:tr>
              <a:tr h="370840">
                <a:tc>
                  <a:txBody>
                    <a:bodyPr/>
                    <a:lstStyle/>
                    <a:p>
                      <a:endParaRPr lang="en-US" sz="2000" dirty="0"/>
                    </a:p>
                  </a:txBody>
                  <a:tcPr/>
                </a:tc>
                <a:tc gridSpan="3">
                  <a:txBody>
                    <a:bodyPr/>
                    <a:lstStyle/>
                    <a:p>
                      <a:pPr algn="r"/>
                      <a:endParaRPr lang="en-US" sz="2000" dirty="0"/>
                    </a:p>
                  </a:txBody>
                  <a:tcPr/>
                </a:tc>
                <a:tc hMerge="1">
                  <a:txBody>
                    <a:bodyPr/>
                    <a:lstStyle/>
                    <a:p>
                      <a:pPr algn="r"/>
                      <a:endParaRPr lang="en-US" sz="2000" dirty="0"/>
                    </a:p>
                  </a:txBody>
                  <a:tcPr/>
                </a:tc>
                <a:tc hMerge="1">
                  <a:txBody>
                    <a:bodyPr/>
                    <a:lstStyle/>
                    <a:p>
                      <a:pPr algn="r"/>
                      <a:endParaRPr lang="en-US" sz="2000" dirty="0"/>
                    </a:p>
                  </a:txBody>
                  <a:tcPr/>
                </a:tc>
              </a:tr>
              <a:tr h="370840">
                <a:tc>
                  <a:txBody>
                    <a:bodyPr/>
                    <a:lstStyle/>
                    <a:p>
                      <a:endParaRPr lang="en-US" sz="2000" dirty="0"/>
                    </a:p>
                  </a:txBody>
                  <a:tcPr/>
                </a:tc>
                <a:tc gridSpan="3">
                  <a:txBody>
                    <a:bodyPr/>
                    <a:lstStyle/>
                    <a:p>
                      <a:pPr algn="r"/>
                      <a:endParaRPr lang="en-US" sz="2000" dirty="0"/>
                    </a:p>
                  </a:txBody>
                  <a:tcPr/>
                </a:tc>
                <a:tc hMerge="1">
                  <a:txBody>
                    <a:bodyPr/>
                    <a:lstStyle/>
                    <a:p>
                      <a:endParaRPr lang="en-US"/>
                    </a:p>
                  </a:txBody>
                  <a:tcPr/>
                </a:tc>
                <a:tc hMerge="1">
                  <a:txBody>
                    <a:bodyPr/>
                    <a:lstStyle/>
                    <a:p>
                      <a:endParaRPr lang="en-US"/>
                    </a:p>
                  </a:txBody>
                  <a:tcPr/>
                </a:tc>
              </a:tr>
              <a:tr h="370840">
                <a:tc>
                  <a:txBody>
                    <a:bodyPr/>
                    <a:lstStyle/>
                    <a:p>
                      <a:endParaRPr lang="en-US" sz="2000" dirty="0"/>
                    </a:p>
                  </a:txBody>
                  <a:tcPr/>
                </a:tc>
                <a:tc gridSpan="3">
                  <a:txBody>
                    <a:bodyPr/>
                    <a:lstStyle/>
                    <a:p>
                      <a:pPr algn="r"/>
                      <a:endParaRPr lang="en-US" sz="2000" dirty="0"/>
                    </a:p>
                  </a:txBody>
                  <a:tcPr/>
                </a:tc>
                <a:tc hMerge="1">
                  <a:txBody>
                    <a:bodyPr/>
                    <a:lstStyle/>
                    <a:p>
                      <a:pPr algn="r"/>
                      <a:endParaRPr lang="en-US" sz="2000" dirty="0"/>
                    </a:p>
                  </a:txBody>
                  <a:tcPr/>
                </a:tc>
                <a:tc hMerge="1">
                  <a:txBody>
                    <a:bodyPr/>
                    <a:lstStyle/>
                    <a:p>
                      <a:pPr algn="r"/>
                      <a:endParaRPr lang="en-US" sz="2000" dirty="0"/>
                    </a:p>
                  </a:txBody>
                  <a:tcPr/>
                </a:tc>
              </a:tr>
              <a:tr h="370840">
                <a:tc>
                  <a:txBody>
                    <a:bodyPr/>
                    <a:lstStyle/>
                    <a:p>
                      <a:endParaRPr lang="en-US" sz="2000" dirty="0"/>
                    </a:p>
                  </a:txBody>
                  <a:tcPr/>
                </a:tc>
                <a:tc gridSpan="3">
                  <a:txBody>
                    <a:bodyPr/>
                    <a:lstStyle/>
                    <a:p>
                      <a:pPr algn="r"/>
                      <a:endParaRPr lang="en-US" sz="2000" dirty="0"/>
                    </a:p>
                  </a:txBody>
                  <a:tcPr/>
                </a:tc>
                <a:tc hMerge="1">
                  <a:txBody>
                    <a:bodyPr/>
                    <a:lstStyle/>
                    <a:p>
                      <a:pPr algn="r"/>
                      <a:endParaRPr lang="en-US" sz="2000" dirty="0"/>
                    </a:p>
                  </a:txBody>
                  <a:tcPr/>
                </a:tc>
                <a:tc hMerge="1">
                  <a:txBody>
                    <a:bodyPr/>
                    <a:lstStyle/>
                    <a:p>
                      <a:pPr algn="r"/>
                      <a:endParaRPr lang="en-US" sz="2000" dirty="0"/>
                    </a:p>
                  </a:txBody>
                  <a:tcPr/>
                </a:tc>
              </a:tr>
              <a:tr h="370840">
                <a:tc>
                  <a:txBody>
                    <a:bodyPr/>
                    <a:lstStyle/>
                    <a:p>
                      <a:r>
                        <a:rPr lang="en-US" sz="2000" b="1" dirty="0" smtClean="0"/>
                        <a:t>Total Explained</a:t>
                      </a:r>
                      <a:endParaRPr lang="en-US" sz="2000" b="1" dirty="0"/>
                    </a:p>
                  </a:txBody>
                  <a:tcPr/>
                </a:tc>
                <a:tc gridSpan="3">
                  <a:txBody>
                    <a:bodyPr/>
                    <a:lstStyle/>
                    <a:p>
                      <a:pPr algn="r"/>
                      <a:endParaRPr lang="en-US" sz="2000" b="1" dirty="0"/>
                    </a:p>
                  </a:txBody>
                  <a:tcPr/>
                </a:tc>
                <a:tc hMerge="1">
                  <a:txBody>
                    <a:bodyPr/>
                    <a:lstStyle/>
                    <a:p>
                      <a:pPr algn="r"/>
                      <a:endParaRPr lang="en-US" sz="2000" b="1" dirty="0"/>
                    </a:p>
                  </a:txBody>
                  <a:tcPr/>
                </a:tc>
                <a:tc hMerge="1">
                  <a:txBody>
                    <a:bodyPr/>
                    <a:lstStyle/>
                    <a:p>
                      <a:pPr algn="r"/>
                      <a:endParaRPr lang="en-US" sz="2000" b="1" dirty="0"/>
                    </a:p>
                  </a:txBody>
                  <a:tcPr/>
                </a:tc>
              </a:tr>
            </a:tbl>
          </a:graphicData>
        </a:graphic>
      </p:graphicFrame>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636B9CD3-3370-4EAF-B0F5-14D5569CB4EF}" type="slidenum">
              <a:rPr lang="en-US" smtClean="0"/>
              <a:pPr/>
              <a:t>33</a:t>
            </a:fld>
            <a:endParaRPr lang="en-US"/>
          </a:p>
        </p:txBody>
      </p:sp>
    </p:spTree>
    <p:extLst>
      <p:ext uri="{BB962C8B-B14F-4D97-AF65-F5344CB8AC3E}">
        <p14:creationId xmlns:p14="http://schemas.microsoft.com/office/powerpoint/2010/main" val="10560741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Action Reconciliation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3266490"/>
              </p:ext>
            </p:extLst>
          </p:nvPr>
        </p:nvGraphicFramePr>
        <p:xfrm>
          <a:off x="457200" y="1600200"/>
          <a:ext cx="8229600" cy="4754880"/>
        </p:xfrm>
        <a:graphic>
          <a:graphicData uri="http://schemas.openxmlformats.org/drawingml/2006/table">
            <a:tbl>
              <a:tblPr>
                <a:tableStyleId>{BC89EF96-8CEA-46FF-86C4-4CE0E7609802}</a:tableStyleId>
              </a:tblPr>
              <a:tblGrid>
                <a:gridCol w="4114800"/>
                <a:gridCol w="1371600"/>
                <a:gridCol w="1371600"/>
                <a:gridCol w="1371600"/>
              </a:tblGrid>
              <a:tr h="370840">
                <a:tc>
                  <a:txBody>
                    <a:bodyPr/>
                    <a:lstStyle/>
                    <a:p>
                      <a:r>
                        <a:rPr lang="en-US" sz="2000" b="1" dirty="0" smtClean="0">
                          <a:solidFill>
                            <a:schemeClr val="bg1"/>
                          </a:solidFill>
                        </a:rPr>
                        <a:t>Revenue</a:t>
                      </a:r>
                      <a:r>
                        <a:rPr lang="en-US" sz="2000" b="1" baseline="0" dirty="0" smtClean="0">
                          <a:solidFill>
                            <a:schemeClr val="bg1"/>
                          </a:solidFill>
                        </a:rPr>
                        <a:t> and Cost</a:t>
                      </a:r>
                      <a:endParaRPr lang="en-US" sz="2000" b="1" dirty="0">
                        <a:solidFill>
                          <a:schemeClr val="bg1"/>
                        </a:solidFill>
                      </a:endParaRPr>
                    </a:p>
                  </a:txBody>
                  <a:tcPr>
                    <a:solidFill>
                      <a:srgbClr val="0070C0"/>
                    </a:solidFill>
                  </a:tcPr>
                </a:tc>
                <a:tc>
                  <a:txBody>
                    <a:bodyPr/>
                    <a:lstStyle/>
                    <a:p>
                      <a:pPr algn="ctr"/>
                      <a:r>
                        <a:rPr lang="en-US" sz="2000" b="1" dirty="0" smtClean="0">
                          <a:solidFill>
                            <a:schemeClr val="bg1"/>
                          </a:solidFill>
                        </a:rPr>
                        <a:t>Plan</a:t>
                      </a:r>
                      <a:endParaRPr lang="en-US" sz="2000" b="1" dirty="0">
                        <a:solidFill>
                          <a:schemeClr val="bg1"/>
                        </a:solidFill>
                      </a:endParaRPr>
                    </a:p>
                  </a:txBody>
                  <a:tcPr>
                    <a:solidFill>
                      <a:srgbClr val="0070C0"/>
                    </a:solidFill>
                  </a:tcPr>
                </a:tc>
                <a:tc>
                  <a:txBody>
                    <a:bodyPr/>
                    <a:lstStyle/>
                    <a:p>
                      <a:pPr algn="ctr"/>
                      <a:r>
                        <a:rPr lang="en-US" sz="2000" b="1" dirty="0" smtClean="0">
                          <a:solidFill>
                            <a:schemeClr val="bg1"/>
                          </a:solidFill>
                        </a:rPr>
                        <a:t>Actual</a:t>
                      </a:r>
                      <a:endParaRPr lang="en-US" sz="2000" b="1" dirty="0">
                        <a:solidFill>
                          <a:schemeClr val="bg1"/>
                        </a:solidFill>
                      </a:endParaRPr>
                    </a:p>
                  </a:txBody>
                  <a:tcPr>
                    <a:solidFill>
                      <a:srgbClr val="0070C0"/>
                    </a:solidFill>
                  </a:tcPr>
                </a:tc>
                <a:tc>
                  <a:txBody>
                    <a:bodyPr/>
                    <a:lstStyle/>
                    <a:p>
                      <a:pPr algn="ctr"/>
                      <a:r>
                        <a:rPr lang="en-US" sz="2000" b="1" dirty="0" smtClean="0">
                          <a:solidFill>
                            <a:schemeClr val="bg1"/>
                          </a:solidFill>
                        </a:rPr>
                        <a:t>Delta</a:t>
                      </a:r>
                      <a:endParaRPr lang="en-US" sz="2000" b="1" dirty="0">
                        <a:solidFill>
                          <a:schemeClr val="bg1"/>
                        </a:solidFill>
                      </a:endParaRPr>
                    </a:p>
                  </a:txBody>
                  <a:tcPr>
                    <a:solidFill>
                      <a:srgbClr val="0070C0"/>
                    </a:solidFill>
                  </a:tcPr>
                </a:tc>
              </a:tr>
              <a:tr h="370840">
                <a:tc>
                  <a:txBody>
                    <a:bodyPr/>
                    <a:lstStyle/>
                    <a:p>
                      <a:r>
                        <a:rPr lang="en-US" sz="2000" dirty="0" smtClean="0"/>
                        <a:t>Revenue</a:t>
                      </a:r>
                      <a:endParaRPr lang="en-US" sz="2000" dirty="0"/>
                    </a:p>
                  </a:txBody>
                  <a:tcPr/>
                </a:tc>
                <a:tc>
                  <a:txBody>
                    <a:bodyPr/>
                    <a:lstStyle/>
                    <a:p>
                      <a:pPr algn="r"/>
                      <a:r>
                        <a:rPr lang="en-US" sz="2000" dirty="0" smtClean="0"/>
                        <a:t>100000</a:t>
                      </a:r>
                      <a:endParaRPr lang="en-US" sz="2000" dirty="0"/>
                    </a:p>
                  </a:txBody>
                  <a:tcPr/>
                </a:tc>
                <a:tc>
                  <a:txBody>
                    <a:bodyPr/>
                    <a:lstStyle/>
                    <a:p>
                      <a:pPr algn="r"/>
                      <a:r>
                        <a:rPr lang="en-US" sz="2000" dirty="0" smtClean="0"/>
                        <a:t>104000</a:t>
                      </a:r>
                      <a:endParaRPr lang="en-US" sz="2000" dirty="0"/>
                    </a:p>
                  </a:txBody>
                  <a:tcPr/>
                </a:tc>
                <a:tc>
                  <a:txBody>
                    <a:bodyPr/>
                    <a:lstStyle/>
                    <a:p>
                      <a:pPr algn="r"/>
                      <a:r>
                        <a:rPr lang="en-US" sz="2000" dirty="0" smtClean="0"/>
                        <a:t>4000</a:t>
                      </a:r>
                      <a:endParaRPr lang="en-US" sz="2000" dirty="0"/>
                    </a:p>
                  </a:txBody>
                  <a:tcPr/>
                </a:tc>
              </a:tr>
              <a:tr h="370840">
                <a:tc>
                  <a:txBody>
                    <a:bodyPr/>
                    <a:lstStyle/>
                    <a:p>
                      <a:r>
                        <a:rPr lang="en-US" sz="2000" dirty="0" smtClean="0"/>
                        <a:t>Variable Cost</a:t>
                      </a:r>
                      <a:endParaRPr lang="en-US" sz="2000" dirty="0"/>
                    </a:p>
                  </a:txBody>
                  <a:tcPr/>
                </a:tc>
                <a:tc>
                  <a:txBody>
                    <a:bodyPr/>
                    <a:lstStyle/>
                    <a:p>
                      <a:pPr algn="r"/>
                      <a:r>
                        <a:rPr lang="en-US" sz="2000" dirty="0" smtClean="0"/>
                        <a:t>73500</a:t>
                      </a:r>
                      <a:endParaRPr lang="en-US" sz="2000" dirty="0"/>
                    </a:p>
                  </a:txBody>
                  <a:tcPr/>
                </a:tc>
                <a:tc>
                  <a:txBody>
                    <a:bodyPr/>
                    <a:lstStyle/>
                    <a:p>
                      <a:pPr algn="r"/>
                      <a:r>
                        <a:rPr lang="en-US" sz="2000" dirty="0" smtClean="0"/>
                        <a:t>67000</a:t>
                      </a:r>
                      <a:endParaRPr lang="en-US" sz="2000" dirty="0"/>
                    </a:p>
                  </a:txBody>
                  <a:tcPr/>
                </a:tc>
                <a:tc>
                  <a:txBody>
                    <a:bodyPr/>
                    <a:lstStyle/>
                    <a:p>
                      <a:pPr algn="r"/>
                      <a:r>
                        <a:rPr lang="en-US" sz="2000" dirty="0" smtClean="0"/>
                        <a:t>6500</a:t>
                      </a:r>
                      <a:endParaRPr lang="en-US" sz="2000" dirty="0"/>
                    </a:p>
                  </a:txBody>
                  <a:tcPr/>
                </a:tc>
              </a:tr>
              <a:tr h="370840">
                <a:tc>
                  <a:txBody>
                    <a:bodyPr/>
                    <a:lstStyle/>
                    <a:p>
                      <a:r>
                        <a:rPr lang="en-US" sz="2000" b="0" dirty="0" smtClean="0"/>
                        <a:t>Fixed Cost</a:t>
                      </a:r>
                      <a:endParaRPr lang="en-US" sz="2000" b="0" dirty="0"/>
                    </a:p>
                  </a:txBody>
                  <a:tcPr/>
                </a:tc>
                <a:tc>
                  <a:txBody>
                    <a:bodyPr/>
                    <a:lstStyle/>
                    <a:p>
                      <a:pPr algn="r"/>
                      <a:r>
                        <a:rPr lang="en-US" sz="2000" b="0" dirty="0" smtClean="0"/>
                        <a:t>20000</a:t>
                      </a:r>
                      <a:endParaRPr lang="en-US" sz="2000" b="0" dirty="0"/>
                    </a:p>
                  </a:txBody>
                  <a:tcPr/>
                </a:tc>
                <a:tc>
                  <a:txBody>
                    <a:bodyPr/>
                    <a:lstStyle/>
                    <a:p>
                      <a:pPr algn="r"/>
                      <a:r>
                        <a:rPr lang="en-US" sz="2000" b="0" dirty="0" smtClean="0"/>
                        <a:t>25000</a:t>
                      </a:r>
                      <a:endParaRPr lang="en-US" sz="2000" b="0" dirty="0"/>
                    </a:p>
                  </a:txBody>
                  <a:tcPr/>
                </a:tc>
                <a:tc>
                  <a:txBody>
                    <a:bodyPr/>
                    <a:lstStyle/>
                    <a:p>
                      <a:pPr algn="r"/>
                      <a:r>
                        <a:rPr lang="en-US" sz="2000" b="0" dirty="0" smtClean="0"/>
                        <a:t>(5000)</a:t>
                      </a:r>
                      <a:endParaRPr lang="en-US" sz="2000" b="0" dirty="0"/>
                    </a:p>
                  </a:txBody>
                  <a:tcPr/>
                </a:tc>
              </a:tr>
              <a:tr h="370840">
                <a:tc>
                  <a:txBody>
                    <a:bodyPr/>
                    <a:lstStyle/>
                    <a:p>
                      <a:r>
                        <a:rPr lang="en-US" sz="2000" dirty="0" smtClean="0"/>
                        <a:t>Profit</a:t>
                      </a:r>
                      <a:endParaRPr lang="en-US" sz="2000" dirty="0"/>
                    </a:p>
                  </a:txBody>
                  <a:tcPr/>
                </a:tc>
                <a:tc>
                  <a:txBody>
                    <a:bodyPr/>
                    <a:lstStyle/>
                    <a:p>
                      <a:pPr algn="r"/>
                      <a:r>
                        <a:rPr lang="en-US" sz="2000" dirty="0" smtClean="0"/>
                        <a:t>6500</a:t>
                      </a:r>
                      <a:endParaRPr lang="en-US" sz="2000" dirty="0"/>
                    </a:p>
                  </a:txBody>
                  <a:tcPr/>
                </a:tc>
                <a:tc>
                  <a:txBody>
                    <a:bodyPr/>
                    <a:lstStyle/>
                    <a:p>
                      <a:pPr algn="r"/>
                      <a:r>
                        <a:rPr lang="en-US" sz="2000" dirty="0" smtClean="0"/>
                        <a:t>12000</a:t>
                      </a:r>
                      <a:endParaRPr lang="en-US" sz="2000" dirty="0"/>
                    </a:p>
                  </a:txBody>
                  <a:tcPr/>
                </a:tc>
                <a:tc>
                  <a:txBody>
                    <a:bodyPr/>
                    <a:lstStyle/>
                    <a:p>
                      <a:pPr algn="r"/>
                      <a:r>
                        <a:rPr lang="en-US" sz="2000" dirty="0" smtClean="0"/>
                        <a:t>5500</a:t>
                      </a:r>
                      <a:endParaRPr lang="en-US" sz="2000" dirty="0"/>
                    </a:p>
                  </a:txBody>
                  <a:tcPr/>
                </a:tc>
              </a:tr>
              <a:tr h="370840">
                <a:tc>
                  <a:txBody>
                    <a:bodyPr/>
                    <a:lstStyle/>
                    <a:p>
                      <a:r>
                        <a:rPr lang="en-US" sz="2000" b="1" kern="1200" dirty="0" smtClean="0">
                          <a:solidFill>
                            <a:schemeClr val="bg1"/>
                          </a:solidFill>
                          <a:latin typeface="+mn-lt"/>
                          <a:ea typeface="+mn-ea"/>
                          <a:cs typeface="+mn-cs"/>
                        </a:rPr>
                        <a:t>Reconciliation</a:t>
                      </a:r>
                      <a:endParaRPr lang="en-US" sz="2000" b="1" kern="1200" dirty="0">
                        <a:solidFill>
                          <a:schemeClr val="bg1"/>
                        </a:solidFill>
                        <a:latin typeface="+mn-lt"/>
                        <a:ea typeface="+mn-ea"/>
                        <a:cs typeface="+mn-cs"/>
                      </a:endParaRPr>
                    </a:p>
                  </a:txBody>
                  <a:tcPr>
                    <a:solidFill>
                      <a:srgbClr val="0070C0"/>
                    </a:solidFill>
                  </a:tcPr>
                </a:tc>
                <a:tc gridSpan="3">
                  <a:txBody>
                    <a:bodyPr/>
                    <a:lstStyle/>
                    <a:p>
                      <a:pPr algn="r"/>
                      <a:endParaRPr lang="en-US" sz="2000" b="1" kern="1200" dirty="0">
                        <a:solidFill>
                          <a:schemeClr val="bg1"/>
                        </a:solidFill>
                        <a:latin typeface="+mn-lt"/>
                        <a:ea typeface="+mn-ea"/>
                        <a:cs typeface="+mn-cs"/>
                      </a:endParaRPr>
                    </a:p>
                  </a:txBody>
                  <a:tcPr>
                    <a:solidFill>
                      <a:srgbClr val="0070C0"/>
                    </a:solidFill>
                  </a:tcPr>
                </a:tc>
                <a:tc hMerge="1">
                  <a:txBody>
                    <a:bodyPr/>
                    <a:lstStyle/>
                    <a:p>
                      <a:pPr algn="r"/>
                      <a:endParaRPr lang="en-US" sz="2000" dirty="0"/>
                    </a:p>
                  </a:txBody>
                  <a:tcPr/>
                </a:tc>
                <a:tc hMerge="1">
                  <a:txBody>
                    <a:bodyPr/>
                    <a:lstStyle/>
                    <a:p>
                      <a:pPr algn="r"/>
                      <a:endParaRPr lang="en-US" sz="2000" dirty="0"/>
                    </a:p>
                  </a:txBody>
                  <a:tcPr/>
                </a:tc>
              </a:tr>
              <a:tr h="370840">
                <a:tc>
                  <a:txBody>
                    <a:bodyPr/>
                    <a:lstStyle/>
                    <a:p>
                      <a:r>
                        <a:rPr lang="en-US" sz="2000" dirty="0" smtClean="0"/>
                        <a:t>Increase in selling price</a:t>
                      </a:r>
                      <a:endParaRPr lang="en-US" sz="2000" dirty="0"/>
                    </a:p>
                  </a:txBody>
                  <a:tcPr/>
                </a:tc>
                <a:tc gridSpan="3">
                  <a:txBody>
                    <a:bodyPr/>
                    <a:lstStyle/>
                    <a:p>
                      <a:pPr algn="r"/>
                      <a:r>
                        <a:rPr lang="en-US" sz="2000" dirty="0" smtClean="0"/>
                        <a:t>24000</a:t>
                      </a:r>
                      <a:endParaRPr lang="en-US" sz="2000" dirty="0"/>
                    </a:p>
                  </a:txBody>
                  <a:tcPr/>
                </a:tc>
                <a:tc hMerge="1">
                  <a:txBody>
                    <a:bodyPr/>
                    <a:lstStyle/>
                    <a:p>
                      <a:pPr algn="r"/>
                      <a:endParaRPr lang="en-US" sz="2000" dirty="0"/>
                    </a:p>
                  </a:txBody>
                  <a:tcPr/>
                </a:tc>
                <a:tc hMerge="1">
                  <a:txBody>
                    <a:bodyPr/>
                    <a:lstStyle/>
                    <a:p>
                      <a:pPr algn="r"/>
                      <a:endParaRPr lang="en-US" sz="2000" dirty="0"/>
                    </a:p>
                  </a:txBody>
                  <a:tcPr/>
                </a:tc>
              </a:tr>
              <a:tr h="370840">
                <a:tc>
                  <a:txBody>
                    <a:bodyPr/>
                    <a:lstStyle/>
                    <a:p>
                      <a:r>
                        <a:rPr lang="en-US" sz="2000" dirty="0" smtClean="0"/>
                        <a:t>Decrease</a:t>
                      </a:r>
                      <a:r>
                        <a:rPr lang="en-US" sz="2000" baseline="0" dirty="0" smtClean="0"/>
                        <a:t> in units (variable cost)</a:t>
                      </a:r>
                      <a:endParaRPr lang="en-US" sz="2000" dirty="0"/>
                    </a:p>
                  </a:txBody>
                  <a:tcPr/>
                </a:tc>
                <a:tc gridSpan="3">
                  <a:txBody>
                    <a:bodyPr/>
                    <a:lstStyle/>
                    <a:p>
                      <a:pPr algn="r"/>
                      <a:r>
                        <a:rPr lang="en-US" sz="2000" dirty="0" smtClean="0"/>
                        <a:t>14700</a:t>
                      </a:r>
                      <a:endParaRPr lang="en-US" sz="2000" dirty="0"/>
                    </a:p>
                  </a:txBody>
                  <a:tcPr/>
                </a:tc>
                <a:tc hMerge="1">
                  <a:txBody>
                    <a:bodyPr/>
                    <a:lstStyle/>
                    <a:p>
                      <a:pPr algn="r"/>
                      <a:endParaRPr lang="en-US" sz="2000" dirty="0"/>
                    </a:p>
                  </a:txBody>
                  <a:tcPr/>
                </a:tc>
                <a:tc hMerge="1">
                  <a:txBody>
                    <a:bodyPr/>
                    <a:lstStyle/>
                    <a:p>
                      <a:pPr algn="r"/>
                      <a:endParaRPr lang="en-US" sz="2000" dirty="0"/>
                    </a:p>
                  </a:txBody>
                  <a:tcPr/>
                </a:tc>
              </a:tr>
              <a:tr h="370840">
                <a:tc>
                  <a:txBody>
                    <a:bodyPr/>
                    <a:lstStyle/>
                    <a:p>
                      <a:r>
                        <a:rPr lang="en-US" sz="2000" dirty="0" smtClean="0"/>
                        <a:t>Decrease in units (revenue)</a:t>
                      </a:r>
                      <a:endParaRPr lang="en-US" sz="2000" dirty="0"/>
                    </a:p>
                  </a:txBody>
                  <a:tcPr/>
                </a:tc>
                <a:tc gridSpan="3">
                  <a:txBody>
                    <a:bodyPr/>
                    <a:lstStyle/>
                    <a:p>
                      <a:pPr algn="r"/>
                      <a:r>
                        <a:rPr lang="en-US" sz="2000" dirty="0" smtClean="0"/>
                        <a:t>(20000)</a:t>
                      </a:r>
                      <a:endParaRPr lang="en-US" sz="2000" dirty="0"/>
                    </a:p>
                  </a:txBody>
                  <a:tcPr/>
                </a:tc>
                <a:tc hMerge="1">
                  <a:txBody>
                    <a:bodyPr/>
                    <a:lstStyle/>
                    <a:p>
                      <a:endParaRPr lang="en-US"/>
                    </a:p>
                  </a:txBody>
                  <a:tcPr/>
                </a:tc>
                <a:tc hMerge="1">
                  <a:txBody>
                    <a:bodyPr/>
                    <a:lstStyle/>
                    <a:p>
                      <a:endParaRPr lang="en-US"/>
                    </a:p>
                  </a:txBody>
                  <a:tcPr/>
                </a:tc>
              </a:tr>
              <a:tr h="370840">
                <a:tc>
                  <a:txBody>
                    <a:bodyPr/>
                    <a:lstStyle/>
                    <a:p>
                      <a:r>
                        <a:rPr lang="en-US" sz="2000" dirty="0" smtClean="0"/>
                        <a:t>Increased</a:t>
                      </a:r>
                      <a:r>
                        <a:rPr lang="en-US" sz="2000" baseline="0" dirty="0" smtClean="0"/>
                        <a:t> fixed cost</a:t>
                      </a:r>
                      <a:endParaRPr lang="en-US" sz="2000" dirty="0"/>
                    </a:p>
                  </a:txBody>
                  <a:tcPr/>
                </a:tc>
                <a:tc gridSpan="3">
                  <a:txBody>
                    <a:bodyPr/>
                    <a:lstStyle/>
                    <a:p>
                      <a:pPr algn="r"/>
                      <a:r>
                        <a:rPr lang="en-US" sz="2000" dirty="0" smtClean="0"/>
                        <a:t>(5000)</a:t>
                      </a:r>
                      <a:endParaRPr lang="en-US" sz="2000" dirty="0"/>
                    </a:p>
                  </a:txBody>
                  <a:tcPr/>
                </a:tc>
                <a:tc hMerge="1">
                  <a:txBody>
                    <a:bodyPr/>
                    <a:lstStyle/>
                    <a:p>
                      <a:pPr algn="r"/>
                      <a:endParaRPr lang="en-US" sz="2000" dirty="0"/>
                    </a:p>
                  </a:txBody>
                  <a:tcPr/>
                </a:tc>
                <a:tc hMerge="1">
                  <a:txBody>
                    <a:bodyPr/>
                    <a:lstStyle/>
                    <a:p>
                      <a:pPr algn="r"/>
                      <a:endParaRPr lang="en-US" sz="2000" dirty="0"/>
                    </a:p>
                  </a:txBody>
                  <a:tcPr/>
                </a:tc>
              </a:tr>
              <a:tr h="370840">
                <a:tc>
                  <a:txBody>
                    <a:bodyPr/>
                    <a:lstStyle/>
                    <a:p>
                      <a:r>
                        <a:rPr lang="en-US" sz="2000" dirty="0" smtClean="0"/>
                        <a:t>Increase in unit variable cost</a:t>
                      </a:r>
                      <a:endParaRPr lang="en-US" sz="2000" dirty="0"/>
                    </a:p>
                  </a:txBody>
                  <a:tcPr/>
                </a:tc>
                <a:tc gridSpan="3">
                  <a:txBody>
                    <a:bodyPr/>
                    <a:lstStyle/>
                    <a:p>
                      <a:pPr algn="r"/>
                      <a:r>
                        <a:rPr lang="en-US" sz="2000" dirty="0" smtClean="0"/>
                        <a:t>(8200)</a:t>
                      </a:r>
                      <a:endParaRPr lang="en-US" sz="2000" dirty="0"/>
                    </a:p>
                  </a:txBody>
                  <a:tcPr/>
                </a:tc>
                <a:tc hMerge="1">
                  <a:txBody>
                    <a:bodyPr/>
                    <a:lstStyle/>
                    <a:p>
                      <a:pPr algn="r"/>
                      <a:endParaRPr lang="en-US" sz="2000" dirty="0"/>
                    </a:p>
                  </a:txBody>
                  <a:tcPr/>
                </a:tc>
                <a:tc hMerge="1">
                  <a:txBody>
                    <a:bodyPr/>
                    <a:lstStyle/>
                    <a:p>
                      <a:pPr algn="r"/>
                      <a:endParaRPr lang="en-US" sz="2000" dirty="0"/>
                    </a:p>
                  </a:txBody>
                  <a:tcPr/>
                </a:tc>
              </a:tr>
              <a:tr h="370840">
                <a:tc>
                  <a:txBody>
                    <a:bodyPr/>
                    <a:lstStyle/>
                    <a:p>
                      <a:r>
                        <a:rPr lang="en-US" sz="2000" b="1" dirty="0" smtClean="0"/>
                        <a:t>Total Explained</a:t>
                      </a:r>
                      <a:endParaRPr lang="en-US" sz="2000" b="1" dirty="0"/>
                    </a:p>
                  </a:txBody>
                  <a:tcPr/>
                </a:tc>
                <a:tc gridSpan="3">
                  <a:txBody>
                    <a:bodyPr/>
                    <a:lstStyle/>
                    <a:p>
                      <a:pPr algn="r"/>
                      <a:r>
                        <a:rPr lang="en-US" sz="2000" b="1" dirty="0" smtClean="0"/>
                        <a:t>5500</a:t>
                      </a:r>
                      <a:endParaRPr lang="en-US" sz="2000" b="1" dirty="0"/>
                    </a:p>
                  </a:txBody>
                  <a:tcPr/>
                </a:tc>
                <a:tc hMerge="1">
                  <a:txBody>
                    <a:bodyPr/>
                    <a:lstStyle/>
                    <a:p>
                      <a:pPr algn="r"/>
                      <a:endParaRPr lang="en-US" sz="2000" b="1" dirty="0"/>
                    </a:p>
                  </a:txBody>
                  <a:tcPr/>
                </a:tc>
                <a:tc hMerge="1">
                  <a:txBody>
                    <a:bodyPr/>
                    <a:lstStyle/>
                    <a:p>
                      <a:pPr algn="r"/>
                      <a:endParaRPr lang="en-US" sz="2000" b="1" dirty="0"/>
                    </a:p>
                  </a:txBody>
                  <a:tcPr/>
                </a:tc>
              </a:tr>
            </a:tbl>
          </a:graphicData>
        </a:graphic>
      </p:graphicFrame>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636B9CD3-3370-4EAF-B0F5-14D5569CB4EF}" type="slidenum">
              <a:rPr lang="en-US" smtClean="0"/>
              <a:pPr/>
              <a:t>34</a:t>
            </a:fld>
            <a:endParaRPr lang="en-US"/>
          </a:p>
        </p:txBody>
      </p:sp>
    </p:spTree>
    <p:extLst>
      <p:ext uri="{BB962C8B-B14F-4D97-AF65-F5344CB8AC3E}">
        <p14:creationId xmlns:p14="http://schemas.microsoft.com/office/powerpoint/2010/main" val="1150025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AAR format is critically important to facilitating command and control</a:t>
            </a:r>
          </a:p>
          <a:p>
            <a:r>
              <a:rPr lang="en-US" dirty="0" smtClean="0"/>
              <a:t>It varies to suit the issues at hand and can evolve as the issues change </a:t>
            </a:r>
          </a:p>
          <a:p>
            <a:r>
              <a:rPr lang="en-US" dirty="0" smtClean="0"/>
              <a:t>It pinpoints variances to expectation and demands a story from the accountable manager</a:t>
            </a:r>
          </a:p>
          <a:p>
            <a:r>
              <a:rPr lang="en-US" dirty="0" smtClean="0"/>
              <a:t>Some additional, possible formats and typical explanatory elements follow</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636B9CD3-3370-4EAF-B0F5-14D5569CB4EF}"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pPr eaLnBrk="1" hangingPunct="1"/>
            <a:r>
              <a:rPr lang="en-US" smtClean="0"/>
              <a:t>Simple Cost Results and Reconciliation</a:t>
            </a:r>
          </a:p>
        </p:txBody>
      </p:sp>
      <p:graphicFrame>
        <p:nvGraphicFramePr>
          <p:cNvPr id="45105" name="Group 49"/>
          <p:cNvGraphicFramePr>
            <a:graphicFrameLocks noGrp="1"/>
          </p:cNvGraphicFramePr>
          <p:nvPr/>
        </p:nvGraphicFramePr>
        <p:xfrm>
          <a:off x="1066800" y="1905000"/>
          <a:ext cx="6705600" cy="2072640"/>
        </p:xfrm>
        <a:graphic>
          <a:graphicData uri="http://schemas.openxmlformats.org/drawingml/2006/table">
            <a:tbl>
              <a:tblPr/>
              <a:tblGrid>
                <a:gridCol w="2133600"/>
                <a:gridCol w="2286000"/>
                <a:gridCol w="1295400"/>
                <a:gridCol w="990600"/>
              </a:tblGrid>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Output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Plan or Prior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Actual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Delta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Direct 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Indirect Cost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Total 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5086" name="Group 30"/>
          <p:cNvGraphicFramePr>
            <a:graphicFrameLocks noGrp="1"/>
          </p:cNvGraphicFramePr>
          <p:nvPr>
            <p:extLst>
              <p:ext uri="{D42A27DB-BD31-4B8C-83A1-F6EECF244321}">
                <p14:modId xmlns:p14="http://schemas.microsoft.com/office/powerpoint/2010/main" val="735574338"/>
              </p:ext>
            </p:extLst>
          </p:nvPr>
        </p:nvGraphicFramePr>
        <p:xfrm>
          <a:off x="1066800" y="4556760"/>
          <a:ext cx="6705600" cy="2072640"/>
        </p:xfrm>
        <a:graphic>
          <a:graphicData uri="http://schemas.openxmlformats.org/drawingml/2006/table">
            <a:tbl>
              <a:tblPr/>
              <a:tblGrid>
                <a:gridCol w="5715000"/>
                <a:gridCol w="990600"/>
              </a:tblGrid>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Reason 1: Change in Number of Units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Reason 2: Change in Direct 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Reason 3: Change in Indirect 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Total Cost Explained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151" name="Text Box 47"/>
          <p:cNvSpPr txBox="1">
            <a:spLocks noChangeArrowheads="1"/>
          </p:cNvSpPr>
          <p:nvPr/>
        </p:nvSpPr>
        <p:spPr bwMode="auto">
          <a:xfrm>
            <a:off x="685800" y="4038600"/>
            <a:ext cx="7315200" cy="457200"/>
          </a:xfrm>
          <a:prstGeom prst="rect">
            <a:avLst/>
          </a:prstGeom>
          <a:noFill/>
          <a:ln w="9525">
            <a:noFill/>
            <a:miter lim="800000"/>
            <a:headEnd/>
            <a:tailEnd/>
          </a:ln>
        </p:spPr>
        <p:txBody>
          <a:bodyPr>
            <a:spAutoFit/>
          </a:bodyPr>
          <a:lstStyle/>
          <a:p>
            <a:pPr>
              <a:spcBef>
                <a:spcPct val="50000"/>
              </a:spcBef>
            </a:pPr>
            <a:r>
              <a:rPr lang="en-US" b="1" i="1"/>
              <a:t>Reconciliation Explanation for Delta for Output A</a:t>
            </a:r>
          </a:p>
        </p:txBody>
      </p:sp>
      <p:sp>
        <p:nvSpPr>
          <p:cNvPr id="2" name="Footer Placeholder 1"/>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3" name="Slide Number Placeholder 2"/>
          <p:cNvSpPr>
            <a:spLocks noGrp="1"/>
          </p:cNvSpPr>
          <p:nvPr>
            <p:ph type="sldNum" sz="quarter" idx="12"/>
          </p:nvPr>
        </p:nvSpPr>
        <p:spPr/>
        <p:txBody>
          <a:bodyPr/>
          <a:lstStyle/>
          <a:p>
            <a:fld id="{636B9CD3-3370-4EAF-B0F5-14D5569CB4EF}"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eaLnBrk="1" hangingPunct="1"/>
            <a:r>
              <a:rPr lang="en-US" smtClean="0"/>
              <a:t>P&amp;L View Results and Reconciliation</a:t>
            </a:r>
          </a:p>
        </p:txBody>
      </p:sp>
      <p:graphicFrame>
        <p:nvGraphicFramePr>
          <p:cNvPr id="46133" name="Group 53"/>
          <p:cNvGraphicFramePr>
            <a:graphicFrameLocks noGrp="1"/>
          </p:cNvGraphicFramePr>
          <p:nvPr/>
        </p:nvGraphicFramePr>
        <p:xfrm>
          <a:off x="1066800" y="1905000"/>
          <a:ext cx="6705600" cy="2072640"/>
        </p:xfrm>
        <a:graphic>
          <a:graphicData uri="http://schemas.openxmlformats.org/drawingml/2006/table">
            <a:tbl>
              <a:tblPr/>
              <a:tblGrid>
                <a:gridCol w="2133600"/>
                <a:gridCol w="2286000"/>
                <a:gridCol w="1295400"/>
                <a:gridCol w="990600"/>
              </a:tblGrid>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Output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Plan or Prior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Actual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Delta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Fee Revenue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Cost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Residual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6110" name="Group 30"/>
          <p:cNvGraphicFramePr>
            <a:graphicFrameLocks noGrp="1"/>
          </p:cNvGraphicFramePr>
          <p:nvPr>
            <p:extLst>
              <p:ext uri="{D42A27DB-BD31-4B8C-83A1-F6EECF244321}">
                <p14:modId xmlns:p14="http://schemas.microsoft.com/office/powerpoint/2010/main" val="881627079"/>
              </p:ext>
            </p:extLst>
          </p:nvPr>
        </p:nvGraphicFramePr>
        <p:xfrm>
          <a:off x="1066800" y="4556760"/>
          <a:ext cx="6705600" cy="2072640"/>
        </p:xfrm>
        <a:graphic>
          <a:graphicData uri="http://schemas.openxmlformats.org/drawingml/2006/table">
            <a:tbl>
              <a:tblPr/>
              <a:tblGrid>
                <a:gridCol w="5715000"/>
                <a:gridCol w="990600"/>
              </a:tblGrid>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Reason 1: Change in Revenue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Reason 2: Change in Number of Units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Reason 3: Change in 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Total Explained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175" name="Text Box 47"/>
          <p:cNvSpPr txBox="1">
            <a:spLocks noChangeArrowheads="1"/>
          </p:cNvSpPr>
          <p:nvPr/>
        </p:nvSpPr>
        <p:spPr bwMode="auto">
          <a:xfrm>
            <a:off x="685800" y="4038600"/>
            <a:ext cx="7315200" cy="457200"/>
          </a:xfrm>
          <a:prstGeom prst="rect">
            <a:avLst/>
          </a:prstGeom>
          <a:noFill/>
          <a:ln w="9525">
            <a:noFill/>
            <a:miter lim="800000"/>
            <a:headEnd/>
            <a:tailEnd/>
          </a:ln>
        </p:spPr>
        <p:txBody>
          <a:bodyPr>
            <a:spAutoFit/>
          </a:bodyPr>
          <a:lstStyle/>
          <a:p>
            <a:pPr>
              <a:spcBef>
                <a:spcPct val="50000"/>
              </a:spcBef>
            </a:pPr>
            <a:r>
              <a:rPr lang="en-US" b="1" i="1"/>
              <a:t>Reconciliation Explanation for Delta for Residual</a:t>
            </a:r>
          </a:p>
        </p:txBody>
      </p:sp>
      <p:sp>
        <p:nvSpPr>
          <p:cNvPr id="2" name="Footer Placeholder 1"/>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3" name="Slide Number Placeholder 2"/>
          <p:cNvSpPr>
            <a:spLocks noGrp="1"/>
          </p:cNvSpPr>
          <p:nvPr>
            <p:ph type="sldNum" sz="quarter" idx="12"/>
          </p:nvPr>
        </p:nvSpPr>
        <p:spPr/>
        <p:txBody>
          <a:bodyPr/>
          <a:lstStyle/>
          <a:p>
            <a:fld id="{636B9CD3-3370-4EAF-B0F5-14D5569CB4EF}"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pPr eaLnBrk="1" hangingPunct="1"/>
            <a:r>
              <a:rPr lang="en-US" smtClean="0"/>
              <a:t>Unit Cost Results and Reconciliation</a:t>
            </a:r>
          </a:p>
        </p:txBody>
      </p:sp>
      <p:graphicFrame>
        <p:nvGraphicFramePr>
          <p:cNvPr id="44128" name="Group 96"/>
          <p:cNvGraphicFramePr>
            <a:graphicFrameLocks noGrp="1"/>
          </p:cNvGraphicFramePr>
          <p:nvPr/>
        </p:nvGraphicFramePr>
        <p:xfrm>
          <a:off x="1066800" y="2241550"/>
          <a:ext cx="6705600" cy="1036320"/>
        </p:xfrm>
        <a:graphic>
          <a:graphicData uri="http://schemas.openxmlformats.org/drawingml/2006/table">
            <a:tbl>
              <a:tblPr/>
              <a:tblGrid>
                <a:gridCol w="2133600"/>
                <a:gridCol w="2286000"/>
                <a:gridCol w="1295400"/>
                <a:gridCol w="990600"/>
              </a:tblGrid>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Output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Plan or Prior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Actual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Delta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Unit Cost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4126" name="Group 94"/>
          <p:cNvGraphicFramePr>
            <a:graphicFrameLocks noGrp="1"/>
          </p:cNvGraphicFramePr>
          <p:nvPr>
            <p:extLst>
              <p:ext uri="{D42A27DB-BD31-4B8C-83A1-F6EECF244321}">
                <p14:modId xmlns:p14="http://schemas.microsoft.com/office/powerpoint/2010/main" val="732978069"/>
              </p:ext>
            </p:extLst>
          </p:nvPr>
        </p:nvGraphicFramePr>
        <p:xfrm>
          <a:off x="1066800" y="4495800"/>
          <a:ext cx="6705600" cy="2072640"/>
        </p:xfrm>
        <a:graphic>
          <a:graphicData uri="http://schemas.openxmlformats.org/drawingml/2006/table">
            <a:tbl>
              <a:tblPr/>
              <a:tblGrid>
                <a:gridCol w="5715000"/>
                <a:gridCol w="990600"/>
              </a:tblGrid>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Reason 1: Change in Number of Units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Reason 2: Change in Direct 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Reason 3: Change in Indirect 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Total Explained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117" name="Text Box 95"/>
          <p:cNvSpPr txBox="1">
            <a:spLocks noChangeArrowheads="1"/>
          </p:cNvSpPr>
          <p:nvPr/>
        </p:nvSpPr>
        <p:spPr bwMode="auto">
          <a:xfrm>
            <a:off x="685800" y="4038600"/>
            <a:ext cx="7315200" cy="457200"/>
          </a:xfrm>
          <a:prstGeom prst="rect">
            <a:avLst/>
          </a:prstGeom>
          <a:noFill/>
          <a:ln w="9525">
            <a:noFill/>
            <a:miter lim="800000"/>
            <a:headEnd/>
            <a:tailEnd/>
          </a:ln>
        </p:spPr>
        <p:txBody>
          <a:bodyPr>
            <a:spAutoFit/>
          </a:bodyPr>
          <a:lstStyle/>
          <a:p>
            <a:pPr>
              <a:spcBef>
                <a:spcPct val="50000"/>
              </a:spcBef>
            </a:pPr>
            <a:r>
              <a:rPr lang="en-US" b="1" i="1"/>
              <a:t>Reconciliation Explanation for Unit Cost Delta </a:t>
            </a:r>
          </a:p>
        </p:txBody>
      </p:sp>
      <p:sp>
        <p:nvSpPr>
          <p:cNvPr id="2" name="Footer Placeholder 1"/>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3" name="Slide Number Placeholder 2"/>
          <p:cNvSpPr>
            <a:spLocks noGrp="1"/>
          </p:cNvSpPr>
          <p:nvPr>
            <p:ph type="sldNum" sz="quarter" idx="12"/>
          </p:nvPr>
        </p:nvSpPr>
        <p:spPr/>
        <p:txBody>
          <a:bodyPr/>
          <a:lstStyle/>
          <a:p>
            <a:fld id="{636B9CD3-3370-4EAF-B0F5-14D5569CB4EF}"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What should we expect to see on any reconciliation?</a:t>
            </a:r>
            <a:endParaRPr lang="en-US" dirty="0"/>
          </a:p>
        </p:txBody>
      </p:sp>
      <p:pic>
        <p:nvPicPr>
          <p:cNvPr id="1026" name="Picture 2" descr="C:\Users\Melanie Nelson\AppData\Local\Microsoft\Windows\Temporary Internet Files\Content.IE5\VSG94DM2\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52400"/>
            <a:ext cx="1066800" cy="153619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636B9CD3-3370-4EAF-B0F5-14D5569CB4EF}" type="slidenum">
              <a:rPr lang="en-US" smtClean="0"/>
              <a:pPr/>
              <a:t>39</a:t>
            </a:fld>
            <a:endParaRPr lang="en-US"/>
          </a:p>
        </p:txBody>
      </p:sp>
    </p:spTree>
    <p:extLst>
      <p:ext uri="{BB962C8B-B14F-4D97-AF65-F5344CB8AC3E}">
        <p14:creationId xmlns:p14="http://schemas.microsoft.com/office/powerpoint/2010/main" val="4033148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1219200" y="19050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8" name="Rectangle 17"/>
          <p:cNvSpPr/>
          <p:nvPr/>
        </p:nvSpPr>
        <p:spPr bwMode="auto">
          <a:xfrm>
            <a:off x="1143000" y="18288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9" name="Rectangle 18"/>
          <p:cNvSpPr/>
          <p:nvPr/>
        </p:nvSpPr>
        <p:spPr bwMode="auto">
          <a:xfrm>
            <a:off x="1066800" y="17526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20" name="Rectangle 19"/>
          <p:cNvSpPr/>
          <p:nvPr/>
        </p:nvSpPr>
        <p:spPr bwMode="auto">
          <a:xfrm>
            <a:off x="990600" y="16764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21" name="Rectangle 20"/>
          <p:cNvSpPr/>
          <p:nvPr/>
        </p:nvSpPr>
        <p:spPr bwMode="auto">
          <a:xfrm>
            <a:off x="914400" y="16002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22" name="Rectangle 21"/>
          <p:cNvSpPr/>
          <p:nvPr/>
        </p:nvSpPr>
        <p:spPr bwMode="auto">
          <a:xfrm>
            <a:off x="838200" y="15240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1" name="Rectangle 10"/>
          <p:cNvSpPr/>
          <p:nvPr/>
        </p:nvSpPr>
        <p:spPr bwMode="auto">
          <a:xfrm>
            <a:off x="914400" y="16002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2" name="Rectangle 11"/>
          <p:cNvSpPr/>
          <p:nvPr/>
        </p:nvSpPr>
        <p:spPr bwMode="auto">
          <a:xfrm>
            <a:off x="838200" y="15240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3" name="Rectangle 12"/>
          <p:cNvSpPr/>
          <p:nvPr/>
        </p:nvSpPr>
        <p:spPr bwMode="auto">
          <a:xfrm>
            <a:off x="762000" y="14478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4" name="Rectangle 13"/>
          <p:cNvSpPr/>
          <p:nvPr/>
        </p:nvSpPr>
        <p:spPr bwMode="auto">
          <a:xfrm>
            <a:off x="685800" y="13716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5" name="Rectangle 14"/>
          <p:cNvSpPr/>
          <p:nvPr/>
        </p:nvSpPr>
        <p:spPr bwMode="auto">
          <a:xfrm>
            <a:off x="609600" y="12954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6" name="Rectangle 15"/>
          <p:cNvSpPr/>
          <p:nvPr/>
        </p:nvSpPr>
        <p:spPr bwMode="auto">
          <a:xfrm>
            <a:off x="533400" y="12192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10" name="Rectangle 9"/>
          <p:cNvSpPr/>
          <p:nvPr/>
        </p:nvSpPr>
        <p:spPr bwMode="auto">
          <a:xfrm>
            <a:off x="762000" y="14478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9" name="Rectangle 8"/>
          <p:cNvSpPr/>
          <p:nvPr/>
        </p:nvSpPr>
        <p:spPr bwMode="auto">
          <a:xfrm>
            <a:off x="685800" y="13716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8" name="Rectangle 7"/>
          <p:cNvSpPr/>
          <p:nvPr/>
        </p:nvSpPr>
        <p:spPr bwMode="auto">
          <a:xfrm>
            <a:off x="609600" y="12954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7" name="Rectangle 6"/>
          <p:cNvSpPr/>
          <p:nvPr/>
        </p:nvSpPr>
        <p:spPr bwMode="auto">
          <a:xfrm>
            <a:off x="533400" y="12192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6" name="Rectangle 5"/>
          <p:cNvSpPr/>
          <p:nvPr/>
        </p:nvSpPr>
        <p:spPr bwMode="auto">
          <a:xfrm>
            <a:off x="457200" y="11430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5" name="Rectangle 4"/>
          <p:cNvSpPr/>
          <p:nvPr/>
        </p:nvSpPr>
        <p:spPr bwMode="auto">
          <a:xfrm>
            <a:off x="381000" y="1066800"/>
            <a:ext cx="7620000" cy="495300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2"/>
              </a:solidFill>
              <a:effectLst/>
              <a:latin typeface="Times New Roman" pitchFamily="18" charset="0"/>
            </a:endParaRPr>
          </a:p>
        </p:txBody>
      </p:sp>
      <p:sp>
        <p:nvSpPr>
          <p:cNvPr id="2" name="Title 1"/>
          <p:cNvSpPr>
            <a:spLocks noGrp="1"/>
          </p:cNvSpPr>
          <p:nvPr>
            <p:ph type="title"/>
          </p:nvPr>
        </p:nvSpPr>
        <p:spPr>
          <a:xfrm>
            <a:off x="152400" y="0"/>
            <a:ext cx="8763000" cy="1143000"/>
          </a:xfrm>
        </p:spPr>
        <p:txBody>
          <a:bodyPr/>
          <a:lstStyle/>
          <a:p>
            <a:r>
              <a:rPr lang="en-US" sz="3600" dirty="0" smtClean="0"/>
              <a:t>3d ACR Feb 7, 2011 Non-</a:t>
            </a:r>
            <a:r>
              <a:rPr lang="en-US" sz="3600" dirty="0" err="1" smtClean="0"/>
              <a:t>deployables</a:t>
            </a:r>
            <a:r>
              <a:rPr lang="en-US" sz="3600" dirty="0" smtClean="0"/>
              <a:t> Review</a:t>
            </a:r>
            <a:endParaRPr lang="en-US" sz="3600" dirty="0"/>
          </a:p>
        </p:txBody>
      </p:sp>
      <p:pic>
        <p:nvPicPr>
          <p:cNvPr id="4" name="Picture 3" descr="Undeployable 3d ACR 001.jpg"/>
          <p:cNvPicPr>
            <a:picLocks noChangeAspect="1"/>
          </p:cNvPicPr>
          <p:nvPr/>
        </p:nvPicPr>
        <p:blipFill>
          <a:blip r:embed="rId3" cstate="print"/>
          <a:stretch>
            <a:fillRect/>
          </a:stretch>
        </p:blipFill>
        <p:spPr>
          <a:xfrm>
            <a:off x="304800" y="972379"/>
            <a:ext cx="7620000" cy="4971221"/>
          </a:xfrm>
          <a:prstGeom prst="rect">
            <a:avLst/>
          </a:prstGeom>
          <a:ln w="19050">
            <a:solidFill>
              <a:schemeClr val="tx1"/>
            </a:solidFill>
          </a:ln>
        </p:spPr>
      </p:pic>
      <p:sp>
        <p:nvSpPr>
          <p:cNvPr id="23" name="TextBox 22"/>
          <p:cNvSpPr txBox="1"/>
          <p:nvPr/>
        </p:nvSpPr>
        <p:spPr>
          <a:xfrm>
            <a:off x="8153400" y="914400"/>
            <a:ext cx="990600" cy="338554"/>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1600" b="1" dirty="0" smtClean="0"/>
              <a:t>21 pages</a:t>
            </a:r>
            <a:endParaRPr lang="en-US" sz="1600" b="1" dirty="0"/>
          </a:p>
        </p:txBody>
      </p:sp>
      <p:sp>
        <p:nvSpPr>
          <p:cNvPr id="24" name="TextBox 23"/>
          <p:cNvSpPr txBox="1"/>
          <p:nvPr/>
        </p:nvSpPr>
        <p:spPr>
          <a:xfrm>
            <a:off x="0" y="6019800"/>
            <a:ext cx="762000" cy="830997"/>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1600" b="1" dirty="0" smtClean="0"/>
              <a:t>over</a:t>
            </a:r>
          </a:p>
          <a:p>
            <a:pPr algn="ctr"/>
            <a:r>
              <a:rPr lang="en-US" sz="1600" b="1" dirty="0" smtClean="0"/>
              <a:t>400 names</a:t>
            </a:r>
            <a:endParaRPr lang="en-US" sz="1600" b="1" dirty="0"/>
          </a:p>
        </p:txBody>
      </p:sp>
      <p:cxnSp>
        <p:nvCxnSpPr>
          <p:cNvPr id="25" name="Straight Connector 24"/>
          <p:cNvCxnSpPr/>
          <p:nvPr/>
        </p:nvCxnSpPr>
        <p:spPr>
          <a:xfrm>
            <a:off x="304800" y="1208411"/>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81000" y="14478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81000" y="16764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04800" y="19050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57200" y="20574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81000" y="22098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57200" y="23622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49981" y="25908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04800" y="18288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04800" y="27432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81000" y="30480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81000" y="32766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81000" y="35052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81000" y="36576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81000" y="38862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81000" y="40386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81000" y="41910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81000" y="43434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81000" y="45720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81000" y="4841735"/>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81000" y="51054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81000" y="53340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81000" y="56388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81000" y="5867400"/>
            <a:ext cx="533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 Dale R. Geiger 2011</a:t>
            </a:r>
            <a:endParaRPr lang="en-US"/>
          </a:p>
        </p:txBody>
      </p:sp>
      <p:sp>
        <p:nvSpPr>
          <p:cNvPr id="49" name="Slide Number Placeholder 48"/>
          <p:cNvSpPr>
            <a:spLocks noGrp="1"/>
          </p:cNvSpPr>
          <p:nvPr>
            <p:ph type="sldNum" sz="quarter" idx="12"/>
          </p:nvPr>
        </p:nvSpPr>
        <p:spPr/>
        <p:txBody>
          <a:bodyPr/>
          <a:lstStyle/>
          <a:p>
            <a:fld id="{636B9CD3-3370-4EAF-B0F5-14D5569CB4EF}"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Spreadsheet Exercise</a:t>
            </a:r>
            <a:endParaRPr lang="en-US" dirty="0"/>
          </a:p>
        </p:txBody>
      </p:sp>
      <p:sp>
        <p:nvSpPr>
          <p:cNvPr id="3" name="Content Placeholder 2"/>
          <p:cNvSpPr>
            <a:spLocks noGrp="1"/>
          </p:cNvSpPr>
          <p:nvPr>
            <p:ph idx="1"/>
          </p:nvPr>
        </p:nvSpPr>
        <p:spPr/>
        <p:txBody>
          <a:bodyPr>
            <a:normAutofit lnSpcReduction="10000"/>
          </a:bodyPr>
          <a:lstStyle/>
          <a:p>
            <a:r>
              <a:rPr lang="en-US" dirty="0" smtClean="0"/>
              <a:t>Redo the previous exercises using the spreadsheet</a:t>
            </a:r>
          </a:p>
          <a:p>
            <a:endParaRPr lang="en-US" dirty="0" smtClean="0"/>
          </a:p>
          <a:p>
            <a:endParaRPr lang="en-US" dirty="0"/>
          </a:p>
          <a:p>
            <a:endParaRPr lang="en-US" dirty="0" smtClean="0"/>
          </a:p>
          <a:p>
            <a:endParaRPr lang="en-US" dirty="0"/>
          </a:p>
          <a:p>
            <a:endParaRPr lang="en-US" dirty="0" smtClean="0"/>
          </a:p>
          <a:p>
            <a:r>
              <a:rPr lang="en-US" dirty="0" smtClean="0"/>
              <a:t>Which do you prefer?</a:t>
            </a:r>
            <a:endParaRPr lang="en-US" dirty="0"/>
          </a:p>
        </p:txBody>
      </p:sp>
      <p:pic>
        <p:nvPicPr>
          <p:cNvPr id="2050" name="Picture 2" descr="C:\Users\Melanie Nelson\AppData\Local\Microsoft\Windows\Temporary Internet Files\Content.IE5\ERNT7F1Z\MC90043385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09800"/>
            <a:ext cx="26670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636B9CD3-3370-4EAF-B0F5-14D5569CB4EF}" type="slidenum">
              <a:rPr lang="en-US" smtClean="0"/>
              <a:pPr/>
              <a:t>40</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the Cost War Be Won if All Cost Reports Look Like This?</a:t>
            </a:r>
            <a:endParaRPr lang="en-US" dirty="0"/>
          </a:p>
        </p:txBody>
      </p:sp>
      <p:sp>
        <p:nvSpPr>
          <p:cNvPr id="3" name="Content Placeholder 2"/>
          <p:cNvSpPr>
            <a:spLocks noGrp="1"/>
          </p:cNvSpPr>
          <p:nvPr>
            <p:ph idx="1"/>
          </p:nvPr>
        </p:nvSpPr>
        <p:spPr>
          <a:xfrm>
            <a:off x="457200" y="1600200"/>
            <a:ext cx="8686800" cy="4525963"/>
          </a:xfrm>
        </p:spPr>
        <p:txBody>
          <a:bodyPr/>
          <a:lstStyle/>
          <a:p>
            <a:r>
              <a:rPr lang="en-US" dirty="0" smtClean="0"/>
              <a:t>It can’t – </a:t>
            </a:r>
          </a:p>
          <a:p>
            <a:r>
              <a:rPr lang="en-US" dirty="0" smtClean="0"/>
              <a:t>Of course, someone needs to know where the trees are, but </a:t>
            </a:r>
          </a:p>
          <a:p>
            <a:r>
              <a:rPr lang="en-US" dirty="0" smtClean="0"/>
              <a:t>Effective command and control needs intelligence formatted in more useful ways</a:t>
            </a:r>
          </a:p>
          <a:p>
            <a:r>
              <a:rPr lang="en-US" dirty="0" smtClean="0"/>
              <a:t>Formatting cost information for effective command and control is critically important</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636B9CD3-3370-4EAF-B0F5-14D5569CB4E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dirty="0" smtClean="0"/>
              <a:t>After Action Reconciliation</a:t>
            </a:r>
          </a:p>
        </p:txBody>
      </p:sp>
      <p:sp>
        <p:nvSpPr>
          <p:cNvPr id="52227" name="Text Box 3"/>
          <p:cNvSpPr txBox="1">
            <a:spLocks noChangeArrowheads="1"/>
          </p:cNvSpPr>
          <p:nvPr/>
        </p:nvSpPr>
        <p:spPr bwMode="auto">
          <a:xfrm>
            <a:off x="762000" y="1676400"/>
            <a:ext cx="7620000" cy="4374724"/>
          </a:xfrm>
          <a:prstGeom prst="rect">
            <a:avLst/>
          </a:prstGeom>
          <a:noFill/>
          <a:ln w="9525">
            <a:noFill/>
            <a:miter lim="800000"/>
            <a:headEnd/>
            <a:tailEnd/>
          </a:ln>
        </p:spPr>
        <p:txBody>
          <a:bodyPr>
            <a:spAutoFit/>
          </a:bodyPr>
          <a:lstStyle/>
          <a:p>
            <a:pPr>
              <a:lnSpc>
                <a:spcPct val="50000"/>
              </a:lnSpc>
              <a:spcBef>
                <a:spcPct val="50000"/>
              </a:spcBef>
            </a:pPr>
            <a:r>
              <a:rPr lang="en-US" sz="2400" dirty="0"/>
              <a:t>				</a:t>
            </a:r>
            <a:r>
              <a:rPr lang="en-US" sz="2400" dirty="0" smtClean="0"/>
              <a:t>Case </a:t>
            </a:r>
            <a:r>
              <a:rPr lang="en-US" sz="2400" dirty="0"/>
              <a:t>A	</a:t>
            </a:r>
            <a:r>
              <a:rPr lang="en-US" sz="2400" dirty="0" smtClean="0"/>
              <a:t>	Case </a:t>
            </a:r>
            <a:r>
              <a:rPr lang="en-US" sz="2400" dirty="0"/>
              <a:t>B</a:t>
            </a:r>
          </a:p>
          <a:p>
            <a:pPr>
              <a:lnSpc>
                <a:spcPct val="50000"/>
              </a:lnSpc>
              <a:spcBef>
                <a:spcPct val="50000"/>
              </a:spcBef>
            </a:pPr>
            <a:r>
              <a:rPr lang="en-US" sz="2400" dirty="0"/>
              <a:t>Spending</a:t>
            </a:r>
          </a:p>
          <a:p>
            <a:pPr>
              <a:lnSpc>
                <a:spcPct val="50000"/>
              </a:lnSpc>
              <a:spcBef>
                <a:spcPct val="50000"/>
              </a:spcBef>
            </a:pPr>
            <a:r>
              <a:rPr lang="en-US" sz="2400" dirty="0"/>
              <a:t>What was Expected		   $X		    $X</a:t>
            </a:r>
          </a:p>
          <a:p>
            <a:pPr>
              <a:lnSpc>
                <a:spcPct val="50000"/>
              </a:lnSpc>
              <a:spcBef>
                <a:spcPct val="50000"/>
              </a:spcBef>
            </a:pPr>
            <a:r>
              <a:rPr lang="en-US" sz="2400" dirty="0"/>
              <a:t>What was Achieved		$X - $20	 $X+$20</a:t>
            </a:r>
          </a:p>
          <a:p>
            <a:pPr>
              <a:lnSpc>
                <a:spcPct val="50000"/>
              </a:lnSpc>
              <a:spcBef>
                <a:spcPct val="50000"/>
              </a:spcBef>
            </a:pPr>
            <a:r>
              <a:rPr lang="en-US" sz="2400" dirty="0"/>
              <a:t>Delta				   $20	       	   ($20)</a:t>
            </a:r>
          </a:p>
          <a:p>
            <a:pPr>
              <a:lnSpc>
                <a:spcPct val="50000"/>
              </a:lnSpc>
              <a:spcBef>
                <a:spcPct val="50000"/>
              </a:spcBef>
            </a:pPr>
            <a:endParaRPr lang="en-US" sz="2400" dirty="0"/>
          </a:p>
          <a:p>
            <a:pPr>
              <a:lnSpc>
                <a:spcPct val="50000"/>
              </a:lnSpc>
              <a:spcBef>
                <a:spcPct val="50000"/>
              </a:spcBef>
            </a:pPr>
            <a:r>
              <a:rPr lang="en-US" sz="2400" dirty="0"/>
              <a:t>Reconciliation Format</a:t>
            </a:r>
          </a:p>
          <a:p>
            <a:pPr>
              <a:lnSpc>
                <a:spcPct val="50000"/>
              </a:lnSpc>
              <a:spcBef>
                <a:spcPct val="50000"/>
              </a:spcBef>
            </a:pPr>
            <a:r>
              <a:rPr lang="en-US" sz="2400" dirty="0"/>
              <a:t>	Good News Story	     $		      $</a:t>
            </a:r>
          </a:p>
          <a:p>
            <a:pPr>
              <a:lnSpc>
                <a:spcPct val="50000"/>
              </a:lnSpc>
              <a:spcBef>
                <a:spcPct val="50000"/>
              </a:spcBef>
            </a:pPr>
            <a:r>
              <a:rPr lang="en-US" sz="2400" dirty="0"/>
              <a:t>	Good News Story	     $		      $</a:t>
            </a:r>
          </a:p>
          <a:p>
            <a:pPr>
              <a:lnSpc>
                <a:spcPct val="50000"/>
              </a:lnSpc>
              <a:spcBef>
                <a:spcPct val="50000"/>
              </a:spcBef>
            </a:pPr>
            <a:r>
              <a:rPr lang="en-US" sz="2400" dirty="0"/>
              <a:t>	Bad News Story	    ($)		     ($)</a:t>
            </a:r>
          </a:p>
          <a:p>
            <a:pPr>
              <a:lnSpc>
                <a:spcPct val="50000"/>
              </a:lnSpc>
              <a:spcBef>
                <a:spcPct val="50000"/>
              </a:spcBef>
            </a:pPr>
            <a:r>
              <a:rPr lang="en-US" sz="2400" dirty="0"/>
              <a:t>	Bad News Story	    ($)		     ($)</a:t>
            </a:r>
          </a:p>
          <a:p>
            <a:pPr>
              <a:lnSpc>
                <a:spcPct val="50000"/>
              </a:lnSpc>
              <a:spcBef>
                <a:spcPct val="50000"/>
              </a:spcBef>
            </a:pPr>
            <a:r>
              <a:rPr lang="en-US" sz="2400" dirty="0"/>
              <a:t>	Total Explained	   $20		   ($20)</a:t>
            </a:r>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636B9CD3-3370-4EAF-B0F5-14D5569CB4E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dirty="0" smtClean="0"/>
              <a:t>After Action Reconciliation</a:t>
            </a:r>
          </a:p>
        </p:txBody>
      </p:sp>
      <p:sp>
        <p:nvSpPr>
          <p:cNvPr id="52227" name="Text Box 3"/>
          <p:cNvSpPr txBox="1">
            <a:spLocks noChangeArrowheads="1"/>
          </p:cNvSpPr>
          <p:nvPr/>
        </p:nvSpPr>
        <p:spPr bwMode="auto">
          <a:xfrm>
            <a:off x="762000" y="1676400"/>
            <a:ext cx="7620000" cy="4374724"/>
          </a:xfrm>
          <a:prstGeom prst="rect">
            <a:avLst/>
          </a:prstGeom>
          <a:noFill/>
          <a:ln w="9525">
            <a:noFill/>
            <a:miter lim="800000"/>
            <a:headEnd/>
            <a:tailEnd/>
          </a:ln>
        </p:spPr>
        <p:txBody>
          <a:bodyPr>
            <a:spAutoFit/>
          </a:bodyPr>
          <a:lstStyle/>
          <a:p>
            <a:pPr>
              <a:lnSpc>
                <a:spcPct val="50000"/>
              </a:lnSpc>
              <a:spcBef>
                <a:spcPct val="50000"/>
              </a:spcBef>
            </a:pPr>
            <a:r>
              <a:rPr lang="en-US" sz="2400" dirty="0">
                <a:effectLst>
                  <a:glow rad="228600">
                    <a:schemeClr val="accent6">
                      <a:satMod val="175000"/>
                      <a:alpha val="40000"/>
                    </a:schemeClr>
                  </a:glow>
                </a:effectLst>
              </a:rPr>
              <a:t>				</a:t>
            </a:r>
            <a:r>
              <a:rPr lang="en-US" sz="2400" dirty="0" smtClean="0">
                <a:effectLst>
                  <a:glow rad="774700">
                    <a:srgbClr val="FFFF00">
                      <a:alpha val="22000"/>
                    </a:srgbClr>
                  </a:glow>
                </a:effectLst>
              </a:rPr>
              <a:t>Case </a:t>
            </a:r>
            <a:r>
              <a:rPr lang="en-US" sz="2400" dirty="0">
                <a:effectLst>
                  <a:glow rad="774700">
                    <a:srgbClr val="FFFF00">
                      <a:alpha val="22000"/>
                    </a:srgbClr>
                  </a:glow>
                </a:effectLst>
              </a:rPr>
              <a:t>A	</a:t>
            </a:r>
            <a:r>
              <a:rPr lang="en-US" sz="2400" dirty="0" smtClean="0">
                <a:effectLst>
                  <a:glow rad="774700">
                    <a:srgbClr val="FFFF00">
                      <a:alpha val="22000"/>
                    </a:srgbClr>
                  </a:glow>
                </a:effectLst>
              </a:rPr>
              <a:t>	Case </a:t>
            </a:r>
            <a:r>
              <a:rPr lang="en-US" sz="2400" dirty="0">
                <a:effectLst>
                  <a:glow rad="774700">
                    <a:srgbClr val="FFFF00">
                      <a:alpha val="22000"/>
                    </a:srgbClr>
                  </a:glow>
                </a:effectLst>
              </a:rPr>
              <a:t>B</a:t>
            </a:r>
          </a:p>
          <a:p>
            <a:pPr>
              <a:lnSpc>
                <a:spcPct val="50000"/>
              </a:lnSpc>
              <a:spcBef>
                <a:spcPct val="50000"/>
              </a:spcBef>
            </a:pPr>
            <a:r>
              <a:rPr lang="en-US" sz="2400" dirty="0">
                <a:effectLst>
                  <a:glow rad="774700">
                    <a:srgbClr val="FFFF00">
                      <a:alpha val="22000"/>
                    </a:srgbClr>
                  </a:glow>
                </a:effectLst>
              </a:rPr>
              <a:t>Spending</a:t>
            </a:r>
          </a:p>
          <a:p>
            <a:pPr>
              <a:lnSpc>
                <a:spcPct val="50000"/>
              </a:lnSpc>
              <a:spcBef>
                <a:spcPct val="50000"/>
              </a:spcBef>
            </a:pPr>
            <a:r>
              <a:rPr lang="en-US" sz="2400" dirty="0">
                <a:effectLst>
                  <a:glow rad="774700">
                    <a:srgbClr val="FFFF00">
                      <a:alpha val="22000"/>
                    </a:srgbClr>
                  </a:glow>
                </a:effectLst>
              </a:rPr>
              <a:t>What was Expected		   $X		    $X</a:t>
            </a:r>
          </a:p>
          <a:p>
            <a:pPr>
              <a:lnSpc>
                <a:spcPct val="50000"/>
              </a:lnSpc>
              <a:spcBef>
                <a:spcPct val="50000"/>
              </a:spcBef>
            </a:pPr>
            <a:r>
              <a:rPr lang="en-US" sz="2400" dirty="0">
                <a:effectLst>
                  <a:glow rad="774700">
                    <a:srgbClr val="FFFF00">
                      <a:alpha val="22000"/>
                    </a:srgbClr>
                  </a:glow>
                </a:effectLst>
              </a:rPr>
              <a:t>What was Achieved		$X - $20	 $X+$20</a:t>
            </a:r>
          </a:p>
          <a:p>
            <a:pPr>
              <a:lnSpc>
                <a:spcPct val="50000"/>
              </a:lnSpc>
              <a:spcBef>
                <a:spcPct val="50000"/>
              </a:spcBef>
            </a:pPr>
            <a:r>
              <a:rPr lang="en-US" sz="2400" dirty="0">
                <a:effectLst>
                  <a:glow rad="774700">
                    <a:srgbClr val="FFFF00">
                      <a:alpha val="22000"/>
                    </a:srgbClr>
                  </a:glow>
                </a:effectLst>
              </a:rPr>
              <a:t>Delta				   $20	       	   ($20)</a:t>
            </a:r>
          </a:p>
          <a:p>
            <a:pPr>
              <a:lnSpc>
                <a:spcPct val="50000"/>
              </a:lnSpc>
              <a:spcBef>
                <a:spcPct val="50000"/>
              </a:spcBef>
            </a:pPr>
            <a:endParaRPr lang="en-US" sz="2400" dirty="0">
              <a:effectLst>
                <a:glow rad="774700">
                  <a:srgbClr val="FFFF00">
                    <a:alpha val="22000"/>
                  </a:srgbClr>
                </a:glow>
              </a:effectLst>
            </a:endParaRPr>
          </a:p>
          <a:p>
            <a:pPr>
              <a:lnSpc>
                <a:spcPct val="50000"/>
              </a:lnSpc>
              <a:spcBef>
                <a:spcPct val="50000"/>
              </a:spcBef>
            </a:pPr>
            <a:r>
              <a:rPr lang="en-US" sz="2400" dirty="0"/>
              <a:t>Reconciliation Format</a:t>
            </a:r>
          </a:p>
          <a:p>
            <a:pPr>
              <a:lnSpc>
                <a:spcPct val="50000"/>
              </a:lnSpc>
              <a:spcBef>
                <a:spcPct val="50000"/>
              </a:spcBef>
            </a:pPr>
            <a:r>
              <a:rPr lang="en-US" sz="2400" dirty="0"/>
              <a:t>	Good News Story	     $		      $</a:t>
            </a:r>
          </a:p>
          <a:p>
            <a:pPr>
              <a:lnSpc>
                <a:spcPct val="50000"/>
              </a:lnSpc>
              <a:spcBef>
                <a:spcPct val="50000"/>
              </a:spcBef>
            </a:pPr>
            <a:r>
              <a:rPr lang="en-US" sz="2400" dirty="0"/>
              <a:t>	Good News Story	     $		      $</a:t>
            </a:r>
          </a:p>
          <a:p>
            <a:pPr>
              <a:lnSpc>
                <a:spcPct val="50000"/>
              </a:lnSpc>
              <a:spcBef>
                <a:spcPct val="50000"/>
              </a:spcBef>
            </a:pPr>
            <a:r>
              <a:rPr lang="en-US" sz="2400" dirty="0"/>
              <a:t>	Bad News Story	    ($)		     ($)</a:t>
            </a:r>
          </a:p>
          <a:p>
            <a:pPr>
              <a:lnSpc>
                <a:spcPct val="50000"/>
              </a:lnSpc>
              <a:spcBef>
                <a:spcPct val="50000"/>
              </a:spcBef>
            </a:pPr>
            <a:r>
              <a:rPr lang="en-US" sz="2400" dirty="0"/>
              <a:t>	Bad News Story	    ($)		     ($)</a:t>
            </a:r>
          </a:p>
          <a:p>
            <a:pPr>
              <a:lnSpc>
                <a:spcPct val="50000"/>
              </a:lnSpc>
              <a:spcBef>
                <a:spcPct val="50000"/>
              </a:spcBef>
            </a:pPr>
            <a:r>
              <a:rPr lang="en-US" sz="2400" dirty="0"/>
              <a:t>	Total Explained	   $20		   ($20)</a:t>
            </a:r>
          </a:p>
        </p:txBody>
      </p:sp>
      <p:sp>
        <p:nvSpPr>
          <p:cNvPr id="5" name="TextBox 4"/>
          <p:cNvSpPr txBox="1"/>
          <p:nvPr/>
        </p:nvSpPr>
        <p:spPr>
          <a:xfrm>
            <a:off x="7543800" y="1752600"/>
            <a:ext cx="1447800" cy="1477328"/>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b="1" i="1" dirty="0"/>
              <a:t>T</a:t>
            </a:r>
            <a:r>
              <a:rPr lang="en-US" b="1" i="1" dirty="0" smtClean="0"/>
              <a:t>he </a:t>
            </a:r>
            <a:r>
              <a:rPr lang="en-US" b="1" i="1" dirty="0" err="1" smtClean="0"/>
              <a:t>coster</a:t>
            </a:r>
            <a:r>
              <a:rPr lang="en-US" b="1" i="1" dirty="0" smtClean="0"/>
              <a:t> provides this part: the credible intelligence</a:t>
            </a:r>
            <a:endParaRPr lang="en-US" b="1" i="1" dirty="0"/>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636B9CD3-3370-4EAF-B0F5-14D5569CB4E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After Action Reconciliation</a:t>
            </a:r>
          </a:p>
        </p:txBody>
      </p:sp>
      <p:sp>
        <p:nvSpPr>
          <p:cNvPr id="52227" name="Text Box 3"/>
          <p:cNvSpPr txBox="1">
            <a:spLocks noChangeArrowheads="1"/>
          </p:cNvSpPr>
          <p:nvPr/>
        </p:nvSpPr>
        <p:spPr bwMode="auto">
          <a:xfrm>
            <a:off x="762000" y="1676400"/>
            <a:ext cx="7620000" cy="4374724"/>
          </a:xfrm>
          <a:prstGeom prst="rect">
            <a:avLst/>
          </a:prstGeom>
          <a:noFill/>
          <a:ln w="9525">
            <a:noFill/>
            <a:miter lim="800000"/>
            <a:headEnd/>
            <a:tailEnd/>
          </a:ln>
        </p:spPr>
        <p:txBody>
          <a:bodyPr>
            <a:spAutoFit/>
          </a:bodyPr>
          <a:lstStyle/>
          <a:p>
            <a:pPr>
              <a:lnSpc>
                <a:spcPct val="50000"/>
              </a:lnSpc>
              <a:spcBef>
                <a:spcPct val="50000"/>
              </a:spcBef>
            </a:pPr>
            <a:r>
              <a:rPr lang="en-US" sz="2400" dirty="0"/>
              <a:t>				</a:t>
            </a:r>
            <a:r>
              <a:rPr lang="en-US" sz="2400" dirty="0" smtClean="0"/>
              <a:t>Case </a:t>
            </a:r>
            <a:r>
              <a:rPr lang="en-US" sz="2400" dirty="0"/>
              <a:t>A	</a:t>
            </a:r>
            <a:r>
              <a:rPr lang="en-US" sz="2400" dirty="0" smtClean="0"/>
              <a:t>	Case </a:t>
            </a:r>
            <a:r>
              <a:rPr lang="en-US" sz="2400" dirty="0"/>
              <a:t>B</a:t>
            </a:r>
          </a:p>
          <a:p>
            <a:pPr>
              <a:lnSpc>
                <a:spcPct val="50000"/>
              </a:lnSpc>
              <a:spcBef>
                <a:spcPct val="50000"/>
              </a:spcBef>
            </a:pPr>
            <a:r>
              <a:rPr lang="en-US" sz="2400" dirty="0"/>
              <a:t>Spending</a:t>
            </a:r>
          </a:p>
          <a:p>
            <a:pPr>
              <a:lnSpc>
                <a:spcPct val="50000"/>
              </a:lnSpc>
              <a:spcBef>
                <a:spcPct val="50000"/>
              </a:spcBef>
            </a:pPr>
            <a:r>
              <a:rPr lang="en-US" sz="2400" dirty="0"/>
              <a:t>What was Expected		   $X		    $X</a:t>
            </a:r>
          </a:p>
          <a:p>
            <a:pPr>
              <a:lnSpc>
                <a:spcPct val="50000"/>
              </a:lnSpc>
              <a:spcBef>
                <a:spcPct val="50000"/>
              </a:spcBef>
            </a:pPr>
            <a:r>
              <a:rPr lang="en-US" sz="2400" dirty="0"/>
              <a:t>What was Achieved		$X - $20	 $X+$20</a:t>
            </a:r>
          </a:p>
          <a:p>
            <a:pPr>
              <a:lnSpc>
                <a:spcPct val="50000"/>
              </a:lnSpc>
              <a:spcBef>
                <a:spcPct val="50000"/>
              </a:spcBef>
            </a:pPr>
            <a:r>
              <a:rPr lang="en-US" sz="2400" dirty="0"/>
              <a:t>Delta				   $20	       	   ($20)</a:t>
            </a:r>
          </a:p>
          <a:p>
            <a:pPr>
              <a:lnSpc>
                <a:spcPct val="50000"/>
              </a:lnSpc>
              <a:spcBef>
                <a:spcPct val="50000"/>
              </a:spcBef>
            </a:pPr>
            <a:endParaRPr lang="en-US" sz="2400" dirty="0"/>
          </a:p>
          <a:p>
            <a:pPr>
              <a:lnSpc>
                <a:spcPct val="50000"/>
              </a:lnSpc>
              <a:spcBef>
                <a:spcPct val="50000"/>
              </a:spcBef>
            </a:pPr>
            <a:r>
              <a:rPr lang="en-US" sz="2400" dirty="0">
                <a:effectLst>
                  <a:glow rad="774700">
                    <a:srgbClr val="FFFF00">
                      <a:alpha val="22000"/>
                    </a:srgbClr>
                  </a:glow>
                </a:effectLst>
              </a:rPr>
              <a:t>Reconciliation Format</a:t>
            </a:r>
          </a:p>
          <a:p>
            <a:pPr>
              <a:lnSpc>
                <a:spcPct val="50000"/>
              </a:lnSpc>
              <a:spcBef>
                <a:spcPct val="50000"/>
              </a:spcBef>
            </a:pPr>
            <a:r>
              <a:rPr lang="en-US" sz="2400" dirty="0">
                <a:effectLst>
                  <a:glow rad="774700">
                    <a:srgbClr val="FFFF00">
                      <a:alpha val="22000"/>
                    </a:srgbClr>
                  </a:glow>
                </a:effectLst>
              </a:rPr>
              <a:t>	Good News Story	     $		      $</a:t>
            </a:r>
          </a:p>
          <a:p>
            <a:pPr>
              <a:lnSpc>
                <a:spcPct val="50000"/>
              </a:lnSpc>
              <a:spcBef>
                <a:spcPct val="50000"/>
              </a:spcBef>
            </a:pPr>
            <a:r>
              <a:rPr lang="en-US" sz="2400" dirty="0">
                <a:effectLst>
                  <a:glow rad="774700">
                    <a:srgbClr val="FFFF00">
                      <a:alpha val="22000"/>
                    </a:srgbClr>
                  </a:glow>
                </a:effectLst>
              </a:rPr>
              <a:t>	Good News Story	     $		      $</a:t>
            </a:r>
          </a:p>
          <a:p>
            <a:pPr>
              <a:lnSpc>
                <a:spcPct val="50000"/>
              </a:lnSpc>
              <a:spcBef>
                <a:spcPct val="50000"/>
              </a:spcBef>
            </a:pPr>
            <a:r>
              <a:rPr lang="en-US" sz="2400" dirty="0">
                <a:effectLst>
                  <a:glow rad="774700">
                    <a:srgbClr val="FFFF00">
                      <a:alpha val="22000"/>
                    </a:srgbClr>
                  </a:glow>
                </a:effectLst>
              </a:rPr>
              <a:t>	Bad News Story	    ($)		     ($)</a:t>
            </a:r>
          </a:p>
          <a:p>
            <a:pPr>
              <a:lnSpc>
                <a:spcPct val="50000"/>
              </a:lnSpc>
              <a:spcBef>
                <a:spcPct val="50000"/>
              </a:spcBef>
            </a:pPr>
            <a:r>
              <a:rPr lang="en-US" sz="2400" dirty="0">
                <a:effectLst>
                  <a:glow rad="774700">
                    <a:srgbClr val="FFFF00">
                      <a:alpha val="22000"/>
                    </a:srgbClr>
                  </a:glow>
                </a:effectLst>
              </a:rPr>
              <a:t>	Bad News Story	    ($)		     ($)</a:t>
            </a:r>
          </a:p>
          <a:p>
            <a:pPr>
              <a:lnSpc>
                <a:spcPct val="50000"/>
              </a:lnSpc>
              <a:spcBef>
                <a:spcPct val="50000"/>
              </a:spcBef>
            </a:pPr>
            <a:r>
              <a:rPr lang="en-US" sz="2400" dirty="0">
                <a:effectLst>
                  <a:glow rad="774700">
                    <a:srgbClr val="FFFF00">
                      <a:alpha val="22000"/>
                    </a:srgbClr>
                  </a:glow>
                </a:effectLst>
              </a:rPr>
              <a:t>	Total Explained	   $20		   ($20)</a:t>
            </a:r>
          </a:p>
        </p:txBody>
      </p:sp>
      <p:sp>
        <p:nvSpPr>
          <p:cNvPr id="5" name="TextBox 4"/>
          <p:cNvSpPr txBox="1"/>
          <p:nvPr/>
        </p:nvSpPr>
        <p:spPr>
          <a:xfrm>
            <a:off x="7162800" y="3733800"/>
            <a:ext cx="1828800" cy="1754326"/>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defPPr>
              <a:defRPr lang="en-US"/>
            </a:defPPr>
            <a:lvl1pPr algn="ctr">
              <a:defRPr b="1" 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smtClean="0"/>
              <a:t>The </a:t>
            </a:r>
            <a:r>
              <a:rPr lang="en-US" dirty="0"/>
              <a:t>accountable, operational manager prepares and presents this part: the story</a:t>
            </a:r>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636B9CD3-3370-4EAF-B0F5-14D5569CB4EF}" type="slidenum">
              <a:rPr lang="en-US" smtClean="0"/>
              <a:pPr/>
              <a:t>8</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After Action Reconciliation</a:t>
            </a:r>
          </a:p>
        </p:txBody>
      </p:sp>
      <p:sp>
        <p:nvSpPr>
          <p:cNvPr id="52227" name="Text Box 3"/>
          <p:cNvSpPr txBox="1">
            <a:spLocks noChangeArrowheads="1"/>
          </p:cNvSpPr>
          <p:nvPr/>
        </p:nvSpPr>
        <p:spPr bwMode="auto">
          <a:xfrm>
            <a:off x="762000" y="1676400"/>
            <a:ext cx="7620000" cy="4374724"/>
          </a:xfrm>
          <a:prstGeom prst="rect">
            <a:avLst/>
          </a:prstGeom>
          <a:noFill/>
          <a:ln w="9525">
            <a:noFill/>
            <a:miter lim="800000"/>
            <a:headEnd/>
            <a:tailEnd/>
          </a:ln>
        </p:spPr>
        <p:txBody>
          <a:bodyPr>
            <a:spAutoFit/>
          </a:bodyPr>
          <a:lstStyle/>
          <a:p>
            <a:pPr>
              <a:lnSpc>
                <a:spcPct val="50000"/>
              </a:lnSpc>
              <a:spcBef>
                <a:spcPct val="50000"/>
              </a:spcBef>
            </a:pPr>
            <a:r>
              <a:rPr lang="en-US" sz="2400" dirty="0"/>
              <a:t>				</a:t>
            </a:r>
            <a:r>
              <a:rPr lang="en-US" sz="2400" dirty="0" smtClean="0"/>
              <a:t>Case </a:t>
            </a:r>
            <a:r>
              <a:rPr lang="en-US" sz="2400" dirty="0"/>
              <a:t>A	</a:t>
            </a:r>
            <a:r>
              <a:rPr lang="en-US" sz="2400" dirty="0" smtClean="0"/>
              <a:t>	Case </a:t>
            </a:r>
            <a:r>
              <a:rPr lang="en-US" sz="2400" dirty="0"/>
              <a:t>B</a:t>
            </a:r>
          </a:p>
          <a:p>
            <a:pPr>
              <a:lnSpc>
                <a:spcPct val="50000"/>
              </a:lnSpc>
              <a:spcBef>
                <a:spcPct val="50000"/>
              </a:spcBef>
            </a:pPr>
            <a:r>
              <a:rPr lang="en-US" sz="2400" dirty="0"/>
              <a:t>Spending</a:t>
            </a:r>
          </a:p>
          <a:p>
            <a:pPr>
              <a:lnSpc>
                <a:spcPct val="50000"/>
              </a:lnSpc>
              <a:spcBef>
                <a:spcPct val="50000"/>
              </a:spcBef>
            </a:pPr>
            <a:r>
              <a:rPr lang="en-US" sz="2400" dirty="0"/>
              <a:t>What was Expected		   $X		    $X</a:t>
            </a:r>
          </a:p>
          <a:p>
            <a:pPr>
              <a:lnSpc>
                <a:spcPct val="50000"/>
              </a:lnSpc>
              <a:spcBef>
                <a:spcPct val="50000"/>
              </a:spcBef>
            </a:pPr>
            <a:r>
              <a:rPr lang="en-US" sz="2400" dirty="0"/>
              <a:t>What was Achieved		$X - $20	 $X+$20</a:t>
            </a:r>
          </a:p>
          <a:p>
            <a:pPr>
              <a:lnSpc>
                <a:spcPct val="50000"/>
              </a:lnSpc>
              <a:spcBef>
                <a:spcPct val="50000"/>
              </a:spcBef>
            </a:pPr>
            <a:r>
              <a:rPr lang="en-US" sz="2400" dirty="0">
                <a:effectLst>
                  <a:glow rad="774700">
                    <a:srgbClr val="FFFF00">
                      <a:alpha val="22000"/>
                    </a:srgbClr>
                  </a:glow>
                </a:effectLst>
              </a:rPr>
              <a:t>Delta</a:t>
            </a:r>
            <a:r>
              <a:rPr lang="en-US" sz="2400" dirty="0"/>
              <a:t>				   $</a:t>
            </a:r>
            <a:r>
              <a:rPr lang="en-US" sz="2400" dirty="0">
                <a:effectLst>
                  <a:glow rad="774700">
                    <a:srgbClr val="FFFF00">
                      <a:alpha val="22000"/>
                    </a:srgbClr>
                  </a:glow>
                </a:effectLst>
              </a:rPr>
              <a:t>20</a:t>
            </a:r>
            <a:r>
              <a:rPr lang="en-US" sz="2400" dirty="0"/>
              <a:t>	       	   ($20)</a:t>
            </a:r>
          </a:p>
          <a:p>
            <a:pPr>
              <a:lnSpc>
                <a:spcPct val="50000"/>
              </a:lnSpc>
              <a:spcBef>
                <a:spcPct val="50000"/>
              </a:spcBef>
            </a:pPr>
            <a:endParaRPr lang="en-US" sz="2400" dirty="0"/>
          </a:p>
          <a:p>
            <a:pPr>
              <a:lnSpc>
                <a:spcPct val="50000"/>
              </a:lnSpc>
              <a:spcBef>
                <a:spcPct val="50000"/>
              </a:spcBef>
            </a:pPr>
            <a:r>
              <a:rPr lang="en-US" sz="2400" dirty="0">
                <a:solidFill>
                  <a:schemeClr val="bg1">
                    <a:lumMod val="65000"/>
                  </a:schemeClr>
                </a:solidFill>
              </a:rPr>
              <a:t>Reconciliation Format</a:t>
            </a:r>
          </a:p>
          <a:p>
            <a:pPr>
              <a:lnSpc>
                <a:spcPct val="50000"/>
              </a:lnSpc>
              <a:spcBef>
                <a:spcPct val="50000"/>
              </a:spcBef>
            </a:pPr>
            <a:r>
              <a:rPr lang="en-US" sz="2400" dirty="0">
                <a:solidFill>
                  <a:schemeClr val="bg1">
                    <a:lumMod val="65000"/>
                  </a:schemeClr>
                </a:solidFill>
              </a:rPr>
              <a:t>	Good News Story	     $		      $</a:t>
            </a:r>
          </a:p>
          <a:p>
            <a:pPr>
              <a:lnSpc>
                <a:spcPct val="50000"/>
              </a:lnSpc>
              <a:spcBef>
                <a:spcPct val="50000"/>
              </a:spcBef>
            </a:pPr>
            <a:r>
              <a:rPr lang="en-US" sz="2400" dirty="0">
                <a:solidFill>
                  <a:schemeClr val="bg1">
                    <a:lumMod val="65000"/>
                  </a:schemeClr>
                </a:solidFill>
              </a:rPr>
              <a:t>	Good News Story	     $		      $</a:t>
            </a:r>
          </a:p>
          <a:p>
            <a:pPr>
              <a:lnSpc>
                <a:spcPct val="50000"/>
              </a:lnSpc>
              <a:spcBef>
                <a:spcPct val="50000"/>
              </a:spcBef>
            </a:pPr>
            <a:r>
              <a:rPr lang="en-US" sz="2400" dirty="0">
                <a:solidFill>
                  <a:schemeClr val="bg1">
                    <a:lumMod val="65000"/>
                  </a:schemeClr>
                </a:solidFill>
              </a:rPr>
              <a:t>	Bad News Story	    ($)		     ($)</a:t>
            </a:r>
          </a:p>
          <a:p>
            <a:pPr>
              <a:lnSpc>
                <a:spcPct val="50000"/>
              </a:lnSpc>
              <a:spcBef>
                <a:spcPct val="50000"/>
              </a:spcBef>
            </a:pPr>
            <a:r>
              <a:rPr lang="en-US" sz="2400" dirty="0">
                <a:solidFill>
                  <a:schemeClr val="bg1">
                    <a:lumMod val="65000"/>
                  </a:schemeClr>
                </a:solidFill>
              </a:rPr>
              <a:t>	Bad News Story	    ($)		     ($)</a:t>
            </a:r>
          </a:p>
          <a:p>
            <a:pPr>
              <a:lnSpc>
                <a:spcPct val="50000"/>
              </a:lnSpc>
              <a:spcBef>
                <a:spcPct val="50000"/>
              </a:spcBef>
            </a:pPr>
            <a:r>
              <a:rPr lang="en-US" sz="2400" dirty="0">
                <a:solidFill>
                  <a:schemeClr val="bg1">
                    <a:lumMod val="65000"/>
                  </a:schemeClr>
                </a:solidFill>
              </a:rPr>
              <a:t>	Total Explained	   $20		   ($20)</a:t>
            </a:r>
          </a:p>
        </p:txBody>
      </p:sp>
      <p:sp>
        <p:nvSpPr>
          <p:cNvPr id="4" name="TextBox 3"/>
          <p:cNvSpPr txBox="1"/>
          <p:nvPr/>
        </p:nvSpPr>
        <p:spPr>
          <a:xfrm>
            <a:off x="1752600" y="3048000"/>
            <a:ext cx="1524000" cy="400110"/>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000" i="1" dirty="0" smtClean="0"/>
              <a:t>or variance</a:t>
            </a:r>
            <a:endParaRPr lang="en-US" sz="2000" i="1" dirty="0"/>
          </a:p>
        </p:txBody>
      </p:sp>
      <p:sp>
        <p:nvSpPr>
          <p:cNvPr id="2" name="Down Arrow 1"/>
          <p:cNvSpPr/>
          <p:nvPr/>
        </p:nvSpPr>
        <p:spPr>
          <a:xfrm flipV="1">
            <a:off x="4724400" y="3546748"/>
            <a:ext cx="609600" cy="415652"/>
          </a:xfrm>
          <a:prstGeom prst="downArrow">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 name="TextBox 4"/>
          <p:cNvSpPr txBox="1"/>
          <p:nvPr/>
        </p:nvSpPr>
        <p:spPr>
          <a:xfrm>
            <a:off x="2743200" y="3931384"/>
            <a:ext cx="4572000" cy="1631216"/>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000" i="1" dirty="0" smtClean="0"/>
              <a:t>This is a favorable variance since actual cost is lower than expected cost</a:t>
            </a:r>
          </a:p>
          <a:p>
            <a:pPr algn="ctr"/>
            <a:endParaRPr lang="en-US" sz="2000" i="1" dirty="0" smtClean="0"/>
          </a:p>
          <a:p>
            <a:pPr algn="ctr"/>
            <a:r>
              <a:rPr lang="en-US" sz="2000" i="1" dirty="0" smtClean="0"/>
              <a:t>The technical accounting term for this is a “goodie” </a:t>
            </a:r>
            <a:r>
              <a:rPr lang="en-US" sz="2000" dirty="0" smtClean="0">
                <a:sym typeface="Wingdings" pitchFamily="2" charset="2"/>
              </a:rPr>
              <a:t></a:t>
            </a:r>
            <a:r>
              <a:rPr lang="en-US" sz="2000" dirty="0" smtClean="0"/>
              <a:t> </a:t>
            </a:r>
            <a:endParaRPr lang="en-US" sz="2000" dirty="0"/>
          </a:p>
        </p:txBody>
      </p:sp>
      <p:sp>
        <p:nvSpPr>
          <p:cNvPr id="3" name="Footer Placeholder 2"/>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636B9CD3-3370-4EAF-B0F5-14D5569CB4EF}"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C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1409</TotalTime>
  <Words>5612</Words>
  <Application>Microsoft Office PowerPoint</Application>
  <PresentationFormat>On-screen Show (4:3)</PresentationFormat>
  <Paragraphs>1068</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PCAM</vt:lpstr>
      <vt:lpstr>Explain Causes Of Variances With The Reconciliation Format</vt:lpstr>
      <vt:lpstr>Could the Battle of the Bulge Have Been Won if All Battle Maps of Ardennes Forest Looked Like This?</vt:lpstr>
      <vt:lpstr>Terminal Learning Objective</vt:lpstr>
      <vt:lpstr>3d ACR Feb 7, 2011 Non-deployables Review</vt:lpstr>
      <vt:lpstr>How Can the Cost War Be Won if All Cost Reports Look Like This?</vt:lpstr>
      <vt:lpstr>After Action Reconciliation</vt:lpstr>
      <vt:lpstr>After Action Reconciliation</vt:lpstr>
      <vt:lpstr>After Action Reconciliation</vt:lpstr>
      <vt:lpstr>After Action Reconciliation</vt:lpstr>
      <vt:lpstr>After Action Reconciliation</vt:lpstr>
      <vt:lpstr>After Action Reconciliation</vt:lpstr>
      <vt:lpstr>Check on Learning</vt:lpstr>
      <vt:lpstr>Exercise: Construct the AAR Reconciliation Slide</vt:lpstr>
      <vt:lpstr>Exercise: Construct the AAR Reconciliation Slide</vt:lpstr>
      <vt:lpstr>After Action Reconciliation</vt:lpstr>
      <vt:lpstr>After Action Reconciliation</vt:lpstr>
      <vt:lpstr>After Action Reconciliation</vt:lpstr>
      <vt:lpstr>After Action Reconciliation</vt:lpstr>
      <vt:lpstr>After Action Reconciliation</vt:lpstr>
      <vt:lpstr>After Action Reconciliation</vt:lpstr>
      <vt:lpstr>After Action Reconciliation</vt:lpstr>
      <vt:lpstr>Check on Learning</vt:lpstr>
      <vt:lpstr>Exercise: Redo the Previous AAR by Considering Volume Variance Effects</vt:lpstr>
      <vt:lpstr>Exercise: Redo the Previous AAR by Considering Volume Variance Effects</vt:lpstr>
      <vt:lpstr>Exercise: Redo the Previous AAR by Considering Volume Variance Effects</vt:lpstr>
      <vt:lpstr>Variance Template</vt:lpstr>
      <vt:lpstr>Variance Template</vt:lpstr>
      <vt:lpstr>After Action Reconciliation</vt:lpstr>
      <vt:lpstr>After Action Reconciliation</vt:lpstr>
      <vt:lpstr>Exercise: Redo the Previous AAR by Considering Volume Variance, Sales, and Profit Effects</vt:lpstr>
      <vt:lpstr>Variance Template</vt:lpstr>
      <vt:lpstr>Variance Template</vt:lpstr>
      <vt:lpstr>After Action Reconciliation</vt:lpstr>
      <vt:lpstr>After Action Reconciliation</vt:lpstr>
      <vt:lpstr>Conclusions</vt:lpstr>
      <vt:lpstr>Simple Cost Results and Reconciliation</vt:lpstr>
      <vt:lpstr>P&amp;L View Results and Reconciliation</vt:lpstr>
      <vt:lpstr>Unit Cost Results and Reconciliation</vt:lpstr>
      <vt:lpstr>Check on Learning</vt:lpstr>
      <vt:lpstr>Spreadsheet Exercise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Spending and Efficiency Variances</dc:title>
  <dc:creator>Melanie Nelson</dc:creator>
  <cp:lastModifiedBy>Melanie Nelson</cp:lastModifiedBy>
  <cp:revision>57</cp:revision>
  <cp:lastPrinted>2011-04-23T20:12:57Z</cp:lastPrinted>
  <dcterms:created xsi:type="dcterms:W3CDTF">2011-02-27T04:30:14Z</dcterms:created>
  <dcterms:modified xsi:type="dcterms:W3CDTF">2011-10-01T18:53:34Z</dcterms:modified>
</cp:coreProperties>
</file>