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5"/>
  </p:notesMasterIdLst>
  <p:sldIdLst>
    <p:sldId id="256" r:id="rId2"/>
    <p:sldId id="302" r:id="rId3"/>
    <p:sldId id="257" r:id="rId4"/>
    <p:sldId id="260" r:id="rId5"/>
    <p:sldId id="272" r:id="rId6"/>
    <p:sldId id="271" r:id="rId7"/>
    <p:sldId id="273" r:id="rId8"/>
    <p:sldId id="261" r:id="rId9"/>
    <p:sldId id="303" r:id="rId10"/>
    <p:sldId id="258" r:id="rId11"/>
    <p:sldId id="262" r:id="rId12"/>
    <p:sldId id="304" r:id="rId13"/>
    <p:sldId id="263" r:id="rId14"/>
    <p:sldId id="292" r:id="rId15"/>
    <p:sldId id="305" r:id="rId16"/>
    <p:sldId id="291" r:id="rId17"/>
    <p:sldId id="313" r:id="rId18"/>
    <p:sldId id="306" r:id="rId19"/>
    <p:sldId id="307" r:id="rId20"/>
    <p:sldId id="308" r:id="rId21"/>
    <p:sldId id="309" r:id="rId22"/>
    <p:sldId id="310" r:id="rId23"/>
    <p:sldId id="311" r:id="rId24"/>
    <p:sldId id="312" r:id="rId25"/>
    <p:sldId id="259" r:id="rId26"/>
    <p:sldId id="274" r:id="rId27"/>
    <p:sldId id="276" r:id="rId28"/>
    <p:sldId id="277" r:id="rId29"/>
    <p:sldId id="278" r:id="rId30"/>
    <p:sldId id="279" r:id="rId31"/>
    <p:sldId id="267" r:id="rId32"/>
    <p:sldId id="287" r:id="rId33"/>
    <p:sldId id="280" r:id="rId34"/>
    <p:sldId id="314" r:id="rId35"/>
    <p:sldId id="265" r:id="rId36"/>
    <p:sldId id="266" r:id="rId37"/>
    <p:sldId id="316" r:id="rId38"/>
    <p:sldId id="268" r:id="rId39"/>
    <p:sldId id="289" r:id="rId40"/>
    <p:sldId id="281" r:id="rId41"/>
    <p:sldId id="317" r:id="rId42"/>
    <p:sldId id="318" r:id="rId43"/>
    <p:sldId id="320" r:id="rId44"/>
    <p:sldId id="269" r:id="rId45"/>
    <p:sldId id="270" r:id="rId46"/>
    <p:sldId id="315" r:id="rId47"/>
    <p:sldId id="282" r:id="rId48"/>
    <p:sldId id="290" r:id="rId49"/>
    <p:sldId id="283" r:id="rId50"/>
    <p:sldId id="321" r:id="rId51"/>
    <p:sldId id="322" r:id="rId52"/>
    <p:sldId id="323" r:id="rId53"/>
    <p:sldId id="330"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14" autoAdjust="0"/>
    <p:restoredTop sz="69053" autoAdjust="0"/>
  </p:normalViewPr>
  <p:slideViewPr>
    <p:cSldViewPr>
      <p:cViewPr varScale="1">
        <p:scale>
          <a:sx n="77" d="100"/>
          <a:sy n="77" d="100"/>
        </p:scale>
        <p:origin x="-942" y="-102"/>
      </p:cViewPr>
      <p:guideLst>
        <p:guide orient="horz" pos="2160"/>
        <p:guide pos="2880"/>
      </p:guideLst>
    </p:cSldViewPr>
  </p:slideViewPr>
  <p:notesTextViewPr>
    <p:cViewPr>
      <p:scale>
        <a:sx n="1" d="1"/>
        <a:sy n="1" d="1"/>
      </p:scale>
      <p:origin x="0" y="0"/>
    </p:cViewPr>
  </p:notesTextViewPr>
  <p:sorterViewPr>
    <p:cViewPr>
      <p:scale>
        <a:sx n="100" d="100"/>
        <a:sy n="100" d="100"/>
      </p:scale>
      <p:origin x="0" y="444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26"/>
  <c:chart>
    <c:plotArea>
      <c:layout/>
      <c:lineChart>
        <c:grouping val="standard"/>
        <c:ser>
          <c:idx val="0"/>
          <c:order val="0"/>
          <c:tx>
            <c:strRef>
              <c:f>Sheet1!$B$1</c:f>
              <c:strCache>
                <c:ptCount val="1"/>
                <c:pt idx="0">
                  <c:v>Revenue</c:v>
                </c:pt>
              </c:strCache>
            </c:strRef>
          </c:tx>
          <c:marker>
            <c:symbol val="none"/>
          </c:marker>
          <c:cat>
            <c:numRef>
              <c:f>Sheet1!$A$2:$A$7</c:f>
              <c:numCache>
                <c:formatCode>"$"#,##0_);[Red]\("$"#,##0\)</c:formatCode>
                <c:ptCount val="6"/>
                <c:pt idx="0">
                  <c:v>0</c:v>
                </c:pt>
                <c:pt idx="1">
                  <c:v>10</c:v>
                </c:pt>
                <c:pt idx="2">
                  <c:v>20</c:v>
                </c:pt>
                <c:pt idx="3">
                  <c:v>30</c:v>
                </c:pt>
                <c:pt idx="4">
                  <c:v>40</c:v>
                </c:pt>
                <c:pt idx="5">
                  <c:v>50</c:v>
                </c:pt>
              </c:numCache>
            </c:numRef>
          </c:cat>
          <c:val>
            <c:numRef>
              <c:f>Sheet1!$B$2:$B$7</c:f>
              <c:numCache>
                <c:formatCode>General</c:formatCode>
                <c:ptCount val="6"/>
                <c:pt idx="0">
                  <c:v>0</c:v>
                </c:pt>
                <c:pt idx="1">
                  <c:v>800</c:v>
                </c:pt>
                <c:pt idx="2">
                  <c:v>1600</c:v>
                </c:pt>
                <c:pt idx="3">
                  <c:v>2400</c:v>
                </c:pt>
                <c:pt idx="4">
                  <c:v>3200</c:v>
                </c:pt>
                <c:pt idx="5">
                  <c:v>4000</c:v>
                </c:pt>
              </c:numCache>
            </c:numRef>
          </c:val>
        </c:ser>
        <c:ser>
          <c:idx val="1"/>
          <c:order val="1"/>
          <c:tx>
            <c:strRef>
              <c:f>Sheet1!$C$1</c:f>
              <c:strCache>
                <c:ptCount val="1"/>
                <c:pt idx="0">
                  <c:v>VC $10/tkt</c:v>
                </c:pt>
              </c:strCache>
            </c:strRef>
          </c:tx>
          <c:spPr>
            <a:ln>
              <a:prstDash val="sysDot"/>
            </a:ln>
          </c:spPr>
          <c:marker>
            <c:symbol val="none"/>
          </c:marker>
          <c:cat>
            <c:numRef>
              <c:f>Sheet1!$A$2:$A$7</c:f>
              <c:numCache>
                <c:formatCode>"$"#,##0_);[Red]\("$"#,##0\)</c:formatCode>
                <c:ptCount val="6"/>
                <c:pt idx="0">
                  <c:v>0</c:v>
                </c:pt>
                <c:pt idx="1">
                  <c:v>10</c:v>
                </c:pt>
                <c:pt idx="2">
                  <c:v>20</c:v>
                </c:pt>
                <c:pt idx="3">
                  <c:v>30</c:v>
                </c:pt>
                <c:pt idx="4">
                  <c:v>40</c:v>
                </c:pt>
                <c:pt idx="5">
                  <c:v>50</c:v>
                </c:pt>
              </c:numCache>
            </c:numRef>
          </c:cat>
          <c:val>
            <c:numRef>
              <c:f>Sheet1!$C$2:$C$7</c:f>
              <c:numCache>
                <c:formatCode>General</c:formatCode>
                <c:ptCount val="6"/>
                <c:pt idx="0">
                  <c:v>800</c:v>
                </c:pt>
                <c:pt idx="1">
                  <c:v>800</c:v>
                </c:pt>
                <c:pt idx="2">
                  <c:v>800</c:v>
                </c:pt>
                <c:pt idx="3">
                  <c:v>800</c:v>
                </c:pt>
                <c:pt idx="4">
                  <c:v>800</c:v>
                </c:pt>
                <c:pt idx="5">
                  <c:v>800</c:v>
                </c:pt>
              </c:numCache>
            </c:numRef>
          </c:val>
        </c:ser>
        <c:ser>
          <c:idx val="2"/>
          <c:order val="2"/>
          <c:tx>
            <c:strRef>
              <c:f>Sheet1!$D$1</c:f>
              <c:strCache>
                <c:ptCount val="1"/>
                <c:pt idx="0">
                  <c:v>Fixed Cost</c:v>
                </c:pt>
              </c:strCache>
            </c:strRef>
          </c:tx>
          <c:spPr>
            <a:ln>
              <a:prstDash val="sysDot"/>
            </a:ln>
          </c:spPr>
          <c:marker>
            <c:symbol val="none"/>
          </c:marker>
          <c:cat>
            <c:numRef>
              <c:f>Sheet1!$A$2:$A$7</c:f>
              <c:numCache>
                <c:formatCode>"$"#,##0_);[Red]\("$"#,##0\)</c:formatCode>
                <c:ptCount val="6"/>
                <c:pt idx="0">
                  <c:v>0</c:v>
                </c:pt>
                <c:pt idx="1">
                  <c:v>10</c:v>
                </c:pt>
                <c:pt idx="2">
                  <c:v>20</c:v>
                </c:pt>
                <c:pt idx="3">
                  <c:v>30</c:v>
                </c:pt>
                <c:pt idx="4">
                  <c:v>40</c:v>
                </c:pt>
                <c:pt idx="5">
                  <c:v>50</c:v>
                </c:pt>
              </c:numCache>
            </c:numRef>
          </c:cat>
          <c:val>
            <c:numRef>
              <c:f>Sheet1!$D$2:$D$7</c:f>
              <c:numCache>
                <c:formatCode>General</c:formatCode>
                <c:ptCount val="6"/>
                <c:pt idx="0">
                  <c:v>2000</c:v>
                </c:pt>
                <c:pt idx="1">
                  <c:v>2000</c:v>
                </c:pt>
                <c:pt idx="2">
                  <c:v>2000</c:v>
                </c:pt>
                <c:pt idx="3">
                  <c:v>2000</c:v>
                </c:pt>
                <c:pt idx="4">
                  <c:v>2000</c:v>
                </c:pt>
                <c:pt idx="5">
                  <c:v>2000</c:v>
                </c:pt>
              </c:numCache>
            </c:numRef>
          </c:val>
        </c:ser>
        <c:ser>
          <c:idx val="3"/>
          <c:order val="3"/>
          <c:tx>
            <c:strRef>
              <c:f>Sheet1!$E$1</c:f>
              <c:strCache>
                <c:ptCount val="1"/>
                <c:pt idx="0">
                  <c:v>Total Cost</c:v>
                </c:pt>
              </c:strCache>
            </c:strRef>
          </c:tx>
          <c:marker>
            <c:symbol val="none"/>
          </c:marker>
          <c:cat>
            <c:numRef>
              <c:f>Sheet1!$A$2:$A$7</c:f>
              <c:numCache>
                <c:formatCode>"$"#,##0_);[Red]\("$"#,##0\)</c:formatCode>
                <c:ptCount val="6"/>
                <c:pt idx="0">
                  <c:v>0</c:v>
                </c:pt>
                <c:pt idx="1">
                  <c:v>10</c:v>
                </c:pt>
                <c:pt idx="2">
                  <c:v>20</c:v>
                </c:pt>
                <c:pt idx="3">
                  <c:v>30</c:v>
                </c:pt>
                <c:pt idx="4">
                  <c:v>40</c:v>
                </c:pt>
                <c:pt idx="5">
                  <c:v>50</c:v>
                </c:pt>
              </c:numCache>
            </c:numRef>
          </c:cat>
          <c:val>
            <c:numRef>
              <c:f>Sheet1!$E$2:$E$7</c:f>
              <c:numCache>
                <c:formatCode>General</c:formatCode>
                <c:ptCount val="6"/>
                <c:pt idx="0">
                  <c:v>2800</c:v>
                </c:pt>
                <c:pt idx="1">
                  <c:v>2800</c:v>
                </c:pt>
                <c:pt idx="2">
                  <c:v>2800</c:v>
                </c:pt>
                <c:pt idx="3">
                  <c:v>2800</c:v>
                </c:pt>
                <c:pt idx="4">
                  <c:v>2800</c:v>
                </c:pt>
                <c:pt idx="5">
                  <c:v>2800</c:v>
                </c:pt>
              </c:numCache>
            </c:numRef>
          </c:val>
        </c:ser>
        <c:dLbls/>
        <c:marker val="1"/>
        <c:axId val="84639104"/>
        <c:axId val="84649088"/>
      </c:lineChart>
      <c:catAx>
        <c:axId val="84639104"/>
        <c:scaling>
          <c:orientation val="minMax"/>
        </c:scaling>
        <c:axPos val="b"/>
        <c:numFmt formatCode="&quot;$&quot;#,##0_);[Red]\(&quot;$&quot;#,##0\)" sourceLinked="1"/>
        <c:tickLblPos val="nextTo"/>
        <c:crossAx val="84649088"/>
        <c:crosses val="autoZero"/>
        <c:auto val="1"/>
        <c:lblAlgn val="ctr"/>
        <c:lblOffset val="100"/>
      </c:catAx>
      <c:valAx>
        <c:axId val="84649088"/>
        <c:scaling>
          <c:orientation val="minMax"/>
        </c:scaling>
        <c:axPos val="l"/>
        <c:majorGridlines/>
        <c:numFmt formatCode="General" sourceLinked="1"/>
        <c:tickLblPos val="nextTo"/>
        <c:crossAx val="84639104"/>
        <c:crosses val="autoZero"/>
        <c:crossBetween val="midCat"/>
      </c:valAx>
    </c:plotArea>
    <c:legend>
      <c:legendPos val="r"/>
      <c:layout>
        <c:manualLayout>
          <c:xMode val="edge"/>
          <c:yMode val="edge"/>
          <c:x val="0.81179753572470104"/>
          <c:y val="0.3442359117827522"/>
          <c:w val="0.17894320501603972"/>
          <c:h val="0.34520034741777611"/>
        </c:manualLayout>
      </c:layout>
    </c:legend>
    <c:plotVisOnly val="1"/>
    <c:dispBlanksAs val="gap"/>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style val="26"/>
  <c:chart>
    <c:plotArea>
      <c:layout/>
      <c:lineChart>
        <c:grouping val="standard"/>
        <c:ser>
          <c:idx val="0"/>
          <c:order val="0"/>
          <c:tx>
            <c:strRef>
              <c:f>Sheet1!$B$1</c:f>
              <c:strCache>
                <c:ptCount val="1"/>
                <c:pt idx="0">
                  <c:v>Revenue</c:v>
                </c:pt>
              </c:strCache>
            </c:strRef>
          </c:tx>
          <c:marker>
            <c:symbol val="none"/>
          </c:marker>
          <c:cat>
            <c:numRef>
              <c:f>Sheet1!$A$2:$A$7</c:f>
              <c:numCache>
                <c:formatCode>"$"#,##0_);[Red]\("$"#,##0\)</c:formatCode>
                <c:ptCount val="6"/>
                <c:pt idx="0">
                  <c:v>0</c:v>
                </c:pt>
                <c:pt idx="1">
                  <c:v>3</c:v>
                </c:pt>
                <c:pt idx="2">
                  <c:v>6</c:v>
                </c:pt>
                <c:pt idx="3">
                  <c:v>9</c:v>
                </c:pt>
                <c:pt idx="4">
                  <c:v>12</c:v>
                </c:pt>
                <c:pt idx="5">
                  <c:v>15</c:v>
                </c:pt>
              </c:numCache>
            </c:numRef>
          </c:cat>
          <c:val>
            <c:numRef>
              <c:f>Sheet1!$B$2:$B$7</c:f>
              <c:numCache>
                <c:formatCode>General</c:formatCode>
                <c:ptCount val="6"/>
                <c:pt idx="0">
                  <c:v>3000</c:v>
                </c:pt>
                <c:pt idx="1">
                  <c:v>3000</c:v>
                </c:pt>
                <c:pt idx="2">
                  <c:v>3000</c:v>
                </c:pt>
                <c:pt idx="3">
                  <c:v>3000</c:v>
                </c:pt>
                <c:pt idx="4">
                  <c:v>3000</c:v>
                </c:pt>
                <c:pt idx="5">
                  <c:v>3000</c:v>
                </c:pt>
              </c:numCache>
            </c:numRef>
          </c:val>
        </c:ser>
        <c:ser>
          <c:idx val="1"/>
          <c:order val="1"/>
          <c:tx>
            <c:strRef>
              <c:f>Sheet1!$C$1</c:f>
              <c:strCache>
                <c:ptCount val="1"/>
                <c:pt idx="0">
                  <c:v>VC 100 tkts</c:v>
                </c:pt>
              </c:strCache>
            </c:strRef>
          </c:tx>
          <c:spPr>
            <a:ln>
              <a:prstDash val="sysDot"/>
            </a:ln>
          </c:spPr>
          <c:marker>
            <c:symbol val="none"/>
          </c:marker>
          <c:cat>
            <c:numRef>
              <c:f>Sheet1!$A$2:$A$7</c:f>
              <c:numCache>
                <c:formatCode>"$"#,##0_);[Red]\("$"#,##0\)</c:formatCode>
                <c:ptCount val="6"/>
                <c:pt idx="0">
                  <c:v>0</c:v>
                </c:pt>
                <c:pt idx="1">
                  <c:v>3</c:v>
                </c:pt>
                <c:pt idx="2">
                  <c:v>6</c:v>
                </c:pt>
                <c:pt idx="3">
                  <c:v>9</c:v>
                </c:pt>
                <c:pt idx="4">
                  <c:v>12</c:v>
                </c:pt>
                <c:pt idx="5">
                  <c:v>15</c:v>
                </c:pt>
              </c:numCache>
            </c:numRef>
          </c:cat>
          <c:val>
            <c:numRef>
              <c:f>Sheet1!$C$2:$C$7</c:f>
              <c:numCache>
                <c:formatCode>General</c:formatCode>
                <c:ptCount val="6"/>
                <c:pt idx="0">
                  <c:v>0</c:v>
                </c:pt>
                <c:pt idx="1">
                  <c:v>300</c:v>
                </c:pt>
                <c:pt idx="2">
                  <c:v>600</c:v>
                </c:pt>
                <c:pt idx="3">
                  <c:v>900</c:v>
                </c:pt>
                <c:pt idx="4">
                  <c:v>1200</c:v>
                </c:pt>
                <c:pt idx="5">
                  <c:v>1500</c:v>
                </c:pt>
              </c:numCache>
            </c:numRef>
          </c:val>
        </c:ser>
        <c:ser>
          <c:idx val="2"/>
          <c:order val="2"/>
          <c:tx>
            <c:strRef>
              <c:f>Sheet1!$D$1</c:f>
              <c:strCache>
                <c:ptCount val="1"/>
                <c:pt idx="0">
                  <c:v>Fixed Cost</c:v>
                </c:pt>
              </c:strCache>
            </c:strRef>
          </c:tx>
          <c:spPr>
            <a:ln>
              <a:prstDash val="sysDot"/>
            </a:ln>
          </c:spPr>
          <c:marker>
            <c:symbol val="none"/>
          </c:marker>
          <c:cat>
            <c:numRef>
              <c:f>Sheet1!$A$2:$A$7</c:f>
              <c:numCache>
                <c:formatCode>"$"#,##0_);[Red]\("$"#,##0\)</c:formatCode>
                <c:ptCount val="6"/>
                <c:pt idx="0">
                  <c:v>0</c:v>
                </c:pt>
                <c:pt idx="1">
                  <c:v>3</c:v>
                </c:pt>
                <c:pt idx="2">
                  <c:v>6</c:v>
                </c:pt>
                <c:pt idx="3">
                  <c:v>9</c:v>
                </c:pt>
                <c:pt idx="4">
                  <c:v>12</c:v>
                </c:pt>
                <c:pt idx="5">
                  <c:v>15</c:v>
                </c:pt>
              </c:numCache>
            </c:numRef>
          </c:cat>
          <c:val>
            <c:numRef>
              <c:f>Sheet1!$D$2:$D$7</c:f>
              <c:numCache>
                <c:formatCode>General</c:formatCode>
                <c:ptCount val="6"/>
                <c:pt idx="0">
                  <c:v>2200</c:v>
                </c:pt>
                <c:pt idx="1">
                  <c:v>2200</c:v>
                </c:pt>
                <c:pt idx="2">
                  <c:v>2200</c:v>
                </c:pt>
                <c:pt idx="3">
                  <c:v>2200</c:v>
                </c:pt>
                <c:pt idx="4">
                  <c:v>2200</c:v>
                </c:pt>
                <c:pt idx="5">
                  <c:v>2200</c:v>
                </c:pt>
              </c:numCache>
            </c:numRef>
          </c:val>
        </c:ser>
        <c:ser>
          <c:idx val="3"/>
          <c:order val="3"/>
          <c:tx>
            <c:strRef>
              <c:f>Sheet1!$E$1</c:f>
              <c:strCache>
                <c:ptCount val="1"/>
                <c:pt idx="0">
                  <c:v>Total Cost</c:v>
                </c:pt>
              </c:strCache>
            </c:strRef>
          </c:tx>
          <c:marker>
            <c:symbol val="none"/>
          </c:marker>
          <c:cat>
            <c:numRef>
              <c:f>Sheet1!$A$2:$A$7</c:f>
              <c:numCache>
                <c:formatCode>"$"#,##0_);[Red]\("$"#,##0\)</c:formatCode>
                <c:ptCount val="6"/>
                <c:pt idx="0">
                  <c:v>0</c:v>
                </c:pt>
                <c:pt idx="1">
                  <c:v>3</c:v>
                </c:pt>
                <c:pt idx="2">
                  <c:v>6</c:v>
                </c:pt>
                <c:pt idx="3">
                  <c:v>9</c:v>
                </c:pt>
                <c:pt idx="4">
                  <c:v>12</c:v>
                </c:pt>
                <c:pt idx="5">
                  <c:v>15</c:v>
                </c:pt>
              </c:numCache>
            </c:numRef>
          </c:cat>
          <c:val>
            <c:numRef>
              <c:f>Sheet1!$E$2:$E$7</c:f>
              <c:numCache>
                <c:formatCode>General</c:formatCode>
                <c:ptCount val="6"/>
                <c:pt idx="0">
                  <c:v>2200</c:v>
                </c:pt>
                <c:pt idx="1">
                  <c:v>2500</c:v>
                </c:pt>
                <c:pt idx="2">
                  <c:v>2800</c:v>
                </c:pt>
                <c:pt idx="3">
                  <c:v>3100</c:v>
                </c:pt>
                <c:pt idx="4">
                  <c:v>3400</c:v>
                </c:pt>
                <c:pt idx="5">
                  <c:v>3700</c:v>
                </c:pt>
              </c:numCache>
            </c:numRef>
          </c:val>
        </c:ser>
        <c:dLbls/>
        <c:marker val="1"/>
        <c:axId val="85362176"/>
        <c:axId val="85363712"/>
      </c:lineChart>
      <c:catAx>
        <c:axId val="85362176"/>
        <c:scaling>
          <c:orientation val="minMax"/>
        </c:scaling>
        <c:axPos val="b"/>
        <c:numFmt formatCode="&quot;$&quot;#,##0_);[Red]\(&quot;$&quot;#,##0\)" sourceLinked="1"/>
        <c:tickLblPos val="nextTo"/>
        <c:crossAx val="85363712"/>
        <c:crosses val="autoZero"/>
        <c:auto val="1"/>
        <c:lblAlgn val="ctr"/>
        <c:lblOffset val="100"/>
      </c:catAx>
      <c:valAx>
        <c:axId val="85363712"/>
        <c:scaling>
          <c:orientation val="minMax"/>
        </c:scaling>
        <c:axPos val="l"/>
        <c:majorGridlines/>
        <c:numFmt formatCode="General" sourceLinked="1"/>
        <c:tickLblPos val="nextTo"/>
        <c:crossAx val="85362176"/>
        <c:crosses val="autoZero"/>
        <c:crossBetween val="midCat"/>
      </c:valAx>
    </c:plotArea>
    <c:legend>
      <c:legendPos val="r"/>
      <c:layout/>
    </c:legend>
    <c:plotVisOnly val="1"/>
    <c:dispBlanksAs val="gap"/>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style val="26"/>
  <c:chart>
    <c:plotArea>
      <c:layout/>
      <c:lineChart>
        <c:grouping val="standard"/>
        <c:ser>
          <c:idx val="0"/>
          <c:order val="0"/>
          <c:tx>
            <c:strRef>
              <c:f>Sheet1!$B$1</c:f>
              <c:strCache>
                <c:ptCount val="1"/>
                <c:pt idx="0">
                  <c:v>Revenue</c:v>
                </c:pt>
              </c:strCache>
            </c:strRef>
          </c:tx>
          <c:marker>
            <c:symbol val="none"/>
          </c:marker>
          <c:cat>
            <c:numRef>
              <c:f>Sheet1!$A$2:$A$7</c:f>
              <c:numCache>
                <c:formatCode>"$"#,##0_);[Red]\("$"#,##0\)</c:formatCode>
                <c:ptCount val="6"/>
                <c:pt idx="0">
                  <c:v>0</c:v>
                </c:pt>
                <c:pt idx="1">
                  <c:v>500</c:v>
                </c:pt>
                <c:pt idx="2">
                  <c:v>1000</c:v>
                </c:pt>
                <c:pt idx="3">
                  <c:v>1500</c:v>
                </c:pt>
                <c:pt idx="4">
                  <c:v>2000</c:v>
                </c:pt>
                <c:pt idx="5">
                  <c:v>2500</c:v>
                </c:pt>
              </c:numCache>
            </c:numRef>
          </c:cat>
          <c:val>
            <c:numRef>
              <c:f>Sheet1!$B$2:$B$7</c:f>
              <c:numCache>
                <c:formatCode>General</c:formatCode>
                <c:ptCount val="6"/>
                <c:pt idx="0">
                  <c:v>3000</c:v>
                </c:pt>
                <c:pt idx="1">
                  <c:v>3000</c:v>
                </c:pt>
                <c:pt idx="2">
                  <c:v>3000</c:v>
                </c:pt>
                <c:pt idx="3">
                  <c:v>3000</c:v>
                </c:pt>
                <c:pt idx="4">
                  <c:v>3000</c:v>
                </c:pt>
                <c:pt idx="5">
                  <c:v>3000</c:v>
                </c:pt>
              </c:numCache>
            </c:numRef>
          </c:val>
        </c:ser>
        <c:ser>
          <c:idx val="1"/>
          <c:order val="1"/>
          <c:tx>
            <c:strRef>
              <c:f>Sheet1!$C$1</c:f>
              <c:strCache>
                <c:ptCount val="1"/>
                <c:pt idx="0">
                  <c:v>VC $13/Tkt</c:v>
                </c:pt>
              </c:strCache>
            </c:strRef>
          </c:tx>
          <c:spPr>
            <a:ln>
              <a:prstDash val="sysDot"/>
            </a:ln>
          </c:spPr>
          <c:marker>
            <c:symbol val="none"/>
          </c:marker>
          <c:cat>
            <c:numRef>
              <c:f>Sheet1!$A$2:$A$7</c:f>
              <c:numCache>
                <c:formatCode>"$"#,##0_);[Red]\("$"#,##0\)</c:formatCode>
                <c:ptCount val="6"/>
                <c:pt idx="0">
                  <c:v>0</c:v>
                </c:pt>
                <c:pt idx="1">
                  <c:v>500</c:v>
                </c:pt>
                <c:pt idx="2">
                  <c:v>1000</c:v>
                </c:pt>
                <c:pt idx="3">
                  <c:v>1500</c:v>
                </c:pt>
                <c:pt idx="4">
                  <c:v>2000</c:v>
                </c:pt>
                <c:pt idx="5">
                  <c:v>2500</c:v>
                </c:pt>
              </c:numCache>
            </c:numRef>
          </c:cat>
          <c:val>
            <c:numRef>
              <c:f>Sheet1!$C$2:$C$7</c:f>
              <c:numCache>
                <c:formatCode>General</c:formatCode>
                <c:ptCount val="6"/>
                <c:pt idx="0">
                  <c:v>1300</c:v>
                </c:pt>
                <c:pt idx="1">
                  <c:v>1300</c:v>
                </c:pt>
                <c:pt idx="2">
                  <c:v>1300</c:v>
                </c:pt>
                <c:pt idx="3">
                  <c:v>1300</c:v>
                </c:pt>
                <c:pt idx="4">
                  <c:v>1300</c:v>
                </c:pt>
                <c:pt idx="5">
                  <c:v>1300</c:v>
                </c:pt>
              </c:numCache>
            </c:numRef>
          </c:val>
        </c:ser>
        <c:ser>
          <c:idx val="2"/>
          <c:order val="2"/>
          <c:tx>
            <c:strRef>
              <c:f>Sheet1!$D$1</c:f>
              <c:strCache>
                <c:ptCount val="1"/>
                <c:pt idx="0">
                  <c:v>Fixed Cost</c:v>
                </c:pt>
              </c:strCache>
            </c:strRef>
          </c:tx>
          <c:spPr>
            <a:ln>
              <a:prstDash val="sysDot"/>
            </a:ln>
          </c:spPr>
          <c:marker>
            <c:symbol val="none"/>
          </c:marker>
          <c:cat>
            <c:numRef>
              <c:f>Sheet1!$A$2:$A$7</c:f>
              <c:numCache>
                <c:formatCode>"$"#,##0_);[Red]\("$"#,##0\)</c:formatCode>
                <c:ptCount val="6"/>
                <c:pt idx="0">
                  <c:v>0</c:v>
                </c:pt>
                <c:pt idx="1">
                  <c:v>500</c:v>
                </c:pt>
                <c:pt idx="2">
                  <c:v>1000</c:v>
                </c:pt>
                <c:pt idx="3">
                  <c:v>1500</c:v>
                </c:pt>
                <c:pt idx="4">
                  <c:v>2000</c:v>
                </c:pt>
                <c:pt idx="5">
                  <c:v>2500</c:v>
                </c:pt>
              </c:numCache>
            </c:numRef>
          </c:cat>
          <c:val>
            <c:numRef>
              <c:f>Sheet1!$D$2:$D$7</c:f>
              <c:numCache>
                <c:formatCode>General</c:formatCode>
                <c:ptCount val="6"/>
                <c:pt idx="0">
                  <c:v>0</c:v>
                </c:pt>
                <c:pt idx="1">
                  <c:v>500</c:v>
                </c:pt>
                <c:pt idx="2">
                  <c:v>1000</c:v>
                </c:pt>
                <c:pt idx="3">
                  <c:v>1500</c:v>
                </c:pt>
                <c:pt idx="4">
                  <c:v>2000</c:v>
                </c:pt>
                <c:pt idx="5">
                  <c:v>2500</c:v>
                </c:pt>
              </c:numCache>
            </c:numRef>
          </c:val>
        </c:ser>
        <c:ser>
          <c:idx val="3"/>
          <c:order val="3"/>
          <c:tx>
            <c:strRef>
              <c:f>Sheet1!$E$1</c:f>
              <c:strCache>
                <c:ptCount val="1"/>
                <c:pt idx="0">
                  <c:v>Total Cost</c:v>
                </c:pt>
              </c:strCache>
            </c:strRef>
          </c:tx>
          <c:marker>
            <c:symbol val="none"/>
          </c:marker>
          <c:cat>
            <c:numRef>
              <c:f>Sheet1!$A$2:$A$7</c:f>
              <c:numCache>
                <c:formatCode>"$"#,##0_);[Red]\("$"#,##0\)</c:formatCode>
                <c:ptCount val="6"/>
                <c:pt idx="0">
                  <c:v>0</c:v>
                </c:pt>
                <c:pt idx="1">
                  <c:v>500</c:v>
                </c:pt>
                <c:pt idx="2">
                  <c:v>1000</c:v>
                </c:pt>
                <c:pt idx="3">
                  <c:v>1500</c:v>
                </c:pt>
                <c:pt idx="4">
                  <c:v>2000</c:v>
                </c:pt>
                <c:pt idx="5">
                  <c:v>2500</c:v>
                </c:pt>
              </c:numCache>
            </c:numRef>
          </c:cat>
          <c:val>
            <c:numRef>
              <c:f>Sheet1!$E$2:$E$7</c:f>
              <c:numCache>
                <c:formatCode>General</c:formatCode>
                <c:ptCount val="6"/>
                <c:pt idx="0">
                  <c:v>1300</c:v>
                </c:pt>
                <c:pt idx="1">
                  <c:v>1800</c:v>
                </c:pt>
                <c:pt idx="2">
                  <c:v>2300</c:v>
                </c:pt>
                <c:pt idx="3">
                  <c:v>2800</c:v>
                </c:pt>
                <c:pt idx="4">
                  <c:v>3300</c:v>
                </c:pt>
                <c:pt idx="5">
                  <c:v>3800</c:v>
                </c:pt>
              </c:numCache>
            </c:numRef>
          </c:val>
        </c:ser>
        <c:dLbls/>
        <c:marker val="1"/>
        <c:axId val="91282432"/>
        <c:axId val="91292416"/>
      </c:lineChart>
      <c:catAx>
        <c:axId val="91282432"/>
        <c:scaling>
          <c:orientation val="minMax"/>
        </c:scaling>
        <c:axPos val="b"/>
        <c:numFmt formatCode="&quot;$&quot;#,##0_);[Red]\(&quot;$&quot;#,##0\)" sourceLinked="1"/>
        <c:tickLblPos val="nextTo"/>
        <c:crossAx val="91292416"/>
        <c:crosses val="autoZero"/>
        <c:auto val="1"/>
        <c:lblAlgn val="ctr"/>
        <c:lblOffset val="100"/>
      </c:catAx>
      <c:valAx>
        <c:axId val="91292416"/>
        <c:scaling>
          <c:orientation val="minMax"/>
        </c:scaling>
        <c:axPos val="l"/>
        <c:majorGridlines/>
        <c:numFmt formatCode="General" sourceLinked="1"/>
        <c:tickLblPos val="nextTo"/>
        <c:crossAx val="91282432"/>
        <c:crosses val="autoZero"/>
        <c:crossBetween val="midCat"/>
      </c:valAx>
    </c:plotArea>
    <c:legend>
      <c:legendPos val="r"/>
      <c:layout/>
    </c:legend>
    <c:plotVisOnly val="1"/>
    <c:dispBlanksAs val="gap"/>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FF7D44-07EB-4143-8B35-3EF0183AD7B8}" type="datetimeFigureOut">
              <a:rPr lang="en-US" smtClean="0"/>
              <a:pPr/>
              <a:t>9/1/2011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862FB4-6655-4294-A3F7-69BDA5AAA4AB}" type="slidenum">
              <a:rPr lang="en-US" smtClean="0"/>
              <a:pPr/>
              <a:t>‹#›</a:t>
            </a:fld>
            <a:endParaRPr lang="en-US"/>
          </a:p>
        </p:txBody>
      </p:sp>
    </p:spTree>
    <p:extLst>
      <p:ext uri="{BB962C8B-B14F-4D97-AF65-F5344CB8AC3E}">
        <p14:creationId xmlns:p14="http://schemas.microsoft.com/office/powerpoint/2010/main" xmlns="" val="1820266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862FB4-6655-4294-A3F7-69BDA5AAA4AB}" type="slidenum">
              <a:rPr lang="en-US" smtClean="0"/>
              <a:pPr/>
              <a:t>1</a:t>
            </a:fld>
            <a:endParaRPr lang="en-US" dirty="0"/>
          </a:p>
        </p:txBody>
      </p:sp>
    </p:spTree>
    <p:extLst>
      <p:ext uri="{BB962C8B-B14F-4D97-AF65-F5344CB8AC3E}">
        <p14:creationId xmlns:p14="http://schemas.microsoft.com/office/powerpoint/2010/main" xmlns="" val="9121016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a:t>
            </a:r>
            <a:r>
              <a:rPr lang="en-US" baseline="0" dirty="0" smtClean="0"/>
              <a:t> step 2 Define “sensitive variables</a:t>
            </a:r>
            <a:r>
              <a:rPr lang="en-US" baseline="0" dirty="0" smtClean="0"/>
              <a:t>”</a:t>
            </a:r>
          </a:p>
          <a:p>
            <a:endParaRPr lang="en-US" baseline="0" dirty="0" smtClean="0"/>
          </a:p>
          <a:p>
            <a:r>
              <a:rPr lang="en-US" baseline="0" dirty="0" smtClean="0"/>
              <a:t>What is Sensitivity Analysis?</a:t>
            </a:r>
          </a:p>
          <a:p>
            <a:endParaRPr lang="en-US" baseline="0" dirty="0" smtClean="0"/>
          </a:p>
          <a:p>
            <a:pPr marL="228600" indent="-228600">
              <a:buAutoNum type="arabicPeriod"/>
            </a:pPr>
            <a:r>
              <a:rPr lang="en-US" baseline="0" dirty="0" smtClean="0"/>
              <a:t>Sensitivity Analysis recognizes that the validity of the decision depends on the validity of the underlying assumptions.</a:t>
            </a:r>
          </a:p>
          <a:p>
            <a:pPr marL="228600" indent="-228600">
              <a:buAutoNum type="arabicPeriod"/>
            </a:pPr>
            <a:r>
              <a:rPr lang="en-US" baseline="0" dirty="0" smtClean="0"/>
              <a:t>Requires the Decision Maker to identity assumptions.</a:t>
            </a:r>
          </a:p>
          <a:p>
            <a:pPr marL="228600" indent="-228600">
              <a:buAutoNum type="arabicPeriod"/>
            </a:pPr>
            <a:r>
              <a:rPr lang="en-US" baseline="0" dirty="0" smtClean="0"/>
              <a:t>Tests the validity of assumptions through What-if scenarios.</a:t>
            </a:r>
          </a:p>
          <a:p>
            <a:pPr marL="228600" indent="-228600">
              <a:buAutoNum type="arabicPeriod"/>
            </a:pPr>
            <a:r>
              <a:rPr lang="en-US" baseline="0" dirty="0" smtClean="0"/>
              <a:t>Assumptions </a:t>
            </a:r>
            <a:r>
              <a:rPr lang="en-US" baseline="0" dirty="0" smtClean="0"/>
              <a:t>are not bad in and of themselves.  In fact, as stated in the prior slide, they are inescapable and necessary.  What is important is to recognize the assumptions that are inherent in the cost </a:t>
            </a:r>
            <a:r>
              <a:rPr lang="en-US" baseline="0" dirty="0" smtClean="0"/>
              <a:t>model.</a:t>
            </a:r>
          </a:p>
          <a:p>
            <a:pPr marL="228600" indent="-228600">
              <a:buAutoNum type="arabicPeriod"/>
            </a:pPr>
            <a:r>
              <a:rPr lang="en-US" baseline="0" dirty="0" smtClean="0"/>
              <a:t>The </a:t>
            </a:r>
            <a:r>
              <a:rPr lang="en-US" baseline="0" dirty="0" smtClean="0"/>
              <a:t>Decision maker, or the Cost analyst who assists the decision maker, must identify the assumptions and then test them to see if they are valid.  Assumptions can be tested using “what if” scenarios.</a:t>
            </a:r>
            <a:endParaRPr lang="en-US" dirty="0"/>
          </a:p>
        </p:txBody>
      </p:sp>
      <p:sp>
        <p:nvSpPr>
          <p:cNvPr id="4" name="Slide Number Placeholder 3"/>
          <p:cNvSpPr>
            <a:spLocks noGrp="1"/>
          </p:cNvSpPr>
          <p:nvPr>
            <p:ph type="sldNum" sz="quarter" idx="10"/>
          </p:nvPr>
        </p:nvSpPr>
        <p:spPr/>
        <p:txBody>
          <a:bodyPr/>
          <a:lstStyle/>
          <a:p>
            <a:fld id="{0A862FB4-6655-4294-A3F7-69BDA5AAA4AB}" type="slidenum">
              <a:rPr lang="en-US" smtClean="0"/>
              <a:pPr/>
              <a:t>10</a:t>
            </a:fld>
            <a:endParaRPr lang="en-US" dirty="0"/>
          </a:p>
        </p:txBody>
      </p:sp>
    </p:spTree>
    <p:extLst>
      <p:ext uri="{BB962C8B-B14F-4D97-AF65-F5344CB8AC3E}">
        <p14:creationId xmlns:p14="http://schemas.microsoft.com/office/powerpoint/2010/main" xmlns="" val="19620889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2 Define “sensitive variables</a:t>
            </a:r>
            <a:r>
              <a:rPr lang="en-US"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What if?</a:t>
            </a: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can test assumptions by CHANGING them, to see what happens to the breakeven point or decision point.  </a:t>
            </a: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1.   How does my decision point or breakeven point change if I change an assumption or an estimate?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2.   How does that change affect the overall results?  How </a:t>
            </a:r>
            <a:r>
              <a:rPr lang="en-US" baseline="0" dirty="0" smtClean="0"/>
              <a:t>does the breakeven point change?  How does that affect the overall result?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And, more importantly, how might the decision change as a result of the new </a:t>
            </a:r>
            <a:r>
              <a:rPr lang="en-US" baseline="0" dirty="0" smtClean="0"/>
              <a:t>results?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3.   Definition </a:t>
            </a:r>
            <a:r>
              <a:rPr lang="en-US" baseline="0" dirty="0" smtClean="0"/>
              <a:t>of sensitive </a:t>
            </a:r>
            <a:r>
              <a:rPr lang="en-US" baseline="0" dirty="0" smtClean="0"/>
              <a:t>variable:  </a:t>
            </a:r>
            <a:r>
              <a:rPr lang="en-US" dirty="0" smtClean="0"/>
              <a:t>Large </a:t>
            </a:r>
            <a:r>
              <a:rPr lang="en-US" dirty="0" smtClean="0"/>
              <a:t>overall changes resulting from relatively minor changes in assumptions and estimates represent </a:t>
            </a:r>
            <a:r>
              <a:rPr lang="en-US" i="1" dirty="0" smtClean="0"/>
              <a:t>sensitive</a:t>
            </a:r>
            <a:r>
              <a:rPr lang="en-US" dirty="0" smtClean="0"/>
              <a:t> variables</a:t>
            </a:r>
          </a:p>
          <a:p>
            <a:endParaRPr lang="en-US" dirty="0"/>
          </a:p>
        </p:txBody>
      </p:sp>
      <p:sp>
        <p:nvSpPr>
          <p:cNvPr id="4" name="Slide Number Placeholder 3"/>
          <p:cNvSpPr>
            <a:spLocks noGrp="1"/>
          </p:cNvSpPr>
          <p:nvPr>
            <p:ph type="sldNum" sz="quarter" idx="10"/>
          </p:nvPr>
        </p:nvSpPr>
        <p:spPr/>
        <p:txBody>
          <a:bodyPr/>
          <a:lstStyle/>
          <a:p>
            <a:fld id="{0A862FB4-6655-4294-A3F7-69BDA5AAA4AB}" type="slidenum">
              <a:rPr lang="en-US" smtClean="0"/>
              <a:pPr/>
              <a:t>11</a:t>
            </a:fld>
            <a:endParaRPr lang="en-US" dirty="0"/>
          </a:p>
        </p:txBody>
      </p:sp>
    </p:spTree>
    <p:extLst>
      <p:ext uri="{BB962C8B-B14F-4D97-AF65-F5344CB8AC3E}">
        <p14:creationId xmlns:p14="http://schemas.microsoft.com/office/powerpoint/2010/main" xmlns="" val="39092319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Check on Learning:</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Q</a:t>
            </a:r>
            <a:r>
              <a:rPr lang="en-US" sz="1200" kern="1200" dirty="0" smtClean="0">
                <a:solidFill>
                  <a:schemeClr val="tx1"/>
                </a:solidFill>
                <a:effectLst/>
                <a:latin typeface="+mn-lt"/>
                <a:ea typeface="+mn-ea"/>
                <a:cs typeface="+mn-cs"/>
              </a:rPr>
              <a:t>. How do we test our assumptions?</a:t>
            </a:r>
          </a:p>
          <a:p>
            <a:pPr marL="228600" indent="-228600">
              <a:buAutoNum type="alphaUcPeriod"/>
            </a:pPr>
            <a:r>
              <a:rPr lang="en-US" sz="1200" b="1" kern="1200" dirty="0" smtClean="0">
                <a:solidFill>
                  <a:schemeClr val="tx1"/>
                </a:solidFill>
                <a:effectLst/>
                <a:latin typeface="+mn-lt"/>
                <a:ea typeface="+mn-ea"/>
                <a:cs typeface="+mn-cs"/>
              </a:rPr>
              <a:t>by </a:t>
            </a:r>
            <a:r>
              <a:rPr lang="en-US" sz="1200" b="1" kern="1200" dirty="0" smtClean="0">
                <a:solidFill>
                  <a:schemeClr val="tx1"/>
                </a:solidFill>
                <a:effectLst/>
                <a:latin typeface="+mn-lt"/>
                <a:ea typeface="+mn-ea"/>
                <a:cs typeface="+mn-cs"/>
              </a:rPr>
              <a:t>changing them to see  how it affects the breakeven point or decision </a:t>
            </a:r>
            <a:r>
              <a:rPr lang="en-US" sz="1200" b="1" kern="1200" dirty="0" smtClean="0">
                <a:solidFill>
                  <a:schemeClr val="tx1"/>
                </a:solidFill>
                <a:effectLst/>
                <a:latin typeface="+mn-lt"/>
                <a:ea typeface="+mn-ea"/>
                <a:cs typeface="+mn-cs"/>
              </a:rPr>
              <a:t>point</a:t>
            </a:r>
          </a:p>
          <a:p>
            <a:pPr marL="228600" indent="-228600">
              <a:buAutoNum type="alphaUcPeriod"/>
            </a:pPr>
            <a:endParaRPr lang="en-US"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Q. What is a </a:t>
            </a:r>
            <a:r>
              <a:rPr lang="en-US" sz="1200" i="1" kern="1200" dirty="0" smtClean="0">
                <a:solidFill>
                  <a:schemeClr val="tx1"/>
                </a:solidFill>
                <a:effectLst/>
                <a:latin typeface="+mn-lt"/>
                <a:ea typeface="+mn-ea"/>
                <a:cs typeface="+mn-cs"/>
              </a:rPr>
              <a:t>sensitive variable</a:t>
            </a:r>
            <a:r>
              <a:rPr lang="en-US"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A. A variable in which relatively small changes in the assumptions or estimates result in large overall changes in the breakeven point or decision point.</a:t>
            </a:r>
          </a:p>
          <a:p>
            <a:endParaRPr lang="en-US" dirty="0"/>
          </a:p>
        </p:txBody>
      </p:sp>
      <p:sp>
        <p:nvSpPr>
          <p:cNvPr id="4" name="Slide Number Placeholder 3"/>
          <p:cNvSpPr>
            <a:spLocks noGrp="1"/>
          </p:cNvSpPr>
          <p:nvPr>
            <p:ph type="sldNum" sz="quarter" idx="10"/>
          </p:nvPr>
        </p:nvSpPr>
        <p:spPr/>
        <p:txBody>
          <a:bodyPr/>
          <a:lstStyle/>
          <a:p>
            <a:fld id="{0A862FB4-6655-4294-A3F7-69BDA5AAA4AB}" type="slidenum">
              <a:rPr lang="en-US" smtClean="0"/>
              <a:pPr/>
              <a:t>12</a:t>
            </a:fld>
            <a:endParaRPr lang="en-US"/>
          </a:p>
        </p:txBody>
      </p:sp>
    </p:spTree>
    <p:extLst>
      <p:ext uri="{BB962C8B-B14F-4D97-AF65-F5344CB8AC3E}">
        <p14:creationId xmlns:p14="http://schemas.microsoft.com/office/powerpoint/2010/main" xmlns="" val="27574487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 Step </a:t>
            </a:r>
            <a:r>
              <a:rPr lang="en-US" dirty="0" smtClean="0"/>
              <a:t>2 </a:t>
            </a:r>
            <a:r>
              <a:rPr lang="en-US" dirty="0" smtClean="0"/>
              <a:t>Calculate new break even point given changes in </a:t>
            </a:r>
            <a:r>
              <a:rPr lang="en-US" dirty="0" smtClean="0"/>
              <a:t>assumptions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36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3600" dirty="0" smtClean="0"/>
              <a:t>What if?</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3600" dirty="0" smtClean="0"/>
          </a:p>
          <a:p>
            <a:pPr marL="228600" indent="-228600">
              <a:buAutoNum type="arabicPeriod"/>
            </a:pPr>
            <a:r>
              <a:rPr lang="en-US" dirty="0" smtClean="0"/>
              <a:t>Using </a:t>
            </a:r>
            <a:r>
              <a:rPr lang="en-US" dirty="0" smtClean="0"/>
              <a:t>the</a:t>
            </a:r>
            <a:r>
              <a:rPr lang="en-US" baseline="0" dirty="0" smtClean="0"/>
              <a:t> Breakeven Analysis Spreadsheet, Calculate the new breakeven point using each changed </a:t>
            </a:r>
            <a:r>
              <a:rPr lang="en-US" baseline="0" dirty="0" smtClean="0"/>
              <a:t>assumption.</a:t>
            </a:r>
          </a:p>
          <a:p>
            <a:pPr marL="228600" indent="-228600">
              <a:buAutoNum type="arabicPeriod"/>
            </a:pPr>
            <a:r>
              <a:rPr lang="en-US" baseline="0" dirty="0" smtClean="0"/>
              <a:t>Which </a:t>
            </a:r>
            <a:r>
              <a:rPr lang="en-US" baseline="0" dirty="0" smtClean="0"/>
              <a:t>changed assumptions cause large changes in the breakeven point in </a:t>
            </a:r>
            <a:r>
              <a:rPr lang="en-US" baseline="0" dirty="0" smtClean="0"/>
              <a:t>units?  Which </a:t>
            </a:r>
            <a:r>
              <a:rPr lang="en-US" baseline="0" dirty="0" smtClean="0"/>
              <a:t>variables would you identify as </a:t>
            </a:r>
            <a:r>
              <a:rPr lang="en-US" baseline="0" dirty="0" smtClean="0"/>
              <a:t>sensitive?</a:t>
            </a:r>
          </a:p>
          <a:p>
            <a:r>
              <a:rPr lang="en-US" dirty="0" smtClean="0"/>
              <a:t>3.  Price </a:t>
            </a:r>
            <a:r>
              <a:rPr lang="en-US" dirty="0" smtClean="0"/>
              <a:t>decreases by $5/Ticket? </a:t>
            </a:r>
          </a:p>
          <a:p>
            <a:r>
              <a:rPr lang="en-US" baseline="0" dirty="0" smtClean="0"/>
              <a:t>     a.  $25/ticket</a:t>
            </a:r>
            <a:r>
              <a:rPr lang="en-US" baseline="0" dirty="0" smtClean="0"/>
              <a:t>*#tickets - $10/ticket*#tickets – 2000 = 0</a:t>
            </a:r>
          </a:p>
          <a:p>
            <a:r>
              <a:rPr lang="en-US" baseline="0" dirty="0" smtClean="0"/>
              <a:t>     b.  Breakeven </a:t>
            </a:r>
            <a:r>
              <a:rPr lang="en-US" baseline="0" dirty="0" smtClean="0"/>
              <a:t>= 133 tickets</a:t>
            </a:r>
          </a:p>
          <a:p>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4.  Price</a:t>
            </a:r>
            <a:r>
              <a:rPr lang="en-US" baseline="0" dirty="0" smtClean="0"/>
              <a:t> </a:t>
            </a:r>
            <a:r>
              <a:rPr lang="en-US" baseline="0" dirty="0" smtClean="0"/>
              <a:t>i</a:t>
            </a:r>
            <a:r>
              <a:rPr lang="en-US" dirty="0" smtClean="0"/>
              <a:t>ncreases by $10?</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     a.  $40/ticket</a:t>
            </a:r>
            <a:r>
              <a:rPr lang="en-US" baseline="0" dirty="0" smtClean="0"/>
              <a:t>*#tickets - $10/ticket*#tickets – 2000 = 0</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     b.  Breakeven</a:t>
            </a:r>
            <a:r>
              <a:rPr lang="en-US" baseline="0" dirty="0" smtClean="0"/>
              <a:t> </a:t>
            </a:r>
            <a:r>
              <a:rPr lang="en-US" baseline="0" dirty="0" smtClean="0"/>
              <a:t>= 67 tickets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5.  Unit </a:t>
            </a:r>
            <a:r>
              <a:rPr lang="en-US" baseline="0" dirty="0" smtClean="0"/>
              <a:t>variable cost increases 20%?</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     a.  $30/ticket</a:t>
            </a:r>
            <a:r>
              <a:rPr lang="en-US" baseline="0" dirty="0" smtClean="0"/>
              <a:t>*#tickets - $12/ticket*#tickets – 2000 = 0</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     b.  Breakeven </a:t>
            </a:r>
            <a:r>
              <a:rPr lang="en-US" baseline="0" dirty="0" smtClean="0"/>
              <a:t>= 111 tickets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6.  Unit </a:t>
            </a:r>
            <a:r>
              <a:rPr lang="en-US" baseline="0" dirty="0" smtClean="0"/>
              <a:t>variable cost decreases by 10%?</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     a.  $30/ticket</a:t>
            </a:r>
            <a:r>
              <a:rPr lang="en-US" baseline="0" dirty="0" smtClean="0"/>
              <a:t>*#tickets - $9/ticket*#tickets – 2000 = 0</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     b.  Breakeven </a:t>
            </a:r>
            <a:r>
              <a:rPr lang="en-US" baseline="0" dirty="0" smtClean="0"/>
              <a:t>= 95 tickets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7.  Fixed </a:t>
            </a:r>
            <a:r>
              <a:rPr lang="en-US" baseline="0" dirty="0" smtClean="0"/>
              <a:t>cost increases by 10%?</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     a.  $30/ticket</a:t>
            </a:r>
            <a:r>
              <a:rPr lang="en-US" baseline="0" dirty="0" smtClean="0"/>
              <a:t>*#tickets - $10/ticket*#tickets – 2200 = 0</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     b.  Breakeven </a:t>
            </a:r>
            <a:r>
              <a:rPr lang="en-US" baseline="0" dirty="0" smtClean="0"/>
              <a:t>= 110 tickets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8.  Fixed </a:t>
            </a:r>
            <a:r>
              <a:rPr lang="en-US" baseline="0" dirty="0" smtClean="0"/>
              <a:t>cost decreases by 20%?</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     a.  $30/ticket</a:t>
            </a:r>
            <a:r>
              <a:rPr lang="en-US" baseline="0" dirty="0" smtClean="0"/>
              <a:t>*#tickets - $10/ticket*#tickets – 1600 = 0</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     b.  Breakeven </a:t>
            </a:r>
            <a:r>
              <a:rPr lang="en-US" baseline="0" dirty="0" smtClean="0"/>
              <a:t>= 80 tickets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A862FB4-6655-4294-A3F7-69BDA5AAA4AB}" type="slidenum">
              <a:rPr lang="en-US" smtClean="0"/>
              <a:pPr/>
              <a:t>13</a:t>
            </a:fld>
            <a:endParaRPr lang="en-US" dirty="0"/>
          </a:p>
        </p:txBody>
      </p:sp>
    </p:spTree>
    <p:extLst>
      <p:ext uri="{BB962C8B-B14F-4D97-AF65-F5344CB8AC3E}">
        <p14:creationId xmlns:p14="http://schemas.microsoft.com/office/powerpoint/2010/main" xmlns="" val="15291545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a:t>
            </a:r>
            <a:r>
              <a:rPr lang="en-US" dirty="0" smtClean="0"/>
              <a:t>2 </a:t>
            </a:r>
            <a:r>
              <a:rPr lang="en-US" dirty="0" smtClean="0"/>
              <a:t>Calculate new break even point given changes in </a:t>
            </a:r>
            <a:r>
              <a:rPr lang="en-US" dirty="0" smtClean="0"/>
              <a:t>assumptions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360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3600" dirty="0" smtClean="0"/>
              <a:t>Sensitive Variables:</a:t>
            </a:r>
            <a:endParaRPr lang="en-US" sz="3600" dirty="0" smtClean="0"/>
          </a:p>
          <a:p>
            <a:pPr lvl="0"/>
            <a:endParaRPr lang="en-US" sz="1200" kern="1200" dirty="0" smtClean="0">
              <a:solidFill>
                <a:schemeClr val="tx1"/>
              </a:solidFill>
              <a:effectLst/>
              <a:latin typeface="+mn-lt"/>
              <a:ea typeface="+mn-ea"/>
              <a:cs typeface="+mn-cs"/>
            </a:endParaRPr>
          </a:p>
          <a:p>
            <a:pPr marL="228600" lvl="0" indent="-228600">
              <a:buAutoNum type="arabicPeriod"/>
            </a:pPr>
            <a:r>
              <a:rPr lang="en-US" sz="1200" kern="1200" dirty="0" smtClean="0">
                <a:solidFill>
                  <a:schemeClr val="tx1"/>
                </a:solidFill>
                <a:effectLst/>
                <a:latin typeface="+mn-lt"/>
                <a:ea typeface="+mn-ea"/>
                <a:cs typeface="+mn-cs"/>
              </a:rPr>
              <a:t>5 </a:t>
            </a:r>
            <a:r>
              <a:rPr lang="en-US" sz="1200" kern="1200" dirty="0" smtClean="0">
                <a:solidFill>
                  <a:schemeClr val="tx1"/>
                </a:solidFill>
                <a:effectLst/>
                <a:latin typeface="+mn-lt"/>
                <a:ea typeface="+mn-ea"/>
                <a:cs typeface="+mn-cs"/>
              </a:rPr>
              <a:t>decrease in ticket price (17%) </a:t>
            </a:r>
            <a:r>
              <a:rPr lang="en-US" sz="1200" kern="1200" dirty="0" smtClean="0">
                <a:solidFill>
                  <a:schemeClr val="tx1"/>
                </a:solidFill>
                <a:effectLst/>
                <a:latin typeface="+mn-lt"/>
                <a:ea typeface="+mn-ea"/>
                <a:cs typeface="+mn-cs"/>
              </a:rPr>
              <a:t>causes:</a:t>
            </a:r>
            <a:endParaRPr lang="en-US" sz="1600" kern="1200" dirty="0" smtClean="0">
              <a:solidFill>
                <a:schemeClr val="tx1"/>
              </a:solidFill>
              <a:effectLst/>
              <a:latin typeface="+mn-lt"/>
              <a:ea typeface="+mn-ea"/>
              <a:cs typeface="+mn-cs"/>
            </a:endParaRPr>
          </a:p>
          <a:p>
            <a:pPr marL="228600" lvl="0" indent="-228600">
              <a:buNone/>
            </a:pPr>
            <a:r>
              <a:rPr lang="en-US" sz="16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  $25</a:t>
            </a:r>
            <a:r>
              <a:rPr lang="en-US" sz="1200" kern="1200" dirty="0" smtClean="0">
                <a:solidFill>
                  <a:schemeClr val="tx1"/>
                </a:solidFill>
                <a:effectLst/>
                <a:latin typeface="+mn-lt"/>
                <a:ea typeface="+mn-ea"/>
                <a:cs typeface="+mn-cs"/>
              </a:rPr>
              <a:t>% decrease in unit Contribution Margin  </a:t>
            </a:r>
            <a:endParaRPr lang="en-US" sz="1600" kern="1200" dirty="0" smtClean="0">
              <a:solidFill>
                <a:schemeClr val="tx1"/>
              </a:solidFill>
              <a:effectLst/>
              <a:latin typeface="+mn-lt"/>
              <a:ea typeface="+mn-ea"/>
              <a:cs typeface="+mn-cs"/>
            </a:endParaRPr>
          </a:p>
          <a:p>
            <a:pPr marL="228600" lvl="0" indent="-228600">
              <a:buNone/>
            </a:pPr>
            <a:r>
              <a:rPr lang="en-US" sz="16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b.  33</a:t>
            </a:r>
            <a:r>
              <a:rPr lang="en-US" sz="1200" kern="1200" dirty="0" smtClean="0">
                <a:solidFill>
                  <a:schemeClr val="tx1"/>
                </a:solidFill>
                <a:effectLst/>
                <a:latin typeface="+mn-lt"/>
                <a:ea typeface="+mn-ea"/>
                <a:cs typeface="+mn-cs"/>
              </a:rPr>
              <a:t>% increase in the breakeven point in units.  This means that we must sell 33% more tickets to break even if we decrease the ticket price. This is a relatively large change given the small change in ticket price.  Even so, if the reduction in ticket price makes it possible for us to sell more tickets, this might still be a good move.  The point is that we are testing the assumptions.  </a:t>
            </a:r>
          </a:p>
          <a:p>
            <a:pPr lvl="1"/>
            <a:r>
              <a:rPr lang="en-US" sz="1200" kern="1200" dirty="0" smtClean="0">
                <a:solidFill>
                  <a:schemeClr val="tx1"/>
                </a:solidFill>
                <a:effectLst/>
                <a:latin typeface="+mn-lt"/>
                <a:ea typeface="+mn-ea"/>
                <a:cs typeface="+mn-cs"/>
              </a:rPr>
              <a:t> </a:t>
            </a:r>
            <a:endParaRPr lang="en-US" sz="1600" kern="1200" dirty="0" smtClean="0">
              <a:solidFill>
                <a:schemeClr val="tx1"/>
              </a:solidFill>
              <a:effectLst/>
              <a:latin typeface="+mn-lt"/>
              <a:ea typeface="+mn-ea"/>
              <a:cs typeface="+mn-cs"/>
            </a:endParaRPr>
          </a:p>
          <a:p>
            <a:pPr marL="228600" lvl="0" indent="-228600">
              <a:buAutoNum type="arabicPeriod" startAt="2"/>
            </a:pPr>
            <a:r>
              <a:rPr lang="en-US" sz="1200" kern="1200" dirty="0" smtClean="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20% increase in unit Variable Cost </a:t>
            </a:r>
            <a:r>
              <a:rPr lang="en-US" sz="1200" kern="1200" dirty="0" smtClean="0">
                <a:solidFill>
                  <a:schemeClr val="tx1"/>
                </a:solidFill>
                <a:effectLst/>
                <a:latin typeface="+mn-lt"/>
                <a:ea typeface="+mn-ea"/>
                <a:cs typeface="+mn-cs"/>
              </a:rPr>
              <a:t>causes:</a:t>
            </a:r>
            <a:endParaRPr lang="en-US" sz="1600" kern="1200" dirty="0" smtClean="0">
              <a:solidFill>
                <a:schemeClr val="tx1"/>
              </a:solidFill>
              <a:effectLst/>
              <a:latin typeface="+mn-lt"/>
              <a:ea typeface="+mn-ea"/>
              <a:cs typeface="+mn-cs"/>
            </a:endParaRPr>
          </a:p>
          <a:p>
            <a:pPr marL="228600" lvl="0" indent="-228600">
              <a:buNone/>
            </a:pPr>
            <a:r>
              <a:rPr lang="en-US" sz="16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  10</a:t>
            </a:r>
            <a:r>
              <a:rPr lang="en-US" sz="1200" kern="1200" dirty="0" smtClean="0">
                <a:solidFill>
                  <a:schemeClr val="tx1"/>
                </a:solidFill>
                <a:effectLst/>
                <a:latin typeface="+mn-lt"/>
                <a:ea typeface="+mn-ea"/>
                <a:cs typeface="+mn-cs"/>
              </a:rPr>
              <a:t>% decrease in unit Contribution </a:t>
            </a:r>
            <a:r>
              <a:rPr lang="en-US" sz="1200" kern="1200" dirty="0" smtClean="0">
                <a:solidFill>
                  <a:schemeClr val="tx1"/>
                </a:solidFill>
                <a:effectLst/>
                <a:latin typeface="+mn-lt"/>
                <a:ea typeface="+mn-ea"/>
                <a:cs typeface="+mn-cs"/>
              </a:rPr>
              <a:t>Margin</a:t>
            </a:r>
            <a:endParaRPr lang="en-US" sz="1600" kern="1200" dirty="0" smtClean="0">
              <a:solidFill>
                <a:schemeClr val="tx1"/>
              </a:solidFill>
              <a:effectLst/>
              <a:latin typeface="+mn-lt"/>
              <a:ea typeface="+mn-ea"/>
              <a:cs typeface="+mn-cs"/>
            </a:endParaRPr>
          </a:p>
          <a:p>
            <a:pPr marL="228600" lvl="0" indent="-228600">
              <a:buNone/>
            </a:pPr>
            <a:r>
              <a:rPr lang="en-US" sz="16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b.  11</a:t>
            </a:r>
            <a:r>
              <a:rPr lang="en-US" sz="1200" kern="1200" dirty="0" smtClean="0">
                <a:solidFill>
                  <a:schemeClr val="tx1"/>
                </a:solidFill>
                <a:effectLst/>
                <a:latin typeface="+mn-lt"/>
                <a:ea typeface="+mn-ea"/>
                <a:cs typeface="+mn-cs"/>
              </a:rPr>
              <a:t>% increase in breakeven point in units</a:t>
            </a:r>
            <a:endParaRPr lang="en-US" sz="16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3.  Which </a:t>
            </a:r>
            <a:r>
              <a:rPr lang="en-US" sz="1200" kern="1200" dirty="0" smtClean="0">
                <a:solidFill>
                  <a:schemeClr val="tx1"/>
                </a:solidFill>
                <a:effectLst/>
                <a:latin typeface="+mn-lt"/>
                <a:ea typeface="+mn-ea"/>
                <a:cs typeface="+mn-cs"/>
              </a:rPr>
              <a:t>variable would you define as sensitive?  It is the relatively small (17%) decrease in ticket price that causes a large change both in contribution margin (-25%) and breakeven point (+33%).  Therefore we would call that a sensitive variable.   The 20% increase in variable cost does affect contribution margin and breakeven point, but the effect is smaller than the change in estimate/assumption.</a:t>
            </a:r>
          </a:p>
          <a:p>
            <a:endParaRPr lang="en-US" dirty="0"/>
          </a:p>
        </p:txBody>
      </p:sp>
      <p:sp>
        <p:nvSpPr>
          <p:cNvPr id="4" name="Slide Number Placeholder 3"/>
          <p:cNvSpPr>
            <a:spLocks noGrp="1"/>
          </p:cNvSpPr>
          <p:nvPr>
            <p:ph type="sldNum" sz="quarter" idx="10"/>
          </p:nvPr>
        </p:nvSpPr>
        <p:spPr/>
        <p:txBody>
          <a:bodyPr/>
          <a:lstStyle/>
          <a:p>
            <a:fld id="{0A862FB4-6655-4294-A3F7-69BDA5AAA4AB}" type="slidenum">
              <a:rPr lang="en-US" smtClean="0"/>
              <a:pPr/>
              <a:t>14</a:t>
            </a:fld>
            <a:endParaRPr lang="en-US"/>
          </a:p>
        </p:txBody>
      </p:sp>
    </p:spTree>
    <p:extLst>
      <p:ext uri="{BB962C8B-B14F-4D97-AF65-F5344CB8AC3E}">
        <p14:creationId xmlns:p14="http://schemas.microsoft.com/office/powerpoint/2010/main" xmlns="" val="30050168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Check</a:t>
            </a:r>
            <a:r>
              <a:rPr lang="en-US" sz="1200" b="1" kern="1200" baseline="0" dirty="0" smtClean="0">
                <a:solidFill>
                  <a:schemeClr val="tx1"/>
                </a:solidFill>
                <a:effectLst/>
                <a:latin typeface="+mn-lt"/>
                <a:ea typeface="+mn-ea"/>
                <a:cs typeface="+mn-cs"/>
              </a:rPr>
              <a:t> on Learning:</a:t>
            </a:r>
            <a:endParaRPr lang="en-US" sz="1200" b="1"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Q</a:t>
            </a:r>
            <a:r>
              <a:rPr lang="en-US" sz="1200" kern="1200" dirty="0" smtClean="0">
                <a:solidFill>
                  <a:schemeClr val="tx1"/>
                </a:solidFill>
                <a:effectLst/>
                <a:latin typeface="+mn-lt"/>
                <a:ea typeface="+mn-ea"/>
                <a:cs typeface="+mn-cs"/>
              </a:rPr>
              <a:t>. How will breakeven point in units change if fixed cost increases?</a:t>
            </a:r>
          </a:p>
          <a:p>
            <a:pPr marL="228600" indent="-228600">
              <a:buAutoNum type="alphaUcPeriod"/>
            </a:pPr>
            <a:r>
              <a:rPr lang="en-US" sz="1200" b="1" kern="1200" dirty="0" smtClean="0">
                <a:solidFill>
                  <a:schemeClr val="tx1"/>
                </a:solidFill>
                <a:effectLst/>
                <a:latin typeface="+mn-lt"/>
                <a:ea typeface="+mn-ea"/>
                <a:cs typeface="+mn-cs"/>
              </a:rPr>
              <a:t>Breakeven </a:t>
            </a:r>
            <a:r>
              <a:rPr lang="en-US" sz="1200" b="1" kern="1200" dirty="0" smtClean="0">
                <a:solidFill>
                  <a:schemeClr val="tx1"/>
                </a:solidFill>
                <a:effectLst/>
                <a:latin typeface="+mn-lt"/>
                <a:ea typeface="+mn-ea"/>
                <a:cs typeface="+mn-cs"/>
              </a:rPr>
              <a:t>point in units will also increase, because there is more fixed cost to overcome</a:t>
            </a:r>
            <a:r>
              <a:rPr lang="en-US" sz="1200" b="1" kern="1200" dirty="0" smtClean="0">
                <a:solidFill>
                  <a:schemeClr val="tx1"/>
                </a:solidFill>
                <a:effectLst/>
                <a:latin typeface="+mn-lt"/>
                <a:ea typeface="+mn-ea"/>
                <a:cs typeface="+mn-cs"/>
              </a:rPr>
              <a:t>.</a:t>
            </a:r>
          </a:p>
          <a:p>
            <a:pPr marL="228600" indent="-228600">
              <a:buAutoNum type="alphaUcPeriod"/>
            </a:pPr>
            <a:endParaRPr lang="en-US"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Q. How will breakeven point in units change if Contribution Margin increases?</a:t>
            </a:r>
          </a:p>
          <a:p>
            <a:r>
              <a:rPr lang="en-US" sz="1200" b="1" kern="1200" dirty="0" smtClean="0">
                <a:solidFill>
                  <a:schemeClr val="tx1"/>
                </a:solidFill>
                <a:effectLst/>
                <a:latin typeface="+mn-lt"/>
                <a:ea typeface="+mn-ea"/>
                <a:cs typeface="+mn-cs"/>
              </a:rPr>
              <a:t>A.  Breakeven point in units will decrease, because more is contributed toward fixed costs and profit by each unit sold.</a:t>
            </a:r>
          </a:p>
          <a:p>
            <a:endParaRPr lang="en-US" dirty="0"/>
          </a:p>
        </p:txBody>
      </p:sp>
      <p:sp>
        <p:nvSpPr>
          <p:cNvPr id="4" name="Slide Number Placeholder 3"/>
          <p:cNvSpPr>
            <a:spLocks noGrp="1"/>
          </p:cNvSpPr>
          <p:nvPr>
            <p:ph type="sldNum" sz="quarter" idx="10"/>
          </p:nvPr>
        </p:nvSpPr>
        <p:spPr/>
        <p:txBody>
          <a:bodyPr/>
          <a:lstStyle/>
          <a:p>
            <a:fld id="{0A862FB4-6655-4294-A3F7-69BDA5AAA4AB}" type="slidenum">
              <a:rPr lang="en-US" smtClean="0"/>
              <a:pPr/>
              <a:t>15</a:t>
            </a:fld>
            <a:endParaRPr lang="en-US"/>
          </a:p>
        </p:txBody>
      </p:sp>
    </p:spTree>
    <p:extLst>
      <p:ext uri="{BB962C8B-B14F-4D97-AF65-F5344CB8AC3E}">
        <p14:creationId xmlns:p14="http://schemas.microsoft.com/office/powerpoint/2010/main" xmlns="" val="21678072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 Step </a:t>
            </a:r>
            <a:r>
              <a:rPr lang="en-US" dirty="0" smtClean="0"/>
              <a:t>3: </a:t>
            </a:r>
            <a:r>
              <a:rPr lang="en-US" dirty="0" smtClean="0"/>
              <a:t>Calculate </a:t>
            </a:r>
            <a:r>
              <a:rPr lang="en-US" dirty="0" smtClean="0"/>
              <a:t>breakeven</a:t>
            </a:r>
            <a:r>
              <a:rPr lang="en-US" baseline="0" dirty="0" smtClean="0"/>
              <a:t> Selling Price given changed assumptions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Sensitivity and Breakeven:</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lvl="0"/>
            <a:r>
              <a:rPr lang="en-US" sz="1200" kern="1200" dirty="0" smtClean="0">
                <a:solidFill>
                  <a:schemeClr val="tx1"/>
                </a:solidFill>
                <a:effectLst/>
                <a:latin typeface="+mn-lt"/>
                <a:ea typeface="+mn-ea"/>
                <a:cs typeface="+mn-cs"/>
              </a:rPr>
              <a:t>1.</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breakeven equation includes five </a:t>
            </a:r>
            <a:r>
              <a:rPr lang="en-US" sz="1200" kern="1200" dirty="0" smtClean="0">
                <a:solidFill>
                  <a:schemeClr val="tx1"/>
                </a:solidFill>
                <a:effectLst/>
                <a:latin typeface="+mn-lt"/>
                <a:ea typeface="+mn-ea"/>
                <a:cs typeface="+mn-cs"/>
              </a:rPr>
              <a:t>variables:</a:t>
            </a:r>
            <a:r>
              <a:rPr lang="en-US" sz="16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Number of Units, Selling Price per Unit, Variable Cost per Unit, Fixed Cost, and Target Profit</a:t>
            </a:r>
            <a:endParaRPr lang="en-US" sz="160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36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3600" b="1" dirty="0" smtClean="0"/>
              <a:t>(Go to next VG)</a:t>
            </a:r>
            <a:endParaRPr lang="en-US" sz="3600" b="1" dirty="0" smtClean="0"/>
          </a:p>
        </p:txBody>
      </p:sp>
      <p:sp>
        <p:nvSpPr>
          <p:cNvPr id="4" name="Slide Number Placeholder 3"/>
          <p:cNvSpPr>
            <a:spLocks noGrp="1"/>
          </p:cNvSpPr>
          <p:nvPr>
            <p:ph type="sldNum" sz="quarter" idx="10"/>
          </p:nvPr>
        </p:nvSpPr>
        <p:spPr/>
        <p:txBody>
          <a:bodyPr/>
          <a:lstStyle/>
          <a:p>
            <a:fld id="{0A862FB4-6655-4294-A3F7-69BDA5AAA4AB}" type="slidenum">
              <a:rPr lang="en-US" smtClean="0"/>
              <a:pPr/>
              <a:t>16</a:t>
            </a:fld>
            <a:endParaRPr lang="en-US"/>
          </a:p>
        </p:txBody>
      </p:sp>
    </p:spTree>
    <p:extLst>
      <p:ext uri="{BB962C8B-B14F-4D97-AF65-F5344CB8AC3E}">
        <p14:creationId xmlns:p14="http://schemas.microsoft.com/office/powerpoint/2010/main" xmlns="" val="26533926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3600" dirty="0" smtClean="0"/>
              <a:t>Activity Step 3: Calculate breakeven</a:t>
            </a:r>
            <a:r>
              <a:rPr lang="en-US" sz="3600" baseline="0" dirty="0" smtClean="0"/>
              <a:t> Selling Price given changed assumptions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3600"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3600" b="1" baseline="0" dirty="0" smtClean="0"/>
              <a:t>(Review VG with the Students)</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3600" dirty="0" smtClean="0"/>
              <a:t>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3600" dirty="0" smtClean="0"/>
              <a:t>Sensitivity and Breakeven:</a:t>
            </a:r>
            <a:endParaRPr lang="en-US" sz="360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five variables fit into the breakeven equation as </a:t>
            </a:r>
            <a:r>
              <a:rPr lang="en-US" sz="1200" kern="1200" dirty="0" smtClean="0">
                <a:solidFill>
                  <a:schemeClr val="tx1"/>
                </a:solidFill>
                <a:effectLst/>
                <a:latin typeface="+mn-lt"/>
                <a:ea typeface="+mn-ea"/>
                <a:cs typeface="+mn-cs"/>
              </a:rPr>
              <a:t>follows:</a:t>
            </a:r>
            <a:r>
              <a:rPr lang="en-US" sz="16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breakeven equation is Revenue – VC – FC = Profit which would be zero when the goal is to break even.  REVENUE, highlighted here, is expressed as Price$/Unit*#</a:t>
            </a:r>
            <a:r>
              <a:rPr lang="en-US" sz="1200" kern="1200" dirty="0" smtClean="0">
                <a:solidFill>
                  <a:schemeClr val="tx1"/>
                </a:solidFill>
                <a:effectLst/>
                <a:latin typeface="+mn-lt"/>
                <a:ea typeface="+mn-ea"/>
                <a:cs typeface="+mn-cs"/>
              </a:rPr>
              <a:t>Units</a:t>
            </a:r>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kern="1200" dirty="0" smtClean="0">
              <a:solidFill>
                <a:schemeClr val="tx1"/>
              </a:solidFill>
              <a:effectLst/>
              <a:latin typeface="+mn-lt"/>
              <a:ea typeface="+mn-ea"/>
              <a:cs typeface="+mn-cs"/>
            </a:endParaRPr>
          </a:p>
          <a:p>
            <a:pPr marL="228600" marR="0" lvl="1" indent="-22860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(Go to next VG)</a:t>
            </a:r>
            <a:endParaRPr lang="en-US"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A862FB4-6655-4294-A3F7-69BDA5AAA4AB}" type="slidenum">
              <a:rPr lang="en-US" smtClean="0"/>
              <a:pPr/>
              <a:t>17</a:t>
            </a:fld>
            <a:endParaRPr lang="en-US"/>
          </a:p>
        </p:txBody>
      </p:sp>
    </p:spTree>
    <p:extLst>
      <p:ext uri="{BB962C8B-B14F-4D97-AF65-F5344CB8AC3E}">
        <p14:creationId xmlns:p14="http://schemas.microsoft.com/office/powerpoint/2010/main" xmlns="" val="26533926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dirty="0" smtClean="0"/>
              <a:t>Activity Step 3: Calculate breakeven</a:t>
            </a:r>
            <a:r>
              <a:rPr lang="en-US" sz="1200" baseline="0" dirty="0" smtClean="0"/>
              <a:t> Selling Price given changed assumptions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t>(Review VG with the Students)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Sensitivity and Breakeven:</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dirty="0" smtClean="0"/>
              <a:t>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 1.</a:t>
            </a:r>
            <a:r>
              <a:rPr lang="en-US" baseline="0" dirty="0" smtClean="0"/>
              <a:t>  </a:t>
            </a:r>
            <a:r>
              <a:rPr lang="en-US" sz="1200" kern="1200" dirty="0" smtClean="0">
                <a:solidFill>
                  <a:schemeClr val="tx1"/>
                </a:solidFill>
                <a:effectLst/>
                <a:latin typeface="+mn-lt"/>
                <a:ea typeface="+mn-ea"/>
                <a:cs typeface="+mn-cs"/>
              </a:rPr>
              <a:t>Variable </a:t>
            </a:r>
            <a:r>
              <a:rPr lang="en-US" sz="1200" kern="1200" dirty="0" smtClean="0">
                <a:solidFill>
                  <a:schemeClr val="tx1"/>
                </a:solidFill>
                <a:effectLst/>
                <a:latin typeface="+mn-lt"/>
                <a:ea typeface="+mn-ea"/>
                <a:cs typeface="+mn-cs"/>
              </a:rPr>
              <a:t>Cost is expressed as VC$/Unit*#</a:t>
            </a:r>
            <a:r>
              <a:rPr lang="en-US" sz="1200" kern="1200" dirty="0" smtClean="0">
                <a:solidFill>
                  <a:schemeClr val="tx1"/>
                </a:solidFill>
                <a:effectLst/>
                <a:latin typeface="+mn-lt"/>
                <a:ea typeface="+mn-ea"/>
                <a:cs typeface="+mn-cs"/>
              </a:rPr>
              <a:t>Units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(Go to next</a:t>
            </a:r>
            <a:r>
              <a:rPr lang="en-US" sz="1200" b="1" kern="1200" baseline="0" dirty="0" smtClean="0">
                <a:solidFill>
                  <a:schemeClr val="tx1"/>
                </a:solidFill>
                <a:effectLst/>
                <a:latin typeface="+mn-lt"/>
                <a:ea typeface="+mn-ea"/>
                <a:cs typeface="+mn-cs"/>
              </a:rPr>
              <a:t> VG)</a:t>
            </a:r>
            <a:endParaRPr lang="en-US" sz="3600" b="1" dirty="0" smtClean="0"/>
          </a:p>
        </p:txBody>
      </p:sp>
      <p:sp>
        <p:nvSpPr>
          <p:cNvPr id="4" name="Slide Number Placeholder 3"/>
          <p:cNvSpPr>
            <a:spLocks noGrp="1"/>
          </p:cNvSpPr>
          <p:nvPr>
            <p:ph type="sldNum" sz="quarter" idx="10"/>
          </p:nvPr>
        </p:nvSpPr>
        <p:spPr/>
        <p:txBody>
          <a:bodyPr/>
          <a:lstStyle/>
          <a:p>
            <a:fld id="{0A862FB4-6655-4294-A3F7-69BDA5AAA4AB}" type="slidenum">
              <a:rPr lang="en-US" smtClean="0"/>
              <a:pPr/>
              <a:t>18</a:t>
            </a:fld>
            <a:endParaRPr lang="en-US"/>
          </a:p>
        </p:txBody>
      </p:sp>
    </p:spTree>
    <p:extLst>
      <p:ext uri="{BB962C8B-B14F-4D97-AF65-F5344CB8AC3E}">
        <p14:creationId xmlns:p14="http://schemas.microsoft.com/office/powerpoint/2010/main" xmlns="" val="26533926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3600" dirty="0" smtClean="0"/>
              <a:t>Activity Step 3: Calculate breakeven</a:t>
            </a:r>
            <a:r>
              <a:rPr lang="en-US" sz="3600" baseline="0" dirty="0" smtClean="0"/>
              <a:t> Selling Price given changed assumptions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3600"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3600" b="1" baseline="0" dirty="0" smtClean="0"/>
              <a:t>(Review VG with the Students)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3600"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3600" baseline="0" dirty="0" smtClean="0"/>
              <a:t>Sensitivity and Breakeven continues:</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3600" dirty="0" smtClean="0"/>
              <a:t> </a:t>
            </a:r>
          </a:p>
          <a:p>
            <a:pPr marL="742950" marR="0" lvl="1" indent="-742950" algn="l" defTabSz="914400" rtl="0" eaLnBrk="1" fontAlgn="auto" latinLnBrk="0" hangingPunct="1">
              <a:lnSpc>
                <a:spcPct val="100000"/>
              </a:lnSpc>
              <a:spcBef>
                <a:spcPts val="0"/>
              </a:spcBef>
              <a:spcAft>
                <a:spcPts val="0"/>
              </a:spcAft>
              <a:buClrTx/>
              <a:buSzTx/>
              <a:buFontTx/>
              <a:buNone/>
              <a:tabLst/>
              <a:defRPr/>
            </a:pPr>
            <a:r>
              <a:rPr lang="en-US" sz="3600" dirty="0" smtClean="0"/>
              <a:t>1.  So</a:t>
            </a:r>
            <a:r>
              <a:rPr lang="en-US" sz="3600" dirty="0" smtClean="0"/>
              <a:t>,</a:t>
            </a:r>
            <a:r>
              <a:rPr lang="en-US" sz="3600" baseline="0" dirty="0" smtClean="0"/>
              <a:t> the variable “number of units” appears twice in the equation, as a factor in Revenue and in Variable Cost. </a:t>
            </a:r>
            <a:endParaRPr lang="en-US" sz="3600" baseline="0" dirty="0" smtClean="0"/>
          </a:p>
          <a:p>
            <a:pPr marL="742950" marR="0" lvl="1" indent="-742950" algn="l" defTabSz="914400" rtl="0" eaLnBrk="1" fontAlgn="auto" latinLnBrk="0" hangingPunct="1">
              <a:lnSpc>
                <a:spcPct val="100000"/>
              </a:lnSpc>
              <a:spcBef>
                <a:spcPts val="0"/>
              </a:spcBef>
              <a:spcAft>
                <a:spcPts val="0"/>
              </a:spcAft>
              <a:buClrTx/>
              <a:buSzTx/>
              <a:buFontTx/>
              <a:buNone/>
              <a:tabLst/>
              <a:defRPr/>
            </a:pPr>
            <a:endParaRPr lang="en-US" sz="3600" baseline="0" dirty="0" smtClean="0"/>
          </a:p>
          <a:p>
            <a:pPr marL="742950" marR="0" lvl="1" indent="-742950" algn="l" defTabSz="914400" rtl="0" eaLnBrk="1" fontAlgn="auto" latinLnBrk="0" hangingPunct="1">
              <a:lnSpc>
                <a:spcPct val="100000"/>
              </a:lnSpc>
              <a:spcBef>
                <a:spcPts val="0"/>
              </a:spcBef>
              <a:spcAft>
                <a:spcPts val="0"/>
              </a:spcAft>
              <a:buClrTx/>
              <a:buSzTx/>
              <a:buFontTx/>
              <a:buNone/>
              <a:tabLst/>
              <a:defRPr/>
            </a:pPr>
            <a:r>
              <a:rPr lang="en-US" sz="3600" b="1" baseline="0" dirty="0" smtClean="0"/>
              <a:t>(Go to next VG)</a:t>
            </a:r>
            <a:endParaRPr lang="en-US" sz="3600" b="1" dirty="0" smtClean="0"/>
          </a:p>
        </p:txBody>
      </p:sp>
      <p:sp>
        <p:nvSpPr>
          <p:cNvPr id="4" name="Slide Number Placeholder 3"/>
          <p:cNvSpPr>
            <a:spLocks noGrp="1"/>
          </p:cNvSpPr>
          <p:nvPr>
            <p:ph type="sldNum" sz="quarter" idx="10"/>
          </p:nvPr>
        </p:nvSpPr>
        <p:spPr/>
        <p:txBody>
          <a:bodyPr/>
          <a:lstStyle/>
          <a:p>
            <a:fld id="{0A862FB4-6655-4294-A3F7-69BDA5AAA4AB}" type="slidenum">
              <a:rPr lang="en-US" smtClean="0"/>
              <a:pPr/>
              <a:t>19</a:t>
            </a:fld>
            <a:endParaRPr lang="en-US"/>
          </a:p>
        </p:txBody>
      </p:sp>
    </p:spTree>
    <p:extLst>
      <p:ext uri="{BB962C8B-B14F-4D97-AF65-F5344CB8AC3E}">
        <p14:creationId xmlns:p14="http://schemas.microsoft.com/office/powerpoint/2010/main" xmlns="" val="2653392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Introduction</a:t>
            </a:r>
            <a:r>
              <a:rPr lang="en-US" b="1" baseline="0" dirty="0" smtClean="0"/>
              <a:t> – Motivator:</a:t>
            </a: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a:t>
            </a:r>
            <a:r>
              <a:rPr lang="en-US" dirty="0" smtClean="0"/>
              <a:t>make assumptions every day of our lives; for example, when we drive  on the highway, we assume that other drivers will obey traffic signals.</a:t>
            </a:r>
            <a:r>
              <a:rPr lang="en-US" baseline="0" dirty="0" smtClean="0"/>
              <a:t>  We assume that</a:t>
            </a:r>
            <a:r>
              <a:rPr lang="en-US" dirty="0" smtClean="0"/>
              <a:t> when we go through an intersection with a green light, the cross traffic will stop at its red light. Assumptions simplify our lives and,</a:t>
            </a:r>
            <a:r>
              <a:rPr lang="en-US" baseline="0" dirty="0" smtClean="0"/>
              <a:t> as we learned in the last lesson, our calculations.  But what if our assumptions are incorrect?</a:t>
            </a:r>
            <a:endParaRPr lang="en-US" dirty="0" smtClean="0"/>
          </a:p>
          <a:p>
            <a:endParaRPr lang="en-US" dirty="0"/>
          </a:p>
        </p:txBody>
      </p:sp>
      <p:sp>
        <p:nvSpPr>
          <p:cNvPr id="4" name="Slide Number Placeholder 3"/>
          <p:cNvSpPr>
            <a:spLocks noGrp="1"/>
          </p:cNvSpPr>
          <p:nvPr>
            <p:ph type="sldNum" sz="quarter" idx="10"/>
          </p:nvPr>
        </p:nvSpPr>
        <p:spPr/>
        <p:txBody>
          <a:bodyPr/>
          <a:lstStyle/>
          <a:p>
            <a:fld id="{0A862FB4-6655-4294-A3F7-69BDA5AAA4AB}" type="slidenum">
              <a:rPr lang="en-US" smtClean="0"/>
              <a:pPr/>
              <a:t>2</a:t>
            </a:fld>
            <a:endParaRPr lang="en-US"/>
          </a:p>
        </p:txBody>
      </p:sp>
    </p:spTree>
    <p:extLst>
      <p:ext uri="{BB962C8B-B14F-4D97-AF65-F5344CB8AC3E}">
        <p14:creationId xmlns:p14="http://schemas.microsoft.com/office/powerpoint/2010/main" xmlns="" val="32562395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dirty="0" smtClean="0"/>
              <a:t>Activity Step 3: Calculate breakeven</a:t>
            </a:r>
            <a:r>
              <a:rPr lang="en-US" sz="1200" baseline="0" dirty="0" smtClean="0"/>
              <a:t> Selling Price given changed assumptions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t>(Review VG with the Students)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Sensitivity and Breakeven:</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Selling </a:t>
            </a:r>
            <a:r>
              <a:rPr lang="en-US" sz="1200" kern="1200" dirty="0" smtClean="0">
                <a:solidFill>
                  <a:schemeClr val="tx1"/>
                </a:solidFill>
                <a:effectLst/>
                <a:latin typeface="+mn-lt"/>
                <a:ea typeface="+mn-ea"/>
                <a:cs typeface="+mn-cs"/>
              </a:rPr>
              <a:t>price per unit is a component of the expression for </a:t>
            </a:r>
            <a:r>
              <a:rPr lang="en-US" sz="1200" kern="1200" dirty="0" smtClean="0">
                <a:solidFill>
                  <a:schemeClr val="tx1"/>
                </a:solidFill>
                <a:effectLst/>
                <a:latin typeface="+mn-lt"/>
                <a:ea typeface="+mn-ea"/>
                <a:cs typeface="+mn-cs"/>
              </a:rPr>
              <a:t>revenue</a:t>
            </a:r>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kern="1200" dirty="0" smtClean="0">
              <a:solidFill>
                <a:schemeClr val="tx1"/>
              </a:solidFill>
              <a:effectLst/>
              <a:latin typeface="+mn-lt"/>
              <a:ea typeface="+mn-ea"/>
              <a:cs typeface="+mn-cs"/>
            </a:endParaRPr>
          </a:p>
          <a:p>
            <a:pPr marL="228600" marR="0" lvl="1" indent="-22860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(Go to next VG)</a:t>
            </a:r>
            <a:endParaRPr lang="en-US" sz="1200" b="1"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3600" dirty="0" smtClean="0"/>
          </a:p>
        </p:txBody>
      </p:sp>
      <p:sp>
        <p:nvSpPr>
          <p:cNvPr id="4" name="Slide Number Placeholder 3"/>
          <p:cNvSpPr>
            <a:spLocks noGrp="1"/>
          </p:cNvSpPr>
          <p:nvPr>
            <p:ph type="sldNum" sz="quarter" idx="10"/>
          </p:nvPr>
        </p:nvSpPr>
        <p:spPr/>
        <p:txBody>
          <a:bodyPr/>
          <a:lstStyle/>
          <a:p>
            <a:fld id="{0A862FB4-6655-4294-A3F7-69BDA5AAA4AB}" type="slidenum">
              <a:rPr lang="en-US" smtClean="0"/>
              <a:pPr/>
              <a:t>20</a:t>
            </a:fld>
            <a:endParaRPr lang="en-US"/>
          </a:p>
        </p:txBody>
      </p:sp>
    </p:spTree>
    <p:extLst>
      <p:ext uri="{BB962C8B-B14F-4D97-AF65-F5344CB8AC3E}">
        <p14:creationId xmlns:p14="http://schemas.microsoft.com/office/powerpoint/2010/main" xmlns="" val="26533926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dirty="0" smtClean="0"/>
              <a:t>Activity Step 3: Calculate breakeven</a:t>
            </a:r>
            <a:r>
              <a:rPr lang="en-US" sz="1200" baseline="0" dirty="0" smtClean="0"/>
              <a:t> Selling Price given changed assumptions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t>(Review VG with the Students)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Sensitivity and Breakeven continues:</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a:r>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Variable </a:t>
            </a:r>
            <a:r>
              <a:rPr lang="en-US" sz="1200" kern="1200" dirty="0" smtClean="0">
                <a:solidFill>
                  <a:schemeClr val="tx1"/>
                </a:solidFill>
                <a:effectLst/>
                <a:latin typeface="+mn-lt"/>
                <a:ea typeface="+mn-ea"/>
                <a:cs typeface="+mn-cs"/>
              </a:rPr>
              <a:t>cost per unit is a component of the expression for total Variable </a:t>
            </a:r>
            <a:r>
              <a:rPr lang="en-US" sz="1200" kern="1200" dirty="0" smtClean="0">
                <a:solidFill>
                  <a:schemeClr val="tx1"/>
                </a:solidFill>
                <a:effectLst/>
                <a:latin typeface="+mn-lt"/>
                <a:ea typeface="+mn-ea"/>
                <a:cs typeface="+mn-cs"/>
              </a:rPr>
              <a:t>Cost</a:t>
            </a:r>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kern="1200" dirty="0" smtClean="0">
              <a:solidFill>
                <a:schemeClr val="tx1"/>
              </a:solidFill>
              <a:effectLst/>
              <a:latin typeface="+mn-lt"/>
              <a:ea typeface="+mn-ea"/>
              <a:cs typeface="+mn-cs"/>
            </a:endParaRPr>
          </a:p>
          <a:p>
            <a:pPr marL="228600" marR="0" lvl="1" indent="-22860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(Go to next</a:t>
            </a:r>
            <a:r>
              <a:rPr lang="en-US" sz="1200" b="1" kern="1200" baseline="0" dirty="0" smtClean="0">
                <a:solidFill>
                  <a:schemeClr val="tx1"/>
                </a:solidFill>
                <a:effectLst/>
                <a:latin typeface="+mn-lt"/>
                <a:ea typeface="+mn-ea"/>
                <a:cs typeface="+mn-cs"/>
              </a:rPr>
              <a:t> VG)</a:t>
            </a:r>
            <a:endParaRPr lang="en-US" sz="1200" b="1"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3600" dirty="0" smtClean="0"/>
          </a:p>
        </p:txBody>
      </p:sp>
      <p:sp>
        <p:nvSpPr>
          <p:cNvPr id="4" name="Slide Number Placeholder 3"/>
          <p:cNvSpPr>
            <a:spLocks noGrp="1"/>
          </p:cNvSpPr>
          <p:nvPr>
            <p:ph type="sldNum" sz="quarter" idx="10"/>
          </p:nvPr>
        </p:nvSpPr>
        <p:spPr/>
        <p:txBody>
          <a:bodyPr/>
          <a:lstStyle/>
          <a:p>
            <a:fld id="{0A862FB4-6655-4294-A3F7-69BDA5AAA4AB}" type="slidenum">
              <a:rPr lang="en-US" smtClean="0"/>
              <a:pPr/>
              <a:t>21</a:t>
            </a:fld>
            <a:endParaRPr lang="en-US"/>
          </a:p>
        </p:txBody>
      </p:sp>
    </p:spTree>
    <p:extLst>
      <p:ext uri="{BB962C8B-B14F-4D97-AF65-F5344CB8AC3E}">
        <p14:creationId xmlns:p14="http://schemas.microsoft.com/office/powerpoint/2010/main" xmlns="" val="26533926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dirty="0" smtClean="0"/>
              <a:t>Activity Step 3: Calculate breakeven</a:t>
            </a:r>
            <a:r>
              <a:rPr lang="en-US" sz="1200" baseline="0" dirty="0" smtClean="0"/>
              <a:t> Selling Price given changed assumptions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t>(Review VG with the Students)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Sensitivity and Breakeven continues:</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 </a:t>
            </a:r>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Then</a:t>
            </a:r>
            <a:r>
              <a:rPr lang="en-US" sz="1200" kern="1200" dirty="0" smtClean="0">
                <a:solidFill>
                  <a:schemeClr val="tx1"/>
                </a:solidFill>
                <a:effectLst/>
                <a:latin typeface="+mn-lt"/>
                <a:ea typeface="+mn-ea"/>
                <a:cs typeface="+mn-cs"/>
              </a:rPr>
              <a:t>, there is fixed cost… </a:t>
            </a:r>
            <a:endParaRPr lang="en-US" sz="1200" kern="1200" dirty="0" smtClean="0">
              <a:solidFill>
                <a:schemeClr val="tx1"/>
              </a:solidFill>
              <a:effectLst/>
              <a:latin typeface="+mn-lt"/>
              <a:ea typeface="+mn-ea"/>
              <a:cs typeface="+mn-cs"/>
            </a:endParaRPr>
          </a:p>
          <a:p>
            <a:pPr marL="742950" marR="0" lvl="1" indent="-742950" algn="l" defTabSz="914400" rtl="0" eaLnBrk="1" fontAlgn="auto" latinLnBrk="0" hangingPunct="1">
              <a:lnSpc>
                <a:spcPct val="100000"/>
              </a:lnSpc>
              <a:spcBef>
                <a:spcPts val="0"/>
              </a:spcBef>
              <a:spcAft>
                <a:spcPts val="0"/>
              </a:spcAft>
              <a:buClrTx/>
              <a:buSzTx/>
              <a:buFontTx/>
              <a:buAutoNum type="arabicPeriod"/>
              <a:tabLst/>
              <a:defRPr/>
            </a:pPr>
            <a:endParaRPr lang="en-US" sz="1200" kern="1200" dirty="0" smtClean="0">
              <a:solidFill>
                <a:schemeClr val="tx1"/>
              </a:solidFill>
              <a:effectLst/>
              <a:latin typeface="+mn-lt"/>
              <a:ea typeface="+mn-ea"/>
              <a:cs typeface="+mn-cs"/>
            </a:endParaRPr>
          </a:p>
          <a:p>
            <a:pPr marL="742950" marR="0" lvl="1" indent="-74295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(Go to next VG)</a:t>
            </a:r>
            <a:endParaRPr lang="en-US" sz="3600" b="1" dirty="0" smtClean="0"/>
          </a:p>
        </p:txBody>
      </p:sp>
      <p:sp>
        <p:nvSpPr>
          <p:cNvPr id="4" name="Slide Number Placeholder 3"/>
          <p:cNvSpPr>
            <a:spLocks noGrp="1"/>
          </p:cNvSpPr>
          <p:nvPr>
            <p:ph type="sldNum" sz="quarter" idx="10"/>
          </p:nvPr>
        </p:nvSpPr>
        <p:spPr/>
        <p:txBody>
          <a:bodyPr/>
          <a:lstStyle/>
          <a:p>
            <a:fld id="{0A862FB4-6655-4294-A3F7-69BDA5AAA4AB}" type="slidenum">
              <a:rPr lang="en-US" smtClean="0"/>
              <a:pPr/>
              <a:t>22</a:t>
            </a:fld>
            <a:endParaRPr lang="en-US"/>
          </a:p>
        </p:txBody>
      </p:sp>
    </p:spTree>
    <p:extLst>
      <p:ext uri="{BB962C8B-B14F-4D97-AF65-F5344CB8AC3E}">
        <p14:creationId xmlns:p14="http://schemas.microsoft.com/office/powerpoint/2010/main" xmlns="" val="26533926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dirty="0" smtClean="0"/>
              <a:t>Activity Step 3: Calculate breakeven</a:t>
            </a:r>
            <a:r>
              <a:rPr lang="en-US" sz="1200" baseline="0" dirty="0" smtClean="0"/>
              <a:t> Selling Price given changed assumptions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t>(Review VG with the Students)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Sensitivity and Breakeven continues: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…and </a:t>
            </a:r>
            <a:r>
              <a:rPr lang="en-US" sz="1200" kern="1200" dirty="0" smtClean="0">
                <a:solidFill>
                  <a:schemeClr val="tx1"/>
                </a:solidFill>
                <a:effectLst/>
                <a:latin typeface="+mn-lt"/>
                <a:ea typeface="+mn-ea"/>
                <a:cs typeface="+mn-cs"/>
              </a:rPr>
              <a:t>Target Profit, </a:t>
            </a:r>
            <a:r>
              <a:rPr lang="en-US" sz="1200" kern="1200" dirty="0" smtClean="0">
                <a:solidFill>
                  <a:schemeClr val="tx1"/>
                </a:solidFill>
                <a:effectLst/>
                <a:latin typeface="+mn-lt"/>
                <a:ea typeface="+mn-ea"/>
                <a:cs typeface="+mn-cs"/>
              </a:rPr>
              <a:t>which </a:t>
            </a:r>
            <a:r>
              <a:rPr lang="en-US" sz="1200" kern="1200" dirty="0" smtClean="0">
                <a:solidFill>
                  <a:schemeClr val="tx1"/>
                </a:solidFill>
                <a:effectLst/>
                <a:latin typeface="+mn-lt"/>
                <a:ea typeface="+mn-ea"/>
                <a:cs typeface="+mn-cs"/>
              </a:rPr>
              <a:t>would be zero when we are calculating breakeven</a:t>
            </a:r>
            <a:r>
              <a:rPr lang="en-US" sz="1200" kern="1200" dirty="0" smtClean="0">
                <a:solidFill>
                  <a:schemeClr val="tx1"/>
                </a:solidFill>
                <a:effectLst/>
                <a:latin typeface="+mn-lt"/>
                <a:ea typeface="+mn-ea"/>
                <a:cs typeface="+mn-cs"/>
              </a:rPr>
              <a:t>.</a:t>
            </a:r>
          </a:p>
          <a:p>
            <a:pPr marL="228600" marR="0" lvl="1" indent="-22860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228600" marR="0" lvl="1" indent="-22860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(Go to next VG)</a:t>
            </a: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A862FB4-6655-4294-A3F7-69BDA5AAA4AB}" type="slidenum">
              <a:rPr lang="en-US" smtClean="0"/>
              <a:pPr/>
              <a:t>23</a:t>
            </a:fld>
            <a:endParaRPr lang="en-US"/>
          </a:p>
        </p:txBody>
      </p:sp>
    </p:spTree>
    <p:extLst>
      <p:ext uri="{BB962C8B-B14F-4D97-AF65-F5344CB8AC3E}">
        <p14:creationId xmlns:p14="http://schemas.microsoft.com/office/powerpoint/2010/main" xmlns="" val="26533926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3600" dirty="0" smtClean="0"/>
              <a:t>Activity Step 3: Calculate breakeven</a:t>
            </a:r>
            <a:r>
              <a:rPr lang="en-US" sz="3600" baseline="0" dirty="0" smtClean="0"/>
              <a:t> Selling Price given changed assumptions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3600"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3600" baseline="0" dirty="0" smtClean="0"/>
              <a:t>Sensitivity and Breakeven:</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3600"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3600" baseline="0" dirty="0" smtClean="0"/>
              <a:t>1. </a:t>
            </a:r>
            <a:r>
              <a:rPr lang="en-US" sz="1200" kern="1200" dirty="0" smtClean="0">
                <a:solidFill>
                  <a:schemeClr val="tx1"/>
                </a:solidFill>
                <a:latin typeface="+mn-lt"/>
                <a:ea typeface="+mn-ea"/>
                <a:cs typeface="+mn-cs"/>
              </a:rPr>
              <a:t>So far, we have assumed all variables are known except Number of Units. What if one of the other variables is the unknown?</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3600" baseline="0" dirty="0" smtClean="0"/>
              <a:t>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3600" b="1"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3600"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3600" dirty="0" smtClean="0"/>
              <a:t>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3600" dirty="0" smtClean="0"/>
          </a:p>
        </p:txBody>
      </p:sp>
      <p:sp>
        <p:nvSpPr>
          <p:cNvPr id="4" name="Slide Number Placeholder 3"/>
          <p:cNvSpPr>
            <a:spLocks noGrp="1"/>
          </p:cNvSpPr>
          <p:nvPr>
            <p:ph type="sldNum" sz="quarter" idx="10"/>
          </p:nvPr>
        </p:nvSpPr>
        <p:spPr/>
        <p:txBody>
          <a:bodyPr/>
          <a:lstStyle/>
          <a:p>
            <a:fld id="{0A862FB4-6655-4294-A3F7-69BDA5AAA4AB}" type="slidenum">
              <a:rPr lang="en-US" smtClean="0"/>
              <a:pPr/>
              <a:t>24</a:t>
            </a:fld>
            <a:endParaRPr lang="en-US"/>
          </a:p>
        </p:txBody>
      </p:sp>
    </p:spTree>
    <p:extLst>
      <p:ext uri="{BB962C8B-B14F-4D97-AF65-F5344CB8AC3E}">
        <p14:creationId xmlns:p14="http://schemas.microsoft.com/office/powerpoint/2010/main" xmlns="" val="26533926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3600" dirty="0" smtClean="0"/>
              <a:t>Activity Step 3: Calculate breakeven</a:t>
            </a:r>
            <a:r>
              <a:rPr lang="en-US" sz="3600" baseline="0" dirty="0" smtClean="0"/>
              <a:t> Selling Price given changed assumptions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3600"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3600" baseline="0" dirty="0" smtClean="0"/>
              <a:t>What ifs Involving Other Variables:</a:t>
            </a:r>
          </a:p>
          <a:p>
            <a:r>
              <a:rPr lang="en-US" dirty="0" smtClean="0"/>
              <a:t> </a:t>
            </a:r>
          </a:p>
          <a:p>
            <a:r>
              <a:rPr lang="en-US" dirty="0" smtClean="0"/>
              <a:t>Quantity </a:t>
            </a:r>
            <a:r>
              <a:rPr lang="en-US" dirty="0" smtClean="0"/>
              <a:t>of tickets is limited to 80 due to building capacity.  What is the </a:t>
            </a:r>
            <a:r>
              <a:rPr lang="en-US" b="1" dirty="0" smtClean="0"/>
              <a:t>breakeven price per ticket?</a:t>
            </a:r>
          </a:p>
          <a:p>
            <a:endParaRPr lang="en-US" dirty="0" smtClean="0"/>
          </a:p>
          <a:p>
            <a:r>
              <a:rPr lang="en-US" dirty="0" smtClean="0"/>
              <a:t>1.  How </a:t>
            </a:r>
            <a:r>
              <a:rPr lang="en-US" dirty="0" smtClean="0"/>
              <a:t>would you set up the equation? </a:t>
            </a:r>
            <a:r>
              <a:rPr lang="en-US" baseline="0" dirty="0" smtClean="0"/>
              <a:t> </a:t>
            </a:r>
            <a:r>
              <a:rPr lang="en-US" dirty="0" smtClean="0"/>
              <a:t>The </a:t>
            </a:r>
            <a:r>
              <a:rPr lang="en-US" dirty="0" smtClean="0"/>
              <a:t>equation would be based on the breakeven equation:  </a:t>
            </a:r>
            <a:r>
              <a:rPr lang="en-US" sz="1200" dirty="0" smtClean="0"/>
              <a:t>Revenue - Variable Cost - Fixed Cost = Profit</a:t>
            </a:r>
          </a:p>
          <a:p>
            <a:endParaRPr lang="en-US" baseline="0" dirty="0" smtClean="0"/>
          </a:p>
          <a:p>
            <a:pPr marL="228600" indent="-228600">
              <a:buAutoNum type="arabicPeriod" startAt="2"/>
            </a:pPr>
            <a:r>
              <a:rPr lang="en-US" baseline="0" dirty="0" smtClean="0"/>
              <a:t>Questions </a:t>
            </a:r>
            <a:r>
              <a:rPr lang="en-US" baseline="0" dirty="0" smtClean="0"/>
              <a:t>to ask are: </a:t>
            </a:r>
            <a:r>
              <a:rPr lang="en-US" baseline="0" dirty="0" smtClean="0"/>
              <a:t> </a:t>
            </a:r>
            <a:r>
              <a:rPr lang="en-US" dirty="0" smtClean="0"/>
              <a:t>What </a:t>
            </a:r>
            <a:r>
              <a:rPr lang="en-US" dirty="0" smtClean="0"/>
              <a:t>is the unknown variable?  Frequently</a:t>
            </a:r>
            <a:r>
              <a:rPr lang="en-US" baseline="0" dirty="0" smtClean="0"/>
              <a:t> students will arrive at an incorrect answer because they are solving for the wrong variable.  </a:t>
            </a:r>
            <a:r>
              <a:rPr lang="en-US" baseline="0" dirty="0" smtClean="0"/>
              <a:t>While </a:t>
            </a:r>
            <a:r>
              <a:rPr lang="en-US" baseline="0" dirty="0" smtClean="0"/>
              <a:t>in the prior examples we were solving for Number of Units (#Tickets in this case) here we are solving for Ticket Price in dollars ($</a:t>
            </a:r>
            <a:r>
              <a:rPr lang="en-US" baseline="0" dirty="0" smtClean="0"/>
              <a:t>Price)</a:t>
            </a:r>
          </a:p>
          <a:p>
            <a:pPr marL="228600" indent="-228600">
              <a:buAutoNum type="arabicPeriod" startAt="2"/>
            </a:pPr>
            <a:r>
              <a:rPr lang="en-US" dirty="0" smtClean="0"/>
              <a:t>How </a:t>
            </a:r>
            <a:r>
              <a:rPr lang="en-US" dirty="0" smtClean="0"/>
              <a:t>would you express Revenue?  </a:t>
            </a:r>
            <a:r>
              <a:rPr lang="en-US" sz="1200" dirty="0" smtClean="0">
                <a:solidFill>
                  <a:schemeClr val="bg1">
                    <a:lumMod val="50000"/>
                  </a:schemeClr>
                </a:solidFill>
              </a:rPr>
              <a:t>Revenue = #Units Sold * Selling Price $/Unit (or Ticket)</a:t>
            </a:r>
          </a:p>
          <a:p>
            <a:r>
              <a:rPr lang="en-US" sz="1200" dirty="0" smtClean="0">
                <a:solidFill>
                  <a:schemeClr val="bg1">
                    <a:lumMod val="50000"/>
                  </a:schemeClr>
                </a:solidFill>
              </a:rPr>
              <a:t>Therefore, Revenue = 80</a:t>
            </a:r>
            <a:r>
              <a:rPr lang="en-US" sz="1200" baseline="0" dirty="0" smtClean="0">
                <a:solidFill>
                  <a:schemeClr val="bg1">
                    <a:lumMod val="50000"/>
                  </a:schemeClr>
                </a:solidFill>
              </a:rPr>
              <a:t> Tickets * $</a:t>
            </a:r>
            <a:r>
              <a:rPr lang="en-US" sz="1200" baseline="0" dirty="0" smtClean="0">
                <a:solidFill>
                  <a:schemeClr val="bg1">
                    <a:lumMod val="50000"/>
                  </a:schemeClr>
                </a:solidFill>
              </a:rPr>
              <a:t>Price/Ticket</a:t>
            </a:r>
          </a:p>
          <a:p>
            <a:r>
              <a:rPr lang="en-US" sz="1200" baseline="0" dirty="0" smtClean="0">
                <a:solidFill>
                  <a:schemeClr val="bg1">
                    <a:lumMod val="50000"/>
                  </a:schemeClr>
                </a:solidFill>
              </a:rPr>
              <a:t>4.  </a:t>
            </a:r>
            <a:r>
              <a:rPr lang="en-US" dirty="0" smtClean="0"/>
              <a:t>How </a:t>
            </a:r>
            <a:r>
              <a:rPr lang="en-US" dirty="0" smtClean="0"/>
              <a:t>would you express Variable Cost? Variable Cost = </a:t>
            </a:r>
            <a:r>
              <a:rPr lang="en-US" sz="1200" dirty="0" smtClean="0">
                <a:solidFill>
                  <a:schemeClr val="bg1">
                    <a:lumMod val="50000"/>
                  </a:schemeClr>
                </a:solidFill>
              </a:rPr>
              <a:t>#Units Sold * $V</a:t>
            </a:r>
            <a:r>
              <a:rPr lang="en-US" sz="1200" baseline="0" dirty="0" smtClean="0">
                <a:solidFill>
                  <a:schemeClr val="bg1">
                    <a:lumMod val="50000"/>
                  </a:schemeClr>
                </a:solidFill>
              </a:rPr>
              <a:t>C</a:t>
            </a:r>
            <a:r>
              <a:rPr lang="en-US" sz="1200" dirty="0" smtClean="0">
                <a:solidFill>
                  <a:schemeClr val="bg1">
                    <a:lumMod val="50000"/>
                  </a:schemeClr>
                </a:solidFill>
              </a:rPr>
              <a:t>/Unit (or Ticket)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bg1">
                    <a:lumMod val="50000"/>
                  </a:schemeClr>
                </a:solidFill>
              </a:rPr>
              <a:t>    a.  $VC/Unit</a:t>
            </a:r>
            <a:r>
              <a:rPr lang="en-US" sz="1200" baseline="0" dirty="0" smtClean="0">
                <a:solidFill>
                  <a:schemeClr val="bg1">
                    <a:lumMod val="50000"/>
                  </a:schemeClr>
                </a:solidFill>
              </a:rPr>
              <a:t> </a:t>
            </a:r>
            <a:r>
              <a:rPr lang="en-US" sz="1200" baseline="0" dirty="0" smtClean="0">
                <a:solidFill>
                  <a:schemeClr val="bg1">
                    <a:lumMod val="50000"/>
                  </a:schemeClr>
                </a:solidFill>
              </a:rPr>
              <a:t>is $10 (given on slide #13)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solidFill>
                  <a:schemeClr val="bg1">
                    <a:lumMod val="50000"/>
                  </a:schemeClr>
                </a:solidFill>
              </a:rPr>
              <a:t>    b.  Therefore</a:t>
            </a:r>
            <a:r>
              <a:rPr lang="en-US" sz="1200" baseline="0" dirty="0" smtClean="0">
                <a:solidFill>
                  <a:schemeClr val="bg1">
                    <a:lumMod val="50000"/>
                  </a:schemeClr>
                </a:solidFill>
              </a:rPr>
              <a:t>, Variable Cost = 80 Tickets * $10/Ticket </a:t>
            </a:r>
            <a:endParaRPr lang="en-US" sz="1200" dirty="0" smtClean="0">
              <a:solidFill>
                <a:schemeClr val="bg1">
                  <a:lumMod val="50000"/>
                </a:schemeClr>
              </a:solidFill>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0A862FB4-6655-4294-A3F7-69BDA5AAA4AB}" type="slidenum">
              <a:rPr lang="en-US" smtClean="0"/>
              <a:pPr/>
              <a:t>25</a:t>
            </a:fld>
            <a:endParaRPr lang="en-US" dirty="0"/>
          </a:p>
        </p:txBody>
      </p:sp>
    </p:spTree>
    <p:extLst>
      <p:ext uri="{BB962C8B-B14F-4D97-AF65-F5344CB8AC3E}">
        <p14:creationId xmlns:p14="http://schemas.microsoft.com/office/powerpoint/2010/main" xmlns="" val="6813544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3600" dirty="0" smtClean="0"/>
              <a:t>Activity Step 3: Calculate breakeven</a:t>
            </a:r>
            <a:r>
              <a:rPr lang="en-US" sz="3600" baseline="0" dirty="0" smtClean="0"/>
              <a:t> Selling Price given changed assumptions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3600"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3600" baseline="0" dirty="0" smtClean="0"/>
              <a:t>Solving for Breakeven $Price:</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3600" dirty="0" smtClean="0"/>
              <a:t>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3600" b="1" dirty="0" smtClean="0"/>
              <a:t>(Student Instructions)</a:t>
            </a:r>
            <a:r>
              <a:rPr lang="en-US" sz="3600" dirty="0" smtClean="0"/>
              <a:t>This </a:t>
            </a:r>
            <a:r>
              <a:rPr lang="en-US" sz="3600" dirty="0" smtClean="0"/>
              <a:t>slide presents the algebraic solution.</a:t>
            </a:r>
            <a:r>
              <a:rPr lang="en-US" sz="3600" baseline="0" dirty="0" smtClean="0"/>
              <a:t>  </a:t>
            </a:r>
            <a:r>
              <a:rPr lang="en-US" sz="3600" b="1" baseline="0" dirty="0" smtClean="0"/>
              <a:t>The instructor may wish to work through the solution first, or direct the students to the </a:t>
            </a:r>
            <a:r>
              <a:rPr lang="en-US" sz="3600" b="1" baseline="0" dirty="0" smtClean="0"/>
              <a:t>4.2 </a:t>
            </a:r>
            <a:r>
              <a:rPr lang="en-US" sz="3600" b="1" baseline="0" dirty="0" smtClean="0"/>
              <a:t>Sensitivity Analysis Spreadsheet</a:t>
            </a:r>
            <a:r>
              <a:rPr lang="en-US" sz="3600" baseline="0" dirty="0" smtClean="0"/>
              <a:t>. This spreadsheet is designed to solve for a variety of variables in the breakeven equation, not just number of units, which was all that the </a:t>
            </a:r>
            <a:r>
              <a:rPr lang="en-US" sz="3600" baseline="0" dirty="0" smtClean="0"/>
              <a:t>4.1 </a:t>
            </a:r>
            <a:r>
              <a:rPr lang="en-US" sz="3600" baseline="0" dirty="0" smtClean="0"/>
              <a:t>Breakeven Analysis Spreadsheet was designed to do.  The most important question the student will have to ask prior to using the spreadsheet tool is, </a:t>
            </a:r>
            <a:r>
              <a:rPr lang="en-US" sz="3600" b="1" baseline="0" dirty="0" smtClean="0"/>
              <a:t>“What is my unknown?”  </a:t>
            </a:r>
            <a:r>
              <a:rPr lang="en-US" sz="3600" baseline="0" dirty="0" smtClean="0"/>
              <a:t>Then, select the appropriate tab and enter the data into the spreadsheet, which will solve for the unknown.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3600" baseline="0" dirty="0" smtClean="0"/>
          </a:p>
          <a:p>
            <a:pPr marL="742950" marR="0" lvl="1" indent="-742950" algn="l" defTabSz="914400" rtl="0" eaLnBrk="1" fontAlgn="auto" latinLnBrk="0" hangingPunct="1">
              <a:lnSpc>
                <a:spcPct val="100000"/>
              </a:lnSpc>
              <a:spcBef>
                <a:spcPts val="0"/>
              </a:spcBef>
              <a:spcAft>
                <a:spcPts val="0"/>
              </a:spcAft>
              <a:buClrTx/>
              <a:buSzTx/>
              <a:buFontTx/>
              <a:buNone/>
              <a:tabLst/>
              <a:defRPr/>
            </a:pPr>
            <a:r>
              <a:rPr lang="en-US" sz="3600" baseline="0" dirty="0" smtClean="0"/>
              <a:t>1.  </a:t>
            </a:r>
            <a:r>
              <a:rPr lang="en-US" sz="3600" b="1" baseline="0" dirty="0" smtClean="0"/>
              <a:t>First </a:t>
            </a:r>
            <a:r>
              <a:rPr lang="en-US" sz="3600" b="1" baseline="0" dirty="0" smtClean="0"/>
              <a:t>step is setting up the equation</a:t>
            </a:r>
            <a:r>
              <a:rPr lang="en-US" sz="3600" b="1" baseline="0" dirty="0" smtClean="0"/>
              <a:t>..</a:t>
            </a:r>
          </a:p>
          <a:p>
            <a:pPr marL="742950" marR="0" lvl="1" indent="-742950" algn="l" defTabSz="914400" rtl="0" eaLnBrk="1" fontAlgn="auto" latinLnBrk="0" hangingPunct="1">
              <a:lnSpc>
                <a:spcPct val="100000"/>
              </a:lnSpc>
              <a:spcBef>
                <a:spcPts val="0"/>
              </a:spcBef>
              <a:spcAft>
                <a:spcPts val="0"/>
              </a:spcAft>
              <a:buClrTx/>
              <a:buSzTx/>
              <a:buFontTx/>
              <a:buAutoNum type="arabicPeriod"/>
              <a:tabLst/>
              <a:defRPr/>
            </a:pPr>
            <a:endParaRPr lang="en-US" sz="3600" baseline="0" dirty="0" smtClean="0"/>
          </a:p>
          <a:p>
            <a:pPr marL="742950" marR="0" lvl="1" indent="-742950" algn="l" defTabSz="914400" rtl="0" eaLnBrk="1" fontAlgn="auto" latinLnBrk="0" hangingPunct="1">
              <a:lnSpc>
                <a:spcPct val="100000"/>
              </a:lnSpc>
              <a:spcBef>
                <a:spcPts val="0"/>
              </a:spcBef>
              <a:spcAft>
                <a:spcPts val="0"/>
              </a:spcAft>
              <a:buClrTx/>
              <a:buSzTx/>
              <a:buFontTx/>
              <a:buNone/>
              <a:tabLst/>
              <a:defRPr/>
            </a:pPr>
            <a:r>
              <a:rPr lang="en-US" sz="3600" b="1" baseline="0" dirty="0" smtClean="0"/>
              <a:t>(Go to next VG)</a:t>
            </a:r>
            <a:endParaRPr lang="en-US" sz="3600" b="1"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3600" dirty="0" smtClean="0"/>
          </a:p>
          <a:p>
            <a:endParaRPr lang="en-US" dirty="0"/>
          </a:p>
        </p:txBody>
      </p:sp>
      <p:sp>
        <p:nvSpPr>
          <p:cNvPr id="4" name="Slide Number Placeholder 3"/>
          <p:cNvSpPr>
            <a:spLocks noGrp="1"/>
          </p:cNvSpPr>
          <p:nvPr>
            <p:ph type="sldNum" sz="quarter" idx="10"/>
          </p:nvPr>
        </p:nvSpPr>
        <p:spPr/>
        <p:txBody>
          <a:bodyPr/>
          <a:lstStyle/>
          <a:p>
            <a:fld id="{0A862FB4-6655-4294-A3F7-69BDA5AAA4AB}" type="slidenum">
              <a:rPr lang="en-US" smtClean="0"/>
              <a:pPr/>
              <a:t>26</a:t>
            </a:fld>
            <a:endParaRPr lang="en-US"/>
          </a:p>
        </p:txBody>
      </p:sp>
    </p:spTree>
    <p:extLst>
      <p:ext uri="{BB962C8B-B14F-4D97-AF65-F5344CB8AC3E}">
        <p14:creationId xmlns:p14="http://schemas.microsoft.com/office/powerpoint/2010/main" xmlns="" val="36706314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dirty="0" smtClean="0"/>
              <a:t>Activity Step 3: Calculate breakeven</a:t>
            </a:r>
            <a:r>
              <a:rPr lang="en-US" sz="1200" baseline="0" dirty="0" smtClean="0"/>
              <a:t> Selling Price given changed assumptions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t>(Students do not have this VG – Review results with the Students)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Solving for Breakeven $Price continues:</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 </a:t>
            </a: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1.  </a:t>
            </a:r>
            <a:r>
              <a:rPr lang="en-US" b="1" dirty="0" smtClean="0"/>
              <a:t>Second </a:t>
            </a:r>
            <a:r>
              <a:rPr lang="en-US" b="1" dirty="0" smtClean="0"/>
              <a:t>step:</a:t>
            </a:r>
            <a:r>
              <a:rPr lang="en-US" b="1" baseline="0" dirty="0" smtClean="0"/>
              <a:t>  </a:t>
            </a:r>
            <a:r>
              <a:rPr lang="en-US" baseline="0" dirty="0" smtClean="0"/>
              <a:t>cancel “tickets” from the revenue and variable cost expressions</a:t>
            </a:r>
            <a:r>
              <a:rPr lang="en-US" baseline="0" dirty="0" smtClean="0"/>
              <a:t>.</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1" baseline="0" dirty="0" smtClean="0"/>
              <a:t>(Go to next VG)</a:t>
            </a:r>
            <a:endParaRPr lang="en-US" b="1"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0A862FB4-6655-4294-A3F7-69BDA5AAA4AB}" type="slidenum">
              <a:rPr lang="en-US" smtClean="0"/>
              <a:pPr/>
              <a:t>27</a:t>
            </a:fld>
            <a:endParaRPr lang="en-US"/>
          </a:p>
        </p:txBody>
      </p:sp>
    </p:spTree>
    <p:extLst>
      <p:ext uri="{BB962C8B-B14F-4D97-AF65-F5344CB8AC3E}">
        <p14:creationId xmlns:p14="http://schemas.microsoft.com/office/powerpoint/2010/main" xmlns="" val="36706314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dirty="0" smtClean="0"/>
              <a:t>Activity Step 3: Calculate breakeven</a:t>
            </a:r>
            <a:r>
              <a:rPr lang="en-US" sz="1200" baseline="0" dirty="0" smtClean="0"/>
              <a:t> Selling Price given changed assumptions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Solving for Breakeven $Price continues:</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1.  </a:t>
            </a:r>
            <a:r>
              <a:rPr lang="en-US" b="1" dirty="0" smtClean="0"/>
              <a:t>Third </a:t>
            </a:r>
            <a:r>
              <a:rPr lang="en-US" b="1" dirty="0" smtClean="0"/>
              <a:t>Step: </a:t>
            </a:r>
            <a:r>
              <a:rPr lang="en-US" b="1" baseline="0" dirty="0" smtClean="0"/>
              <a:t> </a:t>
            </a:r>
            <a:r>
              <a:rPr lang="en-US" baseline="0" dirty="0" smtClean="0"/>
              <a:t>Perform basic math operations.</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     a.  Multiply </a:t>
            </a:r>
            <a:r>
              <a:rPr lang="en-US" baseline="0" dirty="0" smtClean="0"/>
              <a:t>$10 * 80 = $800</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     b.  Subtract </a:t>
            </a:r>
            <a:r>
              <a:rPr lang="en-US" baseline="0" dirty="0" smtClean="0"/>
              <a:t>2000 from -800 = -</a:t>
            </a:r>
            <a:r>
              <a:rPr lang="en-US" baseline="0" dirty="0" smtClean="0"/>
              <a:t>2800</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1" baseline="0" dirty="0" smtClean="0"/>
              <a:t>(Go to next VG)</a:t>
            </a:r>
            <a:endParaRPr lang="en-US" b="1"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0A862FB4-6655-4294-A3F7-69BDA5AAA4AB}" type="slidenum">
              <a:rPr lang="en-US" smtClean="0"/>
              <a:pPr/>
              <a:t>28</a:t>
            </a:fld>
            <a:endParaRPr lang="en-US"/>
          </a:p>
        </p:txBody>
      </p:sp>
    </p:spTree>
    <p:extLst>
      <p:ext uri="{BB962C8B-B14F-4D97-AF65-F5344CB8AC3E}">
        <p14:creationId xmlns:p14="http://schemas.microsoft.com/office/powerpoint/2010/main" xmlns="" val="36706314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dirty="0" smtClean="0"/>
              <a:t>Activity Step 3: Calculate breakeven</a:t>
            </a:r>
            <a:r>
              <a:rPr lang="en-US" sz="1200" baseline="0" dirty="0" smtClean="0"/>
              <a:t> Selling Price given changed assumptions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Solving for Breakeven $Price continues:</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 </a:t>
            </a:r>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b="1" dirty="0" smtClean="0"/>
              <a:t>Fourth </a:t>
            </a:r>
            <a:r>
              <a:rPr lang="en-US" b="1" dirty="0" smtClean="0"/>
              <a:t>Step: </a:t>
            </a:r>
            <a:r>
              <a:rPr lang="en-US" b="1" baseline="0" dirty="0" smtClean="0"/>
              <a:t> </a:t>
            </a:r>
            <a:r>
              <a:rPr lang="en-US" baseline="0" dirty="0" smtClean="0"/>
              <a:t>Add $2800 to both sides of the </a:t>
            </a:r>
            <a:r>
              <a:rPr lang="en-US" baseline="0" dirty="0" smtClean="0"/>
              <a:t>equation</a:t>
            </a:r>
          </a:p>
          <a:p>
            <a:pPr marL="228600" marR="0" lvl="1" indent="-22860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228600" marR="0" lvl="1" indent="-228600" algn="l" defTabSz="914400" rtl="0" eaLnBrk="1" fontAlgn="auto" latinLnBrk="0" hangingPunct="1">
              <a:lnSpc>
                <a:spcPct val="100000"/>
              </a:lnSpc>
              <a:spcBef>
                <a:spcPts val="0"/>
              </a:spcBef>
              <a:spcAft>
                <a:spcPts val="0"/>
              </a:spcAft>
              <a:buClrTx/>
              <a:buSzTx/>
              <a:buFontTx/>
              <a:buNone/>
              <a:tabLst/>
              <a:defRPr/>
            </a:pPr>
            <a:r>
              <a:rPr lang="en-US" b="1" baseline="0" dirty="0" smtClean="0"/>
              <a:t>(Go to next VG)</a:t>
            </a:r>
            <a:endParaRPr lang="en-US" b="1" dirty="0" smtClean="0"/>
          </a:p>
        </p:txBody>
      </p:sp>
      <p:sp>
        <p:nvSpPr>
          <p:cNvPr id="4" name="Slide Number Placeholder 3"/>
          <p:cNvSpPr>
            <a:spLocks noGrp="1"/>
          </p:cNvSpPr>
          <p:nvPr>
            <p:ph type="sldNum" sz="quarter" idx="10"/>
          </p:nvPr>
        </p:nvSpPr>
        <p:spPr/>
        <p:txBody>
          <a:bodyPr/>
          <a:lstStyle/>
          <a:p>
            <a:fld id="{0A862FB4-6655-4294-A3F7-69BDA5AAA4AB}" type="slidenum">
              <a:rPr lang="en-US" smtClean="0"/>
              <a:pPr/>
              <a:t>29</a:t>
            </a:fld>
            <a:endParaRPr lang="en-US"/>
          </a:p>
        </p:txBody>
      </p:sp>
    </p:spTree>
    <p:extLst>
      <p:ext uri="{BB962C8B-B14F-4D97-AF65-F5344CB8AC3E}">
        <p14:creationId xmlns:p14="http://schemas.microsoft.com/office/powerpoint/2010/main" xmlns="" val="36706314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Introduction – </a:t>
            </a:r>
            <a:r>
              <a:rPr lang="en-US" b="1" dirty="0" smtClean="0"/>
              <a:t>TLO:</a:t>
            </a:r>
          </a:p>
          <a:p>
            <a:endParaRPr lang="en-US" b="1" dirty="0" smtClean="0"/>
          </a:p>
          <a:p>
            <a:r>
              <a:rPr lang="en-US" b="1" dirty="0" smtClean="0"/>
              <a:t>Action: </a:t>
            </a:r>
            <a:r>
              <a:rPr lang="en-US" dirty="0" smtClean="0"/>
              <a:t>Identify Sensitive Variables through What-if </a:t>
            </a:r>
            <a:r>
              <a:rPr lang="en-US" dirty="0" smtClean="0"/>
              <a:t>Scenarios</a:t>
            </a:r>
          </a:p>
          <a:p>
            <a:endParaRPr lang="en-US" dirty="0" smtClean="0"/>
          </a:p>
          <a:p>
            <a:r>
              <a:rPr lang="en-US" b="1" dirty="0" smtClean="0"/>
              <a:t>Condition: </a:t>
            </a:r>
            <a:r>
              <a:rPr lang="en-US" dirty="0" smtClean="0"/>
              <a:t> You are a cost advisor technician with access to all regulations/course handouts, and awareness of Operational Environment (OE)/Contemporary Operational Environment (COE) variables and actors</a:t>
            </a:r>
            <a:r>
              <a:rPr lang="en-US" dirty="0" smtClean="0"/>
              <a:t>.</a:t>
            </a:r>
          </a:p>
          <a:p>
            <a:endParaRPr lang="en-US" dirty="0" smtClean="0"/>
          </a:p>
          <a:p>
            <a:r>
              <a:rPr lang="en-US" b="1" dirty="0" smtClean="0"/>
              <a:t>Standard: </a:t>
            </a:r>
            <a:r>
              <a:rPr lang="en-US" dirty="0" smtClean="0"/>
              <a:t>With 80% accuracy: </a:t>
            </a:r>
          </a:p>
          <a:p>
            <a:pPr marL="914400" lvl="1" indent="-514350"/>
            <a:r>
              <a:rPr lang="en-US" dirty="0" smtClean="0"/>
              <a:t>Define “sensitive variable”</a:t>
            </a:r>
            <a:endParaRPr lang="en-US" sz="3600" dirty="0" smtClean="0"/>
          </a:p>
          <a:p>
            <a:pPr marL="914400" lvl="1" indent="-514350"/>
            <a:r>
              <a:rPr lang="en-US" dirty="0" smtClean="0"/>
              <a:t>Calculate new break even point given changes in assumptions</a:t>
            </a:r>
            <a:endParaRPr lang="en-US" sz="3600" dirty="0" smtClean="0"/>
          </a:p>
          <a:p>
            <a:pPr marL="914400" lvl="1" indent="-514350"/>
            <a:r>
              <a:rPr lang="en-US" dirty="0" smtClean="0"/>
              <a:t>Calculate break even selling price for a given sales quantity</a:t>
            </a:r>
            <a:endParaRPr lang="en-US" sz="3600" dirty="0" smtClean="0"/>
          </a:p>
          <a:p>
            <a:pPr marL="914400" lvl="1" indent="-514350"/>
            <a:r>
              <a:rPr lang="en-US" dirty="0" smtClean="0"/>
              <a:t>Solve for missing variables in the break even equation given changed assumptions</a:t>
            </a:r>
          </a:p>
          <a:p>
            <a:endParaRPr lang="en-US" dirty="0"/>
          </a:p>
        </p:txBody>
      </p:sp>
      <p:sp>
        <p:nvSpPr>
          <p:cNvPr id="4" name="Slide Number Placeholder 3"/>
          <p:cNvSpPr>
            <a:spLocks noGrp="1"/>
          </p:cNvSpPr>
          <p:nvPr>
            <p:ph type="sldNum" sz="quarter" idx="10"/>
          </p:nvPr>
        </p:nvSpPr>
        <p:spPr/>
        <p:txBody>
          <a:bodyPr/>
          <a:lstStyle/>
          <a:p>
            <a:fld id="{ADE6E85E-EBC6-4813-ADD2-4BA94351FEB3}" type="slidenum">
              <a:rPr lang="en-US" smtClean="0"/>
              <a:pPr/>
              <a:t>3</a:t>
            </a:fld>
            <a:endParaRPr lang="en-US" dirty="0"/>
          </a:p>
        </p:txBody>
      </p:sp>
    </p:spTree>
    <p:extLst>
      <p:ext uri="{BB962C8B-B14F-4D97-AF65-F5344CB8AC3E}">
        <p14:creationId xmlns:p14="http://schemas.microsoft.com/office/powerpoint/2010/main" xmlns="" val="42004055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dirty="0" smtClean="0"/>
              <a:t>Activity Step 3: Calculate breakeven</a:t>
            </a:r>
            <a:r>
              <a:rPr lang="en-US" sz="1200" baseline="0" dirty="0" smtClean="0"/>
              <a:t> Selling Price given changed assumptions</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Solving for Breakeven $Price continues: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b="1" dirty="0" smtClean="0"/>
              <a:t>Fifth </a:t>
            </a:r>
            <a:r>
              <a:rPr lang="en-US" b="1" dirty="0" smtClean="0"/>
              <a:t>Step: </a:t>
            </a:r>
            <a:r>
              <a:rPr lang="en-US" b="1" baseline="0" dirty="0" smtClean="0"/>
              <a:t> </a:t>
            </a:r>
            <a:r>
              <a:rPr lang="en-US" baseline="0" dirty="0" smtClean="0"/>
              <a:t>Divide both sides by 80 to yield the breakeven ticket price of $</a:t>
            </a:r>
            <a:r>
              <a:rPr lang="en-US" baseline="0" dirty="0" smtClean="0"/>
              <a:t>35</a:t>
            </a:r>
          </a:p>
          <a:p>
            <a:pPr marL="228600" marR="0" lvl="1" indent="-22860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228600" marR="0" lvl="1" indent="-228600" algn="l" defTabSz="914400" rtl="0" eaLnBrk="1" fontAlgn="auto" latinLnBrk="0" hangingPunct="1">
              <a:lnSpc>
                <a:spcPct val="100000"/>
              </a:lnSpc>
              <a:spcBef>
                <a:spcPts val="0"/>
              </a:spcBef>
              <a:spcAft>
                <a:spcPts val="0"/>
              </a:spcAft>
              <a:buClrTx/>
              <a:buSzTx/>
              <a:buFontTx/>
              <a:buNone/>
              <a:tabLst/>
              <a:defRPr/>
            </a:pPr>
            <a:r>
              <a:rPr lang="en-US" b="1" baseline="0" dirty="0" smtClean="0"/>
              <a:t>(Go to next VG)</a:t>
            </a:r>
            <a:endParaRPr lang="en-US" b="1" dirty="0" smtClean="0"/>
          </a:p>
        </p:txBody>
      </p:sp>
      <p:sp>
        <p:nvSpPr>
          <p:cNvPr id="4" name="Slide Number Placeholder 3"/>
          <p:cNvSpPr>
            <a:spLocks noGrp="1"/>
          </p:cNvSpPr>
          <p:nvPr>
            <p:ph type="sldNum" sz="quarter" idx="10"/>
          </p:nvPr>
        </p:nvSpPr>
        <p:spPr/>
        <p:txBody>
          <a:bodyPr/>
          <a:lstStyle/>
          <a:p>
            <a:fld id="{0A862FB4-6655-4294-A3F7-69BDA5AAA4AB}" type="slidenum">
              <a:rPr lang="en-US" smtClean="0"/>
              <a:pPr/>
              <a:t>30</a:t>
            </a:fld>
            <a:endParaRPr lang="en-US"/>
          </a:p>
        </p:txBody>
      </p:sp>
    </p:spTree>
    <p:extLst>
      <p:ext uri="{BB962C8B-B14F-4D97-AF65-F5344CB8AC3E}">
        <p14:creationId xmlns:p14="http://schemas.microsoft.com/office/powerpoint/2010/main" xmlns="" val="36706314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dirty="0" smtClean="0"/>
              <a:t>Activity Step 3: Calculate breakeven</a:t>
            </a:r>
            <a:r>
              <a:rPr lang="en-US" sz="1200" baseline="0" dirty="0" smtClean="0"/>
              <a:t> Selling Price given changed assumptions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Proof:  </a:t>
            </a:r>
          </a:p>
          <a:p>
            <a:r>
              <a:rPr lang="en-US" dirty="0" smtClean="0"/>
              <a:t> </a:t>
            </a:r>
          </a:p>
          <a:p>
            <a:r>
              <a:rPr lang="en-US" dirty="0" smtClean="0"/>
              <a:t>1.</a:t>
            </a:r>
            <a:r>
              <a:rPr lang="en-US" baseline="0" dirty="0" smtClean="0"/>
              <a:t>  </a:t>
            </a:r>
            <a:r>
              <a:rPr lang="en-US" dirty="0" smtClean="0"/>
              <a:t>Prove</a:t>
            </a:r>
            <a:r>
              <a:rPr lang="en-US" baseline="0" dirty="0" smtClean="0"/>
              <a:t> </a:t>
            </a:r>
            <a:r>
              <a:rPr lang="en-US" baseline="0" dirty="0" smtClean="0"/>
              <a:t>the solution by plugging back into the original equation.</a:t>
            </a:r>
            <a:endParaRPr lang="en-US" dirty="0"/>
          </a:p>
        </p:txBody>
      </p:sp>
      <p:sp>
        <p:nvSpPr>
          <p:cNvPr id="4" name="Slide Number Placeholder 3"/>
          <p:cNvSpPr>
            <a:spLocks noGrp="1"/>
          </p:cNvSpPr>
          <p:nvPr>
            <p:ph type="sldNum" sz="quarter" idx="10"/>
          </p:nvPr>
        </p:nvSpPr>
        <p:spPr/>
        <p:txBody>
          <a:bodyPr/>
          <a:lstStyle/>
          <a:p>
            <a:fld id="{0A862FB4-6655-4294-A3F7-69BDA5AAA4AB}" type="slidenum">
              <a:rPr lang="en-US" smtClean="0"/>
              <a:pPr/>
              <a:t>31</a:t>
            </a:fld>
            <a:endParaRPr lang="en-US"/>
          </a:p>
        </p:txBody>
      </p:sp>
    </p:spTree>
    <p:extLst>
      <p:ext uri="{BB962C8B-B14F-4D97-AF65-F5344CB8AC3E}">
        <p14:creationId xmlns:p14="http://schemas.microsoft.com/office/powerpoint/2010/main" xmlns="" val="13669348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Activity Step 3: Calculate breakeven</a:t>
            </a:r>
            <a:r>
              <a:rPr lang="en-US" sz="1200" baseline="0" dirty="0" smtClean="0"/>
              <a:t> Selling Price given changed assumptions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t>(Review VG with the Students)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Graphic Solution – 80 Tickets:</a:t>
            </a:r>
          </a:p>
          <a:p>
            <a:pPr lvl="0"/>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Note </a:t>
            </a:r>
            <a:r>
              <a:rPr lang="en-US" sz="1200" kern="1200" dirty="0" smtClean="0">
                <a:solidFill>
                  <a:schemeClr val="tx1"/>
                </a:solidFill>
                <a:effectLst/>
                <a:latin typeface="+mn-lt"/>
                <a:ea typeface="+mn-ea"/>
                <a:cs typeface="+mn-cs"/>
              </a:rPr>
              <a:t>that on the graph the variable cost </a:t>
            </a:r>
            <a:r>
              <a:rPr lang="en-US" sz="1200" b="1" kern="1200" dirty="0" smtClean="0">
                <a:solidFill>
                  <a:schemeClr val="tx1"/>
                </a:solidFill>
                <a:effectLst/>
                <a:latin typeface="+mn-lt"/>
                <a:ea typeface="+mn-ea"/>
                <a:cs typeface="+mn-cs"/>
              </a:rPr>
              <a:t>(red dotted line) </a:t>
            </a:r>
            <a:r>
              <a:rPr lang="en-US" sz="1200" kern="1200" dirty="0" smtClean="0">
                <a:solidFill>
                  <a:schemeClr val="tx1"/>
                </a:solidFill>
                <a:effectLst/>
                <a:latin typeface="+mn-lt"/>
                <a:ea typeface="+mn-ea"/>
                <a:cs typeface="+mn-cs"/>
              </a:rPr>
              <a:t>is </a:t>
            </a:r>
            <a:r>
              <a:rPr lang="en-US" sz="1200" kern="1200" dirty="0" smtClean="0">
                <a:solidFill>
                  <a:schemeClr val="tx1"/>
                </a:solidFill>
                <a:effectLst/>
                <a:latin typeface="+mn-lt"/>
                <a:ea typeface="+mn-ea"/>
                <a:cs typeface="+mn-cs"/>
              </a:rPr>
              <a:t>now a horizontal line rather than an upward sloping line.  That is because VC = #units*VC/Unit.  Since number of units is </a:t>
            </a:r>
            <a:r>
              <a:rPr lang="en-US" sz="1200" kern="1200" dirty="0" smtClean="0">
                <a:solidFill>
                  <a:schemeClr val="tx1"/>
                </a:solidFill>
                <a:effectLst/>
                <a:latin typeface="+mn-lt"/>
                <a:ea typeface="+mn-ea"/>
                <a:cs typeface="+mn-cs"/>
              </a:rPr>
              <a:t>known </a:t>
            </a:r>
            <a:r>
              <a:rPr lang="en-US" sz="1200" kern="1200" dirty="0" smtClean="0">
                <a:solidFill>
                  <a:schemeClr val="tx1"/>
                </a:solidFill>
                <a:effectLst/>
                <a:latin typeface="+mn-lt"/>
                <a:ea typeface="+mn-ea"/>
                <a:cs typeface="+mn-cs"/>
              </a:rPr>
              <a:t>(80) and VC/Unit is known ($10) variable cost is a constant.  In other words, a change in ticket price has no effect on total variable cost.</a:t>
            </a:r>
            <a:endParaRPr lang="en-US" sz="16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1.  Fixed </a:t>
            </a:r>
            <a:r>
              <a:rPr lang="en-US" sz="1200" kern="1200" dirty="0" smtClean="0">
                <a:solidFill>
                  <a:schemeClr val="tx1"/>
                </a:solidFill>
                <a:effectLst/>
                <a:latin typeface="+mn-lt"/>
                <a:ea typeface="+mn-ea"/>
                <a:cs typeface="+mn-cs"/>
              </a:rPr>
              <a:t>cost is represented by the green dotted line.  It is horizontal because fixed cost doesn’t change at all when unit selling price changes. </a:t>
            </a:r>
            <a:endParaRPr lang="en-US" sz="16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2.  </a:t>
            </a:r>
            <a:r>
              <a:rPr lang="en-US" sz="1200" b="1" kern="1200" dirty="0" smtClean="0">
                <a:solidFill>
                  <a:schemeClr val="tx1"/>
                </a:solidFill>
                <a:effectLst/>
                <a:latin typeface="+mn-lt"/>
                <a:ea typeface="+mn-ea"/>
                <a:cs typeface="+mn-cs"/>
              </a:rPr>
              <a:t>Total </a:t>
            </a:r>
            <a:r>
              <a:rPr lang="en-US" sz="1200" b="1" kern="1200" dirty="0" smtClean="0">
                <a:solidFill>
                  <a:schemeClr val="tx1"/>
                </a:solidFill>
                <a:effectLst/>
                <a:latin typeface="+mn-lt"/>
                <a:ea typeface="+mn-ea"/>
                <a:cs typeface="+mn-cs"/>
              </a:rPr>
              <a:t>Cost (purple line)</a:t>
            </a:r>
            <a:r>
              <a:rPr lang="en-US" sz="1200" kern="1200" dirty="0" smtClean="0">
                <a:solidFill>
                  <a:schemeClr val="tx1"/>
                </a:solidFill>
                <a:effectLst/>
                <a:latin typeface="+mn-lt"/>
                <a:ea typeface="+mn-ea"/>
                <a:cs typeface="+mn-cs"/>
              </a:rPr>
              <a:t> is still VC + FC.  Since both FC and VC are constant in this situation, the total cost is represented by a horizontal line.   The breakeven point for selling price is still at the point where revenue = total cost.  </a:t>
            </a:r>
            <a:endParaRPr lang="en-US" sz="1600" kern="1200" dirty="0" smtClean="0">
              <a:solidFill>
                <a:schemeClr val="tx1"/>
              </a:solidFill>
              <a:effectLst/>
              <a:latin typeface="+mn-lt"/>
              <a:ea typeface="+mn-ea"/>
              <a:cs typeface="+mn-cs"/>
            </a:endParaRPr>
          </a:p>
          <a:p>
            <a:endParaRPr lang="en-US" baseline="0" dirty="0" smtClean="0"/>
          </a:p>
          <a:p>
            <a:r>
              <a:rPr lang="en-US" baseline="0" dirty="0" smtClean="0"/>
              <a:t>3.  </a:t>
            </a:r>
            <a:r>
              <a:rPr lang="en-US" b="1" baseline="0" dirty="0" smtClean="0"/>
              <a:t>Revenue </a:t>
            </a:r>
            <a:r>
              <a:rPr lang="en-US" b="1" baseline="0" dirty="0" smtClean="0"/>
              <a:t>(blue line)  </a:t>
            </a:r>
            <a:r>
              <a:rPr lang="en-US" baseline="0" dirty="0" smtClean="0"/>
              <a:t>is $Price/unit * #Units.  Here it is represented by an upward sloping line but the unknown variable is ticket price, not number of units.  Number of units is constant at 80.  As $Price/unit  increases, revenue increases.  </a:t>
            </a:r>
            <a:r>
              <a:rPr lang="en-US" b="1" baseline="0" dirty="0" smtClean="0"/>
              <a:t>Any price above $35 will result in profit</a:t>
            </a:r>
            <a:r>
              <a:rPr lang="en-US" baseline="0" dirty="0" smtClean="0"/>
              <a:t>, </a:t>
            </a:r>
            <a:r>
              <a:rPr lang="en-US" b="1" baseline="0" dirty="0" smtClean="0"/>
              <a:t>and price below $35 will result in loss,</a:t>
            </a:r>
            <a:r>
              <a:rPr lang="en-US" baseline="0" dirty="0" smtClean="0"/>
              <a:t> assuming that exactly 80 tickets are sold.  </a:t>
            </a:r>
            <a:endParaRPr lang="en-US" dirty="0"/>
          </a:p>
        </p:txBody>
      </p:sp>
      <p:sp>
        <p:nvSpPr>
          <p:cNvPr id="4" name="Slide Number Placeholder 3"/>
          <p:cNvSpPr>
            <a:spLocks noGrp="1"/>
          </p:cNvSpPr>
          <p:nvPr>
            <p:ph type="sldNum" sz="quarter" idx="10"/>
          </p:nvPr>
        </p:nvSpPr>
        <p:spPr/>
        <p:txBody>
          <a:bodyPr/>
          <a:lstStyle/>
          <a:p>
            <a:fld id="{0A862FB4-6655-4294-A3F7-69BDA5AAA4AB}" type="slidenum">
              <a:rPr lang="en-US" smtClean="0"/>
              <a:pPr/>
              <a:t>32</a:t>
            </a:fld>
            <a:endParaRPr lang="en-US"/>
          </a:p>
        </p:txBody>
      </p:sp>
    </p:spTree>
    <p:extLst>
      <p:ext uri="{BB962C8B-B14F-4D97-AF65-F5344CB8AC3E}">
        <p14:creationId xmlns:p14="http://schemas.microsoft.com/office/powerpoint/2010/main" xmlns="" val="161108162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Activity Step 3: Calculate breakeven</a:t>
            </a:r>
            <a:r>
              <a:rPr lang="en-US" sz="1200" baseline="0" dirty="0" smtClean="0"/>
              <a:t> Selling Price given changed assumptions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Interpreting the Result: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In order to breakeven at a volume of 80 tickets, we must charge $35 per ticket.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aseline="0" dirty="0" smtClean="0"/>
              <a:t>Questions to ask:</a:t>
            </a:r>
          </a:p>
          <a:p>
            <a:pPr marL="228600" marR="0" lvl="0" indent="-228600" algn="l" defTabSz="914400" rtl="0" eaLnBrk="1" fontAlgn="auto" latinLnBrk="0" hangingPunct="1">
              <a:lnSpc>
                <a:spcPct val="100000"/>
              </a:lnSpc>
              <a:spcBef>
                <a:spcPts val="0"/>
              </a:spcBef>
              <a:spcAft>
                <a:spcPts val="0"/>
              </a:spcAft>
              <a:buClrTx/>
              <a:buSzTx/>
              <a:buFontTx/>
              <a:buNone/>
              <a:tabLst/>
              <a:defRPr/>
            </a:pPr>
            <a:r>
              <a:rPr lang="en-US" sz="1200" baseline="0" dirty="0" smtClean="0"/>
              <a:t>     a.  Is the new price reasonable?</a:t>
            </a:r>
          </a:p>
          <a:p>
            <a:pPr marL="228600" marR="0" lvl="0" indent="-228600" algn="l" defTabSz="914400" rtl="0" eaLnBrk="1" fontAlgn="auto" latinLnBrk="0" hangingPunct="1">
              <a:lnSpc>
                <a:spcPct val="100000"/>
              </a:lnSpc>
              <a:spcBef>
                <a:spcPts val="0"/>
              </a:spcBef>
              <a:spcAft>
                <a:spcPts val="0"/>
              </a:spcAft>
              <a:buClrTx/>
              <a:buSzTx/>
              <a:buFontTx/>
              <a:buNone/>
              <a:tabLst/>
              <a:defRPr/>
            </a:pPr>
            <a:r>
              <a:rPr lang="en-US" sz="1200" baseline="0" dirty="0" smtClean="0"/>
              <a:t>     b. </a:t>
            </a:r>
            <a:r>
              <a:rPr lang="en-US" sz="1200" kern="1200" dirty="0" smtClean="0">
                <a:solidFill>
                  <a:schemeClr val="tx1"/>
                </a:solidFill>
                <a:latin typeface="+mn-lt"/>
                <a:ea typeface="+mn-ea"/>
                <a:cs typeface="+mn-cs"/>
              </a:rPr>
              <a:t>Can we sell all 80 tickets for $35/ticket?</a:t>
            </a:r>
          </a:p>
          <a:p>
            <a:pPr marL="228600" marR="0" lvl="0" indent="-22860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     c.</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What other factors might be considered?</a:t>
            </a:r>
          </a:p>
          <a:p>
            <a:pPr marL="228600" marR="0" lvl="0" indent="-22860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None/>
              <a:tabLst/>
              <a:defRPr/>
            </a:pPr>
            <a:r>
              <a:rPr lang="en-US" sz="1200" baseline="0" dirty="0" smtClean="0"/>
              <a:t> 2.  </a:t>
            </a:r>
            <a:r>
              <a:rPr lang="en-US" dirty="0" smtClean="0"/>
              <a:t>The </a:t>
            </a:r>
            <a:r>
              <a:rPr lang="en-US" dirty="0" smtClean="0"/>
              <a:t>“reasonableness” factor is</a:t>
            </a:r>
            <a:r>
              <a:rPr lang="en-US" baseline="0" dirty="0" smtClean="0"/>
              <a:t> the test of the assumptions.  If we cannot sell the tickets for at least $35 we will be in a loss situation.  That does not necessarily mean we do not go forward with the course of action.  There may be other qualitative benefits to be achieved.  Or, if the fixed costs are unavoidable, we are at least recovering some of them because ticket price is greater than the variable cost, so the contribution margin is positive.  </a:t>
            </a:r>
          </a:p>
          <a:p>
            <a:endParaRPr lang="en-US" baseline="0" dirty="0" smtClean="0"/>
          </a:p>
          <a:p>
            <a:r>
              <a:rPr lang="en-US" baseline="0" dirty="0" smtClean="0"/>
              <a:t>Other factors to consider might be whether having the house packed to capacity impacts the quality of the diners’ experience in any way (Noise? Crowding? Delays in service?)</a:t>
            </a:r>
          </a:p>
        </p:txBody>
      </p:sp>
      <p:sp>
        <p:nvSpPr>
          <p:cNvPr id="4" name="Slide Number Placeholder 3"/>
          <p:cNvSpPr>
            <a:spLocks noGrp="1"/>
          </p:cNvSpPr>
          <p:nvPr>
            <p:ph type="sldNum" sz="quarter" idx="10"/>
          </p:nvPr>
        </p:nvSpPr>
        <p:spPr/>
        <p:txBody>
          <a:bodyPr/>
          <a:lstStyle/>
          <a:p>
            <a:fld id="{0A862FB4-6655-4294-A3F7-69BDA5AAA4AB}" type="slidenum">
              <a:rPr lang="en-US" smtClean="0"/>
              <a:pPr/>
              <a:t>33</a:t>
            </a:fld>
            <a:endParaRPr lang="en-US"/>
          </a:p>
        </p:txBody>
      </p:sp>
    </p:spTree>
    <p:extLst>
      <p:ext uri="{BB962C8B-B14F-4D97-AF65-F5344CB8AC3E}">
        <p14:creationId xmlns:p14="http://schemas.microsoft.com/office/powerpoint/2010/main" xmlns="" val="35013392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Check on Learning:</a:t>
            </a:r>
            <a:r>
              <a:rPr lang="en-US" sz="1200" b="1" kern="1200" baseline="0" dirty="0" smtClean="0">
                <a:solidFill>
                  <a:schemeClr val="tx1"/>
                </a:solidFill>
                <a:effectLst/>
                <a:latin typeface="+mn-lt"/>
                <a:ea typeface="+mn-ea"/>
                <a:cs typeface="+mn-cs"/>
              </a:rPr>
              <a:t>  </a:t>
            </a:r>
            <a:endParaRPr lang="en-US" sz="1200" b="1"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Q</a:t>
            </a:r>
            <a:r>
              <a:rPr lang="en-US" sz="1200" kern="1200" dirty="0" smtClean="0">
                <a:solidFill>
                  <a:schemeClr val="tx1"/>
                </a:solidFill>
                <a:effectLst/>
                <a:latin typeface="+mn-lt"/>
                <a:ea typeface="+mn-ea"/>
                <a:cs typeface="+mn-cs"/>
              </a:rPr>
              <a:t>. When number of units is known, how will variable cost be expressed in the breakeven equation?</a:t>
            </a:r>
          </a:p>
          <a:p>
            <a:pPr marL="228600" indent="-228600">
              <a:buAutoNum type="alphaUcPeriod"/>
            </a:pPr>
            <a:r>
              <a:rPr lang="en-US" sz="1200" b="1" kern="1200" dirty="0" smtClean="0">
                <a:solidFill>
                  <a:schemeClr val="tx1"/>
                </a:solidFill>
                <a:effectLst/>
                <a:latin typeface="+mn-lt"/>
                <a:ea typeface="+mn-ea"/>
                <a:cs typeface="+mn-cs"/>
              </a:rPr>
              <a:t>As </a:t>
            </a:r>
            <a:r>
              <a:rPr lang="en-US" sz="1200" b="1" kern="1200" dirty="0" smtClean="0">
                <a:solidFill>
                  <a:schemeClr val="tx1"/>
                </a:solidFill>
                <a:effectLst/>
                <a:latin typeface="+mn-lt"/>
                <a:ea typeface="+mn-ea"/>
                <a:cs typeface="+mn-cs"/>
              </a:rPr>
              <a:t>the product of two constants, number of units and variable cost per unit.  Therefore it will be a constant</a:t>
            </a:r>
            <a:r>
              <a:rPr lang="en-US" sz="1200" b="1" kern="1200" dirty="0" smtClean="0">
                <a:solidFill>
                  <a:schemeClr val="tx1"/>
                </a:solidFill>
                <a:effectLst/>
                <a:latin typeface="+mn-lt"/>
                <a:ea typeface="+mn-ea"/>
                <a:cs typeface="+mn-cs"/>
              </a:rPr>
              <a:t>.</a:t>
            </a:r>
          </a:p>
          <a:p>
            <a:pPr marL="228600" indent="-228600">
              <a:buAutoNum type="alphaUcPeriod"/>
            </a:pPr>
            <a:endParaRPr lang="en-US"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Q. What does the horizontal (x) axis represent on the graph?</a:t>
            </a:r>
          </a:p>
          <a:p>
            <a:r>
              <a:rPr lang="en-US" sz="1200" b="1" kern="1200" dirty="0" smtClean="0">
                <a:solidFill>
                  <a:schemeClr val="tx1"/>
                </a:solidFill>
                <a:effectLst/>
                <a:latin typeface="+mn-lt"/>
                <a:ea typeface="+mn-ea"/>
                <a:cs typeface="+mn-cs"/>
              </a:rPr>
              <a:t>A.  The x axis represents the unknown variable. .  In the graph we just showed, it represented the unknown price per unit.  </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A862FB4-6655-4294-A3F7-69BDA5AAA4AB}" type="slidenum">
              <a:rPr lang="en-US" smtClean="0"/>
              <a:pPr/>
              <a:t>34</a:t>
            </a:fld>
            <a:endParaRPr lang="en-US"/>
          </a:p>
        </p:txBody>
      </p:sp>
    </p:spTree>
    <p:extLst>
      <p:ext uri="{BB962C8B-B14F-4D97-AF65-F5344CB8AC3E}">
        <p14:creationId xmlns:p14="http://schemas.microsoft.com/office/powerpoint/2010/main" xmlns="" val="33830041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57150">
              <a:buFont typeface="+mj-lt"/>
              <a:buNone/>
            </a:pPr>
            <a:r>
              <a:rPr lang="en-US" dirty="0" smtClean="0"/>
              <a:t>Activity Step </a:t>
            </a:r>
            <a:r>
              <a:rPr lang="en-US" dirty="0" smtClean="0"/>
              <a:t>4:  </a:t>
            </a:r>
            <a:r>
              <a:rPr lang="en-US" dirty="0" smtClean="0"/>
              <a:t>Solve for </a:t>
            </a:r>
            <a:r>
              <a:rPr lang="en-US" dirty="0" smtClean="0"/>
              <a:t>other</a:t>
            </a:r>
            <a:r>
              <a:rPr lang="en-US" baseline="0" dirty="0" smtClean="0"/>
              <a:t> missing variables in the equation</a:t>
            </a:r>
          </a:p>
          <a:p>
            <a:pPr marL="0" lvl="0" indent="-57150">
              <a:buFont typeface="+mj-lt"/>
              <a:buNone/>
            </a:pPr>
            <a:endParaRPr lang="en-US" baseline="0" dirty="0" smtClean="0"/>
          </a:p>
          <a:p>
            <a:pPr marL="0" lvl="0" indent="-57150">
              <a:buFont typeface="+mj-lt"/>
              <a:buNone/>
            </a:pPr>
            <a:r>
              <a:rPr lang="en-US" baseline="0" dirty="0" smtClean="0"/>
              <a:t>What ifs Involving Other Variables:</a:t>
            </a:r>
          </a:p>
          <a:p>
            <a:pPr marL="0" lvl="0" indent="-57150">
              <a:buFont typeface="+mj-lt"/>
              <a:buNone/>
            </a:pPr>
            <a:endParaRPr lang="en-US" dirty="0" smtClean="0"/>
          </a:p>
          <a:p>
            <a:pPr lvl="0"/>
            <a:r>
              <a:rPr lang="en-US" sz="1200" b="1" kern="1200" dirty="0" smtClean="0">
                <a:solidFill>
                  <a:schemeClr val="tx1"/>
                </a:solidFill>
                <a:effectLst/>
                <a:latin typeface="+mn-lt"/>
                <a:ea typeface="+mn-ea"/>
                <a:cs typeface="+mn-cs"/>
              </a:rPr>
              <a:t>[The instructor will make sure the students can properly set up the equation and then refer to the Sensitivity Analysis Spreadsheet to finish solving the problem. This keeps the students from being caught up in the algebra and focuses them instead on the analytical parts of the problem, most importantly, How will the result of the calculation affect my decisions?]</a:t>
            </a:r>
          </a:p>
          <a:p>
            <a:pPr lvl="0"/>
            <a:endParaRPr lang="en-US" sz="16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1.  What </a:t>
            </a:r>
            <a:r>
              <a:rPr lang="en-US" sz="1200" kern="1200" dirty="0" smtClean="0">
                <a:solidFill>
                  <a:schemeClr val="tx1"/>
                </a:solidFill>
                <a:effectLst/>
                <a:latin typeface="+mn-lt"/>
                <a:ea typeface="+mn-ea"/>
                <a:cs typeface="+mn-cs"/>
              </a:rPr>
              <a:t>if the market will not bear an </a:t>
            </a:r>
            <a:r>
              <a:rPr lang="en-US" sz="1200" b="1" kern="1200" dirty="0" smtClean="0">
                <a:solidFill>
                  <a:schemeClr val="tx1"/>
                </a:solidFill>
                <a:effectLst/>
                <a:latin typeface="+mn-lt"/>
                <a:ea typeface="+mn-ea"/>
                <a:cs typeface="+mn-cs"/>
              </a:rPr>
              <a:t>increase </a:t>
            </a:r>
            <a:r>
              <a:rPr lang="en-US" sz="1200" kern="1200" dirty="0" smtClean="0">
                <a:solidFill>
                  <a:schemeClr val="tx1"/>
                </a:solidFill>
                <a:effectLst/>
                <a:latin typeface="+mn-lt"/>
                <a:ea typeface="+mn-ea"/>
                <a:cs typeface="+mn-cs"/>
              </a:rPr>
              <a:t>in ticket price above </a:t>
            </a:r>
            <a:r>
              <a:rPr lang="en-US" sz="1200" b="1" kern="1200" dirty="0" smtClean="0">
                <a:solidFill>
                  <a:schemeClr val="tx1"/>
                </a:solidFill>
                <a:effectLst/>
                <a:latin typeface="+mn-lt"/>
                <a:ea typeface="+mn-ea"/>
                <a:cs typeface="+mn-cs"/>
              </a:rPr>
              <a:t>$30 AND Fixed Cost increases by 10%?</a:t>
            </a:r>
            <a:endParaRPr lang="en-US" sz="1600" b="1"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2.</a:t>
            </a:r>
            <a:r>
              <a:rPr lang="en-US" sz="1200" kern="1200" baseline="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Task</a:t>
            </a:r>
            <a:r>
              <a:rPr lang="en-US" sz="1200" b="1" kern="1200" dirty="0" smtClean="0">
                <a:solidFill>
                  <a:schemeClr val="tx1"/>
                </a:solidFill>
                <a:effectLst/>
                <a:latin typeface="+mn-lt"/>
                <a:ea typeface="+mn-ea"/>
                <a:cs typeface="+mn-cs"/>
              </a:rPr>
              <a:t>:  Calculate the target </a:t>
            </a:r>
            <a:r>
              <a:rPr lang="en-US" sz="1200" b="1" i="1" kern="1200" dirty="0" smtClean="0">
                <a:solidFill>
                  <a:schemeClr val="tx1"/>
                </a:solidFill>
                <a:effectLst/>
                <a:latin typeface="+mn-lt"/>
                <a:ea typeface="+mn-ea"/>
                <a:cs typeface="+mn-cs"/>
              </a:rPr>
              <a:t>variable cost per ticket </a:t>
            </a:r>
            <a:r>
              <a:rPr lang="en-US" sz="1200" b="1" kern="1200" dirty="0" smtClean="0">
                <a:solidFill>
                  <a:schemeClr val="tx1"/>
                </a:solidFill>
                <a:effectLst/>
                <a:latin typeface="+mn-lt"/>
                <a:ea typeface="+mn-ea"/>
                <a:cs typeface="+mn-cs"/>
              </a:rPr>
              <a:t>that will maintain a breakeven of 100 tickets</a:t>
            </a:r>
            <a:endParaRPr lang="en-US" sz="1600" b="1"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     a.</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How </a:t>
            </a:r>
            <a:r>
              <a:rPr lang="en-US" sz="1200" kern="1200" dirty="0" smtClean="0">
                <a:solidFill>
                  <a:schemeClr val="tx1"/>
                </a:solidFill>
                <a:effectLst/>
                <a:latin typeface="+mn-lt"/>
                <a:ea typeface="+mn-ea"/>
                <a:cs typeface="+mn-cs"/>
              </a:rPr>
              <a:t>would you set up the equation?  By now we should know that we are using the breakeven equation Rev – VC – FC = Profit</a:t>
            </a:r>
            <a:endParaRPr lang="en-US" sz="1600" kern="1200" dirty="0" smtClean="0">
              <a:solidFill>
                <a:schemeClr val="tx1"/>
              </a:solidFill>
              <a:effectLst/>
              <a:latin typeface="+mn-lt"/>
              <a:ea typeface="+mn-ea"/>
              <a:cs typeface="+mn-cs"/>
            </a:endParaRPr>
          </a:p>
          <a:p>
            <a:pPr lvl="0"/>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b.  </a:t>
            </a:r>
            <a:r>
              <a:rPr lang="en-US" sz="1200" b="1" kern="1200" dirty="0" smtClean="0">
                <a:solidFill>
                  <a:schemeClr val="tx1"/>
                </a:solidFill>
                <a:effectLst/>
                <a:latin typeface="+mn-lt"/>
                <a:ea typeface="+mn-ea"/>
                <a:cs typeface="+mn-cs"/>
              </a:rPr>
              <a:t>What </a:t>
            </a:r>
            <a:r>
              <a:rPr lang="en-US" sz="1200" b="1" kern="1200" dirty="0" smtClean="0">
                <a:solidFill>
                  <a:schemeClr val="tx1"/>
                </a:solidFill>
                <a:effectLst/>
                <a:latin typeface="+mn-lt"/>
                <a:ea typeface="+mn-ea"/>
                <a:cs typeface="+mn-cs"/>
              </a:rPr>
              <a:t>is the unknown variable</a:t>
            </a:r>
            <a:r>
              <a:rPr lang="en-US" sz="1200" kern="1200" dirty="0" smtClean="0">
                <a:solidFill>
                  <a:schemeClr val="tx1"/>
                </a:solidFill>
                <a:effectLst/>
                <a:latin typeface="+mn-lt"/>
                <a:ea typeface="+mn-ea"/>
                <a:cs typeface="+mn-cs"/>
              </a:rPr>
              <a:t>?  The unknown is Variable Cost per ticket.  </a:t>
            </a:r>
          </a:p>
          <a:p>
            <a:pPr lvl="0"/>
            <a:r>
              <a:rPr lang="en-US" sz="1200" kern="1200" dirty="0" smtClean="0">
                <a:solidFill>
                  <a:schemeClr val="tx1"/>
                </a:solidFill>
                <a:effectLst/>
                <a:latin typeface="+mn-lt"/>
                <a:ea typeface="+mn-ea"/>
                <a:cs typeface="+mn-cs"/>
              </a:rPr>
              <a:t>     c.  The </a:t>
            </a:r>
            <a:r>
              <a:rPr lang="en-US" sz="1200" kern="1200" dirty="0" smtClean="0">
                <a:solidFill>
                  <a:schemeClr val="tx1"/>
                </a:solidFill>
                <a:effectLst/>
                <a:latin typeface="+mn-lt"/>
                <a:ea typeface="+mn-ea"/>
                <a:cs typeface="+mn-cs"/>
              </a:rPr>
              <a:t>known variables are price per ticket </a:t>
            </a:r>
            <a:r>
              <a:rPr lang="en-US" sz="1200" b="1" kern="1200" dirty="0" smtClean="0">
                <a:solidFill>
                  <a:schemeClr val="tx1"/>
                </a:solidFill>
                <a:effectLst/>
                <a:latin typeface="+mn-lt"/>
                <a:ea typeface="+mn-ea"/>
                <a:cs typeface="+mn-cs"/>
              </a:rPr>
              <a:t>($30), </a:t>
            </a:r>
            <a:r>
              <a:rPr lang="en-US" sz="1200" kern="1200" dirty="0" smtClean="0">
                <a:solidFill>
                  <a:schemeClr val="tx1"/>
                </a:solidFill>
                <a:effectLst/>
                <a:latin typeface="+mn-lt"/>
                <a:ea typeface="+mn-ea"/>
                <a:cs typeface="+mn-cs"/>
              </a:rPr>
              <a:t>number of tickets </a:t>
            </a:r>
            <a:r>
              <a:rPr lang="en-US" sz="1200" b="1" kern="1200" dirty="0" smtClean="0">
                <a:solidFill>
                  <a:schemeClr val="tx1"/>
                </a:solidFill>
                <a:effectLst/>
                <a:latin typeface="+mn-lt"/>
                <a:ea typeface="+mn-ea"/>
                <a:cs typeface="+mn-cs"/>
              </a:rPr>
              <a:t>(100), fixed cost ($2000 + 10% of $2000),  </a:t>
            </a:r>
            <a:r>
              <a:rPr lang="en-US" sz="1200" kern="1200" dirty="0" smtClean="0">
                <a:solidFill>
                  <a:schemeClr val="tx1"/>
                </a:solidFill>
                <a:effectLst/>
                <a:latin typeface="+mn-lt"/>
                <a:ea typeface="+mn-ea"/>
                <a:cs typeface="+mn-cs"/>
              </a:rPr>
              <a:t>and </a:t>
            </a:r>
            <a:r>
              <a:rPr lang="en-US" sz="1200" b="1" kern="1200" dirty="0" smtClean="0">
                <a:solidFill>
                  <a:schemeClr val="tx1"/>
                </a:solidFill>
                <a:effectLst/>
                <a:latin typeface="+mn-lt"/>
                <a:ea typeface="+mn-ea"/>
                <a:cs typeface="+mn-cs"/>
              </a:rPr>
              <a:t>target profit ($0)</a:t>
            </a:r>
            <a:r>
              <a:rPr lang="en-US" sz="1200" kern="1200" dirty="0" smtClean="0">
                <a:solidFill>
                  <a:schemeClr val="tx1"/>
                </a:solidFill>
                <a:effectLst/>
                <a:latin typeface="+mn-lt"/>
                <a:ea typeface="+mn-ea"/>
                <a:cs typeface="+mn-cs"/>
              </a:rPr>
              <a:t>.  </a:t>
            </a:r>
            <a:endParaRPr lang="en-US" sz="1600" kern="1200" dirty="0" smtClean="0">
              <a:solidFill>
                <a:schemeClr val="tx1"/>
              </a:solidFill>
              <a:effectLst/>
              <a:latin typeface="+mn-lt"/>
              <a:ea typeface="+mn-ea"/>
              <a:cs typeface="+mn-cs"/>
            </a:endParaRPr>
          </a:p>
          <a:p>
            <a:pPr lvl="0"/>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d.  </a:t>
            </a:r>
            <a:r>
              <a:rPr lang="en-US" sz="1200" b="1" kern="1200" dirty="0" smtClean="0">
                <a:solidFill>
                  <a:schemeClr val="tx1"/>
                </a:solidFill>
                <a:effectLst/>
                <a:latin typeface="+mn-lt"/>
                <a:ea typeface="+mn-ea"/>
                <a:cs typeface="+mn-cs"/>
              </a:rPr>
              <a:t>How </a:t>
            </a:r>
            <a:r>
              <a:rPr lang="en-US" sz="1200" b="1" kern="1200" dirty="0" smtClean="0">
                <a:solidFill>
                  <a:schemeClr val="tx1"/>
                </a:solidFill>
                <a:effectLst/>
                <a:latin typeface="+mn-lt"/>
                <a:ea typeface="+mn-ea"/>
                <a:cs typeface="+mn-cs"/>
              </a:rPr>
              <a:t>would you express Revenue and Variable Cost?</a:t>
            </a:r>
            <a:endParaRPr lang="en-US" sz="1600" b="1"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(1) Revenue </a:t>
            </a:r>
            <a:r>
              <a:rPr lang="en-US" sz="1200" kern="1200" dirty="0" smtClean="0">
                <a:solidFill>
                  <a:schemeClr val="tx1"/>
                </a:solidFill>
                <a:effectLst/>
                <a:latin typeface="+mn-lt"/>
                <a:ea typeface="+mn-ea"/>
                <a:cs typeface="+mn-cs"/>
              </a:rPr>
              <a:t>= $30/ticket * 100 tickets </a:t>
            </a:r>
            <a:endParaRPr lang="en-US" sz="16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(2) VC </a:t>
            </a:r>
            <a:r>
              <a:rPr lang="en-US" sz="1200" kern="1200" dirty="0" smtClean="0">
                <a:solidFill>
                  <a:schemeClr val="tx1"/>
                </a:solidFill>
                <a:effectLst/>
                <a:latin typeface="+mn-lt"/>
                <a:ea typeface="+mn-ea"/>
                <a:cs typeface="+mn-cs"/>
              </a:rPr>
              <a:t>= Unknown VC$/ticket * 100 tickets</a:t>
            </a:r>
            <a:endParaRPr lang="en-US"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A862FB4-6655-4294-A3F7-69BDA5AAA4AB}" type="slidenum">
              <a:rPr lang="en-US" smtClean="0"/>
              <a:pPr/>
              <a:t>35</a:t>
            </a:fld>
            <a:endParaRPr lang="en-US"/>
          </a:p>
        </p:txBody>
      </p:sp>
    </p:spTree>
    <p:extLst>
      <p:ext uri="{BB962C8B-B14F-4D97-AF65-F5344CB8AC3E}">
        <p14:creationId xmlns:p14="http://schemas.microsoft.com/office/powerpoint/2010/main" xmlns="" val="298426796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57150">
              <a:buFont typeface="+mj-lt"/>
              <a:buNone/>
            </a:pPr>
            <a:r>
              <a:rPr lang="en-US" dirty="0" smtClean="0"/>
              <a:t>Activity Step </a:t>
            </a:r>
            <a:r>
              <a:rPr lang="en-US" dirty="0" smtClean="0"/>
              <a:t>4:  </a:t>
            </a:r>
            <a:r>
              <a:rPr lang="en-US" dirty="0" smtClean="0"/>
              <a:t>Solve for missing variables in the break even equation given changed </a:t>
            </a:r>
            <a:r>
              <a:rPr lang="en-US" dirty="0" smtClean="0"/>
              <a:t>assumptions</a:t>
            </a:r>
            <a:endParaRPr lang="en-US" b="1" dirty="0" smtClean="0"/>
          </a:p>
          <a:p>
            <a:pPr marL="0" lvl="0" indent="-57150">
              <a:buFont typeface="+mj-lt"/>
              <a:buNone/>
            </a:pPr>
            <a:endParaRPr lang="en-US" dirty="0" smtClean="0"/>
          </a:p>
          <a:p>
            <a:pPr marL="0" lvl="0" indent="-57150">
              <a:buFont typeface="+mj-lt"/>
              <a:buNone/>
            </a:pPr>
            <a:r>
              <a:rPr lang="en-US" dirty="0" smtClean="0"/>
              <a:t>Solving for Breakeven $VC/Ticket:  </a:t>
            </a:r>
          </a:p>
          <a:p>
            <a:pPr marL="0" lvl="0" indent="-57150">
              <a:buFont typeface="+mj-lt"/>
              <a:buNone/>
            </a:pPr>
            <a:endParaRPr lang="en-US" dirty="0" smtClean="0"/>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equation should be set up like this.  If you can set up the equation correctly we will assume you can solve it. </a:t>
            </a:r>
            <a:endParaRPr lang="en-US" sz="1200" kern="1200" dirty="0" smtClean="0">
              <a:solidFill>
                <a:schemeClr val="tx1"/>
              </a:solidFill>
              <a:effectLst/>
              <a:latin typeface="+mn-lt"/>
              <a:ea typeface="+mn-ea"/>
              <a:cs typeface="+mn-cs"/>
            </a:endParaRPr>
          </a:p>
          <a:p>
            <a:pPr marL="742950" marR="0" lvl="1" indent="-742950" algn="l" defTabSz="914400" rtl="0" eaLnBrk="1" fontAlgn="auto" latinLnBrk="0" hangingPunct="1">
              <a:lnSpc>
                <a:spcPct val="100000"/>
              </a:lnSpc>
              <a:spcBef>
                <a:spcPts val="0"/>
              </a:spcBef>
              <a:spcAft>
                <a:spcPts val="0"/>
              </a:spcAft>
              <a:buClrTx/>
              <a:buSzTx/>
              <a:buFontTx/>
              <a:buAutoNum type="arabicPeriod"/>
              <a:tabLst/>
              <a:defRPr/>
            </a:pPr>
            <a:endParaRPr lang="en-US" sz="1200" kern="1200" dirty="0" smtClean="0">
              <a:solidFill>
                <a:schemeClr val="tx1"/>
              </a:solidFill>
              <a:effectLst/>
              <a:latin typeface="+mn-lt"/>
              <a:ea typeface="+mn-ea"/>
              <a:cs typeface="+mn-cs"/>
            </a:endParaRPr>
          </a:p>
          <a:p>
            <a:pPr marL="742950" marR="0" lvl="1" indent="-74295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(Go to the next VG)</a:t>
            </a:r>
            <a:endParaRPr lang="en-US" sz="3600" b="1" dirty="0" smtClean="0"/>
          </a:p>
        </p:txBody>
      </p:sp>
      <p:sp>
        <p:nvSpPr>
          <p:cNvPr id="4" name="Slide Number Placeholder 3"/>
          <p:cNvSpPr>
            <a:spLocks noGrp="1"/>
          </p:cNvSpPr>
          <p:nvPr>
            <p:ph type="sldNum" sz="quarter" idx="10"/>
          </p:nvPr>
        </p:nvSpPr>
        <p:spPr/>
        <p:txBody>
          <a:bodyPr/>
          <a:lstStyle/>
          <a:p>
            <a:fld id="{0A862FB4-6655-4294-A3F7-69BDA5AAA4AB}" type="slidenum">
              <a:rPr lang="en-US" smtClean="0"/>
              <a:pPr/>
              <a:t>36</a:t>
            </a:fld>
            <a:endParaRPr lang="en-US"/>
          </a:p>
        </p:txBody>
      </p:sp>
    </p:spTree>
    <p:extLst>
      <p:ext uri="{BB962C8B-B14F-4D97-AF65-F5344CB8AC3E}">
        <p14:creationId xmlns:p14="http://schemas.microsoft.com/office/powerpoint/2010/main" xmlns="" val="26183189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57150">
              <a:buFont typeface="+mj-lt"/>
              <a:buNone/>
            </a:pPr>
            <a:r>
              <a:rPr lang="en-US" dirty="0" smtClean="0"/>
              <a:t>Activity Step </a:t>
            </a:r>
            <a:r>
              <a:rPr lang="en-US" dirty="0" smtClean="0"/>
              <a:t>4:  </a:t>
            </a:r>
            <a:r>
              <a:rPr lang="en-US" dirty="0" smtClean="0"/>
              <a:t>Solve for missing variables in the break even equation given changed </a:t>
            </a:r>
            <a:r>
              <a:rPr lang="en-US" dirty="0" smtClean="0"/>
              <a:t>assumptions</a:t>
            </a:r>
          </a:p>
          <a:p>
            <a:pPr marL="0" lvl="0" indent="-57150">
              <a:buFont typeface="+mj-lt"/>
              <a:buNone/>
            </a:pPr>
            <a:endParaRPr lang="en-US" dirty="0" smtClean="0"/>
          </a:p>
          <a:p>
            <a:pPr marL="0" lvl="0" indent="-57150">
              <a:buFont typeface="+mj-lt"/>
              <a:buNone/>
            </a:pPr>
            <a:r>
              <a:rPr lang="en-US" b="1" dirty="0" smtClean="0"/>
              <a:t>(Students do not have this VG - Review VG with the Students)</a:t>
            </a:r>
          </a:p>
          <a:p>
            <a:pPr marL="0" lvl="0" indent="-57150">
              <a:buFont typeface="+mj-lt"/>
              <a:buNone/>
            </a:pPr>
            <a:endParaRPr lang="en-US" dirty="0" smtClean="0"/>
          </a:p>
          <a:p>
            <a:pPr marL="0" lvl="0" indent="-57150">
              <a:buFont typeface="+mj-lt"/>
              <a:buNone/>
            </a:pPr>
            <a:r>
              <a:rPr lang="en-US" dirty="0" smtClean="0"/>
              <a:t>Solving</a:t>
            </a:r>
            <a:r>
              <a:rPr lang="en-US" baseline="0" dirty="0" smtClean="0"/>
              <a:t> for Breakeven $VC/Ticket:</a:t>
            </a:r>
          </a:p>
          <a:p>
            <a:pPr marL="0" lvl="0" indent="-57150">
              <a:buFont typeface="+mj-lt"/>
              <a:buNone/>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8000" dirty="0" smtClean="0"/>
              <a:t>1.  This </a:t>
            </a:r>
            <a:r>
              <a:rPr lang="en-US" sz="8000" dirty="0" smtClean="0"/>
              <a:t>slide presents the algebraic solution.</a:t>
            </a:r>
            <a:r>
              <a:rPr lang="en-US" sz="8000" baseline="0" dirty="0" smtClean="0"/>
              <a:t>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As </a:t>
            </a:r>
            <a:r>
              <a:rPr lang="en-US" sz="1200" kern="1200" dirty="0" smtClean="0">
                <a:solidFill>
                  <a:schemeClr val="tx1"/>
                </a:solidFill>
                <a:effectLst/>
                <a:latin typeface="+mn-lt"/>
                <a:ea typeface="+mn-ea"/>
                <a:cs typeface="+mn-cs"/>
              </a:rPr>
              <a:t>you can see, a VC per ticket of $8 will permit the theater to still break even at a quantity of 100 tickets without having to increase the price above $30.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b.  Note</a:t>
            </a:r>
            <a:r>
              <a:rPr lang="en-US" sz="1200" kern="1200" dirty="0" smtClean="0">
                <a:solidFill>
                  <a:schemeClr val="tx1"/>
                </a:solidFill>
                <a:effectLst/>
                <a:latin typeface="+mn-lt"/>
                <a:ea typeface="+mn-ea"/>
                <a:cs typeface="+mn-cs"/>
              </a:rPr>
              <a:t>:  Don’t take too much time to solve the equation in class, because you are going to introduce the spreadsheet.  As long as the students have the equation written correctly, they should be able to trust the solution by proving it on the next slide</a:t>
            </a:r>
            <a:r>
              <a:rPr lang="en-US" sz="1200" kern="1200" dirty="0" smtClean="0">
                <a:solidFill>
                  <a:schemeClr val="tx1"/>
                </a:solidFill>
                <a:effectLst/>
                <a:latin typeface="+mn-lt"/>
                <a:ea typeface="+mn-ea"/>
                <a:cs typeface="+mn-cs"/>
              </a:rPr>
              <a:t>.</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(Go to next</a:t>
            </a:r>
            <a:r>
              <a:rPr lang="en-US" sz="1200" b="1" kern="1200" baseline="0" dirty="0" smtClean="0">
                <a:solidFill>
                  <a:schemeClr val="tx1"/>
                </a:solidFill>
                <a:effectLst/>
                <a:latin typeface="+mn-lt"/>
                <a:ea typeface="+mn-ea"/>
                <a:cs typeface="+mn-cs"/>
              </a:rPr>
              <a:t> VG)</a:t>
            </a:r>
            <a:endParaRPr lang="en-US" sz="8000" b="1"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3600" dirty="0" smtClean="0"/>
          </a:p>
        </p:txBody>
      </p:sp>
      <p:sp>
        <p:nvSpPr>
          <p:cNvPr id="4" name="Slide Number Placeholder 3"/>
          <p:cNvSpPr>
            <a:spLocks noGrp="1"/>
          </p:cNvSpPr>
          <p:nvPr>
            <p:ph type="sldNum" sz="quarter" idx="10"/>
          </p:nvPr>
        </p:nvSpPr>
        <p:spPr/>
        <p:txBody>
          <a:bodyPr/>
          <a:lstStyle/>
          <a:p>
            <a:fld id="{0A862FB4-6655-4294-A3F7-69BDA5AAA4AB}" type="slidenum">
              <a:rPr lang="en-US" smtClean="0"/>
              <a:pPr/>
              <a:t>37</a:t>
            </a:fld>
            <a:endParaRPr lang="en-US"/>
          </a:p>
        </p:txBody>
      </p:sp>
    </p:spTree>
    <p:extLst>
      <p:ext uri="{BB962C8B-B14F-4D97-AF65-F5344CB8AC3E}">
        <p14:creationId xmlns:p14="http://schemas.microsoft.com/office/powerpoint/2010/main" xmlns="" val="26183189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a:t>
            </a:r>
            <a:r>
              <a:rPr lang="en-US" dirty="0" smtClean="0"/>
              <a:t>4:  </a:t>
            </a:r>
            <a:r>
              <a:rPr lang="en-US" dirty="0" smtClean="0"/>
              <a:t>Solve for missing variables in the break even equation given changed </a:t>
            </a:r>
            <a:r>
              <a:rPr lang="en-US" dirty="0" smtClean="0"/>
              <a:t>assumptions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(Review VG with the Students)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Proof:</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This slide presents</a:t>
            </a:r>
            <a:r>
              <a:rPr lang="en-US" baseline="0" dirty="0" smtClean="0"/>
              <a:t> the proof, plugging the solution into the original equation.</a:t>
            </a:r>
            <a:endParaRPr lang="en-US" dirty="0"/>
          </a:p>
        </p:txBody>
      </p:sp>
      <p:sp>
        <p:nvSpPr>
          <p:cNvPr id="4" name="Slide Number Placeholder 3"/>
          <p:cNvSpPr>
            <a:spLocks noGrp="1"/>
          </p:cNvSpPr>
          <p:nvPr>
            <p:ph type="sldNum" sz="quarter" idx="10"/>
          </p:nvPr>
        </p:nvSpPr>
        <p:spPr/>
        <p:txBody>
          <a:bodyPr/>
          <a:lstStyle/>
          <a:p>
            <a:fld id="{0A862FB4-6655-4294-A3F7-69BDA5AAA4AB}" type="slidenum">
              <a:rPr lang="en-US" smtClean="0"/>
              <a:pPr/>
              <a:t>38</a:t>
            </a:fld>
            <a:endParaRPr lang="en-US"/>
          </a:p>
        </p:txBody>
      </p:sp>
    </p:spTree>
    <p:extLst>
      <p:ext uri="{BB962C8B-B14F-4D97-AF65-F5344CB8AC3E}">
        <p14:creationId xmlns:p14="http://schemas.microsoft.com/office/powerpoint/2010/main" xmlns="" val="186697852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a:t>
            </a:r>
            <a:r>
              <a:rPr lang="en-US" dirty="0" smtClean="0"/>
              <a:t>4:  </a:t>
            </a:r>
            <a:r>
              <a:rPr lang="en-US" dirty="0" smtClean="0"/>
              <a:t>Solve for missing variables in the break even equation given changed </a:t>
            </a:r>
            <a:r>
              <a:rPr lang="en-US" dirty="0" smtClean="0"/>
              <a:t>assumptions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(Review VG with the Students)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Graphic Solution – 100 Tickets: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Notice</a:t>
            </a:r>
            <a:r>
              <a:rPr lang="en-US" baseline="0" dirty="0" smtClean="0"/>
              <a:t> that Revenue (blue line) is now a horizontal line rather than an upward sloping line.  That is because Revenue = $Price/unit*#Units.  Since number of units is now known (100) and the selling price is also known ($30) Revenue becomes a constant.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1.  Variable </a:t>
            </a:r>
            <a:r>
              <a:rPr lang="en-US" baseline="0" dirty="0" smtClean="0"/>
              <a:t>cost is an upward sloping line.  (Red dotted line.)  VC = $VC/unit * #Units.  While the number of units is known (100) the $VC/unit is unknown. </a:t>
            </a:r>
            <a:r>
              <a:rPr lang="en-US" sz="1200" kern="1200" dirty="0" smtClean="0">
                <a:solidFill>
                  <a:schemeClr val="tx1"/>
                </a:solidFill>
                <a:effectLst/>
                <a:latin typeface="+mn-lt"/>
                <a:ea typeface="+mn-ea"/>
                <a:cs typeface="+mn-cs"/>
              </a:rPr>
              <a:t>The x axis represents the unknown variable cost per unit. </a:t>
            </a:r>
            <a:r>
              <a:rPr lang="en-US" baseline="0" dirty="0" smtClean="0"/>
              <a:t> Total variable cost increases as $VC/unit increases.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2.  Total </a:t>
            </a:r>
            <a:r>
              <a:rPr lang="en-US" baseline="0" dirty="0" smtClean="0"/>
              <a:t>cost (purple line) is the sum of Fixed and Variable cost.  The breakeven variable cost is the point at which Total cost = Revenue.  Variable costs of less than $8/unit will result in profit, represented by the green area on the graph.  Variable costs of greater than $8/unit will result in a loss, represented by the red area above the revenue line.  </a:t>
            </a:r>
          </a:p>
        </p:txBody>
      </p:sp>
      <p:sp>
        <p:nvSpPr>
          <p:cNvPr id="4" name="Slide Number Placeholder 3"/>
          <p:cNvSpPr>
            <a:spLocks noGrp="1"/>
          </p:cNvSpPr>
          <p:nvPr>
            <p:ph type="sldNum" sz="quarter" idx="10"/>
          </p:nvPr>
        </p:nvSpPr>
        <p:spPr/>
        <p:txBody>
          <a:bodyPr/>
          <a:lstStyle/>
          <a:p>
            <a:fld id="{0A862FB4-6655-4294-A3F7-69BDA5AAA4AB}" type="slidenum">
              <a:rPr lang="en-US" smtClean="0"/>
              <a:pPr/>
              <a:t>39</a:t>
            </a:fld>
            <a:endParaRPr lang="en-US"/>
          </a:p>
        </p:txBody>
      </p:sp>
    </p:spTree>
    <p:extLst>
      <p:ext uri="{BB962C8B-B14F-4D97-AF65-F5344CB8AC3E}">
        <p14:creationId xmlns:p14="http://schemas.microsoft.com/office/powerpoint/2010/main" xmlns="" val="866210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Instructional Lead-In:  (Students do not have a copy of this VG)</a:t>
            </a:r>
          </a:p>
          <a:p>
            <a:endParaRPr lang="en-US" baseline="0" dirty="0" smtClean="0"/>
          </a:p>
          <a:p>
            <a:r>
              <a:rPr lang="en-US" baseline="0" dirty="0" smtClean="0"/>
              <a:t>Review - </a:t>
            </a:r>
            <a:r>
              <a:rPr lang="en-US" baseline="0" dirty="0" smtClean="0"/>
              <a:t>the key variables and assumptions in the Breakeven Equation</a:t>
            </a:r>
            <a:r>
              <a:rPr lang="en-US" baseline="0" dirty="0" smtClean="0"/>
              <a:t>:</a:t>
            </a:r>
          </a:p>
          <a:p>
            <a:endParaRPr lang="en-US" baseline="0" dirty="0" smtClean="0"/>
          </a:p>
          <a:p>
            <a:r>
              <a:rPr lang="en-US" b="1" baseline="0" dirty="0" smtClean="0"/>
              <a:t>(Go to next VG)</a:t>
            </a:r>
            <a:endParaRPr lang="en-US" b="1" baseline="0" dirty="0" smtClean="0"/>
          </a:p>
          <a:p>
            <a:endParaRPr lang="en-US" baseline="0" dirty="0" smtClean="0"/>
          </a:p>
        </p:txBody>
      </p:sp>
      <p:sp>
        <p:nvSpPr>
          <p:cNvPr id="4" name="Slide Number Placeholder 3"/>
          <p:cNvSpPr>
            <a:spLocks noGrp="1"/>
          </p:cNvSpPr>
          <p:nvPr>
            <p:ph type="sldNum" sz="quarter" idx="10"/>
          </p:nvPr>
        </p:nvSpPr>
        <p:spPr/>
        <p:txBody>
          <a:bodyPr/>
          <a:lstStyle/>
          <a:p>
            <a:fld id="{ADE6E85E-EBC6-4813-ADD2-4BA94351FEB3}" type="slidenum">
              <a:rPr lang="en-US" smtClean="0"/>
              <a:pPr/>
              <a:t>4</a:t>
            </a:fld>
            <a:endParaRPr lang="en-US" dirty="0"/>
          </a:p>
        </p:txBody>
      </p:sp>
    </p:spTree>
    <p:extLst>
      <p:ext uri="{BB962C8B-B14F-4D97-AF65-F5344CB8AC3E}">
        <p14:creationId xmlns:p14="http://schemas.microsoft.com/office/powerpoint/2010/main" xmlns="" val="139087071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a:t>
            </a:r>
            <a:r>
              <a:rPr lang="en-US" dirty="0" smtClean="0"/>
              <a:t>4:  </a:t>
            </a:r>
            <a:r>
              <a:rPr lang="en-US" dirty="0" smtClean="0"/>
              <a:t>Solve for missing variables in the break even equation given changed </a:t>
            </a:r>
            <a:r>
              <a:rPr lang="en-US" dirty="0" smtClean="0"/>
              <a:t>assumptions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Interpreting the Result: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In order to maintain the breakeven point of 100 tickets, we need to reduce variable cost per ticket from $10 to $8.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dirty="0" smtClean="0">
                <a:solidFill>
                  <a:schemeClr val="tx1"/>
                </a:solidFill>
                <a:latin typeface="+mn-lt"/>
                <a:ea typeface="+mn-ea"/>
                <a:cs typeface="+mn-cs"/>
              </a:rPr>
              <a:t>Questions to ask:</a:t>
            </a:r>
          </a:p>
          <a:p>
            <a:pPr marL="228600" marR="0" lvl="0" indent="-228600" algn="l" defTabSz="914400" rtl="0" eaLnBrk="1" fontAlgn="auto" latinLnBrk="0" hangingPunct="1">
              <a:lnSpc>
                <a:spcPct val="100000"/>
              </a:lnSpc>
              <a:spcBef>
                <a:spcPts val="0"/>
              </a:spcBef>
              <a:spcAft>
                <a:spcPts val="0"/>
              </a:spcAft>
              <a:buClrTx/>
              <a:buSzTx/>
              <a:buFontTx/>
              <a:buAutoNum type="arabicPeriod" startAt="2"/>
              <a:tabLst/>
              <a:defRPr/>
            </a:pPr>
            <a:r>
              <a:rPr lang="en-US" sz="1200" b="0" kern="1200" dirty="0" smtClean="0">
                <a:solidFill>
                  <a:schemeClr val="tx1"/>
                </a:solidFill>
                <a:latin typeface="+mn-lt"/>
                <a:ea typeface="+mn-ea"/>
                <a:cs typeface="+mn-cs"/>
              </a:rPr>
              <a:t>How can we achieve this reduction?</a:t>
            </a:r>
            <a:r>
              <a:rPr lang="en-US" sz="1200" b="0" kern="1200" baseline="0" dirty="0" smtClean="0">
                <a:solidFill>
                  <a:schemeClr val="tx1"/>
                </a:solidFill>
                <a:latin typeface="+mn-lt"/>
                <a:ea typeface="+mn-ea"/>
                <a:cs typeface="+mn-cs"/>
              </a:rPr>
              <a:t>  </a:t>
            </a:r>
            <a:r>
              <a:rPr lang="en-US" dirty="0" smtClean="0"/>
              <a:t>Since </a:t>
            </a:r>
            <a:r>
              <a:rPr lang="en-US" dirty="0" smtClean="0"/>
              <a:t>the variable cost in this case is food, the only way to reduce variable cost is to reduce the cost of food.   The</a:t>
            </a:r>
            <a:r>
              <a:rPr lang="en-US" baseline="0" dirty="0" smtClean="0"/>
              <a:t> options would seem to be to reduce portion or quality.  </a:t>
            </a:r>
            <a:endParaRPr lang="en-US" baseline="0" dirty="0" smtClean="0"/>
          </a:p>
          <a:p>
            <a:pPr marL="228600" marR="0" lvl="0" indent="-228600" algn="l" defTabSz="914400" rtl="0" eaLnBrk="1" fontAlgn="auto" latinLnBrk="0" hangingPunct="1">
              <a:lnSpc>
                <a:spcPct val="100000"/>
              </a:lnSpc>
              <a:spcBef>
                <a:spcPts val="0"/>
              </a:spcBef>
              <a:spcAft>
                <a:spcPts val="0"/>
              </a:spcAft>
              <a:buClrTx/>
              <a:buSzTx/>
              <a:buFontTx/>
              <a:buNone/>
              <a:tabLst/>
              <a:defRPr/>
            </a:pPr>
            <a:r>
              <a:rPr lang="en-US" baseline="0" dirty="0" smtClean="0"/>
              <a:t>     a.  Is this reasonable?</a:t>
            </a:r>
          </a:p>
          <a:p>
            <a:pPr marL="228600" marR="0" lvl="0" indent="-228600" algn="l" defTabSz="914400" rtl="0" eaLnBrk="1" fontAlgn="auto" latinLnBrk="0" hangingPunct="1">
              <a:lnSpc>
                <a:spcPct val="100000"/>
              </a:lnSpc>
              <a:spcBef>
                <a:spcPts val="0"/>
              </a:spcBef>
              <a:spcAft>
                <a:spcPts val="0"/>
              </a:spcAft>
              <a:buClrTx/>
              <a:buSzTx/>
              <a:buFontTx/>
              <a:buNone/>
              <a:tabLst/>
              <a:defRPr/>
            </a:pPr>
            <a:r>
              <a:rPr lang="en-US" baseline="0" dirty="0" smtClean="0"/>
              <a:t>     b.  What other factors should be considered?</a:t>
            </a: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0A862FB4-6655-4294-A3F7-69BDA5AAA4AB}" type="slidenum">
              <a:rPr lang="en-US" smtClean="0"/>
              <a:pPr/>
              <a:t>40</a:t>
            </a:fld>
            <a:endParaRPr lang="en-US"/>
          </a:p>
        </p:txBody>
      </p:sp>
    </p:spTree>
    <p:extLst>
      <p:ext uri="{BB962C8B-B14F-4D97-AF65-F5344CB8AC3E}">
        <p14:creationId xmlns:p14="http://schemas.microsoft.com/office/powerpoint/2010/main" xmlns="" val="406876903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a:t>
            </a:r>
            <a:r>
              <a:rPr lang="en-US" dirty="0" smtClean="0"/>
              <a:t>4:  </a:t>
            </a:r>
            <a:r>
              <a:rPr lang="en-US" dirty="0" smtClean="0"/>
              <a:t>Solve for missing variables in the break even equation given changed </a:t>
            </a:r>
            <a:r>
              <a:rPr lang="en-US" dirty="0" smtClean="0"/>
              <a:t>assumptions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(Review  Spreadsheet VG with the Students)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Sensitivity Analysis Spreadsheet: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This is a screenshot of the Sensitivity Analysis spreadsheet.</a:t>
            </a:r>
            <a:r>
              <a:rPr lang="en-US" b="0" baseline="0" dirty="0" smtClean="0"/>
              <a:t>  </a:t>
            </a:r>
            <a:r>
              <a:rPr lang="en-US" sz="1200" kern="1200" dirty="0" smtClean="0">
                <a:solidFill>
                  <a:schemeClr val="tx1"/>
                </a:solidFill>
                <a:effectLst/>
                <a:latin typeface="+mn-lt"/>
                <a:ea typeface="+mn-ea"/>
                <a:cs typeface="+mn-cs"/>
              </a:rPr>
              <a:t>It’s </a:t>
            </a:r>
            <a:r>
              <a:rPr lang="en-US" sz="1200" kern="1200" dirty="0" smtClean="0">
                <a:solidFill>
                  <a:schemeClr val="tx1"/>
                </a:solidFill>
                <a:effectLst/>
                <a:latin typeface="+mn-lt"/>
                <a:ea typeface="+mn-ea"/>
                <a:cs typeface="+mn-cs"/>
              </a:rPr>
              <a:t>very important to ask what is the unknown variable.  The options available are quantity, price, variable cost, and fixed cost.  There’s also a tab for sales mix which will be used later.  Select the “Solve Breakeven VC” Tab.  </a:t>
            </a:r>
            <a:endParaRPr lang="en-US" sz="1600" kern="1200" dirty="0" smtClean="0">
              <a:solidFill>
                <a:schemeClr val="tx1"/>
              </a:solidFill>
              <a:effectLst/>
              <a:latin typeface="+mn-lt"/>
              <a:ea typeface="+mn-ea"/>
              <a:cs typeface="+mn-cs"/>
            </a:endParaRPr>
          </a:p>
          <a:p>
            <a:endParaRPr lang="en-US" dirty="0" smtClean="0"/>
          </a:p>
          <a:p>
            <a:r>
              <a:rPr lang="en-US" b="1" dirty="0" smtClean="0"/>
              <a:t>(Go to next VG)</a:t>
            </a:r>
            <a:endParaRPr lang="en-US" b="1" dirty="0"/>
          </a:p>
        </p:txBody>
      </p:sp>
      <p:sp>
        <p:nvSpPr>
          <p:cNvPr id="4" name="Slide Number Placeholder 3"/>
          <p:cNvSpPr>
            <a:spLocks noGrp="1"/>
          </p:cNvSpPr>
          <p:nvPr>
            <p:ph type="sldNum" sz="quarter" idx="10"/>
          </p:nvPr>
        </p:nvSpPr>
        <p:spPr/>
        <p:txBody>
          <a:bodyPr/>
          <a:lstStyle/>
          <a:p>
            <a:fld id="{0A862FB4-6655-4294-A3F7-69BDA5AAA4AB}" type="slidenum">
              <a:rPr lang="en-US" smtClean="0"/>
              <a:pPr/>
              <a:t>41</a:t>
            </a:fld>
            <a:endParaRPr lang="en-US"/>
          </a:p>
        </p:txBody>
      </p:sp>
    </p:spTree>
    <p:extLst>
      <p:ext uri="{BB962C8B-B14F-4D97-AF65-F5344CB8AC3E}">
        <p14:creationId xmlns:p14="http://schemas.microsoft.com/office/powerpoint/2010/main" xmlns="" val="214110625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a:t>
            </a:r>
            <a:r>
              <a:rPr lang="en-US" dirty="0" smtClean="0"/>
              <a:t>4:  </a:t>
            </a:r>
            <a:r>
              <a:rPr lang="en-US" dirty="0" smtClean="0"/>
              <a:t>Solve for missing variables in the break even equation given changed </a:t>
            </a:r>
            <a:r>
              <a:rPr lang="en-US" dirty="0" smtClean="0"/>
              <a:t>assumptions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(Review  Spreadsheet</a:t>
            </a:r>
            <a:r>
              <a:rPr lang="en-US" b="1" baseline="0" dirty="0" smtClean="0"/>
              <a:t> </a:t>
            </a:r>
            <a:r>
              <a:rPr lang="en-US" b="1" dirty="0" smtClean="0"/>
              <a:t>VG with the Students)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Sensitivity Analysis Spreadsheet continues:</a:t>
            </a:r>
            <a:endParaRPr lang="en-US" b="0" dirty="0" smtClean="0"/>
          </a:p>
          <a:p>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1.  Once </a:t>
            </a:r>
            <a:r>
              <a:rPr lang="en-US" sz="1200" kern="1200" dirty="0" smtClean="0">
                <a:solidFill>
                  <a:schemeClr val="tx1"/>
                </a:solidFill>
                <a:effectLst/>
                <a:latin typeface="+mn-lt"/>
                <a:ea typeface="+mn-ea"/>
                <a:cs typeface="+mn-cs"/>
              </a:rPr>
              <a:t>you are on the breakeven variable cost tab, you can mouse over the question mark for help.  </a:t>
            </a:r>
            <a:endParaRPr lang="en-US" sz="1600" kern="1200" dirty="0" smtClean="0">
              <a:solidFill>
                <a:schemeClr val="tx1"/>
              </a:solidFill>
              <a:effectLst/>
              <a:latin typeface="+mn-lt"/>
              <a:ea typeface="+mn-ea"/>
              <a:cs typeface="+mn-cs"/>
            </a:endParaRPr>
          </a:p>
          <a:p>
            <a:endParaRPr lang="en-US" dirty="0" smtClean="0"/>
          </a:p>
          <a:p>
            <a:r>
              <a:rPr lang="en-US" b="1" dirty="0" smtClean="0"/>
              <a:t>(Go to next VG)</a:t>
            </a:r>
            <a:endParaRPr lang="en-US" b="1" dirty="0"/>
          </a:p>
        </p:txBody>
      </p:sp>
      <p:sp>
        <p:nvSpPr>
          <p:cNvPr id="4" name="Slide Number Placeholder 3"/>
          <p:cNvSpPr>
            <a:spLocks noGrp="1"/>
          </p:cNvSpPr>
          <p:nvPr>
            <p:ph type="sldNum" sz="quarter" idx="10"/>
          </p:nvPr>
        </p:nvSpPr>
        <p:spPr/>
        <p:txBody>
          <a:bodyPr/>
          <a:lstStyle/>
          <a:p>
            <a:fld id="{0A862FB4-6655-4294-A3F7-69BDA5AAA4AB}" type="slidenum">
              <a:rPr lang="en-US" smtClean="0"/>
              <a:pPr/>
              <a:t>42</a:t>
            </a:fld>
            <a:endParaRPr lang="en-US"/>
          </a:p>
        </p:txBody>
      </p:sp>
    </p:spTree>
    <p:extLst>
      <p:ext uri="{BB962C8B-B14F-4D97-AF65-F5344CB8AC3E}">
        <p14:creationId xmlns:p14="http://schemas.microsoft.com/office/powerpoint/2010/main" xmlns="" val="1517135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a:t>
            </a:r>
            <a:r>
              <a:rPr lang="en-US" dirty="0" smtClean="0"/>
              <a:t>4:  </a:t>
            </a:r>
            <a:r>
              <a:rPr lang="en-US" dirty="0" smtClean="0"/>
              <a:t>Solve for missing variables in the break even equation given changed </a:t>
            </a:r>
            <a:r>
              <a:rPr lang="en-US" dirty="0" smtClean="0"/>
              <a:t>assumptions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(Review </a:t>
            </a:r>
            <a:r>
              <a:rPr lang="en-US" b="1" baseline="0" dirty="0" smtClean="0"/>
              <a:t> Spreadsheet </a:t>
            </a:r>
            <a:r>
              <a:rPr lang="en-US" b="1" dirty="0" smtClean="0"/>
              <a:t>VG with the Students)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Sensitivity Analysis Spreadsheet conclusion:</a:t>
            </a:r>
            <a:endParaRPr lang="en-US" b="0" dirty="0" smtClean="0"/>
          </a:p>
          <a:p>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1.  Enter </a:t>
            </a:r>
            <a:r>
              <a:rPr lang="en-US" sz="1200" kern="1200" dirty="0" smtClean="0">
                <a:solidFill>
                  <a:schemeClr val="tx1"/>
                </a:solidFill>
                <a:effectLst/>
                <a:latin typeface="+mn-lt"/>
                <a:ea typeface="+mn-ea"/>
                <a:cs typeface="+mn-cs"/>
              </a:rPr>
              <a:t>the problem data into the appropriate spreadsheet cells.  Only the white cells can accept data.  The spreadsheet will calculate breakeven variable cost per unit automatically.  </a:t>
            </a:r>
            <a:endParaRPr lang="en-US" sz="16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A862FB4-6655-4294-A3F7-69BDA5AAA4AB}" type="slidenum">
              <a:rPr lang="en-US" smtClean="0"/>
              <a:pPr/>
              <a:t>43</a:t>
            </a:fld>
            <a:endParaRPr lang="en-US"/>
          </a:p>
        </p:txBody>
      </p:sp>
    </p:spTree>
    <p:extLst>
      <p:ext uri="{BB962C8B-B14F-4D97-AF65-F5344CB8AC3E}">
        <p14:creationId xmlns:p14="http://schemas.microsoft.com/office/powerpoint/2010/main" xmlns="" val="134742296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57150">
              <a:buFont typeface="+mj-lt"/>
              <a:buNone/>
            </a:pPr>
            <a:r>
              <a:rPr lang="en-US" dirty="0" smtClean="0"/>
              <a:t>Activity Step </a:t>
            </a:r>
            <a:r>
              <a:rPr lang="en-US" dirty="0" smtClean="0"/>
              <a:t>4:  </a:t>
            </a:r>
            <a:r>
              <a:rPr lang="en-US" dirty="0" smtClean="0"/>
              <a:t>Solve for missing variables in the break even equation given changed </a:t>
            </a:r>
            <a:r>
              <a:rPr lang="en-US" dirty="0" smtClean="0"/>
              <a:t>assumptions</a:t>
            </a:r>
          </a:p>
          <a:p>
            <a:pPr marL="0" lvl="0" indent="-57150">
              <a:buFont typeface="+mj-lt"/>
              <a:buNone/>
            </a:pPr>
            <a:endParaRPr lang="en-US" dirty="0" smtClean="0"/>
          </a:p>
          <a:p>
            <a:pPr marL="0" lvl="0" indent="-57150">
              <a:buFont typeface="+mj-lt"/>
              <a:buNone/>
            </a:pPr>
            <a:r>
              <a:rPr lang="en-US" dirty="0" smtClean="0"/>
              <a:t>What</a:t>
            </a:r>
            <a:r>
              <a:rPr lang="en-US" baseline="0" dirty="0" smtClean="0"/>
              <a:t> ifs Involving Other Variables:</a:t>
            </a:r>
          </a:p>
          <a:p>
            <a:pPr marL="0" lvl="0" indent="-57150">
              <a:buFont typeface="+mj-lt"/>
              <a:buNone/>
            </a:pPr>
            <a:endParaRPr lang="en-US" dirty="0" smtClean="0"/>
          </a:p>
          <a:p>
            <a:pPr lvl="0"/>
            <a:r>
              <a:rPr lang="en-US" sz="1200" kern="1200" dirty="0" smtClean="0">
                <a:solidFill>
                  <a:schemeClr val="tx1"/>
                </a:solidFill>
                <a:effectLst/>
                <a:latin typeface="+mn-lt"/>
                <a:ea typeface="+mn-ea"/>
                <a:cs typeface="+mn-cs"/>
              </a:rPr>
              <a:t>Here </a:t>
            </a:r>
            <a:r>
              <a:rPr lang="en-US" sz="1200" kern="1200" dirty="0" smtClean="0">
                <a:solidFill>
                  <a:schemeClr val="tx1"/>
                </a:solidFill>
                <a:effectLst/>
                <a:latin typeface="+mn-lt"/>
                <a:ea typeface="+mn-ea"/>
                <a:cs typeface="+mn-cs"/>
              </a:rPr>
              <a:t>is another what-if scenario.  The difference between this one and the last one is that, instead of fixed cost increasing, variable cost is increasing and we are going to solve for the fixed cost that will permit us to maintain our price at $30/ticket and our breakeven quantity at 100 tickets.  </a:t>
            </a:r>
            <a:r>
              <a:rPr lang="en-US" sz="1200" kern="1200" dirty="0" smtClean="0">
                <a:solidFill>
                  <a:schemeClr val="tx1"/>
                </a:solidFill>
                <a:effectLst/>
                <a:latin typeface="+mn-lt"/>
                <a:ea typeface="+mn-ea"/>
                <a:cs typeface="+mn-cs"/>
              </a:rPr>
              <a:t> What </a:t>
            </a:r>
            <a:r>
              <a:rPr lang="en-US" sz="1200" kern="1200" dirty="0" smtClean="0">
                <a:solidFill>
                  <a:schemeClr val="tx1"/>
                </a:solidFill>
                <a:effectLst/>
                <a:latin typeface="+mn-lt"/>
                <a:ea typeface="+mn-ea"/>
                <a:cs typeface="+mn-cs"/>
              </a:rPr>
              <a:t>is the unknown variable?  The unknown is fixed cost.  The </a:t>
            </a:r>
            <a:r>
              <a:rPr lang="en-US" sz="1200" kern="1200" dirty="0" smtClean="0">
                <a:solidFill>
                  <a:schemeClr val="tx1"/>
                </a:solidFill>
                <a:effectLst/>
                <a:latin typeface="+mn-lt"/>
                <a:ea typeface="+mn-ea"/>
                <a:cs typeface="+mn-cs"/>
              </a:rPr>
              <a:t>known's </a:t>
            </a:r>
            <a:r>
              <a:rPr lang="en-US" sz="1200" kern="1200" dirty="0" smtClean="0">
                <a:solidFill>
                  <a:schemeClr val="tx1"/>
                </a:solidFill>
                <a:effectLst/>
                <a:latin typeface="+mn-lt"/>
                <a:ea typeface="+mn-ea"/>
                <a:cs typeface="+mn-cs"/>
              </a:rPr>
              <a:t>are price per unit ($30), number of units (100), and variable cost per unit ($10 + 30% of $10 = $13). </a:t>
            </a:r>
            <a:endParaRPr lang="en-US" sz="1200" kern="1200" dirty="0" smtClean="0">
              <a:solidFill>
                <a:schemeClr val="tx1"/>
              </a:solidFill>
              <a:effectLst/>
              <a:latin typeface="+mn-lt"/>
              <a:ea typeface="+mn-ea"/>
              <a:cs typeface="+mn-cs"/>
            </a:endParaRPr>
          </a:p>
          <a:p>
            <a:pPr lvl="0"/>
            <a:endParaRPr lang="en-US" sz="16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1.  Which </a:t>
            </a:r>
            <a:r>
              <a:rPr lang="en-US" sz="1200" kern="1200" dirty="0" smtClean="0">
                <a:solidFill>
                  <a:schemeClr val="tx1"/>
                </a:solidFill>
                <a:effectLst/>
                <a:latin typeface="+mn-lt"/>
                <a:ea typeface="+mn-ea"/>
                <a:cs typeface="+mn-cs"/>
              </a:rPr>
              <a:t>spreadsheet tool will I use?  Since the unknown is Fixed Cost, choose the tab for “Solve Breakeven FC”</a:t>
            </a:r>
            <a:endParaRPr lang="en-US" sz="16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2.  How </a:t>
            </a:r>
            <a:r>
              <a:rPr lang="en-US" sz="1200" kern="1200" dirty="0" smtClean="0">
                <a:solidFill>
                  <a:schemeClr val="tx1"/>
                </a:solidFill>
                <a:effectLst/>
                <a:latin typeface="+mn-lt"/>
                <a:ea typeface="+mn-ea"/>
                <a:cs typeface="+mn-cs"/>
              </a:rPr>
              <a:t>would I set up the equation?  Using the basic breakeven equation, the equation should be:</a:t>
            </a:r>
            <a:endParaRPr lang="en-US" sz="16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(Go</a:t>
            </a:r>
            <a:r>
              <a:rPr lang="en-US" sz="1200" b="1" kern="1200" baseline="0" dirty="0" smtClean="0">
                <a:solidFill>
                  <a:schemeClr val="tx1"/>
                </a:solidFill>
                <a:effectLst/>
                <a:latin typeface="+mn-lt"/>
                <a:ea typeface="+mn-ea"/>
                <a:cs typeface="+mn-cs"/>
              </a:rPr>
              <a:t> to next VG for Answer)</a:t>
            </a:r>
            <a:endParaRPr lang="en-US" sz="1200" b="1" kern="1200" dirty="0" smtClean="0">
              <a:solidFill>
                <a:schemeClr val="tx1"/>
              </a:solidFill>
              <a:effectLst/>
              <a:latin typeface="+mn-lt"/>
              <a:ea typeface="+mn-ea"/>
              <a:cs typeface="+mn-cs"/>
            </a:endParaRPr>
          </a:p>
          <a:p>
            <a:pPr marL="0" lvl="0" indent="-57150">
              <a:buFont typeface="+mj-lt"/>
              <a:buNone/>
            </a:pPr>
            <a:endParaRPr lang="en-US" baseline="0" dirty="0" smtClean="0"/>
          </a:p>
          <a:p>
            <a:pPr marL="0" lvl="0" indent="-57150">
              <a:buFont typeface="+mj-lt"/>
              <a:buNone/>
            </a:pPr>
            <a:endParaRPr lang="en-US" dirty="0" smtClean="0"/>
          </a:p>
        </p:txBody>
      </p:sp>
      <p:sp>
        <p:nvSpPr>
          <p:cNvPr id="4" name="Slide Number Placeholder 3"/>
          <p:cNvSpPr>
            <a:spLocks noGrp="1"/>
          </p:cNvSpPr>
          <p:nvPr>
            <p:ph type="sldNum" sz="quarter" idx="10"/>
          </p:nvPr>
        </p:nvSpPr>
        <p:spPr/>
        <p:txBody>
          <a:bodyPr/>
          <a:lstStyle/>
          <a:p>
            <a:fld id="{0A862FB4-6655-4294-A3F7-69BDA5AAA4AB}" type="slidenum">
              <a:rPr lang="en-US" smtClean="0"/>
              <a:pPr/>
              <a:t>44</a:t>
            </a:fld>
            <a:endParaRPr lang="en-US"/>
          </a:p>
        </p:txBody>
      </p:sp>
    </p:spTree>
    <p:extLst>
      <p:ext uri="{BB962C8B-B14F-4D97-AF65-F5344CB8AC3E}">
        <p14:creationId xmlns:p14="http://schemas.microsoft.com/office/powerpoint/2010/main" xmlns="" val="1571439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57150">
              <a:buFont typeface="+mj-lt"/>
              <a:buNone/>
            </a:pPr>
            <a:r>
              <a:rPr lang="en-US" dirty="0" smtClean="0"/>
              <a:t>Activity Step </a:t>
            </a:r>
            <a:r>
              <a:rPr lang="en-US" dirty="0" smtClean="0"/>
              <a:t>4:  </a:t>
            </a:r>
            <a:r>
              <a:rPr lang="en-US" dirty="0" smtClean="0"/>
              <a:t>Solve for missing variables in the break even equation given changed </a:t>
            </a:r>
            <a:r>
              <a:rPr lang="en-US" dirty="0" smtClean="0"/>
              <a:t>assumptions</a:t>
            </a:r>
          </a:p>
          <a:p>
            <a:pPr marL="0" lvl="0" indent="-57150">
              <a:buFont typeface="+mj-lt"/>
              <a:buNone/>
            </a:pPr>
            <a:endParaRPr lang="en-US" dirty="0" smtClean="0"/>
          </a:p>
          <a:p>
            <a:pPr marL="0" lvl="0" indent="-57150">
              <a:buFont typeface="+mj-lt"/>
              <a:buNone/>
            </a:pPr>
            <a:endParaRPr lang="en-US" b="1" dirty="0" smtClean="0"/>
          </a:p>
          <a:p>
            <a:pPr marL="0" lvl="0" indent="-57150">
              <a:buFont typeface="+mj-lt"/>
              <a:buNone/>
            </a:pPr>
            <a:r>
              <a:rPr lang="en-US" b="1" dirty="0" smtClean="0"/>
              <a:t>Solving for Breakeven $Fixed Cost:</a:t>
            </a:r>
          </a:p>
          <a:p>
            <a:pPr marL="0" lvl="0" indent="-57150">
              <a:buFont typeface="+mj-lt"/>
              <a:buNone/>
            </a:pPr>
            <a:endParaRPr lang="en-US" b="1" dirty="0" smtClean="0"/>
          </a:p>
          <a:p>
            <a:pPr marL="0" marR="0" lvl="0" indent="-57150" algn="l" defTabSz="914400" rtl="0" eaLnBrk="1" fontAlgn="auto" latinLnBrk="0" hangingPunct="1">
              <a:lnSpc>
                <a:spcPct val="100000"/>
              </a:lnSpc>
              <a:spcBef>
                <a:spcPts val="0"/>
              </a:spcBef>
              <a:spcAft>
                <a:spcPts val="0"/>
              </a:spcAft>
              <a:buClrTx/>
              <a:buSzTx/>
              <a:buFont typeface="+mj-lt"/>
              <a:buNone/>
              <a:tabLst/>
              <a:defRPr/>
            </a:pPr>
            <a:r>
              <a:rPr lang="en-US" b="1" dirty="0" smtClean="0"/>
              <a:t>(And the answer is)</a:t>
            </a:r>
          </a:p>
          <a:p>
            <a:pPr marL="0" lvl="0" indent="-57150">
              <a:buFont typeface="+mj-lt"/>
              <a:buNone/>
            </a:pPr>
            <a:r>
              <a:rPr lang="en-US" b="1" dirty="0" smtClean="0"/>
              <a:t> </a:t>
            </a:r>
          </a:p>
          <a:p>
            <a:r>
              <a:rPr lang="en-US" sz="1200" b="0" kern="1200" dirty="0" smtClean="0">
                <a:solidFill>
                  <a:schemeClr val="tx1"/>
                </a:solidFill>
                <a:effectLst/>
                <a:latin typeface="+mn-lt"/>
                <a:ea typeface="+mn-ea"/>
                <a:cs typeface="+mn-cs"/>
              </a:rPr>
              <a:t>1.</a:t>
            </a:r>
            <a:r>
              <a:rPr lang="en-US" sz="1200" b="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$30/</a:t>
            </a:r>
            <a:r>
              <a:rPr lang="en-US" sz="1200" kern="1200" dirty="0" err="1" smtClean="0">
                <a:solidFill>
                  <a:schemeClr val="tx1"/>
                </a:solidFill>
                <a:effectLst/>
                <a:latin typeface="+mn-lt"/>
                <a:ea typeface="+mn-ea"/>
                <a:cs typeface="+mn-cs"/>
              </a:rPr>
              <a:t>Tkt</a:t>
            </a:r>
            <a:r>
              <a:rPr lang="en-US" sz="1200" kern="1200" dirty="0" smtClean="0">
                <a:solidFill>
                  <a:schemeClr val="tx1"/>
                </a:solidFill>
                <a:effectLst/>
                <a:latin typeface="+mn-lt"/>
                <a:ea typeface="+mn-ea"/>
                <a:cs typeface="+mn-cs"/>
              </a:rPr>
              <a:t>(100 </a:t>
            </a:r>
            <a:r>
              <a:rPr lang="en-US" sz="1200" kern="1200" dirty="0" err="1" smtClean="0">
                <a:solidFill>
                  <a:schemeClr val="tx1"/>
                </a:solidFill>
                <a:effectLst/>
                <a:latin typeface="+mn-lt"/>
                <a:ea typeface="+mn-ea"/>
                <a:cs typeface="+mn-cs"/>
              </a:rPr>
              <a:t>Tkts</a:t>
            </a:r>
            <a:r>
              <a:rPr lang="en-US" sz="1200" kern="1200" dirty="0" smtClean="0">
                <a:solidFill>
                  <a:schemeClr val="tx1"/>
                </a:solidFill>
                <a:effectLst/>
                <a:latin typeface="+mn-lt"/>
                <a:ea typeface="+mn-ea"/>
                <a:cs typeface="+mn-cs"/>
              </a:rPr>
              <a:t>) - $10/</a:t>
            </a:r>
            <a:r>
              <a:rPr lang="en-US" sz="1200" kern="1200" dirty="0" err="1" smtClean="0">
                <a:solidFill>
                  <a:schemeClr val="tx1"/>
                </a:solidFill>
                <a:effectLst/>
                <a:latin typeface="+mn-lt"/>
                <a:ea typeface="+mn-ea"/>
                <a:cs typeface="+mn-cs"/>
              </a:rPr>
              <a:t>Tkt</a:t>
            </a:r>
            <a:r>
              <a:rPr lang="en-US" sz="1200" kern="1200" dirty="0" smtClean="0">
                <a:solidFill>
                  <a:schemeClr val="tx1"/>
                </a:solidFill>
                <a:effectLst/>
                <a:latin typeface="+mn-lt"/>
                <a:ea typeface="+mn-ea"/>
                <a:cs typeface="+mn-cs"/>
              </a:rPr>
              <a:t>(1+.3)(100 </a:t>
            </a:r>
            <a:r>
              <a:rPr lang="en-US" sz="1200" kern="1200" dirty="0" err="1" smtClean="0">
                <a:solidFill>
                  <a:schemeClr val="tx1"/>
                </a:solidFill>
                <a:effectLst/>
                <a:latin typeface="+mn-lt"/>
                <a:ea typeface="+mn-ea"/>
                <a:cs typeface="+mn-cs"/>
              </a:rPr>
              <a:t>Tkts</a:t>
            </a:r>
            <a:r>
              <a:rPr lang="en-US" sz="1200" kern="1200" dirty="0" smtClean="0">
                <a:solidFill>
                  <a:schemeClr val="tx1"/>
                </a:solidFill>
                <a:effectLst/>
                <a:latin typeface="+mn-lt"/>
                <a:ea typeface="+mn-ea"/>
                <a:cs typeface="+mn-cs"/>
              </a:rPr>
              <a:t>) - $FC = $0  </a:t>
            </a:r>
            <a:endParaRPr lang="en-US" sz="16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2.  </a:t>
            </a:r>
            <a:r>
              <a:rPr lang="en-US" sz="1200" b="1" kern="1200" dirty="0" smtClean="0">
                <a:solidFill>
                  <a:schemeClr val="tx1"/>
                </a:solidFill>
                <a:effectLst/>
                <a:latin typeface="+mn-lt"/>
                <a:ea typeface="+mn-ea"/>
                <a:cs typeface="+mn-cs"/>
              </a:rPr>
              <a:t>If </a:t>
            </a:r>
            <a:r>
              <a:rPr lang="en-US" sz="1200" b="1" kern="1200" dirty="0" smtClean="0">
                <a:solidFill>
                  <a:schemeClr val="tx1"/>
                </a:solidFill>
                <a:effectLst/>
                <a:latin typeface="+mn-lt"/>
                <a:ea typeface="+mn-ea"/>
                <a:cs typeface="+mn-cs"/>
              </a:rPr>
              <a:t>you can set up the equation, we assume you can solve it.  But just in case, here is the solution. </a:t>
            </a:r>
          </a:p>
          <a:p>
            <a:endParaRPr lang="en-US" sz="1200" kern="1200" baseline="0" dirty="0" smtClean="0">
              <a:solidFill>
                <a:schemeClr val="tx1"/>
              </a:solidFill>
              <a:effectLst/>
              <a:latin typeface="+mn-lt"/>
              <a:ea typeface="+mn-ea"/>
              <a:cs typeface="+mn-cs"/>
            </a:endParaRPr>
          </a:p>
          <a:p>
            <a:r>
              <a:rPr lang="en-US" sz="1200" b="1" kern="1200" baseline="0" dirty="0" smtClean="0">
                <a:solidFill>
                  <a:schemeClr val="tx1"/>
                </a:solidFill>
                <a:effectLst/>
                <a:latin typeface="+mn-lt"/>
                <a:ea typeface="+mn-ea"/>
                <a:cs typeface="+mn-cs"/>
              </a:rPr>
              <a:t>(Go to next VG for Answer) </a:t>
            </a:r>
            <a:endParaRPr lang="en-US" sz="1600" b="1"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A862FB4-6655-4294-A3F7-69BDA5AAA4AB}" type="slidenum">
              <a:rPr lang="en-US" smtClean="0"/>
              <a:pPr/>
              <a:t>45</a:t>
            </a:fld>
            <a:endParaRPr lang="en-US"/>
          </a:p>
        </p:txBody>
      </p:sp>
    </p:spTree>
    <p:extLst>
      <p:ext uri="{BB962C8B-B14F-4D97-AF65-F5344CB8AC3E}">
        <p14:creationId xmlns:p14="http://schemas.microsoft.com/office/powerpoint/2010/main" xmlns="" val="202493505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57150">
              <a:buFont typeface="+mj-lt"/>
              <a:buNone/>
            </a:pPr>
            <a:r>
              <a:rPr lang="en-US" dirty="0" smtClean="0"/>
              <a:t>Activity Step </a:t>
            </a:r>
            <a:r>
              <a:rPr lang="en-US" dirty="0" smtClean="0"/>
              <a:t>4:  </a:t>
            </a:r>
            <a:r>
              <a:rPr lang="en-US" dirty="0" smtClean="0"/>
              <a:t>Solve for missing variables in the break even equation given changed </a:t>
            </a:r>
            <a:r>
              <a:rPr lang="en-US" dirty="0" smtClean="0"/>
              <a:t>assumptions</a:t>
            </a:r>
          </a:p>
          <a:p>
            <a:pPr marL="0" lvl="0" indent="-57150">
              <a:buFont typeface="+mj-lt"/>
              <a:buNone/>
            </a:pPr>
            <a:endParaRPr lang="en-US" dirty="0" smtClean="0"/>
          </a:p>
          <a:p>
            <a:pPr marL="0" lvl="0" indent="-57150">
              <a:buFont typeface="+mj-lt"/>
              <a:buNone/>
            </a:pPr>
            <a:r>
              <a:rPr lang="en-US" b="1" dirty="0" smtClean="0"/>
              <a:t>(Review VG with the Students)</a:t>
            </a:r>
          </a:p>
          <a:p>
            <a:pPr marL="0" lvl="0" indent="-57150">
              <a:buFont typeface="+mj-lt"/>
              <a:buNone/>
            </a:pPr>
            <a:endParaRPr lang="en-US" b="1" dirty="0" smtClean="0"/>
          </a:p>
          <a:p>
            <a:pPr marL="0" lvl="0" indent="-57150">
              <a:buFont typeface="+mj-lt"/>
              <a:buNone/>
            </a:pPr>
            <a:r>
              <a:rPr lang="en-US" b="0" dirty="0" smtClean="0"/>
              <a:t>Solving for Breakeven $Fixed Cost:</a:t>
            </a:r>
          </a:p>
          <a:p>
            <a:pPr marL="0" lvl="0" indent="-57150">
              <a:buFont typeface="+mj-lt"/>
              <a:buNone/>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8000" dirty="0" smtClean="0"/>
              <a:t>1.  This </a:t>
            </a:r>
            <a:r>
              <a:rPr lang="en-US" sz="8000" dirty="0" smtClean="0"/>
              <a:t>slide presents the algebraic solution.</a:t>
            </a:r>
            <a:r>
              <a:rPr lang="en-US" sz="8000" baseline="0" dirty="0" smtClean="0"/>
              <a:t>  </a:t>
            </a:r>
            <a:r>
              <a:rPr lang="en-US" sz="1200" kern="1200" dirty="0" smtClean="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solution is $1700.  That is, Fixed cost must be reduced to $1700 in order to maintain the price of $30 and quantity at 100 if variable cost increases to $13 per unit</a:t>
            </a:r>
            <a:r>
              <a:rPr lang="en-US" sz="1200" kern="1200" dirty="0" smtClean="0">
                <a:solidFill>
                  <a:schemeClr val="tx1"/>
                </a:solidFill>
                <a:effectLst/>
                <a:latin typeface="+mn-lt"/>
                <a:ea typeface="+mn-ea"/>
                <a:cs typeface="+mn-cs"/>
              </a:rPr>
              <a:t>.</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(Go to next VG)</a:t>
            </a:r>
            <a:endParaRPr lang="en-US" sz="1200" b="1"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8000" dirty="0" smtClean="0"/>
          </a:p>
          <a:p>
            <a:endParaRPr lang="en-US" dirty="0"/>
          </a:p>
        </p:txBody>
      </p:sp>
      <p:sp>
        <p:nvSpPr>
          <p:cNvPr id="4" name="Slide Number Placeholder 3"/>
          <p:cNvSpPr>
            <a:spLocks noGrp="1"/>
          </p:cNvSpPr>
          <p:nvPr>
            <p:ph type="sldNum" sz="quarter" idx="10"/>
          </p:nvPr>
        </p:nvSpPr>
        <p:spPr/>
        <p:txBody>
          <a:bodyPr/>
          <a:lstStyle/>
          <a:p>
            <a:fld id="{0A862FB4-6655-4294-A3F7-69BDA5AAA4AB}" type="slidenum">
              <a:rPr lang="en-US" smtClean="0"/>
              <a:pPr/>
              <a:t>46</a:t>
            </a:fld>
            <a:endParaRPr lang="en-US"/>
          </a:p>
        </p:txBody>
      </p:sp>
    </p:spTree>
    <p:extLst>
      <p:ext uri="{BB962C8B-B14F-4D97-AF65-F5344CB8AC3E}">
        <p14:creationId xmlns:p14="http://schemas.microsoft.com/office/powerpoint/2010/main" xmlns="" val="202493505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57150">
              <a:buFont typeface="+mj-lt"/>
              <a:buNone/>
            </a:pPr>
            <a:r>
              <a:rPr lang="en-US" dirty="0" smtClean="0"/>
              <a:t>Activity Step </a:t>
            </a:r>
            <a:r>
              <a:rPr lang="en-US" dirty="0" smtClean="0"/>
              <a:t>4:  </a:t>
            </a:r>
            <a:r>
              <a:rPr lang="en-US" dirty="0" smtClean="0"/>
              <a:t>Solve for missing variables in the break even equation given changed </a:t>
            </a:r>
            <a:r>
              <a:rPr lang="en-US" dirty="0" smtClean="0"/>
              <a:t>assumptions</a:t>
            </a:r>
          </a:p>
          <a:p>
            <a:pPr marL="0" lvl="0" indent="-57150">
              <a:buFont typeface="+mj-lt"/>
              <a:buNone/>
            </a:pPr>
            <a:endParaRPr lang="en-US" dirty="0" smtClean="0"/>
          </a:p>
          <a:p>
            <a:pPr marL="0" lvl="0" indent="-57150">
              <a:buFont typeface="+mj-lt"/>
              <a:buNone/>
            </a:pPr>
            <a:r>
              <a:rPr lang="en-US" b="1" dirty="0" smtClean="0"/>
              <a:t>(Review VG with the Students)</a:t>
            </a:r>
          </a:p>
          <a:p>
            <a:pPr marL="0" lvl="0" indent="-57150">
              <a:buFont typeface="+mj-lt"/>
              <a:buNone/>
            </a:pPr>
            <a:endParaRPr lang="en-US" dirty="0" smtClean="0"/>
          </a:p>
          <a:p>
            <a:pPr marL="0" lvl="0" indent="-57150">
              <a:buFont typeface="+mj-lt"/>
              <a:buNone/>
            </a:pPr>
            <a:r>
              <a:rPr lang="en-US" dirty="0" smtClean="0"/>
              <a:t>Proof:</a:t>
            </a:r>
          </a:p>
          <a:p>
            <a:pPr marL="0" lvl="0" indent="-57150">
              <a:buFont typeface="+mj-lt"/>
              <a:buNone/>
            </a:pPr>
            <a:endParaRPr lang="en-US" dirty="0" smtClean="0"/>
          </a:p>
          <a:p>
            <a:pPr lvl="0"/>
            <a:r>
              <a:rPr lang="en-US" sz="1200" kern="1200" dirty="0" smtClean="0">
                <a:solidFill>
                  <a:schemeClr val="tx1"/>
                </a:solidFill>
                <a:effectLst/>
                <a:latin typeface="+mn-lt"/>
                <a:ea typeface="+mn-ea"/>
                <a:cs typeface="+mn-cs"/>
              </a:rPr>
              <a:t>1.  This </a:t>
            </a:r>
            <a:r>
              <a:rPr lang="en-US" sz="1200" kern="1200" dirty="0" smtClean="0">
                <a:solidFill>
                  <a:schemeClr val="tx1"/>
                </a:solidFill>
                <a:effectLst/>
                <a:latin typeface="+mn-lt"/>
                <a:ea typeface="+mn-ea"/>
                <a:cs typeface="+mn-cs"/>
              </a:rPr>
              <a:t>slide illustrates the proof if you plug $1700 back into the equation for Fixed Cost.</a:t>
            </a:r>
            <a:endParaRPr lang="en-US"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A862FB4-6655-4294-A3F7-69BDA5AAA4AB}" type="slidenum">
              <a:rPr lang="en-US" smtClean="0"/>
              <a:pPr/>
              <a:t>47</a:t>
            </a:fld>
            <a:endParaRPr lang="en-US"/>
          </a:p>
        </p:txBody>
      </p:sp>
    </p:spTree>
    <p:extLst>
      <p:ext uri="{BB962C8B-B14F-4D97-AF65-F5344CB8AC3E}">
        <p14:creationId xmlns:p14="http://schemas.microsoft.com/office/powerpoint/2010/main" xmlns="" val="244510828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a:t>
            </a:r>
            <a:r>
              <a:rPr lang="en-US" dirty="0" smtClean="0"/>
              <a:t>4:  </a:t>
            </a:r>
            <a:r>
              <a:rPr lang="en-US" dirty="0" smtClean="0"/>
              <a:t>Solve for missing variables in the break even equation given changed </a:t>
            </a:r>
            <a:r>
              <a:rPr lang="en-US" dirty="0" smtClean="0"/>
              <a:t>assumptions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(Review VG with the Students)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Here is the graph of the scenario.  Note that the x-axis represents the unknown fixed cost.  </a:t>
            </a:r>
            <a:endParaRPr lang="en-US" sz="1600" kern="1200" dirty="0" smtClean="0">
              <a:solidFill>
                <a:schemeClr val="tx1"/>
              </a:solidFill>
              <a:effectLst/>
              <a:latin typeface="+mn-lt"/>
              <a:ea typeface="+mn-ea"/>
              <a:cs typeface="+mn-cs"/>
            </a:endParaRPr>
          </a:p>
          <a:p>
            <a:endParaRPr lang="en-US" dirty="0" smtClean="0"/>
          </a:p>
          <a:p>
            <a:r>
              <a:rPr lang="en-US" b="1" dirty="0" smtClean="0"/>
              <a:t>1.  Revenue</a:t>
            </a:r>
            <a:r>
              <a:rPr lang="en-US" baseline="0" dirty="0" smtClean="0"/>
              <a:t> </a:t>
            </a:r>
            <a:r>
              <a:rPr lang="en-US" b="1" baseline="0" dirty="0" smtClean="0"/>
              <a:t>(blue line) </a:t>
            </a:r>
            <a:r>
              <a:rPr lang="en-US" baseline="0" dirty="0" smtClean="0"/>
              <a:t>and </a:t>
            </a:r>
            <a:r>
              <a:rPr lang="en-US" b="1" baseline="0" dirty="0" smtClean="0"/>
              <a:t>variable cost</a:t>
            </a:r>
            <a:r>
              <a:rPr lang="en-US" baseline="0" dirty="0" smtClean="0"/>
              <a:t> </a:t>
            </a:r>
            <a:r>
              <a:rPr lang="en-US" b="1" baseline="0" dirty="0" smtClean="0"/>
              <a:t>(red dotted line</a:t>
            </a:r>
            <a:r>
              <a:rPr lang="en-US" baseline="0" dirty="0" smtClean="0"/>
              <a:t>) are both shown as horizontal lines since both the number of units (100) and the unit price and variable cost are known.  </a:t>
            </a:r>
          </a:p>
          <a:p>
            <a:endParaRPr lang="en-US" baseline="0" dirty="0" smtClean="0"/>
          </a:p>
          <a:p>
            <a:r>
              <a:rPr lang="en-US" b="1" baseline="0" dirty="0" smtClean="0"/>
              <a:t>2.  Fixed </a:t>
            </a:r>
            <a:r>
              <a:rPr lang="en-US" b="1" baseline="0" dirty="0" smtClean="0"/>
              <a:t>cost (green dotted line) </a:t>
            </a:r>
            <a:r>
              <a:rPr lang="en-US" baseline="0" dirty="0" smtClean="0"/>
              <a:t>which is unknown in this case, is shown as an upward sloping line.   Both fixed cost and total cost increase as fixed cost increases.</a:t>
            </a:r>
          </a:p>
          <a:p>
            <a:endParaRPr lang="en-US" baseline="0" dirty="0" smtClean="0"/>
          </a:p>
          <a:p>
            <a:r>
              <a:rPr lang="en-US" b="1" baseline="0" dirty="0" smtClean="0"/>
              <a:t>3.  Total </a:t>
            </a:r>
            <a:r>
              <a:rPr lang="en-US" b="1" baseline="0" dirty="0" smtClean="0"/>
              <a:t>cost (purple line)</a:t>
            </a:r>
            <a:r>
              <a:rPr lang="en-US" baseline="0" dirty="0" smtClean="0"/>
              <a:t> = FC + VC.  The point at which TC = Revenue is the breakeven point.  Any Fixed cost </a:t>
            </a:r>
            <a:r>
              <a:rPr lang="en-US" b="1" baseline="0" dirty="0" smtClean="0"/>
              <a:t>greater than $1700 </a:t>
            </a:r>
            <a:r>
              <a:rPr lang="en-US" baseline="0" dirty="0" smtClean="0"/>
              <a:t>results in a loss </a:t>
            </a:r>
            <a:r>
              <a:rPr lang="en-US" b="1" baseline="0" dirty="0" smtClean="0"/>
              <a:t>(red area).  </a:t>
            </a:r>
            <a:r>
              <a:rPr lang="en-US" baseline="0" dirty="0" smtClean="0"/>
              <a:t>Any fixed cost </a:t>
            </a:r>
            <a:r>
              <a:rPr lang="en-US" b="1" baseline="0" dirty="0" smtClean="0"/>
              <a:t>less than $1700 </a:t>
            </a:r>
            <a:r>
              <a:rPr lang="en-US" baseline="0" dirty="0" smtClean="0"/>
              <a:t>results in profit </a:t>
            </a:r>
            <a:r>
              <a:rPr lang="en-US" b="1" baseline="0" dirty="0" smtClean="0"/>
              <a:t>(green area.)</a:t>
            </a:r>
            <a:endParaRPr lang="en-US" b="1" dirty="0"/>
          </a:p>
        </p:txBody>
      </p:sp>
      <p:sp>
        <p:nvSpPr>
          <p:cNvPr id="4" name="Slide Number Placeholder 3"/>
          <p:cNvSpPr>
            <a:spLocks noGrp="1"/>
          </p:cNvSpPr>
          <p:nvPr>
            <p:ph type="sldNum" sz="quarter" idx="10"/>
          </p:nvPr>
        </p:nvSpPr>
        <p:spPr/>
        <p:txBody>
          <a:bodyPr/>
          <a:lstStyle/>
          <a:p>
            <a:fld id="{0A862FB4-6655-4294-A3F7-69BDA5AAA4AB}" type="slidenum">
              <a:rPr lang="en-US" smtClean="0"/>
              <a:pPr/>
              <a:t>48</a:t>
            </a:fld>
            <a:endParaRPr lang="en-US"/>
          </a:p>
        </p:txBody>
      </p:sp>
    </p:spTree>
    <p:extLst>
      <p:ext uri="{BB962C8B-B14F-4D97-AF65-F5344CB8AC3E}">
        <p14:creationId xmlns:p14="http://schemas.microsoft.com/office/powerpoint/2010/main" xmlns="" val="163376534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a:t>
            </a:r>
            <a:r>
              <a:rPr lang="en-US" dirty="0" smtClean="0"/>
              <a:t>4:  </a:t>
            </a:r>
            <a:r>
              <a:rPr lang="en-US" dirty="0" smtClean="0"/>
              <a:t>Solve for missing variables in the break even equation given changed </a:t>
            </a:r>
            <a:r>
              <a:rPr lang="en-US" dirty="0" smtClean="0"/>
              <a:t>assumptions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Interpreting the Result: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In order to maintain the breakeven point of 100 tickets, we need to reduce fixed cost from $2000 to $1700.  </a:t>
            </a:r>
            <a:r>
              <a:rPr lang="en-US" sz="1200" kern="1200" dirty="0" smtClean="0">
                <a:solidFill>
                  <a:schemeClr val="tx1"/>
                </a:solidFill>
                <a:effectLst/>
                <a:latin typeface="+mn-lt"/>
                <a:ea typeface="+mn-ea"/>
                <a:cs typeface="+mn-cs"/>
              </a:rPr>
              <a:t>Questions </a:t>
            </a:r>
            <a:r>
              <a:rPr lang="en-US" sz="1200" kern="1200" dirty="0" smtClean="0">
                <a:solidFill>
                  <a:schemeClr val="tx1"/>
                </a:solidFill>
                <a:effectLst/>
                <a:latin typeface="+mn-lt"/>
                <a:ea typeface="+mn-ea"/>
                <a:cs typeface="+mn-cs"/>
              </a:rPr>
              <a:t>to ask</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1.  How </a:t>
            </a:r>
            <a:r>
              <a:rPr lang="en-US" sz="1200" kern="1200" dirty="0" smtClean="0">
                <a:solidFill>
                  <a:schemeClr val="tx1"/>
                </a:solidFill>
                <a:effectLst/>
                <a:latin typeface="+mn-lt"/>
                <a:ea typeface="+mn-ea"/>
                <a:cs typeface="+mn-cs"/>
              </a:rPr>
              <a:t>can we achieve this reduction?  The fixed costs include the staff (actor/servers, stage crew and kitchen crew) and the facilities.  Management needs to ask where cuts might be made to achieve the reduction.  We don’t know the answer, but this analysis helps us ask the right questions.</a:t>
            </a:r>
            <a:endParaRPr lang="en-US" sz="16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marL="228600" lvl="0" indent="-228600">
              <a:buAutoNum type="arabicPeriod" startAt="2"/>
            </a:pPr>
            <a:r>
              <a:rPr lang="en-US" sz="1200" kern="1200" dirty="0" smtClean="0">
                <a:solidFill>
                  <a:schemeClr val="tx1"/>
                </a:solidFill>
                <a:effectLst/>
                <a:latin typeface="+mn-lt"/>
                <a:ea typeface="+mn-ea"/>
                <a:cs typeface="+mn-cs"/>
              </a:rPr>
              <a:t>Are </a:t>
            </a:r>
            <a:r>
              <a:rPr lang="en-US" sz="1200" kern="1200" dirty="0" smtClean="0">
                <a:solidFill>
                  <a:schemeClr val="tx1"/>
                </a:solidFill>
                <a:effectLst/>
                <a:latin typeface="+mn-lt"/>
                <a:ea typeface="+mn-ea"/>
                <a:cs typeface="+mn-cs"/>
              </a:rPr>
              <a:t>those reasonable?  Once again, it’s important to ask if the types of cuts are even possible</a:t>
            </a:r>
            <a:r>
              <a:rPr lang="en-US" sz="1200" kern="1200" dirty="0" smtClean="0">
                <a:solidFill>
                  <a:schemeClr val="tx1"/>
                </a:solidFill>
                <a:effectLst/>
                <a:latin typeface="+mn-lt"/>
                <a:ea typeface="+mn-ea"/>
                <a:cs typeface="+mn-cs"/>
              </a:rPr>
              <a:t>.</a:t>
            </a:r>
          </a:p>
          <a:p>
            <a:pPr marL="228600" lvl="0" indent="-228600">
              <a:buAutoNum type="arabicPeriod" startAt="2"/>
            </a:pPr>
            <a:endParaRPr lang="en-US"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startAt="2"/>
              <a:tabLst/>
              <a:defRPr/>
            </a:pPr>
            <a:r>
              <a:rPr lang="en-US" sz="1200" kern="1200" dirty="0" smtClean="0">
                <a:solidFill>
                  <a:schemeClr val="tx1"/>
                </a:solidFill>
                <a:latin typeface="+mn-lt"/>
                <a:ea typeface="+mn-ea"/>
                <a:cs typeface="+mn-cs"/>
              </a:rPr>
              <a:t>What other factors should be considered?  Would making those changes affect the quality of the experience for diners?  Would they still be willing to pay the $30 price?  </a:t>
            </a:r>
          </a:p>
          <a:p>
            <a:pPr marL="228600" lvl="0" indent="-228600">
              <a:buAutoNum type="arabicPeriod" startAt="2"/>
            </a:pPr>
            <a:endParaRPr lang="en-US" sz="1200" kern="1200" dirty="0" smtClean="0">
              <a:solidFill>
                <a:schemeClr val="tx1"/>
              </a:solidFill>
              <a:effectLst/>
              <a:latin typeface="+mn-lt"/>
              <a:ea typeface="+mn-ea"/>
              <a:cs typeface="+mn-cs"/>
            </a:endParaRPr>
          </a:p>
          <a:p>
            <a:pPr marL="342900" lvl="0" indent="-342900">
              <a:buAutoNum type="arabicPeriod" startAt="2"/>
            </a:pPr>
            <a:endParaRPr lang="en-US" sz="1200" kern="1200" dirty="0" smtClean="0">
              <a:solidFill>
                <a:schemeClr val="tx1"/>
              </a:solidFill>
              <a:effectLst/>
              <a:latin typeface="+mn-lt"/>
              <a:ea typeface="+mn-ea"/>
              <a:cs typeface="+mn-cs"/>
            </a:endParaRPr>
          </a:p>
          <a:p>
            <a:pPr marL="342900" lvl="0" indent="-342900">
              <a:buAutoNum type="arabicPeriod" startAt="2"/>
            </a:pPr>
            <a:endParaRPr lang="en-US" sz="16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What other factors should be considered?  Would making those changes affect the quality of the experience for diners?  Would they still be willing to pay the $30 price?  </a:t>
            </a:r>
            <a:endParaRPr lang="en-US"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A862FB4-6655-4294-A3F7-69BDA5AAA4AB}" type="slidenum">
              <a:rPr lang="en-US" smtClean="0"/>
              <a:pPr/>
              <a:t>49</a:t>
            </a:fld>
            <a:endParaRPr lang="en-US"/>
          </a:p>
        </p:txBody>
      </p:sp>
    </p:spTree>
    <p:extLst>
      <p:ext uri="{BB962C8B-B14F-4D97-AF65-F5344CB8AC3E}">
        <p14:creationId xmlns:p14="http://schemas.microsoft.com/office/powerpoint/2010/main" xmlns="" val="4068769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Review - the </a:t>
            </a:r>
            <a:r>
              <a:rPr lang="en-US" baseline="0" dirty="0" smtClean="0"/>
              <a:t>key variables and assumptions in the Breakeven Equation:</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equation is : </a:t>
            </a:r>
            <a:r>
              <a:rPr lang="en-US" sz="1200" dirty="0" smtClean="0"/>
              <a:t>Revenue - Variable Cost - Fixed Cost = </a:t>
            </a:r>
            <a:r>
              <a:rPr lang="en-US" sz="1200" dirty="0" smtClean="0"/>
              <a:t>Profit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(Go</a:t>
            </a:r>
            <a:r>
              <a:rPr lang="en-US" sz="1200" b="1" baseline="0" dirty="0" smtClean="0"/>
              <a:t> to next VG)</a:t>
            </a:r>
            <a:endParaRPr lang="en-US" sz="1200" b="1"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ADE6E85E-EBC6-4813-ADD2-4BA94351FEB3}" type="slidenum">
              <a:rPr lang="en-US" smtClean="0"/>
              <a:pPr/>
              <a:t>5</a:t>
            </a:fld>
            <a:endParaRPr lang="en-US" dirty="0"/>
          </a:p>
        </p:txBody>
      </p:sp>
    </p:spTree>
    <p:extLst>
      <p:ext uri="{BB962C8B-B14F-4D97-AF65-F5344CB8AC3E}">
        <p14:creationId xmlns:p14="http://schemas.microsoft.com/office/powerpoint/2010/main" xmlns="" val="139087071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a:t>
            </a:r>
            <a:r>
              <a:rPr lang="en-US" dirty="0" smtClean="0"/>
              <a:t>4:  </a:t>
            </a:r>
            <a:r>
              <a:rPr lang="en-US" dirty="0" smtClean="0"/>
              <a:t>Solve for missing variables in the break even equation given changed </a:t>
            </a:r>
            <a:r>
              <a:rPr lang="en-US" dirty="0" smtClean="0"/>
              <a:t>assumptions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(Review  Spreadsheet VG with the Students)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Sensitivity Analysis Spreadsheet:</a:t>
            </a:r>
            <a:endParaRPr lang="en-US" b="0" dirty="0" smtClean="0"/>
          </a:p>
          <a:p>
            <a:endParaRPr lang="en-US" dirty="0" smtClean="0"/>
          </a:p>
          <a:p>
            <a:pPr marL="228600" indent="-228600">
              <a:buAutoNum type="arabicPeriod"/>
            </a:pPr>
            <a:r>
              <a:rPr lang="en-US" dirty="0" smtClean="0"/>
              <a:t>The </a:t>
            </a:r>
            <a:r>
              <a:rPr lang="en-US" dirty="0" smtClean="0"/>
              <a:t>data entry here shows the information from the “What if” scenario</a:t>
            </a:r>
            <a:r>
              <a:rPr lang="en-US" baseline="0" dirty="0" smtClean="0"/>
              <a:t> solving for breakeven fixed cost.  Your spreadsheet should look something like this, showing the breakeven fixed cost at $1700.  </a:t>
            </a:r>
            <a:endParaRPr lang="en-US" baseline="0" dirty="0" smtClean="0"/>
          </a:p>
          <a:p>
            <a:pPr marL="228600" indent="-228600">
              <a:buNone/>
            </a:pPr>
            <a:endParaRPr lang="en-US" baseline="0" dirty="0" smtClean="0"/>
          </a:p>
          <a:p>
            <a:pPr marL="228600" indent="-228600">
              <a:buNone/>
            </a:pPr>
            <a:r>
              <a:rPr lang="en-US" b="1" baseline="0" dirty="0" smtClean="0"/>
              <a:t>(Go to next VG)</a:t>
            </a:r>
            <a:endParaRPr lang="en-US" b="1" dirty="0"/>
          </a:p>
        </p:txBody>
      </p:sp>
      <p:sp>
        <p:nvSpPr>
          <p:cNvPr id="4" name="Slide Number Placeholder 3"/>
          <p:cNvSpPr>
            <a:spLocks noGrp="1"/>
          </p:cNvSpPr>
          <p:nvPr>
            <p:ph type="sldNum" sz="quarter" idx="10"/>
          </p:nvPr>
        </p:nvSpPr>
        <p:spPr/>
        <p:txBody>
          <a:bodyPr/>
          <a:lstStyle/>
          <a:p>
            <a:fld id="{0A862FB4-6655-4294-A3F7-69BDA5AAA4AB}" type="slidenum">
              <a:rPr lang="en-US" smtClean="0"/>
              <a:pPr/>
              <a:t>50</a:t>
            </a:fld>
            <a:endParaRPr lang="en-US"/>
          </a:p>
        </p:txBody>
      </p:sp>
    </p:spTree>
    <p:extLst>
      <p:ext uri="{BB962C8B-B14F-4D97-AF65-F5344CB8AC3E}">
        <p14:creationId xmlns:p14="http://schemas.microsoft.com/office/powerpoint/2010/main" xmlns="" val="81132790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a:t>
            </a:r>
            <a:r>
              <a:rPr lang="en-US" dirty="0" smtClean="0"/>
              <a:t>4:  </a:t>
            </a:r>
            <a:r>
              <a:rPr lang="en-US" dirty="0" smtClean="0"/>
              <a:t>Solve for missing variables in the break even equation given changed </a:t>
            </a:r>
            <a:r>
              <a:rPr lang="en-US" dirty="0" smtClean="0"/>
              <a:t>assumptions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(Review  Spreadsheet</a:t>
            </a:r>
            <a:r>
              <a:rPr lang="en-US" b="1" baseline="0" dirty="0" smtClean="0"/>
              <a:t> </a:t>
            </a:r>
            <a:r>
              <a:rPr lang="en-US" b="1" dirty="0" smtClean="0"/>
              <a:t>VG with the Students)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Sensitivity Analysis Spreadsheet concludes:</a:t>
            </a:r>
            <a:endParaRPr lang="en-US" b="1" dirty="0" smtClean="0"/>
          </a:p>
          <a:p>
            <a:endParaRPr lang="en-US" dirty="0" smtClean="0"/>
          </a:p>
          <a:p>
            <a:r>
              <a:rPr lang="en-US" dirty="0" smtClean="0"/>
              <a:t>The</a:t>
            </a:r>
            <a:r>
              <a:rPr lang="en-US" baseline="0" dirty="0" smtClean="0"/>
              <a:t> graph will look like this.  </a:t>
            </a:r>
            <a:endParaRPr lang="en-US" dirty="0"/>
          </a:p>
        </p:txBody>
      </p:sp>
      <p:sp>
        <p:nvSpPr>
          <p:cNvPr id="4" name="Slide Number Placeholder 3"/>
          <p:cNvSpPr>
            <a:spLocks noGrp="1"/>
          </p:cNvSpPr>
          <p:nvPr>
            <p:ph type="sldNum" sz="quarter" idx="10"/>
          </p:nvPr>
        </p:nvSpPr>
        <p:spPr/>
        <p:txBody>
          <a:bodyPr/>
          <a:lstStyle/>
          <a:p>
            <a:fld id="{0A862FB4-6655-4294-A3F7-69BDA5AAA4AB}" type="slidenum">
              <a:rPr lang="en-US" smtClean="0"/>
              <a:pPr/>
              <a:t>51</a:t>
            </a:fld>
            <a:endParaRPr lang="en-US"/>
          </a:p>
        </p:txBody>
      </p:sp>
    </p:spTree>
    <p:extLst>
      <p:ext uri="{BB962C8B-B14F-4D97-AF65-F5344CB8AC3E}">
        <p14:creationId xmlns:p14="http://schemas.microsoft.com/office/powerpoint/2010/main" xmlns="" val="193306144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Check on Learning:</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Q</a:t>
            </a:r>
            <a:r>
              <a:rPr lang="en-US" sz="1200" kern="1200" dirty="0" smtClean="0">
                <a:solidFill>
                  <a:schemeClr val="tx1"/>
                </a:solidFill>
                <a:effectLst/>
                <a:latin typeface="+mn-lt"/>
                <a:ea typeface="+mn-ea"/>
                <a:cs typeface="+mn-cs"/>
              </a:rPr>
              <a:t>. When using the Sensitivity Analysis Spreadsheet, what is the first question we should ask?</a:t>
            </a:r>
          </a:p>
          <a:p>
            <a:pPr marL="228600" indent="-228600">
              <a:buAutoNum type="alphaUcPeriod"/>
            </a:pPr>
            <a:r>
              <a:rPr lang="en-US" sz="1200" b="1" kern="1200" dirty="0" smtClean="0">
                <a:solidFill>
                  <a:schemeClr val="tx1"/>
                </a:solidFill>
                <a:effectLst/>
                <a:latin typeface="+mn-lt"/>
                <a:ea typeface="+mn-ea"/>
                <a:cs typeface="+mn-cs"/>
              </a:rPr>
              <a:t>What </a:t>
            </a:r>
            <a:r>
              <a:rPr lang="en-US" sz="1200" b="1" kern="1200" dirty="0" smtClean="0">
                <a:solidFill>
                  <a:schemeClr val="tx1"/>
                </a:solidFill>
                <a:effectLst/>
                <a:latin typeface="+mn-lt"/>
                <a:ea typeface="+mn-ea"/>
                <a:cs typeface="+mn-cs"/>
              </a:rPr>
              <a:t>is the unknown variable?  That will help us to know which spreadsheet tool/tab to use</a:t>
            </a:r>
            <a:r>
              <a:rPr lang="en-US" sz="1200" b="1" kern="1200" dirty="0" smtClean="0">
                <a:solidFill>
                  <a:schemeClr val="tx1"/>
                </a:solidFill>
                <a:effectLst/>
                <a:latin typeface="+mn-lt"/>
                <a:ea typeface="+mn-ea"/>
                <a:cs typeface="+mn-cs"/>
              </a:rPr>
              <a:t>.</a:t>
            </a:r>
          </a:p>
          <a:p>
            <a:pPr marL="228600" indent="-228600">
              <a:buAutoNum type="alphaUcPeriod"/>
            </a:pPr>
            <a:endParaRPr lang="en-US"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Q. Once we have found the solution to the unknown variable, what questions should we ask?</a:t>
            </a:r>
          </a:p>
          <a:p>
            <a:r>
              <a:rPr lang="en-US" sz="1200" b="1" kern="1200" dirty="0" smtClean="0">
                <a:solidFill>
                  <a:schemeClr val="tx1"/>
                </a:solidFill>
                <a:effectLst/>
                <a:latin typeface="+mn-lt"/>
                <a:ea typeface="+mn-ea"/>
                <a:cs typeface="+mn-cs"/>
              </a:rPr>
              <a:t>A.  Is this reasonable? And, What other factors should be considered?</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0A862FB4-6655-4294-A3F7-69BDA5AAA4AB}" type="slidenum">
              <a:rPr lang="en-US" smtClean="0"/>
              <a:pPr/>
              <a:t>52</a:t>
            </a:fld>
            <a:endParaRPr lang="en-US"/>
          </a:p>
        </p:txBody>
      </p:sp>
    </p:spTree>
    <p:extLst>
      <p:ext uri="{BB962C8B-B14F-4D97-AF65-F5344CB8AC3E}">
        <p14:creationId xmlns:p14="http://schemas.microsoft.com/office/powerpoint/2010/main" xmlns="" val="338300419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Refer Students to the Practical Exercises:</a:t>
            </a:r>
            <a:endParaRPr lang="en-US" b="1" dirty="0"/>
          </a:p>
        </p:txBody>
      </p:sp>
      <p:sp>
        <p:nvSpPr>
          <p:cNvPr id="4" name="Slide Number Placeholder 3"/>
          <p:cNvSpPr>
            <a:spLocks noGrp="1"/>
          </p:cNvSpPr>
          <p:nvPr>
            <p:ph type="sldNum" sz="quarter" idx="10"/>
          </p:nvPr>
        </p:nvSpPr>
        <p:spPr/>
        <p:txBody>
          <a:bodyPr/>
          <a:lstStyle/>
          <a:p>
            <a:fld id="{0A862FB4-6655-4294-A3F7-69BDA5AAA4AB}" type="slidenum">
              <a:rPr lang="en-US" smtClean="0"/>
              <a:pPr/>
              <a:t>53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Review - the </a:t>
            </a:r>
            <a:r>
              <a:rPr lang="en-US" baseline="0" dirty="0" smtClean="0"/>
              <a:t>key variables and assumptions in the Breakeven Equation:</a:t>
            </a:r>
          </a:p>
          <a:p>
            <a:endParaRPr lang="en-US" baseline="0" dirty="0" smtClean="0"/>
          </a:p>
          <a:p>
            <a:pPr marL="228600" indent="-228600">
              <a:buAutoNum type="arabicPeriod"/>
            </a:pPr>
            <a:r>
              <a:rPr lang="en-US" baseline="0" dirty="0" smtClean="0"/>
              <a:t>The </a:t>
            </a:r>
            <a:r>
              <a:rPr lang="en-US" baseline="0" dirty="0" smtClean="0"/>
              <a:t>key variables are Revenue, Variable Cost and Fixed Cost</a:t>
            </a:r>
            <a:r>
              <a:rPr lang="en-US" baseline="0" dirty="0" smtClean="0"/>
              <a:t>.</a:t>
            </a:r>
          </a:p>
          <a:p>
            <a:pPr marL="228600" indent="-228600">
              <a:buAutoNum type="arabicPeriod"/>
            </a:pPr>
            <a:endParaRPr lang="en-US" baseline="0" dirty="0" smtClean="0"/>
          </a:p>
          <a:p>
            <a:r>
              <a:rPr lang="en-US" baseline="0" dirty="0" smtClean="0"/>
              <a:t>     a.  Revenue </a:t>
            </a:r>
            <a:r>
              <a:rPr lang="en-US" baseline="0" dirty="0" smtClean="0"/>
              <a:t>is expressed as # units sold * Selling price $/Unit  (For every unit sold, revenue increases by selling price $/unit</a:t>
            </a:r>
            <a:r>
              <a:rPr lang="en-US" baseline="0" dirty="0" smtClean="0"/>
              <a:t>)</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b.  Variable </a:t>
            </a:r>
            <a:r>
              <a:rPr lang="en-US" baseline="0" dirty="0" smtClean="0"/>
              <a:t>Cost is expressed as # units sold * VC $/Unit (For every unit sold, total VC increases by VC $/unit</a:t>
            </a:r>
            <a:r>
              <a:rPr lang="en-US"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r>
              <a:rPr lang="en-US" baseline="0" dirty="0" smtClean="0"/>
              <a:t>     c.  Using </a:t>
            </a:r>
            <a:r>
              <a:rPr lang="en-US" baseline="0" dirty="0" smtClean="0"/>
              <a:t>units of measure, in both expressions “unit” would cancel and the product would be stated in dollars</a:t>
            </a:r>
            <a:r>
              <a:rPr lang="en-US" baseline="0" dirty="0" smtClean="0"/>
              <a:t>.</a:t>
            </a:r>
          </a:p>
          <a:p>
            <a:endParaRPr lang="en-US" baseline="0" dirty="0" smtClean="0"/>
          </a:p>
          <a:p>
            <a:r>
              <a:rPr lang="en-US" b="1" baseline="0" dirty="0" smtClean="0"/>
              <a:t>(Go to next VG)</a:t>
            </a:r>
            <a:endParaRPr lang="en-US" b="1"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DE6E85E-EBC6-4813-ADD2-4BA94351FEB3}" type="slidenum">
              <a:rPr lang="en-US" smtClean="0"/>
              <a:pPr/>
              <a:t>6</a:t>
            </a:fld>
            <a:endParaRPr lang="en-US" dirty="0"/>
          </a:p>
        </p:txBody>
      </p:sp>
    </p:spTree>
    <p:extLst>
      <p:ext uri="{BB962C8B-B14F-4D97-AF65-F5344CB8AC3E}">
        <p14:creationId xmlns:p14="http://schemas.microsoft.com/office/powerpoint/2010/main" xmlns="" val="1390870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Review </a:t>
            </a:r>
            <a:r>
              <a:rPr lang="en-US" baseline="0" dirty="0" smtClean="0"/>
              <a:t>key </a:t>
            </a:r>
            <a:r>
              <a:rPr lang="en-US" baseline="0" dirty="0" smtClean="0"/>
              <a:t>Variables and assumptions</a:t>
            </a:r>
            <a:r>
              <a:rPr lang="en-US" baseline="0" dirty="0" smtClean="0"/>
              <a:t>:</a:t>
            </a:r>
          </a:p>
          <a:p>
            <a:endParaRPr lang="en-US" baseline="0" dirty="0" smtClean="0"/>
          </a:p>
          <a:p>
            <a:r>
              <a:rPr lang="en-US" baseline="0" dirty="0" smtClean="0"/>
              <a:t>In order to keep the equation to one unknown, we assume only one product or service</a:t>
            </a:r>
            <a:r>
              <a:rPr lang="en-US" baseline="0" dirty="0" smtClean="0"/>
              <a:t>.</a:t>
            </a:r>
          </a:p>
          <a:p>
            <a:endParaRPr lang="en-US" baseline="0" dirty="0" smtClean="0"/>
          </a:p>
          <a:p>
            <a:r>
              <a:rPr lang="en-US" b="1" baseline="0" dirty="0" smtClean="0"/>
              <a:t>(Go to the next VG)</a:t>
            </a:r>
            <a:endParaRPr lang="en-US" b="1"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DE6E85E-EBC6-4813-ADD2-4BA94351FEB3}" type="slidenum">
              <a:rPr lang="en-US" smtClean="0"/>
              <a:pPr/>
              <a:t>7</a:t>
            </a:fld>
            <a:endParaRPr lang="en-US" dirty="0"/>
          </a:p>
        </p:txBody>
      </p:sp>
    </p:spTree>
    <p:extLst>
      <p:ext uri="{BB962C8B-B14F-4D97-AF65-F5344CB8AC3E}">
        <p14:creationId xmlns:p14="http://schemas.microsoft.com/office/powerpoint/2010/main" xmlns="" val="13908707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Continue Instructional Lead-In:</a:t>
            </a:r>
          </a:p>
          <a:p>
            <a:endParaRPr lang="en-US" baseline="0" dirty="0" smtClean="0"/>
          </a:p>
          <a:p>
            <a:r>
              <a:rPr lang="en-US" baseline="0" dirty="0" smtClean="0"/>
              <a:t> Importance of Assumptions:</a:t>
            </a:r>
          </a:p>
          <a:p>
            <a:endParaRPr lang="en-US" baseline="0" dirty="0" smtClean="0"/>
          </a:p>
          <a:p>
            <a:pPr>
              <a:lnSpc>
                <a:spcPct val="90000"/>
              </a:lnSpc>
            </a:pPr>
            <a:r>
              <a:rPr lang="en-US" dirty="0" smtClean="0"/>
              <a:t>1.  Making </a:t>
            </a:r>
            <a:r>
              <a:rPr lang="en-US" dirty="0" smtClean="0"/>
              <a:t>assumptions is inescapable in managerial costing.  </a:t>
            </a:r>
          </a:p>
          <a:p>
            <a:pPr>
              <a:lnSpc>
                <a:spcPct val="90000"/>
              </a:lnSpc>
            </a:pPr>
            <a:r>
              <a:rPr lang="en-US" dirty="0" smtClean="0"/>
              <a:t>2.  There </a:t>
            </a:r>
            <a:r>
              <a:rPr lang="en-US" dirty="0" smtClean="0"/>
              <a:t>is simply too much to measure and too many ways to measure it. </a:t>
            </a:r>
          </a:p>
          <a:p>
            <a:pPr marL="228600" indent="-228600">
              <a:lnSpc>
                <a:spcPct val="90000"/>
              </a:lnSpc>
              <a:buAutoNum type="arabicPeriod" startAt="3"/>
            </a:pPr>
            <a:r>
              <a:rPr lang="en-US" dirty="0" smtClean="0"/>
              <a:t>Reasonable </a:t>
            </a:r>
            <a:r>
              <a:rPr lang="en-US" dirty="0" smtClean="0"/>
              <a:t>assumptions simplify and facilitate the measurement </a:t>
            </a:r>
            <a:r>
              <a:rPr lang="en-US" dirty="0" smtClean="0"/>
              <a:t>process.</a:t>
            </a:r>
            <a:r>
              <a:rPr lang="en-US" baseline="0" dirty="0" smtClean="0"/>
              <a:t> </a:t>
            </a:r>
            <a:r>
              <a:rPr lang="en-US" dirty="0" smtClean="0"/>
              <a:t>The </a:t>
            </a:r>
            <a:r>
              <a:rPr lang="en-US" dirty="0" smtClean="0"/>
              <a:t>break</a:t>
            </a:r>
            <a:r>
              <a:rPr lang="en-US" baseline="0" dirty="0" smtClean="0"/>
              <a:t> even equation, for example, assumes that variable costs are strictly linear.  That is, they increase by an equal amount for each unit sold or produced.  This may not be 100% true, but if it is generally true, it is a simplifying assumption that makes it much easier to calculate the breakeven point </a:t>
            </a:r>
            <a:r>
              <a:rPr lang="en-US" sz="1200" kern="1200" dirty="0" smtClean="0">
                <a:solidFill>
                  <a:schemeClr val="tx1"/>
                </a:solidFill>
                <a:effectLst/>
                <a:latin typeface="+mn-lt"/>
                <a:ea typeface="+mn-ea"/>
                <a:cs typeface="+mn-cs"/>
              </a:rPr>
              <a:t>that is reasonably accurate and useful for managerial purposes.</a:t>
            </a:r>
            <a:r>
              <a:rPr lang="en-US" baseline="0" dirty="0" smtClean="0"/>
              <a:t>  </a:t>
            </a:r>
            <a:endParaRPr lang="en-US" baseline="0" dirty="0" smtClean="0"/>
          </a:p>
          <a:p>
            <a:pPr marL="228600" indent="-228600">
              <a:lnSpc>
                <a:spcPct val="90000"/>
              </a:lnSpc>
              <a:buAutoNum type="arabicPeriod" startAt="3"/>
            </a:pPr>
            <a:r>
              <a:rPr lang="en-US" dirty="0" smtClean="0"/>
              <a:t>Bad </a:t>
            </a:r>
            <a:r>
              <a:rPr lang="en-US" dirty="0" smtClean="0"/>
              <a:t>assumptions result in poor management decision </a:t>
            </a:r>
            <a:r>
              <a:rPr lang="en-US" dirty="0" smtClean="0"/>
              <a:t>making.</a:t>
            </a:r>
            <a:r>
              <a:rPr lang="en-US" baseline="0" dirty="0" smtClean="0"/>
              <a:t>  </a:t>
            </a:r>
            <a:r>
              <a:rPr lang="en-US" dirty="0" smtClean="0"/>
              <a:t>If</a:t>
            </a:r>
            <a:r>
              <a:rPr lang="en-US" baseline="0" dirty="0" smtClean="0"/>
              <a:t> </a:t>
            </a:r>
            <a:r>
              <a:rPr lang="en-US" baseline="0" dirty="0" smtClean="0"/>
              <a:t>any of the key variables in the breakeven equation changes, the breakeven point will also change.  The breakeven point will be inaccurate, and any decisions based upon it will be flawed.</a:t>
            </a: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360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3600" dirty="0" smtClean="0"/>
          </a:p>
          <a:p>
            <a:endParaRPr lang="en-US" dirty="0"/>
          </a:p>
        </p:txBody>
      </p:sp>
      <p:sp>
        <p:nvSpPr>
          <p:cNvPr id="4" name="Slide Number Placeholder 3"/>
          <p:cNvSpPr>
            <a:spLocks noGrp="1"/>
          </p:cNvSpPr>
          <p:nvPr>
            <p:ph type="sldNum" sz="quarter" idx="10"/>
          </p:nvPr>
        </p:nvSpPr>
        <p:spPr/>
        <p:txBody>
          <a:bodyPr/>
          <a:lstStyle/>
          <a:p>
            <a:fld id="{0A862FB4-6655-4294-A3F7-69BDA5AAA4AB}" type="slidenum">
              <a:rPr lang="en-US" smtClean="0"/>
              <a:pPr/>
              <a:t>8</a:t>
            </a:fld>
            <a:endParaRPr lang="en-US" dirty="0"/>
          </a:p>
        </p:txBody>
      </p:sp>
    </p:spTree>
    <p:extLst>
      <p:ext uri="{BB962C8B-B14F-4D97-AF65-F5344CB8AC3E}">
        <p14:creationId xmlns:p14="http://schemas.microsoft.com/office/powerpoint/2010/main" xmlns="" val="27901147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Check on Learning:</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Q</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What are two key assumptions in Breakeven Analysis?</a:t>
            </a:r>
          </a:p>
          <a:p>
            <a:pPr marL="228600" indent="-228600">
              <a:buAutoNum type="alphaUcPeriod"/>
            </a:pPr>
            <a:r>
              <a:rPr lang="en-US" sz="1200" b="1" kern="1200" dirty="0" smtClean="0">
                <a:solidFill>
                  <a:schemeClr val="tx1"/>
                </a:solidFill>
                <a:effectLst/>
                <a:latin typeface="+mn-lt"/>
                <a:ea typeface="+mn-ea"/>
                <a:cs typeface="+mn-cs"/>
              </a:rPr>
              <a:t>Assumes </a:t>
            </a:r>
            <a:r>
              <a:rPr lang="en-US" sz="1200" b="1" kern="1200" dirty="0" smtClean="0">
                <a:solidFill>
                  <a:schemeClr val="tx1"/>
                </a:solidFill>
                <a:effectLst/>
                <a:latin typeface="+mn-lt"/>
                <a:ea typeface="+mn-ea"/>
                <a:cs typeface="+mn-cs"/>
              </a:rPr>
              <a:t>that only one product is sold.  Also assumes that variable cost is linear on a per-unit basis</a:t>
            </a:r>
            <a:r>
              <a:rPr lang="en-US" sz="1200" b="1" kern="1200" dirty="0" smtClean="0">
                <a:solidFill>
                  <a:schemeClr val="tx1"/>
                </a:solidFill>
                <a:effectLst/>
                <a:latin typeface="+mn-lt"/>
                <a:ea typeface="+mn-ea"/>
                <a:cs typeface="+mn-cs"/>
              </a:rPr>
              <a:t>.</a:t>
            </a:r>
          </a:p>
          <a:p>
            <a:pPr marL="228600" indent="-228600">
              <a:buAutoNum type="alphaUcPeriod"/>
            </a:pPr>
            <a:endParaRPr lang="en-US"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Q. Why are assumptions important?</a:t>
            </a:r>
          </a:p>
          <a:p>
            <a:pPr marL="228600" indent="-228600">
              <a:buAutoNum type="alphaUcPeriod"/>
            </a:pPr>
            <a:r>
              <a:rPr lang="en-US" sz="1200" b="1" kern="1200" dirty="0" smtClean="0">
                <a:solidFill>
                  <a:schemeClr val="tx1"/>
                </a:solidFill>
                <a:effectLst/>
                <a:latin typeface="+mn-lt"/>
                <a:ea typeface="+mn-ea"/>
                <a:cs typeface="+mn-cs"/>
              </a:rPr>
              <a:t>To </a:t>
            </a:r>
            <a:r>
              <a:rPr lang="en-US" sz="1200" b="1" kern="1200" dirty="0" smtClean="0">
                <a:solidFill>
                  <a:schemeClr val="tx1"/>
                </a:solidFill>
                <a:effectLst/>
                <a:latin typeface="+mn-lt"/>
                <a:ea typeface="+mn-ea"/>
                <a:cs typeface="+mn-cs"/>
              </a:rPr>
              <a:t>simplify the calculation so that the cost of calculating breakeven point doesn’t exceed the benefit of the information.  However, it’s important to have valid assumptions, because bad or invalid assumptions will result in poor decisions</a:t>
            </a:r>
            <a:r>
              <a:rPr lang="en-US" sz="1200" b="1" kern="1200" dirty="0" smtClean="0">
                <a:solidFill>
                  <a:schemeClr val="tx1"/>
                </a:solidFill>
                <a:effectLst/>
                <a:latin typeface="+mn-lt"/>
                <a:ea typeface="+mn-ea"/>
                <a:cs typeface="+mn-cs"/>
              </a:rPr>
              <a:t>.</a:t>
            </a:r>
          </a:p>
          <a:p>
            <a:pPr marL="228600" indent="-228600">
              <a:buAutoNum type="alphaUcPeriod"/>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(That </a:t>
            </a:r>
            <a:r>
              <a:rPr lang="en-US" sz="1200" b="1" kern="1200" dirty="0" smtClean="0">
                <a:solidFill>
                  <a:schemeClr val="tx1"/>
                </a:solidFill>
                <a:effectLst/>
                <a:latin typeface="+mn-lt"/>
                <a:ea typeface="+mn-ea"/>
                <a:cs typeface="+mn-cs"/>
              </a:rPr>
              <a:t>covers our review of the equation and </a:t>
            </a:r>
            <a:r>
              <a:rPr lang="en-US" sz="1200" b="1" kern="1200" dirty="0" smtClean="0">
                <a:solidFill>
                  <a:schemeClr val="tx1"/>
                </a:solidFill>
                <a:effectLst/>
                <a:latin typeface="+mn-lt"/>
                <a:ea typeface="+mn-ea"/>
                <a:cs typeface="+mn-cs"/>
              </a:rPr>
              <a:t>assumptions).</a:t>
            </a:r>
            <a:endParaRPr lang="en-US" sz="1200" b="1"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A862FB4-6655-4294-A3F7-69BDA5AAA4AB}" type="slidenum">
              <a:rPr lang="en-US" smtClean="0"/>
              <a:pPr/>
              <a:t>9</a:t>
            </a:fld>
            <a:endParaRPr lang="en-US"/>
          </a:p>
        </p:txBody>
      </p:sp>
    </p:spTree>
    <p:extLst>
      <p:ext uri="{BB962C8B-B14F-4D97-AF65-F5344CB8AC3E}">
        <p14:creationId xmlns:p14="http://schemas.microsoft.com/office/powerpoint/2010/main" xmlns="" val="7750424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a:gradFill>
            <a:gsLst>
              <a:gs pos="25000">
                <a:schemeClr val="tx2">
                  <a:lumMod val="75000"/>
                </a:schemeClr>
              </a:gs>
              <a:gs pos="100000">
                <a:schemeClr val="accent1">
                  <a:tint val="44500"/>
                  <a:satMod val="160000"/>
                </a:schemeClr>
              </a:gs>
              <a:gs pos="100000">
                <a:schemeClr val="bg1">
                  <a:lumMod val="85000"/>
                  <a:lumOff val="15000"/>
                </a:schemeClr>
              </a:gs>
            </a:gsLst>
            <a:lin ang="5400000" scaled="0"/>
          </a:gradFill>
          <a:effectLst/>
        </p:spPr>
        <p:txBody>
          <a:bodyPr anchor="ctr"/>
          <a:lstStyle>
            <a:lvl1pPr marL="0" indent="0" algn="ctr">
              <a:buNone/>
              <a:defRPr>
                <a:solidFill>
                  <a:schemeClr val="bg1"/>
                </a:solidFill>
                <a:effectLst>
                  <a:innerShdw blurRad="63500" dist="50800" dir="13500000">
                    <a:prstClr val="black">
                      <a:alpha val="50000"/>
                    </a:prstClr>
                  </a:innerShdw>
                </a:effectLst>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B9FFD-CD65-490E-8D01-2EB08575B162}" type="datetime1">
              <a:rPr lang="en-US" smtClean="0"/>
              <a:pPr/>
              <a:t>9/1/2011</a:t>
            </a:fld>
            <a:endParaRPr lang="en-US"/>
          </a:p>
        </p:txBody>
      </p:sp>
      <p:sp>
        <p:nvSpPr>
          <p:cNvPr id="5" name="Footer Placeholder 4"/>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6" name="Slide Number Placeholder 5"/>
          <p:cNvSpPr>
            <a:spLocks noGrp="1"/>
          </p:cNvSpPr>
          <p:nvPr>
            <p:ph type="sldNum" sz="quarter" idx="12"/>
          </p:nvPr>
        </p:nvSpPr>
        <p:spPr/>
        <p:txBody>
          <a:bodyPr/>
          <a:lstStyle/>
          <a:p>
            <a:fld id="{75BF4553-2B3F-4218-A04E-7525AA92F1BC}" type="slidenum">
              <a:rPr lang="en-US" smtClean="0"/>
              <a:pPr/>
              <a:t>‹#›</a:t>
            </a:fld>
            <a:endParaRPr lang="en-US"/>
          </a:p>
        </p:txBody>
      </p:sp>
      <p:pic>
        <p:nvPicPr>
          <p:cNvPr id="1026" name="Picture 2"/>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381000" y="457201"/>
            <a:ext cx="1213756" cy="1447799"/>
          </a:xfrm>
          <a:prstGeom prst="rect">
            <a:avLst/>
          </a:prstGeom>
          <a:noFill/>
          <a:ln>
            <a:noFill/>
          </a:ln>
          <a:effectLst>
            <a:innerShdw blurRad="114300">
              <a:prstClr val="black"/>
            </a:innerShdw>
            <a:reflection blurRad="63500" stA="50000" endA="275" endPos="40000" dist="127000" dir="5400000" sy="-100000" algn="bl" rotWithShape="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315200" y="457200"/>
            <a:ext cx="1713325" cy="1447800"/>
          </a:xfrm>
          <a:prstGeom prst="rect">
            <a:avLst/>
          </a:prstGeom>
          <a:noFill/>
          <a:ln w="9525">
            <a:noFill/>
            <a:miter lim="800000"/>
            <a:headEnd/>
            <a:tailEnd/>
          </a:ln>
          <a:effectLst>
            <a:reflection blurRad="63500" stA="50000" endA="275" endPos="40000" dist="101600" dir="5400000" sy="-100000" algn="bl" rotWithShape="0"/>
          </a:effectLst>
        </p:spPr>
      </p:pic>
    </p:spTree>
    <p:extLst>
      <p:ext uri="{BB962C8B-B14F-4D97-AF65-F5344CB8AC3E}">
        <p14:creationId xmlns:p14="http://schemas.microsoft.com/office/powerpoint/2010/main" xmlns="" val="3387347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marL="342900" indent="-342900">
              <a:buFont typeface="Arial" pitchFamily="34" charset="0"/>
              <a:buChar char="•"/>
              <a:defRPr/>
            </a:lvl1pPr>
            <a:lvl2pPr marL="742950" indent="-285750">
              <a:buFont typeface="Arial" pitchFamily="34" charset="0"/>
              <a:buChar char="•"/>
              <a:defRPr/>
            </a:lvl2pPr>
            <a:lvl3pPr marL="1143000" indent="-228600">
              <a:buFont typeface="Arial" pitchFamily="34" charset="0"/>
              <a:buChar char="•"/>
              <a:defRPr/>
            </a:lvl3pPr>
            <a:lvl4pPr marL="1600200" indent="-228600">
              <a:buFont typeface="Arial" pitchFamily="34" charset="0"/>
              <a:buChar char="•"/>
              <a:defRPr/>
            </a:lvl4pPr>
            <a:lvl5pPr marL="2057400" indent="-2286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1AFD07-D31D-4424-9272-B49223947DC2}" type="datetime1">
              <a:rPr lang="en-US" smtClean="0"/>
              <a:pPr/>
              <a:t>9/1/2011</a:t>
            </a:fld>
            <a:endParaRPr lang="en-US"/>
          </a:p>
        </p:txBody>
      </p:sp>
      <p:sp>
        <p:nvSpPr>
          <p:cNvPr id="5" name="Footer Placeholder 4"/>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6" name="Slide Number Placeholder 5"/>
          <p:cNvSpPr>
            <a:spLocks noGrp="1"/>
          </p:cNvSpPr>
          <p:nvPr>
            <p:ph type="sldNum" sz="quarter" idx="12"/>
          </p:nvPr>
        </p:nvSpPr>
        <p:spPr/>
        <p:txBody>
          <a:bodyPr/>
          <a:lstStyle/>
          <a:p>
            <a:fld id="{75BF4553-2B3F-4218-A04E-7525AA92F1BC}" type="slidenum">
              <a:rPr lang="en-US" smtClean="0"/>
              <a:pPr/>
              <a:t>‹#›</a:t>
            </a:fld>
            <a:endParaRPr lang="en-US"/>
          </a:p>
        </p:txBody>
      </p:sp>
    </p:spTree>
    <p:extLst>
      <p:ext uri="{BB962C8B-B14F-4D97-AF65-F5344CB8AC3E}">
        <p14:creationId xmlns:p14="http://schemas.microsoft.com/office/powerpoint/2010/main" xmlns="" val="2895297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lvl1pPr marL="342900" indent="-342900">
              <a:buFont typeface="Arial" pitchFamily="34" charset="0"/>
              <a:buChar char="•"/>
              <a:defRPr/>
            </a:lvl1pPr>
            <a:lvl2pPr marL="742950" indent="-285750">
              <a:buFont typeface="Arial" pitchFamily="34" charset="0"/>
              <a:buChar char="•"/>
              <a:defRPr/>
            </a:lvl2pPr>
            <a:lvl3pPr marL="1143000" indent="-228600">
              <a:buFont typeface="Arial" pitchFamily="34" charset="0"/>
              <a:buChar char="•"/>
              <a:defRPr/>
            </a:lvl3pPr>
            <a:lvl4pPr marL="1600200" indent="-228600">
              <a:buFont typeface="Arial" pitchFamily="34" charset="0"/>
              <a:buChar char="•"/>
              <a:defRPr/>
            </a:lvl4pPr>
            <a:lvl5pPr marL="2057400" indent="-2286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EEA3A7-8068-4755-9662-AB63FBBCC2C4}" type="datetime1">
              <a:rPr lang="en-US" smtClean="0"/>
              <a:pPr/>
              <a:t>9/1/2011</a:t>
            </a:fld>
            <a:endParaRPr lang="en-US"/>
          </a:p>
        </p:txBody>
      </p:sp>
      <p:sp>
        <p:nvSpPr>
          <p:cNvPr id="5" name="Footer Placeholder 4"/>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6" name="Slide Number Placeholder 5"/>
          <p:cNvSpPr>
            <a:spLocks noGrp="1"/>
          </p:cNvSpPr>
          <p:nvPr>
            <p:ph type="sldNum" sz="quarter" idx="12"/>
          </p:nvPr>
        </p:nvSpPr>
        <p:spPr/>
        <p:txBody>
          <a:bodyPr/>
          <a:lstStyle/>
          <a:p>
            <a:fld id="{75BF4553-2B3F-4218-A04E-7525AA92F1BC}" type="slidenum">
              <a:rPr lang="en-US" smtClean="0"/>
              <a:pPr/>
              <a:t>‹#›</a:t>
            </a:fld>
            <a:endParaRPr lang="en-US"/>
          </a:p>
        </p:txBody>
      </p:sp>
    </p:spTree>
    <p:extLst>
      <p:ext uri="{BB962C8B-B14F-4D97-AF65-F5344CB8AC3E}">
        <p14:creationId xmlns:p14="http://schemas.microsoft.com/office/powerpoint/2010/main" xmlns="" val="2047279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342900" indent="-342900">
              <a:buFont typeface="Arial" pitchFamily="34" charset="0"/>
              <a:buChar char="•"/>
              <a:defRPr/>
            </a:lvl1pPr>
            <a:lvl2pPr marL="742950" indent="-285750">
              <a:buFont typeface="Arial" pitchFamily="34" charset="0"/>
              <a:buChar char="•"/>
              <a:defRPr/>
            </a:lvl2pPr>
            <a:lvl3pPr marL="1143000" indent="-228600">
              <a:buFont typeface="Arial" pitchFamily="34" charset="0"/>
              <a:buChar char="•"/>
              <a:defRPr/>
            </a:lvl3pPr>
            <a:lvl4pPr marL="1600200" indent="-228600">
              <a:buFont typeface="Arial" pitchFamily="34" charset="0"/>
              <a:buChar char="•"/>
              <a:defRPr/>
            </a:lvl4pPr>
            <a:lvl5pPr marL="2057400" indent="-2286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2969AC-BCD9-4A55-8674-44C6549DA23B}" type="datetime1">
              <a:rPr lang="en-US" smtClean="0"/>
              <a:pPr/>
              <a:t>9/1/2011</a:t>
            </a:fld>
            <a:endParaRPr lang="en-US"/>
          </a:p>
        </p:txBody>
      </p:sp>
      <p:sp>
        <p:nvSpPr>
          <p:cNvPr id="5" name="Footer Placeholder 4"/>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6" name="Slide Number Placeholder 5"/>
          <p:cNvSpPr>
            <a:spLocks noGrp="1"/>
          </p:cNvSpPr>
          <p:nvPr>
            <p:ph type="sldNum" sz="quarter" idx="12"/>
          </p:nvPr>
        </p:nvSpPr>
        <p:spPr/>
        <p:txBody>
          <a:bodyPr/>
          <a:lstStyle/>
          <a:p>
            <a:fld id="{75BF4553-2B3F-4218-A04E-7525AA92F1BC}" type="slidenum">
              <a:rPr lang="en-US" smtClean="0"/>
              <a:pPr/>
              <a:t>‹#›</a:t>
            </a:fld>
            <a:endParaRPr lang="en-US"/>
          </a:p>
        </p:txBody>
      </p:sp>
    </p:spTree>
    <p:extLst>
      <p:ext uri="{BB962C8B-B14F-4D97-AF65-F5344CB8AC3E}">
        <p14:creationId xmlns:p14="http://schemas.microsoft.com/office/powerpoint/2010/main" xmlns="" val="729168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D3A27A-88AB-44D6-8D78-1BC07CA10567}" type="datetime1">
              <a:rPr lang="en-US" smtClean="0"/>
              <a:pPr/>
              <a:t>9/1/2011</a:t>
            </a:fld>
            <a:endParaRPr lang="en-US"/>
          </a:p>
        </p:txBody>
      </p:sp>
      <p:sp>
        <p:nvSpPr>
          <p:cNvPr id="5" name="Footer Placeholder 4"/>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6" name="Slide Number Placeholder 5"/>
          <p:cNvSpPr>
            <a:spLocks noGrp="1"/>
          </p:cNvSpPr>
          <p:nvPr>
            <p:ph type="sldNum" sz="quarter" idx="12"/>
          </p:nvPr>
        </p:nvSpPr>
        <p:spPr/>
        <p:txBody>
          <a:bodyPr/>
          <a:lstStyle/>
          <a:p>
            <a:fld id="{75BF4553-2B3F-4218-A04E-7525AA92F1BC}" type="slidenum">
              <a:rPr lang="en-US" smtClean="0"/>
              <a:pPr/>
              <a:t>‹#›</a:t>
            </a:fld>
            <a:endParaRPr lang="en-US"/>
          </a:p>
        </p:txBody>
      </p:sp>
    </p:spTree>
    <p:extLst>
      <p:ext uri="{BB962C8B-B14F-4D97-AF65-F5344CB8AC3E}">
        <p14:creationId xmlns:p14="http://schemas.microsoft.com/office/powerpoint/2010/main" xmlns="" val="3544908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marL="342900" indent="-342900">
              <a:buFont typeface="Arial" pitchFamily="34" charset="0"/>
              <a:buChar char="•"/>
              <a:defRPr sz="2800"/>
            </a:lvl1pPr>
            <a:lvl2pPr marL="742950" indent="-285750">
              <a:buFont typeface="Arial" pitchFamily="34" charset="0"/>
              <a:buChar char="•"/>
              <a:defRPr sz="24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marL="342900" indent="-342900">
              <a:buFont typeface="Arial" pitchFamily="34" charset="0"/>
              <a:buChar char="•"/>
              <a:defRPr sz="2800"/>
            </a:lvl1pPr>
            <a:lvl2pPr marL="742950" indent="-285750">
              <a:buFont typeface="Arial" pitchFamily="34" charset="0"/>
              <a:buChar char="•"/>
              <a:defRPr sz="24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30B3AB5-8EAC-47CE-91A8-9EFC026E63C6}" type="datetime1">
              <a:rPr lang="en-US" smtClean="0"/>
              <a:pPr/>
              <a:t>9/1/2011</a:t>
            </a:fld>
            <a:endParaRPr lang="en-US"/>
          </a:p>
        </p:txBody>
      </p:sp>
      <p:sp>
        <p:nvSpPr>
          <p:cNvPr id="6" name="Footer Placeholder 5"/>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7" name="Slide Number Placeholder 6"/>
          <p:cNvSpPr>
            <a:spLocks noGrp="1"/>
          </p:cNvSpPr>
          <p:nvPr>
            <p:ph type="sldNum" sz="quarter" idx="12"/>
          </p:nvPr>
        </p:nvSpPr>
        <p:spPr/>
        <p:txBody>
          <a:bodyPr/>
          <a:lstStyle/>
          <a:p>
            <a:fld id="{75BF4553-2B3F-4218-A04E-7525AA92F1BC}" type="slidenum">
              <a:rPr lang="en-US" smtClean="0"/>
              <a:pPr/>
              <a:t>‹#›</a:t>
            </a:fld>
            <a:endParaRPr lang="en-US"/>
          </a:p>
        </p:txBody>
      </p:sp>
    </p:spTree>
    <p:extLst>
      <p:ext uri="{BB962C8B-B14F-4D97-AF65-F5344CB8AC3E}">
        <p14:creationId xmlns:p14="http://schemas.microsoft.com/office/powerpoint/2010/main" xmlns="" val="1574466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marL="342900" indent="-342900">
              <a:buFont typeface="Arial" pitchFamily="34" charset="0"/>
              <a:buChar char="•"/>
              <a:defRPr sz="2400"/>
            </a:lvl1pPr>
            <a:lvl2pPr marL="742950" indent="-285750">
              <a:buFont typeface="Arial" pitchFamily="34" charset="0"/>
              <a:buChar char="•"/>
              <a:defRPr sz="2000"/>
            </a:lvl2pPr>
            <a:lvl3pPr marL="1143000" indent="-228600">
              <a:buFont typeface="Arial" pitchFamily="34" charset="0"/>
              <a:buChar char="•"/>
              <a:defRPr sz="1800"/>
            </a:lvl3pPr>
            <a:lvl4pPr marL="1600200" indent="-228600">
              <a:buFont typeface="Arial" pitchFamily="34" charset="0"/>
              <a:buChar char="•"/>
              <a:defRPr sz="1600"/>
            </a:lvl4pPr>
            <a:lvl5pPr marL="2057400" indent="-228600">
              <a:buFont typeface="Arial" pitchFamily="34" charset="0"/>
              <a:buChar cha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marL="342900" indent="-342900">
              <a:buFont typeface="Arial" pitchFamily="34" charset="0"/>
              <a:buChar char="•"/>
              <a:defRPr sz="2400"/>
            </a:lvl1pPr>
            <a:lvl2pPr marL="742950" indent="-285750">
              <a:buFont typeface="Arial" pitchFamily="34" charset="0"/>
              <a:buChar char="•"/>
              <a:defRPr sz="2000"/>
            </a:lvl2pPr>
            <a:lvl3pPr marL="1143000" indent="-228600">
              <a:buFont typeface="Arial" pitchFamily="34" charset="0"/>
              <a:buChar char="•"/>
              <a:defRPr sz="1800"/>
            </a:lvl3pPr>
            <a:lvl4pPr marL="1600200" indent="-228600">
              <a:buFont typeface="Arial" pitchFamily="34" charset="0"/>
              <a:buChar char="•"/>
              <a:defRPr sz="1600"/>
            </a:lvl4pPr>
            <a:lvl5pPr marL="2057400" indent="-228600">
              <a:buFont typeface="Arial" pitchFamily="34" charset="0"/>
              <a:buChar cha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F2EB1CE-C34B-4A94-8AE6-CAB45BD819DC}" type="datetime1">
              <a:rPr lang="en-US" smtClean="0"/>
              <a:pPr/>
              <a:t>9/1/2011</a:t>
            </a:fld>
            <a:endParaRPr lang="en-US"/>
          </a:p>
        </p:txBody>
      </p:sp>
      <p:sp>
        <p:nvSpPr>
          <p:cNvPr id="8" name="Footer Placeholder 7"/>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9" name="Slide Number Placeholder 8"/>
          <p:cNvSpPr>
            <a:spLocks noGrp="1"/>
          </p:cNvSpPr>
          <p:nvPr>
            <p:ph type="sldNum" sz="quarter" idx="12"/>
          </p:nvPr>
        </p:nvSpPr>
        <p:spPr/>
        <p:txBody>
          <a:bodyPr/>
          <a:lstStyle/>
          <a:p>
            <a:fld id="{75BF4553-2B3F-4218-A04E-7525AA92F1BC}" type="slidenum">
              <a:rPr lang="en-US" smtClean="0"/>
              <a:pPr/>
              <a:t>‹#›</a:t>
            </a:fld>
            <a:endParaRPr lang="en-US"/>
          </a:p>
        </p:txBody>
      </p:sp>
    </p:spTree>
    <p:extLst>
      <p:ext uri="{BB962C8B-B14F-4D97-AF65-F5344CB8AC3E}">
        <p14:creationId xmlns:p14="http://schemas.microsoft.com/office/powerpoint/2010/main" xmlns="" val="4285469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CDAB188-8C5D-40C2-BBC8-D67D98637587}" type="datetime1">
              <a:rPr lang="en-US" smtClean="0"/>
              <a:pPr/>
              <a:t>9/1/2011</a:t>
            </a:fld>
            <a:endParaRPr lang="en-US"/>
          </a:p>
        </p:txBody>
      </p:sp>
      <p:sp>
        <p:nvSpPr>
          <p:cNvPr id="4" name="Footer Placeholder 3"/>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5" name="Slide Number Placeholder 4"/>
          <p:cNvSpPr>
            <a:spLocks noGrp="1"/>
          </p:cNvSpPr>
          <p:nvPr>
            <p:ph type="sldNum" sz="quarter" idx="12"/>
          </p:nvPr>
        </p:nvSpPr>
        <p:spPr/>
        <p:txBody>
          <a:bodyPr/>
          <a:lstStyle/>
          <a:p>
            <a:fld id="{75BF4553-2B3F-4218-A04E-7525AA92F1BC}" type="slidenum">
              <a:rPr lang="en-US" smtClean="0"/>
              <a:pPr/>
              <a:t>‹#›</a:t>
            </a:fld>
            <a:endParaRPr lang="en-US"/>
          </a:p>
        </p:txBody>
      </p:sp>
    </p:spTree>
    <p:extLst>
      <p:ext uri="{BB962C8B-B14F-4D97-AF65-F5344CB8AC3E}">
        <p14:creationId xmlns:p14="http://schemas.microsoft.com/office/powerpoint/2010/main" xmlns="" val="1320636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51CEAD-00CB-40F9-B5A7-929111D31673}" type="datetime1">
              <a:rPr lang="en-US" smtClean="0"/>
              <a:pPr/>
              <a:t>9/1/2011</a:t>
            </a:fld>
            <a:endParaRPr lang="en-US"/>
          </a:p>
        </p:txBody>
      </p:sp>
      <p:sp>
        <p:nvSpPr>
          <p:cNvPr id="3" name="Footer Placeholder 2"/>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4" name="Slide Number Placeholder 3"/>
          <p:cNvSpPr>
            <a:spLocks noGrp="1"/>
          </p:cNvSpPr>
          <p:nvPr>
            <p:ph type="sldNum" sz="quarter" idx="12"/>
          </p:nvPr>
        </p:nvSpPr>
        <p:spPr/>
        <p:txBody>
          <a:bodyPr/>
          <a:lstStyle/>
          <a:p>
            <a:fld id="{75BF4553-2B3F-4218-A04E-7525AA92F1BC}" type="slidenum">
              <a:rPr lang="en-US" smtClean="0"/>
              <a:pPr/>
              <a:t>‹#›</a:t>
            </a:fld>
            <a:endParaRPr lang="en-US"/>
          </a:p>
        </p:txBody>
      </p:sp>
    </p:spTree>
    <p:extLst>
      <p:ext uri="{BB962C8B-B14F-4D97-AF65-F5344CB8AC3E}">
        <p14:creationId xmlns:p14="http://schemas.microsoft.com/office/powerpoint/2010/main" xmlns="" val="1218451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marL="742950" indent="-285750">
              <a:buFont typeface="Arial" pitchFamily="34" charset="0"/>
              <a:buChar char="•"/>
              <a:defRPr sz="2800"/>
            </a:lvl2pPr>
            <a:lvl3pPr marL="1143000" indent="-228600">
              <a:buFont typeface="Arial" pitchFamily="34" charset="0"/>
              <a:buChar char="•"/>
              <a:defRPr sz="2400"/>
            </a:lvl3pPr>
            <a:lvl4pPr marL="1600200" indent="-228600">
              <a:buFont typeface="Arial" pitchFamily="34" charset="0"/>
              <a:buChar char="•"/>
              <a:defRPr sz="2000"/>
            </a:lvl4pPr>
            <a:lvl5pPr marL="2057400" indent="-228600">
              <a:buFont typeface="Arial" pitchFamily="34" charset="0"/>
              <a:buChar cha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E640F0-7281-468B-BC8E-E7EB12764118}" type="datetime1">
              <a:rPr lang="en-US" smtClean="0"/>
              <a:pPr/>
              <a:t>9/1/2011</a:t>
            </a:fld>
            <a:endParaRPr lang="en-US"/>
          </a:p>
        </p:txBody>
      </p:sp>
      <p:sp>
        <p:nvSpPr>
          <p:cNvPr id="6" name="Footer Placeholder 5"/>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7" name="Slide Number Placeholder 6"/>
          <p:cNvSpPr>
            <a:spLocks noGrp="1"/>
          </p:cNvSpPr>
          <p:nvPr>
            <p:ph type="sldNum" sz="quarter" idx="12"/>
          </p:nvPr>
        </p:nvSpPr>
        <p:spPr/>
        <p:txBody>
          <a:bodyPr/>
          <a:lstStyle/>
          <a:p>
            <a:fld id="{75BF4553-2B3F-4218-A04E-7525AA92F1BC}" type="slidenum">
              <a:rPr lang="en-US" smtClean="0"/>
              <a:pPr/>
              <a:t>‹#›</a:t>
            </a:fld>
            <a:endParaRPr lang="en-US"/>
          </a:p>
        </p:txBody>
      </p:sp>
    </p:spTree>
    <p:extLst>
      <p:ext uri="{BB962C8B-B14F-4D97-AF65-F5344CB8AC3E}">
        <p14:creationId xmlns:p14="http://schemas.microsoft.com/office/powerpoint/2010/main" xmlns="" val="2810455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288BFD-4F32-46FC-801B-22B578479676}" type="datetime1">
              <a:rPr lang="en-US" smtClean="0"/>
              <a:pPr/>
              <a:t>9/1/2011</a:t>
            </a:fld>
            <a:endParaRPr lang="en-US"/>
          </a:p>
        </p:txBody>
      </p:sp>
      <p:sp>
        <p:nvSpPr>
          <p:cNvPr id="6" name="Footer Placeholder 5"/>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7" name="Slide Number Placeholder 6"/>
          <p:cNvSpPr>
            <a:spLocks noGrp="1"/>
          </p:cNvSpPr>
          <p:nvPr>
            <p:ph type="sldNum" sz="quarter" idx="12"/>
          </p:nvPr>
        </p:nvSpPr>
        <p:spPr/>
        <p:txBody>
          <a:bodyPr/>
          <a:lstStyle/>
          <a:p>
            <a:fld id="{75BF4553-2B3F-4218-A04E-7525AA92F1BC}" type="slidenum">
              <a:rPr lang="en-US" smtClean="0"/>
              <a:pPr/>
              <a:t>‹#›</a:t>
            </a:fld>
            <a:endParaRPr lang="en-US"/>
          </a:p>
        </p:txBody>
      </p:sp>
    </p:spTree>
    <p:extLst>
      <p:ext uri="{BB962C8B-B14F-4D97-AF65-F5344CB8AC3E}">
        <p14:creationId xmlns:p14="http://schemas.microsoft.com/office/powerpoint/2010/main" xmlns="" val="1447357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9ED52F-3183-4558-B7F4-73E62C44AEC9}" type="datetime1">
              <a:rPr lang="en-US" smtClean="0"/>
              <a:pPr/>
              <a:t>9/1/2011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r>
              <a:rPr lang="en-US" dirty="0" smtClean="0"/>
              <a:t> </a:t>
            </a:r>
            <a:r>
              <a:rPr lang="en-US" dirty="0" smtClean="0"/>
              <a:t>2011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BF4553-2B3F-4218-A04E-7525AA92F1BC}" type="slidenum">
              <a:rPr lang="en-US" smtClean="0"/>
              <a:pPr/>
              <a:t>‹#›</a:t>
            </a:fld>
            <a:endParaRPr lang="en-US"/>
          </a:p>
        </p:txBody>
      </p:sp>
    </p:spTree>
    <p:extLst>
      <p:ext uri="{BB962C8B-B14F-4D97-AF65-F5344CB8AC3E}">
        <p14:creationId xmlns:p14="http://schemas.microsoft.com/office/powerpoint/2010/main" xmlns="" val="136263422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ctr" defTabSz="914400" rtl="0" eaLnBrk="1" latinLnBrk="0" hangingPunct="1">
        <a:spcBef>
          <a:spcPct val="0"/>
        </a:spcBef>
        <a:buNone/>
        <a:defRPr sz="4400" kern="1200">
          <a:solidFill>
            <a:srgbClr val="C00000"/>
          </a:solidFill>
          <a:effectLst>
            <a:outerShdw blurRad="38100" dist="38100" dir="2700000" algn="tl">
              <a:srgbClr val="000000">
                <a:alpha val="43137"/>
              </a:srgbClr>
            </a:outerShdw>
          </a:effectLst>
          <a:latin typeface="+mj-lt"/>
          <a:ea typeface="+mj-ea"/>
          <a:cs typeface="+mj-cs"/>
        </a:defRPr>
      </a:lvl1pPr>
    </p:titleStyle>
    <p:bodyStyle>
      <a:lvl1pPr marL="457200" indent="-4572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914400" indent="-4572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2573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7145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1717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Identify Sensitive </a:t>
            </a:r>
            <a:r>
              <a:rPr lang="en-US" dirty="0"/>
              <a:t>Variables</a:t>
            </a:r>
            <a:br>
              <a:rPr lang="en-US" dirty="0"/>
            </a:br>
            <a:r>
              <a:rPr lang="en-US" dirty="0"/>
              <a:t>through What-if </a:t>
            </a:r>
            <a:r>
              <a:rPr lang="en-US" dirty="0" smtClean="0"/>
              <a:t>Scenarios</a:t>
            </a:r>
            <a:endParaRPr lang="en-US" dirty="0"/>
          </a:p>
        </p:txBody>
      </p:sp>
      <p:sp>
        <p:nvSpPr>
          <p:cNvPr id="3" name="Subtitle 2"/>
          <p:cNvSpPr>
            <a:spLocks noGrp="1"/>
          </p:cNvSpPr>
          <p:nvPr>
            <p:ph type="subTitle" idx="1"/>
          </p:nvPr>
        </p:nvSpPr>
        <p:spPr/>
        <p:txBody>
          <a:bodyPr/>
          <a:lstStyle/>
          <a:p>
            <a:r>
              <a:rPr lang="en-US" dirty="0" smtClean="0"/>
              <a:t>Intermediate Cost Analysis </a:t>
            </a:r>
          </a:p>
          <a:p>
            <a:r>
              <a:rPr lang="en-US" dirty="0" smtClean="0"/>
              <a:t>and Management</a:t>
            </a:r>
            <a:endParaRPr lang="en-US" dirty="0"/>
          </a:p>
        </p:txBody>
      </p:sp>
      <p:sp>
        <p:nvSpPr>
          <p:cNvPr id="4" name="Footer Placeholder 3"/>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5" name="Slide Number Placeholder 4"/>
          <p:cNvSpPr>
            <a:spLocks noGrp="1"/>
          </p:cNvSpPr>
          <p:nvPr>
            <p:ph type="sldNum" sz="quarter" idx="12"/>
          </p:nvPr>
        </p:nvSpPr>
        <p:spPr/>
        <p:txBody>
          <a:bodyPr/>
          <a:lstStyle/>
          <a:p>
            <a:fld id="{75BF4553-2B3F-4218-A04E-7525AA92F1BC}" type="slidenum">
              <a:rPr lang="en-US" smtClean="0"/>
              <a:pPr/>
              <a:t>1</a:t>
            </a:fld>
            <a:endParaRPr lang="en-US"/>
          </a:p>
        </p:txBody>
      </p:sp>
    </p:spTree>
    <p:extLst>
      <p:ext uri="{BB962C8B-B14F-4D97-AF65-F5344CB8AC3E}">
        <p14:creationId xmlns:p14="http://schemas.microsoft.com/office/powerpoint/2010/main" xmlns="" val="12976406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Sensitivity Analysis?</a:t>
            </a:r>
            <a:endParaRPr lang="en-US" dirty="0"/>
          </a:p>
        </p:txBody>
      </p:sp>
      <p:sp>
        <p:nvSpPr>
          <p:cNvPr id="3" name="Content Placeholder 2"/>
          <p:cNvSpPr>
            <a:spLocks noGrp="1"/>
          </p:cNvSpPr>
          <p:nvPr>
            <p:ph idx="1"/>
          </p:nvPr>
        </p:nvSpPr>
        <p:spPr/>
        <p:txBody>
          <a:bodyPr>
            <a:normAutofit/>
          </a:bodyPr>
          <a:lstStyle/>
          <a:p>
            <a:r>
              <a:rPr lang="en-US" dirty="0" smtClean="0"/>
              <a:t>Recognizes that the validity of the decision  depends on the validity of the underlying assumptions</a:t>
            </a:r>
          </a:p>
          <a:p>
            <a:r>
              <a:rPr lang="en-US" dirty="0" smtClean="0"/>
              <a:t>Requires the Decision Maker to identify assumptions</a:t>
            </a:r>
          </a:p>
          <a:p>
            <a:r>
              <a:rPr lang="en-US" dirty="0" smtClean="0"/>
              <a:t>Tests the validity of assumptions through What-If scenarios</a:t>
            </a:r>
          </a:p>
        </p:txBody>
      </p:sp>
      <p:sp>
        <p:nvSpPr>
          <p:cNvPr id="4" name="Footer Placeholder 3"/>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5" name="Slide Number Placeholder 4"/>
          <p:cNvSpPr>
            <a:spLocks noGrp="1"/>
          </p:cNvSpPr>
          <p:nvPr>
            <p:ph type="sldNum" sz="quarter" idx="12"/>
          </p:nvPr>
        </p:nvSpPr>
        <p:spPr/>
        <p:txBody>
          <a:bodyPr/>
          <a:lstStyle/>
          <a:p>
            <a:fld id="{75BF4553-2B3F-4218-A04E-7525AA92F1BC}" type="slidenum">
              <a:rPr lang="en-US" smtClean="0"/>
              <a:pPr/>
              <a:t>10</a:t>
            </a:fld>
            <a:endParaRPr lang="en-US"/>
          </a:p>
        </p:txBody>
      </p:sp>
    </p:spTree>
    <p:extLst>
      <p:ext uri="{BB962C8B-B14F-4D97-AF65-F5344CB8AC3E}">
        <p14:creationId xmlns:p14="http://schemas.microsoft.com/office/powerpoint/2010/main" xmlns="" val="16281501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if</a:t>
            </a:r>
            <a:r>
              <a:rPr lang="en-US" dirty="0" smtClean="0"/>
              <a:t>?</a:t>
            </a:r>
            <a:endParaRPr lang="en-US" dirty="0"/>
          </a:p>
        </p:txBody>
      </p:sp>
      <p:sp>
        <p:nvSpPr>
          <p:cNvPr id="3" name="Content Placeholder 2"/>
          <p:cNvSpPr>
            <a:spLocks noGrp="1"/>
          </p:cNvSpPr>
          <p:nvPr>
            <p:ph idx="1"/>
          </p:nvPr>
        </p:nvSpPr>
        <p:spPr/>
        <p:txBody>
          <a:bodyPr/>
          <a:lstStyle/>
          <a:p>
            <a:pPr>
              <a:lnSpc>
                <a:spcPct val="90000"/>
              </a:lnSpc>
            </a:pPr>
            <a:r>
              <a:rPr lang="en-US" dirty="0" smtClean="0"/>
              <a:t>How does my decision point or breakeven point change if I change an assumption or an estimate?</a:t>
            </a:r>
          </a:p>
          <a:p>
            <a:pPr>
              <a:lnSpc>
                <a:spcPct val="90000"/>
              </a:lnSpc>
            </a:pPr>
            <a:r>
              <a:rPr lang="en-US" dirty="0" smtClean="0"/>
              <a:t>How does that change affect the overall result?</a:t>
            </a:r>
          </a:p>
          <a:p>
            <a:pPr>
              <a:lnSpc>
                <a:spcPct val="90000"/>
              </a:lnSpc>
            </a:pPr>
            <a:r>
              <a:rPr lang="en-US" dirty="0" smtClean="0"/>
              <a:t>Large overall changes resulting from relatively minor changes in assumptions and estimates represent </a:t>
            </a:r>
            <a:r>
              <a:rPr lang="en-US" i="1" dirty="0" smtClean="0"/>
              <a:t>sensitive</a:t>
            </a:r>
            <a:r>
              <a:rPr lang="en-US" dirty="0" smtClean="0"/>
              <a:t> variables</a:t>
            </a:r>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5" name="Slide Number Placeholder 4"/>
          <p:cNvSpPr>
            <a:spLocks noGrp="1"/>
          </p:cNvSpPr>
          <p:nvPr>
            <p:ph type="sldNum" sz="quarter" idx="12"/>
          </p:nvPr>
        </p:nvSpPr>
        <p:spPr/>
        <p:txBody>
          <a:bodyPr/>
          <a:lstStyle/>
          <a:p>
            <a:fld id="{75BF4553-2B3F-4218-A04E-7525AA92F1BC}" type="slidenum">
              <a:rPr lang="en-US" smtClean="0"/>
              <a:pPr/>
              <a:t>11</a:t>
            </a:fld>
            <a:endParaRPr lang="en-US"/>
          </a:p>
        </p:txBody>
      </p:sp>
    </p:spTree>
    <p:extLst>
      <p:ext uri="{BB962C8B-B14F-4D97-AF65-F5344CB8AC3E}">
        <p14:creationId xmlns:p14="http://schemas.microsoft.com/office/powerpoint/2010/main" xmlns="" val="2151231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Check</a:t>
            </a:r>
            <a:endParaRPr lang="en-US" dirty="0"/>
          </a:p>
        </p:txBody>
      </p:sp>
      <p:sp>
        <p:nvSpPr>
          <p:cNvPr id="3" name="Content Placeholder 2"/>
          <p:cNvSpPr>
            <a:spLocks noGrp="1"/>
          </p:cNvSpPr>
          <p:nvPr>
            <p:ph idx="1"/>
          </p:nvPr>
        </p:nvSpPr>
        <p:spPr/>
        <p:txBody>
          <a:bodyPr/>
          <a:lstStyle/>
          <a:p>
            <a:r>
              <a:rPr lang="en-US" dirty="0" smtClean="0"/>
              <a:t>How do we test our assumptions?</a:t>
            </a:r>
          </a:p>
          <a:p>
            <a:r>
              <a:rPr lang="en-US" dirty="0" smtClean="0"/>
              <a:t>What is a </a:t>
            </a:r>
            <a:r>
              <a:rPr lang="en-US" i="1" dirty="0" smtClean="0"/>
              <a:t>sensitive variable</a:t>
            </a:r>
            <a:r>
              <a:rPr lang="en-US" dirty="0" smtClean="0"/>
              <a:t>?</a:t>
            </a:r>
            <a:endParaRPr lang="en-US" dirty="0"/>
          </a:p>
        </p:txBody>
      </p:sp>
      <p:pic>
        <p:nvPicPr>
          <p:cNvPr id="4" name="Picture 4" descr="C:\Users\Melanie Nelson\AppData\Local\Microsoft\Windows\Temporary Internet Files\Content.IE5\SCKGKNQB\MC900441310[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997700" y="0"/>
            <a:ext cx="1164167" cy="19050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Footer Placeholder 4"/>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6" name="Slide Number Placeholder 5"/>
          <p:cNvSpPr>
            <a:spLocks noGrp="1"/>
          </p:cNvSpPr>
          <p:nvPr>
            <p:ph type="sldNum" sz="quarter" idx="12"/>
          </p:nvPr>
        </p:nvSpPr>
        <p:spPr/>
        <p:txBody>
          <a:bodyPr/>
          <a:lstStyle/>
          <a:p>
            <a:fld id="{75BF4553-2B3F-4218-A04E-7525AA92F1BC}" type="slidenum">
              <a:rPr lang="en-US" smtClean="0"/>
              <a:pPr/>
              <a:t>12</a:t>
            </a:fld>
            <a:endParaRPr lang="en-US"/>
          </a:p>
        </p:txBody>
      </p:sp>
    </p:spTree>
    <p:extLst>
      <p:ext uri="{BB962C8B-B14F-4D97-AF65-F5344CB8AC3E}">
        <p14:creationId xmlns:p14="http://schemas.microsoft.com/office/powerpoint/2010/main" xmlns="" val="4918596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Example:  Sebastian’s Dinner Theater</a:t>
            </a:r>
          </a:p>
          <a:p>
            <a:pPr lvl="1"/>
            <a:r>
              <a:rPr lang="en-US" dirty="0" smtClean="0"/>
              <a:t>Revenue = $30/Ticket</a:t>
            </a:r>
          </a:p>
          <a:p>
            <a:pPr lvl="1"/>
            <a:r>
              <a:rPr lang="en-US" dirty="0" smtClean="0"/>
              <a:t>Variable Cost = $10/Ticket</a:t>
            </a:r>
          </a:p>
          <a:p>
            <a:pPr lvl="1"/>
            <a:r>
              <a:rPr lang="en-US" dirty="0" smtClean="0"/>
              <a:t>Fixed Cost = $2000</a:t>
            </a:r>
          </a:p>
          <a:p>
            <a:pPr lvl="1"/>
            <a:r>
              <a:rPr lang="en-US" dirty="0" smtClean="0"/>
              <a:t>Breakeven point = 100 Tickets</a:t>
            </a:r>
          </a:p>
          <a:p>
            <a:pPr lvl="0"/>
            <a:r>
              <a:rPr lang="en-US" dirty="0" smtClean="0"/>
              <a:t>How </a:t>
            </a:r>
            <a:r>
              <a:rPr lang="en-US" dirty="0"/>
              <a:t>does breakeven point </a:t>
            </a:r>
            <a:r>
              <a:rPr lang="en-US" dirty="0" smtClean="0"/>
              <a:t>in units change if:</a:t>
            </a:r>
            <a:endParaRPr lang="en-US" dirty="0"/>
          </a:p>
          <a:p>
            <a:pPr lvl="1"/>
            <a:r>
              <a:rPr lang="en-US" dirty="0"/>
              <a:t>P</a:t>
            </a:r>
            <a:r>
              <a:rPr lang="en-US" dirty="0" smtClean="0"/>
              <a:t>rice decreases by $5/Ticket? Increases by $10?</a:t>
            </a:r>
            <a:endParaRPr lang="en-US" dirty="0"/>
          </a:p>
          <a:p>
            <a:pPr lvl="1"/>
            <a:r>
              <a:rPr lang="en-US" dirty="0" smtClean="0"/>
              <a:t>Unit variable cost increases 20%?  Decreases 10%?</a:t>
            </a:r>
            <a:endParaRPr lang="en-US" dirty="0"/>
          </a:p>
          <a:p>
            <a:pPr lvl="1"/>
            <a:r>
              <a:rPr lang="en-US" dirty="0"/>
              <a:t>Fixed cost </a:t>
            </a:r>
            <a:r>
              <a:rPr lang="en-US" dirty="0" smtClean="0"/>
              <a:t>increases by 10%? Decreases by 20%?</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5" name="Slide Number Placeholder 4"/>
          <p:cNvSpPr>
            <a:spLocks noGrp="1"/>
          </p:cNvSpPr>
          <p:nvPr>
            <p:ph type="sldNum" sz="quarter" idx="12"/>
          </p:nvPr>
        </p:nvSpPr>
        <p:spPr/>
        <p:txBody>
          <a:bodyPr/>
          <a:lstStyle/>
          <a:p>
            <a:fld id="{75BF4553-2B3F-4218-A04E-7525AA92F1BC}" type="slidenum">
              <a:rPr lang="en-US" smtClean="0"/>
              <a:pPr/>
              <a:t>13</a:t>
            </a:fld>
            <a:endParaRPr lang="en-US"/>
          </a:p>
        </p:txBody>
      </p:sp>
      <p:pic>
        <p:nvPicPr>
          <p:cNvPr id="1027" name="Picture 3" descr="C:\Users\Melanie Nelson\AppData\Local\Microsoft\Windows\Temporary Internet Files\Content.IE5\759TFF3F\MC900433851[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086600" y="193229"/>
            <a:ext cx="1523772" cy="152377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562955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Sensitive Variables</a:t>
            </a:r>
            <a:endParaRPr lang="en-US" dirty="0"/>
          </a:p>
        </p:txBody>
      </p:sp>
      <p:sp>
        <p:nvSpPr>
          <p:cNvPr id="3" name="Content Placeholder 2"/>
          <p:cNvSpPr>
            <a:spLocks noGrp="1"/>
          </p:cNvSpPr>
          <p:nvPr>
            <p:ph idx="1"/>
          </p:nvPr>
        </p:nvSpPr>
        <p:spPr>
          <a:xfrm>
            <a:off x="457200" y="1600200"/>
            <a:ext cx="8229600" cy="4800600"/>
          </a:xfrm>
        </p:spPr>
        <p:txBody>
          <a:bodyPr>
            <a:normAutofit lnSpcReduction="10000"/>
          </a:bodyPr>
          <a:lstStyle/>
          <a:p>
            <a:r>
              <a:rPr lang="en-US" dirty="0" smtClean="0"/>
              <a:t>$5 decrease in ticket price (17%) causes:</a:t>
            </a:r>
          </a:p>
          <a:p>
            <a:pPr lvl="1"/>
            <a:r>
              <a:rPr lang="en-US" dirty="0" smtClean="0"/>
              <a:t>25% decrease in unit Contribution Margin  </a:t>
            </a:r>
          </a:p>
          <a:p>
            <a:pPr lvl="1"/>
            <a:r>
              <a:rPr lang="en-US" dirty="0" smtClean="0"/>
              <a:t>33% increase in the breakeven point in units</a:t>
            </a:r>
          </a:p>
          <a:p>
            <a:pPr lvl="1"/>
            <a:endParaRPr lang="en-US" dirty="0" smtClean="0"/>
          </a:p>
          <a:p>
            <a:r>
              <a:rPr lang="en-US" dirty="0" smtClean="0"/>
              <a:t>The 20% </a:t>
            </a:r>
            <a:r>
              <a:rPr lang="en-US" dirty="0"/>
              <a:t>increase in </a:t>
            </a:r>
            <a:r>
              <a:rPr lang="en-US" dirty="0" smtClean="0"/>
              <a:t>unit Variable Cost </a:t>
            </a:r>
            <a:r>
              <a:rPr lang="en-US" dirty="0"/>
              <a:t>causes:</a:t>
            </a:r>
          </a:p>
          <a:p>
            <a:pPr lvl="1"/>
            <a:r>
              <a:rPr lang="en-US" dirty="0" smtClean="0"/>
              <a:t>10</a:t>
            </a:r>
            <a:r>
              <a:rPr lang="en-US" dirty="0"/>
              <a:t>% </a:t>
            </a:r>
            <a:r>
              <a:rPr lang="en-US" dirty="0" smtClean="0"/>
              <a:t>decrease </a:t>
            </a:r>
            <a:r>
              <a:rPr lang="en-US" dirty="0"/>
              <a:t>in unit Contribution Margin</a:t>
            </a:r>
          </a:p>
          <a:p>
            <a:pPr lvl="1"/>
            <a:r>
              <a:rPr lang="en-US" dirty="0" smtClean="0"/>
              <a:t>11% increase </a:t>
            </a:r>
            <a:r>
              <a:rPr lang="en-US" dirty="0"/>
              <a:t>in breakeven point in </a:t>
            </a:r>
            <a:r>
              <a:rPr lang="en-US" dirty="0" smtClean="0"/>
              <a:t>units</a:t>
            </a:r>
          </a:p>
          <a:p>
            <a:pPr marL="457200" lvl="1" indent="0">
              <a:buNone/>
            </a:pPr>
            <a:endParaRPr lang="en-US" dirty="0" smtClean="0"/>
          </a:p>
          <a:p>
            <a:r>
              <a:rPr lang="en-US" dirty="0" smtClean="0"/>
              <a:t>Which variable would you define as sensitive?</a:t>
            </a:r>
            <a:endParaRPr lang="en-US" dirty="0"/>
          </a:p>
          <a:p>
            <a:endParaRPr lang="en-US" dirty="0"/>
          </a:p>
        </p:txBody>
      </p:sp>
      <p:sp>
        <p:nvSpPr>
          <p:cNvPr id="4" name="Footer Placeholder 3"/>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5" name="Slide Number Placeholder 4"/>
          <p:cNvSpPr>
            <a:spLocks noGrp="1"/>
          </p:cNvSpPr>
          <p:nvPr>
            <p:ph type="sldNum" sz="quarter" idx="12"/>
          </p:nvPr>
        </p:nvSpPr>
        <p:spPr/>
        <p:txBody>
          <a:bodyPr/>
          <a:lstStyle/>
          <a:p>
            <a:fld id="{75BF4553-2B3F-4218-A04E-7525AA92F1BC}" type="slidenum">
              <a:rPr lang="en-US" smtClean="0"/>
              <a:pPr/>
              <a:t>14</a:t>
            </a:fld>
            <a:endParaRPr lang="en-US"/>
          </a:p>
        </p:txBody>
      </p:sp>
    </p:spTree>
    <p:extLst>
      <p:ext uri="{BB962C8B-B14F-4D97-AF65-F5344CB8AC3E}">
        <p14:creationId xmlns:p14="http://schemas.microsoft.com/office/powerpoint/2010/main" xmlns="" val="7091617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Check</a:t>
            </a:r>
            <a:endParaRPr lang="en-US" dirty="0"/>
          </a:p>
        </p:txBody>
      </p:sp>
      <p:sp>
        <p:nvSpPr>
          <p:cNvPr id="3" name="Content Placeholder 2"/>
          <p:cNvSpPr>
            <a:spLocks noGrp="1"/>
          </p:cNvSpPr>
          <p:nvPr>
            <p:ph idx="1"/>
          </p:nvPr>
        </p:nvSpPr>
        <p:spPr/>
        <p:txBody>
          <a:bodyPr/>
          <a:lstStyle/>
          <a:p>
            <a:r>
              <a:rPr lang="en-US" dirty="0" smtClean="0"/>
              <a:t>How will breakeven point in units change if fixed cost increases?</a:t>
            </a:r>
          </a:p>
          <a:p>
            <a:r>
              <a:rPr lang="en-US" dirty="0" smtClean="0"/>
              <a:t>How will breakeven point in units change if Contribution Margin increases?</a:t>
            </a:r>
            <a:endParaRPr lang="en-US" dirty="0"/>
          </a:p>
        </p:txBody>
      </p:sp>
      <p:pic>
        <p:nvPicPr>
          <p:cNvPr id="4" name="Picture 4" descr="C:\Users\Melanie Nelson\AppData\Local\Microsoft\Windows\Temporary Internet Files\Content.IE5\SCKGKNQB\MC900441310[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997700" y="0"/>
            <a:ext cx="1164167" cy="19050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Footer Placeholder 4"/>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6" name="Slide Number Placeholder 5"/>
          <p:cNvSpPr>
            <a:spLocks noGrp="1"/>
          </p:cNvSpPr>
          <p:nvPr>
            <p:ph type="sldNum" sz="quarter" idx="12"/>
          </p:nvPr>
        </p:nvSpPr>
        <p:spPr/>
        <p:txBody>
          <a:bodyPr/>
          <a:lstStyle/>
          <a:p>
            <a:fld id="{75BF4553-2B3F-4218-A04E-7525AA92F1BC}" type="slidenum">
              <a:rPr lang="en-US" smtClean="0"/>
              <a:pPr/>
              <a:t>15</a:t>
            </a:fld>
            <a:endParaRPr lang="en-US"/>
          </a:p>
        </p:txBody>
      </p:sp>
    </p:spTree>
    <p:extLst>
      <p:ext uri="{BB962C8B-B14F-4D97-AF65-F5344CB8AC3E}">
        <p14:creationId xmlns:p14="http://schemas.microsoft.com/office/powerpoint/2010/main" xmlns="" val="23015268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and Breakeven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breakeven equation includes five variables:</a:t>
            </a:r>
          </a:p>
          <a:p>
            <a:pPr lvl="1"/>
            <a:r>
              <a:rPr lang="en-US" dirty="0" smtClean="0"/>
              <a:t>Number of Units, Selling Price per Unit, Variable Cost per Unit, Fixed Cost, and Target Profit</a:t>
            </a:r>
          </a:p>
          <a:p>
            <a:pPr marL="457200" lvl="1" indent="0" algn="ctr">
              <a:buNone/>
            </a:pPr>
            <a:r>
              <a:rPr lang="en-US" dirty="0" smtClean="0">
                <a:solidFill>
                  <a:schemeClr val="bg1"/>
                </a:solidFill>
                <a:effectLst/>
              </a:rPr>
              <a:t>Revenue – VC – FC = Profit</a:t>
            </a:r>
          </a:p>
          <a:p>
            <a:pPr marL="457200" lvl="1" indent="0" algn="ctr">
              <a:buNone/>
            </a:pPr>
            <a:r>
              <a:rPr lang="en-US" dirty="0" smtClean="0">
                <a:solidFill>
                  <a:schemeClr val="bg1"/>
                </a:solidFill>
                <a:effectLst/>
              </a:rPr>
              <a:t>-or-</a:t>
            </a:r>
          </a:p>
          <a:p>
            <a:pPr marL="457200" lvl="1" indent="0" algn="ctr">
              <a:buNone/>
            </a:pPr>
            <a:r>
              <a:rPr lang="en-US" dirty="0" smtClean="0">
                <a:solidFill>
                  <a:schemeClr val="bg1"/>
                </a:solidFill>
                <a:effectLst/>
              </a:rPr>
              <a:t>(Price$/Unit*#Units) </a:t>
            </a:r>
            <a:r>
              <a:rPr lang="en-US" dirty="0">
                <a:solidFill>
                  <a:schemeClr val="bg1"/>
                </a:solidFill>
                <a:effectLst/>
              </a:rPr>
              <a:t>–</a:t>
            </a:r>
            <a:r>
              <a:rPr lang="en-US" dirty="0" smtClean="0">
                <a:solidFill>
                  <a:schemeClr val="bg1"/>
                </a:solidFill>
                <a:effectLst/>
              </a:rPr>
              <a:t> (</a:t>
            </a:r>
            <a:r>
              <a:rPr lang="en-US" dirty="0" smtClean="0">
                <a:solidFill>
                  <a:schemeClr val="bg1"/>
                </a:solidFill>
              </a:rPr>
              <a:t>VC$/Unit*#Units) – FC = Profit</a:t>
            </a:r>
          </a:p>
          <a:p>
            <a:r>
              <a:rPr lang="en-US" dirty="0" smtClean="0">
                <a:solidFill>
                  <a:schemeClr val="bg1"/>
                </a:solidFill>
              </a:rPr>
              <a:t>So far, we have assumed all variables are known except Number of Units</a:t>
            </a:r>
          </a:p>
          <a:p>
            <a:r>
              <a:rPr lang="en-US" dirty="0" smtClean="0">
                <a:solidFill>
                  <a:schemeClr val="bg1"/>
                </a:solidFill>
              </a:rPr>
              <a:t>What if one of the other variables is the unknown?</a:t>
            </a:r>
            <a:endParaRPr lang="en-US" dirty="0">
              <a:solidFill>
                <a:schemeClr val="bg1"/>
              </a:solidFill>
            </a:endParaRPr>
          </a:p>
        </p:txBody>
      </p:sp>
      <p:sp>
        <p:nvSpPr>
          <p:cNvPr id="4" name="Footer Placeholder 3"/>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5" name="Slide Number Placeholder 4"/>
          <p:cNvSpPr>
            <a:spLocks noGrp="1"/>
          </p:cNvSpPr>
          <p:nvPr>
            <p:ph type="sldNum" sz="quarter" idx="12"/>
          </p:nvPr>
        </p:nvSpPr>
        <p:spPr/>
        <p:txBody>
          <a:bodyPr/>
          <a:lstStyle/>
          <a:p>
            <a:fld id="{75BF4553-2B3F-4218-A04E-7525AA92F1BC}" type="slidenum">
              <a:rPr lang="en-US" smtClean="0"/>
              <a:pPr/>
              <a:t>16</a:t>
            </a:fld>
            <a:endParaRPr lang="en-US"/>
          </a:p>
        </p:txBody>
      </p:sp>
    </p:spTree>
    <p:extLst>
      <p:ext uri="{BB962C8B-B14F-4D97-AF65-F5344CB8AC3E}">
        <p14:creationId xmlns:p14="http://schemas.microsoft.com/office/powerpoint/2010/main" xmlns="" val="29398683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and Breakeven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breakeven equation includes five variables:</a:t>
            </a:r>
          </a:p>
          <a:p>
            <a:pPr lvl="1"/>
            <a:r>
              <a:rPr lang="en-US" dirty="0" smtClean="0"/>
              <a:t>Number of Units, Selling Price per Unit, Variable Cost per Unit, Fixed Cost, and Target Profit</a:t>
            </a:r>
          </a:p>
          <a:p>
            <a:pPr marL="457200" lvl="1" indent="0" algn="ctr">
              <a:buNone/>
            </a:pPr>
            <a:r>
              <a:rPr lang="en-US" dirty="0" smtClean="0">
                <a:effectLst>
                  <a:glow rad="139700">
                    <a:schemeClr val="accent2">
                      <a:satMod val="175000"/>
                      <a:alpha val="40000"/>
                    </a:schemeClr>
                  </a:glow>
                </a:effectLst>
              </a:rPr>
              <a:t>Revenue</a:t>
            </a:r>
            <a:r>
              <a:rPr lang="en-US" dirty="0" smtClean="0"/>
              <a:t> – VC – FC = Profit</a:t>
            </a:r>
          </a:p>
          <a:p>
            <a:pPr marL="457200" lvl="1" indent="0" algn="ctr">
              <a:buNone/>
            </a:pPr>
            <a:r>
              <a:rPr lang="en-US" dirty="0" smtClean="0"/>
              <a:t>-or-</a:t>
            </a:r>
          </a:p>
          <a:p>
            <a:pPr marL="457200" lvl="1" indent="0" algn="ctr">
              <a:buNone/>
            </a:pPr>
            <a:r>
              <a:rPr lang="en-US" dirty="0" smtClean="0">
                <a:effectLst>
                  <a:glow rad="139700">
                    <a:schemeClr val="accent2">
                      <a:satMod val="175000"/>
                      <a:alpha val="40000"/>
                    </a:schemeClr>
                  </a:glow>
                </a:effectLst>
              </a:rPr>
              <a:t>(Price$/Unit*#Units) </a:t>
            </a:r>
            <a:r>
              <a:rPr lang="en-US" dirty="0"/>
              <a:t>–</a:t>
            </a:r>
            <a:r>
              <a:rPr lang="en-US" dirty="0" smtClean="0"/>
              <a:t> (VC$/Unit*#Units) – FC = Profit</a:t>
            </a:r>
          </a:p>
          <a:p>
            <a:r>
              <a:rPr lang="en-US" dirty="0" smtClean="0">
                <a:solidFill>
                  <a:schemeClr val="bg1"/>
                </a:solidFill>
              </a:rPr>
              <a:t>So far, we have assumed all variables are known except Number of Units</a:t>
            </a:r>
          </a:p>
          <a:p>
            <a:r>
              <a:rPr lang="en-US" dirty="0" smtClean="0">
                <a:solidFill>
                  <a:schemeClr val="bg1"/>
                </a:solidFill>
              </a:rPr>
              <a:t>What if one of the other variables is the unknown?</a:t>
            </a:r>
            <a:endParaRPr lang="en-US" dirty="0">
              <a:solidFill>
                <a:schemeClr val="bg1"/>
              </a:solidFill>
            </a:endParaRPr>
          </a:p>
        </p:txBody>
      </p:sp>
      <p:sp>
        <p:nvSpPr>
          <p:cNvPr id="4" name="Footer Placeholder 3"/>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5" name="Slide Number Placeholder 4"/>
          <p:cNvSpPr>
            <a:spLocks noGrp="1"/>
          </p:cNvSpPr>
          <p:nvPr>
            <p:ph type="sldNum" sz="quarter" idx="12"/>
          </p:nvPr>
        </p:nvSpPr>
        <p:spPr/>
        <p:txBody>
          <a:bodyPr/>
          <a:lstStyle/>
          <a:p>
            <a:fld id="{75BF4553-2B3F-4218-A04E-7525AA92F1BC}" type="slidenum">
              <a:rPr lang="en-US" smtClean="0"/>
              <a:pPr/>
              <a:t>17</a:t>
            </a:fld>
            <a:endParaRPr lang="en-US"/>
          </a:p>
        </p:txBody>
      </p:sp>
    </p:spTree>
    <p:extLst>
      <p:ext uri="{BB962C8B-B14F-4D97-AF65-F5344CB8AC3E}">
        <p14:creationId xmlns:p14="http://schemas.microsoft.com/office/powerpoint/2010/main" xmlns="" val="34064088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and Breakeven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breakeven equation includes five variables:</a:t>
            </a:r>
          </a:p>
          <a:p>
            <a:pPr lvl="1"/>
            <a:r>
              <a:rPr lang="en-US" dirty="0" smtClean="0"/>
              <a:t>Number of Units, Selling Price per Unit, Variable Cost per Unit, Fixed Cost, and Target Profit</a:t>
            </a:r>
          </a:p>
          <a:p>
            <a:pPr marL="457200" lvl="1" indent="0" algn="ctr">
              <a:buNone/>
            </a:pPr>
            <a:r>
              <a:rPr lang="en-US" dirty="0" smtClean="0">
                <a:effectLst/>
              </a:rPr>
              <a:t>Revenue</a:t>
            </a:r>
            <a:r>
              <a:rPr lang="en-US" dirty="0" smtClean="0"/>
              <a:t> – </a:t>
            </a:r>
            <a:r>
              <a:rPr lang="en-US" dirty="0" smtClean="0">
                <a:effectLst>
                  <a:glow rad="101600">
                    <a:schemeClr val="accent2">
                      <a:satMod val="175000"/>
                      <a:alpha val="40000"/>
                    </a:schemeClr>
                  </a:glow>
                </a:effectLst>
              </a:rPr>
              <a:t>VC</a:t>
            </a:r>
            <a:r>
              <a:rPr lang="en-US" dirty="0" smtClean="0"/>
              <a:t> – FC = Profit</a:t>
            </a:r>
          </a:p>
          <a:p>
            <a:pPr marL="457200" lvl="1" indent="0" algn="ctr">
              <a:buNone/>
            </a:pPr>
            <a:r>
              <a:rPr lang="en-US" dirty="0" smtClean="0"/>
              <a:t>-or-</a:t>
            </a:r>
          </a:p>
          <a:p>
            <a:pPr marL="457200" lvl="1" indent="0" algn="ctr">
              <a:buNone/>
            </a:pPr>
            <a:r>
              <a:rPr lang="en-US" dirty="0" smtClean="0">
                <a:effectLst/>
              </a:rPr>
              <a:t>(Price$/Unit*#Units) </a:t>
            </a:r>
            <a:r>
              <a:rPr lang="en-US" dirty="0"/>
              <a:t>–</a:t>
            </a:r>
            <a:r>
              <a:rPr lang="en-US" dirty="0" smtClean="0"/>
              <a:t> </a:t>
            </a:r>
            <a:r>
              <a:rPr lang="en-US" dirty="0">
                <a:effectLst>
                  <a:glow rad="101600">
                    <a:schemeClr val="accent2">
                      <a:satMod val="175000"/>
                      <a:alpha val="40000"/>
                    </a:schemeClr>
                  </a:glow>
                </a:effectLst>
              </a:rPr>
              <a:t>(VC$/Unit*#Units) </a:t>
            </a:r>
            <a:r>
              <a:rPr lang="en-US" dirty="0" smtClean="0"/>
              <a:t>– FC = Profit</a:t>
            </a:r>
          </a:p>
          <a:p>
            <a:r>
              <a:rPr lang="en-US" dirty="0" smtClean="0">
                <a:solidFill>
                  <a:schemeClr val="bg1"/>
                </a:solidFill>
              </a:rPr>
              <a:t>So far, we have assumed all variables are known except Number of Units</a:t>
            </a:r>
          </a:p>
          <a:p>
            <a:r>
              <a:rPr lang="en-US" dirty="0" smtClean="0">
                <a:solidFill>
                  <a:schemeClr val="bg1"/>
                </a:solidFill>
              </a:rPr>
              <a:t>What if one of the other variables is the unknown?</a:t>
            </a:r>
            <a:endParaRPr lang="en-US" dirty="0">
              <a:solidFill>
                <a:schemeClr val="bg1"/>
              </a:solidFill>
            </a:endParaRPr>
          </a:p>
        </p:txBody>
      </p:sp>
      <p:sp>
        <p:nvSpPr>
          <p:cNvPr id="4" name="Footer Placeholder 3"/>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5" name="Slide Number Placeholder 4"/>
          <p:cNvSpPr>
            <a:spLocks noGrp="1"/>
          </p:cNvSpPr>
          <p:nvPr>
            <p:ph type="sldNum" sz="quarter" idx="12"/>
          </p:nvPr>
        </p:nvSpPr>
        <p:spPr/>
        <p:txBody>
          <a:bodyPr/>
          <a:lstStyle/>
          <a:p>
            <a:fld id="{75BF4553-2B3F-4218-A04E-7525AA92F1BC}" type="slidenum">
              <a:rPr lang="en-US" smtClean="0"/>
              <a:pPr/>
              <a:t>18</a:t>
            </a:fld>
            <a:endParaRPr lang="en-US"/>
          </a:p>
        </p:txBody>
      </p:sp>
    </p:spTree>
    <p:extLst>
      <p:ext uri="{BB962C8B-B14F-4D97-AF65-F5344CB8AC3E}">
        <p14:creationId xmlns:p14="http://schemas.microsoft.com/office/powerpoint/2010/main" xmlns="" val="19236376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and Breakeven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breakeven equation includes five variables:</a:t>
            </a:r>
          </a:p>
          <a:p>
            <a:pPr lvl="1"/>
            <a:r>
              <a:rPr lang="en-US" dirty="0" smtClean="0">
                <a:effectLst>
                  <a:glow rad="101600">
                    <a:schemeClr val="accent2">
                      <a:satMod val="175000"/>
                      <a:alpha val="40000"/>
                    </a:schemeClr>
                  </a:glow>
                </a:effectLst>
              </a:rPr>
              <a:t>Number of Units</a:t>
            </a:r>
            <a:r>
              <a:rPr lang="en-US" dirty="0" smtClean="0"/>
              <a:t>, Selling Price per Unit, Variable Cost per Unit, Fixed Cost, and Target Profit</a:t>
            </a:r>
          </a:p>
          <a:p>
            <a:pPr marL="457200" lvl="1" indent="0" algn="ctr">
              <a:buNone/>
            </a:pPr>
            <a:r>
              <a:rPr lang="en-US" dirty="0" smtClean="0">
                <a:effectLst/>
              </a:rPr>
              <a:t>Revenue</a:t>
            </a:r>
            <a:r>
              <a:rPr lang="en-US" dirty="0" smtClean="0"/>
              <a:t> – </a:t>
            </a:r>
            <a:r>
              <a:rPr lang="en-US" dirty="0" smtClean="0">
                <a:effectLst/>
              </a:rPr>
              <a:t>VC</a:t>
            </a:r>
            <a:r>
              <a:rPr lang="en-US" dirty="0" smtClean="0"/>
              <a:t> – FC = Profit</a:t>
            </a:r>
          </a:p>
          <a:p>
            <a:pPr marL="457200" lvl="1" indent="0" algn="ctr">
              <a:buNone/>
            </a:pPr>
            <a:r>
              <a:rPr lang="en-US" dirty="0" smtClean="0"/>
              <a:t>-or-</a:t>
            </a:r>
          </a:p>
          <a:p>
            <a:pPr marL="457200" lvl="1" indent="0" algn="ctr">
              <a:buNone/>
            </a:pPr>
            <a:r>
              <a:rPr lang="en-US" dirty="0" smtClean="0">
                <a:effectLst/>
              </a:rPr>
              <a:t>(Price$/Unit</a:t>
            </a:r>
            <a:r>
              <a:rPr lang="en-US" dirty="0" smtClean="0">
                <a:effectLst>
                  <a:glow rad="101600">
                    <a:schemeClr val="accent2">
                      <a:satMod val="175000"/>
                      <a:alpha val="40000"/>
                    </a:schemeClr>
                  </a:glow>
                </a:effectLst>
              </a:rPr>
              <a:t>*#Units</a:t>
            </a:r>
            <a:r>
              <a:rPr lang="en-US" dirty="0" smtClean="0">
                <a:effectLst/>
              </a:rPr>
              <a:t>) </a:t>
            </a:r>
            <a:r>
              <a:rPr lang="en-US" dirty="0">
                <a:effectLst/>
              </a:rPr>
              <a:t>–</a:t>
            </a:r>
            <a:r>
              <a:rPr lang="en-US" dirty="0" smtClean="0">
                <a:effectLst/>
              </a:rPr>
              <a:t> </a:t>
            </a:r>
            <a:r>
              <a:rPr lang="en-US" dirty="0">
                <a:effectLst/>
              </a:rPr>
              <a:t>(VC$/Unit</a:t>
            </a:r>
            <a:r>
              <a:rPr lang="en-US" dirty="0">
                <a:effectLst>
                  <a:glow rad="101600">
                    <a:schemeClr val="accent2">
                      <a:satMod val="175000"/>
                      <a:alpha val="40000"/>
                    </a:schemeClr>
                  </a:glow>
                </a:effectLst>
              </a:rPr>
              <a:t>*#Units</a:t>
            </a:r>
            <a:r>
              <a:rPr lang="en-US" dirty="0">
                <a:effectLst/>
              </a:rPr>
              <a:t>) </a:t>
            </a:r>
            <a:r>
              <a:rPr lang="en-US" dirty="0" smtClean="0"/>
              <a:t>– FC = Profit</a:t>
            </a:r>
          </a:p>
          <a:p>
            <a:r>
              <a:rPr lang="en-US" dirty="0" smtClean="0">
                <a:solidFill>
                  <a:schemeClr val="bg1"/>
                </a:solidFill>
              </a:rPr>
              <a:t>So far, we have assumed all variables are known except Number of Units</a:t>
            </a:r>
          </a:p>
          <a:p>
            <a:r>
              <a:rPr lang="en-US" dirty="0" smtClean="0">
                <a:solidFill>
                  <a:schemeClr val="bg1"/>
                </a:solidFill>
              </a:rPr>
              <a:t>What if one of the other variables is the unknown?</a:t>
            </a:r>
            <a:endParaRPr lang="en-US" dirty="0">
              <a:solidFill>
                <a:schemeClr val="bg1"/>
              </a:solidFill>
            </a:endParaRPr>
          </a:p>
        </p:txBody>
      </p:sp>
      <p:sp>
        <p:nvSpPr>
          <p:cNvPr id="4" name="Footer Placeholder 3"/>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5" name="Slide Number Placeholder 4"/>
          <p:cNvSpPr>
            <a:spLocks noGrp="1"/>
          </p:cNvSpPr>
          <p:nvPr>
            <p:ph type="sldNum" sz="quarter" idx="12"/>
          </p:nvPr>
        </p:nvSpPr>
        <p:spPr/>
        <p:txBody>
          <a:bodyPr/>
          <a:lstStyle/>
          <a:p>
            <a:fld id="{75BF4553-2B3F-4218-A04E-7525AA92F1BC}" type="slidenum">
              <a:rPr lang="en-US" smtClean="0"/>
              <a:pPr/>
              <a:t>19</a:t>
            </a:fld>
            <a:endParaRPr lang="en-US"/>
          </a:p>
        </p:txBody>
      </p:sp>
    </p:spTree>
    <p:extLst>
      <p:ext uri="{BB962C8B-B14F-4D97-AF65-F5344CB8AC3E}">
        <p14:creationId xmlns:p14="http://schemas.microsoft.com/office/powerpoint/2010/main" xmlns="" val="32871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 assume cross traffic will stop.  What if our assumption is incorrect?</a:t>
            </a:r>
            <a:endParaRPr lang="en-US" dirty="0"/>
          </a:p>
        </p:txBody>
      </p:sp>
      <p:sp>
        <p:nvSpPr>
          <p:cNvPr id="8" name="AutoShape 5"/>
          <p:cNvSpPr>
            <a:spLocks noChangeAspect="1" noChangeArrowheads="1" noTextEdit="1"/>
          </p:cNvSpPr>
          <p:nvPr/>
        </p:nvSpPr>
        <p:spPr bwMode="auto">
          <a:xfrm>
            <a:off x="1393975" y="1165226"/>
            <a:ext cx="6148387" cy="538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037" name="Picture 13" descr="C:\Users\Melanie Nelson\AppData\Local\Microsoft\Windows\Temporary Internet Files\Content.IE5\T706GQLY\MC900382591[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05000" y="1524000"/>
            <a:ext cx="5105400" cy="5105400"/>
          </a:xfrm>
          <a:prstGeom prst="rect">
            <a:avLst/>
          </a:prstGeom>
          <a:noFill/>
        </p:spPr>
      </p:pic>
      <p:sp>
        <p:nvSpPr>
          <p:cNvPr id="3" name="Footer Placeholder 2"/>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4" name="Slide Number Placeholder 3"/>
          <p:cNvSpPr>
            <a:spLocks noGrp="1"/>
          </p:cNvSpPr>
          <p:nvPr>
            <p:ph type="sldNum" sz="quarter" idx="12"/>
          </p:nvPr>
        </p:nvSpPr>
        <p:spPr/>
        <p:txBody>
          <a:bodyPr/>
          <a:lstStyle/>
          <a:p>
            <a:fld id="{75BF4553-2B3F-4218-A04E-7525AA92F1BC}" type="slidenum">
              <a:rPr lang="en-US" smtClean="0"/>
              <a:pPr/>
              <a:t>2</a:t>
            </a:fld>
            <a:endParaRPr lang="en-US"/>
          </a:p>
        </p:txBody>
      </p:sp>
    </p:spTree>
    <p:extLst>
      <p:ext uri="{BB962C8B-B14F-4D97-AF65-F5344CB8AC3E}">
        <p14:creationId xmlns:p14="http://schemas.microsoft.com/office/powerpoint/2010/main" xmlns="" val="18876509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and Breakeven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breakeven equation includes five variables:</a:t>
            </a:r>
          </a:p>
          <a:p>
            <a:pPr lvl="1"/>
            <a:r>
              <a:rPr lang="en-US" dirty="0" smtClean="0">
                <a:effectLst/>
              </a:rPr>
              <a:t>Number of Units, </a:t>
            </a:r>
            <a:r>
              <a:rPr lang="en-US" dirty="0" smtClean="0">
                <a:effectLst>
                  <a:glow rad="101600">
                    <a:schemeClr val="accent2">
                      <a:satMod val="175000"/>
                      <a:alpha val="40000"/>
                    </a:schemeClr>
                  </a:glow>
                </a:effectLst>
              </a:rPr>
              <a:t>Selling Price per Unit</a:t>
            </a:r>
            <a:r>
              <a:rPr lang="en-US" dirty="0" smtClean="0">
                <a:effectLst/>
              </a:rPr>
              <a:t>, Variable Cost per Unit, Fixed Cost, and Target Profit</a:t>
            </a:r>
          </a:p>
          <a:p>
            <a:pPr marL="457200" lvl="1" indent="0" algn="ctr">
              <a:buNone/>
            </a:pPr>
            <a:r>
              <a:rPr lang="en-US" dirty="0" smtClean="0">
                <a:effectLst/>
              </a:rPr>
              <a:t>Revenue – VC – FC = Profit</a:t>
            </a:r>
          </a:p>
          <a:p>
            <a:pPr marL="457200" lvl="1" indent="0" algn="ctr">
              <a:buNone/>
            </a:pPr>
            <a:r>
              <a:rPr lang="en-US" dirty="0" smtClean="0">
                <a:effectLst/>
              </a:rPr>
              <a:t>-or-</a:t>
            </a:r>
          </a:p>
          <a:p>
            <a:pPr marL="457200" lvl="1" indent="0" algn="ctr">
              <a:buNone/>
            </a:pPr>
            <a:r>
              <a:rPr lang="en-US" dirty="0" smtClean="0">
                <a:effectLst/>
              </a:rPr>
              <a:t>(</a:t>
            </a:r>
            <a:r>
              <a:rPr lang="en-US" dirty="0" smtClean="0">
                <a:effectLst>
                  <a:glow rad="101600">
                    <a:schemeClr val="accent2">
                      <a:satMod val="175000"/>
                      <a:alpha val="40000"/>
                    </a:schemeClr>
                  </a:glow>
                </a:effectLst>
              </a:rPr>
              <a:t>Price$/Unit</a:t>
            </a:r>
            <a:r>
              <a:rPr lang="en-US" dirty="0" smtClean="0">
                <a:effectLst/>
              </a:rPr>
              <a:t>*#Units) </a:t>
            </a:r>
            <a:r>
              <a:rPr lang="en-US" dirty="0">
                <a:effectLst/>
              </a:rPr>
              <a:t>–</a:t>
            </a:r>
            <a:r>
              <a:rPr lang="en-US" dirty="0" smtClean="0">
                <a:effectLst/>
              </a:rPr>
              <a:t> </a:t>
            </a:r>
            <a:r>
              <a:rPr lang="en-US" dirty="0">
                <a:effectLst/>
              </a:rPr>
              <a:t>(VC$/Unit*#Units) </a:t>
            </a:r>
            <a:r>
              <a:rPr lang="en-US" dirty="0" smtClean="0">
                <a:effectLst/>
              </a:rPr>
              <a:t>– </a:t>
            </a:r>
            <a:r>
              <a:rPr lang="en-US" dirty="0" smtClean="0"/>
              <a:t>FC = Profit</a:t>
            </a:r>
          </a:p>
          <a:p>
            <a:r>
              <a:rPr lang="en-US" dirty="0" smtClean="0">
                <a:solidFill>
                  <a:schemeClr val="bg1"/>
                </a:solidFill>
              </a:rPr>
              <a:t>So far, we have assumed all variables are known except Number of Units</a:t>
            </a:r>
          </a:p>
          <a:p>
            <a:r>
              <a:rPr lang="en-US" dirty="0" smtClean="0">
                <a:solidFill>
                  <a:schemeClr val="bg1"/>
                </a:solidFill>
              </a:rPr>
              <a:t>What if one of the other variables is the unknown?</a:t>
            </a:r>
            <a:endParaRPr lang="en-US" dirty="0">
              <a:solidFill>
                <a:schemeClr val="bg1"/>
              </a:solidFill>
            </a:endParaRPr>
          </a:p>
        </p:txBody>
      </p:sp>
      <p:sp>
        <p:nvSpPr>
          <p:cNvPr id="4" name="Footer Placeholder 3"/>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5" name="Slide Number Placeholder 4"/>
          <p:cNvSpPr>
            <a:spLocks noGrp="1"/>
          </p:cNvSpPr>
          <p:nvPr>
            <p:ph type="sldNum" sz="quarter" idx="12"/>
          </p:nvPr>
        </p:nvSpPr>
        <p:spPr/>
        <p:txBody>
          <a:bodyPr/>
          <a:lstStyle/>
          <a:p>
            <a:fld id="{75BF4553-2B3F-4218-A04E-7525AA92F1BC}" type="slidenum">
              <a:rPr lang="en-US" smtClean="0"/>
              <a:pPr/>
              <a:t>20</a:t>
            </a:fld>
            <a:endParaRPr lang="en-US"/>
          </a:p>
        </p:txBody>
      </p:sp>
    </p:spTree>
    <p:extLst>
      <p:ext uri="{BB962C8B-B14F-4D97-AF65-F5344CB8AC3E}">
        <p14:creationId xmlns:p14="http://schemas.microsoft.com/office/powerpoint/2010/main" xmlns="" val="29579981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and Breakeven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breakeven equation includes five variables:</a:t>
            </a:r>
          </a:p>
          <a:p>
            <a:pPr lvl="1"/>
            <a:r>
              <a:rPr lang="en-US" dirty="0" smtClean="0">
                <a:effectLst/>
              </a:rPr>
              <a:t>Number of Units, Selling Price per Unit, </a:t>
            </a:r>
            <a:r>
              <a:rPr lang="en-US" dirty="0" smtClean="0">
                <a:effectLst>
                  <a:glow rad="101600">
                    <a:schemeClr val="accent2">
                      <a:satMod val="175000"/>
                      <a:alpha val="40000"/>
                    </a:schemeClr>
                  </a:glow>
                </a:effectLst>
              </a:rPr>
              <a:t>Variable Cost per Unit</a:t>
            </a:r>
            <a:r>
              <a:rPr lang="en-US" dirty="0" smtClean="0">
                <a:effectLst/>
              </a:rPr>
              <a:t>, Fixed Cost, and Target Profit</a:t>
            </a:r>
          </a:p>
          <a:p>
            <a:pPr marL="457200" lvl="1" indent="0" algn="ctr">
              <a:buNone/>
            </a:pPr>
            <a:r>
              <a:rPr lang="en-US" dirty="0" smtClean="0">
                <a:effectLst/>
              </a:rPr>
              <a:t>Revenue – VC – FC = Profit</a:t>
            </a:r>
          </a:p>
          <a:p>
            <a:pPr marL="457200" lvl="1" indent="0" algn="ctr">
              <a:buNone/>
            </a:pPr>
            <a:r>
              <a:rPr lang="en-US" dirty="0" smtClean="0">
                <a:effectLst/>
              </a:rPr>
              <a:t>-or-</a:t>
            </a:r>
          </a:p>
          <a:p>
            <a:pPr marL="457200" lvl="1" indent="0" algn="ctr">
              <a:buNone/>
            </a:pPr>
            <a:r>
              <a:rPr lang="en-US" dirty="0" smtClean="0">
                <a:effectLst/>
              </a:rPr>
              <a:t>(Price$/Unit*#Units) </a:t>
            </a:r>
            <a:r>
              <a:rPr lang="en-US" dirty="0">
                <a:effectLst/>
              </a:rPr>
              <a:t>–</a:t>
            </a:r>
            <a:r>
              <a:rPr lang="en-US" dirty="0" smtClean="0">
                <a:effectLst/>
              </a:rPr>
              <a:t> </a:t>
            </a:r>
            <a:r>
              <a:rPr lang="en-US" dirty="0">
                <a:effectLst/>
              </a:rPr>
              <a:t>(</a:t>
            </a:r>
            <a:r>
              <a:rPr lang="en-US" dirty="0">
                <a:effectLst>
                  <a:glow rad="101600">
                    <a:schemeClr val="accent2">
                      <a:satMod val="175000"/>
                      <a:alpha val="40000"/>
                    </a:schemeClr>
                  </a:glow>
                </a:effectLst>
              </a:rPr>
              <a:t>VC$/Unit</a:t>
            </a:r>
            <a:r>
              <a:rPr lang="en-US" dirty="0">
                <a:effectLst/>
              </a:rPr>
              <a:t>*#Units) </a:t>
            </a:r>
            <a:r>
              <a:rPr lang="en-US" dirty="0" smtClean="0">
                <a:effectLst/>
              </a:rPr>
              <a:t>– </a:t>
            </a:r>
            <a:r>
              <a:rPr lang="en-US" dirty="0" smtClean="0"/>
              <a:t>FC = Profit</a:t>
            </a:r>
          </a:p>
          <a:p>
            <a:r>
              <a:rPr lang="en-US" dirty="0" smtClean="0">
                <a:solidFill>
                  <a:schemeClr val="bg1"/>
                </a:solidFill>
              </a:rPr>
              <a:t>So far, we have assumed all variables are known except Number of Units</a:t>
            </a:r>
          </a:p>
          <a:p>
            <a:r>
              <a:rPr lang="en-US" dirty="0" smtClean="0">
                <a:solidFill>
                  <a:schemeClr val="bg1"/>
                </a:solidFill>
              </a:rPr>
              <a:t>What if one of the other variables is the unknown?</a:t>
            </a:r>
            <a:endParaRPr lang="en-US" dirty="0">
              <a:solidFill>
                <a:schemeClr val="bg1"/>
              </a:solidFill>
            </a:endParaRPr>
          </a:p>
        </p:txBody>
      </p:sp>
      <p:sp>
        <p:nvSpPr>
          <p:cNvPr id="4" name="Footer Placeholder 3"/>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5" name="Slide Number Placeholder 4"/>
          <p:cNvSpPr>
            <a:spLocks noGrp="1"/>
          </p:cNvSpPr>
          <p:nvPr>
            <p:ph type="sldNum" sz="quarter" idx="12"/>
          </p:nvPr>
        </p:nvSpPr>
        <p:spPr/>
        <p:txBody>
          <a:bodyPr/>
          <a:lstStyle/>
          <a:p>
            <a:fld id="{75BF4553-2B3F-4218-A04E-7525AA92F1BC}" type="slidenum">
              <a:rPr lang="en-US" smtClean="0"/>
              <a:pPr/>
              <a:t>21</a:t>
            </a:fld>
            <a:endParaRPr lang="en-US"/>
          </a:p>
        </p:txBody>
      </p:sp>
    </p:spTree>
    <p:extLst>
      <p:ext uri="{BB962C8B-B14F-4D97-AF65-F5344CB8AC3E}">
        <p14:creationId xmlns:p14="http://schemas.microsoft.com/office/powerpoint/2010/main" xmlns="" val="16777028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and Breakeven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breakeven equation includes five variables:</a:t>
            </a:r>
          </a:p>
          <a:p>
            <a:pPr lvl="1"/>
            <a:r>
              <a:rPr lang="en-US" dirty="0" smtClean="0">
                <a:effectLst/>
              </a:rPr>
              <a:t>Number of Units, Selling Price per Unit, Variable Cost per Unit, </a:t>
            </a:r>
            <a:r>
              <a:rPr lang="en-US" dirty="0" smtClean="0">
                <a:effectLst>
                  <a:glow rad="101600">
                    <a:schemeClr val="accent2">
                      <a:satMod val="175000"/>
                      <a:alpha val="40000"/>
                    </a:schemeClr>
                  </a:glow>
                </a:effectLst>
              </a:rPr>
              <a:t>Fixed Cost</a:t>
            </a:r>
            <a:r>
              <a:rPr lang="en-US" dirty="0" smtClean="0">
                <a:effectLst/>
              </a:rPr>
              <a:t>, and Target Profit</a:t>
            </a:r>
          </a:p>
          <a:p>
            <a:pPr marL="457200" lvl="1" indent="0" algn="ctr">
              <a:buNone/>
            </a:pPr>
            <a:r>
              <a:rPr lang="en-US" dirty="0" smtClean="0">
                <a:effectLst/>
              </a:rPr>
              <a:t>Revenue – VC – FC = Profit</a:t>
            </a:r>
          </a:p>
          <a:p>
            <a:pPr marL="457200" lvl="1" indent="0" algn="ctr">
              <a:buNone/>
            </a:pPr>
            <a:r>
              <a:rPr lang="en-US" dirty="0" smtClean="0">
                <a:effectLst/>
              </a:rPr>
              <a:t>-or-</a:t>
            </a:r>
          </a:p>
          <a:p>
            <a:pPr marL="457200" lvl="1" indent="0" algn="ctr">
              <a:buNone/>
            </a:pPr>
            <a:r>
              <a:rPr lang="en-US" dirty="0" smtClean="0">
                <a:effectLst/>
              </a:rPr>
              <a:t>(Price$/Unit*#Units) </a:t>
            </a:r>
            <a:r>
              <a:rPr lang="en-US" dirty="0">
                <a:effectLst/>
              </a:rPr>
              <a:t>–</a:t>
            </a:r>
            <a:r>
              <a:rPr lang="en-US" dirty="0" smtClean="0">
                <a:effectLst/>
              </a:rPr>
              <a:t> </a:t>
            </a:r>
            <a:r>
              <a:rPr lang="en-US" dirty="0">
                <a:effectLst/>
              </a:rPr>
              <a:t>(VC$/Unit*#Units) </a:t>
            </a:r>
            <a:r>
              <a:rPr lang="en-US" dirty="0" smtClean="0">
                <a:effectLst/>
              </a:rPr>
              <a:t>– </a:t>
            </a:r>
            <a:r>
              <a:rPr lang="en-US" dirty="0" smtClean="0">
                <a:effectLst>
                  <a:glow rad="101600">
                    <a:schemeClr val="accent2">
                      <a:satMod val="175000"/>
                      <a:alpha val="40000"/>
                    </a:schemeClr>
                  </a:glow>
                </a:effectLst>
              </a:rPr>
              <a:t>FC</a:t>
            </a:r>
            <a:r>
              <a:rPr lang="en-US" dirty="0" smtClean="0"/>
              <a:t> = Profit</a:t>
            </a:r>
          </a:p>
          <a:p>
            <a:r>
              <a:rPr lang="en-US" dirty="0" smtClean="0">
                <a:solidFill>
                  <a:schemeClr val="bg1"/>
                </a:solidFill>
              </a:rPr>
              <a:t>So far, we have assumed all variables are known except Number of Units</a:t>
            </a:r>
          </a:p>
          <a:p>
            <a:r>
              <a:rPr lang="en-US" dirty="0" smtClean="0">
                <a:solidFill>
                  <a:schemeClr val="bg1"/>
                </a:solidFill>
              </a:rPr>
              <a:t>What if one of the other variables is the unknown?</a:t>
            </a:r>
            <a:endParaRPr lang="en-US" dirty="0">
              <a:solidFill>
                <a:schemeClr val="bg1"/>
              </a:solidFill>
            </a:endParaRPr>
          </a:p>
        </p:txBody>
      </p:sp>
      <p:sp>
        <p:nvSpPr>
          <p:cNvPr id="4" name="Footer Placeholder 3"/>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5" name="Slide Number Placeholder 4"/>
          <p:cNvSpPr>
            <a:spLocks noGrp="1"/>
          </p:cNvSpPr>
          <p:nvPr>
            <p:ph type="sldNum" sz="quarter" idx="12"/>
          </p:nvPr>
        </p:nvSpPr>
        <p:spPr/>
        <p:txBody>
          <a:bodyPr/>
          <a:lstStyle/>
          <a:p>
            <a:fld id="{75BF4553-2B3F-4218-A04E-7525AA92F1BC}" type="slidenum">
              <a:rPr lang="en-US" smtClean="0"/>
              <a:pPr/>
              <a:t>22</a:t>
            </a:fld>
            <a:endParaRPr lang="en-US"/>
          </a:p>
        </p:txBody>
      </p:sp>
    </p:spTree>
    <p:extLst>
      <p:ext uri="{BB962C8B-B14F-4D97-AF65-F5344CB8AC3E}">
        <p14:creationId xmlns:p14="http://schemas.microsoft.com/office/powerpoint/2010/main" xmlns="" val="36717173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and Breakeven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breakeven equation includes five variables:</a:t>
            </a:r>
          </a:p>
          <a:p>
            <a:pPr lvl="1"/>
            <a:r>
              <a:rPr lang="en-US" dirty="0" smtClean="0">
                <a:effectLst/>
              </a:rPr>
              <a:t>Number of Units, Selling Price per Unit, Variable Cost per Unit, Fixed Cost, and </a:t>
            </a:r>
            <a:r>
              <a:rPr lang="en-US" dirty="0" smtClean="0">
                <a:effectLst>
                  <a:glow rad="101600">
                    <a:schemeClr val="accent2">
                      <a:satMod val="175000"/>
                      <a:alpha val="40000"/>
                    </a:schemeClr>
                  </a:glow>
                </a:effectLst>
              </a:rPr>
              <a:t>Target Profit</a:t>
            </a:r>
          </a:p>
          <a:p>
            <a:pPr marL="457200" lvl="1" indent="0" algn="ctr">
              <a:buNone/>
            </a:pPr>
            <a:r>
              <a:rPr lang="en-US" dirty="0" smtClean="0">
                <a:effectLst/>
              </a:rPr>
              <a:t>Revenue – VC – FC = Profit</a:t>
            </a:r>
          </a:p>
          <a:p>
            <a:pPr marL="457200" lvl="1" indent="0" algn="ctr">
              <a:buNone/>
            </a:pPr>
            <a:r>
              <a:rPr lang="en-US" dirty="0" smtClean="0">
                <a:effectLst/>
              </a:rPr>
              <a:t>-or-</a:t>
            </a:r>
          </a:p>
          <a:p>
            <a:pPr marL="457200" lvl="1" indent="0" algn="ctr">
              <a:buNone/>
            </a:pPr>
            <a:r>
              <a:rPr lang="en-US" dirty="0" smtClean="0">
                <a:effectLst/>
              </a:rPr>
              <a:t>(Price$/Unit*#Units) </a:t>
            </a:r>
            <a:r>
              <a:rPr lang="en-US" dirty="0">
                <a:effectLst/>
              </a:rPr>
              <a:t>–</a:t>
            </a:r>
            <a:r>
              <a:rPr lang="en-US" dirty="0" smtClean="0">
                <a:effectLst/>
              </a:rPr>
              <a:t> </a:t>
            </a:r>
            <a:r>
              <a:rPr lang="en-US" dirty="0">
                <a:effectLst/>
              </a:rPr>
              <a:t>(VC$/Unit*#Units) </a:t>
            </a:r>
            <a:r>
              <a:rPr lang="en-US" dirty="0" smtClean="0">
                <a:effectLst/>
              </a:rPr>
              <a:t>– FC = </a:t>
            </a:r>
            <a:r>
              <a:rPr lang="en-US" dirty="0" smtClean="0">
                <a:effectLst>
                  <a:glow rad="101600">
                    <a:schemeClr val="accent2">
                      <a:satMod val="175000"/>
                      <a:alpha val="40000"/>
                    </a:schemeClr>
                  </a:glow>
                </a:effectLst>
              </a:rPr>
              <a:t>Profit</a:t>
            </a:r>
          </a:p>
          <a:p>
            <a:r>
              <a:rPr lang="en-US" dirty="0" smtClean="0">
                <a:solidFill>
                  <a:schemeClr val="bg1"/>
                </a:solidFill>
              </a:rPr>
              <a:t>So far, we have assumed all variables are known except Number of Units</a:t>
            </a:r>
          </a:p>
          <a:p>
            <a:r>
              <a:rPr lang="en-US" dirty="0" smtClean="0">
                <a:solidFill>
                  <a:schemeClr val="bg1"/>
                </a:solidFill>
              </a:rPr>
              <a:t>What if one of the other variables is the unknown?</a:t>
            </a:r>
            <a:endParaRPr lang="en-US" dirty="0">
              <a:solidFill>
                <a:schemeClr val="bg1"/>
              </a:solidFill>
            </a:endParaRPr>
          </a:p>
        </p:txBody>
      </p:sp>
      <p:sp>
        <p:nvSpPr>
          <p:cNvPr id="4" name="Footer Placeholder 3"/>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5" name="Slide Number Placeholder 4"/>
          <p:cNvSpPr>
            <a:spLocks noGrp="1"/>
          </p:cNvSpPr>
          <p:nvPr>
            <p:ph type="sldNum" sz="quarter" idx="12"/>
          </p:nvPr>
        </p:nvSpPr>
        <p:spPr/>
        <p:txBody>
          <a:bodyPr/>
          <a:lstStyle/>
          <a:p>
            <a:fld id="{75BF4553-2B3F-4218-A04E-7525AA92F1BC}" type="slidenum">
              <a:rPr lang="en-US" smtClean="0"/>
              <a:pPr/>
              <a:t>23</a:t>
            </a:fld>
            <a:endParaRPr lang="en-US"/>
          </a:p>
        </p:txBody>
      </p:sp>
    </p:spTree>
    <p:extLst>
      <p:ext uri="{BB962C8B-B14F-4D97-AF65-F5344CB8AC3E}">
        <p14:creationId xmlns:p14="http://schemas.microsoft.com/office/powerpoint/2010/main" xmlns="" val="41418755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and Breakeven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chemeClr val="bg1">
                    <a:lumMod val="65000"/>
                  </a:schemeClr>
                </a:solidFill>
              </a:rPr>
              <a:t>The breakeven equation includes five variables:</a:t>
            </a:r>
          </a:p>
          <a:p>
            <a:pPr lvl="1"/>
            <a:r>
              <a:rPr lang="en-US" dirty="0" smtClean="0">
                <a:solidFill>
                  <a:schemeClr val="bg1">
                    <a:lumMod val="65000"/>
                  </a:schemeClr>
                </a:solidFill>
                <a:effectLst/>
              </a:rPr>
              <a:t>Number of Units, Selling Price per Unit, Variable Cost per Unit, Fixed Cost, and Target Profit</a:t>
            </a:r>
          </a:p>
          <a:p>
            <a:pPr marL="457200" lvl="1" indent="0" algn="ctr">
              <a:buNone/>
            </a:pPr>
            <a:r>
              <a:rPr lang="en-US" dirty="0" smtClean="0">
                <a:solidFill>
                  <a:schemeClr val="bg1">
                    <a:lumMod val="65000"/>
                  </a:schemeClr>
                </a:solidFill>
                <a:effectLst/>
              </a:rPr>
              <a:t>Revenue – VC – FC = Profit</a:t>
            </a:r>
          </a:p>
          <a:p>
            <a:pPr marL="457200" lvl="1" indent="0" algn="ctr">
              <a:buNone/>
            </a:pPr>
            <a:r>
              <a:rPr lang="en-US" dirty="0" smtClean="0">
                <a:solidFill>
                  <a:schemeClr val="bg1">
                    <a:lumMod val="65000"/>
                  </a:schemeClr>
                </a:solidFill>
                <a:effectLst/>
              </a:rPr>
              <a:t>-or-</a:t>
            </a:r>
          </a:p>
          <a:p>
            <a:pPr marL="457200" lvl="1" indent="0" algn="ctr">
              <a:buNone/>
            </a:pPr>
            <a:r>
              <a:rPr lang="en-US" dirty="0" smtClean="0">
                <a:solidFill>
                  <a:schemeClr val="bg1">
                    <a:lumMod val="65000"/>
                  </a:schemeClr>
                </a:solidFill>
                <a:effectLst/>
              </a:rPr>
              <a:t>(Price$/Unit*#Units) </a:t>
            </a:r>
            <a:r>
              <a:rPr lang="en-US" dirty="0">
                <a:solidFill>
                  <a:schemeClr val="bg1">
                    <a:lumMod val="65000"/>
                  </a:schemeClr>
                </a:solidFill>
                <a:effectLst/>
              </a:rPr>
              <a:t>–</a:t>
            </a:r>
            <a:r>
              <a:rPr lang="en-US" dirty="0" smtClean="0">
                <a:solidFill>
                  <a:schemeClr val="bg1">
                    <a:lumMod val="65000"/>
                  </a:schemeClr>
                </a:solidFill>
                <a:effectLst/>
              </a:rPr>
              <a:t> </a:t>
            </a:r>
            <a:r>
              <a:rPr lang="en-US" dirty="0">
                <a:solidFill>
                  <a:schemeClr val="bg1">
                    <a:lumMod val="65000"/>
                  </a:schemeClr>
                </a:solidFill>
                <a:effectLst/>
              </a:rPr>
              <a:t>(VC$/Unit*#Units) </a:t>
            </a:r>
            <a:r>
              <a:rPr lang="en-US" dirty="0" smtClean="0">
                <a:solidFill>
                  <a:schemeClr val="bg1">
                    <a:lumMod val="65000"/>
                  </a:schemeClr>
                </a:solidFill>
                <a:effectLst/>
              </a:rPr>
              <a:t>– FC = Profit</a:t>
            </a:r>
          </a:p>
          <a:p>
            <a:r>
              <a:rPr lang="en-US" dirty="0" smtClean="0"/>
              <a:t>So far, we have assumed all variables are known except Number of Units</a:t>
            </a:r>
          </a:p>
          <a:p>
            <a:r>
              <a:rPr lang="en-US" dirty="0" smtClean="0"/>
              <a:t>What if one of the </a:t>
            </a:r>
            <a:r>
              <a:rPr lang="en-US" i="1" dirty="0" smtClean="0"/>
              <a:t>other</a:t>
            </a:r>
            <a:r>
              <a:rPr lang="en-US" dirty="0" smtClean="0"/>
              <a:t> variables is the unknown?</a:t>
            </a:r>
            <a:endParaRPr lang="en-US" dirty="0"/>
          </a:p>
        </p:txBody>
      </p:sp>
      <p:sp>
        <p:nvSpPr>
          <p:cNvPr id="4" name="Footer Placeholder 3"/>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5" name="Slide Number Placeholder 4"/>
          <p:cNvSpPr>
            <a:spLocks noGrp="1"/>
          </p:cNvSpPr>
          <p:nvPr>
            <p:ph type="sldNum" sz="quarter" idx="12"/>
          </p:nvPr>
        </p:nvSpPr>
        <p:spPr/>
        <p:txBody>
          <a:bodyPr/>
          <a:lstStyle/>
          <a:p>
            <a:fld id="{75BF4553-2B3F-4218-A04E-7525AA92F1BC}" type="slidenum">
              <a:rPr lang="en-US" smtClean="0"/>
              <a:pPr/>
              <a:t>24</a:t>
            </a:fld>
            <a:endParaRPr lang="en-US"/>
          </a:p>
        </p:txBody>
      </p:sp>
    </p:spTree>
    <p:extLst>
      <p:ext uri="{BB962C8B-B14F-4D97-AF65-F5344CB8AC3E}">
        <p14:creationId xmlns:p14="http://schemas.microsoft.com/office/powerpoint/2010/main" xmlns="" val="29532582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a:t>
            </a:r>
            <a:r>
              <a:rPr lang="en-US" dirty="0"/>
              <a:t>I</a:t>
            </a:r>
            <a:r>
              <a:rPr lang="en-US" dirty="0" smtClean="0"/>
              <a:t>fs Involving Other Variables</a:t>
            </a:r>
            <a:endParaRPr lang="en-US" dirty="0"/>
          </a:p>
        </p:txBody>
      </p:sp>
      <p:sp>
        <p:nvSpPr>
          <p:cNvPr id="3" name="Content Placeholder 2"/>
          <p:cNvSpPr>
            <a:spLocks noGrp="1"/>
          </p:cNvSpPr>
          <p:nvPr>
            <p:ph idx="1"/>
          </p:nvPr>
        </p:nvSpPr>
        <p:spPr/>
        <p:txBody>
          <a:bodyPr>
            <a:normAutofit/>
          </a:bodyPr>
          <a:lstStyle/>
          <a:p>
            <a:r>
              <a:rPr lang="en-US" dirty="0" smtClean="0"/>
              <a:t>What if quantity of tickets is limited to 80 due to building capacity</a:t>
            </a:r>
            <a:r>
              <a:rPr lang="en-US" dirty="0"/>
              <a:t>?</a:t>
            </a:r>
            <a:endParaRPr lang="en-US" dirty="0" smtClean="0"/>
          </a:p>
          <a:p>
            <a:r>
              <a:rPr lang="en-US" dirty="0" smtClean="0"/>
              <a:t>Task:  Calculate the </a:t>
            </a:r>
            <a:r>
              <a:rPr lang="en-US" dirty="0"/>
              <a:t>b</a:t>
            </a:r>
            <a:r>
              <a:rPr lang="en-US" dirty="0" smtClean="0"/>
              <a:t>reakeven price per ticket</a:t>
            </a:r>
          </a:p>
          <a:p>
            <a:r>
              <a:rPr lang="en-US" dirty="0" smtClean="0"/>
              <a:t>How would you set up the equation? </a:t>
            </a:r>
            <a:endParaRPr lang="en-US" dirty="0"/>
          </a:p>
          <a:p>
            <a:r>
              <a:rPr lang="en-US" dirty="0" smtClean="0"/>
              <a:t>What is the unknown variable?  </a:t>
            </a:r>
          </a:p>
          <a:p>
            <a:r>
              <a:rPr lang="en-US" dirty="0" smtClean="0"/>
              <a:t>How would you express Revenue?  Variable Cost?</a:t>
            </a:r>
          </a:p>
        </p:txBody>
      </p:sp>
      <p:sp>
        <p:nvSpPr>
          <p:cNvPr id="4" name="Footer Placeholder 3"/>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5" name="Slide Number Placeholder 4"/>
          <p:cNvSpPr>
            <a:spLocks noGrp="1"/>
          </p:cNvSpPr>
          <p:nvPr>
            <p:ph type="sldNum" sz="quarter" idx="12"/>
          </p:nvPr>
        </p:nvSpPr>
        <p:spPr/>
        <p:txBody>
          <a:bodyPr/>
          <a:lstStyle/>
          <a:p>
            <a:fld id="{75BF4553-2B3F-4218-A04E-7525AA92F1BC}" type="slidenum">
              <a:rPr lang="en-US" smtClean="0"/>
              <a:pPr/>
              <a:t>25</a:t>
            </a:fld>
            <a:endParaRPr lang="en-US"/>
          </a:p>
        </p:txBody>
      </p:sp>
    </p:spTree>
    <p:extLst>
      <p:ext uri="{BB962C8B-B14F-4D97-AF65-F5344CB8AC3E}">
        <p14:creationId xmlns:p14="http://schemas.microsoft.com/office/powerpoint/2010/main" xmlns="" val="5164453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for Breakeven $Price</a:t>
            </a:r>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en-US" sz="2800" dirty="0"/>
              <a:t>Revenue - Variable Cost - Fixed Cost = Profit</a:t>
            </a:r>
          </a:p>
          <a:p>
            <a:pPr marL="0" indent="0" algn="ctr">
              <a:buNone/>
            </a:pPr>
            <a:r>
              <a:rPr lang="en-US" sz="2800" dirty="0" smtClean="0"/>
              <a:t>$</a:t>
            </a:r>
            <a:r>
              <a:rPr lang="en-US" sz="2800" dirty="0"/>
              <a:t>Price/</a:t>
            </a:r>
            <a:r>
              <a:rPr lang="en-US" sz="2800" dirty="0" err="1"/>
              <a:t>Tkt</a:t>
            </a:r>
            <a:r>
              <a:rPr lang="en-US" sz="2800" dirty="0"/>
              <a:t>(80 </a:t>
            </a:r>
            <a:r>
              <a:rPr lang="en-US" sz="2800" dirty="0" err="1"/>
              <a:t>Tkts</a:t>
            </a:r>
            <a:r>
              <a:rPr lang="en-US" sz="2800" dirty="0"/>
              <a:t>) - $10/</a:t>
            </a:r>
            <a:r>
              <a:rPr lang="en-US" sz="2800" dirty="0" err="1"/>
              <a:t>Tkt</a:t>
            </a:r>
            <a:r>
              <a:rPr lang="en-US" sz="2800" dirty="0"/>
              <a:t>(80 </a:t>
            </a:r>
            <a:r>
              <a:rPr lang="en-US" sz="2800" dirty="0" err="1"/>
              <a:t>Tkts</a:t>
            </a:r>
            <a:r>
              <a:rPr lang="en-US" sz="2800" dirty="0"/>
              <a:t>) - $</a:t>
            </a:r>
            <a:r>
              <a:rPr lang="en-US" sz="2800" dirty="0" smtClean="0"/>
              <a:t>2000 </a:t>
            </a:r>
            <a:r>
              <a:rPr lang="en-US" sz="2800" dirty="0"/>
              <a:t>= $0</a:t>
            </a:r>
          </a:p>
          <a:p>
            <a:pPr marL="0" indent="0" algn="ctr">
              <a:buNone/>
            </a:pPr>
            <a:r>
              <a:rPr lang="en-US" sz="2800" dirty="0" smtClean="0">
                <a:solidFill>
                  <a:schemeClr val="bg1"/>
                </a:solidFill>
              </a:rPr>
              <a:t>$</a:t>
            </a:r>
            <a:r>
              <a:rPr lang="en-US" sz="2800" dirty="0">
                <a:solidFill>
                  <a:schemeClr val="bg1"/>
                </a:solidFill>
              </a:rPr>
              <a:t>Price/</a:t>
            </a:r>
            <a:r>
              <a:rPr lang="en-US" sz="2800" dirty="0" err="1">
                <a:solidFill>
                  <a:schemeClr val="bg1"/>
                </a:solidFill>
              </a:rPr>
              <a:t>Tkt</a:t>
            </a:r>
            <a:r>
              <a:rPr lang="en-US" sz="2800" dirty="0">
                <a:solidFill>
                  <a:schemeClr val="bg1"/>
                </a:solidFill>
              </a:rPr>
              <a:t>(80 </a:t>
            </a:r>
            <a:r>
              <a:rPr lang="en-US" sz="2800" dirty="0" err="1">
                <a:solidFill>
                  <a:schemeClr val="bg1"/>
                </a:solidFill>
              </a:rPr>
              <a:t>Tkts</a:t>
            </a:r>
            <a:r>
              <a:rPr lang="en-US" sz="2800" dirty="0">
                <a:solidFill>
                  <a:schemeClr val="bg1"/>
                </a:solidFill>
              </a:rPr>
              <a:t>) - $10/</a:t>
            </a:r>
            <a:r>
              <a:rPr lang="en-US" sz="2800" dirty="0" err="1">
                <a:solidFill>
                  <a:schemeClr val="bg1"/>
                </a:solidFill>
              </a:rPr>
              <a:t>Tkt</a:t>
            </a:r>
            <a:r>
              <a:rPr lang="en-US" sz="2800" dirty="0">
                <a:solidFill>
                  <a:schemeClr val="bg1"/>
                </a:solidFill>
              </a:rPr>
              <a:t>(80 </a:t>
            </a:r>
            <a:r>
              <a:rPr lang="en-US" sz="2800" dirty="0" err="1">
                <a:solidFill>
                  <a:schemeClr val="bg1"/>
                </a:solidFill>
              </a:rPr>
              <a:t>Tkts</a:t>
            </a:r>
            <a:r>
              <a:rPr lang="en-US" sz="2800" dirty="0">
                <a:solidFill>
                  <a:schemeClr val="bg1"/>
                </a:solidFill>
              </a:rPr>
              <a:t>) - $2000 = $</a:t>
            </a:r>
            <a:r>
              <a:rPr lang="en-US" sz="2800" dirty="0" smtClean="0">
                <a:solidFill>
                  <a:schemeClr val="bg1"/>
                </a:solidFill>
              </a:rPr>
              <a:t>0</a:t>
            </a:r>
          </a:p>
          <a:p>
            <a:pPr marL="0" indent="0" algn="ctr">
              <a:buNone/>
            </a:pPr>
            <a:r>
              <a:rPr lang="en-US" sz="2800" dirty="0" smtClean="0">
                <a:solidFill>
                  <a:schemeClr val="bg1"/>
                </a:solidFill>
              </a:rPr>
              <a:t>$Price(80) - $10(80) - $2000 = $0</a:t>
            </a:r>
          </a:p>
          <a:p>
            <a:pPr marL="0" indent="0" algn="ctr">
              <a:buNone/>
            </a:pPr>
            <a:r>
              <a:rPr lang="en-US" sz="2800" dirty="0">
                <a:solidFill>
                  <a:schemeClr val="bg1"/>
                </a:solidFill>
              </a:rPr>
              <a:t>$Price(80) - </a:t>
            </a:r>
            <a:r>
              <a:rPr lang="en-US" sz="2800" dirty="0" smtClean="0">
                <a:solidFill>
                  <a:schemeClr val="bg1"/>
                </a:solidFill>
              </a:rPr>
              <a:t>$800 </a:t>
            </a:r>
            <a:r>
              <a:rPr lang="en-US" sz="2800" dirty="0">
                <a:solidFill>
                  <a:schemeClr val="bg1"/>
                </a:solidFill>
              </a:rPr>
              <a:t>- $2000 = $</a:t>
            </a:r>
            <a:r>
              <a:rPr lang="en-US" sz="2800" dirty="0" smtClean="0">
                <a:solidFill>
                  <a:schemeClr val="bg1"/>
                </a:solidFill>
              </a:rPr>
              <a:t>0</a:t>
            </a:r>
          </a:p>
          <a:p>
            <a:pPr marL="0" indent="0" algn="ctr">
              <a:buNone/>
            </a:pPr>
            <a:r>
              <a:rPr lang="en-US" sz="2800" dirty="0">
                <a:solidFill>
                  <a:schemeClr val="bg1"/>
                </a:solidFill>
              </a:rPr>
              <a:t>$Price(80) - </a:t>
            </a:r>
            <a:r>
              <a:rPr lang="en-US" sz="2800" dirty="0" smtClean="0">
                <a:solidFill>
                  <a:schemeClr val="bg1"/>
                </a:solidFill>
              </a:rPr>
              <a:t>$2800 </a:t>
            </a:r>
            <a:r>
              <a:rPr lang="en-US" sz="2800" dirty="0">
                <a:solidFill>
                  <a:schemeClr val="bg1"/>
                </a:solidFill>
              </a:rPr>
              <a:t>= $</a:t>
            </a:r>
            <a:r>
              <a:rPr lang="en-US" sz="2800" dirty="0" smtClean="0">
                <a:solidFill>
                  <a:schemeClr val="bg1"/>
                </a:solidFill>
              </a:rPr>
              <a:t>0</a:t>
            </a:r>
          </a:p>
          <a:p>
            <a:pPr marL="0" indent="0" algn="ctr">
              <a:buNone/>
            </a:pPr>
            <a:r>
              <a:rPr lang="en-US" sz="2800" dirty="0">
                <a:solidFill>
                  <a:schemeClr val="bg1"/>
                </a:solidFill>
              </a:rPr>
              <a:t>$Price(80</a:t>
            </a:r>
            <a:r>
              <a:rPr lang="en-US" sz="2800" dirty="0" smtClean="0">
                <a:solidFill>
                  <a:schemeClr val="bg1"/>
                </a:solidFill>
              </a:rPr>
              <a:t>) = </a:t>
            </a:r>
            <a:r>
              <a:rPr lang="en-US" sz="2800" dirty="0">
                <a:solidFill>
                  <a:schemeClr val="bg1"/>
                </a:solidFill>
              </a:rPr>
              <a:t>$</a:t>
            </a:r>
            <a:r>
              <a:rPr lang="en-US" sz="2800" dirty="0" smtClean="0">
                <a:solidFill>
                  <a:schemeClr val="bg1"/>
                </a:solidFill>
              </a:rPr>
              <a:t>2800</a:t>
            </a:r>
          </a:p>
          <a:p>
            <a:pPr marL="0" indent="0" algn="ctr">
              <a:buNone/>
            </a:pPr>
            <a:r>
              <a:rPr lang="en-US" sz="2800" dirty="0">
                <a:solidFill>
                  <a:schemeClr val="bg1"/>
                </a:solidFill>
              </a:rPr>
              <a:t>$</a:t>
            </a:r>
            <a:r>
              <a:rPr lang="en-US" sz="2800" dirty="0" smtClean="0">
                <a:solidFill>
                  <a:schemeClr val="bg1"/>
                </a:solidFill>
              </a:rPr>
              <a:t>Price </a:t>
            </a:r>
            <a:r>
              <a:rPr lang="en-US" sz="2800" dirty="0">
                <a:solidFill>
                  <a:schemeClr val="bg1"/>
                </a:solidFill>
              </a:rPr>
              <a:t>= $</a:t>
            </a:r>
            <a:r>
              <a:rPr lang="en-US" sz="2800" dirty="0" smtClean="0">
                <a:solidFill>
                  <a:schemeClr val="bg1"/>
                </a:solidFill>
              </a:rPr>
              <a:t>2800/80</a:t>
            </a:r>
          </a:p>
          <a:p>
            <a:pPr marL="0" indent="0" algn="ctr">
              <a:buNone/>
            </a:pPr>
            <a:r>
              <a:rPr lang="en-US" sz="2800" dirty="0">
                <a:solidFill>
                  <a:schemeClr val="bg1"/>
                </a:solidFill>
              </a:rPr>
              <a:t>$Price </a:t>
            </a:r>
            <a:r>
              <a:rPr lang="en-US" sz="2800" dirty="0" smtClean="0">
                <a:solidFill>
                  <a:schemeClr val="bg1"/>
                </a:solidFill>
              </a:rPr>
              <a:t>=$35</a:t>
            </a:r>
            <a:endParaRPr lang="en-US" sz="2800" dirty="0">
              <a:solidFill>
                <a:schemeClr val="bg1"/>
              </a:solidFill>
            </a:endParaRPr>
          </a:p>
          <a:p>
            <a:pPr marL="0" indent="0" algn="ctr">
              <a:buNone/>
            </a:pPr>
            <a:endParaRPr lang="en-US" sz="2800" dirty="0"/>
          </a:p>
          <a:p>
            <a:pPr marL="0" indent="0" algn="ctr">
              <a:buNone/>
            </a:pPr>
            <a:endParaRPr lang="en-US" sz="2800" dirty="0"/>
          </a:p>
          <a:p>
            <a:pPr marL="0" indent="0" algn="ctr">
              <a:buNone/>
            </a:pPr>
            <a:endParaRPr lang="en-US" sz="2800" dirty="0"/>
          </a:p>
          <a:p>
            <a:pPr marL="0" indent="0" algn="ctr">
              <a:buNone/>
            </a:pPr>
            <a:endParaRPr lang="en-US" sz="2800" dirty="0" smtClean="0"/>
          </a:p>
          <a:p>
            <a:pPr marL="0" indent="0" algn="ctr">
              <a:buNone/>
            </a:pPr>
            <a:endParaRPr lang="en-US" sz="2800" dirty="0"/>
          </a:p>
          <a:p>
            <a:pPr marL="0" indent="0" algn="ctr">
              <a:buNone/>
            </a:pPr>
            <a:endParaRPr lang="en-US" dirty="0"/>
          </a:p>
        </p:txBody>
      </p:sp>
      <p:sp>
        <p:nvSpPr>
          <p:cNvPr id="4" name="Footer Placeholder 3"/>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5" name="Slide Number Placeholder 4"/>
          <p:cNvSpPr>
            <a:spLocks noGrp="1"/>
          </p:cNvSpPr>
          <p:nvPr>
            <p:ph type="sldNum" sz="quarter" idx="12"/>
          </p:nvPr>
        </p:nvSpPr>
        <p:spPr/>
        <p:txBody>
          <a:bodyPr/>
          <a:lstStyle/>
          <a:p>
            <a:fld id="{75BF4553-2B3F-4218-A04E-7525AA92F1BC}" type="slidenum">
              <a:rPr lang="en-US" smtClean="0"/>
              <a:pPr/>
              <a:t>26</a:t>
            </a:fld>
            <a:endParaRPr lang="en-US"/>
          </a:p>
        </p:txBody>
      </p:sp>
    </p:spTree>
    <p:extLst>
      <p:ext uri="{BB962C8B-B14F-4D97-AF65-F5344CB8AC3E}">
        <p14:creationId xmlns:p14="http://schemas.microsoft.com/office/powerpoint/2010/main" xmlns="" val="4560993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for Breakeven $Price</a:t>
            </a:r>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en-US" sz="2800" dirty="0">
                <a:solidFill>
                  <a:schemeClr val="bg1">
                    <a:lumMod val="50000"/>
                  </a:schemeClr>
                </a:solidFill>
              </a:rPr>
              <a:t>Revenue - Variable Cost - Fixed Cost = Profit</a:t>
            </a:r>
          </a:p>
          <a:p>
            <a:pPr marL="0" indent="0" algn="ctr">
              <a:buNone/>
            </a:pPr>
            <a:r>
              <a:rPr lang="en-US" sz="2800" dirty="0" smtClean="0">
                <a:solidFill>
                  <a:schemeClr val="bg1">
                    <a:lumMod val="50000"/>
                  </a:schemeClr>
                </a:solidFill>
              </a:rPr>
              <a:t>$</a:t>
            </a:r>
            <a:r>
              <a:rPr lang="en-US" sz="2800" dirty="0">
                <a:solidFill>
                  <a:schemeClr val="bg1">
                    <a:lumMod val="50000"/>
                  </a:schemeClr>
                </a:solidFill>
              </a:rPr>
              <a:t>Price/</a:t>
            </a:r>
            <a:r>
              <a:rPr lang="en-US" sz="2800" dirty="0" err="1">
                <a:solidFill>
                  <a:schemeClr val="bg1">
                    <a:lumMod val="50000"/>
                  </a:schemeClr>
                </a:solidFill>
              </a:rPr>
              <a:t>Tkt</a:t>
            </a:r>
            <a:r>
              <a:rPr lang="en-US" sz="2800" dirty="0">
                <a:solidFill>
                  <a:schemeClr val="bg1">
                    <a:lumMod val="50000"/>
                  </a:schemeClr>
                </a:solidFill>
              </a:rPr>
              <a:t>(80 </a:t>
            </a:r>
            <a:r>
              <a:rPr lang="en-US" sz="2800" dirty="0" err="1">
                <a:solidFill>
                  <a:schemeClr val="bg1">
                    <a:lumMod val="50000"/>
                  </a:schemeClr>
                </a:solidFill>
              </a:rPr>
              <a:t>Tkts</a:t>
            </a:r>
            <a:r>
              <a:rPr lang="en-US" sz="2800" dirty="0">
                <a:solidFill>
                  <a:schemeClr val="bg1">
                    <a:lumMod val="50000"/>
                  </a:schemeClr>
                </a:solidFill>
              </a:rPr>
              <a:t>) - $10/</a:t>
            </a:r>
            <a:r>
              <a:rPr lang="en-US" sz="2800" dirty="0" err="1">
                <a:solidFill>
                  <a:schemeClr val="bg1">
                    <a:lumMod val="50000"/>
                  </a:schemeClr>
                </a:solidFill>
              </a:rPr>
              <a:t>Tkt</a:t>
            </a:r>
            <a:r>
              <a:rPr lang="en-US" sz="2800" dirty="0">
                <a:solidFill>
                  <a:schemeClr val="bg1">
                    <a:lumMod val="50000"/>
                  </a:schemeClr>
                </a:solidFill>
              </a:rPr>
              <a:t>(80 </a:t>
            </a:r>
            <a:r>
              <a:rPr lang="en-US" sz="2800" dirty="0" err="1">
                <a:solidFill>
                  <a:schemeClr val="bg1">
                    <a:lumMod val="50000"/>
                  </a:schemeClr>
                </a:solidFill>
              </a:rPr>
              <a:t>Tkts</a:t>
            </a:r>
            <a:r>
              <a:rPr lang="en-US" sz="2800" dirty="0">
                <a:solidFill>
                  <a:schemeClr val="bg1">
                    <a:lumMod val="50000"/>
                  </a:schemeClr>
                </a:solidFill>
              </a:rPr>
              <a:t>) - $</a:t>
            </a:r>
            <a:r>
              <a:rPr lang="en-US" sz="2800" dirty="0" smtClean="0">
                <a:solidFill>
                  <a:schemeClr val="bg1">
                    <a:lumMod val="50000"/>
                  </a:schemeClr>
                </a:solidFill>
              </a:rPr>
              <a:t>2000 </a:t>
            </a:r>
            <a:r>
              <a:rPr lang="en-US" sz="2800" dirty="0">
                <a:solidFill>
                  <a:schemeClr val="bg1">
                    <a:lumMod val="50000"/>
                  </a:schemeClr>
                </a:solidFill>
              </a:rPr>
              <a:t>= $</a:t>
            </a:r>
            <a:r>
              <a:rPr lang="en-US" sz="2800" dirty="0">
                <a:solidFill>
                  <a:schemeClr val="bg1">
                    <a:lumMod val="65000"/>
                  </a:schemeClr>
                </a:solidFill>
              </a:rPr>
              <a:t>0</a:t>
            </a:r>
          </a:p>
          <a:p>
            <a:pPr marL="0" indent="0" algn="ctr">
              <a:buNone/>
            </a:pPr>
            <a:r>
              <a:rPr lang="en-US" sz="2800" dirty="0" smtClean="0"/>
              <a:t>$</a:t>
            </a:r>
            <a:r>
              <a:rPr lang="en-US" sz="2800" dirty="0"/>
              <a:t>Price/</a:t>
            </a:r>
            <a:r>
              <a:rPr lang="en-US" sz="2800" dirty="0" err="1">
                <a:solidFill>
                  <a:schemeClr val="bg1">
                    <a:lumMod val="50000"/>
                  </a:schemeClr>
                </a:solidFill>
              </a:rPr>
              <a:t>Tkt</a:t>
            </a:r>
            <a:r>
              <a:rPr lang="en-US" sz="2800" dirty="0"/>
              <a:t>(80 </a:t>
            </a:r>
            <a:r>
              <a:rPr lang="en-US" sz="2800" dirty="0" err="1">
                <a:solidFill>
                  <a:schemeClr val="bg1">
                    <a:lumMod val="50000"/>
                  </a:schemeClr>
                </a:solidFill>
              </a:rPr>
              <a:t>Tkts</a:t>
            </a:r>
            <a:r>
              <a:rPr lang="en-US" sz="2800" dirty="0"/>
              <a:t>) - $10/</a:t>
            </a:r>
            <a:r>
              <a:rPr lang="en-US" sz="2800" dirty="0" err="1">
                <a:solidFill>
                  <a:schemeClr val="bg1">
                    <a:lumMod val="50000"/>
                  </a:schemeClr>
                </a:solidFill>
              </a:rPr>
              <a:t>Tkt</a:t>
            </a:r>
            <a:r>
              <a:rPr lang="en-US" sz="2800" dirty="0"/>
              <a:t>(80 </a:t>
            </a:r>
            <a:r>
              <a:rPr lang="en-US" sz="2800" dirty="0" err="1">
                <a:solidFill>
                  <a:schemeClr val="bg1">
                    <a:lumMod val="50000"/>
                  </a:schemeClr>
                </a:solidFill>
              </a:rPr>
              <a:t>Tkts</a:t>
            </a:r>
            <a:r>
              <a:rPr lang="en-US" sz="2800" dirty="0"/>
              <a:t>) - $2000 = $</a:t>
            </a:r>
            <a:r>
              <a:rPr lang="en-US" sz="2800" dirty="0" smtClean="0"/>
              <a:t>0</a:t>
            </a:r>
          </a:p>
          <a:p>
            <a:pPr marL="0" indent="0" algn="ctr">
              <a:buNone/>
            </a:pPr>
            <a:r>
              <a:rPr lang="en-US" sz="2800" dirty="0" smtClean="0"/>
              <a:t>$Price(80) - $10(80) - $2000 = $0</a:t>
            </a:r>
          </a:p>
          <a:p>
            <a:pPr marL="0" indent="0" algn="ctr">
              <a:buNone/>
            </a:pPr>
            <a:r>
              <a:rPr lang="en-US" sz="2800" dirty="0">
                <a:solidFill>
                  <a:schemeClr val="bg1"/>
                </a:solidFill>
              </a:rPr>
              <a:t>$Price(80) - </a:t>
            </a:r>
            <a:r>
              <a:rPr lang="en-US" sz="2800" dirty="0" smtClean="0">
                <a:solidFill>
                  <a:schemeClr val="bg1"/>
                </a:solidFill>
              </a:rPr>
              <a:t>$800 </a:t>
            </a:r>
            <a:r>
              <a:rPr lang="en-US" sz="2800" dirty="0">
                <a:solidFill>
                  <a:schemeClr val="bg1"/>
                </a:solidFill>
              </a:rPr>
              <a:t>- $2000 = $</a:t>
            </a:r>
            <a:r>
              <a:rPr lang="en-US" sz="2800" dirty="0" smtClean="0">
                <a:solidFill>
                  <a:schemeClr val="bg1"/>
                </a:solidFill>
              </a:rPr>
              <a:t>0</a:t>
            </a:r>
          </a:p>
          <a:p>
            <a:pPr marL="0" indent="0" algn="ctr">
              <a:buNone/>
            </a:pPr>
            <a:r>
              <a:rPr lang="en-US" sz="2800" dirty="0">
                <a:solidFill>
                  <a:schemeClr val="bg1"/>
                </a:solidFill>
              </a:rPr>
              <a:t>$Price(80) - </a:t>
            </a:r>
            <a:r>
              <a:rPr lang="en-US" sz="2800" dirty="0" smtClean="0">
                <a:solidFill>
                  <a:schemeClr val="bg1"/>
                </a:solidFill>
              </a:rPr>
              <a:t>$2800 </a:t>
            </a:r>
            <a:r>
              <a:rPr lang="en-US" sz="2800" dirty="0">
                <a:solidFill>
                  <a:schemeClr val="bg1"/>
                </a:solidFill>
              </a:rPr>
              <a:t>= $</a:t>
            </a:r>
            <a:r>
              <a:rPr lang="en-US" sz="2800" dirty="0" smtClean="0">
                <a:solidFill>
                  <a:schemeClr val="bg1"/>
                </a:solidFill>
              </a:rPr>
              <a:t>0</a:t>
            </a:r>
          </a:p>
          <a:p>
            <a:pPr marL="0" indent="0" algn="ctr">
              <a:buNone/>
            </a:pPr>
            <a:r>
              <a:rPr lang="en-US" sz="2800" dirty="0">
                <a:solidFill>
                  <a:schemeClr val="bg1"/>
                </a:solidFill>
              </a:rPr>
              <a:t>$Price(80</a:t>
            </a:r>
            <a:r>
              <a:rPr lang="en-US" sz="2800" dirty="0" smtClean="0">
                <a:solidFill>
                  <a:schemeClr val="bg1"/>
                </a:solidFill>
              </a:rPr>
              <a:t>) = </a:t>
            </a:r>
            <a:r>
              <a:rPr lang="en-US" sz="2800" dirty="0">
                <a:solidFill>
                  <a:schemeClr val="bg1"/>
                </a:solidFill>
              </a:rPr>
              <a:t>$</a:t>
            </a:r>
            <a:r>
              <a:rPr lang="en-US" sz="2800" dirty="0" smtClean="0">
                <a:solidFill>
                  <a:schemeClr val="bg1"/>
                </a:solidFill>
              </a:rPr>
              <a:t>2800</a:t>
            </a:r>
          </a:p>
          <a:p>
            <a:pPr marL="0" indent="0" algn="ctr">
              <a:buNone/>
            </a:pPr>
            <a:r>
              <a:rPr lang="en-US" sz="2800" dirty="0">
                <a:solidFill>
                  <a:schemeClr val="bg1"/>
                </a:solidFill>
              </a:rPr>
              <a:t>$</a:t>
            </a:r>
            <a:r>
              <a:rPr lang="en-US" sz="2800" dirty="0" smtClean="0">
                <a:solidFill>
                  <a:schemeClr val="bg1"/>
                </a:solidFill>
              </a:rPr>
              <a:t>Price </a:t>
            </a:r>
            <a:r>
              <a:rPr lang="en-US" sz="2800" dirty="0">
                <a:solidFill>
                  <a:schemeClr val="bg1"/>
                </a:solidFill>
              </a:rPr>
              <a:t>= $</a:t>
            </a:r>
            <a:r>
              <a:rPr lang="en-US" sz="2800" dirty="0" smtClean="0">
                <a:solidFill>
                  <a:schemeClr val="bg1"/>
                </a:solidFill>
              </a:rPr>
              <a:t>2800/80</a:t>
            </a:r>
          </a:p>
          <a:p>
            <a:pPr marL="0" indent="0" algn="ctr">
              <a:buNone/>
            </a:pPr>
            <a:r>
              <a:rPr lang="en-US" sz="2800" dirty="0">
                <a:solidFill>
                  <a:schemeClr val="bg1"/>
                </a:solidFill>
              </a:rPr>
              <a:t>$Price </a:t>
            </a:r>
            <a:r>
              <a:rPr lang="en-US" sz="2800" dirty="0" smtClean="0">
                <a:solidFill>
                  <a:schemeClr val="bg1"/>
                </a:solidFill>
              </a:rPr>
              <a:t>=$35</a:t>
            </a:r>
            <a:endParaRPr lang="en-US" sz="2800" dirty="0">
              <a:solidFill>
                <a:schemeClr val="bg1"/>
              </a:solidFill>
            </a:endParaRPr>
          </a:p>
          <a:p>
            <a:pPr marL="0" indent="0" algn="ctr">
              <a:buNone/>
            </a:pPr>
            <a:endParaRPr lang="en-US" sz="2800" dirty="0"/>
          </a:p>
          <a:p>
            <a:pPr marL="0" indent="0" algn="ctr">
              <a:buNone/>
            </a:pPr>
            <a:endParaRPr lang="en-US" sz="2800" dirty="0"/>
          </a:p>
          <a:p>
            <a:pPr marL="0" indent="0" algn="ctr">
              <a:buNone/>
            </a:pPr>
            <a:endParaRPr lang="en-US" sz="2800" dirty="0"/>
          </a:p>
          <a:p>
            <a:pPr marL="0" indent="0" algn="ctr">
              <a:buNone/>
            </a:pPr>
            <a:endParaRPr lang="en-US" sz="2800" dirty="0" smtClean="0"/>
          </a:p>
          <a:p>
            <a:pPr marL="0" indent="0" algn="ctr">
              <a:buNone/>
            </a:pPr>
            <a:endParaRPr lang="en-US" sz="2800" dirty="0"/>
          </a:p>
          <a:p>
            <a:pPr marL="0" indent="0" algn="ctr">
              <a:buNone/>
            </a:pPr>
            <a:endParaRPr lang="en-US" dirty="0"/>
          </a:p>
        </p:txBody>
      </p:sp>
      <p:sp>
        <p:nvSpPr>
          <p:cNvPr id="4" name="Footer Placeholder 3"/>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5" name="Slide Number Placeholder 4"/>
          <p:cNvSpPr>
            <a:spLocks noGrp="1"/>
          </p:cNvSpPr>
          <p:nvPr>
            <p:ph type="sldNum" sz="quarter" idx="12"/>
          </p:nvPr>
        </p:nvSpPr>
        <p:spPr/>
        <p:txBody>
          <a:bodyPr/>
          <a:lstStyle/>
          <a:p>
            <a:fld id="{75BF4553-2B3F-4218-A04E-7525AA92F1BC}" type="slidenum">
              <a:rPr lang="en-US" smtClean="0"/>
              <a:pPr/>
              <a:t>27</a:t>
            </a:fld>
            <a:endParaRPr lang="en-US"/>
          </a:p>
        </p:txBody>
      </p:sp>
    </p:spTree>
    <p:extLst>
      <p:ext uri="{BB962C8B-B14F-4D97-AF65-F5344CB8AC3E}">
        <p14:creationId xmlns:p14="http://schemas.microsoft.com/office/powerpoint/2010/main" xmlns="" val="27951457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for Breakeven $Price</a:t>
            </a:r>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en-US" sz="2800" dirty="0">
                <a:solidFill>
                  <a:schemeClr val="bg1">
                    <a:lumMod val="50000"/>
                  </a:schemeClr>
                </a:solidFill>
              </a:rPr>
              <a:t>Revenue - Variable Cost - Fixed Cost = Profit</a:t>
            </a:r>
          </a:p>
          <a:p>
            <a:pPr marL="0" indent="0" algn="ctr">
              <a:buNone/>
            </a:pPr>
            <a:r>
              <a:rPr lang="en-US" sz="2800" dirty="0" smtClean="0">
                <a:solidFill>
                  <a:schemeClr val="bg1">
                    <a:lumMod val="50000"/>
                  </a:schemeClr>
                </a:solidFill>
              </a:rPr>
              <a:t>$</a:t>
            </a:r>
            <a:r>
              <a:rPr lang="en-US" sz="2800" dirty="0">
                <a:solidFill>
                  <a:schemeClr val="bg1">
                    <a:lumMod val="50000"/>
                  </a:schemeClr>
                </a:solidFill>
              </a:rPr>
              <a:t>Price/</a:t>
            </a:r>
            <a:r>
              <a:rPr lang="en-US" sz="2800" dirty="0" err="1">
                <a:solidFill>
                  <a:schemeClr val="bg1">
                    <a:lumMod val="50000"/>
                  </a:schemeClr>
                </a:solidFill>
              </a:rPr>
              <a:t>Tkt</a:t>
            </a:r>
            <a:r>
              <a:rPr lang="en-US" sz="2800" dirty="0">
                <a:solidFill>
                  <a:schemeClr val="bg1">
                    <a:lumMod val="50000"/>
                  </a:schemeClr>
                </a:solidFill>
              </a:rPr>
              <a:t>(80 </a:t>
            </a:r>
            <a:r>
              <a:rPr lang="en-US" sz="2800" dirty="0" err="1">
                <a:solidFill>
                  <a:schemeClr val="bg1">
                    <a:lumMod val="50000"/>
                  </a:schemeClr>
                </a:solidFill>
              </a:rPr>
              <a:t>Tkts</a:t>
            </a:r>
            <a:r>
              <a:rPr lang="en-US" sz="2800" dirty="0">
                <a:solidFill>
                  <a:schemeClr val="bg1">
                    <a:lumMod val="50000"/>
                  </a:schemeClr>
                </a:solidFill>
              </a:rPr>
              <a:t>) - $10/</a:t>
            </a:r>
            <a:r>
              <a:rPr lang="en-US" sz="2800" dirty="0" err="1">
                <a:solidFill>
                  <a:schemeClr val="bg1">
                    <a:lumMod val="50000"/>
                  </a:schemeClr>
                </a:solidFill>
              </a:rPr>
              <a:t>Tkt</a:t>
            </a:r>
            <a:r>
              <a:rPr lang="en-US" sz="2800" dirty="0">
                <a:solidFill>
                  <a:schemeClr val="bg1">
                    <a:lumMod val="50000"/>
                  </a:schemeClr>
                </a:solidFill>
              </a:rPr>
              <a:t>(80 </a:t>
            </a:r>
            <a:r>
              <a:rPr lang="en-US" sz="2800" dirty="0" err="1">
                <a:solidFill>
                  <a:schemeClr val="bg1">
                    <a:lumMod val="50000"/>
                  </a:schemeClr>
                </a:solidFill>
              </a:rPr>
              <a:t>Tkts</a:t>
            </a:r>
            <a:r>
              <a:rPr lang="en-US" sz="2800" dirty="0">
                <a:solidFill>
                  <a:schemeClr val="bg1">
                    <a:lumMod val="50000"/>
                  </a:schemeClr>
                </a:solidFill>
              </a:rPr>
              <a:t>) - $</a:t>
            </a:r>
            <a:r>
              <a:rPr lang="en-US" sz="2800" dirty="0" smtClean="0">
                <a:solidFill>
                  <a:schemeClr val="bg1">
                    <a:lumMod val="50000"/>
                  </a:schemeClr>
                </a:solidFill>
              </a:rPr>
              <a:t>2000 </a:t>
            </a:r>
            <a:r>
              <a:rPr lang="en-US" sz="2800" dirty="0">
                <a:solidFill>
                  <a:schemeClr val="bg1">
                    <a:lumMod val="50000"/>
                  </a:schemeClr>
                </a:solidFill>
              </a:rPr>
              <a:t>= $0</a:t>
            </a:r>
          </a:p>
          <a:p>
            <a:pPr marL="0" indent="0" algn="ctr">
              <a:buNone/>
            </a:pPr>
            <a:r>
              <a:rPr lang="en-US" sz="2800" dirty="0" smtClean="0">
                <a:solidFill>
                  <a:schemeClr val="bg1">
                    <a:lumMod val="50000"/>
                  </a:schemeClr>
                </a:solidFill>
              </a:rPr>
              <a:t>$</a:t>
            </a:r>
            <a:r>
              <a:rPr lang="en-US" sz="2800" dirty="0">
                <a:solidFill>
                  <a:schemeClr val="bg1">
                    <a:lumMod val="50000"/>
                  </a:schemeClr>
                </a:solidFill>
              </a:rPr>
              <a:t>Price/</a:t>
            </a:r>
            <a:r>
              <a:rPr lang="en-US" sz="2800" dirty="0" err="1">
                <a:solidFill>
                  <a:schemeClr val="bg1">
                    <a:lumMod val="50000"/>
                  </a:schemeClr>
                </a:solidFill>
              </a:rPr>
              <a:t>Tkt</a:t>
            </a:r>
            <a:r>
              <a:rPr lang="en-US" sz="2800" dirty="0">
                <a:solidFill>
                  <a:schemeClr val="bg1">
                    <a:lumMod val="50000"/>
                  </a:schemeClr>
                </a:solidFill>
              </a:rPr>
              <a:t>(80 </a:t>
            </a:r>
            <a:r>
              <a:rPr lang="en-US" sz="2800" dirty="0" err="1">
                <a:solidFill>
                  <a:schemeClr val="bg1">
                    <a:lumMod val="50000"/>
                  </a:schemeClr>
                </a:solidFill>
              </a:rPr>
              <a:t>Tkts</a:t>
            </a:r>
            <a:r>
              <a:rPr lang="en-US" sz="2800" dirty="0">
                <a:solidFill>
                  <a:schemeClr val="bg1">
                    <a:lumMod val="50000"/>
                  </a:schemeClr>
                </a:solidFill>
              </a:rPr>
              <a:t>) - $10/</a:t>
            </a:r>
            <a:r>
              <a:rPr lang="en-US" sz="2800" dirty="0" err="1">
                <a:solidFill>
                  <a:schemeClr val="bg1">
                    <a:lumMod val="50000"/>
                  </a:schemeClr>
                </a:solidFill>
              </a:rPr>
              <a:t>Tkt</a:t>
            </a:r>
            <a:r>
              <a:rPr lang="en-US" sz="2800" dirty="0">
                <a:solidFill>
                  <a:schemeClr val="bg1">
                    <a:lumMod val="50000"/>
                  </a:schemeClr>
                </a:solidFill>
              </a:rPr>
              <a:t>(80 </a:t>
            </a:r>
            <a:r>
              <a:rPr lang="en-US" sz="2800" dirty="0" err="1">
                <a:solidFill>
                  <a:schemeClr val="bg1">
                    <a:lumMod val="50000"/>
                  </a:schemeClr>
                </a:solidFill>
              </a:rPr>
              <a:t>Tkts</a:t>
            </a:r>
            <a:r>
              <a:rPr lang="en-US" sz="2800" dirty="0">
                <a:solidFill>
                  <a:schemeClr val="bg1">
                    <a:lumMod val="50000"/>
                  </a:schemeClr>
                </a:solidFill>
              </a:rPr>
              <a:t>) - $2000 = $</a:t>
            </a:r>
            <a:r>
              <a:rPr lang="en-US" sz="2800" dirty="0" smtClean="0">
                <a:solidFill>
                  <a:schemeClr val="bg1">
                    <a:lumMod val="50000"/>
                  </a:schemeClr>
                </a:solidFill>
              </a:rPr>
              <a:t>0</a:t>
            </a:r>
          </a:p>
          <a:p>
            <a:pPr marL="0" indent="0" algn="ctr">
              <a:buNone/>
            </a:pPr>
            <a:r>
              <a:rPr lang="en-US" sz="2800" dirty="0" smtClean="0">
                <a:solidFill>
                  <a:schemeClr val="bg1">
                    <a:lumMod val="50000"/>
                  </a:schemeClr>
                </a:solidFill>
              </a:rPr>
              <a:t>$Price(80) - $10(80) - $2000 = $0</a:t>
            </a:r>
          </a:p>
          <a:p>
            <a:pPr marL="0" indent="0" algn="ctr">
              <a:buNone/>
            </a:pPr>
            <a:r>
              <a:rPr lang="en-US" sz="2800" dirty="0"/>
              <a:t>$Price(80) - </a:t>
            </a:r>
            <a:r>
              <a:rPr lang="en-US" sz="2800" dirty="0" smtClean="0"/>
              <a:t>$800 </a:t>
            </a:r>
            <a:r>
              <a:rPr lang="en-US" sz="2800" dirty="0"/>
              <a:t>- $2000 = $</a:t>
            </a:r>
            <a:r>
              <a:rPr lang="en-US" sz="2800" dirty="0" smtClean="0"/>
              <a:t>0</a:t>
            </a:r>
          </a:p>
          <a:p>
            <a:pPr marL="0" indent="0" algn="ctr">
              <a:buNone/>
            </a:pPr>
            <a:r>
              <a:rPr lang="en-US" sz="2800" dirty="0"/>
              <a:t>$Price(80) - </a:t>
            </a:r>
            <a:r>
              <a:rPr lang="en-US" sz="2800" dirty="0" smtClean="0"/>
              <a:t>$2800 </a:t>
            </a:r>
            <a:r>
              <a:rPr lang="en-US" sz="2800" dirty="0"/>
              <a:t>= $</a:t>
            </a:r>
            <a:r>
              <a:rPr lang="en-US" sz="2800" dirty="0" smtClean="0"/>
              <a:t>0</a:t>
            </a:r>
          </a:p>
          <a:p>
            <a:pPr marL="0" indent="0" algn="ctr">
              <a:buNone/>
            </a:pPr>
            <a:r>
              <a:rPr lang="en-US" sz="2800" dirty="0">
                <a:solidFill>
                  <a:schemeClr val="bg1"/>
                </a:solidFill>
              </a:rPr>
              <a:t>$Price(80</a:t>
            </a:r>
            <a:r>
              <a:rPr lang="en-US" sz="2800" dirty="0" smtClean="0">
                <a:solidFill>
                  <a:schemeClr val="bg1"/>
                </a:solidFill>
              </a:rPr>
              <a:t>) = </a:t>
            </a:r>
            <a:r>
              <a:rPr lang="en-US" sz="2800" dirty="0">
                <a:solidFill>
                  <a:schemeClr val="bg1"/>
                </a:solidFill>
              </a:rPr>
              <a:t>$</a:t>
            </a:r>
            <a:r>
              <a:rPr lang="en-US" sz="2800" dirty="0" smtClean="0">
                <a:solidFill>
                  <a:schemeClr val="bg1"/>
                </a:solidFill>
              </a:rPr>
              <a:t>2800</a:t>
            </a:r>
          </a:p>
          <a:p>
            <a:pPr marL="0" indent="0" algn="ctr">
              <a:buNone/>
            </a:pPr>
            <a:r>
              <a:rPr lang="en-US" sz="2800" dirty="0">
                <a:solidFill>
                  <a:schemeClr val="bg1"/>
                </a:solidFill>
              </a:rPr>
              <a:t>$</a:t>
            </a:r>
            <a:r>
              <a:rPr lang="en-US" sz="2800" dirty="0" smtClean="0">
                <a:solidFill>
                  <a:schemeClr val="bg1"/>
                </a:solidFill>
              </a:rPr>
              <a:t>Price </a:t>
            </a:r>
            <a:r>
              <a:rPr lang="en-US" sz="2800" dirty="0">
                <a:solidFill>
                  <a:schemeClr val="bg1"/>
                </a:solidFill>
              </a:rPr>
              <a:t>= $</a:t>
            </a:r>
            <a:r>
              <a:rPr lang="en-US" sz="2800" dirty="0" smtClean="0">
                <a:solidFill>
                  <a:schemeClr val="bg1"/>
                </a:solidFill>
              </a:rPr>
              <a:t>2800/80</a:t>
            </a:r>
          </a:p>
          <a:p>
            <a:pPr marL="0" indent="0" algn="ctr">
              <a:buNone/>
            </a:pPr>
            <a:r>
              <a:rPr lang="en-US" sz="2800" dirty="0">
                <a:solidFill>
                  <a:schemeClr val="bg1"/>
                </a:solidFill>
              </a:rPr>
              <a:t>$Price </a:t>
            </a:r>
            <a:r>
              <a:rPr lang="en-US" sz="2800" dirty="0" smtClean="0">
                <a:solidFill>
                  <a:schemeClr val="bg1"/>
                </a:solidFill>
              </a:rPr>
              <a:t>=$35</a:t>
            </a:r>
            <a:endParaRPr lang="en-US" sz="2800" dirty="0">
              <a:solidFill>
                <a:schemeClr val="bg1"/>
              </a:solidFill>
            </a:endParaRPr>
          </a:p>
          <a:p>
            <a:pPr marL="0" indent="0" algn="ctr">
              <a:buNone/>
            </a:pPr>
            <a:endParaRPr lang="en-US" sz="2800" dirty="0"/>
          </a:p>
          <a:p>
            <a:pPr marL="0" indent="0" algn="ctr">
              <a:buNone/>
            </a:pPr>
            <a:endParaRPr lang="en-US" sz="2800" dirty="0"/>
          </a:p>
          <a:p>
            <a:pPr marL="0" indent="0" algn="ctr">
              <a:buNone/>
            </a:pPr>
            <a:endParaRPr lang="en-US" sz="2800" dirty="0"/>
          </a:p>
          <a:p>
            <a:pPr marL="0" indent="0" algn="ctr">
              <a:buNone/>
            </a:pPr>
            <a:endParaRPr lang="en-US" sz="2800" dirty="0" smtClean="0"/>
          </a:p>
          <a:p>
            <a:pPr marL="0" indent="0" algn="ctr">
              <a:buNone/>
            </a:pPr>
            <a:endParaRPr lang="en-US" sz="2800" dirty="0"/>
          </a:p>
          <a:p>
            <a:pPr marL="0" indent="0" algn="ctr">
              <a:buNone/>
            </a:pPr>
            <a:endParaRPr lang="en-US" dirty="0"/>
          </a:p>
        </p:txBody>
      </p:sp>
      <p:sp>
        <p:nvSpPr>
          <p:cNvPr id="4" name="Footer Placeholder 3"/>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5" name="Slide Number Placeholder 4"/>
          <p:cNvSpPr>
            <a:spLocks noGrp="1"/>
          </p:cNvSpPr>
          <p:nvPr>
            <p:ph type="sldNum" sz="quarter" idx="12"/>
          </p:nvPr>
        </p:nvSpPr>
        <p:spPr/>
        <p:txBody>
          <a:bodyPr/>
          <a:lstStyle/>
          <a:p>
            <a:fld id="{75BF4553-2B3F-4218-A04E-7525AA92F1BC}" type="slidenum">
              <a:rPr lang="en-US" smtClean="0"/>
              <a:pPr/>
              <a:t>28</a:t>
            </a:fld>
            <a:endParaRPr lang="en-US"/>
          </a:p>
        </p:txBody>
      </p:sp>
    </p:spTree>
    <p:extLst>
      <p:ext uri="{BB962C8B-B14F-4D97-AF65-F5344CB8AC3E}">
        <p14:creationId xmlns:p14="http://schemas.microsoft.com/office/powerpoint/2010/main" xmlns="" val="24153536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for Breakeven $Price</a:t>
            </a:r>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en-US" sz="2800" dirty="0">
                <a:solidFill>
                  <a:schemeClr val="bg1">
                    <a:lumMod val="50000"/>
                  </a:schemeClr>
                </a:solidFill>
              </a:rPr>
              <a:t>Revenue - Variable Cost - Fixed Cost = Profit</a:t>
            </a:r>
          </a:p>
          <a:p>
            <a:pPr marL="0" indent="0" algn="ctr">
              <a:buNone/>
            </a:pPr>
            <a:r>
              <a:rPr lang="en-US" sz="2800" dirty="0" smtClean="0">
                <a:solidFill>
                  <a:schemeClr val="bg1">
                    <a:lumMod val="50000"/>
                  </a:schemeClr>
                </a:solidFill>
              </a:rPr>
              <a:t>$</a:t>
            </a:r>
            <a:r>
              <a:rPr lang="en-US" sz="2800" dirty="0">
                <a:solidFill>
                  <a:schemeClr val="bg1">
                    <a:lumMod val="50000"/>
                  </a:schemeClr>
                </a:solidFill>
              </a:rPr>
              <a:t>Price/</a:t>
            </a:r>
            <a:r>
              <a:rPr lang="en-US" sz="2800" dirty="0" err="1">
                <a:solidFill>
                  <a:schemeClr val="bg1">
                    <a:lumMod val="50000"/>
                  </a:schemeClr>
                </a:solidFill>
              </a:rPr>
              <a:t>Tkt</a:t>
            </a:r>
            <a:r>
              <a:rPr lang="en-US" sz="2800" dirty="0">
                <a:solidFill>
                  <a:schemeClr val="bg1">
                    <a:lumMod val="50000"/>
                  </a:schemeClr>
                </a:solidFill>
              </a:rPr>
              <a:t>(80 </a:t>
            </a:r>
            <a:r>
              <a:rPr lang="en-US" sz="2800" dirty="0" err="1">
                <a:solidFill>
                  <a:schemeClr val="bg1">
                    <a:lumMod val="50000"/>
                  </a:schemeClr>
                </a:solidFill>
              </a:rPr>
              <a:t>Tkts</a:t>
            </a:r>
            <a:r>
              <a:rPr lang="en-US" sz="2800" dirty="0">
                <a:solidFill>
                  <a:schemeClr val="bg1">
                    <a:lumMod val="50000"/>
                  </a:schemeClr>
                </a:solidFill>
              </a:rPr>
              <a:t>) - $10/</a:t>
            </a:r>
            <a:r>
              <a:rPr lang="en-US" sz="2800" dirty="0" err="1">
                <a:solidFill>
                  <a:schemeClr val="bg1">
                    <a:lumMod val="50000"/>
                  </a:schemeClr>
                </a:solidFill>
              </a:rPr>
              <a:t>Tkt</a:t>
            </a:r>
            <a:r>
              <a:rPr lang="en-US" sz="2800" dirty="0">
                <a:solidFill>
                  <a:schemeClr val="bg1">
                    <a:lumMod val="50000"/>
                  </a:schemeClr>
                </a:solidFill>
              </a:rPr>
              <a:t>(80 </a:t>
            </a:r>
            <a:r>
              <a:rPr lang="en-US" sz="2800" dirty="0" err="1">
                <a:solidFill>
                  <a:schemeClr val="bg1">
                    <a:lumMod val="50000"/>
                  </a:schemeClr>
                </a:solidFill>
              </a:rPr>
              <a:t>Tkts</a:t>
            </a:r>
            <a:r>
              <a:rPr lang="en-US" sz="2800" dirty="0">
                <a:solidFill>
                  <a:schemeClr val="bg1">
                    <a:lumMod val="50000"/>
                  </a:schemeClr>
                </a:solidFill>
              </a:rPr>
              <a:t>) - $</a:t>
            </a:r>
            <a:r>
              <a:rPr lang="en-US" sz="2800" dirty="0" smtClean="0">
                <a:solidFill>
                  <a:schemeClr val="bg1">
                    <a:lumMod val="50000"/>
                  </a:schemeClr>
                </a:solidFill>
              </a:rPr>
              <a:t>2000 </a:t>
            </a:r>
            <a:r>
              <a:rPr lang="en-US" sz="2800" dirty="0">
                <a:solidFill>
                  <a:schemeClr val="bg1">
                    <a:lumMod val="50000"/>
                  </a:schemeClr>
                </a:solidFill>
              </a:rPr>
              <a:t>= $0</a:t>
            </a:r>
          </a:p>
          <a:p>
            <a:pPr marL="0" indent="0" algn="ctr">
              <a:buNone/>
            </a:pPr>
            <a:r>
              <a:rPr lang="en-US" sz="2800" dirty="0" smtClean="0">
                <a:solidFill>
                  <a:schemeClr val="bg1">
                    <a:lumMod val="50000"/>
                  </a:schemeClr>
                </a:solidFill>
              </a:rPr>
              <a:t>$</a:t>
            </a:r>
            <a:r>
              <a:rPr lang="en-US" sz="2800" dirty="0">
                <a:solidFill>
                  <a:schemeClr val="bg1">
                    <a:lumMod val="50000"/>
                  </a:schemeClr>
                </a:solidFill>
              </a:rPr>
              <a:t>Price/</a:t>
            </a:r>
            <a:r>
              <a:rPr lang="en-US" sz="2800" dirty="0" err="1">
                <a:solidFill>
                  <a:schemeClr val="bg1">
                    <a:lumMod val="50000"/>
                  </a:schemeClr>
                </a:solidFill>
              </a:rPr>
              <a:t>Tkt</a:t>
            </a:r>
            <a:r>
              <a:rPr lang="en-US" sz="2800" dirty="0">
                <a:solidFill>
                  <a:schemeClr val="bg1">
                    <a:lumMod val="50000"/>
                  </a:schemeClr>
                </a:solidFill>
              </a:rPr>
              <a:t>(80 </a:t>
            </a:r>
            <a:r>
              <a:rPr lang="en-US" sz="2800" dirty="0" err="1">
                <a:solidFill>
                  <a:schemeClr val="bg1">
                    <a:lumMod val="50000"/>
                  </a:schemeClr>
                </a:solidFill>
              </a:rPr>
              <a:t>Tkts</a:t>
            </a:r>
            <a:r>
              <a:rPr lang="en-US" sz="2800" dirty="0">
                <a:solidFill>
                  <a:schemeClr val="bg1">
                    <a:lumMod val="50000"/>
                  </a:schemeClr>
                </a:solidFill>
              </a:rPr>
              <a:t>) - $10/</a:t>
            </a:r>
            <a:r>
              <a:rPr lang="en-US" sz="2800" dirty="0" err="1">
                <a:solidFill>
                  <a:schemeClr val="bg1">
                    <a:lumMod val="50000"/>
                  </a:schemeClr>
                </a:solidFill>
              </a:rPr>
              <a:t>Tkt</a:t>
            </a:r>
            <a:r>
              <a:rPr lang="en-US" sz="2800" dirty="0">
                <a:solidFill>
                  <a:schemeClr val="bg1">
                    <a:lumMod val="50000"/>
                  </a:schemeClr>
                </a:solidFill>
              </a:rPr>
              <a:t>(80 </a:t>
            </a:r>
            <a:r>
              <a:rPr lang="en-US" sz="2800" dirty="0" err="1">
                <a:solidFill>
                  <a:schemeClr val="bg1">
                    <a:lumMod val="50000"/>
                  </a:schemeClr>
                </a:solidFill>
              </a:rPr>
              <a:t>Tkts</a:t>
            </a:r>
            <a:r>
              <a:rPr lang="en-US" sz="2800" dirty="0">
                <a:solidFill>
                  <a:schemeClr val="bg1">
                    <a:lumMod val="50000"/>
                  </a:schemeClr>
                </a:solidFill>
              </a:rPr>
              <a:t>) - $2000 = $</a:t>
            </a:r>
            <a:r>
              <a:rPr lang="en-US" sz="2800" dirty="0" smtClean="0">
                <a:solidFill>
                  <a:schemeClr val="bg1">
                    <a:lumMod val="50000"/>
                  </a:schemeClr>
                </a:solidFill>
              </a:rPr>
              <a:t>0</a:t>
            </a:r>
          </a:p>
          <a:p>
            <a:pPr marL="0" indent="0" algn="ctr">
              <a:buNone/>
            </a:pPr>
            <a:r>
              <a:rPr lang="en-US" sz="2800" dirty="0" smtClean="0">
                <a:solidFill>
                  <a:schemeClr val="bg1">
                    <a:lumMod val="50000"/>
                  </a:schemeClr>
                </a:solidFill>
              </a:rPr>
              <a:t>$Price(80) - $10(80) - $2000 = $0</a:t>
            </a:r>
          </a:p>
          <a:p>
            <a:pPr marL="0" indent="0" algn="ctr">
              <a:buNone/>
            </a:pPr>
            <a:r>
              <a:rPr lang="en-US" sz="2800" dirty="0">
                <a:solidFill>
                  <a:schemeClr val="bg1">
                    <a:lumMod val="50000"/>
                  </a:schemeClr>
                </a:solidFill>
              </a:rPr>
              <a:t>$Price(80) - </a:t>
            </a:r>
            <a:r>
              <a:rPr lang="en-US" sz="2800" dirty="0" smtClean="0">
                <a:solidFill>
                  <a:schemeClr val="bg1">
                    <a:lumMod val="50000"/>
                  </a:schemeClr>
                </a:solidFill>
              </a:rPr>
              <a:t>$800 </a:t>
            </a:r>
            <a:r>
              <a:rPr lang="en-US" sz="2800" dirty="0">
                <a:solidFill>
                  <a:schemeClr val="bg1">
                    <a:lumMod val="50000"/>
                  </a:schemeClr>
                </a:solidFill>
              </a:rPr>
              <a:t>- $2000 = $</a:t>
            </a:r>
            <a:r>
              <a:rPr lang="en-US" sz="2800" dirty="0" smtClean="0">
                <a:solidFill>
                  <a:schemeClr val="bg1">
                    <a:lumMod val="50000"/>
                  </a:schemeClr>
                </a:solidFill>
              </a:rPr>
              <a:t>0</a:t>
            </a:r>
          </a:p>
          <a:p>
            <a:pPr marL="0" indent="0" algn="ctr">
              <a:buNone/>
            </a:pPr>
            <a:r>
              <a:rPr lang="en-US" sz="2800" dirty="0">
                <a:solidFill>
                  <a:schemeClr val="bg1">
                    <a:lumMod val="50000"/>
                  </a:schemeClr>
                </a:solidFill>
              </a:rPr>
              <a:t>$Price(80) - </a:t>
            </a:r>
            <a:r>
              <a:rPr lang="en-US" sz="2800" dirty="0" smtClean="0">
                <a:solidFill>
                  <a:schemeClr val="bg1">
                    <a:lumMod val="50000"/>
                  </a:schemeClr>
                </a:solidFill>
              </a:rPr>
              <a:t>$2800 </a:t>
            </a:r>
            <a:r>
              <a:rPr lang="en-US" sz="2800" dirty="0">
                <a:solidFill>
                  <a:schemeClr val="bg1">
                    <a:lumMod val="50000"/>
                  </a:schemeClr>
                </a:solidFill>
              </a:rPr>
              <a:t>= $</a:t>
            </a:r>
            <a:r>
              <a:rPr lang="en-US" sz="2800" dirty="0" smtClean="0">
                <a:solidFill>
                  <a:schemeClr val="bg1">
                    <a:lumMod val="50000"/>
                  </a:schemeClr>
                </a:solidFill>
              </a:rPr>
              <a:t>0</a:t>
            </a:r>
          </a:p>
          <a:p>
            <a:pPr marL="0" indent="0" algn="ctr">
              <a:buNone/>
            </a:pPr>
            <a:r>
              <a:rPr lang="en-US" sz="2800" dirty="0"/>
              <a:t>$Price(80</a:t>
            </a:r>
            <a:r>
              <a:rPr lang="en-US" sz="2800" dirty="0" smtClean="0"/>
              <a:t>) = </a:t>
            </a:r>
            <a:r>
              <a:rPr lang="en-US" sz="2800" dirty="0"/>
              <a:t>$</a:t>
            </a:r>
            <a:r>
              <a:rPr lang="en-US" sz="2800" dirty="0" smtClean="0"/>
              <a:t>2800</a:t>
            </a:r>
          </a:p>
          <a:p>
            <a:pPr marL="0" indent="0" algn="ctr">
              <a:buNone/>
            </a:pPr>
            <a:r>
              <a:rPr lang="en-US" sz="2800" dirty="0">
                <a:solidFill>
                  <a:schemeClr val="bg1"/>
                </a:solidFill>
              </a:rPr>
              <a:t>$</a:t>
            </a:r>
            <a:r>
              <a:rPr lang="en-US" sz="2800" dirty="0" smtClean="0">
                <a:solidFill>
                  <a:schemeClr val="bg1"/>
                </a:solidFill>
              </a:rPr>
              <a:t>Price </a:t>
            </a:r>
            <a:r>
              <a:rPr lang="en-US" sz="2800" dirty="0">
                <a:solidFill>
                  <a:schemeClr val="bg1"/>
                </a:solidFill>
              </a:rPr>
              <a:t>= $</a:t>
            </a:r>
            <a:r>
              <a:rPr lang="en-US" sz="2800" dirty="0" smtClean="0">
                <a:solidFill>
                  <a:schemeClr val="bg1"/>
                </a:solidFill>
              </a:rPr>
              <a:t>2800/80</a:t>
            </a:r>
          </a:p>
          <a:p>
            <a:pPr marL="0" indent="0" algn="ctr">
              <a:buNone/>
            </a:pPr>
            <a:r>
              <a:rPr lang="en-US" sz="2800" dirty="0">
                <a:solidFill>
                  <a:schemeClr val="bg1"/>
                </a:solidFill>
              </a:rPr>
              <a:t>$Price </a:t>
            </a:r>
            <a:r>
              <a:rPr lang="en-US" sz="2800" dirty="0" smtClean="0">
                <a:solidFill>
                  <a:schemeClr val="bg1"/>
                </a:solidFill>
              </a:rPr>
              <a:t>=$35</a:t>
            </a:r>
            <a:endParaRPr lang="en-US" sz="2800" dirty="0">
              <a:solidFill>
                <a:schemeClr val="bg1"/>
              </a:solidFill>
            </a:endParaRPr>
          </a:p>
          <a:p>
            <a:pPr marL="0" indent="0" algn="ctr">
              <a:buNone/>
            </a:pPr>
            <a:endParaRPr lang="en-US" sz="2800" dirty="0"/>
          </a:p>
          <a:p>
            <a:pPr marL="0" indent="0" algn="ctr">
              <a:buNone/>
            </a:pPr>
            <a:endParaRPr lang="en-US" sz="2800" dirty="0"/>
          </a:p>
          <a:p>
            <a:pPr marL="0" indent="0" algn="ctr">
              <a:buNone/>
            </a:pPr>
            <a:endParaRPr lang="en-US" sz="2800" dirty="0"/>
          </a:p>
          <a:p>
            <a:pPr marL="0" indent="0" algn="ctr">
              <a:buNone/>
            </a:pPr>
            <a:endParaRPr lang="en-US" sz="2800" dirty="0" smtClean="0"/>
          </a:p>
          <a:p>
            <a:pPr marL="0" indent="0" algn="ctr">
              <a:buNone/>
            </a:pPr>
            <a:endParaRPr lang="en-US" sz="2800" dirty="0"/>
          </a:p>
          <a:p>
            <a:pPr marL="0" indent="0" algn="ctr">
              <a:buNone/>
            </a:pPr>
            <a:endParaRPr lang="en-US" dirty="0"/>
          </a:p>
        </p:txBody>
      </p:sp>
      <p:sp>
        <p:nvSpPr>
          <p:cNvPr id="4" name="Footer Placeholder 3"/>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5" name="Slide Number Placeholder 4"/>
          <p:cNvSpPr>
            <a:spLocks noGrp="1"/>
          </p:cNvSpPr>
          <p:nvPr>
            <p:ph type="sldNum" sz="quarter" idx="12"/>
          </p:nvPr>
        </p:nvSpPr>
        <p:spPr/>
        <p:txBody>
          <a:bodyPr/>
          <a:lstStyle/>
          <a:p>
            <a:fld id="{75BF4553-2B3F-4218-A04E-7525AA92F1BC}" type="slidenum">
              <a:rPr lang="en-US" smtClean="0"/>
              <a:pPr/>
              <a:t>29</a:t>
            </a:fld>
            <a:endParaRPr lang="en-US"/>
          </a:p>
        </p:txBody>
      </p:sp>
    </p:spTree>
    <p:extLst>
      <p:ext uri="{BB962C8B-B14F-4D97-AF65-F5344CB8AC3E}">
        <p14:creationId xmlns:p14="http://schemas.microsoft.com/office/powerpoint/2010/main" xmlns="" val="42423542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Terminal Learning Objective</a:t>
            </a:r>
            <a:endParaRPr lang="en-US" dirty="0"/>
          </a:p>
        </p:txBody>
      </p:sp>
      <p:sp>
        <p:nvSpPr>
          <p:cNvPr id="3" name="Content Placeholder 2"/>
          <p:cNvSpPr>
            <a:spLocks noGrp="1"/>
          </p:cNvSpPr>
          <p:nvPr>
            <p:ph idx="1"/>
          </p:nvPr>
        </p:nvSpPr>
        <p:spPr>
          <a:xfrm>
            <a:off x="457200" y="1524000"/>
            <a:ext cx="8229600" cy="5257800"/>
          </a:xfrm>
        </p:spPr>
        <p:txBody>
          <a:bodyPr>
            <a:normAutofit fontScale="85000" lnSpcReduction="20000"/>
          </a:bodyPr>
          <a:lstStyle/>
          <a:p>
            <a:r>
              <a:rPr lang="en-US" b="1" dirty="0" smtClean="0"/>
              <a:t>Action: </a:t>
            </a:r>
            <a:r>
              <a:rPr lang="en-US" dirty="0"/>
              <a:t>Identify </a:t>
            </a:r>
            <a:r>
              <a:rPr lang="en-US" dirty="0" smtClean="0"/>
              <a:t>Sensitive Variables through What-if Scenarios</a:t>
            </a:r>
          </a:p>
          <a:p>
            <a:r>
              <a:rPr lang="en-US" b="1">
                <a:latin typeface="Calibri" pitchFamily="34" charset="0"/>
                <a:cs typeface="Calibri" pitchFamily="34" charset="0"/>
              </a:rPr>
              <a:t>Condition:  </a:t>
            </a:r>
            <a:r>
              <a:rPr lang="en-US">
                <a:latin typeface="Calibri" pitchFamily="34" charset="0"/>
                <a:cs typeface="Calibri" pitchFamily="34" charset="0"/>
              </a:rPr>
              <a:t>You are training to become an ACE with access to ICAM course handouts, readings, and spreadsheet tools and awareness of Operational Environment (OE)/Contemporary Operational Environment (COE) variables and actors</a:t>
            </a:r>
          </a:p>
          <a:p>
            <a:r>
              <a:rPr lang="en-US" b="1" smtClean="0"/>
              <a:t>Standard</a:t>
            </a:r>
            <a:r>
              <a:rPr lang="en-US" b="1" dirty="0" smtClean="0"/>
              <a:t>: </a:t>
            </a:r>
            <a:r>
              <a:rPr lang="en-US" dirty="0" smtClean="0"/>
              <a:t>With 80% accuracy: </a:t>
            </a:r>
          </a:p>
          <a:p>
            <a:pPr marL="914400" lvl="1" indent="-514350"/>
            <a:r>
              <a:rPr lang="en-US" dirty="0"/>
              <a:t>Define “sensitive variable”</a:t>
            </a:r>
            <a:endParaRPr lang="en-US" sz="3600" dirty="0"/>
          </a:p>
          <a:p>
            <a:pPr marL="914400" lvl="1" indent="-514350"/>
            <a:r>
              <a:rPr lang="en-US" dirty="0"/>
              <a:t>Calculate new break even point given changes in assumptions</a:t>
            </a:r>
            <a:endParaRPr lang="en-US" sz="3600" dirty="0"/>
          </a:p>
          <a:p>
            <a:pPr marL="914400" lvl="1" indent="-514350"/>
            <a:r>
              <a:rPr lang="en-US" dirty="0" smtClean="0"/>
              <a:t>Calculate </a:t>
            </a:r>
            <a:r>
              <a:rPr lang="en-US" dirty="0"/>
              <a:t>break even selling price for a given sales quantity</a:t>
            </a:r>
            <a:endParaRPr lang="en-US" sz="3600" dirty="0"/>
          </a:p>
          <a:p>
            <a:pPr marL="914400" lvl="1" indent="-514350"/>
            <a:r>
              <a:rPr lang="en-US" dirty="0" smtClean="0"/>
              <a:t>Solve </a:t>
            </a:r>
            <a:r>
              <a:rPr lang="en-US" dirty="0"/>
              <a:t>for missing variables in the break even equation given changed assumptions</a:t>
            </a:r>
          </a:p>
        </p:txBody>
      </p:sp>
      <p:sp>
        <p:nvSpPr>
          <p:cNvPr id="4" name="Footer Placeholder 3"/>
          <p:cNvSpPr>
            <a:spLocks noGrp="1"/>
          </p:cNvSpPr>
          <p:nvPr>
            <p:ph type="ftr" sz="quarter" idx="11"/>
          </p:nvPr>
        </p:nvSpPr>
        <p:spPr>
          <a:xfrm>
            <a:off x="3124200" y="6569075"/>
            <a:ext cx="2895600" cy="365125"/>
          </a:xfrm>
        </p:spPr>
        <p:txBody>
          <a:bodyPr/>
          <a:lstStyle/>
          <a:p>
            <a:r>
              <a:rPr lang="en-US" dirty="0" smtClean="0"/>
              <a:t>© </a:t>
            </a:r>
            <a:r>
              <a:rPr lang="en-US" dirty="0" smtClean="0"/>
              <a:t> </a:t>
            </a:r>
            <a:r>
              <a:rPr lang="en-US" dirty="0" smtClean="0"/>
              <a:t>2011</a:t>
            </a:r>
            <a:endParaRPr lang="en-US" dirty="0"/>
          </a:p>
        </p:txBody>
      </p:sp>
      <p:sp>
        <p:nvSpPr>
          <p:cNvPr id="5" name="Slide Number Placeholder 4"/>
          <p:cNvSpPr>
            <a:spLocks noGrp="1"/>
          </p:cNvSpPr>
          <p:nvPr>
            <p:ph type="sldNum" sz="quarter" idx="12"/>
          </p:nvPr>
        </p:nvSpPr>
        <p:spPr/>
        <p:txBody>
          <a:bodyPr/>
          <a:lstStyle/>
          <a:p>
            <a:fld id="{75BF4553-2B3F-4218-A04E-7525AA92F1BC}" type="slidenum">
              <a:rPr lang="en-US" smtClean="0"/>
              <a:pPr/>
              <a:t>3</a:t>
            </a:fld>
            <a:endParaRPr lang="en-US"/>
          </a:p>
        </p:txBody>
      </p:sp>
    </p:spTree>
    <p:extLst>
      <p:ext uri="{BB962C8B-B14F-4D97-AF65-F5344CB8AC3E}">
        <p14:creationId xmlns:p14="http://schemas.microsoft.com/office/powerpoint/2010/main" xmlns="" val="16172471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for Breakeven $Price</a:t>
            </a:r>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en-US" sz="2800" dirty="0">
                <a:solidFill>
                  <a:schemeClr val="bg1">
                    <a:lumMod val="65000"/>
                  </a:schemeClr>
                </a:solidFill>
              </a:rPr>
              <a:t>Revenue - Variable Cost - Fixed Cost = Profit</a:t>
            </a:r>
          </a:p>
          <a:p>
            <a:pPr marL="0" indent="0" algn="ctr">
              <a:buNone/>
            </a:pPr>
            <a:r>
              <a:rPr lang="en-US" sz="2800" dirty="0" smtClean="0">
                <a:solidFill>
                  <a:schemeClr val="bg1">
                    <a:lumMod val="65000"/>
                  </a:schemeClr>
                </a:solidFill>
              </a:rPr>
              <a:t>$</a:t>
            </a:r>
            <a:r>
              <a:rPr lang="en-US" sz="2800" dirty="0">
                <a:solidFill>
                  <a:schemeClr val="bg1">
                    <a:lumMod val="65000"/>
                  </a:schemeClr>
                </a:solidFill>
              </a:rPr>
              <a:t>Price/</a:t>
            </a:r>
            <a:r>
              <a:rPr lang="en-US" sz="2800" dirty="0" err="1">
                <a:solidFill>
                  <a:schemeClr val="bg1">
                    <a:lumMod val="65000"/>
                  </a:schemeClr>
                </a:solidFill>
              </a:rPr>
              <a:t>Tkt</a:t>
            </a:r>
            <a:r>
              <a:rPr lang="en-US" sz="2800" dirty="0">
                <a:solidFill>
                  <a:schemeClr val="bg1">
                    <a:lumMod val="65000"/>
                  </a:schemeClr>
                </a:solidFill>
              </a:rPr>
              <a:t>(80 </a:t>
            </a:r>
            <a:r>
              <a:rPr lang="en-US" sz="2800" dirty="0" err="1">
                <a:solidFill>
                  <a:schemeClr val="bg1">
                    <a:lumMod val="65000"/>
                  </a:schemeClr>
                </a:solidFill>
              </a:rPr>
              <a:t>Tkts</a:t>
            </a:r>
            <a:r>
              <a:rPr lang="en-US" sz="2800" dirty="0">
                <a:solidFill>
                  <a:schemeClr val="bg1">
                    <a:lumMod val="65000"/>
                  </a:schemeClr>
                </a:solidFill>
              </a:rPr>
              <a:t>) - $10/</a:t>
            </a:r>
            <a:r>
              <a:rPr lang="en-US" sz="2800" dirty="0" err="1">
                <a:solidFill>
                  <a:schemeClr val="bg1">
                    <a:lumMod val="65000"/>
                  </a:schemeClr>
                </a:solidFill>
              </a:rPr>
              <a:t>Tkt</a:t>
            </a:r>
            <a:r>
              <a:rPr lang="en-US" sz="2800" dirty="0">
                <a:solidFill>
                  <a:schemeClr val="bg1">
                    <a:lumMod val="65000"/>
                  </a:schemeClr>
                </a:solidFill>
              </a:rPr>
              <a:t>(80 </a:t>
            </a:r>
            <a:r>
              <a:rPr lang="en-US" sz="2800" dirty="0" err="1">
                <a:solidFill>
                  <a:schemeClr val="bg1">
                    <a:lumMod val="65000"/>
                  </a:schemeClr>
                </a:solidFill>
              </a:rPr>
              <a:t>Tkts</a:t>
            </a:r>
            <a:r>
              <a:rPr lang="en-US" sz="2800" dirty="0">
                <a:solidFill>
                  <a:schemeClr val="bg1">
                    <a:lumMod val="65000"/>
                  </a:schemeClr>
                </a:solidFill>
              </a:rPr>
              <a:t>) - $</a:t>
            </a:r>
            <a:r>
              <a:rPr lang="en-US" sz="2800" dirty="0" smtClean="0">
                <a:solidFill>
                  <a:schemeClr val="bg1">
                    <a:lumMod val="65000"/>
                  </a:schemeClr>
                </a:solidFill>
              </a:rPr>
              <a:t>2000 </a:t>
            </a:r>
            <a:r>
              <a:rPr lang="en-US" sz="2800" dirty="0">
                <a:solidFill>
                  <a:schemeClr val="bg1">
                    <a:lumMod val="65000"/>
                  </a:schemeClr>
                </a:solidFill>
              </a:rPr>
              <a:t>= $0</a:t>
            </a:r>
          </a:p>
          <a:p>
            <a:pPr marL="0" indent="0" algn="ctr">
              <a:buNone/>
            </a:pPr>
            <a:r>
              <a:rPr lang="en-US" sz="2800" dirty="0" smtClean="0">
                <a:solidFill>
                  <a:schemeClr val="bg1">
                    <a:lumMod val="65000"/>
                  </a:schemeClr>
                </a:solidFill>
              </a:rPr>
              <a:t>$</a:t>
            </a:r>
            <a:r>
              <a:rPr lang="en-US" sz="2800" dirty="0">
                <a:solidFill>
                  <a:schemeClr val="bg1">
                    <a:lumMod val="65000"/>
                  </a:schemeClr>
                </a:solidFill>
              </a:rPr>
              <a:t>Price/</a:t>
            </a:r>
            <a:r>
              <a:rPr lang="en-US" sz="2800" dirty="0" err="1">
                <a:solidFill>
                  <a:schemeClr val="bg1">
                    <a:lumMod val="65000"/>
                  </a:schemeClr>
                </a:solidFill>
              </a:rPr>
              <a:t>Tkt</a:t>
            </a:r>
            <a:r>
              <a:rPr lang="en-US" sz="2800" dirty="0">
                <a:solidFill>
                  <a:schemeClr val="bg1">
                    <a:lumMod val="65000"/>
                  </a:schemeClr>
                </a:solidFill>
              </a:rPr>
              <a:t>(80 </a:t>
            </a:r>
            <a:r>
              <a:rPr lang="en-US" sz="2800" dirty="0" err="1">
                <a:solidFill>
                  <a:schemeClr val="bg1">
                    <a:lumMod val="65000"/>
                  </a:schemeClr>
                </a:solidFill>
              </a:rPr>
              <a:t>Tkts</a:t>
            </a:r>
            <a:r>
              <a:rPr lang="en-US" sz="2800" dirty="0">
                <a:solidFill>
                  <a:schemeClr val="bg1">
                    <a:lumMod val="65000"/>
                  </a:schemeClr>
                </a:solidFill>
              </a:rPr>
              <a:t>) - $10/</a:t>
            </a:r>
            <a:r>
              <a:rPr lang="en-US" sz="2800" dirty="0" err="1">
                <a:solidFill>
                  <a:schemeClr val="bg1">
                    <a:lumMod val="65000"/>
                  </a:schemeClr>
                </a:solidFill>
              </a:rPr>
              <a:t>Tkt</a:t>
            </a:r>
            <a:r>
              <a:rPr lang="en-US" sz="2800" dirty="0">
                <a:solidFill>
                  <a:schemeClr val="bg1">
                    <a:lumMod val="65000"/>
                  </a:schemeClr>
                </a:solidFill>
              </a:rPr>
              <a:t>(80 </a:t>
            </a:r>
            <a:r>
              <a:rPr lang="en-US" sz="2800" dirty="0" err="1">
                <a:solidFill>
                  <a:schemeClr val="bg1">
                    <a:lumMod val="65000"/>
                  </a:schemeClr>
                </a:solidFill>
              </a:rPr>
              <a:t>Tkts</a:t>
            </a:r>
            <a:r>
              <a:rPr lang="en-US" sz="2800" dirty="0">
                <a:solidFill>
                  <a:schemeClr val="bg1">
                    <a:lumMod val="65000"/>
                  </a:schemeClr>
                </a:solidFill>
              </a:rPr>
              <a:t>) - $2000 = $</a:t>
            </a:r>
            <a:r>
              <a:rPr lang="en-US" sz="2800" dirty="0" smtClean="0">
                <a:solidFill>
                  <a:schemeClr val="bg1">
                    <a:lumMod val="65000"/>
                  </a:schemeClr>
                </a:solidFill>
              </a:rPr>
              <a:t>0</a:t>
            </a:r>
          </a:p>
          <a:p>
            <a:pPr marL="0" indent="0" algn="ctr">
              <a:buNone/>
            </a:pPr>
            <a:r>
              <a:rPr lang="en-US" sz="2800" dirty="0" smtClean="0">
                <a:solidFill>
                  <a:schemeClr val="bg1">
                    <a:lumMod val="65000"/>
                  </a:schemeClr>
                </a:solidFill>
              </a:rPr>
              <a:t>$Price(80) - $10(80) - $2000 = $0</a:t>
            </a:r>
          </a:p>
          <a:p>
            <a:pPr marL="0" indent="0" algn="ctr">
              <a:buNone/>
            </a:pPr>
            <a:r>
              <a:rPr lang="en-US" sz="2800" dirty="0">
                <a:solidFill>
                  <a:schemeClr val="bg1">
                    <a:lumMod val="50000"/>
                  </a:schemeClr>
                </a:solidFill>
              </a:rPr>
              <a:t>$Price(80) - </a:t>
            </a:r>
            <a:r>
              <a:rPr lang="en-US" sz="2800" dirty="0" smtClean="0">
                <a:solidFill>
                  <a:schemeClr val="bg1">
                    <a:lumMod val="50000"/>
                  </a:schemeClr>
                </a:solidFill>
              </a:rPr>
              <a:t>$800 </a:t>
            </a:r>
            <a:r>
              <a:rPr lang="en-US" sz="2800" dirty="0">
                <a:solidFill>
                  <a:schemeClr val="bg1">
                    <a:lumMod val="50000"/>
                  </a:schemeClr>
                </a:solidFill>
              </a:rPr>
              <a:t>- $2000 = $</a:t>
            </a:r>
            <a:r>
              <a:rPr lang="en-US" sz="2800" dirty="0" smtClean="0">
                <a:solidFill>
                  <a:schemeClr val="bg1">
                    <a:lumMod val="50000"/>
                  </a:schemeClr>
                </a:solidFill>
              </a:rPr>
              <a:t>0</a:t>
            </a:r>
          </a:p>
          <a:p>
            <a:pPr marL="0" indent="0" algn="ctr">
              <a:buNone/>
            </a:pPr>
            <a:r>
              <a:rPr lang="en-US" sz="2800" dirty="0">
                <a:solidFill>
                  <a:schemeClr val="bg1">
                    <a:lumMod val="50000"/>
                  </a:schemeClr>
                </a:solidFill>
              </a:rPr>
              <a:t>$Price(80) - </a:t>
            </a:r>
            <a:r>
              <a:rPr lang="en-US" sz="2800" dirty="0" smtClean="0">
                <a:solidFill>
                  <a:schemeClr val="bg1">
                    <a:lumMod val="50000"/>
                  </a:schemeClr>
                </a:solidFill>
              </a:rPr>
              <a:t>$2800 </a:t>
            </a:r>
            <a:r>
              <a:rPr lang="en-US" sz="2800" dirty="0">
                <a:solidFill>
                  <a:schemeClr val="bg1">
                    <a:lumMod val="50000"/>
                  </a:schemeClr>
                </a:solidFill>
              </a:rPr>
              <a:t>= $</a:t>
            </a:r>
            <a:r>
              <a:rPr lang="en-US" sz="2800" dirty="0" smtClean="0">
                <a:solidFill>
                  <a:schemeClr val="bg1">
                    <a:lumMod val="50000"/>
                  </a:schemeClr>
                </a:solidFill>
              </a:rPr>
              <a:t>0</a:t>
            </a:r>
          </a:p>
          <a:p>
            <a:pPr marL="0" indent="0" algn="ctr">
              <a:buNone/>
            </a:pPr>
            <a:r>
              <a:rPr lang="en-US" sz="2800" dirty="0">
                <a:solidFill>
                  <a:schemeClr val="bg1">
                    <a:lumMod val="50000"/>
                  </a:schemeClr>
                </a:solidFill>
              </a:rPr>
              <a:t>$Price(80</a:t>
            </a:r>
            <a:r>
              <a:rPr lang="en-US" sz="2800" dirty="0" smtClean="0">
                <a:solidFill>
                  <a:schemeClr val="bg1">
                    <a:lumMod val="50000"/>
                  </a:schemeClr>
                </a:solidFill>
              </a:rPr>
              <a:t>) = </a:t>
            </a:r>
            <a:r>
              <a:rPr lang="en-US" sz="2800" dirty="0">
                <a:solidFill>
                  <a:schemeClr val="bg1">
                    <a:lumMod val="50000"/>
                  </a:schemeClr>
                </a:solidFill>
              </a:rPr>
              <a:t>$</a:t>
            </a:r>
            <a:r>
              <a:rPr lang="en-US" sz="2800" dirty="0" smtClean="0">
                <a:solidFill>
                  <a:schemeClr val="bg1">
                    <a:lumMod val="50000"/>
                  </a:schemeClr>
                </a:solidFill>
              </a:rPr>
              <a:t>2800</a:t>
            </a:r>
          </a:p>
          <a:p>
            <a:pPr marL="0" indent="0" algn="ctr">
              <a:buNone/>
            </a:pPr>
            <a:r>
              <a:rPr lang="en-US" sz="2800" dirty="0"/>
              <a:t>$</a:t>
            </a:r>
            <a:r>
              <a:rPr lang="en-US" sz="2800" dirty="0" smtClean="0"/>
              <a:t>Price </a:t>
            </a:r>
            <a:r>
              <a:rPr lang="en-US" sz="2800" dirty="0"/>
              <a:t>= $</a:t>
            </a:r>
            <a:r>
              <a:rPr lang="en-US" sz="2800" dirty="0" smtClean="0"/>
              <a:t>2800/80</a:t>
            </a:r>
          </a:p>
          <a:p>
            <a:pPr marL="0" indent="0" algn="ctr">
              <a:buNone/>
            </a:pPr>
            <a:r>
              <a:rPr lang="en-US" sz="2800" dirty="0"/>
              <a:t>$Price </a:t>
            </a:r>
            <a:r>
              <a:rPr lang="en-US" sz="2800" dirty="0" smtClean="0"/>
              <a:t>=$35</a:t>
            </a:r>
            <a:endParaRPr lang="en-US" sz="2800" dirty="0"/>
          </a:p>
          <a:p>
            <a:pPr marL="0" indent="0" algn="ctr">
              <a:buNone/>
            </a:pPr>
            <a:endParaRPr lang="en-US" sz="2800" dirty="0"/>
          </a:p>
          <a:p>
            <a:pPr marL="0" indent="0" algn="ctr">
              <a:buNone/>
            </a:pPr>
            <a:endParaRPr lang="en-US" sz="2800" dirty="0"/>
          </a:p>
          <a:p>
            <a:pPr marL="0" indent="0" algn="ctr">
              <a:buNone/>
            </a:pPr>
            <a:endParaRPr lang="en-US" sz="2800" dirty="0"/>
          </a:p>
          <a:p>
            <a:pPr marL="0" indent="0" algn="ctr">
              <a:buNone/>
            </a:pPr>
            <a:endParaRPr lang="en-US" sz="2800" dirty="0" smtClean="0"/>
          </a:p>
          <a:p>
            <a:pPr marL="0" indent="0" algn="ctr">
              <a:buNone/>
            </a:pPr>
            <a:endParaRPr lang="en-US" sz="2800" dirty="0"/>
          </a:p>
          <a:p>
            <a:pPr marL="0" indent="0" algn="ctr">
              <a:buNone/>
            </a:pPr>
            <a:endParaRPr lang="en-US" dirty="0"/>
          </a:p>
        </p:txBody>
      </p:sp>
      <p:sp>
        <p:nvSpPr>
          <p:cNvPr id="4" name="Footer Placeholder 3"/>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5" name="Slide Number Placeholder 4"/>
          <p:cNvSpPr>
            <a:spLocks noGrp="1"/>
          </p:cNvSpPr>
          <p:nvPr>
            <p:ph type="sldNum" sz="quarter" idx="12"/>
          </p:nvPr>
        </p:nvSpPr>
        <p:spPr/>
        <p:txBody>
          <a:bodyPr/>
          <a:lstStyle/>
          <a:p>
            <a:fld id="{75BF4553-2B3F-4218-A04E-7525AA92F1BC}" type="slidenum">
              <a:rPr lang="en-US" smtClean="0"/>
              <a:pPr/>
              <a:t>30</a:t>
            </a:fld>
            <a:endParaRPr lang="en-US"/>
          </a:p>
        </p:txBody>
      </p:sp>
    </p:spTree>
    <p:extLst>
      <p:ext uri="{BB962C8B-B14F-4D97-AF65-F5344CB8AC3E}">
        <p14:creationId xmlns:p14="http://schemas.microsoft.com/office/powerpoint/2010/main" xmlns="" val="31959349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a:t>
            </a:r>
            <a:endParaRPr lang="en-US" dirty="0"/>
          </a:p>
        </p:txBody>
      </p:sp>
      <p:sp>
        <p:nvSpPr>
          <p:cNvPr id="3" name="Content Placeholder 2"/>
          <p:cNvSpPr>
            <a:spLocks noGrp="1"/>
          </p:cNvSpPr>
          <p:nvPr>
            <p:ph idx="1"/>
          </p:nvPr>
        </p:nvSpPr>
        <p:spPr/>
        <p:txBody>
          <a:bodyPr/>
          <a:lstStyle/>
          <a:p>
            <a:pPr marL="0" indent="0" algn="ctr">
              <a:buNone/>
            </a:pPr>
            <a:r>
              <a:rPr lang="en-US" sz="2800" b="1" dirty="0">
                <a:effectLst>
                  <a:glow rad="101600">
                    <a:schemeClr val="accent2">
                      <a:satMod val="175000"/>
                      <a:alpha val="40000"/>
                    </a:schemeClr>
                  </a:glow>
                </a:effectLst>
              </a:rPr>
              <a:t>$Price</a:t>
            </a:r>
            <a:r>
              <a:rPr lang="en-US" sz="2800" dirty="0"/>
              <a:t>/</a:t>
            </a:r>
            <a:r>
              <a:rPr lang="en-US" sz="2800" dirty="0" err="1"/>
              <a:t>Tkt</a:t>
            </a:r>
            <a:r>
              <a:rPr lang="en-US" sz="2800" dirty="0"/>
              <a:t>(80 </a:t>
            </a:r>
            <a:r>
              <a:rPr lang="en-US" sz="2800" dirty="0" err="1"/>
              <a:t>Tkts</a:t>
            </a:r>
            <a:r>
              <a:rPr lang="en-US" sz="2800" dirty="0"/>
              <a:t>) - $10/</a:t>
            </a:r>
            <a:r>
              <a:rPr lang="en-US" sz="2800" dirty="0" err="1"/>
              <a:t>Tkt</a:t>
            </a:r>
            <a:r>
              <a:rPr lang="en-US" sz="2800" dirty="0"/>
              <a:t>(80 </a:t>
            </a:r>
            <a:r>
              <a:rPr lang="en-US" sz="2800" dirty="0" err="1"/>
              <a:t>Tkts</a:t>
            </a:r>
            <a:r>
              <a:rPr lang="en-US" sz="2800" dirty="0"/>
              <a:t>) - $2000 = $</a:t>
            </a:r>
            <a:r>
              <a:rPr lang="en-US" sz="2800" dirty="0" smtClean="0"/>
              <a:t>0</a:t>
            </a:r>
          </a:p>
          <a:p>
            <a:pPr marL="0" indent="0" algn="ctr">
              <a:buNone/>
            </a:pPr>
            <a:r>
              <a:rPr lang="en-US" sz="2800" b="1" dirty="0">
                <a:effectLst>
                  <a:glow rad="101600">
                    <a:schemeClr val="accent2">
                      <a:satMod val="175000"/>
                      <a:alpha val="40000"/>
                    </a:schemeClr>
                  </a:glow>
                </a:effectLst>
              </a:rPr>
              <a:t>$35</a:t>
            </a:r>
            <a:r>
              <a:rPr lang="en-US" sz="2800" dirty="0" smtClean="0"/>
              <a:t>/</a:t>
            </a:r>
            <a:r>
              <a:rPr lang="en-US" sz="2800" dirty="0" err="1" smtClean="0"/>
              <a:t>Tkt</a:t>
            </a:r>
            <a:r>
              <a:rPr lang="en-US" sz="2800" dirty="0" smtClean="0"/>
              <a:t>(80 </a:t>
            </a:r>
            <a:r>
              <a:rPr lang="en-US" sz="2800" dirty="0" err="1"/>
              <a:t>Tkts</a:t>
            </a:r>
            <a:r>
              <a:rPr lang="en-US" sz="2800" dirty="0"/>
              <a:t>) - $10/</a:t>
            </a:r>
            <a:r>
              <a:rPr lang="en-US" sz="2800" dirty="0" err="1"/>
              <a:t>Tkt</a:t>
            </a:r>
            <a:r>
              <a:rPr lang="en-US" sz="2800" dirty="0"/>
              <a:t>(80 </a:t>
            </a:r>
            <a:r>
              <a:rPr lang="en-US" sz="2800" dirty="0" err="1"/>
              <a:t>Tkts</a:t>
            </a:r>
            <a:r>
              <a:rPr lang="en-US" sz="2800" dirty="0"/>
              <a:t>) - $2000 = $0</a:t>
            </a:r>
          </a:p>
          <a:p>
            <a:pPr marL="0" indent="0" algn="ctr">
              <a:buNone/>
            </a:pPr>
            <a:r>
              <a:rPr lang="en-US" sz="2800" dirty="0" smtClean="0"/>
              <a:t>$2,800 -$800 - $2000=0</a:t>
            </a:r>
            <a:endParaRPr lang="en-US" sz="2800" dirty="0"/>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5" name="Slide Number Placeholder 4"/>
          <p:cNvSpPr>
            <a:spLocks noGrp="1"/>
          </p:cNvSpPr>
          <p:nvPr>
            <p:ph type="sldNum" sz="quarter" idx="12"/>
          </p:nvPr>
        </p:nvSpPr>
        <p:spPr/>
        <p:txBody>
          <a:bodyPr/>
          <a:lstStyle/>
          <a:p>
            <a:fld id="{75BF4553-2B3F-4218-A04E-7525AA92F1BC}" type="slidenum">
              <a:rPr lang="en-US" smtClean="0"/>
              <a:pPr/>
              <a:t>31</a:t>
            </a:fld>
            <a:endParaRPr lang="en-US"/>
          </a:p>
        </p:txBody>
      </p:sp>
    </p:spTree>
    <p:extLst>
      <p:ext uri="{BB962C8B-B14F-4D97-AF65-F5344CB8AC3E}">
        <p14:creationId xmlns:p14="http://schemas.microsoft.com/office/powerpoint/2010/main" xmlns="" val="22902525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Arrow Connector 12"/>
          <p:cNvCxnSpPr/>
          <p:nvPr/>
        </p:nvCxnSpPr>
        <p:spPr>
          <a:xfrm flipH="1">
            <a:off x="3190876" y="2371130"/>
            <a:ext cx="88075" cy="810220"/>
          </a:xfrm>
          <a:prstGeom prst="straightConnector1">
            <a:avLst/>
          </a:prstGeom>
          <a:ln w="5715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8" name="Freeform 7"/>
          <p:cNvSpPr/>
          <p:nvPr/>
        </p:nvSpPr>
        <p:spPr>
          <a:xfrm>
            <a:off x="1276350" y="3181350"/>
            <a:ext cx="3829050" cy="2381250"/>
          </a:xfrm>
          <a:custGeom>
            <a:avLst/>
            <a:gdLst>
              <a:gd name="connsiteX0" fmla="*/ 0 w 3829050"/>
              <a:gd name="connsiteY0" fmla="*/ 0 h 2381250"/>
              <a:gd name="connsiteX1" fmla="*/ 0 w 3829050"/>
              <a:gd name="connsiteY1" fmla="*/ 2381250 h 2381250"/>
              <a:gd name="connsiteX2" fmla="*/ 3829050 w 3829050"/>
              <a:gd name="connsiteY2" fmla="*/ 95250 h 2381250"/>
              <a:gd name="connsiteX3" fmla="*/ 76200 w 3829050"/>
              <a:gd name="connsiteY3" fmla="*/ 0 h 2381250"/>
              <a:gd name="connsiteX4" fmla="*/ 0 w 3829050"/>
              <a:gd name="connsiteY4" fmla="*/ 0 h 2381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29050" h="2381250">
                <a:moveTo>
                  <a:pt x="0" y="0"/>
                </a:moveTo>
                <a:lnTo>
                  <a:pt x="0" y="2381250"/>
                </a:lnTo>
                <a:lnTo>
                  <a:pt x="3829050" y="95250"/>
                </a:lnTo>
                <a:lnTo>
                  <a:pt x="76200" y="0"/>
                </a:lnTo>
                <a:lnTo>
                  <a:pt x="0" y="0"/>
                </a:lnTo>
                <a:close/>
              </a:path>
            </a:pathLst>
          </a:cu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eeform 2"/>
          <p:cNvSpPr/>
          <p:nvPr/>
        </p:nvSpPr>
        <p:spPr>
          <a:xfrm>
            <a:off x="5181600" y="2324100"/>
            <a:ext cx="1562100" cy="952500"/>
          </a:xfrm>
          <a:custGeom>
            <a:avLst/>
            <a:gdLst>
              <a:gd name="connsiteX0" fmla="*/ 1524000 w 1562100"/>
              <a:gd name="connsiteY0" fmla="*/ 0 h 952500"/>
              <a:gd name="connsiteX1" fmla="*/ 0 w 1562100"/>
              <a:gd name="connsiteY1" fmla="*/ 895350 h 952500"/>
              <a:gd name="connsiteX2" fmla="*/ 1562100 w 1562100"/>
              <a:gd name="connsiteY2" fmla="*/ 952500 h 952500"/>
              <a:gd name="connsiteX3" fmla="*/ 1524000 w 1562100"/>
              <a:gd name="connsiteY3" fmla="*/ 0 h 952500"/>
            </a:gdLst>
            <a:ahLst/>
            <a:cxnLst>
              <a:cxn ang="0">
                <a:pos x="connsiteX0" y="connsiteY0"/>
              </a:cxn>
              <a:cxn ang="0">
                <a:pos x="connsiteX1" y="connsiteY1"/>
              </a:cxn>
              <a:cxn ang="0">
                <a:pos x="connsiteX2" y="connsiteY2"/>
              </a:cxn>
              <a:cxn ang="0">
                <a:pos x="connsiteX3" y="connsiteY3"/>
              </a:cxn>
            </a:cxnLst>
            <a:rect l="l" t="t" r="r" b="b"/>
            <a:pathLst>
              <a:path w="1562100" h="952500">
                <a:moveTo>
                  <a:pt x="1524000" y="0"/>
                </a:moveTo>
                <a:lnTo>
                  <a:pt x="0" y="895350"/>
                </a:lnTo>
                <a:lnTo>
                  <a:pt x="1562100" y="952500"/>
                </a:lnTo>
                <a:lnTo>
                  <a:pt x="1524000" y="0"/>
                </a:lnTo>
                <a:close/>
              </a:path>
            </a:pathLst>
          </a:cu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Graphic Solution – 80 Tickets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62511520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304800" y="1600200"/>
            <a:ext cx="301686" cy="369332"/>
          </a:xfrm>
          <a:prstGeom prst="rect">
            <a:avLst/>
          </a:prstGeom>
          <a:noFill/>
        </p:spPr>
        <p:txBody>
          <a:bodyPr wrap="none" rtlCol="0">
            <a:spAutoFit/>
          </a:bodyPr>
          <a:lstStyle/>
          <a:p>
            <a:r>
              <a:rPr lang="en-US" dirty="0" smtClean="0"/>
              <a:t>$</a:t>
            </a:r>
            <a:endParaRPr lang="en-US" dirty="0"/>
          </a:p>
        </p:txBody>
      </p:sp>
      <p:sp>
        <p:nvSpPr>
          <p:cNvPr id="6" name="TextBox 5"/>
          <p:cNvSpPr txBox="1"/>
          <p:nvPr/>
        </p:nvSpPr>
        <p:spPr>
          <a:xfrm>
            <a:off x="1066800" y="6096000"/>
            <a:ext cx="4247830" cy="646331"/>
          </a:xfrm>
          <a:prstGeom prst="rect">
            <a:avLst/>
          </a:prstGeom>
          <a:noFill/>
        </p:spPr>
        <p:txBody>
          <a:bodyPr wrap="none" rtlCol="0">
            <a:spAutoFit/>
          </a:bodyPr>
          <a:lstStyle/>
          <a:p>
            <a:r>
              <a:rPr lang="en-US" b="1" dirty="0" smtClean="0">
                <a:solidFill>
                  <a:srgbClr val="FF0000"/>
                </a:solidFill>
              </a:rPr>
              <a:t>X Axis = Unknown Price per Ticket</a:t>
            </a:r>
          </a:p>
          <a:p>
            <a:r>
              <a:rPr lang="en-US" b="1" dirty="0" smtClean="0">
                <a:solidFill>
                  <a:srgbClr val="FF0000"/>
                </a:solidFill>
              </a:rPr>
              <a:t>Revenue increases as ticket price increases</a:t>
            </a:r>
            <a:endParaRPr lang="en-US" b="1" dirty="0">
              <a:solidFill>
                <a:srgbClr val="FF0000"/>
              </a:solidFill>
            </a:endParaRPr>
          </a:p>
        </p:txBody>
      </p:sp>
      <p:sp>
        <p:nvSpPr>
          <p:cNvPr id="7" name="5-Point Star 6"/>
          <p:cNvSpPr/>
          <p:nvPr/>
        </p:nvSpPr>
        <p:spPr>
          <a:xfrm>
            <a:off x="4953000" y="3124200"/>
            <a:ext cx="304800" cy="228600"/>
          </a:xfrm>
          <a:prstGeom prst="star5">
            <a:avLst/>
          </a:prstGeom>
          <a:solidFill>
            <a:srgbClr val="FF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a:off x="5105400" y="3352799"/>
            <a:ext cx="17988" cy="2743201"/>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874476" y="6096000"/>
            <a:ext cx="535724" cy="369332"/>
          </a:xfrm>
          <a:prstGeom prst="rect">
            <a:avLst/>
          </a:prstGeom>
          <a:noFill/>
        </p:spPr>
        <p:txBody>
          <a:bodyPr wrap="none" rtlCol="0">
            <a:spAutoFit/>
          </a:bodyPr>
          <a:lstStyle/>
          <a:p>
            <a:r>
              <a:rPr lang="en-US" dirty="0" smtClean="0"/>
              <a:t>$35</a:t>
            </a:r>
            <a:endParaRPr lang="en-US" dirty="0"/>
          </a:p>
        </p:txBody>
      </p:sp>
      <p:sp>
        <p:nvSpPr>
          <p:cNvPr id="10" name="TextBox 9"/>
          <p:cNvSpPr txBox="1"/>
          <p:nvPr/>
        </p:nvSpPr>
        <p:spPr>
          <a:xfrm>
            <a:off x="1981200" y="1447800"/>
            <a:ext cx="2771656" cy="923330"/>
          </a:xfrm>
          <a:prstGeom prst="rect">
            <a:avLst/>
          </a:prstGeom>
        </p:spPr>
        <p:style>
          <a:lnRef idx="0">
            <a:schemeClr val="accent5"/>
          </a:lnRef>
          <a:fillRef idx="3">
            <a:schemeClr val="accent5"/>
          </a:fillRef>
          <a:effectRef idx="3">
            <a:schemeClr val="accent5"/>
          </a:effectRef>
          <a:fontRef idx="minor">
            <a:schemeClr val="lt1"/>
          </a:fontRef>
        </p:style>
        <p:txBody>
          <a:bodyPr wrap="none" rtlCol="0">
            <a:spAutoFit/>
          </a:bodyPr>
          <a:lstStyle/>
          <a:p>
            <a:pPr algn="ctr"/>
            <a:r>
              <a:rPr lang="en-US" b="1" dirty="0" smtClean="0"/>
              <a:t>VC = 80 tickets * $10/ticket</a:t>
            </a:r>
          </a:p>
          <a:p>
            <a:pPr algn="ctr"/>
            <a:r>
              <a:rPr lang="en-US" b="1" dirty="0" smtClean="0"/>
              <a:t>FC = $2000</a:t>
            </a:r>
          </a:p>
          <a:p>
            <a:pPr algn="ctr"/>
            <a:r>
              <a:rPr lang="en-US" b="1" dirty="0" smtClean="0"/>
              <a:t>Total Cost = $2800</a:t>
            </a:r>
            <a:endParaRPr lang="en-US" b="1" dirty="0"/>
          </a:p>
        </p:txBody>
      </p:sp>
      <p:sp>
        <p:nvSpPr>
          <p:cNvPr id="12" name="Footer Placeholder 11"/>
          <p:cNvSpPr>
            <a:spLocks noGrp="1"/>
          </p:cNvSpPr>
          <p:nvPr>
            <p:ph type="ftr" sz="quarter" idx="11"/>
          </p:nvPr>
        </p:nvSpPr>
        <p:spPr>
          <a:xfrm>
            <a:off x="3124200" y="6569075"/>
            <a:ext cx="2895600" cy="365125"/>
          </a:xfrm>
        </p:spPr>
        <p:txBody>
          <a:bodyPr/>
          <a:lstStyle/>
          <a:p>
            <a:r>
              <a:rPr lang="en-US" dirty="0" smtClean="0"/>
              <a:t>© </a:t>
            </a:r>
            <a:r>
              <a:rPr lang="en-US" dirty="0" smtClean="0"/>
              <a:t> </a:t>
            </a:r>
            <a:r>
              <a:rPr lang="en-US" dirty="0" smtClean="0"/>
              <a:t>2011</a:t>
            </a:r>
            <a:endParaRPr lang="en-US" dirty="0"/>
          </a:p>
        </p:txBody>
      </p:sp>
      <p:sp>
        <p:nvSpPr>
          <p:cNvPr id="14" name="Slide Number Placeholder 13"/>
          <p:cNvSpPr>
            <a:spLocks noGrp="1"/>
          </p:cNvSpPr>
          <p:nvPr>
            <p:ph type="sldNum" sz="quarter" idx="12"/>
          </p:nvPr>
        </p:nvSpPr>
        <p:spPr/>
        <p:txBody>
          <a:bodyPr/>
          <a:lstStyle/>
          <a:p>
            <a:fld id="{75BF4553-2B3F-4218-A04E-7525AA92F1BC}" type="slidenum">
              <a:rPr lang="en-US" smtClean="0"/>
              <a:pPr/>
              <a:t>32</a:t>
            </a:fld>
            <a:endParaRPr lang="en-US"/>
          </a:p>
        </p:txBody>
      </p:sp>
    </p:spTree>
    <p:extLst>
      <p:ext uri="{BB962C8B-B14F-4D97-AF65-F5344CB8AC3E}">
        <p14:creationId xmlns:p14="http://schemas.microsoft.com/office/powerpoint/2010/main" xmlns="" val="33177649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Interpreting the Result</a:t>
            </a:r>
            <a:endParaRPr lang="en-US" dirty="0"/>
          </a:p>
        </p:txBody>
      </p:sp>
      <p:sp>
        <p:nvSpPr>
          <p:cNvPr id="3" name="Content Placeholder 2"/>
          <p:cNvSpPr>
            <a:spLocks noGrp="1"/>
          </p:cNvSpPr>
          <p:nvPr>
            <p:ph idx="1"/>
          </p:nvPr>
        </p:nvSpPr>
        <p:spPr/>
        <p:txBody>
          <a:bodyPr/>
          <a:lstStyle/>
          <a:p>
            <a:pPr marL="571500" indent="-457200"/>
            <a:r>
              <a:rPr lang="en-US" dirty="0" smtClean="0"/>
              <a:t>In order to breakeven at a volume of 80 tickets, we must charge $35 per ticket.</a:t>
            </a:r>
          </a:p>
          <a:p>
            <a:pPr marL="571500" indent="-457200"/>
            <a:r>
              <a:rPr lang="en-US" dirty="0" smtClean="0"/>
              <a:t>Questions to ask:</a:t>
            </a:r>
          </a:p>
          <a:p>
            <a:pPr marL="571500" indent="-457200"/>
            <a:r>
              <a:rPr lang="en-US" dirty="0" smtClean="0"/>
              <a:t>Is the new price reasonable?</a:t>
            </a:r>
          </a:p>
          <a:p>
            <a:pPr marL="571500" indent="-457200"/>
            <a:r>
              <a:rPr lang="en-US" dirty="0" smtClean="0"/>
              <a:t>Can we sell all 80 tickets for $35/ticket?</a:t>
            </a:r>
          </a:p>
          <a:p>
            <a:pPr marL="571500" indent="-457200"/>
            <a:r>
              <a:rPr lang="en-US" dirty="0" smtClean="0"/>
              <a:t>What other factors might be considered?</a:t>
            </a:r>
          </a:p>
        </p:txBody>
      </p:sp>
      <p:sp>
        <p:nvSpPr>
          <p:cNvPr id="4" name="Footer Placeholder 3"/>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5" name="Slide Number Placeholder 4"/>
          <p:cNvSpPr>
            <a:spLocks noGrp="1"/>
          </p:cNvSpPr>
          <p:nvPr>
            <p:ph type="sldNum" sz="quarter" idx="12"/>
          </p:nvPr>
        </p:nvSpPr>
        <p:spPr/>
        <p:txBody>
          <a:bodyPr/>
          <a:lstStyle/>
          <a:p>
            <a:fld id="{75BF4553-2B3F-4218-A04E-7525AA92F1BC}" type="slidenum">
              <a:rPr lang="en-US" smtClean="0"/>
              <a:pPr/>
              <a:t>33</a:t>
            </a:fld>
            <a:endParaRPr lang="en-US"/>
          </a:p>
        </p:txBody>
      </p:sp>
    </p:spTree>
    <p:extLst>
      <p:ext uri="{BB962C8B-B14F-4D97-AF65-F5344CB8AC3E}">
        <p14:creationId xmlns:p14="http://schemas.microsoft.com/office/powerpoint/2010/main" xmlns="" val="22520000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Check</a:t>
            </a:r>
            <a:endParaRPr lang="en-US" dirty="0"/>
          </a:p>
        </p:txBody>
      </p:sp>
      <p:sp>
        <p:nvSpPr>
          <p:cNvPr id="3" name="Content Placeholder 2"/>
          <p:cNvSpPr>
            <a:spLocks noGrp="1"/>
          </p:cNvSpPr>
          <p:nvPr>
            <p:ph idx="1"/>
          </p:nvPr>
        </p:nvSpPr>
        <p:spPr/>
        <p:txBody>
          <a:bodyPr/>
          <a:lstStyle/>
          <a:p>
            <a:r>
              <a:rPr lang="en-US" dirty="0" smtClean="0"/>
              <a:t>When number of units is known, how will variable cost be expressed in the breakeven equation?</a:t>
            </a:r>
          </a:p>
          <a:p>
            <a:r>
              <a:rPr lang="en-US" dirty="0" smtClean="0"/>
              <a:t>What does the horizontal (x) axis represent on the graph?</a:t>
            </a:r>
          </a:p>
        </p:txBody>
      </p:sp>
      <p:pic>
        <p:nvPicPr>
          <p:cNvPr id="4" name="Picture 4" descr="C:\Users\Melanie Nelson\AppData\Local\Microsoft\Windows\Temporary Internet Files\Content.IE5\SCKGKNQB\MC900441310[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997700" y="0"/>
            <a:ext cx="1164167" cy="19050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Footer Placeholder 4"/>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6" name="Slide Number Placeholder 5"/>
          <p:cNvSpPr>
            <a:spLocks noGrp="1"/>
          </p:cNvSpPr>
          <p:nvPr>
            <p:ph type="sldNum" sz="quarter" idx="12"/>
          </p:nvPr>
        </p:nvSpPr>
        <p:spPr/>
        <p:txBody>
          <a:bodyPr/>
          <a:lstStyle/>
          <a:p>
            <a:fld id="{75BF4553-2B3F-4218-A04E-7525AA92F1BC}" type="slidenum">
              <a:rPr lang="en-US" smtClean="0"/>
              <a:pPr/>
              <a:t>34</a:t>
            </a:fld>
            <a:endParaRPr lang="en-US"/>
          </a:p>
        </p:txBody>
      </p:sp>
    </p:spTree>
    <p:extLst>
      <p:ext uri="{BB962C8B-B14F-4D97-AF65-F5344CB8AC3E}">
        <p14:creationId xmlns:p14="http://schemas.microsoft.com/office/powerpoint/2010/main" xmlns="" val="29918406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t>
            </a:r>
            <a:r>
              <a:rPr lang="en-US" dirty="0" smtClean="0"/>
              <a:t>Ifs </a:t>
            </a:r>
            <a:r>
              <a:rPr lang="en-US" dirty="0"/>
              <a:t>Involving Other Variables</a:t>
            </a:r>
          </a:p>
        </p:txBody>
      </p:sp>
      <p:sp>
        <p:nvSpPr>
          <p:cNvPr id="3" name="Content Placeholder 2"/>
          <p:cNvSpPr>
            <a:spLocks noGrp="1"/>
          </p:cNvSpPr>
          <p:nvPr>
            <p:ph idx="1"/>
          </p:nvPr>
        </p:nvSpPr>
        <p:spPr>
          <a:xfrm>
            <a:off x="457200" y="1600200"/>
            <a:ext cx="8229600" cy="4800600"/>
          </a:xfrm>
        </p:spPr>
        <p:txBody>
          <a:bodyPr>
            <a:normAutofit fontScale="92500"/>
          </a:bodyPr>
          <a:lstStyle/>
          <a:p>
            <a:r>
              <a:rPr lang="en-US" dirty="0" smtClean="0"/>
              <a:t>What if the market will not bear an increase in ticket price above $30?  </a:t>
            </a:r>
          </a:p>
          <a:p>
            <a:r>
              <a:rPr lang="en-US" dirty="0" smtClean="0"/>
              <a:t>AND Fixed </a:t>
            </a:r>
            <a:r>
              <a:rPr lang="en-US" dirty="0"/>
              <a:t>C</a:t>
            </a:r>
            <a:r>
              <a:rPr lang="en-US" dirty="0" smtClean="0"/>
              <a:t>ost increases by 10%?</a:t>
            </a:r>
          </a:p>
          <a:p>
            <a:r>
              <a:rPr lang="en-US" dirty="0" smtClean="0"/>
              <a:t>Task:  Calculate the target </a:t>
            </a:r>
            <a:r>
              <a:rPr lang="en-US" i="1" dirty="0" smtClean="0"/>
              <a:t>variable cost per ticket </a:t>
            </a:r>
            <a:r>
              <a:rPr lang="en-US" dirty="0" smtClean="0"/>
              <a:t>that will maintain a breakeven of 100 tickets</a:t>
            </a:r>
          </a:p>
          <a:p>
            <a:r>
              <a:rPr lang="en-US" dirty="0"/>
              <a:t>How would you set up the equation? </a:t>
            </a:r>
          </a:p>
          <a:p>
            <a:r>
              <a:rPr lang="en-US" dirty="0"/>
              <a:t>What is the unknown variable?  </a:t>
            </a:r>
          </a:p>
          <a:p>
            <a:r>
              <a:rPr lang="en-US" dirty="0"/>
              <a:t>How would you express Revenue?  Variable Cost?</a:t>
            </a:r>
          </a:p>
          <a:p>
            <a:endParaRPr lang="en-US" dirty="0"/>
          </a:p>
        </p:txBody>
      </p:sp>
      <p:sp>
        <p:nvSpPr>
          <p:cNvPr id="4" name="Footer Placeholder 3"/>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5" name="Slide Number Placeholder 4"/>
          <p:cNvSpPr>
            <a:spLocks noGrp="1"/>
          </p:cNvSpPr>
          <p:nvPr>
            <p:ph type="sldNum" sz="quarter" idx="12"/>
          </p:nvPr>
        </p:nvSpPr>
        <p:spPr/>
        <p:txBody>
          <a:bodyPr/>
          <a:lstStyle/>
          <a:p>
            <a:fld id="{75BF4553-2B3F-4218-A04E-7525AA92F1BC}" type="slidenum">
              <a:rPr lang="en-US" smtClean="0"/>
              <a:pPr/>
              <a:t>35</a:t>
            </a:fld>
            <a:endParaRPr lang="en-US"/>
          </a:p>
        </p:txBody>
      </p:sp>
    </p:spTree>
    <p:extLst>
      <p:ext uri="{BB962C8B-B14F-4D97-AF65-F5344CB8AC3E}">
        <p14:creationId xmlns:p14="http://schemas.microsoft.com/office/powerpoint/2010/main" xmlns="" val="187912308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for Breakeven $VC/Ticket</a:t>
            </a:r>
            <a:endParaRPr lang="en-US" dirty="0"/>
          </a:p>
        </p:txBody>
      </p:sp>
      <p:sp>
        <p:nvSpPr>
          <p:cNvPr id="3" name="Content Placeholder 2"/>
          <p:cNvSpPr>
            <a:spLocks noGrp="1"/>
          </p:cNvSpPr>
          <p:nvPr>
            <p:ph idx="1"/>
          </p:nvPr>
        </p:nvSpPr>
        <p:spPr/>
        <p:txBody>
          <a:bodyPr>
            <a:normAutofit/>
          </a:bodyPr>
          <a:lstStyle/>
          <a:p>
            <a:pPr marL="0" indent="0" algn="ctr">
              <a:buNone/>
            </a:pPr>
            <a:r>
              <a:rPr lang="en-US" sz="2800" dirty="0"/>
              <a:t>Revenue - Variable Cost - Fixed Cost = Profit</a:t>
            </a:r>
          </a:p>
          <a:p>
            <a:pPr marL="0" indent="0" algn="ctr">
              <a:buNone/>
            </a:pPr>
            <a:r>
              <a:rPr lang="en-US" sz="2400" dirty="0" smtClean="0"/>
              <a:t>$30/</a:t>
            </a:r>
            <a:r>
              <a:rPr lang="en-US" sz="2400" dirty="0" err="1" smtClean="0"/>
              <a:t>Tkt</a:t>
            </a:r>
            <a:r>
              <a:rPr lang="en-US" sz="2400" dirty="0" smtClean="0"/>
              <a:t>(100 </a:t>
            </a:r>
            <a:r>
              <a:rPr lang="en-US" sz="2400" dirty="0" err="1"/>
              <a:t>Tkts</a:t>
            </a:r>
            <a:r>
              <a:rPr lang="en-US" sz="2400" dirty="0"/>
              <a:t>) - </a:t>
            </a:r>
            <a:r>
              <a:rPr lang="en-US" sz="2400" dirty="0" smtClean="0"/>
              <a:t>$VC/</a:t>
            </a:r>
            <a:r>
              <a:rPr lang="en-US" sz="2400" dirty="0" err="1" smtClean="0"/>
              <a:t>Tkt</a:t>
            </a:r>
            <a:r>
              <a:rPr lang="en-US" sz="2400" dirty="0" smtClean="0"/>
              <a:t>(100 </a:t>
            </a:r>
            <a:r>
              <a:rPr lang="en-US" sz="2400" dirty="0" err="1"/>
              <a:t>Tkts</a:t>
            </a:r>
            <a:r>
              <a:rPr lang="en-US" sz="2400" dirty="0"/>
              <a:t>) - $</a:t>
            </a:r>
            <a:r>
              <a:rPr lang="en-US" sz="2400" dirty="0" smtClean="0"/>
              <a:t>2000(1+.1) </a:t>
            </a:r>
            <a:r>
              <a:rPr lang="en-US" sz="2400" dirty="0"/>
              <a:t>= $0</a:t>
            </a:r>
          </a:p>
          <a:p>
            <a:pPr marL="0" indent="0" algn="ctr">
              <a:buNone/>
            </a:pPr>
            <a:r>
              <a:rPr lang="en-US" sz="2400" dirty="0" smtClean="0">
                <a:solidFill>
                  <a:schemeClr val="bg1"/>
                </a:solidFill>
              </a:rPr>
              <a:t>$30/</a:t>
            </a:r>
            <a:r>
              <a:rPr lang="en-US" sz="2400" dirty="0" err="1" smtClean="0">
                <a:solidFill>
                  <a:schemeClr val="bg1"/>
                </a:solidFill>
              </a:rPr>
              <a:t>Tkt</a:t>
            </a:r>
            <a:r>
              <a:rPr lang="en-US" sz="2400" dirty="0" smtClean="0">
                <a:solidFill>
                  <a:schemeClr val="bg1"/>
                </a:solidFill>
              </a:rPr>
              <a:t>(100 </a:t>
            </a:r>
            <a:r>
              <a:rPr lang="en-US" sz="2400" dirty="0" err="1">
                <a:solidFill>
                  <a:schemeClr val="bg1"/>
                </a:solidFill>
              </a:rPr>
              <a:t>Tkts</a:t>
            </a:r>
            <a:r>
              <a:rPr lang="en-US" sz="2400" dirty="0">
                <a:solidFill>
                  <a:schemeClr val="bg1"/>
                </a:solidFill>
              </a:rPr>
              <a:t>) - </a:t>
            </a:r>
            <a:r>
              <a:rPr lang="en-US" sz="2400" dirty="0" smtClean="0">
                <a:solidFill>
                  <a:schemeClr val="bg1"/>
                </a:solidFill>
              </a:rPr>
              <a:t>$VC/</a:t>
            </a:r>
            <a:r>
              <a:rPr lang="en-US" sz="2400" dirty="0" err="1" smtClean="0">
                <a:solidFill>
                  <a:schemeClr val="bg1"/>
                </a:solidFill>
              </a:rPr>
              <a:t>Tkt</a:t>
            </a:r>
            <a:r>
              <a:rPr lang="en-US" sz="2400" dirty="0" smtClean="0">
                <a:solidFill>
                  <a:schemeClr val="bg1"/>
                </a:solidFill>
              </a:rPr>
              <a:t>(100 </a:t>
            </a:r>
            <a:r>
              <a:rPr lang="en-US" sz="2400" dirty="0" err="1">
                <a:solidFill>
                  <a:schemeClr val="bg1"/>
                </a:solidFill>
              </a:rPr>
              <a:t>Tkts</a:t>
            </a:r>
            <a:r>
              <a:rPr lang="en-US" sz="2400" dirty="0">
                <a:solidFill>
                  <a:schemeClr val="bg1"/>
                </a:solidFill>
              </a:rPr>
              <a:t>) - $</a:t>
            </a:r>
            <a:r>
              <a:rPr lang="en-US" sz="2400" dirty="0" smtClean="0">
                <a:solidFill>
                  <a:schemeClr val="bg1"/>
                </a:solidFill>
              </a:rPr>
              <a:t>2000(1+.1) </a:t>
            </a:r>
            <a:r>
              <a:rPr lang="en-US" sz="2400" dirty="0">
                <a:solidFill>
                  <a:schemeClr val="bg1"/>
                </a:solidFill>
              </a:rPr>
              <a:t>= $</a:t>
            </a:r>
            <a:r>
              <a:rPr lang="en-US" sz="2400" dirty="0" smtClean="0">
                <a:solidFill>
                  <a:schemeClr val="bg1"/>
                </a:solidFill>
              </a:rPr>
              <a:t>0</a:t>
            </a:r>
          </a:p>
          <a:p>
            <a:pPr marL="0" indent="0" algn="ctr">
              <a:buNone/>
            </a:pPr>
            <a:r>
              <a:rPr lang="en-US" sz="2400" dirty="0">
                <a:solidFill>
                  <a:schemeClr val="bg1"/>
                </a:solidFill>
              </a:rPr>
              <a:t>$</a:t>
            </a:r>
            <a:r>
              <a:rPr lang="en-US" sz="2400" dirty="0" smtClean="0">
                <a:solidFill>
                  <a:schemeClr val="bg1"/>
                </a:solidFill>
              </a:rPr>
              <a:t>30(100) </a:t>
            </a:r>
            <a:r>
              <a:rPr lang="en-US" sz="2400" dirty="0">
                <a:solidFill>
                  <a:schemeClr val="bg1"/>
                </a:solidFill>
              </a:rPr>
              <a:t>- $</a:t>
            </a:r>
            <a:r>
              <a:rPr lang="en-US" sz="2400" dirty="0" smtClean="0">
                <a:solidFill>
                  <a:schemeClr val="bg1"/>
                </a:solidFill>
              </a:rPr>
              <a:t>VC(100) </a:t>
            </a:r>
            <a:r>
              <a:rPr lang="en-US" sz="2400" dirty="0">
                <a:solidFill>
                  <a:schemeClr val="bg1"/>
                </a:solidFill>
              </a:rPr>
              <a:t>- $2000(1+.1) = $</a:t>
            </a:r>
            <a:r>
              <a:rPr lang="en-US" sz="2400" dirty="0" smtClean="0">
                <a:solidFill>
                  <a:schemeClr val="bg1"/>
                </a:solidFill>
              </a:rPr>
              <a:t>0</a:t>
            </a:r>
          </a:p>
          <a:p>
            <a:pPr marL="0" indent="0" algn="ctr">
              <a:buNone/>
            </a:pPr>
            <a:r>
              <a:rPr lang="en-US" sz="2400" dirty="0">
                <a:solidFill>
                  <a:schemeClr val="bg1"/>
                </a:solidFill>
              </a:rPr>
              <a:t>$30(100) - $VC(100) - $</a:t>
            </a:r>
            <a:r>
              <a:rPr lang="en-US" sz="2400" dirty="0" smtClean="0">
                <a:solidFill>
                  <a:schemeClr val="bg1"/>
                </a:solidFill>
              </a:rPr>
              <a:t>2200 </a:t>
            </a:r>
            <a:r>
              <a:rPr lang="en-US" sz="2400" dirty="0">
                <a:solidFill>
                  <a:schemeClr val="bg1"/>
                </a:solidFill>
              </a:rPr>
              <a:t>= $</a:t>
            </a:r>
            <a:r>
              <a:rPr lang="en-US" sz="2400" dirty="0" smtClean="0">
                <a:solidFill>
                  <a:schemeClr val="bg1"/>
                </a:solidFill>
              </a:rPr>
              <a:t>0</a:t>
            </a:r>
          </a:p>
          <a:p>
            <a:pPr marL="0" indent="0" algn="ctr">
              <a:buNone/>
            </a:pPr>
            <a:r>
              <a:rPr lang="en-US" sz="2400" dirty="0">
                <a:solidFill>
                  <a:schemeClr val="bg1"/>
                </a:solidFill>
              </a:rPr>
              <a:t>$</a:t>
            </a:r>
            <a:r>
              <a:rPr lang="en-US" sz="2400" dirty="0" smtClean="0">
                <a:solidFill>
                  <a:schemeClr val="bg1"/>
                </a:solidFill>
              </a:rPr>
              <a:t>3000 </a:t>
            </a:r>
            <a:r>
              <a:rPr lang="en-US" sz="2400" dirty="0">
                <a:solidFill>
                  <a:schemeClr val="bg1"/>
                </a:solidFill>
              </a:rPr>
              <a:t>- $VC(100) - $2200 = $</a:t>
            </a:r>
            <a:r>
              <a:rPr lang="en-US" sz="2400" dirty="0" smtClean="0">
                <a:solidFill>
                  <a:schemeClr val="bg1"/>
                </a:solidFill>
              </a:rPr>
              <a:t>0</a:t>
            </a:r>
          </a:p>
          <a:p>
            <a:pPr marL="0" indent="0" algn="ctr">
              <a:buNone/>
            </a:pPr>
            <a:r>
              <a:rPr lang="en-US" sz="2400" dirty="0" smtClean="0">
                <a:solidFill>
                  <a:schemeClr val="bg1"/>
                </a:solidFill>
              </a:rPr>
              <a:t>$800 </a:t>
            </a:r>
            <a:r>
              <a:rPr lang="en-US" sz="2400" dirty="0">
                <a:solidFill>
                  <a:schemeClr val="bg1"/>
                </a:solidFill>
              </a:rPr>
              <a:t>- $VC(100</a:t>
            </a:r>
            <a:r>
              <a:rPr lang="en-US" sz="2400" dirty="0" smtClean="0">
                <a:solidFill>
                  <a:schemeClr val="bg1"/>
                </a:solidFill>
              </a:rPr>
              <a:t>) </a:t>
            </a:r>
            <a:r>
              <a:rPr lang="en-US" sz="2400" dirty="0">
                <a:solidFill>
                  <a:schemeClr val="bg1"/>
                </a:solidFill>
              </a:rPr>
              <a:t>= $</a:t>
            </a:r>
            <a:r>
              <a:rPr lang="en-US" sz="2400" dirty="0" smtClean="0">
                <a:solidFill>
                  <a:schemeClr val="bg1"/>
                </a:solidFill>
              </a:rPr>
              <a:t>0</a:t>
            </a:r>
          </a:p>
          <a:p>
            <a:pPr marL="0" indent="0" algn="ctr">
              <a:buNone/>
            </a:pPr>
            <a:r>
              <a:rPr lang="en-US" sz="2400" dirty="0" smtClean="0">
                <a:solidFill>
                  <a:schemeClr val="bg1"/>
                </a:solidFill>
              </a:rPr>
              <a:t>- $</a:t>
            </a:r>
            <a:r>
              <a:rPr lang="en-US" sz="2400" dirty="0">
                <a:solidFill>
                  <a:schemeClr val="bg1"/>
                </a:solidFill>
              </a:rPr>
              <a:t>VC(100) = </a:t>
            </a:r>
            <a:r>
              <a:rPr lang="en-US" sz="2400" dirty="0" smtClean="0">
                <a:solidFill>
                  <a:schemeClr val="bg1"/>
                </a:solidFill>
              </a:rPr>
              <a:t>- $800 </a:t>
            </a:r>
          </a:p>
          <a:p>
            <a:pPr marL="0" indent="0" algn="ctr">
              <a:buNone/>
            </a:pPr>
            <a:r>
              <a:rPr lang="en-US" sz="2400" dirty="0" smtClean="0">
                <a:solidFill>
                  <a:schemeClr val="bg1"/>
                </a:solidFill>
              </a:rPr>
              <a:t>$VC </a:t>
            </a:r>
            <a:r>
              <a:rPr lang="en-US" sz="2400" dirty="0">
                <a:solidFill>
                  <a:schemeClr val="bg1"/>
                </a:solidFill>
              </a:rPr>
              <a:t>= - $</a:t>
            </a:r>
            <a:r>
              <a:rPr lang="en-US" sz="2400" dirty="0" smtClean="0">
                <a:solidFill>
                  <a:schemeClr val="bg1"/>
                </a:solidFill>
              </a:rPr>
              <a:t>800/-100</a:t>
            </a:r>
          </a:p>
          <a:p>
            <a:pPr marL="0" indent="0" algn="ctr">
              <a:buNone/>
            </a:pPr>
            <a:r>
              <a:rPr lang="en-US" sz="2400" dirty="0">
                <a:solidFill>
                  <a:schemeClr val="bg1"/>
                </a:solidFill>
              </a:rPr>
              <a:t>$VC = </a:t>
            </a:r>
            <a:r>
              <a:rPr lang="en-US" sz="2400" dirty="0" smtClean="0">
                <a:solidFill>
                  <a:schemeClr val="bg1"/>
                </a:solidFill>
              </a:rPr>
              <a:t>$8</a:t>
            </a:r>
            <a:endParaRPr lang="en-US" sz="2400" dirty="0">
              <a:solidFill>
                <a:schemeClr val="bg1"/>
              </a:solidFill>
            </a:endParaRPr>
          </a:p>
          <a:p>
            <a:pPr marL="0" indent="0" algn="ctr">
              <a:buNone/>
            </a:pPr>
            <a:endParaRPr lang="en-US" sz="2400" dirty="0"/>
          </a:p>
          <a:p>
            <a:pPr marL="0" indent="0" algn="ctr">
              <a:buNone/>
            </a:pPr>
            <a:endParaRPr lang="en-US" sz="2400" dirty="0"/>
          </a:p>
          <a:p>
            <a:pPr marL="0" indent="0" algn="ctr">
              <a:buNone/>
            </a:pPr>
            <a:endParaRPr lang="en-US" sz="2400" dirty="0"/>
          </a:p>
          <a:p>
            <a:pPr marL="0" indent="0" algn="ctr">
              <a:buNone/>
            </a:pPr>
            <a:endParaRPr lang="en-US" sz="2400" dirty="0"/>
          </a:p>
          <a:p>
            <a:pPr marL="0" indent="0" algn="ctr">
              <a:buNone/>
            </a:pPr>
            <a:endParaRPr lang="en-US" sz="2400" dirty="0"/>
          </a:p>
          <a:p>
            <a:pPr marL="0" indent="0" algn="ctr">
              <a:buNone/>
            </a:pPr>
            <a:endParaRPr lang="en-US" sz="2400" dirty="0"/>
          </a:p>
          <a:p>
            <a:pPr marL="0" indent="0" algn="ctr">
              <a:buNone/>
            </a:pPr>
            <a:endParaRPr lang="en-US" sz="2800" dirty="0"/>
          </a:p>
          <a:p>
            <a:pPr marL="0" indent="0" algn="ctr">
              <a:buNone/>
            </a:pPr>
            <a:endParaRPr lang="en-US" sz="2800" dirty="0"/>
          </a:p>
          <a:p>
            <a:pPr marL="0" indent="0" algn="ctr">
              <a:buNone/>
            </a:pPr>
            <a:endParaRPr lang="en-US" sz="2800" dirty="0"/>
          </a:p>
          <a:p>
            <a:pPr marL="0" indent="0" algn="ctr">
              <a:buNone/>
            </a:pPr>
            <a:endParaRPr lang="en-US" sz="2800" dirty="0" smtClean="0"/>
          </a:p>
          <a:p>
            <a:pPr marL="0" indent="0" algn="ctr">
              <a:buNone/>
            </a:pPr>
            <a:endParaRPr lang="en-US" sz="2800" dirty="0"/>
          </a:p>
          <a:p>
            <a:pPr marL="0" indent="0" algn="ctr">
              <a:buNone/>
            </a:pPr>
            <a:endParaRPr lang="en-US" dirty="0"/>
          </a:p>
        </p:txBody>
      </p:sp>
      <p:sp>
        <p:nvSpPr>
          <p:cNvPr id="4" name="Footer Placeholder 3"/>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5" name="Slide Number Placeholder 4"/>
          <p:cNvSpPr>
            <a:spLocks noGrp="1"/>
          </p:cNvSpPr>
          <p:nvPr>
            <p:ph type="sldNum" sz="quarter" idx="12"/>
          </p:nvPr>
        </p:nvSpPr>
        <p:spPr/>
        <p:txBody>
          <a:bodyPr/>
          <a:lstStyle/>
          <a:p>
            <a:fld id="{75BF4553-2B3F-4218-A04E-7525AA92F1BC}" type="slidenum">
              <a:rPr lang="en-US" smtClean="0"/>
              <a:pPr/>
              <a:t>36</a:t>
            </a:fld>
            <a:endParaRPr lang="en-US"/>
          </a:p>
        </p:txBody>
      </p:sp>
    </p:spTree>
    <p:extLst>
      <p:ext uri="{BB962C8B-B14F-4D97-AF65-F5344CB8AC3E}">
        <p14:creationId xmlns:p14="http://schemas.microsoft.com/office/powerpoint/2010/main" xmlns="" val="68299841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for Breakeven $VC/Ticket</a:t>
            </a:r>
            <a:endParaRPr lang="en-US" dirty="0"/>
          </a:p>
        </p:txBody>
      </p:sp>
      <p:sp>
        <p:nvSpPr>
          <p:cNvPr id="3" name="Content Placeholder 2"/>
          <p:cNvSpPr>
            <a:spLocks noGrp="1"/>
          </p:cNvSpPr>
          <p:nvPr>
            <p:ph idx="1"/>
          </p:nvPr>
        </p:nvSpPr>
        <p:spPr/>
        <p:txBody>
          <a:bodyPr>
            <a:normAutofit/>
          </a:bodyPr>
          <a:lstStyle/>
          <a:p>
            <a:pPr marL="0" indent="0" algn="ctr">
              <a:buNone/>
            </a:pPr>
            <a:r>
              <a:rPr lang="en-US" sz="2800" dirty="0"/>
              <a:t>Revenue - Variable Cost - Fixed Cost = Profit</a:t>
            </a:r>
          </a:p>
          <a:p>
            <a:pPr marL="0" indent="0" algn="ctr">
              <a:buNone/>
            </a:pPr>
            <a:r>
              <a:rPr lang="en-US" sz="2400" dirty="0" smtClean="0"/>
              <a:t>$30/</a:t>
            </a:r>
            <a:r>
              <a:rPr lang="en-US" sz="2400" dirty="0" err="1" smtClean="0"/>
              <a:t>Tkt</a:t>
            </a:r>
            <a:r>
              <a:rPr lang="en-US" sz="2400" dirty="0" smtClean="0"/>
              <a:t>(100 </a:t>
            </a:r>
            <a:r>
              <a:rPr lang="en-US" sz="2400" dirty="0" err="1"/>
              <a:t>Tkts</a:t>
            </a:r>
            <a:r>
              <a:rPr lang="en-US" sz="2400" dirty="0"/>
              <a:t>) - </a:t>
            </a:r>
            <a:r>
              <a:rPr lang="en-US" sz="2400" dirty="0" smtClean="0"/>
              <a:t>$VC/</a:t>
            </a:r>
            <a:r>
              <a:rPr lang="en-US" sz="2400" dirty="0" err="1" smtClean="0"/>
              <a:t>Tkt</a:t>
            </a:r>
            <a:r>
              <a:rPr lang="en-US" sz="2400" dirty="0" smtClean="0"/>
              <a:t>(100 </a:t>
            </a:r>
            <a:r>
              <a:rPr lang="en-US" sz="2400" dirty="0" err="1"/>
              <a:t>Tkts</a:t>
            </a:r>
            <a:r>
              <a:rPr lang="en-US" sz="2400" dirty="0"/>
              <a:t>) - $</a:t>
            </a:r>
            <a:r>
              <a:rPr lang="en-US" sz="2400" dirty="0" smtClean="0"/>
              <a:t>2000(1+.1) </a:t>
            </a:r>
            <a:r>
              <a:rPr lang="en-US" sz="2400" dirty="0"/>
              <a:t>= $0</a:t>
            </a:r>
          </a:p>
          <a:p>
            <a:pPr marL="0" indent="0" algn="ctr">
              <a:buNone/>
            </a:pPr>
            <a:r>
              <a:rPr lang="en-US" sz="2400" dirty="0" smtClean="0"/>
              <a:t>$30/</a:t>
            </a:r>
            <a:r>
              <a:rPr lang="en-US" sz="2400" dirty="0" err="1" smtClean="0">
                <a:solidFill>
                  <a:schemeClr val="bg1">
                    <a:lumMod val="75000"/>
                  </a:schemeClr>
                </a:solidFill>
              </a:rPr>
              <a:t>Tkt</a:t>
            </a:r>
            <a:r>
              <a:rPr lang="en-US" sz="2400" dirty="0" smtClean="0"/>
              <a:t>(100 </a:t>
            </a:r>
            <a:r>
              <a:rPr lang="en-US" sz="2400" dirty="0" err="1">
                <a:solidFill>
                  <a:schemeClr val="bg1">
                    <a:lumMod val="75000"/>
                  </a:schemeClr>
                </a:solidFill>
              </a:rPr>
              <a:t>Tkts</a:t>
            </a:r>
            <a:r>
              <a:rPr lang="en-US" sz="2400" dirty="0"/>
              <a:t>) - </a:t>
            </a:r>
            <a:r>
              <a:rPr lang="en-US" sz="2400" dirty="0" smtClean="0"/>
              <a:t>$VC/</a:t>
            </a:r>
            <a:r>
              <a:rPr lang="en-US" sz="2400" dirty="0" err="1" smtClean="0">
                <a:solidFill>
                  <a:schemeClr val="bg1">
                    <a:lumMod val="75000"/>
                  </a:schemeClr>
                </a:solidFill>
              </a:rPr>
              <a:t>Tkt</a:t>
            </a:r>
            <a:r>
              <a:rPr lang="en-US" sz="2400" dirty="0" smtClean="0"/>
              <a:t>(100 </a:t>
            </a:r>
            <a:r>
              <a:rPr lang="en-US" sz="2400" dirty="0" err="1">
                <a:solidFill>
                  <a:schemeClr val="bg1">
                    <a:lumMod val="75000"/>
                  </a:schemeClr>
                </a:solidFill>
              </a:rPr>
              <a:t>Tkts</a:t>
            </a:r>
            <a:r>
              <a:rPr lang="en-US" sz="2400" dirty="0"/>
              <a:t>) - $</a:t>
            </a:r>
            <a:r>
              <a:rPr lang="en-US" sz="2400" dirty="0" smtClean="0"/>
              <a:t>2000(1+.1) </a:t>
            </a:r>
            <a:r>
              <a:rPr lang="en-US" sz="2400" dirty="0"/>
              <a:t>= $</a:t>
            </a:r>
            <a:r>
              <a:rPr lang="en-US" sz="2400" dirty="0" smtClean="0"/>
              <a:t>0</a:t>
            </a:r>
          </a:p>
          <a:p>
            <a:pPr marL="0" indent="0" algn="ctr">
              <a:buNone/>
            </a:pPr>
            <a:r>
              <a:rPr lang="en-US" sz="2400" dirty="0"/>
              <a:t>$</a:t>
            </a:r>
            <a:r>
              <a:rPr lang="en-US" sz="2400" dirty="0" smtClean="0"/>
              <a:t>30(100) </a:t>
            </a:r>
            <a:r>
              <a:rPr lang="en-US" sz="2400" dirty="0"/>
              <a:t>- $</a:t>
            </a:r>
            <a:r>
              <a:rPr lang="en-US" sz="2400" dirty="0" smtClean="0"/>
              <a:t>VC(100) </a:t>
            </a:r>
            <a:r>
              <a:rPr lang="en-US" sz="2400" dirty="0"/>
              <a:t>- $2000(1+.1) = $</a:t>
            </a:r>
            <a:r>
              <a:rPr lang="en-US" sz="2400" dirty="0" smtClean="0"/>
              <a:t>0</a:t>
            </a:r>
          </a:p>
          <a:p>
            <a:pPr marL="0" indent="0" algn="ctr">
              <a:buNone/>
            </a:pPr>
            <a:r>
              <a:rPr lang="en-US" sz="2400" dirty="0"/>
              <a:t>$30(100) - $VC(100) - $</a:t>
            </a:r>
            <a:r>
              <a:rPr lang="en-US" sz="2400" dirty="0" smtClean="0"/>
              <a:t>2200 </a:t>
            </a:r>
            <a:r>
              <a:rPr lang="en-US" sz="2400" dirty="0"/>
              <a:t>= $</a:t>
            </a:r>
            <a:r>
              <a:rPr lang="en-US" sz="2400" dirty="0" smtClean="0"/>
              <a:t>0</a:t>
            </a:r>
          </a:p>
          <a:p>
            <a:pPr marL="0" indent="0" algn="ctr">
              <a:buNone/>
            </a:pPr>
            <a:r>
              <a:rPr lang="en-US" sz="2400" dirty="0"/>
              <a:t>$</a:t>
            </a:r>
            <a:r>
              <a:rPr lang="en-US" sz="2400" dirty="0" smtClean="0"/>
              <a:t>3000 </a:t>
            </a:r>
            <a:r>
              <a:rPr lang="en-US" sz="2400" dirty="0"/>
              <a:t>- $VC(100) - $2200 = $</a:t>
            </a:r>
            <a:r>
              <a:rPr lang="en-US" sz="2400" dirty="0" smtClean="0"/>
              <a:t>0</a:t>
            </a:r>
          </a:p>
          <a:p>
            <a:pPr marL="0" indent="0" algn="ctr">
              <a:buNone/>
            </a:pPr>
            <a:r>
              <a:rPr lang="en-US" sz="2400" dirty="0" smtClean="0"/>
              <a:t>$800 </a:t>
            </a:r>
            <a:r>
              <a:rPr lang="en-US" sz="2400" dirty="0"/>
              <a:t>- $VC(100</a:t>
            </a:r>
            <a:r>
              <a:rPr lang="en-US" sz="2400" dirty="0" smtClean="0"/>
              <a:t>) </a:t>
            </a:r>
            <a:r>
              <a:rPr lang="en-US" sz="2400" dirty="0"/>
              <a:t>= $</a:t>
            </a:r>
            <a:r>
              <a:rPr lang="en-US" sz="2400" dirty="0" smtClean="0"/>
              <a:t>0</a:t>
            </a:r>
          </a:p>
          <a:p>
            <a:pPr marL="0" indent="0" algn="ctr">
              <a:buNone/>
            </a:pPr>
            <a:r>
              <a:rPr lang="en-US" sz="2400" dirty="0" smtClean="0"/>
              <a:t>- $</a:t>
            </a:r>
            <a:r>
              <a:rPr lang="en-US" sz="2400" dirty="0"/>
              <a:t>VC(100) = </a:t>
            </a:r>
            <a:r>
              <a:rPr lang="en-US" sz="2400" dirty="0" smtClean="0"/>
              <a:t>- $800 </a:t>
            </a:r>
          </a:p>
          <a:p>
            <a:pPr marL="0" indent="0" algn="ctr">
              <a:buNone/>
            </a:pPr>
            <a:r>
              <a:rPr lang="en-US" sz="2400" dirty="0" smtClean="0"/>
              <a:t>$VC </a:t>
            </a:r>
            <a:r>
              <a:rPr lang="en-US" sz="2400" dirty="0"/>
              <a:t>= - $</a:t>
            </a:r>
            <a:r>
              <a:rPr lang="en-US" sz="2400" dirty="0" smtClean="0"/>
              <a:t>800/-100</a:t>
            </a:r>
          </a:p>
          <a:p>
            <a:pPr marL="0" indent="0" algn="ctr">
              <a:buNone/>
            </a:pPr>
            <a:r>
              <a:rPr lang="en-US" sz="2400" dirty="0">
                <a:effectLst>
                  <a:glow rad="101600">
                    <a:schemeClr val="accent2">
                      <a:satMod val="175000"/>
                      <a:alpha val="40000"/>
                    </a:schemeClr>
                  </a:glow>
                </a:effectLst>
              </a:rPr>
              <a:t>$VC = </a:t>
            </a:r>
            <a:r>
              <a:rPr lang="en-US" sz="2400" dirty="0" smtClean="0">
                <a:effectLst>
                  <a:glow rad="101600">
                    <a:schemeClr val="accent2">
                      <a:satMod val="175000"/>
                      <a:alpha val="40000"/>
                    </a:schemeClr>
                  </a:glow>
                </a:effectLst>
              </a:rPr>
              <a:t>$8</a:t>
            </a:r>
            <a:endParaRPr lang="en-US" sz="2400" dirty="0">
              <a:effectLst>
                <a:glow rad="101600">
                  <a:schemeClr val="accent2">
                    <a:satMod val="175000"/>
                    <a:alpha val="40000"/>
                  </a:schemeClr>
                </a:glow>
              </a:effectLst>
            </a:endParaRPr>
          </a:p>
          <a:p>
            <a:pPr marL="0" indent="0" algn="ctr">
              <a:buNone/>
            </a:pPr>
            <a:endParaRPr lang="en-US" sz="2400" dirty="0"/>
          </a:p>
          <a:p>
            <a:pPr marL="0" indent="0" algn="ctr">
              <a:buNone/>
            </a:pPr>
            <a:endParaRPr lang="en-US" sz="2400" dirty="0"/>
          </a:p>
          <a:p>
            <a:pPr marL="0" indent="0" algn="ctr">
              <a:buNone/>
            </a:pPr>
            <a:endParaRPr lang="en-US" sz="2400" dirty="0"/>
          </a:p>
          <a:p>
            <a:pPr marL="0" indent="0" algn="ctr">
              <a:buNone/>
            </a:pPr>
            <a:endParaRPr lang="en-US" sz="2400" dirty="0"/>
          </a:p>
          <a:p>
            <a:pPr marL="0" indent="0" algn="ctr">
              <a:buNone/>
            </a:pPr>
            <a:endParaRPr lang="en-US" sz="2400" dirty="0"/>
          </a:p>
          <a:p>
            <a:pPr marL="0" indent="0" algn="ctr">
              <a:buNone/>
            </a:pPr>
            <a:endParaRPr lang="en-US" sz="2400" dirty="0"/>
          </a:p>
          <a:p>
            <a:pPr marL="0" indent="0" algn="ctr">
              <a:buNone/>
            </a:pPr>
            <a:endParaRPr lang="en-US" sz="2800" dirty="0"/>
          </a:p>
          <a:p>
            <a:pPr marL="0" indent="0" algn="ctr">
              <a:buNone/>
            </a:pPr>
            <a:endParaRPr lang="en-US" sz="2800" dirty="0"/>
          </a:p>
          <a:p>
            <a:pPr marL="0" indent="0" algn="ctr">
              <a:buNone/>
            </a:pPr>
            <a:endParaRPr lang="en-US" sz="2800" dirty="0"/>
          </a:p>
          <a:p>
            <a:pPr marL="0" indent="0" algn="ctr">
              <a:buNone/>
            </a:pPr>
            <a:endParaRPr lang="en-US" sz="2800" dirty="0" smtClean="0"/>
          </a:p>
          <a:p>
            <a:pPr marL="0" indent="0" algn="ctr">
              <a:buNone/>
            </a:pPr>
            <a:endParaRPr lang="en-US" sz="2800" dirty="0"/>
          </a:p>
          <a:p>
            <a:pPr marL="0" indent="0" algn="ctr">
              <a:buNone/>
            </a:pPr>
            <a:endParaRPr lang="en-US" dirty="0"/>
          </a:p>
        </p:txBody>
      </p:sp>
      <p:sp>
        <p:nvSpPr>
          <p:cNvPr id="4" name="Footer Placeholder 3"/>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5" name="Slide Number Placeholder 4"/>
          <p:cNvSpPr>
            <a:spLocks noGrp="1"/>
          </p:cNvSpPr>
          <p:nvPr>
            <p:ph type="sldNum" sz="quarter" idx="12"/>
          </p:nvPr>
        </p:nvSpPr>
        <p:spPr/>
        <p:txBody>
          <a:bodyPr/>
          <a:lstStyle/>
          <a:p>
            <a:fld id="{75BF4553-2B3F-4218-A04E-7525AA92F1BC}" type="slidenum">
              <a:rPr lang="en-US" smtClean="0"/>
              <a:pPr/>
              <a:t>37</a:t>
            </a:fld>
            <a:endParaRPr lang="en-US"/>
          </a:p>
        </p:txBody>
      </p:sp>
    </p:spTree>
    <p:extLst>
      <p:ext uri="{BB962C8B-B14F-4D97-AF65-F5344CB8AC3E}">
        <p14:creationId xmlns:p14="http://schemas.microsoft.com/office/powerpoint/2010/main" xmlns="" val="11197432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a:t>
            </a:r>
            <a:endParaRPr lang="en-US" dirty="0"/>
          </a:p>
        </p:txBody>
      </p:sp>
      <p:sp>
        <p:nvSpPr>
          <p:cNvPr id="3" name="Content Placeholder 2"/>
          <p:cNvSpPr>
            <a:spLocks noGrp="1"/>
          </p:cNvSpPr>
          <p:nvPr>
            <p:ph idx="1"/>
          </p:nvPr>
        </p:nvSpPr>
        <p:spPr/>
        <p:txBody>
          <a:bodyPr/>
          <a:lstStyle/>
          <a:p>
            <a:pPr marL="0" indent="0" algn="ctr">
              <a:buNone/>
            </a:pPr>
            <a:r>
              <a:rPr lang="en-US" sz="2800" dirty="0" smtClean="0"/>
              <a:t>Revenue </a:t>
            </a:r>
            <a:r>
              <a:rPr lang="en-US" sz="2800" dirty="0"/>
              <a:t>- Variable Cost - Fixed Cost = Profit</a:t>
            </a:r>
          </a:p>
          <a:p>
            <a:pPr marL="0" indent="0" algn="ctr">
              <a:buNone/>
            </a:pPr>
            <a:r>
              <a:rPr lang="en-US" sz="2400" dirty="0"/>
              <a:t>$30/</a:t>
            </a:r>
            <a:r>
              <a:rPr lang="en-US" sz="2400" dirty="0" err="1"/>
              <a:t>Tkt</a:t>
            </a:r>
            <a:r>
              <a:rPr lang="en-US" sz="2400" dirty="0"/>
              <a:t>(100 </a:t>
            </a:r>
            <a:r>
              <a:rPr lang="en-US" sz="2400" dirty="0" err="1"/>
              <a:t>Tkts</a:t>
            </a:r>
            <a:r>
              <a:rPr lang="en-US" sz="2400" dirty="0"/>
              <a:t>) - </a:t>
            </a:r>
            <a:r>
              <a:rPr lang="en-US" sz="2400" b="1" dirty="0">
                <a:effectLst>
                  <a:glow rad="101600">
                    <a:schemeClr val="accent2">
                      <a:satMod val="175000"/>
                      <a:alpha val="40000"/>
                    </a:schemeClr>
                  </a:glow>
                </a:effectLst>
              </a:rPr>
              <a:t>$VC</a:t>
            </a:r>
            <a:r>
              <a:rPr lang="en-US" sz="2400" dirty="0"/>
              <a:t>/</a:t>
            </a:r>
            <a:r>
              <a:rPr lang="en-US" sz="2400" dirty="0" err="1"/>
              <a:t>Tkt</a:t>
            </a:r>
            <a:r>
              <a:rPr lang="en-US" sz="2400" dirty="0"/>
              <a:t>(100 </a:t>
            </a:r>
            <a:r>
              <a:rPr lang="en-US" sz="2400" dirty="0" err="1"/>
              <a:t>Tkts</a:t>
            </a:r>
            <a:r>
              <a:rPr lang="en-US" sz="2400" dirty="0"/>
              <a:t>) - $2000(1+.1) = $0</a:t>
            </a:r>
          </a:p>
          <a:p>
            <a:pPr marL="0" indent="0" algn="ctr">
              <a:buNone/>
            </a:pPr>
            <a:r>
              <a:rPr lang="en-US" sz="2400" dirty="0" smtClean="0"/>
              <a:t>$</a:t>
            </a:r>
            <a:r>
              <a:rPr lang="en-US" sz="2400" dirty="0"/>
              <a:t>30/</a:t>
            </a:r>
            <a:r>
              <a:rPr lang="en-US" sz="2400" dirty="0" err="1"/>
              <a:t>Tkt</a:t>
            </a:r>
            <a:r>
              <a:rPr lang="en-US" sz="2400" dirty="0"/>
              <a:t>(100 </a:t>
            </a:r>
            <a:r>
              <a:rPr lang="en-US" sz="2400" dirty="0" err="1"/>
              <a:t>Tkts</a:t>
            </a:r>
            <a:r>
              <a:rPr lang="en-US" sz="2400" dirty="0"/>
              <a:t>) - </a:t>
            </a:r>
            <a:r>
              <a:rPr lang="en-US" sz="2400" b="1" dirty="0">
                <a:effectLst>
                  <a:glow rad="101600">
                    <a:schemeClr val="accent2">
                      <a:satMod val="175000"/>
                      <a:alpha val="40000"/>
                    </a:schemeClr>
                  </a:glow>
                </a:effectLst>
              </a:rPr>
              <a:t>$8</a:t>
            </a:r>
            <a:r>
              <a:rPr lang="en-US" sz="2400" dirty="0" smtClean="0"/>
              <a:t>/</a:t>
            </a:r>
            <a:r>
              <a:rPr lang="en-US" sz="2400" dirty="0" err="1" smtClean="0"/>
              <a:t>Tkt</a:t>
            </a:r>
            <a:r>
              <a:rPr lang="en-US" sz="2400" dirty="0" smtClean="0"/>
              <a:t>(100 </a:t>
            </a:r>
            <a:r>
              <a:rPr lang="en-US" sz="2400" dirty="0" err="1"/>
              <a:t>Tkts</a:t>
            </a:r>
            <a:r>
              <a:rPr lang="en-US" sz="2400" dirty="0"/>
              <a:t>) - $2000(1+.1) = $</a:t>
            </a:r>
            <a:r>
              <a:rPr lang="en-US" sz="2400" dirty="0" smtClean="0"/>
              <a:t>0</a:t>
            </a:r>
          </a:p>
          <a:p>
            <a:pPr marL="0" indent="0" algn="ctr">
              <a:buNone/>
            </a:pPr>
            <a:r>
              <a:rPr lang="en-US" sz="2400" dirty="0" smtClean="0"/>
              <a:t>$3000 - $800 - $2200=0</a:t>
            </a:r>
          </a:p>
          <a:p>
            <a:pPr marL="0" indent="0" algn="ctr">
              <a:buNone/>
            </a:pPr>
            <a:endParaRPr lang="en-US" sz="2400" dirty="0" smtClean="0"/>
          </a:p>
          <a:p>
            <a:pPr marL="0" indent="0" algn="ctr">
              <a:buNone/>
            </a:pPr>
            <a:endParaRPr lang="en-US" sz="2400" dirty="0"/>
          </a:p>
          <a:p>
            <a:pPr marL="0" indent="0" algn="ctr">
              <a:buNone/>
            </a:pPr>
            <a:endParaRPr lang="en-US" dirty="0"/>
          </a:p>
        </p:txBody>
      </p:sp>
      <p:sp>
        <p:nvSpPr>
          <p:cNvPr id="4" name="Footer Placeholder 3"/>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5" name="Slide Number Placeholder 4"/>
          <p:cNvSpPr>
            <a:spLocks noGrp="1"/>
          </p:cNvSpPr>
          <p:nvPr>
            <p:ph type="sldNum" sz="quarter" idx="12"/>
          </p:nvPr>
        </p:nvSpPr>
        <p:spPr/>
        <p:txBody>
          <a:bodyPr/>
          <a:lstStyle/>
          <a:p>
            <a:fld id="{75BF4553-2B3F-4218-A04E-7525AA92F1BC}" type="slidenum">
              <a:rPr lang="en-US" smtClean="0"/>
              <a:pPr/>
              <a:t>38</a:t>
            </a:fld>
            <a:endParaRPr lang="en-US"/>
          </a:p>
        </p:txBody>
      </p:sp>
    </p:spTree>
    <p:extLst>
      <p:ext uri="{BB962C8B-B14F-4D97-AF65-F5344CB8AC3E}">
        <p14:creationId xmlns:p14="http://schemas.microsoft.com/office/powerpoint/2010/main" xmlns="" val="156180545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Arrow Connector 7"/>
          <p:cNvCxnSpPr/>
          <p:nvPr/>
        </p:nvCxnSpPr>
        <p:spPr>
          <a:xfrm>
            <a:off x="3177098" y="2209800"/>
            <a:ext cx="0" cy="495300"/>
          </a:xfrm>
          <a:prstGeom prst="straightConnector1">
            <a:avLst/>
          </a:prstGeom>
          <a:ln w="5715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13" name="Freeform 12"/>
          <p:cNvSpPr/>
          <p:nvPr/>
        </p:nvSpPr>
        <p:spPr>
          <a:xfrm>
            <a:off x="1219200" y="2743200"/>
            <a:ext cx="2838450" cy="762000"/>
          </a:xfrm>
          <a:custGeom>
            <a:avLst/>
            <a:gdLst>
              <a:gd name="connsiteX0" fmla="*/ 0 w 2838450"/>
              <a:gd name="connsiteY0" fmla="*/ 0 h 762000"/>
              <a:gd name="connsiteX1" fmla="*/ 19050 w 2838450"/>
              <a:gd name="connsiteY1" fmla="*/ 762000 h 762000"/>
              <a:gd name="connsiteX2" fmla="*/ 2838450 w 2838450"/>
              <a:gd name="connsiteY2" fmla="*/ 38100 h 762000"/>
              <a:gd name="connsiteX3" fmla="*/ 0 w 2838450"/>
              <a:gd name="connsiteY3" fmla="*/ 0 h 762000"/>
            </a:gdLst>
            <a:ahLst/>
            <a:cxnLst>
              <a:cxn ang="0">
                <a:pos x="connsiteX0" y="connsiteY0"/>
              </a:cxn>
              <a:cxn ang="0">
                <a:pos x="connsiteX1" y="connsiteY1"/>
              </a:cxn>
              <a:cxn ang="0">
                <a:pos x="connsiteX2" y="connsiteY2"/>
              </a:cxn>
              <a:cxn ang="0">
                <a:pos x="connsiteX3" y="connsiteY3"/>
              </a:cxn>
            </a:cxnLst>
            <a:rect l="l" t="t" r="r" b="b"/>
            <a:pathLst>
              <a:path w="2838450" h="762000">
                <a:moveTo>
                  <a:pt x="0" y="0"/>
                </a:moveTo>
                <a:lnTo>
                  <a:pt x="19050" y="762000"/>
                </a:lnTo>
                <a:lnTo>
                  <a:pt x="2838450" y="38100"/>
                </a:lnTo>
                <a:lnTo>
                  <a:pt x="0" y="0"/>
                </a:lnTo>
                <a:close/>
              </a:path>
            </a:pathLst>
          </a:cu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4229100" y="2057400"/>
            <a:ext cx="2476500" cy="685800"/>
          </a:xfrm>
          <a:custGeom>
            <a:avLst/>
            <a:gdLst>
              <a:gd name="connsiteX0" fmla="*/ 2476500 w 2476500"/>
              <a:gd name="connsiteY0" fmla="*/ 0 h 685800"/>
              <a:gd name="connsiteX1" fmla="*/ 2476500 w 2476500"/>
              <a:gd name="connsiteY1" fmla="*/ 685800 h 685800"/>
              <a:gd name="connsiteX2" fmla="*/ 0 w 2476500"/>
              <a:gd name="connsiteY2" fmla="*/ 685800 h 685800"/>
              <a:gd name="connsiteX3" fmla="*/ 2476500 w 2476500"/>
              <a:gd name="connsiteY3" fmla="*/ 0 h 685800"/>
            </a:gdLst>
            <a:ahLst/>
            <a:cxnLst>
              <a:cxn ang="0">
                <a:pos x="connsiteX0" y="connsiteY0"/>
              </a:cxn>
              <a:cxn ang="0">
                <a:pos x="connsiteX1" y="connsiteY1"/>
              </a:cxn>
              <a:cxn ang="0">
                <a:pos x="connsiteX2" y="connsiteY2"/>
              </a:cxn>
              <a:cxn ang="0">
                <a:pos x="connsiteX3" y="connsiteY3"/>
              </a:cxn>
            </a:cxnLst>
            <a:rect l="l" t="t" r="r" b="b"/>
            <a:pathLst>
              <a:path w="2476500" h="685800">
                <a:moveTo>
                  <a:pt x="2476500" y="0"/>
                </a:moveTo>
                <a:lnTo>
                  <a:pt x="2476500" y="685800"/>
                </a:lnTo>
                <a:lnTo>
                  <a:pt x="0" y="685800"/>
                </a:lnTo>
                <a:lnTo>
                  <a:pt x="2476500" y="0"/>
                </a:lnTo>
                <a:close/>
              </a:path>
            </a:pathLst>
          </a:cu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Graphic Solution – 100 Tickets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01318603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85800" y="6019800"/>
            <a:ext cx="5434949" cy="646331"/>
          </a:xfrm>
          <a:prstGeom prst="rect">
            <a:avLst/>
          </a:prstGeom>
          <a:noFill/>
        </p:spPr>
        <p:txBody>
          <a:bodyPr wrap="none" rtlCol="0">
            <a:spAutoFit/>
          </a:bodyPr>
          <a:lstStyle/>
          <a:p>
            <a:r>
              <a:rPr lang="en-US" b="1" dirty="0" smtClean="0">
                <a:solidFill>
                  <a:srgbClr val="FF0000"/>
                </a:solidFill>
              </a:rPr>
              <a:t>X Axis = Variable Cost per Ticket</a:t>
            </a:r>
          </a:p>
          <a:p>
            <a:r>
              <a:rPr lang="en-US" b="1" dirty="0" smtClean="0">
                <a:solidFill>
                  <a:srgbClr val="FF0000"/>
                </a:solidFill>
              </a:rPr>
              <a:t>Total cost increases as variable cost per ticket increases</a:t>
            </a:r>
            <a:endParaRPr lang="en-US" b="1" dirty="0">
              <a:solidFill>
                <a:srgbClr val="FF0000"/>
              </a:solidFill>
            </a:endParaRPr>
          </a:p>
        </p:txBody>
      </p:sp>
      <p:sp>
        <p:nvSpPr>
          <p:cNvPr id="7" name="5-Point Star 6"/>
          <p:cNvSpPr/>
          <p:nvPr/>
        </p:nvSpPr>
        <p:spPr>
          <a:xfrm>
            <a:off x="3962400" y="2590800"/>
            <a:ext cx="304800" cy="228600"/>
          </a:xfrm>
          <a:prstGeom prst="star5">
            <a:avLst/>
          </a:prstGeom>
          <a:solidFill>
            <a:srgbClr val="FF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a:off x="4096812" y="2819400"/>
            <a:ext cx="17988" cy="304800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924696" y="5943600"/>
            <a:ext cx="418704" cy="369332"/>
          </a:xfrm>
          <a:prstGeom prst="rect">
            <a:avLst/>
          </a:prstGeom>
          <a:noFill/>
        </p:spPr>
        <p:txBody>
          <a:bodyPr wrap="none" rtlCol="0">
            <a:spAutoFit/>
          </a:bodyPr>
          <a:lstStyle/>
          <a:p>
            <a:r>
              <a:rPr lang="en-US" dirty="0" smtClean="0"/>
              <a:t>$8</a:t>
            </a:r>
            <a:endParaRPr lang="en-US" dirty="0"/>
          </a:p>
        </p:txBody>
      </p:sp>
      <p:sp>
        <p:nvSpPr>
          <p:cNvPr id="3" name="TextBox 2"/>
          <p:cNvSpPr txBox="1"/>
          <p:nvPr/>
        </p:nvSpPr>
        <p:spPr>
          <a:xfrm>
            <a:off x="1420848" y="1840468"/>
            <a:ext cx="3512500" cy="369332"/>
          </a:xfrm>
          <a:prstGeom prst="rect">
            <a:avLst/>
          </a:prstGeom>
        </p:spPr>
        <p:style>
          <a:lnRef idx="0">
            <a:schemeClr val="accent5"/>
          </a:lnRef>
          <a:fillRef idx="3">
            <a:schemeClr val="accent5"/>
          </a:fillRef>
          <a:effectRef idx="3">
            <a:schemeClr val="accent5"/>
          </a:effectRef>
          <a:fontRef idx="minor">
            <a:schemeClr val="lt1"/>
          </a:fontRef>
        </p:style>
        <p:txBody>
          <a:bodyPr wrap="none" rtlCol="0">
            <a:spAutoFit/>
          </a:bodyPr>
          <a:lstStyle/>
          <a:p>
            <a:r>
              <a:rPr lang="en-US" b="1" dirty="0" smtClean="0"/>
              <a:t>Revenue = 100 tickets * $30/ticket </a:t>
            </a:r>
            <a:endParaRPr lang="en-US" b="1" dirty="0"/>
          </a:p>
        </p:txBody>
      </p:sp>
      <p:sp>
        <p:nvSpPr>
          <p:cNvPr id="5" name="Footer Placeholder 4"/>
          <p:cNvSpPr>
            <a:spLocks noGrp="1"/>
          </p:cNvSpPr>
          <p:nvPr>
            <p:ph type="ftr" sz="quarter" idx="11"/>
          </p:nvPr>
        </p:nvSpPr>
        <p:spPr>
          <a:xfrm>
            <a:off x="3124200" y="6569075"/>
            <a:ext cx="2895600" cy="365125"/>
          </a:xfrm>
        </p:spPr>
        <p:txBody>
          <a:bodyPr/>
          <a:lstStyle/>
          <a:p>
            <a:r>
              <a:rPr lang="en-US" dirty="0" smtClean="0"/>
              <a:t>© </a:t>
            </a:r>
            <a:r>
              <a:rPr lang="en-US" dirty="0" smtClean="0"/>
              <a:t> </a:t>
            </a:r>
            <a:r>
              <a:rPr lang="en-US" dirty="0" smtClean="0"/>
              <a:t>2011</a:t>
            </a:r>
            <a:endParaRPr lang="en-US" dirty="0"/>
          </a:p>
        </p:txBody>
      </p:sp>
      <p:sp>
        <p:nvSpPr>
          <p:cNvPr id="10" name="Slide Number Placeholder 9"/>
          <p:cNvSpPr>
            <a:spLocks noGrp="1"/>
          </p:cNvSpPr>
          <p:nvPr>
            <p:ph type="sldNum" sz="quarter" idx="12"/>
          </p:nvPr>
        </p:nvSpPr>
        <p:spPr/>
        <p:txBody>
          <a:bodyPr/>
          <a:lstStyle/>
          <a:p>
            <a:fld id="{75BF4553-2B3F-4218-A04E-7525AA92F1BC}" type="slidenum">
              <a:rPr lang="en-US" smtClean="0"/>
              <a:pPr/>
              <a:t>39</a:t>
            </a:fld>
            <a:endParaRPr lang="en-US"/>
          </a:p>
        </p:txBody>
      </p:sp>
    </p:spTree>
    <p:extLst>
      <p:ext uri="{BB962C8B-B14F-4D97-AF65-F5344CB8AC3E}">
        <p14:creationId xmlns:p14="http://schemas.microsoft.com/office/powerpoint/2010/main" xmlns="" val="3837996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609600"/>
            <a:ext cx="7848600" cy="1143000"/>
          </a:xfrm>
        </p:spPr>
        <p:txBody>
          <a:bodyPr>
            <a:normAutofit fontScale="90000"/>
          </a:bodyPr>
          <a:lstStyle/>
          <a:p>
            <a:r>
              <a:rPr lang="en-US" dirty="0" smtClean="0"/>
              <a:t>Review: Key Variables and Assumptions:</a:t>
            </a:r>
            <a:endParaRPr lang="en-US" dirty="0"/>
          </a:p>
        </p:txBody>
      </p:sp>
      <p:sp>
        <p:nvSpPr>
          <p:cNvPr id="6147" name="Rectangle 3"/>
          <p:cNvSpPr>
            <a:spLocks noGrp="1" noChangeArrowheads="1"/>
          </p:cNvSpPr>
          <p:nvPr>
            <p:ph idx="1"/>
          </p:nvPr>
        </p:nvSpPr>
        <p:spPr>
          <a:xfrm>
            <a:off x="304800" y="1752600"/>
            <a:ext cx="8458200" cy="4343400"/>
          </a:xfrm>
        </p:spPr>
        <p:txBody>
          <a:bodyPr>
            <a:normAutofit/>
          </a:bodyPr>
          <a:lstStyle/>
          <a:p>
            <a:pPr>
              <a:lnSpc>
                <a:spcPct val="120000"/>
              </a:lnSpc>
            </a:pPr>
            <a:r>
              <a:rPr lang="en-US" sz="2800" dirty="0" smtClean="0"/>
              <a:t>The Breakeven Equation:</a:t>
            </a:r>
          </a:p>
          <a:p>
            <a:pPr algn="ctr">
              <a:lnSpc>
                <a:spcPct val="120000"/>
              </a:lnSpc>
              <a:buNone/>
            </a:pPr>
            <a:r>
              <a:rPr lang="en-US" sz="2800" dirty="0" smtClean="0">
                <a:solidFill>
                  <a:schemeClr val="bg1"/>
                </a:solidFill>
              </a:rPr>
              <a:t>Revenue - Variable Cost - Fixed Cost = Profit</a:t>
            </a:r>
          </a:p>
          <a:p>
            <a:pPr>
              <a:lnSpc>
                <a:spcPct val="110000"/>
              </a:lnSpc>
            </a:pPr>
            <a:r>
              <a:rPr lang="en-US" sz="2800" dirty="0" smtClean="0"/>
              <a:t>What are the key variables?</a:t>
            </a:r>
          </a:p>
          <a:p>
            <a:pPr algn="ctr">
              <a:lnSpc>
                <a:spcPct val="110000"/>
              </a:lnSpc>
              <a:buFont typeface="Symbol" pitchFamily="18" charset="2"/>
              <a:buNone/>
            </a:pPr>
            <a:r>
              <a:rPr lang="en-US" sz="2800" dirty="0">
                <a:solidFill>
                  <a:schemeClr val="bg1"/>
                </a:solidFill>
              </a:rPr>
              <a:t>Revenue = #Units Sold * Selling Price $/Unit</a:t>
            </a:r>
          </a:p>
          <a:p>
            <a:pPr algn="ctr">
              <a:lnSpc>
                <a:spcPct val="110000"/>
              </a:lnSpc>
              <a:buFont typeface="Symbol" pitchFamily="18" charset="2"/>
              <a:buNone/>
            </a:pPr>
            <a:r>
              <a:rPr lang="en-US" sz="2800" dirty="0">
                <a:solidFill>
                  <a:schemeClr val="bg1"/>
                </a:solidFill>
              </a:rPr>
              <a:t>Variable Cost =  #Units Sold * Variable Cost $/Unit</a:t>
            </a:r>
            <a:r>
              <a:rPr lang="en-US" sz="2400" dirty="0">
                <a:solidFill>
                  <a:schemeClr val="bg1"/>
                </a:solidFill>
              </a:rPr>
              <a:t> </a:t>
            </a:r>
            <a:endParaRPr lang="en-US" sz="2800" dirty="0" smtClean="0">
              <a:solidFill>
                <a:schemeClr val="bg1"/>
              </a:solidFill>
            </a:endParaRPr>
          </a:p>
          <a:p>
            <a:pPr>
              <a:lnSpc>
                <a:spcPct val="110000"/>
              </a:lnSpc>
            </a:pPr>
            <a:r>
              <a:rPr lang="en-US" sz="2800" dirty="0" smtClean="0"/>
              <a:t>Assumes… </a:t>
            </a:r>
            <a:r>
              <a:rPr lang="en-US" sz="2800" dirty="0" smtClean="0">
                <a:solidFill>
                  <a:schemeClr val="bg1"/>
                </a:solidFill>
              </a:rPr>
              <a:t>ONLY ONE product or service is sold</a:t>
            </a:r>
          </a:p>
        </p:txBody>
      </p:sp>
      <p:sp>
        <p:nvSpPr>
          <p:cNvPr id="2" name="Footer Placeholder 1"/>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3" name="Slide Number Placeholder 2"/>
          <p:cNvSpPr>
            <a:spLocks noGrp="1"/>
          </p:cNvSpPr>
          <p:nvPr>
            <p:ph type="sldNum" sz="quarter" idx="12"/>
          </p:nvPr>
        </p:nvSpPr>
        <p:spPr/>
        <p:txBody>
          <a:bodyPr/>
          <a:lstStyle/>
          <a:p>
            <a:fld id="{75BF4553-2B3F-4218-A04E-7525AA92F1BC}" type="slidenum">
              <a:rPr lang="en-US" smtClean="0"/>
              <a:pPr/>
              <a:t>4</a:t>
            </a:fld>
            <a:endParaRPr lang="en-US"/>
          </a:p>
        </p:txBody>
      </p:sp>
    </p:spTree>
    <p:extLst>
      <p:ext uri="{BB962C8B-B14F-4D97-AF65-F5344CB8AC3E}">
        <p14:creationId xmlns:p14="http://schemas.microsoft.com/office/powerpoint/2010/main" xmlns="" val="18962793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Interpreting the Result</a:t>
            </a:r>
            <a:endParaRPr lang="en-US" dirty="0"/>
          </a:p>
        </p:txBody>
      </p:sp>
      <p:sp>
        <p:nvSpPr>
          <p:cNvPr id="3" name="Content Placeholder 2"/>
          <p:cNvSpPr>
            <a:spLocks noGrp="1"/>
          </p:cNvSpPr>
          <p:nvPr>
            <p:ph idx="1"/>
          </p:nvPr>
        </p:nvSpPr>
        <p:spPr/>
        <p:txBody>
          <a:bodyPr/>
          <a:lstStyle/>
          <a:p>
            <a:r>
              <a:rPr lang="en-US" dirty="0" smtClean="0"/>
              <a:t>In order to maintain the breakeven point of 100 tickets, we need to reduce variable cost per ticket from $10 to $8.  </a:t>
            </a:r>
          </a:p>
          <a:p>
            <a:r>
              <a:rPr lang="en-US" dirty="0" smtClean="0"/>
              <a:t>Questions to ask:</a:t>
            </a:r>
          </a:p>
          <a:p>
            <a:r>
              <a:rPr lang="en-US" dirty="0" smtClean="0"/>
              <a:t>How can we achieve this reduction?</a:t>
            </a:r>
          </a:p>
          <a:p>
            <a:r>
              <a:rPr lang="en-US" dirty="0" smtClean="0"/>
              <a:t>Is this reasonable?</a:t>
            </a:r>
          </a:p>
          <a:p>
            <a:r>
              <a:rPr lang="en-US" dirty="0" smtClean="0"/>
              <a:t>What other factors should be considered?</a:t>
            </a:r>
          </a:p>
          <a:p>
            <a:endParaRPr lang="en-US" dirty="0"/>
          </a:p>
        </p:txBody>
      </p:sp>
      <p:sp>
        <p:nvSpPr>
          <p:cNvPr id="4" name="Footer Placeholder 3"/>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5" name="Slide Number Placeholder 4"/>
          <p:cNvSpPr>
            <a:spLocks noGrp="1"/>
          </p:cNvSpPr>
          <p:nvPr>
            <p:ph type="sldNum" sz="quarter" idx="12"/>
          </p:nvPr>
        </p:nvSpPr>
        <p:spPr/>
        <p:txBody>
          <a:bodyPr/>
          <a:lstStyle/>
          <a:p>
            <a:fld id="{75BF4553-2B3F-4218-A04E-7525AA92F1BC}" type="slidenum">
              <a:rPr lang="en-US" smtClean="0"/>
              <a:pPr/>
              <a:t>40</a:t>
            </a:fld>
            <a:endParaRPr lang="en-US"/>
          </a:p>
        </p:txBody>
      </p:sp>
    </p:spTree>
    <p:extLst>
      <p:ext uri="{BB962C8B-B14F-4D97-AF65-F5344CB8AC3E}">
        <p14:creationId xmlns:p14="http://schemas.microsoft.com/office/powerpoint/2010/main" xmlns="" val="415589843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Sensitivity Analysis Spreadsheet</a:t>
            </a:r>
            <a:endParaRPr lang="en-US" dirty="0"/>
          </a:p>
        </p:txBody>
      </p:sp>
      <p:pic>
        <p:nvPicPr>
          <p:cNvPr id="4" name="Content Placeholder 3"/>
          <p:cNvPicPr>
            <a:picLocks noGrp="1" noChangeAspect="1"/>
          </p:cNvPicPr>
          <p:nvPr>
            <p:ph idx="1"/>
          </p:nvPr>
        </p:nvPicPr>
        <p:blipFill rotWithShape="1">
          <a:blip r:embed="rId3" cstate="print">
            <a:extLst>
              <a:ext uri="{28A0092B-C50C-407E-A947-70E740481C1C}">
                <a14:useLocalDpi xmlns:a14="http://schemas.microsoft.com/office/drawing/2010/main" xmlns="" val="0"/>
              </a:ext>
            </a:extLst>
          </a:blip>
          <a:srcRect t="46529"/>
          <a:stretch/>
        </p:blipFill>
        <p:spPr>
          <a:xfrm>
            <a:off x="533400" y="1447800"/>
            <a:ext cx="8012875" cy="4572000"/>
          </a:xfrm>
        </p:spPr>
      </p:pic>
      <p:sp>
        <p:nvSpPr>
          <p:cNvPr id="5" name="TextBox 4"/>
          <p:cNvSpPr txBox="1"/>
          <p:nvPr/>
        </p:nvSpPr>
        <p:spPr>
          <a:xfrm>
            <a:off x="2895600" y="4038600"/>
            <a:ext cx="3650808" cy="369332"/>
          </a:xfrm>
          <a:prstGeom prst="rect">
            <a:avLst/>
          </a:prstGeom>
        </p:spPr>
        <p:style>
          <a:lnRef idx="0">
            <a:schemeClr val="accent5"/>
          </a:lnRef>
          <a:fillRef idx="3">
            <a:schemeClr val="accent5"/>
          </a:fillRef>
          <a:effectRef idx="3">
            <a:schemeClr val="accent5"/>
          </a:effectRef>
          <a:fontRef idx="minor">
            <a:schemeClr val="lt1"/>
          </a:fontRef>
        </p:style>
        <p:txBody>
          <a:bodyPr wrap="none" rtlCol="0">
            <a:spAutoFit/>
          </a:bodyPr>
          <a:lstStyle/>
          <a:p>
            <a:r>
              <a:rPr lang="en-US" b="1" dirty="0" smtClean="0"/>
              <a:t>Select the “Solve Breakeven VC” Tab</a:t>
            </a:r>
            <a:endParaRPr lang="en-US" b="1" dirty="0"/>
          </a:p>
        </p:txBody>
      </p:sp>
      <p:cxnSp>
        <p:nvCxnSpPr>
          <p:cNvPr id="7" name="Straight Arrow Connector 6"/>
          <p:cNvCxnSpPr/>
          <p:nvPr/>
        </p:nvCxnSpPr>
        <p:spPr>
          <a:xfrm>
            <a:off x="4721004" y="4407932"/>
            <a:ext cx="917796" cy="138326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3" name="Footer Placeholder 2"/>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6" name="Slide Number Placeholder 5"/>
          <p:cNvSpPr>
            <a:spLocks noGrp="1"/>
          </p:cNvSpPr>
          <p:nvPr>
            <p:ph type="sldNum" sz="quarter" idx="12"/>
          </p:nvPr>
        </p:nvSpPr>
        <p:spPr/>
        <p:txBody>
          <a:bodyPr/>
          <a:lstStyle/>
          <a:p>
            <a:fld id="{75BF4553-2B3F-4218-A04E-7525AA92F1BC}" type="slidenum">
              <a:rPr lang="en-US" smtClean="0"/>
              <a:pPr/>
              <a:t>41</a:t>
            </a:fld>
            <a:endParaRPr lang="en-US"/>
          </a:p>
        </p:txBody>
      </p:sp>
    </p:spTree>
    <p:extLst>
      <p:ext uri="{BB962C8B-B14F-4D97-AF65-F5344CB8AC3E}">
        <p14:creationId xmlns:p14="http://schemas.microsoft.com/office/powerpoint/2010/main" xmlns="" val="366772625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Analysis Spreadsheet</a:t>
            </a:r>
            <a:endParaRPr lang="en-US" dirty="0"/>
          </a:p>
        </p:txBody>
      </p:sp>
      <p:pic>
        <p:nvPicPr>
          <p:cNvPr id="4" name="Content Placeholder 3"/>
          <p:cNvPicPr>
            <a:picLocks noGrp="1" noChangeAspect="1"/>
          </p:cNvPicPr>
          <p:nvPr>
            <p:ph idx="1"/>
          </p:nvPr>
        </p:nvPicPr>
        <p:blipFill rotWithShape="1">
          <a:blip r:embed="rId3" cstate="print">
            <a:extLst>
              <a:ext uri="{28A0092B-C50C-407E-A947-70E740481C1C}">
                <a14:useLocalDpi xmlns:a14="http://schemas.microsoft.com/office/drawing/2010/main" xmlns="" val="0"/>
              </a:ext>
            </a:extLst>
          </a:blip>
          <a:srcRect r="18259"/>
          <a:stretch/>
        </p:blipFill>
        <p:spPr>
          <a:xfrm>
            <a:off x="609600" y="1600200"/>
            <a:ext cx="8031208" cy="3810000"/>
          </a:xfrm>
        </p:spPr>
      </p:pic>
      <p:sp>
        <p:nvSpPr>
          <p:cNvPr id="5" name="TextBox 4"/>
          <p:cNvSpPr txBox="1"/>
          <p:nvPr/>
        </p:nvSpPr>
        <p:spPr>
          <a:xfrm>
            <a:off x="5429250" y="5730337"/>
            <a:ext cx="2819400" cy="92333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b="1" dirty="0" smtClean="0"/>
              <a:t>Help messages appear when you mouse over the question marks</a:t>
            </a:r>
            <a:endParaRPr lang="en-US" b="1" dirty="0"/>
          </a:p>
        </p:txBody>
      </p:sp>
      <p:cxnSp>
        <p:nvCxnSpPr>
          <p:cNvPr id="7" name="Straight Arrow Connector 6"/>
          <p:cNvCxnSpPr>
            <a:stCxn id="5" idx="0"/>
          </p:cNvCxnSpPr>
          <p:nvPr/>
        </p:nvCxnSpPr>
        <p:spPr>
          <a:xfrm flipV="1">
            <a:off x="6838950" y="4648200"/>
            <a:ext cx="247650" cy="1082137"/>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3" name="Footer Placeholder 2"/>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6" name="Slide Number Placeholder 5"/>
          <p:cNvSpPr>
            <a:spLocks noGrp="1"/>
          </p:cNvSpPr>
          <p:nvPr>
            <p:ph type="sldNum" sz="quarter" idx="12"/>
          </p:nvPr>
        </p:nvSpPr>
        <p:spPr/>
        <p:txBody>
          <a:bodyPr/>
          <a:lstStyle/>
          <a:p>
            <a:fld id="{75BF4553-2B3F-4218-A04E-7525AA92F1BC}" type="slidenum">
              <a:rPr lang="en-US" smtClean="0"/>
              <a:pPr/>
              <a:t>42</a:t>
            </a:fld>
            <a:endParaRPr lang="en-US"/>
          </a:p>
        </p:txBody>
      </p:sp>
    </p:spTree>
    <p:extLst>
      <p:ext uri="{BB962C8B-B14F-4D97-AF65-F5344CB8AC3E}">
        <p14:creationId xmlns:p14="http://schemas.microsoft.com/office/powerpoint/2010/main" xmlns="" val="45359501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Analysis Spreadsheet</a:t>
            </a:r>
            <a:endParaRPr lang="en-US" dirty="0"/>
          </a:p>
        </p:txBody>
      </p:sp>
      <p:pic>
        <p:nvPicPr>
          <p:cNvPr id="4" name="Content Placeholder 3"/>
          <p:cNvPicPr>
            <a:picLocks noGrp="1" noChangeAspect="1"/>
          </p:cNvPicPr>
          <p:nvPr>
            <p:ph idx="1"/>
          </p:nvPr>
        </p:nvPicPr>
        <p:blipFill rotWithShape="1">
          <a:blip r:embed="rId3" cstate="print">
            <a:extLst>
              <a:ext uri="{28A0092B-C50C-407E-A947-70E740481C1C}">
                <a14:useLocalDpi xmlns:a14="http://schemas.microsoft.com/office/drawing/2010/main" xmlns="" val="0"/>
              </a:ext>
            </a:extLst>
          </a:blip>
          <a:srcRect r="18259"/>
          <a:stretch/>
        </p:blipFill>
        <p:spPr>
          <a:xfrm>
            <a:off x="609600" y="1600200"/>
            <a:ext cx="8031208" cy="3810000"/>
          </a:xfrm>
        </p:spPr>
      </p:pic>
      <p:sp>
        <p:nvSpPr>
          <p:cNvPr id="11" name="TextBox 10"/>
          <p:cNvSpPr txBox="1"/>
          <p:nvPr/>
        </p:nvSpPr>
        <p:spPr>
          <a:xfrm>
            <a:off x="5867400" y="2819400"/>
            <a:ext cx="2667000" cy="2031325"/>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b="1" dirty="0" smtClean="0"/>
              <a:t>Enter problem data into the white cells:</a:t>
            </a:r>
          </a:p>
          <a:p>
            <a:pPr algn="ctr"/>
            <a:r>
              <a:rPr lang="en-US" b="1" dirty="0" smtClean="0"/>
              <a:t># units = 100</a:t>
            </a:r>
          </a:p>
          <a:p>
            <a:pPr algn="ctr"/>
            <a:r>
              <a:rPr lang="en-US" b="1" dirty="0" smtClean="0"/>
              <a:t>$price/unit = $30</a:t>
            </a:r>
          </a:p>
          <a:p>
            <a:pPr algn="ctr"/>
            <a:r>
              <a:rPr lang="en-US" b="1" dirty="0" smtClean="0"/>
              <a:t>Fixed Cost = $2000 +$200</a:t>
            </a:r>
          </a:p>
          <a:p>
            <a:pPr algn="ctr"/>
            <a:r>
              <a:rPr lang="en-US" b="1" dirty="0" smtClean="0"/>
              <a:t>Profit Target = $0</a:t>
            </a:r>
          </a:p>
          <a:p>
            <a:pPr algn="ctr"/>
            <a:r>
              <a:rPr lang="en-US" b="1" dirty="0" smtClean="0"/>
              <a:t> (default value)</a:t>
            </a:r>
            <a:endParaRPr lang="en-US" b="1" dirty="0"/>
          </a:p>
        </p:txBody>
      </p:sp>
      <p:sp>
        <p:nvSpPr>
          <p:cNvPr id="3" name="TextBox 2"/>
          <p:cNvSpPr txBox="1"/>
          <p:nvPr/>
        </p:nvSpPr>
        <p:spPr>
          <a:xfrm>
            <a:off x="3200401" y="5638800"/>
            <a:ext cx="2971800" cy="92333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b="1" dirty="0" smtClean="0"/>
              <a:t>The spreadsheet automatically calculates the unknown VC$/Unit</a:t>
            </a:r>
            <a:endParaRPr lang="en-US" b="1" dirty="0"/>
          </a:p>
        </p:txBody>
      </p:sp>
      <p:cxnSp>
        <p:nvCxnSpPr>
          <p:cNvPr id="8" name="Straight Arrow Connector 7"/>
          <p:cNvCxnSpPr/>
          <p:nvPr/>
        </p:nvCxnSpPr>
        <p:spPr>
          <a:xfrm flipV="1">
            <a:off x="4686301" y="4850725"/>
            <a:ext cx="266699" cy="788075"/>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0" name="Straight Arrow Connector 9"/>
          <p:cNvCxnSpPr>
            <a:stCxn id="11" idx="1"/>
          </p:cNvCxnSpPr>
          <p:nvPr/>
        </p:nvCxnSpPr>
        <p:spPr>
          <a:xfrm flipH="1">
            <a:off x="5486400" y="3835063"/>
            <a:ext cx="381000" cy="1"/>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13" name="Straight Arrow Connector 12"/>
          <p:cNvCxnSpPr>
            <a:stCxn id="11" idx="1"/>
          </p:cNvCxnSpPr>
          <p:nvPr/>
        </p:nvCxnSpPr>
        <p:spPr>
          <a:xfrm flipH="1">
            <a:off x="5486400" y="3835063"/>
            <a:ext cx="381000" cy="355937"/>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15" name="Straight Arrow Connector 14"/>
          <p:cNvCxnSpPr>
            <a:stCxn id="11" idx="1"/>
          </p:cNvCxnSpPr>
          <p:nvPr/>
        </p:nvCxnSpPr>
        <p:spPr>
          <a:xfrm flipH="1">
            <a:off x="5486400" y="3835063"/>
            <a:ext cx="381000" cy="584537"/>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5" name="Footer Placeholder 4"/>
          <p:cNvSpPr>
            <a:spLocks noGrp="1"/>
          </p:cNvSpPr>
          <p:nvPr>
            <p:ph type="ftr" sz="quarter" idx="11"/>
          </p:nvPr>
        </p:nvSpPr>
        <p:spPr>
          <a:xfrm>
            <a:off x="3124200" y="6569075"/>
            <a:ext cx="2895600" cy="365125"/>
          </a:xfrm>
        </p:spPr>
        <p:txBody>
          <a:bodyPr/>
          <a:lstStyle/>
          <a:p>
            <a:r>
              <a:rPr lang="en-US" dirty="0" smtClean="0"/>
              <a:t>© </a:t>
            </a:r>
            <a:r>
              <a:rPr lang="en-US" dirty="0" smtClean="0"/>
              <a:t> </a:t>
            </a:r>
            <a:r>
              <a:rPr lang="en-US" dirty="0" smtClean="0"/>
              <a:t>2011</a:t>
            </a:r>
            <a:endParaRPr lang="en-US" dirty="0"/>
          </a:p>
        </p:txBody>
      </p:sp>
      <p:sp>
        <p:nvSpPr>
          <p:cNvPr id="6" name="Slide Number Placeholder 5"/>
          <p:cNvSpPr>
            <a:spLocks noGrp="1"/>
          </p:cNvSpPr>
          <p:nvPr>
            <p:ph type="sldNum" sz="quarter" idx="12"/>
          </p:nvPr>
        </p:nvSpPr>
        <p:spPr/>
        <p:txBody>
          <a:bodyPr/>
          <a:lstStyle/>
          <a:p>
            <a:fld id="{75BF4553-2B3F-4218-A04E-7525AA92F1BC}" type="slidenum">
              <a:rPr lang="en-US" smtClean="0"/>
              <a:pPr/>
              <a:t>43</a:t>
            </a:fld>
            <a:endParaRPr lang="en-US"/>
          </a:p>
        </p:txBody>
      </p:sp>
    </p:spTree>
    <p:extLst>
      <p:ext uri="{BB962C8B-B14F-4D97-AF65-F5344CB8AC3E}">
        <p14:creationId xmlns:p14="http://schemas.microsoft.com/office/powerpoint/2010/main" xmlns="" val="268458630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t>
            </a:r>
            <a:r>
              <a:rPr lang="en-US" dirty="0" smtClean="0"/>
              <a:t>Ifs </a:t>
            </a:r>
            <a:r>
              <a:rPr lang="en-US" dirty="0"/>
              <a:t>Involving Other Variables</a:t>
            </a:r>
          </a:p>
        </p:txBody>
      </p:sp>
      <p:sp>
        <p:nvSpPr>
          <p:cNvPr id="3" name="Content Placeholder 2"/>
          <p:cNvSpPr>
            <a:spLocks noGrp="1"/>
          </p:cNvSpPr>
          <p:nvPr>
            <p:ph idx="1"/>
          </p:nvPr>
        </p:nvSpPr>
        <p:spPr/>
        <p:txBody>
          <a:bodyPr>
            <a:normAutofit/>
          </a:bodyPr>
          <a:lstStyle/>
          <a:p>
            <a:r>
              <a:rPr lang="en-US" dirty="0" smtClean="0"/>
              <a:t>What if the market will not bear an increase in ticket price above $30</a:t>
            </a:r>
            <a:r>
              <a:rPr lang="en-US" dirty="0"/>
              <a:t>?</a:t>
            </a:r>
            <a:endParaRPr lang="en-US" dirty="0" smtClean="0"/>
          </a:p>
          <a:p>
            <a:r>
              <a:rPr lang="en-US" dirty="0" smtClean="0"/>
              <a:t>Variable cost  increases by 30%</a:t>
            </a:r>
          </a:p>
          <a:p>
            <a:r>
              <a:rPr lang="en-US" dirty="0" smtClean="0"/>
              <a:t>Task: Calculate target fixed cost that will maintain a breakeven point of 100 tickets</a:t>
            </a:r>
          </a:p>
          <a:p>
            <a:r>
              <a:rPr lang="en-US" dirty="0"/>
              <a:t>What is the unknown variable?  </a:t>
            </a:r>
          </a:p>
          <a:p>
            <a:r>
              <a:rPr lang="en-US" dirty="0" smtClean="0"/>
              <a:t>Which </a:t>
            </a:r>
            <a:r>
              <a:rPr lang="en-US" dirty="0"/>
              <a:t>spreadsheet tool will I use? </a:t>
            </a:r>
            <a:endParaRPr lang="en-US" dirty="0" smtClean="0"/>
          </a:p>
          <a:p>
            <a:r>
              <a:rPr lang="en-US" dirty="0" smtClean="0"/>
              <a:t>How </a:t>
            </a:r>
            <a:r>
              <a:rPr lang="en-US" dirty="0"/>
              <a:t>would </a:t>
            </a:r>
            <a:r>
              <a:rPr lang="en-US" dirty="0" smtClean="0"/>
              <a:t>I </a:t>
            </a:r>
            <a:r>
              <a:rPr lang="en-US" dirty="0"/>
              <a:t>set up the equation? </a:t>
            </a:r>
          </a:p>
          <a:p>
            <a:pPr lvl="0"/>
            <a:endParaRPr lang="en-US" dirty="0"/>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5" name="Slide Number Placeholder 4"/>
          <p:cNvSpPr>
            <a:spLocks noGrp="1"/>
          </p:cNvSpPr>
          <p:nvPr>
            <p:ph type="sldNum" sz="quarter" idx="12"/>
          </p:nvPr>
        </p:nvSpPr>
        <p:spPr/>
        <p:txBody>
          <a:bodyPr/>
          <a:lstStyle/>
          <a:p>
            <a:fld id="{75BF4553-2B3F-4218-A04E-7525AA92F1BC}" type="slidenum">
              <a:rPr lang="en-US" smtClean="0"/>
              <a:pPr/>
              <a:t>44</a:t>
            </a:fld>
            <a:endParaRPr lang="en-US"/>
          </a:p>
        </p:txBody>
      </p:sp>
    </p:spTree>
    <p:extLst>
      <p:ext uri="{BB962C8B-B14F-4D97-AF65-F5344CB8AC3E}">
        <p14:creationId xmlns:p14="http://schemas.microsoft.com/office/powerpoint/2010/main" xmlns="" val="232258406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for Breakeven $Fixed Cost</a:t>
            </a:r>
            <a:endParaRPr lang="en-US" dirty="0"/>
          </a:p>
        </p:txBody>
      </p:sp>
      <p:sp>
        <p:nvSpPr>
          <p:cNvPr id="3" name="Content Placeholder 2"/>
          <p:cNvSpPr>
            <a:spLocks noGrp="1"/>
          </p:cNvSpPr>
          <p:nvPr>
            <p:ph idx="1"/>
          </p:nvPr>
        </p:nvSpPr>
        <p:spPr/>
        <p:txBody>
          <a:bodyPr>
            <a:normAutofit/>
          </a:bodyPr>
          <a:lstStyle/>
          <a:p>
            <a:pPr marL="0" indent="0" algn="ctr">
              <a:buNone/>
            </a:pPr>
            <a:r>
              <a:rPr lang="en-US" sz="2800" dirty="0"/>
              <a:t>Revenue - Variable Cost - Fixed Cost = Profit</a:t>
            </a:r>
          </a:p>
          <a:p>
            <a:pPr marL="0" indent="0" algn="ctr">
              <a:buNone/>
            </a:pPr>
            <a:r>
              <a:rPr lang="en-US" sz="2400" dirty="0" smtClean="0"/>
              <a:t>$30/</a:t>
            </a:r>
            <a:r>
              <a:rPr lang="en-US" sz="2400" dirty="0" err="1" smtClean="0"/>
              <a:t>Tkt</a:t>
            </a:r>
            <a:r>
              <a:rPr lang="en-US" sz="2400" dirty="0" smtClean="0"/>
              <a:t>(100 </a:t>
            </a:r>
            <a:r>
              <a:rPr lang="en-US" sz="2400" dirty="0" err="1"/>
              <a:t>Tkts</a:t>
            </a:r>
            <a:r>
              <a:rPr lang="en-US" sz="2400" dirty="0"/>
              <a:t>) - </a:t>
            </a:r>
            <a:r>
              <a:rPr lang="en-US" sz="2400" dirty="0" smtClean="0"/>
              <a:t>$10/</a:t>
            </a:r>
            <a:r>
              <a:rPr lang="en-US" sz="2400" dirty="0" err="1" smtClean="0"/>
              <a:t>Tkt</a:t>
            </a:r>
            <a:r>
              <a:rPr lang="en-US" sz="2400" dirty="0" smtClean="0"/>
              <a:t>(1+.3)(100 </a:t>
            </a:r>
            <a:r>
              <a:rPr lang="en-US" sz="2400" dirty="0" err="1"/>
              <a:t>Tkts</a:t>
            </a:r>
            <a:r>
              <a:rPr lang="en-US" sz="2400" dirty="0"/>
              <a:t>) - </a:t>
            </a:r>
            <a:r>
              <a:rPr lang="en-US" sz="2400" dirty="0" smtClean="0"/>
              <a:t>$FC </a:t>
            </a:r>
            <a:r>
              <a:rPr lang="en-US" sz="2400" dirty="0"/>
              <a:t>= $0</a:t>
            </a:r>
          </a:p>
          <a:p>
            <a:pPr marL="0" indent="0" algn="ctr">
              <a:buNone/>
            </a:pPr>
            <a:r>
              <a:rPr lang="en-US" sz="2400" dirty="0">
                <a:solidFill>
                  <a:schemeClr val="bg1"/>
                </a:solidFill>
              </a:rPr>
              <a:t>$30/</a:t>
            </a:r>
            <a:r>
              <a:rPr lang="en-US" sz="2400" dirty="0" err="1">
                <a:solidFill>
                  <a:schemeClr val="bg1"/>
                </a:solidFill>
              </a:rPr>
              <a:t>Tkt</a:t>
            </a:r>
            <a:r>
              <a:rPr lang="en-US" sz="2400" dirty="0">
                <a:solidFill>
                  <a:schemeClr val="bg1"/>
                </a:solidFill>
              </a:rPr>
              <a:t>(100 </a:t>
            </a:r>
            <a:r>
              <a:rPr lang="en-US" sz="2400" dirty="0" err="1">
                <a:solidFill>
                  <a:schemeClr val="bg1"/>
                </a:solidFill>
              </a:rPr>
              <a:t>Tkts</a:t>
            </a:r>
            <a:r>
              <a:rPr lang="en-US" sz="2400" dirty="0">
                <a:solidFill>
                  <a:schemeClr val="bg1"/>
                </a:solidFill>
              </a:rPr>
              <a:t>) - $10/</a:t>
            </a:r>
            <a:r>
              <a:rPr lang="en-US" sz="2400" dirty="0" err="1">
                <a:solidFill>
                  <a:schemeClr val="bg1"/>
                </a:solidFill>
              </a:rPr>
              <a:t>Tkt</a:t>
            </a:r>
            <a:r>
              <a:rPr lang="en-US" sz="2400" dirty="0">
                <a:solidFill>
                  <a:schemeClr val="bg1"/>
                </a:solidFill>
              </a:rPr>
              <a:t>(1+.3)(100 </a:t>
            </a:r>
            <a:r>
              <a:rPr lang="en-US" sz="2400" dirty="0" err="1">
                <a:solidFill>
                  <a:schemeClr val="bg1"/>
                </a:solidFill>
              </a:rPr>
              <a:t>Tkts</a:t>
            </a:r>
            <a:r>
              <a:rPr lang="en-US" sz="2400" dirty="0">
                <a:solidFill>
                  <a:schemeClr val="bg1"/>
                </a:solidFill>
              </a:rPr>
              <a:t>) - $FC = $0</a:t>
            </a:r>
          </a:p>
          <a:p>
            <a:pPr marL="0" indent="0" algn="ctr">
              <a:buNone/>
            </a:pPr>
            <a:r>
              <a:rPr lang="en-US" sz="2400" dirty="0" smtClean="0">
                <a:solidFill>
                  <a:schemeClr val="bg1"/>
                </a:solidFill>
              </a:rPr>
              <a:t>$30(100) </a:t>
            </a:r>
            <a:r>
              <a:rPr lang="en-US" sz="2400" dirty="0">
                <a:solidFill>
                  <a:schemeClr val="bg1"/>
                </a:solidFill>
              </a:rPr>
              <a:t>- </a:t>
            </a:r>
            <a:r>
              <a:rPr lang="en-US" sz="2400" dirty="0" smtClean="0">
                <a:solidFill>
                  <a:schemeClr val="bg1"/>
                </a:solidFill>
              </a:rPr>
              <a:t>$10(1+.3)(100) </a:t>
            </a:r>
            <a:r>
              <a:rPr lang="en-US" sz="2400" dirty="0">
                <a:solidFill>
                  <a:schemeClr val="bg1"/>
                </a:solidFill>
              </a:rPr>
              <a:t>- </a:t>
            </a:r>
            <a:r>
              <a:rPr lang="en-US" sz="2400" dirty="0" smtClean="0">
                <a:solidFill>
                  <a:schemeClr val="bg1"/>
                </a:solidFill>
              </a:rPr>
              <a:t>$FC </a:t>
            </a:r>
            <a:r>
              <a:rPr lang="en-US" sz="2400" dirty="0">
                <a:solidFill>
                  <a:schemeClr val="bg1"/>
                </a:solidFill>
              </a:rPr>
              <a:t>= $</a:t>
            </a:r>
            <a:r>
              <a:rPr lang="en-US" sz="2400" dirty="0" smtClean="0">
                <a:solidFill>
                  <a:schemeClr val="bg1"/>
                </a:solidFill>
              </a:rPr>
              <a:t>0</a:t>
            </a:r>
          </a:p>
          <a:p>
            <a:pPr marL="0" indent="0" algn="ctr">
              <a:buNone/>
            </a:pPr>
            <a:r>
              <a:rPr lang="en-US" sz="2400" dirty="0">
                <a:solidFill>
                  <a:schemeClr val="bg1"/>
                </a:solidFill>
              </a:rPr>
              <a:t>$30(100) - $</a:t>
            </a:r>
            <a:r>
              <a:rPr lang="en-US" sz="2400" dirty="0" smtClean="0">
                <a:solidFill>
                  <a:schemeClr val="bg1"/>
                </a:solidFill>
              </a:rPr>
              <a:t>13(100</a:t>
            </a:r>
            <a:r>
              <a:rPr lang="en-US" sz="2400" dirty="0">
                <a:solidFill>
                  <a:schemeClr val="bg1"/>
                </a:solidFill>
              </a:rPr>
              <a:t>) - $FC = $0</a:t>
            </a:r>
          </a:p>
          <a:p>
            <a:pPr marL="0" indent="0" algn="ctr">
              <a:buNone/>
            </a:pPr>
            <a:r>
              <a:rPr lang="en-US" sz="2400" dirty="0" smtClean="0">
                <a:solidFill>
                  <a:schemeClr val="bg1"/>
                </a:solidFill>
              </a:rPr>
              <a:t>$3000 </a:t>
            </a:r>
            <a:r>
              <a:rPr lang="en-US" sz="2400" dirty="0">
                <a:solidFill>
                  <a:schemeClr val="bg1"/>
                </a:solidFill>
              </a:rPr>
              <a:t>- </a:t>
            </a:r>
            <a:r>
              <a:rPr lang="en-US" sz="2400" dirty="0" smtClean="0">
                <a:solidFill>
                  <a:schemeClr val="bg1"/>
                </a:solidFill>
              </a:rPr>
              <a:t>$1300 </a:t>
            </a:r>
            <a:r>
              <a:rPr lang="en-US" sz="2400" dirty="0">
                <a:solidFill>
                  <a:schemeClr val="bg1"/>
                </a:solidFill>
              </a:rPr>
              <a:t>- $FC </a:t>
            </a:r>
            <a:r>
              <a:rPr lang="en-US" sz="2400" dirty="0" smtClean="0">
                <a:solidFill>
                  <a:schemeClr val="bg1"/>
                </a:solidFill>
              </a:rPr>
              <a:t>= </a:t>
            </a:r>
            <a:r>
              <a:rPr lang="en-US" sz="2400" dirty="0">
                <a:solidFill>
                  <a:schemeClr val="bg1"/>
                </a:solidFill>
              </a:rPr>
              <a:t>$</a:t>
            </a:r>
            <a:r>
              <a:rPr lang="en-US" sz="2400" dirty="0" smtClean="0">
                <a:solidFill>
                  <a:schemeClr val="bg1"/>
                </a:solidFill>
              </a:rPr>
              <a:t>0</a:t>
            </a:r>
          </a:p>
          <a:p>
            <a:pPr marL="0" indent="0" algn="ctr">
              <a:buNone/>
            </a:pPr>
            <a:r>
              <a:rPr lang="en-US" sz="2400" dirty="0" smtClean="0">
                <a:solidFill>
                  <a:schemeClr val="bg1"/>
                </a:solidFill>
              </a:rPr>
              <a:t>$1700 </a:t>
            </a:r>
            <a:r>
              <a:rPr lang="en-US" sz="2400" dirty="0">
                <a:solidFill>
                  <a:schemeClr val="bg1"/>
                </a:solidFill>
              </a:rPr>
              <a:t>- </a:t>
            </a:r>
            <a:r>
              <a:rPr lang="en-US" sz="2400" dirty="0" smtClean="0">
                <a:solidFill>
                  <a:schemeClr val="bg1"/>
                </a:solidFill>
              </a:rPr>
              <a:t>$FC </a:t>
            </a:r>
            <a:r>
              <a:rPr lang="en-US" sz="2400" dirty="0">
                <a:solidFill>
                  <a:schemeClr val="bg1"/>
                </a:solidFill>
              </a:rPr>
              <a:t>= $</a:t>
            </a:r>
            <a:r>
              <a:rPr lang="en-US" sz="2400" dirty="0" smtClean="0">
                <a:solidFill>
                  <a:schemeClr val="bg1"/>
                </a:solidFill>
              </a:rPr>
              <a:t>0</a:t>
            </a:r>
          </a:p>
          <a:p>
            <a:pPr marL="0" indent="0" algn="ctr">
              <a:buNone/>
            </a:pPr>
            <a:r>
              <a:rPr lang="en-US" sz="2400" dirty="0" smtClean="0">
                <a:solidFill>
                  <a:schemeClr val="bg1"/>
                </a:solidFill>
              </a:rPr>
              <a:t>$FC </a:t>
            </a:r>
            <a:r>
              <a:rPr lang="en-US" sz="2400" dirty="0">
                <a:solidFill>
                  <a:schemeClr val="bg1"/>
                </a:solidFill>
              </a:rPr>
              <a:t>= </a:t>
            </a:r>
            <a:r>
              <a:rPr lang="en-US" sz="2400" dirty="0" smtClean="0">
                <a:solidFill>
                  <a:schemeClr val="bg1"/>
                </a:solidFill>
              </a:rPr>
              <a:t>$1700 </a:t>
            </a:r>
          </a:p>
          <a:p>
            <a:pPr marL="0" indent="0" algn="ctr">
              <a:buNone/>
            </a:pPr>
            <a:endParaRPr lang="en-US" sz="2400" dirty="0"/>
          </a:p>
          <a:p>
            <a:pPr marL="0" indent="0" algn="ctr">
              <a:buNone/>
            </a:pPr>
            <a:endParaRPr lang="en-US" sz="2400" dirty="0"/>
          </a:p>
          <a:p>
            <a:pPr marL="0" indent="0" algn="ctr">
              <a:buNone/>
            </a:pPr>
            <a:endParaRPr lang="en-US" sz="2400" dirty="0"/>
          </a:p>
          <a:p>
            <a:pPr marL="0" indent="0" algn="ctr">
              <a:buNone/>
            </a:pPr>
            <a:endParaRPr lang="en-US" sz="2400" dirty="0"/>
          </a:p>
          <a:p>
            <a:pPr marL="0" indent="0" algn="ctr">
              <a:buNone/>
            </a:pPr>
            <a:endParaRPr lang="en-US" sz="2400" dirty="0"/>
          </a:p>
          <a:p>
            <a:pPr marL="0" indent="0" algn="ctr">
              <a:buNone/>
            </a:pPr>
            <a:endParaRPr lang="en-US" sz="2400" dirty="0"/>
          </a:p>
          <a:p>
            <a:pPr marL="0" indent="0" algn="ctr">
              <a:buNone/>
            </a:pPr>
            <a:endParaRPr lang="en-US" sz="2800" dirty="0"/>
          </a:p>
          <a:p>
            <a:pPr marL="0" indent="0" algn="ctr">
              <a:buNone/>
            </a:pPr>
            <a:endParaRPr lang="en-US" sz="2800" dirty="0"/>
          </a:p>
          <a:p>
            <a:pPr marL="0" indent="0" algn="ctr">
              <a:buNone/>
            </a:pPr>
            <a:endParaRPr lang="en-US" sz="2800" dirty="0"/>
          </a:p>
          <a:p>
            <a:pPr marL="0" indent="0" algn="ctr">
              <a:buNone/>
            </a:pPr>
            <a:endParaRPr lang="en-US" sz="2800" dirty="0" smtClean="0"/>
          </a:p>
          <a:p>
            <a:pPr marL="0" indent="0" algn="ctr">
              <a:buNone/>
            </a:pPr>
            <a:endParaRPr lang="en-US" sz="2800" dirty="0"/>
          </a:p>
          <a:p>
            <a:pPr marL="0" indent="0" algn="ctr">
              <a:buNone/>
            </a:pPr>
            <a:endParaRPr lang="en-US" dirty="0"/>
          </a:p>
        </p:txBody>
      </p:sp>
      <p:sp>
        <p:nvSpPr>
          <p:cNvPr id="4" name="Footer Placeholder 3"/>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5" name="Slide Number Placeholder 4"/>
          <p:cNvSpPr>
            <a:spLocks noGrp="1"/>
          </p:cNvSpPr>
          <p:nvPr>
            <p:ph type="sldNum" sz="quarter" idx="12"/>
          </p:nvPr>
        </p:nvSpPr>
        <p:spPr/>
        <p:txBody>
          <a:bodyPr/>
          <a:lstStyle/>
          <a:p>
            <a:fld id="{75BF4553-2B3F-4218-A04E-7525AA92F1BC}" type="slidenum">
              <a:rPr lang="en-US" smtClean="0"/>
              <a:pPr/>
              <a:t>45</a:t>
            </a:fld>
            <a:endParaRPr lang="en-US"/>
          </a:p>
        </p:txBody>
      </p:sp>
    </p:spTree>
    <p:extLst>
      <p:ext uri="{BB962C8B-B14F-4D97-AF65-F5344CB8AC3E}">
        <p14:creationId xmlns:p14="http://schemas.microsoft.com/office/powerpoint/2010/main" xmlns="" val="214786414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for Breakeven $Fixed Cost</a:t>
            </a:r>
            <a:endParaRPr lang="en-US" dirty="0"/>
          </a:p>
        </p:txBody>
      </p:sp>
      <p:sp>
        <p:nvSpPr>
          <p:cNvPr id="3" name="Content Placeholder 2"/>
          <p:cNvSpPr>
            <a:spLocks noGrp="1"/>
          </p:cNvSpPr>
          <p:nvPr>
            <p:ph idx="1"/>
          </p:nvPr>
        </p:nvSpPr>
        <p:spPr/>
        <p:txBody>
          <a:bodyPr>
            <a:normAutofit/>
          </a:bodyPr>
          <a:lstStyle/>
          <a:p>
            <a:pPr marL="0" indent="0" algn="ctr">
              <a:buNone/>
            </a:pPr>
            <a:r>
              <a:rPr lang="en-US" sz="2800" dirty="0"/>
              <a:t>Revenue - Variable Cost - Fixed Cost = Profit</a:t>
            </a:r>
          </a:p>
          <a:p>
            <a:pPr marL="0" indent="0" algn="ctr">
              <a:buNone/>
            </a:pPr>
            <a:r>
              <a:rPr lang="en-US" sz="2400" dirty="0" smtClean="0"/>
              <a:t>$30/</a:t>
            </a:r>
            <a:r>
              <a:rPr lang="en-US" sz="2400" dirty="0" err="1" smtClean="0"/>
              <a:t>Tkt</a:t>
            </a:r>
            <a:r>
              <a:rPr lang="en-US" sz="2400" dirty="0" smtClean="0"/>
              <a:t>(100 </a:t>
            </a:r>
            <a:r>
              <a:rPr lang="en-US" sz="2400" dirty="0" err="1"/>
              <a:t>Tkts</a:t>
            </a:r>
            <a:r>
              <a:rPr lang="en-US" sz="2400" dirty="0"/>
              <a:t>) - </a:t>
            </a:r>
            <a:r>
              <a:rPr lang="en-US" sz="2400" dirty="0" smtClean="0"/>
              <a:t>$10/</a:t>
            </a:r>
            <a:r>
              <a:rPr lang="en-US" sz="2400" dirty="0" err="1" smtClean="0"/>
              <a:t>Tkt</a:t>
            </a:r>
            <a:r>
              <a:rPr lang="en-US" sz="2400" dirty="0" smtClean="0"/>
              <a:t>(1+.3)(100 </a:t>
            </a:r>
            <a:r>
              <a:rPr lang="en-US" sz="2400" dirty="0" err="1"/>
              <a:t>Tkts</a:t>
            </a:r>
            <a:r>
              <a:rPr lang="en-US" sz="2400" dirty="0"/>
              <a:t>) - </a:t>
            </a:r>
            <a:r>
              <a:rPr lang="en-US" sz="2400" dirty="0" smtClean="0"/>
              <a:t>$FC </a:t>
            </a:r>
            <a:r>
              <a:rPr lang="en-US" sz="2400" dirty="0"/>
              <a:t>= $0</a:t>
            </a:r>
          </a:p>
          <a:p>
            <a:pPr marL="0" indent="0" algn="ctr">
              <a:buNone/>
            </a:pPr>
            <a:r>
              <a:rPr lang="en-US" sz="2400" dirty="0"/>
              <a:t>$30/</a:t>
            </a:r>
            <a:r>
              <a:rPr lang="en-US" sz="2400" dirty="0" err="1">
                <a:solidFill>
                  <a:schemeClr val="bg1">
                    <a:lumMod val="65000"/>
                  </a:schemeClr>
                </a:solidFill>
              </a:rPr>
              <a:t>Tkt</a:t>
            </a:r>
            <a:r>
              <a:rPr lang="en-US" sz="2400" dirty="0"/>
              <a:t>(100 </a:t>
            </a:r>
            <a:r>
              <a:rPr lang="en-US" sz="2400" dirty="0" err="1">
                <a:solidFill>
                  <a:schemeClr val="bg1">
                    <a:lumMod val="65000"/>
                  </a:schemeClr>
                </a:solidFill>
              </a:rPr>
              <a:t>Tkts</a:t>
            </a:r>
            <a:r>
              <a:rPr lang="en-US" sz="2400" dirty="0"/>
              <a:t>) - $10/</a:t>
            </a:r>
            <a:r>
              <a:rPr lang="en-US" sz="2400" dirty="0" err="1">
                <a:solidFill>
                  <a:schemeClr val="bg1">
                    <a:lumMod val="65000"/>
                  </a:schemeClr>
                </a:solidFill>
              </a:rPr>
              <a:t>Tkt</a:t>
            </a:r>
            <a:r>
              <a:rPr lang="en-US" sz="2400" dirty="0"/>
              <a:t>(1+.3)(100 </a:t>
            </a:r>
            <a:r>
              <a:rPr lang="en-US" sz="2400" dirty="0" err="1">
                <a:solidFill>
                  <a:schemeClr val="bg1">
                    <a:lumMod val="65000"/>
                  </a:schemeClr>
                </a:solidFill>
              </a:rPr>
              <a:t>Tkts</a:t>
            </a:r>
            <a:r>
              <a:rPr lang="en-US" sz="2400" dirty="0"/>
              <a:t>) - $FC = $0</a:t>
            </a:r>
          </a:p>
          <a:p>
            <a:pPr marL="0" indent="0" algn="ctr">
              <a:buNone/>
            </a:pPr>
            <a:r>
              <a:rPr lang="en-US" sz="2400" dirty="0" smtClean="0"/>
              <a:t>$30(100) </a:t>
            </a:r>
            <a:r>
              <a:rPr lang="en-US" sz="2400" dirty="0"/>
              <a:t>- </a:t>
            </a:r>
            <a:r>
              <a:rPr lang="en-US" sz="2400" dirty="0" smtClean="0"/>
              <a:t>$10(1+.3)(100) </a:t>
            </a:r>
            <a:r>
              <a:rPr lang="en-US" sz="2400" dirty="0"/>
              <a:t>- </a:t>
            </a:r>
            <a:r>
              <a:rPr lang="en-US" sz="2400" dirty="0" smtClean="0"/>
              <a:t>$FC </a:t>
            </a:r>
            <a:r>
              <a:rPr lang="en-US" sz="2400" dirty="0"/>
              <a:t>= $</a:t>
            </a:r>
            <a:r>
              <a:rPr lang="en-US" sz="2400" dirty="0" smtClean="0"/>
              <a:t>0</a:t>
            </a:r>
          </a:p>
          <a:p>
            <a:pPr marL="0" indent="0" algn="ctr">
              <a:buNone/>
            </a:pPr>
            <a:r>
              <a:rPr lang="en-US" sz="2400" dirty="0"/>
              <a:t>$30(100) - $</a:t>
            </a:r>
            <a:r>
              <a:rPr lang="en-US" sz="2400" dirty="0" smtClean="0"/>
              <a:t>13(100</a:t>
            </a:r>
            <a:r>
              <a:rPr lang="en-US" sz="2400" dirty="0"/>
              <a:t>) - $FC = $0</a:t>
            </a:r>
          </a:p>
          <a:p>
            <a:pPr marL="0" indent="0" algn="ctr">
              <a:buNone/>
            </a:pPr>
            <a:r>
              <a:rPr lang="en-US" sz="2400" dirty="0" smtClean="0"/>
              <a:t>$3000 </a:t>
            </a:r>
            <a:r>
              <a:rPr lang="en-US" sz="2400" dirty="0"/>
              <a:t>- </a:t>
            </a:r>
            <a:r>
              <a:rPr lang="en-US" sz="2400" dirty="0" smtClean="0"/>
              <a:t>$1300 </a:t>
            </a:r>
            <a:r>
              <a:rPr lang="en-US" sz="2400" dirty="0"/>
              <a:t>- $FC </a:t>
            </a:r>
            <a:r>
              <a:rPr lang="en-US" sz="2400" dirty="0" smtClean="0"/>
              <a:t>= </a:t>
            </a:r>
            <a:r>
              <a:rPr lang="en-US" sz="2400" dirty="0"/>
              <a:t>$</a:t>
            </a:r>
            <a:r>
              <a:rPr lang="en-US" sz="2400" dirty="0" smtClean="0"/>
              <a:t>0</a:t>
            </a:r>
          </a:p>
          <a:p>
            <a:pPr marL="0" indent="0" algn="ctr">
              <a:buNone/>
            </a:pPr>
            <a:r>
              <a:rPr lang="en-US" sz="2400" dirty="0" smtClean="0"/>
              <a:t>$1700 </a:t>
            </a:r>
            <a:r>
              <a:rPr lang="en-US" sz="2400" dirty="0"/>
              <a:t>- </a:t>
            </a:r>
            <a:r>
              <a:rPr lang="en-US" sz="2400" dirty="0" smtClean="0"/>
              <a:t>$FC </a:t>
            </a:r>
            <a:r>
              <a:rPr lang="en-US" sz="2400" dirty="0"/>
              <a:t>= $</a:t>
            </a:r>
            <a:r>
              <a:rPr lang="en-US" sz="2400" dirty="0" smtClean="0"/>
              <a:t>0</a:t>
            </a:r>
          </a:p>
          <a:p>
            <a:pPr marL="0" indent="0" algn="ctr">
              <a:buNone/>
            </a:pPr>
            <a:r>
              <a:rPr lang="en-US" sz="2400" dirty="0" smtClean="0">
                <a:effectLst>
                  <a:glow rad="101600">
                    <a:schemeClr val="accent2">
                      <a:satMod val="175000"/>
                      <a:alpha val="40000"/>
                    </a:schemeClr>
                  </a:glow>
                </a:effectLst>
              </a:rPr>
              <a:t>$FC </a:t>
            </a:r>
            <a:r>
              <a:rPr lang="en-US" sz="2400" dirty="0">
                <a:effectLst>
                  <a:glow rad="101600">
                    <a:schemeClr val="accent2">
                      <a:satMod val="175000"/>
                      <a:alpha val="40000"/>
                    </a:schemeClr>
                  </a:glow>
                </a:effectLst>
              </a:rPr>
              <a:t>= </a:t>
            </a:r>
            <a:r>
              <a:rPr lang="en-US" sz="2400" dirty="0" smtClean="0">
                <a:effectLst>
                  <a:glow rad="101600">
                    <a:schemeClr val="accent2">
                      <a:satMod val="175000"/>
                      <a:alpha val="40000"/>
                    </a:schemeClr>
                  </a:glow>
                </a:effectLst>
              </a:rPr>
              <a:t>$1700 </a:t>
            </a:r>
          </a:p>
          <a:p>
            <a:pPr marL="0" indent="0" algn="ctr">
              <a:buNone/>
            </a:pPr>
            <a:endParaRPr lang="en-US" sz="2400" dirty="0"/>
          </a:p>
          <a:p>
            <a:pPr marL="0" indent="0" algn="ctr">
              <a:buNone/>
            </a:pPr>
            <a:endParaRPr lang="en-US" sz="2400" dirty="0"/>
          </a:p>
          <a:p>
            <a:pPr marL="0" indent="0" algn="ctr">
              <a:buNone/>
            </a:pPr>
            <a:endParaRPr lang="en-US" sz="2400" dirty="0"/>
          </a:p>
          <a:p>
            <a:pPr marL="0" indent="0" algn="ctr">
              <a:buNone/>
            </a:pPr>
            <a:endParaRPr lang="en-US" sz="2400" dirty="0"/>
          </a:p>
          <a:p>
            <a:pPr marL="0" indent="0" algn="ctr">
              <a:buNone/>
            </a:pPr>
            <a:endParaRPr lang="en-US" sz="2400" dirty="0"/>
          </a:p>
          <a:p>
            <a:pPr marL="0" indent="0" algn="ctr">
              <a:buNone/>
            </a:pPr>
            <a:endParaRPr lang="en-US" sz="2400" dirty="0"/>
          </a:p>
          <a:p>
            <a:pPr marL="0" indent="0" algn="ctr">
              <a:buNone/>
            </a:pPr>
            <a:endParaRPr lang="en-US" sz="2800" dirty="0"/>
          </a:p>
          <a:p>
            <a:pPr marL="0" indent="0" algn="ctr">
              <a:buNone/>
            </a:pPr>
            <a:endParaRPr lang="en-US" sz="2800" dirty="0"/>
          </a:p>
          <a:p>
            <a:pPr marL="0" indent="0" algn="ctr">
              <a:buNone/>
            </a:pPr>
            <a:endParaRPr lang="en-US" sz="2800" dirty="0"/>
          </a:p>
          <a:p>
            <a:pPr marL="0" indent="0" algn="ctr">
              <a:buNone/>
            </a:pPr>
            <a:endParaRPr lang="en-US" sz="2800" dirty="0" smtClean="0"/>
          </a:p>
          <a:p>
            <a:pPr marL="0" indent="0" algn="ctr">
              <a:buNone/>
            </a:pPr>
            <a:endParaRPr lang="en-US" sz="2800" dirty="0"/>
          </a:p>
          <a:p>
            <a:pPr marL="0" indent="0" algn="ctr">
              <a:buNone/>
            </a:pPr>
            <a:endParaRPr lang="en-US" dirty="0"/>
          </a:p>
        </p:txBody>
      </p:sp>
      <p:sp>
        <p:nvSpPr>
          <p:cNvPr id="4" name="Footer Placeholder 3"/>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5" name="Slide Number Placeholder 4"/>
          <p:cNvSpPr>
            <a:spLocks noGrp="1"/>
          </p:cNvSpPr>
          <p:nvPr>
            <p:ph type="sldNum" sz="quarter" idx="12"/>
          </p:nvPr>
        </p:nvSpPr>
        <p:spPr/>
        <p:txBody>
          <a:bodyPr/>
          <a:lstStyle/>
          <a:p>
            <a:fld id="{75BF4553-2B3F-4218-A04E-7525AA92F1BC}" type="slidenum">
              <a:rPr lang="en-US" smtClean="0"/>
              <a:pPr/>
              <a:t>46</a:t>
            </a:fld>
            <a:endParaRPr lang="en-US"/>
          </a:p>
        </p:txBody>
      </p:sp>
    </p:spTree>
    <p:extLst>
      <p:ext uri="{BB962C8B-B14F-4D97-AF65-F5344CB8AC3E}">
        <p14:creationId xmlns:p14="http://schemas.microsoft.com/office/powerpoint/2010/main" xmlns="" val="198009176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a:t>
            </a:r>
            <a:endParaRPr lang="en-US" dirty="0"/>
          </a:p>
        </p:txBody>
      </p:sp>
      <p:sp>
        <p:nvSpPr>
          <p:cNvPr id="3" name="Content Placeholder 2"/>
          <p:cNvSpPr>
            <a:spLocks noGrp="1"/>
          </p:cNvSpPr>
          <p:nvPr>
            <p:ph idx="1"/>
          </p:nvPr>
        </p:nvSpPr>
        <p:spPr/>
        <p:txBody>
          <a:bodyPr/>
          <a:lstStyle/>
          <a:p>
            <a:pPr marL="0" indent="0" algn="ctr">
              <a:buNone/>
            </a:pPr>
            <a:r>
              <a:rPr lang="en-US" dirty="0"/>
              <a:t>Revenue - Variable Cost - Fixed Cost = Profit</a:t>
            </a:r>
          </a:p>
          <a:p>
            <a:pPr marL="0" indent="0" algn="ctr">
              <a:buNone/>
            </a:pPr>
            <a:r>
              <a:rPr lang="en-US" sz="2800" dirty="0"/>
              <a:t>$30/</a:t>
            </a:r>
            <a:r>
              <a:rPr lang="en-US" sz="2800" dirty="0" err="1"/>
              <a:t>Tkt</a:t>
            </a:r>
            <a:r>
              <a:rPr lang="en-US" sz="2800" dirty="0"/>
              <a:t>(100 </a:t>
            </a:r>
            <a:r>
              <a:rPr lang="en-US" sz="2800" dirty="0" err="1"/>
              <a:t>Tkts</a:t>
            </a:r>
            <a:r>
              <a:rPr lang="en-US" sz="2800" dirty="0"/>
              <a:t>) - $10/</a:t>
            </a:r>
            <a:r>
              <a:rPr lang="en-US" sz="2800" dirty="0" err="1"/>
              <a:t>Tkt</a:t>
            </a:r>
            <a:r>
              <a:rPr lang="en-US" sz="2800" dirty="0"/>
              <a:t>(1+.3)(100 </a:t>
            </a:r>
            <a:r>
              <a:rPr lang="en-US" sz="2800" dirty="0" err="1"/>
              <a:t>Tkts</a:t>
            </a:r>
            <a:r>
              <a:rPr lang="en-US" sz="2800" dirty="0"/>
              <a:t>) - </a:t>
            </a:r>
            <a:r>
              <a:rPr lang="en-US" sz="2800" b="1" dirty="0">
                <a:effectLst>
                  <a:glow rad="101600">
                    <a:schemeClr val="accent2">
                      <a:satMod val="175000"/>
                      <a:alpha val="40000"/>
                    </a:schemeClr>
                  </a:glow>
                </a:effectLst>
              </a:rPr>
              <a:t>$FC </a:t>
            </a:r>
            <a:r>
              <a:rPr lang="en-US" sz="2800" dirty="0"/>
              <a:t>= $</a:t>
            </a:r>
            <a:r>
              <a:rPr lang="en-US" sz="2800" dirty="0" smtClean="0"/>
              <a:t>0</a:t>
            </a:r>
          </a:p>
          <a:p>
            <a:pPr marL="0" indent="0" algn="ctr">
              <a:buNone/>
            </a:pPr>
            <a:r>
              <a:rPr lang="en-US" sz="2800" dirty="0" smtClean="0"/>
              <a:t>$30/</a:t>
            </a:r>
            <a:r>
              <a:rPr lang="en-US" sz="2800" dirty="0" err="1" smtClean="0"/>
              <a:t>Tkt</a:t>
            </a:r>
            <a:r>
              <a:rPr lang="en-US" sz="2800" dirty="0" smtClean="0"/>
              <a:t>(100 </a:t>
            </a:r>
            <a:r>
              <a:rPr lang="en-US" sz="2800" dirty="0" err="1" smtClean="0"/>
              <a:t>Tkts</a:t>
            </a:r>
            <a:r>
              <a:rPr lang="en-US" sz="2800" dirty="0" smtClean="0"/>
              <a:t>) - $10/</a:t>
            </a:r>
            <a:r>
              <a:rPr lang="en-US" sz="2800" dirty="0" err="1" smtClean="0"/>
              <a:t>Tkt</a:t>
            </a:r>
            <a:r>
              <a:rPr lang="en-US" sz="2800" dirty="0" smtClean="0"/>
              <a:t>(1</a:t>
            </a:r>
            <a:r>
              <a:rPr lang="en-US" sz="2800" dirty="0"/>
              <a:t>+.3)(100 </a:t>
            </a:r>
            <a:r>
              <a:rPr lang="en-US" sz="2800" dirty="0" err="1"/>
              <a:t>Tkts</a:t>
            </a:r>
            <a:r>
              <a:rPr lang="en-US" sz="2800" dirty="0"/>
              <a:t>) </a:t>
            </a:r>
            <a:r>
              <a:rPr lang="en-US" sz="2800" b="1" dirty="0" smtClean="0"/>
              <a:t>-</a:t>
            </a:r>
            <a:r>
              <a:rPr lang="en-US" sz="2800" b="1" dirty="0">
                <a:effectLst>
                  <a:glow rad="101600">
                    <a:schemeClr val="accent2">
                      <a:satMod val="175000"/>
                      <a:alpha val="40000"/>
                    </a:schemeClr>
                  </a:glow>
                </a:effectLst>
              </a:rPr>
              <a:t>$1700 </a:t>
            </a:r>
            <a:r>
              <a:rPr lang="en-US" sz="2800" dirty="0"/>
              <a:t>= $</a:t>
            </a:r>
            <a:r>
              <a:rPr lang="en-US" sz="2800" dirty="0" smtClean="0"/>
              <a:t>0</a:t>
            </a:r>
          </a:p>
          <a:p>
            <a:pPr marL="0" indent="0" algn="ctr">
              <a:buNone/>
            </a:pPr>
            <a:r>
              <a:rPr lang="en-US" sz="2800" dirty="0"/>
              <a:t>$30/</a:t>
            </a:r>
            <a:r>
              <a:rPr lang="en-US" sz="2800" dirty="0" err="1">
                <a:solidFill>
                  <a:schemeClr val="bg1">
                    <a:lumMod val="50000"/>
                  </a:schemeClr>
                </a:solidFill>
              </a:rPr>
              <a:t>Tkt</a:t>
            </a:r>
            <a:r>
              <a:rPr lang="en-US" sz="2800" dirty="0"/>
              <a:t>(100 </a:t>
            </a:r>
            <a:r>
              <a:rPr lang="en-US" sz="2800" dirty="0" err="1">
                <a:solidFill>
                  <a:schemeClr val="bg1">
                    <a:lumMod val="50000"/>
                  </a:schemeClr>
                </a:solidFill>
              </a:rPr>
              <a:t>Tkts</a:t>
            </a:r>
            <a:r>
              <a:rPr lang="en-US" sz="2800" dirty="0"/>
              <a:t>) - </a:t>
            </a:r>
            <a:r>
              <a:rPr lang="en-US" sz="2800" dirty="0" smtClean="0"/>
              <a:t>$10/</a:t>
            </a:r>
            <a:r>
              <a:rPr lang="en-US" sz="2800" dirty="0" err="1" smtClean="0">
                <a:solidFill>
                  <a:schemeClr val="bg1">
                    <a:lumMod val="50000"/>
                  </a:schemeClr>
                </a:solidFill>
              </a:rPr>
              <a:t>Tkt</a:t>
            </a:r>
            <a:r>
              <a:rPr lang="en-US" sz="2800" dirty="0" smtClean="0"/>
              <a:t>(1</a:t>
            </a:r>
            <a:r>
              <a:rPr lang="en-US" sz="2800" dirty="0"/>
              <a:t>+.3)(100 </a:t>
            </a:r>
            <a:r>
              <a:rPr lang="en-US" sz="2800" dirty="0" err="1">
                <a:solidFill>
                  <a:schemeClr val="bg1">
                    <a:lumMod val="50000"/>
                  </a:schemeClr>
                </a:solidFill>
              </a:rPr>
              <a:t>Tkts</a:t>
            </a:r>
            <a:r>
              <a:rPr lang="en-US" sz="2800" dirty="0"/>
              <a:t>) -$1700 = $</a:t>
            </a:r>
            <a:r>
              <a:rPr lang="en-US" sz="2800" dirty="0" smtClean="0"/>
              <a:t>0</a:t>
            </a:r>
          </a:p>
          <a:p>
            <a:pPr marL="0" indent="0" algn="ctr">
              <a:buNone/>
            </a:pPr>
            <a:r>
              <a:rPr lang="en-US" sz="2800" dirty="0"/>
              <a:t>$</a:t>
            </a:r>
            <a:r>
              <a:rPr lang="en-US" sz="2800" dirty="0" smtClean="0"/>
              <a:t>30(100) </a:t>
            </a:r>
            <a:r>
              <a:rPr lang="en-US" sz="2800" dirty="0"/>
              <a:t>- </a:t>
            </a:r>
            <a:r>
              <a:rPr lang="en-US" sz="2800" dirty="0" smtClean="0"/>
              <a:t>$10(1.3</a:t>
            </a:r>
            <a:r>
              <a:rPr lang="en-US" sz="2800" dirty="0"/>
              <a:t>)(</a:t>
            </a:r>
            <a:r>
              <a:rPr lang="en-US" sz="2800" dirty="0" smtClean="0"/>
              <a:t>100) </a:t>
            </a:r>
            <a:r>
              <a:rPr lang="en-US" sz="2800" dirty="0"/>
              <a:t>-$1700 = $</a:t>
            </a:r>
            <a:r>
              <a:rPr lang="en-US" sz="2800" dirty="0" smtClean="0"/>
              <a:t>0</a:t>
            </a:r>
          </a:p>
          <a:p>
            <a:pPr marL="0" indent="0" algn="ctr">
              <a:buNone/>
            </a:pPr>
            <a:r>
              <a:rPr lang="en-US" sz="2800" dirty="0"/>
              <a:t>$</a:t>
            </a:r>
            <a:r>
              <a:rPr lang="en-US" sz="2800" dirty="0" smtClean="0"/>
              <a:t>3000 </a:t>
            </a:r>
            <a:r>
              <a:rPr lang="en-US" sz="2800" dirty="0"/>
              <a:t>- </a:t>
            </a:r>
            <a:r>
              <a:rPr lang="en-US" sz="2800" dirty="0" smtClean="0"/>
              <a:t>$13(100</a:t>
            </a:r>
            <a:r>
              <a:rPr lang="en-US" sz="2800" dirty="0"/>
              <a:t>) -$1700 = $</a:t>
            </a:r>
            <a:r>
              <a:rPr lang="en-US" sz="2800" dirty="0" smtClean="0"/>
              <a:t>0</a:t>
            </a:r>
          </a:p>
          <a:p>
            <a:pPr marL="0" indent="0" algn="ctr">
              <a:buNone/>
            </a:pPr>
            <a:r>
              <a:rPr lang="en-US" sz="2800" dirty="0"/>
              <a:t>$3000 - $</a:t>
            </a:r>
            <a:r>
              <a:rPr lang="en-US" sz="2800" dirty="0" smtClean="0"/>
              <a:t>1300 </a:t>
            </a:r>
            <a:r>
              <a:rPr lang="en-US" sz="2800" dirty="0"/>
              <a:t>-$1700 = $0</a:t>
            </a:r>
          </a:p>
          <a:p>
            <a:pPr marL="0" indent="0" algn="ctr">
              <a:buNone/>
            </a:pPr>
            <a:endParaRPr lang="en-US" sz="2800" dirty="0"/>
          </a:p>
          <a:p>
            <a:pPr marL="0" indent="0" algn="ctr">
              <a:buNone/>
            </a:pPr>
            <a:endParaRPr lang="en-US" sz="2800" dirty="0"/>
          </a:p>
          <a:p>
            <a:pPr marL="0" indent="0" algn="ctr">
              <a:buNone/>
            </a:pPr>
            <a:endParaRPr lang="en-US" sz="2800" dirty="0" smtClean="0"/>
          </a:p>
          <a:p>
            <a:pPr marL="0" indent="0" algn="ctr">
              <a:buNone/>
            </a:pPr>
            <a:endParaRPr lang="en-US" sz="2800" dirty="0"/>
          </a:p>
          <a:p>
            <a:pPr marL="0" indent="0" algn="ctr">
              <a:buNone/>
            </a:pPr>
            <a:endParaRPr lang="en-US" sz="2800" dirty="0"/>
          </a:p>
          <a:p>
            <a:pPr marL="0" indent="0" algn="ctr">
              <a:buNone/>
            </a:pPr>
            <a:endParaRPr lang="en-US" sz="2800" dirty="0" smtClean="0"/>
          </a:p>
          <a:p>
            <a:pPr marL="0" indent="0" algn="ctr">
              <a:buNone/>
            </a:pPr>
            <a:endParaRPr lang="en-US" sz="2800" dirty="0"/>
          </a:p>
          <a:p>
            <a:endParaRPr lang="en-US" dirty="0"/>
          </a:p>
        </p:txBody>
      </p:sp>
      <p:sp>
        <p:nvSpPr>
          <p:cNvPr id="4" name="Footer Placeholder 3"/>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5" name="Slide Number Placeholder 4"/>
          <p:cNvSpPr>
            <a:spLocks noGrp="1"/>
          </p:cNvSpPr>
          <p:nvPr>
            <p:ph type="sldNum" sz="quarter" idx="12"/>
          </p:nvPr>
        </p:nvSpPr>
        <p:spPr/>
        <p:txBody>
          <a:bodyPr/>
          <a:lstStyle/>
          <a:p>
            <a:fld id="{75BF4553-2B3F-4218-A04E-7525AA92F1BC}" type="slidenum">
              <a:rPr lang="en-US" smtClean="0"/>
              <a:pPr/>
              <a:t>47</a:t>
            </a:fld>
            <a:endParaRPr lang="en-US"/>
          </a:p>
        </p:txBody>
      </p:sp>
    </p:spTree>
    <p:extLst>
      <p:ext uri="{BB962C8B-B14F-4D97-AF65-F5344CB8AC3E}">
        <p14:creationId xmlns:p14="http://schemas.microsoft.com/office/powerpoint/2010/main" xmlns="" val="394991680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9"/>
          <p:cNvSpPr/>
          <p:nvPr/>
        </p:nvSpPr>
        <p:spPr>
          <a:xfrm>
            <a:off x="1162050" y="2724150"/>
            <a:ext cx="3695700" cy="1581150"/>
          </a:xfrm>
          <a:custGeom>
            <a:avLst/>
            <a:gdLst>
              <a:gd name="connsiteX0" fmla="*/ 57150 w 3695700"/>
              <a:gd name="connsiteY0" fmla="*/ 0 h 1581150"/>
              <a:gd name="connsiteX1" fmla="*/ 57150 w 3695700"/>
              <a:gd name="connsiteY1" fmla="*/ 1581150 h 1581150"/>
              <a:gd name="connsiteX2" fmla="*/ 3695700 w 3695700"/>
              <a:gd name="connsiteY2" fmla="*/ 38100 h 1581150"/>
              <a:gd name="connsiteX3" fmla="*/ 0 w 3695700"/>
              <a:gd name="connsiteY3" fmla="*/ 19050 h 1581150"/>
              <a:gd name="connsiteX4" fmla="*/ 57150 w 3695700"/>
              <a:gd name="connsiteY4" fmla="*/ 0 h 1581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95700" h="1581150">
                <a:moveTo>
                  <a:pt x="57150" y="0"/>
                </a:moveTo>
                <a:lnTo>
                  <a:pt x="57150" y="1581150"/>
                </a:lnTo>
                <a:lnTo>
                  <a:pt x="3695700" y="38100"/>
                </a:lnTo>
                <a:lnTo>
                  <a:pt x="0" y="19050"/>
                </a:lnTo>
                <a:lnTo>
                  <a:pt x="57150" y="0"/>
                </a:lnTo>
                <a:close/>
              </a:path>
            </a:pathLst>
          </a:cu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eeform 2"/>
          <p:cNvSpPr/>
          <p:nvPr/>
        </p:nvSpPr>
        <p:spPr>
          <a:xfrm>
            <a:off x="4953000" y="2019300"/>
            <a:ext cx="1600200" cy="723900"/>
          </a:xfrm>
          <a:custGeom>
            <a:avLst/>
            <a:gdLst>
              <a:gd name="connsiteX0" fmla="*/ 1543050 w 1600200"/>
              <a:gd name="connsiteY0" fmla="*/ 0 h 723900"/>
              <a:gd name="connsiteX1" fmla="*/ 0 w 1600200"/>
              <a:gd name="connsiteY1" fmla="*/ 723900 h 723900"/>
              <a:gd name="connsiteX2" fmla="*/ 1600200 w 1600200"/>
              <a:gd name="connsiteY2" fmla="*/ 723900 h 723900"/>
              <a:gd name="connsiteX3" fmla="*/ 1600200 w 1600200"/>
              <a:gd name="connsiteY3" fmla="*/ 57150 h 723900"/>
              <a:gd name="connsiteX4" fmla="*/ 1600200 w 1600200"/>
              <a:gd name="connsiteY4" fmla="*/ 57150 h 723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200" h="723900">
                <a:moveTo>
                  <a:pt x="1543050" y="0"/>
                </a:moveTo>
                <a:lnTo>
                  <a:pt x="0" y="723900"/>
                </a:lnTo>
                <a:lnTo>
                  <a:pt x="1600200" y="723900"/>
                </a:lnTo>
                <a:lnTo>
                  <a:pt x="1600200" y="57150"/>
                </a:lnTo>
                <a:lnTo>
                  <a:pt x="1600200" y="57150"/>
                </a:lnTo>
              </a:path>
            </a:pathLst>
          </a:cu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8900000" scaled="1"/>
            <a:tileRect/>
          </a:gra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Graphic Solution – 100 Tickets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00243264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304800" y="1600200"/>
            <a:ext cx="301686" cy="369332"/>
          </a:xfrm>
          <a:prstGeom prst="rect">
            <a:avLst/>
          </a:prstGeom>
          <a:noFill/>
        </p:spPr>
        <p:txBody>
          <a:bodyPr wrap="none" rtlCol="0">
            <a:spAutoFit/>
          </a:bodyPr>
          <a:lstStyle/>
          <a:p>
            <a:r>
              <a:rPr lang="en-US" dirty="0" smtClean="0"/>
              <a:t>$</a:t>
            </a:r>
            <a:endParaRPr lang="en-US" dirty="0"/>
          </a:p>
        </p:txBody>
      </p:sp>
      <p:sp>
        <p:nvSpPr>
          <p:cNvPr id="6" name="TextBox 5"/>
          <p:cNvSpPr txBox="1"/>
          <p:nvPr/>
        </p:nvSpPr>
        <p:spPr>
          <a:xfrm>
            <a:off x="990600" y="6096000"/>
            <a:ext cx="4239622" cy="646331"/>
          </a:xfrm>
          <a:prstGeom prst="rect">
            <a:avLst/>
          </a:prstGeom>
          <a:noFill/>
        </p:spPr>
        <p:txBody>
          <a:bodyPr wrap="none" rtlCol="0">
            <a:spAutoFit/>
          </a:bodyPr>
          <a:lstStyle/>
          <a:p>
            <a:r>
              <a:rPr lang="en-US" b="1" dirty="0" smtClean="0">
                <a:solidFill>
                  <a:srgbClr val="FF0000"/>
                </a:solidFill>
              </a:rPr>
              <a:t>X Axis = Unknown Fixed Cost</a:t>
            </a:r>
          </a:p>
          <a:p>
            <a:r>
              <a:rPr lang="en-US" b="1" dirty="0" smtClean="0">
                <a:solidFill>
                  <a:srgbClr val="FF0000"/>
                </a:solidFill>
              </a:rPr>
              <a:t>Total cost increases as Fixed Cost increases</a:t>
            </a:r>
          </a:p>
        </p:txBody>
      </p:sp>
      <p:sp>
        <p:nvSpPr>
          <p:cNvPr id="7" name="5-Point Star 6"/>
          <p:cNvSpPr/>
          <p:nvPr/>
        </p:nvSpPr>
        <p:spPr>
          <a:xfrm>
            <a:off x="4724400" y="2667000"/>
            <a:ext cx="304800" cy="228600"/>
          </a:xfrm>
          <a:prstGeom prst="star5">
            <a:avLst/>
          </a:prstGeom>
          <a:solidFill>
            <a:srgbClr val="FF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a:off x="4876800" y="2895600"/>
            <a:ext cx="17988" cy="304800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495800" y="6096000"/>
            <a:ext cx="769763" cy="369332"/>
          </a:xfrm>
          <a:prstGeom prst="rect">
            <a:avLst/>
          </a:prstGeom>
          <a:noFill/>
        </p:spPr>
        <p:txBody>
          <a:bodyPr wrap="none" rtlCol="0">
            <a:spAutoFit/>
          </a:bodyPr>
          <a:lstStyle/>
          <a:p>
            <a:r>
              <a:rPr lang="en-US" dirty="0" smtClean="0"/>
              <a:t>$1700</a:t>
            </a:r>
            <a:endParaRPr lang="en-US" dirty="0"/>
          </a:p>
        </p:txBody>
      </p:sp>
      <p:sp>
        <p:nvSpPr>
          <p:cNvPr id="12" name="TextBox 11"/>
          <p:cNvSpPr txBox="1"/>
          <p:nvPr/>
        </p:nvSpPr>
        <p:spPr>
          <a:xfrm>
            <a:off x="1741264" y="1447800"/>
            <a:ext cx="3251532" cy="646331"/>
          </a:xfrm>
          <a:prstGeom prst="rect">
            <a:avLst/>
          </a:prstGeom>
        </p:spPr>
        <p:style>
          <a:lnRef idx="0">
            <a:schemeClr val="accent5"/>
          </a:lnRef>
          <a:fillRef idx="3">
            <a:schemeClr val="accent5"/>
          </a:fillRef>
          <a:effectRef idx="3">
            <a:schemeClr val="accent5"/>
          </a:effectRef>
          <a:fontRef idx="minor">
            <a:schemeClr val="lt1"/>
          </a:fontRef>
        </p:style>
        <p:txBody>
          <a:bodyPr wrap="none" rtlCol="0">
            <a:spAutoFit/>
          </a:bodyPr>
          <a:lstStyle/>
          <a:p>
            <a:pPr algn="ctr"/>
            <a:r>
              <a:rPr lang="en-US" b="1" dirty="0" smtClean="0"/>
              <a:t>VC = 100 tickets * $13/ticket</a:t>
            </a:r>
          </a:p>
          <a:p>
            <a:pPr algn="ctr"/>
            <a:r>
              <a:rPr lang="en-US" b="1" dirty="0" smtClean="0"/>
              <a:t>Revenue = 100 tickets * $30/</a:t>
            </a:r>
            <a:r>
              <a:rPr lang="en-US" b="1" dirty="0" err="1" smtClean="0"/>
              <a:t>tkt</a:t>
            </a:r>
            <a:r>
              <a:rPr lang="en-US" b="1" dirty="0" smtClean="0"/>
              <a:t> </a:t>
            </a:r>
          </a:p>
        </p:txBody>
      </p:sp>
      <p:sp>
        <p:nvSpPr>
          <p:cNvPr id="11" name="Footer Placeholder 10"/>
          <p:cNvSpPr>
            <a:spLocks noGrp="1"/>
          </p:cNvSpPr>
          <p:nvPr>
            <p:ph type="ftr" sz="quarter" idx="11"/>
          </p:nvPr>
        </p:nvSpPr>
        <p:spPr>
          <a:xfrm>
            <a:off x="3124200" y="6569075"/>
            <a:ext cx="2895600" cy="365125"/>
          </a:xfrm>
        </p:spPr>
        <p:txBody>
          <a:bodyPr/>
          <a:lstStyle/>
          <a:p>
            <a:r>
              <a:rPr lang="en-US" dirty="0" smtClean="0"/>
              <a:t>© </a:t>
            </a:r>
            <a:r>
              <a:rPr lang="en-US" dirty="0" smtClean="0"/>
              <a:t> </a:t>
            </a:r>
            <a:r>
              <a:rPr lang="en-US" dirty="0" smtClean="0"/>
              <a:t>2011</a:t>
            </a:r>
            <a:endParaRPr lang="en-US" dirty="0"/>
          </a:p>
        </p:txBody>
      </p:sp>
      <p:sp>
        <p:nvSpPr>
          <p:cNvPr id="13" name="Slide Number Placeholder 12"/>
          <p:cNvSpPr>
            <a:spLocks noGrp="1"/>
          </p:cNvSpPr>
          <p:nvPr>
            <p:ph type="sldNum" sz="quarter" idx="12"/>
          </p:nvPr>
        </p:nvSpPr>
        <p:spPr/>
        <p:txBody>
          <a:bodyPr/>
          <a:lstStyle/>
          <a:p>
            <a:fld id="{75BF4553-2B3F-4218-A04E-7525AA92F1BC}" type="slidenum">
              <a:rPr lang="en-US" smtClean="0"/>
              <a:pPr/>
              <a:t>48</a:t>
            </a:fld>
            <a:endParaRPr lang="en-US"/>
          </a:p>
        </p:txBody>
      </p:sp>
    </p:spTree>
    <p:extLst>
      <p:ext uri="{BB962C8B-B14F-4D97-AF65-F5344CB8AC3E}">
        <p14:creationId xmlns:p14="http://schemas.microsoft.com/office/powerpoint/2010/main" xmlns="" val="202721216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Interpreting the Result</a:t>
            </a:r>
            <a:endParaRPr lang="en-US" dirty="0"/>
          </a:p>
        </p:txBody>
      </p:sp>
      <p:sp>
        <p:nvSpPr>
          <p:cNvPr id="3" name="Content Placeholder 2"/>
          <p:cNvSpPr>
            <a:spLocks noGrp="1"/>
          </p:cNvSpPr>
          <p:nvPr>
            <p:ph idx="1"/>
          </p:nvPr>
        </p:nvSpPr>
        <p:spPr/>
        <p:txBody>
          <a:bodyPr/>
          <a:lstStyle/>
          <a:p>
            <a:r>
              <a:rPr lang="en-US" dirty="0" smtClean="0"/>
              <a:t>In order to maintain the breakeven point of 100 tickets, we need to reduce fixed cost from $2000 to $1700.  </a:t>
            </a:r>
          </a:p>
          <a:p>
            <a:r>
              <a:rPr lang="en-US" dirty="0" smtClean="0"/>
              <a:t>Questions to ask:</a:t>
            </a:r>
          </a:p>
          <a:p>
            <a:r>
              <a:rPr lang="en-US" dirty="0" smtClean="0"/>
              <a:t>How can we achieve this reduction?</a:t>
            </a:r>
          </a:p>
          <a:p>
            <a:r>
              <a:rPr lang="en-US" dirty="0" smtClean="0"/>
              <a:t>Is this reasonable?</a:t>
            </a:r>
          </a:p>
          <a:p>
            <a:r>
              <a:rPr lang="en-US" dirty="0" smtClean="0"/>
              <a:t>What other factors should be considered?</a:t>
            </a:r>
          </a:p>
          <a:p>
            <a:endParaRPr lang="en-US" dirty="0"/>
          </a:p>
        </p:txBody>
      </p:sp>
      <p:sp>
        <p:nvSpPr>
          <p:cNvPr id="4" name="Footer Placeholder 3"/>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5" name="Slide Number Placeholder 4"/>
          <p:cNvSpPr>
            <a:spLocks noGrp="1"/>
          </p:cNvSpPr>
          <p:nvPr>
            <p:ph type="sldNum" sz="quarter" idx="12"/>
          </p:nvPr>
        </p:nvSpPr>
        <p:spPr/>
        <p:txBody>
          <a:bodyPr/>
          <a:lstStyle/>
          <a:p>
            <a:fld id="{75BF4553-2B3F-4218-A04E-7525AA92F1BC}" type="slidenum">
              <a:rPr lang="en-US" smtClean="0"/>
              <a:pPr/>
              <a:t>49</a:t>
            </a:fld>
            <a:endParaRPr lang="en-US"/>
          </a:p>
        </p:txBody>
      </p:sp>
    </p:spTree>
    <p:extLst>
      <p:ext uri="{BB962C8B-B14F-4D97-AF65-F5344CB8AC3E}">
        <p14:creationId xmlns:p14="http://schemas.microsoft.com/office/powerpoint/2010/main" xmlns="" val="14092121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609600"/>
            <a:ext cx="7848600" cy="1143000"/>
          </a:xfrm>
        </p:spPr>
        <p:txBody>
          <a:bodyPr>
            <a:normAutofit fontScale="90000"/>
          </a:bodyPr>
          <a:lstStyle/>
          <a:p>
            <a:r>
              <a:rPr lang="en-US" dirty="0" smtClean="0"/>
              <a:t>Review: Key Variables and Assumptions:</a:t>
            </a:r>
            <a:endParaRPr lang="en-US" dirty="0"/>
          </a:p>
        </p:txBody>
      </p:sp>
      <p:sp>
        <p:nvSpPr>
          <p:cNvPr id="6147" name="Rectangle 3"/>
          <p:cNvSpPr>
            <a:spLocks noGrp="1" noChangeArrowheads="1"/>
          </p:cNvSpPr>
          <p:nvPr>
            <p:ph idx="1"/>
          </p:nvPr>
        </p:nvSpPr>
        <p:spPr>
          <a:xfrm>
            <a:off x="304800" y="1752600"/>
            <a:ext cx="8458200" cy="4343400"/>
          </a:xfrm>
        </p:spPr>
        <p:txBody>
          <a:bodyPr>
            <a:normAutofit/>
          </a:bodyPr>
          <a:lstStyle/>
          <a:p>
            <a:pPr>
              <a:lnSpc>
                <a:spcPct val="120000"/>
              </a:lnSpc>
            </a:pPr>
            <a:r>
              <a:rPr lang="en-US" sz="2800" dirty="0" smtClean="0"/>
              <a:t>The Breakeven Equation:</a:t>
            </a:r>
          </a:p>
          <a:p>
            <a:pPr algn="ctr">
              <a:lnSpc>
                <a:spcPct val="120000"/>
              </a:lnSpc>
              <a:buNone/>
            </a:pPr>
            <a:r>
              <a:rPr lang="en-US" sz="2800" dirty="0" smtClean="0"/>
              <a:t>Revenue - Variable Cost - Fixed Cost = Profit</a:t>
            </a:r>
          </a:p>
          <a:p>
            <a:pPr>
              <a:lnSpc>
                <a:spcPct val="110000"/>
              </a:lnSpc>
            </a:pPr>
            <a:r>
              <a:rPr lang="en-US" sz="2800" dirty="0" smtClean="0"/>
              <a:t>What are the key variables?</a:t>
            </a:r>
          </a:p>
          <a:p>
            <a:pPr algn="ctr">
              <a:lnSpc>
                <a:spcPct val="110000"/>
              </a:lnSpc>
              <a:buFont typeface="Symbol" pitchFamily="18" charset="2"/>
              <a:buNone/>
            </a:pPr>
            <a:r>
              <a:rPr lang="en-US" sz="2800" dirty="0">
                <a:solidFill>
                  <a:schemeClr val="bg1"/>
                </a:solidFill>
              </a:rPr>
              <a:t>Revenue = #Units Sold * Selling Price $/Unit</a:t>
            </a:r>
          </a:p>
          <a:p>
            <a:pPr algn="ctr">
              <a:lnSpc>
                <a:spcPct val="110000"/>
              </a:lnSpc>
              <a:buFont typeface="Symbol" pitchFamily="18" charset="2"/>
              <a:buNone/>
            </a:pPr>
            <a:r>
              <a:rPr lang="en-US" sz="2800" dirty="0">
                <a:solidFill>
                  <a:schemeClr val="bg1"/>
                </a:solidFill>
              </a:rPr>
              <a:t>Variable Cost =  #Units Sold * Variable Cost $/Unit</a:t>
            </a:r>
            <a:r>
              <a:rPr lang="en-US" sz="2400" dirty="0">
                <a:solidFill>
                  <a:schemeClr val="bg1"/>
                </a:solidFill>
              </a:rPr>
              <a:t> </a:t>
            </a:r>
            <a:endParaRPr lang="en-US" sz="2800" dirty="0" smtClean="0">
              <a:solidFill>
                <a:schemeClr val="bg1"/>
              </a:solidFill>
            </a:endParaRPr>
          </a:p>
          <a:p>
            <a:pPr>
              <a:lnSpc>
                <a:spcPct val="110000"/>
              </a:lnSpc>
            </a:pPr>
            <a:r>
              <a:rPr lang="en-US" sz="2800" dirty="0" smtClean="0"/>
              <a:t>Assumes… </a:t>
            </a:r>
            <a:r>
              <a:rPr lang="en-US" sz="2800" dirty="0" smtClean="0">
                <a:solidFill>
                  <a:schemeClr val="bg1"/>
                </a:solidFill>
              </a:rPr>
              <a:t>ONLY ONE product or service is sold</a:t>
            </a:r>
          </a:p>
        </p:txBody>
      </p:sp>
      <p:sp>
        <p:nvSpPr>
          <p:cNvPr id="2" name="Footer Placeholder 1"/>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3" name="Slide Number Placeholder 2"/>
          <p:cNvSpPr>
            <a:spLocks noGrp="1"/>
          </p:cNvSpPr>
          <p:nvPr>
            <p:ph type="sldNum" sz="quarter" idx="12"/>
          </p:nvPr>
        </p:nvSpPr>
        <p:spPr/>
        <p:txBody>
          <a:bodyPr/>
          <a:lstStyle/>
          <a:p>
            <a:fld id="{75BF4553-2B3F-4218-A04E-7525AA92F1BC}" type="slidenum">
              <a:rPr lang="en-US" smtClean="0"/>
              <a:pPr/>
              <a:t>5</a:t>
            </a:fld>
            <a:endParaRPr lang="en-US"/>
          </a:p>
        </p:txBody>
      </p:sp>
    </p:spTree>
    <p:extLst>
      <p:ext uri="{BB962C8B-B14F-4D97-AF65-F5344CB8AC3E}">
        <p14:creationId xmlns:p14="http://schemas.microsoft.com/office/powerpoint/2010/main" xmlns="" val="94129540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Analysis Spreadsheet</a:t>
            </a:r>
            <a:endParaRPr lang="en-US" dirty="0"/>
          </a:p>
        </p:txBody>
      </p:sp>
      <p:pic>
        <p:nvPicPr>
          <p:cNvPr id="4" name="Content Placeholder 3"/>
          <p:cNvPicPr>
            <a:picLocks noGrp="1" noChangeAspect="1"/>
          </p:cNvPicPr>
          <p:nvPr>
            <p:ph idx="1"/>
          </p:nvPr>
        </p:nvPicPr>
        <p:blipFill rotWithShape="1">
          <a:blip r:embed="rId3" cstate="print">
            <a:extLst>
              <a:ext uri="{28A0092B-C50C-407E-A947-70E740481C1C}">
                <a14:useLocalDpi xmlns:a14="http://schemas.microsoft.com/office/drawing/2010/main" xmlns="" val="0"/>
              </a:ext>
            </a:extLst>
          </a:blip>
          <a:srcRect r="16286"/>
          <a:stretch/>
        </p:blipFill>
        <p:spPr>
          <a:xfrm>
            <a:off x="265738" y="1447800"/>
            <a:ext cx="8649662" cy="4572000"/>
          </a:xfrm>
        </p:spPr>
      </p:pic>
      <p:sp>
        <p:nvSpPr>
          <p:cNvPr id="5" name="TextBox 4"/>
          <p:cNvSpPr txBox="1"/>
          <p:nvPr/>
        </p:nvSpPr>
        <p:spPr>
          <a:xfrm>
            <a:off x="5867401" y="4116562"/>
            <a:ext cx="2514600" cy="646331"/>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b="1" dirty="0" smtClean="0"/>
              <a:t>Your spreadsheet should look like this</a:t>
            </a:r>
            <a:endParaRPr lang="en-US" b="1" dirty="0"/>
          </a:p>
        </p:txBody>
      </p:sp>
      <p:sp>
        <p:nvSpPr>
          <p:cNvPr id="3" name="Footer Placeholder 2"/>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6" name="Slide Number Placeholder 5"/>
          <p:cNvSpPr>
            <a:spLocks noGrp="1"/>
          </p:cNvSpPr>
          <p:nvPr>
            <p:ph type="sldNum" sz="quarter" idx="12"/>
          </p:nvPr>
        </p:nvSpPr>
        <p:spPr/>
        <p:txBody>
          <a:bodyPr/>
          <a:lstStyle/>
          <a:p>
            <a:fld id="{75BF4553-2B3F-4218-A04E-7525AA92F1BC}" type="slidenum">
              <a:rPr lang="en-US" smtClean="0"/>
              <a:pPr/>
              <a:t>50</a:t>
            </a:fld>
            <a:endParaRPr lang="en-US"/>
          </a:p>
        </p:txBody>
      </p:sp>
    </p:spTree>
    <p:extLst>
      <p:ext uri="{BB962C8B-B14F-4D97-AF65-F5344CB8AC3E}">
        <p14:creationId xmlns:p14="http://schemas.microsoft.com/office/powerpoint/2010/main" xmlns="" val="12394205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Analysis Spreadsheet</a:t>
            </a:r>
            <a:endParaRPr lang="en-US"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838199" y="1524000"/>
            <a:ext cx="7655859" cy="4648200"/>
          </a:xfrm>
        </p:spPr>
      </p:pic>
      <p:sp>
        <p:nvSpPr>
          <p:cNvPr id="5" name="TextBox 4"/>
          <p:cNvSpPr txBox="1"/>
          <p:nvPr/>
        </p:nvSpPr>
        <p:spPr>
          <a:xfrm>
            <a:off x="6629400" y="1676400"/>
            <a:ext cx="1828800" cy="92333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b="1" dirty="0" smtClean="0"/>
              <a:t>Your graph should look like this</a:t>
            </a:r>
            <a:endParaRPr lang="en-US" b="1" dirty="0"/>
          </a:p>
        </p:txBody>
      </p:sp>
      <p:sp>
        <p:nvSpPr>
          <p:cNvPr id="3" name="Footer Placeholder 2"/>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6" name="Slide Number Placeholder 5"/>
          <p:cNvSpPr>
            <a:spLocks noGrp="1"/>
          </p:cNvSpPr>
          <p:nvPr>
            <p:ph type="sldNum" sz="quarter" idx="12"/>
          </p:nvPr>
        </p:nvSpPr>
        <p:spPr/>
        <p:txBody>
          <a:bodyPr/>
          <a:lstStyle/>
          <a:p>
            <a:fld id="{75BF4553-2B3F-4218-A04E-7525AA92F1BC}" type="slidenum">
              <a:rPr lang="en-US" smtClean="0"/>
              <a:pPr/>
              <a:t>51</a:t>
            </a:fld>
            <a:endParaRPr lang="en-US"/>
          </a:p>
        </p:txBody>
      </p:sp>
    </p:spTree>
    <p:extLst>
      <p:ext uri="{BB962C8B-B14F-4D97-AF65-F5344CB8AC3E}">
        <p14:creationId xmlns:p14="http://schemas.microsoft.com/office/powerpoint/2010/main" xmlns="" val="349459742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Check</a:t>
            </a:r>
            <a:endParaRPr lang="en-US" dirty="0"/>
          </a:p>
        </p:txBody>
      </p:sp>
      <p:sp>
        <p:nvSpPr>
          <p:cNvPr id="3" name="Content Placeholder 2"/>
          <p:cNvSpPr>
            <a:spLocks noGrp="1"/>
          </p:cNvSpPr>
          <p:nvPr>
            <p:ph idx="1"/>
          </p:nvPr>
        </p:nvSpPr>
        <p:spPr/>
        <p:txBody>
          <a:bodyPr/>
          <a:lstStyle/>
          <a:p>
            <a:r>
              <a:rPr lang="en-US" dirty="0" smtClean="0"/>
              <a:t>When using the Sensitivity Analysis Spreadsheet, what is the first question we should ask?</a:t>
            </a:r>
          </a:p>
          <a:p>
            <a:r>
              <a:rPr lang="en-US" dirty="0" smtClean="0"/>
              <a:t>Once we have found the solution to the unknown variable, what questions should we ask?</a:t>
            </a:r>
          </a:p>
        </p:txBody>
      </p:sp>
      <p:pic>
        <p:nvPicPr>
          <p:cNvPr id="4" name="Picture 4" descr="C:\Users\Melanie Nelson\AppData\Local\Microsoft\Windows\Temporary Internet Files\Content.IE5\SCKGKNQB\MC900441310[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044267" y="0"/>
            <a:ext cx="1117600" cy="18288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Footer Placeholder 4"/>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6" name="Slide Number Placeholder 5"/>
          <p:cNvSpPr>
            <a:spLocks noGrp="1"/>
          </p:cNvSpPr>
          <p:nvPr>
            <p:ph type="sldNum" sz="quarter" idx="12"/>
          </p:nvPr>
        </p:nvSpPr>
        <p:spPr/>
        <p:txBody>
          <a:bodyPr/>
          <a:lstStyle/>
          <a:p>
            <a:fld id="{75BF4553-2B3F-4218-A04E-7525AA92F1BC}" type="slidenum">
              <a:rPr lang="en-US" smtClean="0"/>
              <a:pPr/>
              <a:t>52</a:t>
            </a:fld>
            <a:endParaRPr lang="en-US"/>
          </a:p>
        </p:txBody>
      </p:sp>
    </p:spTree>
    <p:extLst>
      <p:ext uri="{BB962C8B-B14F-4D97-AF65-F5344CB8AC3E}">
        <p14:creationId xmlns:p14="http://schemas.microsoft.com/office/powerpoint/2010/main" xmlns="" val="19915144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Exercises</a:t>
            </a:r>
            <a:endParaRPr lang="en-US" dirty="0"/>
          </a:p>
        </p:txBody>
      </p:sp>
      <p:pic>
        <p:nvPicPr>
          <p:cNvPr id="4098" name="Picture 2" descr="C:\Users\Melanie Nelson\AppData\Local\Microsoft\Windows\Temporary Internet Files\Content.IE5\SCKGKNQB\MC900433851[1].png"/>
          <p:cNvPicPr>
            <a:picLocks noGrp="1" noChangeAspect="1" noChangeArrowheads="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bwMode="auto">
          <a:xfrm>
            <a:off x="2971800" y="2262981"/>
            <a:ext cx="2895600" cy="289560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Footer Placeholder 2"/>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4" name="Slide Number Placeholder 3"/>
          <p:cNvSpPr>
            <a:spLocks noGrp="1"/>
          </p:cNvSpPr>
          <p:nvPr>
            <p:ph type="sldNum" sz="quarter" idx="12"/>
          </p:nvPr>
        </p:nvSpPr>
        <p:spPr/>
        <p:txBody>
          <a:bodyPr/>
          <a:lstStyle/>
          <a:p>
            <a:fld id="{75BF4553-2B3F-4218-A04E-7525AA92F1BC}" type="slidenum">
              <a:rPr lang="en-US" smtClean="0"/>
              <a:pPr/>
              <a:t>53</a:t>
            </a:fld>
            <a:endParaRPr lang="en-US"/>
          </a:p>
        </p:txBody>
      </p:sp>
    </p:spTree>
    <p:extLst>
      <p:ext uri="{BB962C8B-B14F-4D97-AF65-F5344CB8AC3E}">
        <p14:creationId xmlns:p14="http://schemas.microsoft.com/office/powerpoint/2010/main" xmlns="" val="17441897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609600"/>
            <a:ext cx="7848600" cy="1143000"/>
          </a:xfrm>
        </p:spPr>
        <p:txBody>
          <a:bodyPr>
            <a:normAutofit fontScale="90000"/>
          </a:bodyPr>
          <a:lstStyle/>
          <a:p>
            <a:r>
              <a:rPr lang="en-US" dirty="0" smtClean="0"/>
              <a:t>Review: Key Variables and Assumptions:</a:t>
            </a:r>
            <a:endParaRPr lang="en-US" dirty="0"/>
          </a:p>
        </p:txBody>
      </p:sp>
      <p:sp>
        <p:nvSpPr>
          <p:cNvPr id="6147" name="Rectangle 3"/>
          <p:cNvSpPr>
            <a:spLocks noGrp="1" noChangeArrowheads="1"/>
          </p:cNvSpPr>
          <p:nvPr>
            <p:ph idx="1"/>
          </p:nvPr>
        </p:nvSpPr>
        <p:spPr>
          <a:xfrm>
            <a:off x="304800" y="1752600"/>
            <a:ext cx="8458200" cy="4343400"/>
          </a:xfrm>
        </p:spPr>
        <p:txBody>
          <a:bodyPr>
            <a:normAutofit/>
          </a:bodyPr>
          <a:lstStyle/>
          <a:p>
            <a:pPr>
              <a:lnSpc>
                <a:spcPct val="120000"/>
              </a:lnSpc>
            </a:pPr>
            <a:r>
              <a:rPr lang="en-US" sz="2800" dirty="0" smtClean="0"/>
              <a:t>The Breakeven Equation:</a:t>
            </a:r>
          </a:p>
          <a:p>
            <a:pPr algn="ctr">
              <a:lnSpc>
                <a:spcPct val="120000"/>
              </a:lnSpc>
              <a:buNone/>
            </a:pPr>
            <a:r>
              <a:rPr lang="en-US" sz="2800" dirty="0" smtClean="0">
                <a:solidFill>
                  <a:schemeClr val="bg1">
                    <a:lumMod val="65000"/>
                  </a:schemeClr>
                </a:solidFill>
              </a:rPr>
              <a:t>Revenue - Variable Cost - Fixed Cost = Profit</a:t>
            </a:r>
          </a:p>
          <a:p>
            <a:pPr>
              <a:lnSpc>
                <a:spcPct val="110000"/>
              </a:lnSpc>
            </a:pPr>
            <a:r>
              <a:rPr lang="en-US" sz="2800" dirty="0" smtClean="0"/>
              <a:t>What are the key variables?</a:t>
            </a:r>
          </a:p>
          <a:p>
            <a:pPr algn="ctr">
              <a:lnSpc>
                <a:spcPct val="110000"/>
              </a:lnSpc>
              <a:buFont typeface="Symbol" pitchFamily="18" charset="2"/>
              <a:buNone/>
            </a:pPr>
            <a:r>
              <a:rPr lang="en-US" sz="2800" dirty="0"/>
              <a:t>Revenue = #Units Sold * Selling Price $/Unit</a:t>
            </a:r>
          </a:p>
          <a:p>
            <a:pPr algn="ctr">
              <a:lnSpc>
                <a:spcPct val="110000"/>
              </a:lnSpc>
              <a:buFont typeface="Symbol" pitchFamily="18" charset="2"/>
              <a:buNone/>
            </a:pPr>
            <a:r>
              <a:rPr lang="en-US" sz="2800" dirty="0"/>
              <a:t>Variable Cost =  #Units Sold * Variable Cost $/Unit</a:t>
            </a:r>
            <a:r>
              <a:rPr lang="en-US" sz="2400" dirty="0"/>
              <a:t> </a:t>
            </a:r>
            <a:endParaRPr lang="en-US" sz="2800" dirty="0" smtClean="0"/>
          </a:p>
          <a:p>
            <a:pPr>
              <a:lnSpc>
                <a:spcPct val="110000"/>
              </a:lnSpc>
            </a:pPr>
            <a:r>
              <a:rPr lang="en-US" sz="2800" dirty="0" smtClean="0"/>
              <a:t>Assumes… </a:t>
            </a:r>
            <a:r>
              <a:rPr lang="en-US" sz="2800" dirty="0" smtClean="0">
                <a:solidFill>
                  <a:schemeClr val="bg1"/>
                </a:solidFill>
              </a:rPr>
              <a:t>ONLY ONE product or service is sold</a:t>
            </a:r>
          </a:p>
        </p:txBody>
      </p:sp>
      <p:sp>
        <p:nvSpPr>
          <p:cNvPr id="2" name="Footer Placeholder 1"/>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3" name="Slide Number Placeholder 2"/>
          <p:cNvSpPr>
            <a:spLocks noGrp="1"/>
          </p:cNvSpPr>
          <p:nvPr>
            <p:ph type="sldNum" sz="quarter" idx="12"/>
          </p:nvPr>
        </p:nvSpPr>
        <p:spPr/>
        <p:txBody>
          <a:bodyPr/>
          <a:lstStyle/>
          <a:p>
            <a:fld id="{75BF4553-2B3F-4218-A04E-7525AA92F1BC}" type="slidenum">
              <a:rPr lang="en-US" smtClean="0"/>
              <a:pPr/>
              <a:t>6</a:t>
            </a:fld>
            <a:endParaRPr lang="en-US"/>
          </a:p>
        </p:txBody>
      </p:sp>
    </p:spTree>
    <p:extLst>
      <p:ext uri="{BB962C8B-B14F-4D97-AF65-F5344CB8AC3E}">
        <p14:creationId xmlns:p14="http://schemas.microsoft.com/office/powerpoint/2010/main" xmlns="" val="29776887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609600"/>
            <a:ext cx="7848600" cy="1143000"/>
          </a:xfrm>
        </p:spPr>
        <p:txBody>
          <a:bodyPr>
            <a:normAutofit fontScale="90000"/>
          </a:bodyPr>
          <a:lstStyle/>
          <a:p>
            <a:r>
              <a:rPr lang="en-US" dirty="0" smtClean="0"/>
              <a:t>Review: Key Variables and Assumptions:</a:t>
            </a:r>
            <a:endParaRPr lang="en-US" dirty="0"/>
          </a:p>
        </p:txBody>
      </p:sp>
      <p:sp>
        <p:nvSpPr>
          <p:cNvPr id="6147" name="Rectangle 3"/>
          <p:cNvSpPr>
            <a:spLocks noGrp="1" noChangeArrowheads="1"/>
          </p:cNvSpPr>
          <p:nvPr>
            <p:ph idx="1"/>
          </p:nvPr>
        </p:nvSpPr>
        <p:spPr>
          <a:xfrm>
            <a:off x="304800" y="1752600"/>
            <a:ext cx="8458200" cy="4343400"/>
          </a:xfrm>
        </p:spPr>
        <p:txBody>
          <a:bodyPr>
            <a:normAutofit/>
          </a:bodyPr>
          <a:lstStyle/>
          <a:p>
            <a:pPr>
              <a:lnSpc>
                <a:spcPct val="120000"/>
              </a:lnSpc>
            </a:pPr>
            <a:r>
              <a:rPr lang="en-US" sz="2800" dirty="0" smtClean="0"/>
              <a:t>The Breakeven Equation:</a:t>
            </a:r>
          </a:p>
          <a:p>
            <a:pPr algn="ctr">
              <a:lnSpc>
                <a:spcPct val="120000"/>
              </a:lnSpc>
              <a:buNone/>
            </a:pPr>
            <a:r>
              <a:rPr lang="en-US" sz="2800" dirty="0" smtClean="0">
                <a:solidFill>
                  <a:schemeClr val="bg1">
                    <a:lumMod val="50000"/>
                  </a:schemeClr>
                </a:solidFill>
              </a:rPr>
              <a:t>Revenue - Variable Cost - Fixed Cost = Profit</a:t>
            </a:r>
          </a:p>
          <a:p>
            <a:pPr>
              <a:lnSpc>
                <a:spcPct val="110000"/>
              </a:lnSpc>
            </a:pPr>
            <a:r>
              <a:rPr lang="en-US" sz="2800" dirty="0" smtClean="0"/>
              <a:t>What are the key variables?</a:t>
            </a:r>
          </a:p>
          <a:p>
            <a:pPr algn="ctr">
              <a:lnSpc>
                <a:spcPct val="110000"/>
              </a:lnSpc>
              <a:buFont typeface="Symbol" pitchFamily="18" charset="2"/>
              <a:buNone/>
            </a:pPr>
            <a:r>
              <a:rPr lang="en-US" sz="2800" dirty="0">
                <a:solidFill>
                  <a:schemeClr val="bg1">
                    <a:lumMod val="50000"/>
                  </a:schemeClr>
                </a:solidFill>
              </a:rPr>
              <a:t>Revenue = #Units Sold * Selling Price $/Unit</a:t>
            </a:r>
          </a:p>
          <a:p>
            <a:pPr algn="ctr">
              <a:lnSpc>
                <a:spcPct val="110000"/>
              </a:lnSpc>
              <a:buFont typeface="Symbol" pitchFamily="18" charset="2"/>
              <a:buNone/>
            </a:pPr>
            <a:r>
              <a:rPr lang="en-US" sz="2800" dirty="0">
                <a:solidFill>
                  <a:schemeClr val="bg1">
                    <a:lumMod val="50000"/>
                  </a:schemeClr>
                </a:solidFill>
              </a:rPr>
              <a:t>Variable Cost =  #Units Sold * Variable Cost $/Unit</a:t>
            </a:r>
            <a:r>
              <a:rPr lang="en-US" sz="2400" dirty="0">
                <a:solidFill>
                  <a:schemeClr val="bg1">
                    <a:lumMod val="50000"/>
                  </a:schemeClr>
                </a:solidFill>
              </a:rPr>
              <a:t> </a:t>
            </a:r>
            <a:endParaRPr lang="en-US" sz="2800" dirty="0" smtClean="0">
              <a:solidFill>
                <a:schemeClr val="bg1">
                  <a:lumMod val="50000"/>
                </a:schemeClr>
              </a:solidFill>
            </a:endParaRPr>
          </a:p>
          <a:p>
            <a:pPr>
              <a:lnSpc>
                <a:spcPct val="110000"/>
              </a:lnSpc>
            </a:pPr>
            <a:r>
              <a:rPr lang="en-US" sz="2800" dirty="0" smtClean="0"/>
              <a:t>Assumes ONLY ONE product or service is sold</a:t>
            </a:r>
          </a:p>
        </p:txBody>
      </p:sp>
      <p:sp>
        <p:nvSpPr>
          <p:cNvPr id="2" name="Footer Placeholder 1"/>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3" name="Slide Number Placeholder 2"/>
          <p:cNvSpPr>
            <a:spLocks noGrp="1"/>
          </p:cNvSpPr>
          <p:nvPr>
            <p:ph type="sldNum" sz="quarter" idx="12"/>
          </p:nvPr>
        </p:nvSpPr>
        <p:spPr/>
        <p:txBody>
          <a:bodyPr/>
          <a:lstStyle/>
          <a:p>
            <a:fld id="{75BF4553-2B3F-4218-A04E-7525AA92F1BC}" type="slidenum">
              <a:rPr lang="en-US" smtClean="0"/>
              <a:pPr/>
              <a:t>7</a:t>
            </a:fld>
            <a:endParaRPr lang="en-US"/>
          </a:p>
        </p:txBody>
      </p:sp>
    </p:spTree>
    <p:extLst>
      <p:ext uri="{BB962C8B-B14F-4D97-AF65-F5344CB8AC3E}">
        <p14:creationId xmlns:p14="http://schemas.microsoft.com/office/powerpoint/2010/main" xmlns="" val="10840874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Assumptions</a:t>
            </a:r>
            <a:endParaRPr lang="en-US" dirty="0"/>
          </a:p>
        </p:txBody>
      </p:sp>
      <p:sp>
        <p:nvSpPr>
          <p:cNvPr id="3" name="Content Placeholder 2"/>
          <p:cNvSpPr>
            <a:spLocks noGrp="1"/>
          </p:cNvSpPr>
          <p:nvPr>
            <p:ph idx="1"/>
          </p:nvPr>
        </p:nvSpPr>
        <p:spPr/>
        <p:txBody>
          <a:bodyPr/>
          <a:lstStyle/>
          <a:p>
            <a:pPr>
              <a:lnSpc>
                <a:spcPct val="90000"/>
              </a:lnSpc>
            </a:pPr>
            <a:r>
              <a:rPr lang="en-US" dirty="0" smtClean="0"/>
              <a:t>Making assumptions is inescapable in managerial costing</a:t>
            </a:r>
          </a:p>
          <a:p>
            <a:pPr>
              <a:lnSpc>
                <a:spcPct val="90000"/>
              </a:lnSpc>
            </a:pPr>
            <a:r>
              <a:rPr lang="en-US" dirty="0" smtClean="0"/>
              <a:t>There is simply too much to measure and too many ways to measure it</a:t>
            </a:r>
          </a:p>
          <a:p>
            <a:pPr>
              <a:lnSpc>
                <a:spcPct val="90000"/>
              </a:lnSpc>
            </a:pPr>
            <a:r>
              <a:rPr lang="en-US" dirty="0" smtClean="0"/>
              <a:t>Reasonable assumptions simplify and facilitate the measurement process</a:t>
            </a:r>
          </a:p>
          <a:p>
            <a:pPr>
              <a:lnSpc>
                <a:spcPct val="90000"/>
              </a:lnSpc>
            </a:pPr>
            <a:r>
              <a:rPr lang="en-US" dirty="0" smtClean="0"/>
              <a:t>Bad assumptions result in poor management decision making</a:t>
            </a:r>
          </a:p>
          <a:p>
            <a:endParaRPr lang="en-US" dirty="0"/>
          </a:p>
        </p:txBody>
      </p:sp>
      <p:sp>
        <p:nvSpPr>
          <p:cNvPr id="4" name="Footer Placeholder 3"/>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5" name="Slide Number Placeholder 4"/>
          <p:cNvSpPr>
            <a:spLocks noGrp="1"/>
          </p:cNvSpPr>
          <p:nvPr>
            <p:ph type="sldNum" sz="quarter" idx="12"/>
          </p:nvPr>
        </p:nvSpPr>
        <p:spPr/>
        <p:txBody>
          <a:bodyPr/>
          <a:lstStyle/>
          <a:p>
            <a:fld id="{75BF4553-2B3F-4218-A04E-7525AA92F1BC}" type="slidenum">
              <a:rPr lang="en-US" smtClean="0"/>
              <a:pPr/>
              <a:t>8</a:t>
            </a:fld>
            <a:endParaRPr lang="en-US"/>
          </a:p>
        </p:txBody>
      </p:sp>
    </p:spTree>
    <p:extLst>
      <p:ext uri="{BB962C8B-B14F-4D97-AF65-F5344CB8AC3E}">
        <p14:creationId xmlns:p14="http://schemas.microsoft.com/office/powerpoint/2010/main" xmlns="" val="36407662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Check</a:t>
            </a:r>
            <a:endParaRPr lang="en-US" dirty="0"/>
          </a:p>
        </p:txBody>
      </p:sp>
      <p:sp>
        <p:nvSpPr>
          <p:cNvPr id="3" name="Content Placeholder 2"/>
          <p:cNvSpPr>
            <a:spLocks noGrp="1"/>
          </p:cNvSpPr>
          <p:nvPr>
            <p:ph idx="1"/>
          </p:nvPr>
        </p:nvSpPr>
        <p:spPr/>
        <p:txBody>
          <a:bodyPr/>
          <a:lstStyle/>
          <a:p>
            <a:r>
              <a:rPr lang="en-US" dirty="0" smtClean="0"/>
              <a:t>What are two key assumptions in Breakeven Analysis?</a:t>
            </a:r>
          </a:p>
          <a:p>
            <a:r>
              <a:rPr lang="en-US" dirty="0" smtClean="0"/>
              <a:t>Why are assumptions important?</a:t>
            </a:r>
            <a:endParaRPr lang="en-US" dirty="0"/>
          </a:p>
        </p:txBody>
      </p:sp>
      <p:pic>
        <p:nvPicPr>
          <p:cNvPr id="2052" name="Picture 4" descr="C:\Users\Melanie Nelson\AppData\Local\Microsoft\Windows\Temporary Internet Files\Content.IE5\SCKGKNQB\MC900441310[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044267" y="0"/>
            <a:ext cx="1117600" cy="182880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Footer Placeholder 3"/>
          <p:cNvSpPr>
            <a:spLocks noGrp="1"/>
          </p:cNvSpPr>
          <p:nvPr>
            <p:ph type="ftr" sz="quarter" idx="11"/>
          </p:nvPr>
        </p:nvSpPr>
        <p:spPr/>
        <p:txBody>
          <a:bodyPr/>
          <a:lstStyle/>
          <a:p>
            <a:r>
              <a:rPr lang="en-US" dirty="0" smtClean="0"/>
              <a:t>© </a:t>
            </a:r>
            <a:r>
              <a:rPr lang="en-US" dirty="0" smtClean="0"/>
              <a:t> </a:t>
            </a:r>
            <a:r>
              <a:rPr lang="en-US" dirty="0" smtClean="0"/>
              <a:t>2011</a:t>
            </a:r>
            <a:endParaRPr lang="en-US" dirty="0"/>
          </a:p>
        </p:txBody>
      </p:sp>
      <p:sp>
        <p:nvSpPr>
          <p:cNvPr id="5" name="Slide Number Placeholder 4"/>
          <p:cNvSpPr>
            <a:spLocks noGrp="1"/>
          </p:cNvSpPr>
          <p:nvPr>
            <p:ph type="sldNum" sz="quarter" idx="12"/>
          </p:nvPr>
        </p:nvSpPr>
        <p:spPr/>
        <p:txBody>
          <a:bodyPr/>
          <a:lstStyle/>
          <a:p>
            <a:fld id="{75BF4553-2B3F-4218-A04E-7525AA92F1BC}" type="slidenum">
              <a:rPr lang="en-US" smtClean="0"/>
              <a:pPr/>
              <a:t>9</a:t>
            </a:fld>
            <a:endParaRPr lang="en-US"/>
          </a:p>
        </p:txBody>
      </p:sp>
    </p:spTree>
    <p:extLst>
      <p:ext uri="{BB962C8B-B14F-4D97-AF65-F5344CB8AC3E}">
        <p14:creationId xmlns:p14="http://schemas.microsoft.com/office/powerpoint/2010/main" xmlns="" val="1565164824"/>
      </p:ext>
    </p:extLst>
  </p:cSld>
  <p:clrMapOvr>
    <a:masterClrMapping/>
  </p:clrMapOvr>
  <p:timing>
    <p:tnLst>
      <p:par>
        <p:cTn id="1" dur="indefinite" restart="never" nodeType="tmRoot"/>
      </p:par>
    </p:tnLst>
  </p:timing>
</p:sld>
</file>

<file path=ppt/theme/theme1.xml><?xml version="1.0" encoding="utf-8"?>
<a:theme xmlns:a="http://schemas.openxmlformats.org/drawingml/2006/main" name="PCA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PCAM</Template>
  <TotalTime>2556</TotalTime>
  <Words>8213</Words>
  <Application>Microsoft Office PowerPoint</Application>
  <PresentationFormat>On-screen Show (4:3)</PresentationFormat>
  <Paragraphs>1061</Paragraphs>
  <Slides>53</Slides>
  <Notes>53</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PCAM</vt:lpstr>
      <vt:lpstr>Identify Sensitive Variables through What-if Scenarios</vt:lpstr>
      <vt:lpstr>We assume cross traffic will stop.  What if our assumption is incorrect?</vt:lpstr>
      <vt:lpstr>Terminal Learning Objective</vt:lpstr>
      <vt:lpstr>Review: Key Variables and Assumptions:</vt:lpstr>
      <vt:lpstr>Review: Key Variables and Assumptions:</vt:lpstr>
      <vt:lpstr>Review: Key Variables and Assumptions:</vt:lpstr>
      <vt:lpstr>Review: Key Variables and Assumptions:</vt:lpstr>
      <vt:lpstr>Importance of Assumptions</vt:lpstr>
      <vt:lpstr>Learning Check</vt:lpstr>
      <vt:lpstr>What is Sensitivity Analysis?</vt:lpstr>
      <vt:lpstr>What if?</vt:lpstr>
      <vt:lpstr>Learning Check</vt:lpstr>
      <vt:lpstr>What If?</vt:lpstr>
      <vt:lpstr>Sensitive Variables</vt:lpstr>
      <vt:lpstr>Learning Check</vt:lpstr>
      <vt:lpstr>Sensitivity and Breakeven</vt:lpstr>
      <vt:lpstr>Sensitivity and Breakeven</vt:lpstr>
      <vt:lpstr>Sensitivity and Breakeven</vt:lpstr>
      <vt:lpstr>Sensitivity and Breakeven</vt:lpstr>
      <vt:lpstr>Sensitivity and Breakeven</vt:lpstr>
      <vt:lpstr>Sensitivity and Breakeven</vt:lpstr>
      <vt:lpstr>Sensitivity and Breakeven</vt:lpstr>
      <vt:lpstr>Sensitivity and Breakeven</vt:lpstr>
      <vt:lpstr>Sensitivity and Breakeven</vt:lpstr>
      <vt:lpstr>What Ifs Involving Other Variables</vt:lpstr>
      <vt:lpstr>Solving for Breakeven $Price</vt:lpstr>
      <vt:lpstr>Solving for Breakeven $Price</vt:lpstr>
      <vt:lpstr>Solving for Breakeven $Price</vt:lpstr>
      <vt:lpstr>Solving for Breakeven $Price</vt:lpstr>
      <vt:lpstr>Solving for Breakeven $Price</vt:lpstr>
      <vt:lpstr>Proof</vt:lpstr>
      <vt:lpstr>Graphic Solution – 80 Tickets</vt:lpstr>
      <vt:lpstr>Interpreting the Result</vt:lpstr>
      <vt:lpstr>Learning Check</vt:lpstr>
      <vt:lpstr>What Ifs Involving Other Variables</vt:lpstr>
      <vt:lpstr>Solving for Breakeven $VC/Ticket</vt:lpstr>
      <vt:lpstr>Solving for Breakeven $VC/Ticket</vt:lpstr>
      <vt:lpstr>Proof</vt:lpstr>
      <vt:lpstr>Graphic Solution – 100 Tickets</vt:lpstr>
      <vt:lpstr>Interpreting the Result</vt:lpstr>
      <vt:lpstr>Sensitivity Analysis Spreadsheet</vt:lpstr>
      <vt:lpstr>Sensitivity Analysis Spreadsheet</vt:lpstr>
      <vt:lpstr>Sensitivity Analysis Spreadsheet</vt:lpstr>
      <vt:lpstr>What Ifs Involving Other Variables</vt:lpstr>
      <vt:lpstr>Solving for Breakeven $Fixed Cost</vt:lpstr>
      <vt:lpstr>Solving for Breakeven $Fixed Cost</vt:lpstr>
      <vt:lpstr>Proof</vt:lpstr>
      <vt:lpstr>Graphic Solution – 100 Tickets</vt:lpstr>
      <vt:lpstr>Interpreting the Result</vt:lpstr>
      <vt:lpstr>Sensitivity Analysis Spreadsheet</vt:lpstr>
      <vt:lpstr>Sensitivity Analysis Spreadsheet</vt:lpstr>
      <vt:lpstr>Learning Check</vt:lpstr>
      <vt:lpstr>Practical Exercises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Identify Sensitive Variables</dc:title>
  <dc:creator>Melanie</dc:creator>
  <cp:lastModifiedBy>robbin.long</cp:lastModifiedBy>
  <cp:revision>122</cp:revision>
  <dcterms:created xsi:type="dcterms:W3CDTF">2010-11-12T19:47:20Z</dcterms:created>
  <dcterms:modified xsi:type="dcterms:W3CDTF">2011-09-01T20:10:15Z</dcterms:modified>
</cp:coreProperties>
</file>