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1"/>
  </p:notesMasterIdLst>
  <p:sldIdLst>
    <p:sldId id="257" r:id="rId2"/>
    <p:sldId id="258" r:id="rId3"/>
    <p:sldId id="260" r:id="rId4"/>
    <p:sldId id="270" r:id="rId5"/>
    <p:sldId id="264" r:id="rId6"/>
    <p:sldId id="266" r:id="rId7"/>
    <p:sldId id="272" r:id="rId8"/>
    <p:sldId id="271" r:id="rId9"/>
    <p:sldId id="262" r:id="rId10"/>
    <p:sldId id="268" r:id="rId11"/>
    <p:sldId id="277" r:id="rId12"/>
    <p:sldId id="273" r:id="rId13"/>
    <p:sldId id="269" r:id="rId14"/>
    <p:sldId id="274" r:id="rId15"/>
    <p:sldId id="278" r:id="rId16"/>
    <p:sldId id="275" r:id="rId17"/>
    <p:sldId id="279" r:id="rId18"/>
    <p:sldId id="276" r:id="rId19"/>
    <p:sldId id="26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73585" autoAdjust="0"/>
  </p:normalViewPr>
  <p:slideViewPr>
    <p:cSldViewPr>
      <p:cViewPr varScale="1">
        <p:scale>
          <a:sx n="63" d="100"/>
          <a:sy n="63" d="100"/>
        </p:scale>
        <p:origin x="-20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F0B148-7773-4406-8FF7-60B1F8073A07}" type="datetimeFigureOut">
              <a:rPr lang="en-US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049475-155D-44ED-B4F7-038A2A4DB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F51192-0CDA-4FCE-97C2-72BC7F6058E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17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12.5.1: Social Enterprise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Definition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Business for social purpose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Reduce social problem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Generate social value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2- Forms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Nonprofit social enterprise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For-profit social enterprise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12.5.2: Competing Successfully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Overview 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Generating enough revenue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Nonprofit organization – Philanthropy, donations, sales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For-profit organization – Access to equity capital, innovation, impact investment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12.5.3: Mission and Trust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For-profit organization 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Difficulty in maintaining social benefit mission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Equity capital has significant liability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Profit-minded shareholders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Loss of trust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6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12.6.1: Case: Starbucks and Fair Trade Coffee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Mission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Benefit community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Protect environment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2- Issue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Starbucks confronted to buy fair trade coffee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NGO threatened national boycott if the company refused to buy fair trade coffee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3- Fair trade coffee 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Addresses disadvantages faced by small growers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Fair trade certification requirements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4- Starbucks response 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Demand fits mission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Customer demand for shade-grown and organic coffee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Worked with NGOs on social projects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Challenge to company strategy of offering high quality coffee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Executives’ thoughts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6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12.6.2: Case: Timberland and Community Service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Commerce and justice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Employees must devote time to community service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Create solution for community needs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2- City Year nonprofit organization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Timberland gave donations to City Year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Joint community service program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3- Community service program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Expanded collaboration with nonprofit organizations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Provided voluntary training to people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4- Change in economic situation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Economic downturn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Change in ownership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service that was a part of the company’s culture was continued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12.6.3: Case: Coca-Cola’s Water Use in India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Groundwater depletion case 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Depletion of groundwater around Coke plants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Overexploitation of ground water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Improvement in water efficiency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Efficacy in returning water was questioned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Fair share of water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6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5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8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12.1.1: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Meaning of CSR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1- Concept of CSR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Voluntary contribution to community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legally required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 of corporate goals and evaluation of outcomes by ethical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6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Inner circle represents economic responsibilities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Intermediate circle represents social responsibilities arising from business activities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dirty="0" smtClean="0"/>
              <a:t>Outer circle represents responsibility to address larger social problems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35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12.1.2: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of CSR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1- General agreements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Operating on ethical level higher than law requires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Corporate philanthropy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benefits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quality of life in workplace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Taking advantage of economic opportunity more socially desirable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Using resources to address major social problems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of corporate philanthropy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Best CSR reputation:  BMW, Google, Disney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12.1.3: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Related Concepts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1- Corporate social responsiveness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Capacity of corporation to respond to social pressure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Uses resources to deal with social issues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2- Elements of corporate social performance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Outcome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Corporate citizens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3- Corporate citizens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Integration of social concerns into company policies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 owes something to society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6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12.2.1: Classical View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Expression of classical view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Corporations should engage in economic activity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Social concerns should be left to other institutions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Justifying classical view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12.2.2: Friedman on CSR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Fiduciary argument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Rules of the game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Indirect benefit from contribution</a:t>
            </a:r>
          </a:p>
          <a:p>
            <a:pPr marL="0" indent="0">
              <a:buFont typeface="Arial" pitchFamily="34" charset="0"/>
              <a:buNone/>
            </a:pPr>
            <a:endParaRPr lang="en-US" sz="12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2- Taxation argument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Managers act as unelected civil servants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Lack expertise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Criticism of taxation argument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6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12.3.1: The Market for Virtue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Factors that induce managers to take on CSR activities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Market demand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Social forces</a:t>
            </a:r>
          </a:p>
          <a:p>
            <a:pPr marL="457200" lvl="1" indent="0">
              <a:buFont typeface="Arial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2- Power of virtue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Activists are powerful in influencing corporate decisions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Constrained managers engage in some socially responsive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6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12.3.2: Competitive Advantage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Strategic CSR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Win-win opportunity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Source of opportunity, innovation, and competitive advantage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6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12.4.1: Program Selection and Design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Guidelines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Management of reputation risk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Closely linked to employment needs or sales yields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Make use of company’s mission and core competencies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Identifies opportunities that fit with company’s strategy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Incorporate stakeholder engagement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12.4.2: Reporting and Accountability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Point 1- Social reporting 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SEAAR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3BL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Sources that force accountability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Increases social performance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 of CSR activities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049475-155D-44ED-B4F7-038A2A4DBFB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2"/>
          <p:cNvGrpSpPr/>
          <p:nvPr userDrawn="1"/>
        </p:nvGrpSpPr>
        <p:grpSpPr>
          <a:xfrm>
            <a:off x="-16647" y="6478588"/>
            <a:ext cx="9081248" cy="379413"/>
            <a:chOff x="-16647" y="6437563"/>
            <a:chExt cx="9081248" cy="379413"/>
          </a:xfrm>
          <a:solidFill>
            <a:srgbClr val="004070"/>
          </a:solidFill>
        </p:grpSpPr>
        <p:pic>
          <p:nvPicPr>
            <p:cNvPr id="7" name="Always Learning Logo" descr="Pearson_Strap_Bound_White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black">
            <a:xfrm>
              <a:off x="-16647" y="6437563"/>
              <a:ext cx="1464447" cy="379412"/>
            </a:xfrm>
            <a:prstGeom prst="rect">
              <a:avLst/>
            </a:prstGeom>
            <a:grpFill/>
            <a:ln>
              <a:noFill/>
            </a:ln>
            <a:extLst/>
          </p:spPr>
        </p:pic>
        <p:pic>
          <p:nvPicPr>
            <p:cNvPr id="9" name="Pearson Logo" descr="Pearson_Bound_White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black">
            <a:xfrm>
              <a:off x="7848600" y="6442076"/>
              <a:ext cx="1216001" cy="374900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FC60C-20D4-436A-9214-95DFDAB5C8BD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995B-61CA-4345-9F9B-3F38E1AC8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7"/>
          <p:cNvGrpSpPr/>
          <p:nvPr userDrawn="1"/>
        </p:nvGrpSpPr>
        <p:grpSpPr>
          <a:xfrm>
            <a:off x="93969" y="6442074"/>
            <a:ext cx="9096069" cy="430214"/>
            <a:chOff x="93969" y="6442074"/>
            <a:chExt cx="9096069" cy="430214"/>
          </a:xfrm>
          <a:solidFill>
            <a:srgbClr val="004070"/>
          </a:solidFill>
        </p:grpSpPr>
        <p:sp>
          <p:nvSpPr>
            <p:cNvPr id="4" name="Copyright"/>
            <p:cNvSpPr txBox="1">
              <a:spLocks noChangeArrowheads="1"/>
            </p:cNvSpPr>
            <p:nvPr/>
          </p:nvSpPr>
          <p:spPr bwMode="auto">
            <a:xfrm>
              <a:off x="93969" y="6442074"/>
              <a:ext cx="6230631" cy="4238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 Pearson Education, Inc. All Rights Reserved</a:t>
              </a:r>
            </a:p>
          </p:txBody>
        </p:sp>
        <p:pic>
          <p:nvPicPr>
            <p:cNvPr id="5" name="Pearson Logo" descr="Pearson_Bound_White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black">
            <a:xfrm>
              <a:off x="7748588" y="6442075"/>
              <a:ext cx="1441450" cy="430213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2012, 2009 Pearson Education, Inc. All Rights Reserved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E9017D-2D22-4453-AF87-DEAFF8DFF4C6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0C8A4F2-AB9E-49BF-ADEE-C5C663423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" name="Group 1"/>
          <p:cNvGrpSpPr/>
          <p:nvPr userDrawn="1"/>
        </p:nvGrpSpPr>
        <p:grpSpPr>
          <a:xfrm>
            <a:off x="33338" y="6442075"/>
            <a:ext cx="9110662" cy="431800"/>
            <a:chOff x="33338" y="6442075"/>
            <a:chExt cx="9110662" cy="431800"/>
          </a:xfrm>
          <a:solidFill>
            <a:srgbClr val="004070"/>
          </a:solidFill>
        </p:grpSpPr>
        <p:pic>
          <p:nvPicPr>
            <p:cNvPr id="13" name="Always Learning Logo" descr="Pearson: Always Learning Logo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grpFill/>
            <a:ln>
              <a:noFill/>
            </a:ln>
            <a:extLst/>
          </p:spPr>
        </p:pic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black">
            <a:xfrm>
              <a:off x="7702550" y="6442075"/>
              <a:ext cx="1441450" cy="430213"/>
            </a:xfrm>
            <a:prstGeom prst="rect">
              <a:avLst/>
            </a:prstGeom>
            <a:grpFill/>
            <a:ln>
              <a:noFill/>
            </a:ln>
            <a:extLst/>
          </p:spPr>
        </p:pic>
        <p:sp>
          <p:nvSpPr>
            <p:cNvPr id="15" name="Copyright" descr="Copyright 2015, 2012, 2009"/>
            <p:cNvSpPr txBox="1">
              <a:spLocks noChangeArrowheads="1"/>
            </p:cNvSpPr>
            <p:nvPr/>
          </p:nvSpPr>
          <p:spPr bwMode="auto">
            <a:xfrm>
              <a:off x="1693862" y="6442075"/>
              <a:ext cx="6036469" cy="431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2015, 2012, 2009 Pearson Education, Inc. All Rights Reserved</a:t>
              </a:r>
            </a:p>
          </p:txBody>
        </p:sp>
      </p:grp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16430"/>
            <a:ext cx="8229600" cy="47897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29200" y="1600201"/>
            <a:ext cx="3657600" cy="16001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29200" y="3200400"/>
            <a:ext cx="3657600" cy="29257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2012, 2009 Pearson Education, Inc. All Rights Reserved</a:t>
            </a:r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35F0F-8769-4042-9D62-D21458AD4E34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1AE1-5D44-4105-94E1-58EFED196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" name="Group 1"/>
          <p:cNvGrpSpPr/>
          <p:nvPr userDrawn="1"/>
        </p:nvGrpSpPr>
        <p:grpSpPr>
          <a:xfrm>
            <a:off x="12897" y="6426200"/>
            <a:ext cx="9110662" cy="431800"/>
            <a:chOff x="33338" y="6442075"/>
            <a:chExt cx="9110662" cy="431800"/>
          </a:xfrm>
          <a:solidFill>
            <a:srgbClr val="004070"/>
          </a:solidFill>
        </p:grpSpPr>
        <p:pic>
          <p:nvPicPr>
            <p:cNvPr id="13" name="Always Learning Logo" descr="Pearson: Always Learning Logo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black">
            <a:xfrm>
              <a:off x="33338" y="6443663"/>
              <a:ext cx="1660525" cy="430212"/>
            </a:xfrm>
            <a:prstGeom prst="rect">
              <a:avLst/>
            </a:prstGeom>
            <a:grpFill/>
            <a:ln>
              <a:noFill/>
            </a:ln>
            <a:extLst/>
          </p:spPr>
        </p:pic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black">
            <a:xfrm>
              <a:off x="7702550" y="6442075"/>
              <a:ext cx="1441450" cy="430213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16430"/>
            <a:ext cx="8229600" cy="47897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29200" y="1600201"/>
            <a:ext cx="3657600" cy="16001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29200" y="3200400"/>
            <a:ext cx="3657600" cy="29257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152400" y="6527006"/>
            <a:ext cx="8596312" cy="228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Copyright © 2015, 2012, 2009 Pearson Education, Inc. All Rights Reserved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6D38-CC90-414B-80D5-03C44D237291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59BF9-4B65-44F4-BFB2-F97E131DB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533400" y="1676400"/>
            <a:ext cx="4267200" cy="4495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arning Objectives Placeholder 6"/>
          <p:cNvSpPr>
            <a:spLocks noGrp="1"/>
          </p:cNvSpPr>
          <p:nvPr>
            <p:ph type="body" sz="quarter" idx="13"/>
          </p:nvPr>
        </p:nvSpPr>
        <p:spPr>
          <a:xfrm>
            <a:off x="469232" y="1456193"/>
            <a:ext cx="8229600" cy="40277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0070C0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998441"/>
            <a:ext cx="8229600" cy="4127722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2012, 2009 Pearson Education, Inc. All Rights Reserved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ADF7-8E7D-4620-99A4-F5601A2BC3F7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1BA0-BBF1-4CB7-B1EA-E154C43A0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2012, 2009 Pearson Education, Inc. All Rights Reserved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1E057-2896-4CAA-ADE1-89E0E02F9D78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E2EDE-0E54-43AF-9973-03CB2E12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chemeClr val="bg1"/>
              </a:buClr>
              <a:buSzPct val="25000"/>
              <a:defRPr sz="2400"/>
            </a:lvl1pPr>
            <a:lvl2pPr marL="569913" indent="-285750">
              <a:defRPr sz="2000"/>
            </a:lvl2pPr>
            <a:lvl3pPr>
              <a:defRPr sz="20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2012, 2009 Pearson Education, Inc. All Rights Reserved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85A0-EF11-45DE-9982-3914AD3FD3A0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FF19-0088-483E-B4E4-D81A8BCE3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earson Logo" descr="Pearson_Bound_White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black">
          <a:xfrm>
            <a:off x="7591668" y="6442074"/>
            <a:ext cx="1476131" cy="440563"/>
          </a:xfrm>
          <a:prstGeom prst="rect">
            <a:avLst/>
          </a:prstGeom>
          <a:solidFill>
            <a:srgbClr val="004070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2012, 2009 Pearson Education, Inc. All Rights Reserved</a:t>
            </a:r>
            <a:endParaRPr lang="en-US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0813B9-E7FA-47D2-8081-87D5603BAE23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8CD4A2-C627-4223-86D4-6332BFF8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2012, 2009 Pearson Education, Inc. All Rights Reserved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DE340-E441-4B68-B978-27E957D6766E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B47B-6868-44E8-BA04-66AD884BB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>
            <a:noAutofit/>
          </a:bodyPr>
          <a:lstStyle>
            <a:lvl1pPr algn="l">
              <a:defRPr sz="4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2012, 2009 Pearson Education, Inc. All Rights Reserved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499FA-281B-490D-949D-A3656B9F8DCB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C17D-3AC3-4B6A-B885-2CF548A53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2015, 2012, 2009 Pearson Education, Inc. All Rights Reserved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5176-8ABB-48EC-B73C-73A9BB8F8ADF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0BA7-0C60-40B9-81D7-2810B7834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15900"/>
            <a:ext cx="8229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539706"/>
            <a:ext cx="8596312" cy="2349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Copyright © 2015, 2012, 2009 Pearson Education, Inc. All Rights Reserved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2713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E2E939-5CB2-4660-B66A-8178C5F06BC3}" type="datetime1">
              <a:rPr lang="en-US" smtClean="0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3" y="112713"/>
            <a:ext cx="55245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1606C9-9EC6-43EB-8B39-49941066B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-7938" y="6435725"/>
            <a:ext cx="9161463" cy="430213"/>
          </a:xfrm>
          <a:prstGeom prst="rect">
            <a:avLst/>
          </a:prstGeom>
          <a:solidFill>
            <a:srgbClr val="004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earson Logo"/>
          <p:cNvPicPr>
            <a:picLocks noChangeAspect="1" noChangeArrowheads="1"/>
          </p:cNvPicPr>
          <p:nvPr/>
        </p:nvPicPr>
        <p:blipFill>
          <a:blip r:embed="rId13" cstate="print">
            <a:extLst/>
          </a:blip>
          <a:srcRect/>
          <a:stretch>
            <a:fillRect/>
          </a:stretch>
        </p:blipFill>
        <p:spPr bwMode="black">
          <a:xfrm>
            <a:off x="7748588" y="6442075"/>
            <a:ext cx="1441450" cy="430213"/>
          </a:xfrm>
          <a:prstGeom prst="rect">
            <a:avLst/>
          </a:prstGeom>
          <a:solidFill>
            <a:srgbClr val="004070"/>
          </a:solidFill>
          <a:ln>
            <a:noFill/>
          </a:ln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3" r:id="rId3"/>
    <p:sldLayoutId id="2147483672" r:id="rId4"/>
    <p:sldLayoutId id="2147483671" r:id="rId5"/>
    <p:sldLayoutId id="2147483676" r:id="rId6"/>
    <p:sldLayoutId id="2147483670" r:id="rId7"/>
    <p:sldLayoutId id="2147483669" r:id="rId8"/>
    <p:sldLayoutId id="2147483668" r:id="rId9"/>
    <p:sldLayoutId id="2147483677" r:id="rId10"/>
    <p:sldLayoutId id="2147483678" r:id="rId1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255588" indent="-255588" algn="l" rtl="0" fontAlgn="base">
        <a:spcBef>
          <a:spcPts val="1500"/>
        </a:spcBef>
        <a:spcAft>
          <a:spcPct val="0"/>
        </a:spcAft>
        <a:buClr>
          <a:srgbClr val="004070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ts val="600"/>
        </a:spcBef>
        <a:spcAft>
          <a:spcPct val="0"/>
        </a:spcAft>
        <a:buClr>
          <a:srgbClr val="004070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ts val="600"/>
        </a:spcBef>
        <a:spcAft>
          <a:spcPct val="0"/>
        </a:spcAft>
        <a:buClr>
          <a:srgbClr val="00407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ts val="600"/>
        </a:spcBef>
        <a:spcAft>
          <a:spcPct val="0"/>
        </a:spcAft>
        <a:buClr>
          <a:srgbClr val="004070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ts val="600"/>
        </a:spcBef>
        <a:spcAft>
          <a:spcPct val="0"/>
        </a:spcAft>
        <a:buClr>
          <a:srgbClr val="0070C0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5.xml"/><Relationship Id="rId4" Type="http://schemas.openxmlformats.org/officeDocument/2006/relationships/slide" Target="slide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and the Conduct of Business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3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Eighth edition</a:t>
            </a:r>
          </a:p>
        </p:txBody>
      </p:sp>
      <p:pic>
        <p:nvPicPr>
          <p:cNvPr id="13" name="Picture Placeholder 12" descr="This is the cover image for Ethics and the Conduct of Business Eighth edition."/>
          <p:cNvPicPr>
            <a:picLocks noGrp="1" noChangeAspect="1"/>
          </p:cNvPicPr>
          <p:nvPr>
            <p:ph type="pic" sz="quarter" idx="19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>
          <a:xfrm>
            <a:off x="533400" y="1676400"/>
            <a:ext cx="3886200" cy="4495800"/>
          </a:xfrm>
        </p:spPr>
      </p:pic>
      <p:sp>
        <p:nvSpPr>
          <p:cNvPr id="14339" name="Text Placeholder 3"/>
          <p:cNvSpPr>
            <a:spLocks noGrp="1"/>
          </p:cNvSpPr>
          <p:nvPr>
            <p:ph type="body" sz="quarter" idx="14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Chapter 12</a:t>
            </a:r>
          </a:p>
        </p:txBody>
      </p:sp>
      <p:sp>
        <p:nvSpPr>
          <p:cNvPr id="14340" name="Text Placeholder 4"/>
          <p:cNvSpPr>
            <a:spLocks noGrp="1"/>
          </p:cNvSpPr>
          <p:nvPr>
            <p:ph type="body" sz="quarter" idx="15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Corporate Social Responsibility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1752600" y="6553200"/>
            <a:ext cx="5791200" cy="178594"/>
          </a:xfrm>
        </p:spPr>
        <p:txBody>
          <a:bodyPr/>
          <a:lstStyle/>
          <a:p>
            <a:pPr>
              <a:defRPr/>
            </a:pPr>
            <a:r>
              <a:rPr lang="en-US" sz="1200" dirty="0"/>
              <a:t>Copyright © 2017, 2012, 2009 Pearson Education, Inc. All Rights 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12.3: </a:t>
            </a:r>
            <a:r>
              <a:rPr lang="en-US" dirty="0"/>
              <a:t>Business Case for </a:t>
            </a:r>
            <a:r>
              <a:rPr lang="en-US" dirty="0" smtClean="0"/>
              <a:t>CSR (1 of 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solidFill>
                  <a:srgbClr val="2D1061"/>
                </a:solidFill>
              </a:rPr>
              <a:t>Objective: Analyze the arguments that a market for virtue makes CSR a profitable strategy and a source of competitive advantage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12.3.1</a:t>
            </a:r>
            <a:r>
              <a:rPr lang="en-US" dirty="0"/>
              <a:t>: The Market for Virtue</a:t>
            </a:r>
            <a:endParaRPr lang="en-US" altLang="en-US" dirty="0" smtClean="0"/>
          </a:p>
          <a:p>
            <a:pPr lvl="1" eaLnBrk="1" hangingPunct="1"/>
            <a:r>
              <a:rPr lang="en-US" dirty="0"/>
              <a:t>Factors that induce managers to take on CSR activities</a:t>
            </a:r>
            <a:endParaRPr lang="en-US" dirty="0" smtClean="0"/>
          </a:p>
          <a:p>
            <a:pPr lvl="1" eaLnBrk="1" hangingPunct="1"/>
            <a:r>
              <a:rPr lang="en-US" dirty="0"/>
              <a:t>Power of </a:t>
            </a:r>
            <a:r>
              <a:rPr lang="en-US" dirty="0" smtClean="0"/>
              <a:t>virtue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40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12.2: </a:t>
            </a:r>
            <a:r>
              <a:rPr lang="en-US" dirty="0"/>
              <a:t>A Watch List of Industries and Companies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36172"/>
              </p:ext>
            </p:extLst>
          </p:nvPr>
        </p:nvGraphicFramePr>
        <p:xfrm>
          <a:off x="228600" y="1600199"/>
          <a:ext cx="8610600" cy="441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47099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Industries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Issue(s)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Companies</a:t>
                      </a:r>
                      <a:endParaRPr lang="en-US" sz="1200" b="1" dirty="0"/>
                    </a:p>
                  </a:txBody>
                  <a:tcPr/>
                </a:tc>
              </a:tr>
              <a:tr h="11613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Consumer goods: shoes, apparel, and household products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Goods are manufactured in contract factories overseas.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Nike, Gap, </a:t>
                      </a:r>
                      <a:r>
                        <a:rPr lang="en-US" sz="1200" dirty="0" err="1" smtClean="0"/>
                        <a:t>Walmart</a:t>
                      </a:r>
                      <a:endParaRPr lang="en-US" sz="1200" dirty="0"/>
                    </a:p>
                  </a:txBody>
                  <a:tcPr/>
                </a:tc>
              </a:tr>
              <a:tr h="8129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Petroleum, timber, and mining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Environment issues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Shell, Home Depot, Rio Tinto</a:t>
                      </a:r>
                      <a:endParaRPr lang="en-US" sz="1200" dirty="0"/>
                    </a:p>
                  </a:txBody>
                  <a:tcPr/>
                </a:tc>
              </a:tr>
              <a:tr h="11613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Food and beverage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Raw materials are sourced from less-developed countries.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Starbucks, Nestlé, Coca-Cola</a:t>
                      </a:r>
                      <a:endParaRPr lang="en-US" sz="1200" dirty="0"/>
                    </a:p>
                  </a:txBody>
                  <a:tcPr/>
                </a:tc>
              </a:tr>
              <a:tr h="8129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Tobacco and fast foods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Tobacco-related deaths and obesity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Altria (Philip Morris), Kraft, McDonald’s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5230324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12.3: </a:t>
            </a:r>
            <a:r>
              <a:rPr lang="en-US" dirty="0"/>
              <a:t>Business Case for </a:t>
            </a:r>
            <a:r>
              <a:rPr lang="en-US" dirty="0" smtClean="0"/>
              <a:t>CSR (2 of 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solidFill>
                  <a:srgbClr val="2D1061"/>
                </a:solidFill>
              </a:rPr>
              <a:t>Objective: Analyze the arguments that a market for virtue makes CSR a profitable strategy and a source of competitive advantage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12.3.2: </a:t>
            </a:r>
            <a:r>
              <a:rPr lang="en-US" dirty="0"/>
              <a:t>Competitive Advantage</a:t>
            </a:r>
            <a:endParaRPr lang="en-US" altLang="en-US" dirty="0" smtClean="0"/>
          </a:p>
          <a:p>
            <a:pPr lvl="1" eaLnBrk="1" hangingPunct="1"/>
            <a:r>
              <a:rPr lang="en-US" dirty="0"/>
              <a:t>Strategic CSR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0576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12.4: </a:t>
            </a:r>
            <a:r>
              <a:rPr lang="en-US" dirty="0"/>
              <a:t>Implementing CSR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69232" y="1456192"/>
            <a:ext cx="8229600" cy="52500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solidFill>
                  <a:srgbClr val="2D1061"/>
                </a:solidFill>
              </a:rPr>
              <a:t>Objective: Summarize the important aspects of successful CSR programs, the difficulties with measuring the social performance of companies, and various attempts at measurement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12.4.1</a:t>
            </a:r>
            <a:r>
              <a:rPr lang="en-US" dirty="0"/>
              <a:t>: Program Selection and Design</a:t>
            </a:r>
            <a:endParaRPr lang="en-US" altLang="en-US" dirty="0" smtClean="0"/>
          </a:p>
          <a:p>
            <a:pPr lvl="1" eaLnBrk="1" hangingPunct="1"/>
            <a:r>
              <a:rPr lang="en-US" dirty="0" smtClean="0"/>
              <a:t>Guidelines</a:t>
            </a:r>
            <a:endParaRPr lang="en-US" sz="3600" dirty="0" smtClean="0"/>
          </a:p>
          <a:p>
            <a:pPr eaLnBrk="1" hangingPunct="1"/>
            <a:r>
              <a:rPr lang="en-US" dirty="0" smtClean="0"/>
              <a:t>12.4.2</a:t>
            </a:r>
            <a:r>
              <a:rPr lang="en-US" dirty="0"/>
              <a:t>: Reporting and Accountability</a:t>
            </a:r>
            <a:endParaRPr lang="en-US" dirty="0" smtClean="0"/>
          </a:p>
          <a:p>
            <a:pPr lvl="1"/>
            <a:r>
              <a:rPr lang="en-US" dirty="0"/>
              <a:t>Social reporting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297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12.5: </a:t>
            </a:r>
            <a:r>
              <a:rPr lang="en-US" dirty="0"/>
              <a:t>Business with a Mission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solidFill>
                  <a:srgbClr val="2D1061"/>
                </a:solidFill>
              </a:rPr>
              <a:t>Objective: Compare how nonprofit and for-profit social enterprises operate and can compete successfully in the marketplace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12.5.1</a:t>
            </a:r>
            <a:r>
              <a:rPr lang="en-US" dirty="0"/>
              <a:t>: Social Enterprise</a:t>
            </a:r>
            <a:endParaRPr lang="en-US" altLang="en-US" dirty="0" smtClean="0"/>
          </a:p>
          <a:p>
            <a:pPr lvl="1" eaLnBrk="1" hangingPunct="1"/>
            <a:r>
              <a:rPr lang="en-US" dirty="0" smtClean="0"/>
              <a:t>Definition</a:t>
            </a:r>
          </a:p>
          <a:p>
            <a:pPr lvl="1" eaLnBrk="1" hangingPunct="1"/>
            <a:r>
              <a:rPr lang="en-US" dirty="0"/>
              <a:t>Forms</a:t>
            </a:r>
            <a:endParaRPr lang="en-US" dirty="0" smtClean="0"/>
          </a:p>
          <a:p>
            <a:pPr eaLnBrk="1" hangingPunct="1"/>
            <a:r>
              <a:rPr lang="en-US" dirty="0" smtClean="0"/>
              <a:t>12.5.2</a:t>
            </a:r>
            <a:r>
              <a:rPr lang="en-US" dirty="0"/>
              <a:t>: Competing Successfully</a:t>
            </a:r>
            <a:endParaRPr lang="en-US" dirty="0" smtClean="0"/>
          </a:p>
          <a:p>
            <a:pPr lvl="1" eaLnBrk="1" hangingPunct="1"/>
            <a:r>
              <a:rPr lang="en-US" dirty="0"/>
              <a:t>Overview</a:t>
            </a:r>
            <a:endParaRPr lang="en-US" sz="3600" dirty="0"/>
          </a:p>
          <a:p>
            <a:pPr eaLnBrk="1" hangingPunct="1"/>
            <a:r>
              <a:rPr lang="en-US" dirty="0" smtClean="0"/>
              <a:t>12.5.3</a:t>
            </a:r>
            <a:r>
              <a:rPr lang="en-US" dirty="0"/>
              <a:t>: Mission and Trust</a:t>
            </a:r>
          </a:p>
          <a:p>
            <a:pPr lvl="1"/>
            <a:r>
              <a:rPr lang="en-US" dirty="0"/>
              <a:t>For-profit organization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656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12.3: </a:t>
            </a:r>
            <a:r>
              <a:rPr lang="fr-FR" dirty="0" err="1"/>
              <a:t>Nonprofit</a:t>
            </a:r>
            <a:r>
              <a:rPr lang="fr-FR" dirty="0"/>
              <a:t> versus For-Profit Social </a:t>
            </a:r>
            <a:r>
              <a:rPr lang="fr-FR" dirty="0" err="1"/>
              <a:t>Enterprises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426322"/>
              </p:ext>
            </p:extLst>
          </p:nvPr>
        </p:nvGraphicFramePr>
        <p:xfrm>
          <a:off x="228600" y="1600199"/>
          <a:ext cx="86868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3545659"/>
                <a:gridCol w="4074341"/>
              </a:tblGrid>
              <a:tr h="49535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Categories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Nonprofit SE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For-Profit SE</a:t>
                      </a:r>
                      <a:endParaRPr lang="en-US" sz="1200" b="1" dirty="0"/>
                    </a:p>
                  </a:txBody>
                  <a:tcPr/>
                </a:tc>
              </a:tr>
              <a:tr h="54648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Definition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nonprofit whose main source of revenue is earned income, not donations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business created for a social purpose, that operates in a socially-beneficial manner</a:t>
                      </a:r>
                      <a:endParaRPr lang="en-US" sz="1200" dirty="0"/>
                    </a:p>
                  </a:txBody>
                  <a:tcPr/>
                </a:tc>
              </a:tr>
              <a:tr h="86552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AKA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Enterprising nonprofits, commercial nonprofits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Possible forms: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subsidiary of a hybrid nonprofit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benefit corporation (community interest company)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Certified B Corporation</a:t>
                      </a:r>
                      <a:endParaRPr lang="en-US" sz="1200" dirty="0"/>
                    </a:p>
                  </a:txBody>
                  <a:tcPr/>
                </a:tc>
              </a:tr>
              <a:tr h="48084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Example(s)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Benetech</a:t>
                      </a:r>
                      <a:r>
                        <a:rPr lang="en-US" sz="1200" dirty="0" smtClean="0"/>
                        <a:t> (technology to aid global literacy)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Patagonia (environmentally-sustainable clothing)</a:t>
                      </a:r>
                    </a:p>
                    <a:p>
                      <a:r>
                        <a:rPr lang="en-US" sz="1200" dirty="0" smtClean="0"/>
                        <a:t>Toms Shoes (donates shoes to the needy)</a:t>
                      </a:r>
                      <a:endParaRPr lang="en-US" sz="1200" dirty="0"/>
                    </a:p>
                  </a:txBody>
                  <a:tcPr/>
                </a:tc>
              </a:tr>
              <a:tr h="48084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Available funding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Sales, donations, loans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Sales, equity capital, impact investment</a:t>
                      </a:r>
                      <a:endParaRPr lang="en-US" sz="1200" dirty="0"/>
                    </a:p>
                  </a:txBody>
                  <a:tcPr/>
                </a:tc>
              </a:tr>
              <a:tr h="72127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Advantages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Tax benefits</a:t>
                      </a:r>
                    </a:p>
                    <a:p>
                      <a:r>
                        <a:rPr lang="en-US" sz="1200" dirty="0" smtClean="0"/>
                        <a:t>Income from donations</a:t>
                      </a:r>
                    </a:p>
                    <a:p>
                      <a:r>
                        <a:rPr lang="en-US" sz="1200" dirty="0" smtClean="0"/>
                        <a:t>People have more confidence in nonprofit causes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Equity capital allows faster growth, more effective use of resources</a:t>
                      </a:r>
                    </a:p>
                    <a:p>
                      <a:r>
                        <a:rPr lang="en-US" sz="1200" dirty="0" smtClean="0"/>
                        <a:t>Ability to make a profit</a:t>
                      </a:r>
                      <a:endParaRPr lang="en-US" sz="1200" dirty="0"/>
                    </a:p>
                  </a:txBody>
                  <a:tcPr/>
                </a:tc>
              </a:tr>
              <a:tr h="1057866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Challenges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 for innovation </a:t>
                      </a:r>
                    </a:p>
                    <a:p>
                      <a:r>
                        <a:rPr lang="en-US" sz="1200" dirty="0" smtClean="0"/>
                        <a:t>Pressure to use donations for given purposes </a:t>
                      </a:r>
                    </a:p>
                    <a:p>
                      <a:r>
                        <a:rPr lang="en-US" sz="1200" dirty="0" smtClean="0"/>
                        <a:t>Limits on spending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Sales, equity capital, impact investment</a:t>
                      </a:r>
                    </a:p>
                    <a:p>
                      <a:r>
                        <a:rPr lang="en-US" sz="1200" dirty="0" smtClean="0"/>
                        <a:t>Need for innovation</a:t>
                      </a:r>
                    </a:p>
                    <a:p>
                      <a:r>
                        <a:rPr lang="en-US" sz="1200" dirty="0" smtClean="0"/>
                        <a:t>Pressure to give some control to outside investors</a:t>
                      </a:r>
                    </a:p>
                    <a:p>
                      <a:r>
                        <a:rPr lang="en-US" sz="1200" dirty="0" smtClean="0"/>
                        <a:t>Difficulty keeping focus on social mission over profit</a:t>
                      </a:r>
                    </a:p>
                    <a:p>
                      <a:r>
                        <a:rPr lang="en-US" sz="1200" dirty="0" smtClean="0"/>
                        <a:t>Loss of public trust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367105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12.6</a:t>
            </a:r>
            <a:r>
              <a:rPr lang="en-US" dirty="0"/>
              <a:t>: Case </a:t>
            </a:r>
            <a:r>
              <a:rPr lang="en-US" dirty="0" smtClean="0"/>
              <a:t>Studies (1 of 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solidFill>
                  <a:srgbClr val="2D1061"/>
                </a:solidFill>
              </a:rPr>
              <a:t>Objective: Compare how nonprofit and for-profit social enterprises operate and can compete successfully in the marketplace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12.6.1</a:t>
            </a:r>
            <a:r>
              <a:rPr lang="en-US" dirty="0"/>
              <a:t>: Case: Starbucks and Fair Trade Coffee</a:t>
            </a:r>
            <a:endParaRPr lang="en-US" altLang="en-US" dirty="0" smtClean="0"/>
          </a:p>
          <a:p>
            <a:pPr lvl="1" eaLnBrk="1" hangingPunct="1"/>
            <a:r>
              <a:rPr lang="en-US" dirty="0"/>
              <a:t>Mission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Issue</a:t>
            </a:r>
          </a:p>
          <a:p>
            <a:pPr lvl="1" eaLnBrk="1" hangingPunct="1"/>
            <a:r>
              <a:rPr lang="en-US" dirty="0"/>
              <a:t>Fair trade </a:t>
            </a:r>
            <a:r>
              <a:rPr lang="en-US" dirty="0" smtClean="0"/>
              <a:t>coffee</a:t>
            </a:r>
          </a:p>
          <a:p>
            <a:pPr lvl="1" eaLnBrk="1" hangingPunct="1"/>
            <a:r>
              <a:rPr lang="en-US" dirty="0"/>
              <a:t>Starbucks </a:t>
            </a:r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33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12.4</a:t>
            </a:r>
            <a:r>
              <a:rPr lang="en-US" dirty="0"/>
              <a:t>: Requirements for Fair Trade Certification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6198"/>
              </p:ext>
            </p:extLst>
          </p:nvPr>
        </p:nvGraphicFramePr>
        <p:xfrm>
          <a:off x="228600" y="1498127"/>
          <a:ext cx="8763001" cy="4750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867401"/>
              </a:tblGrid>
              <a:tr h="44434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Condition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Description</a:t>
                      </a:r>
                      <a:endParaRPr lang="en-US" sz="1200" b="1" dirty="0"/>
                    </a:p>
                  </a:txBody>
                  <a:tcPr/>
                </a:tc>
              </a:tr>
              <a:tr h="7382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Fair prices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Democratically organized farmer groups receive a guaranteed minimum floor price and an additional premium for certified organic products. Farmer organizations are also eligible for pre-harvest credit.</a:t>
                      </a:r>
                      <a:endParaRPr lang="en-US" sz="1200" dirty="0"/>
                    </a:p>
                  </a:txBody>
                  <a:tcPr/>
                </a:tc>
              </a:tr>
              <a:tr h="7763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Fair labor conditions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Workers on Fair Trade farms enjoy freedom of association, safe working conditions, and living wages. Forced child labor is strictly prohibited.</a:t>
                      </a:r>
                      <a:endParaRPr lang="en-US" sz="1200" dirty="0"/>
                    </a:p>
                  </a:txBody>
                  <a:tcPr/>
                </a:tc>
              </a:tr>
              <a:tr h="7382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Direct trade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Importers purchase from Fair Trade producer groups as directly as possible, eliminating unnecessary middlemen and empowering farmers to develop the business capacity necessary to compete in the global marketplace.</a:t>
                      </a:r>
                      <a:endParaRPr lang="en-US" sz="1200" dirty="0"/>
                    </a:p>
                  </a:txBody>
                  <a:tcPr/>
                </a:tc>
              </a:tr>
              <a:tr h="4313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Democratic and transparent organizations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Fair Trade farmers and farmworkers decide democratically how to invest Fair Trade revenues.</a:t>
                      </a:r>
                      <a:endParaRPr lang="en-US" sz="1200" dirty="0"/>
                    </a:p>
                  </a:txBody>
                  <a:tcPr/>
                </a:tc>
              </a:tr>
              <a:tr h="646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Community development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Fair Trade farmers and farmworkers invest Fair Trade premiums in social and business development projects such as scholarship programs, quality-improvement training, and organic certification.</a:t>
                      </a:r>
                      <a:endParaRPr lang="en-US" sz="1200" dirty="0"/>
                    </a:p>
                  </a:txBody>
                  <a:tcPr/>
                </a:tc>
              </a:tr>
              <a:tr h="9489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Environmental sustainability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Harmful agrochemicals and GMOs are strictly prohibited in favor of environmentally sustainable farming methods that protect farmers’ health and preserve valuable ecosystems for future generations.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076273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12.6</a:t>
            </a:r>
            <a:r>
              <a:rPr lang="en-US" dirty="0"/>
              <a:t>: Case </a:t>
            </a:r>
            <a:r>
              <a:rPr lang="en-US" dirty="0" smtClean="0"/>
              <a:t>Studies (2 </a:t>
            </a:r>
            <a:r>
              <a:rPr lang="en-US" dirty="0"/>
              <a:t>of 2)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solidFill>
                  <a:srgbClr val="2D1061"/>
                </a:solidFill>
              </a:rPr>
              <a:t>Objective: Compare how nonprofit and for-profit social enterprises operate and can compete successfully in the marketplace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12.6.2: </a:t>
            </a:r>
            <a:r>
              <a:rPr lang="en-US" dirty="0"/>
              <a:t>Case: Timberland and Community Service</a:t>
            </a:r>
            <a:endParaRPr lang="en-US" altLang="en-US" dirty="0" smtClean="0"/>
          </a:p>
          <a:p>
            <a:pPr lvl="1" eaLnBrk="1" hangingPunct="1"/>
            <a:r>
              <a:rPr lang="en-US" dirty="0"/>
              <a:t>Commerce and justice</a:t>
            </a:r>
            <a:endParaRPr lang="en-US" dirty="0" smtClean="0"/>
          </a:p>
          <a:p>
            <a:pPr lvl="1" eaLnBrk="1" hangingPunct="1"/>
            <a:r>
              <a:rPr lang="en-US" dirty="0"/>
              <a:t>City Year nonprofit organization</a:t>
            </a:r>
            <a:endParaRPr lang="en-US" dirty="0" smtClean="0"/>
          </a:p>
          <a:p>
            <a:pPr lvl="1" eaLnBrk="1" hangingPunct="1"/>
            <a:r>
              <a:rPr lang="en-US" dirty="0"/>
              <a:t>Community service program</a:t>
            </a:r>
            <a:endParaRPr lang="en-US" dirty="0" smtClean="0"/>
          </a:p>
          <a:p>
            <a:pPr lvl="1" eaLnBrk="1" hangingPunct="1"/>
            <a:r>
              <a:rPr lang="en-US" dirty="0"/>
              <a:t>Change in economic situation</a:t>
            </a:r>
            <a:endParaRPr lang="en-US" dirty="0" smtClean="0"/>
          </a:p>
          <a:p>
            <a:pPr eaLnBrk="1" hangingPunct="1"/>
            <a:r>
              <a:rPr lang="en-US" dirty="0" smtClean="0"/>
              <a:t>12.6.3: </a:t>
            </a:r>
            <a:r>
              <a:rPr lang="en-US" dirty="0"/>
              <a:t>Case: Coca-Cola’s Water Use in India</a:t>
            </a:r>
            <a:endParaRPr lang="en-US" dirty="0" smtClean="0"/>
          </a:p>
          <a:p>
            <a:pPr lvl="1" eaLnBrk="1" hangingPunct="1"/>
            <a:r>
              <a:rPr lang="en-US" dirty="0"/>
              <a:t>Groundwater depletion case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272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Corporate Social Responsibility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Meaning of CSR </a:t>
            </a:r>
          </a:p>
          <a:p>
            <a:r>
              <a:rPr lang="en-US" sz="2400" dirty="0"/>
              <a:t>Arguments for CSR</a:t>
            </a:r>
          </a:p>
          <a:p>
            <a:r>
              <a:rPr lang="en-US" sz="2400" dirty="0"/>
              <a:t>Normative case for CSR</a:t>
            </a:r>
          </a:p>
          <a:p>
            <a:r>
              <a:rPr lang="en-US" sz="2400" dirty="0"/>
              <a:t>Virtual industry</a:t>
            </a:r>
          </a:p>
          <a:p>
            <a:r>
              <a:rPr lang="en-US" sz="2400" dirty="0"/>
              <a:t>Strategic CSR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9784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 action="ppaction://hlinksldjump" tooltip="Link to Introduction: Corporate Social Responsibility slide"/>
              </a:rPr>
              <a:t>Introduction: Corporate Social Responsibility</a:t>
            </a:r>
            <a:endParaRPr lang="en-US" sz="2400" dirty="0" smtClean="0"/>
          </a:p>
          <a:p>
            <a:r>
              <a:rPr lang="en-US" sz="2400" dirty="0">
                <a:hlinkClick r:id="rId3" action="ppaction://hlinksldjump" tooltip="Link to The CSR Debate slide"/>
              </a:rPr>
              <a:t>12.1: The CSR Debate</a:t>
            </a:r>
            <a:endParaRPr lang="en-US" sz="2400" dirty="0" smtClean="0"/>
          </a:p>
          <a:p>
            <a:r>
              <a:rPr lang="en-US" sz="2400" dirty="0">
                <a:hlinkClick r:id="rId4" action="ppaction://hlinksldjump" tooltip="Link to Normative Case for CSR slide"/>
              </a:rPr>
              <a:t>12.2: Normative Case for CSR</a:t>
            </a:r>
            <a:endParaRPr lang="en-US" sz="2400" dirty="0" smtClean="0"/>
          </a:p>
          <a:p>
            <a:r>
              <a:rPr lang="en-US" sz="2400" dirty="0">
                <a:hlinkClick r:id="rId5" action="ppaction://hlinksldjump" tooltip="Link to Business Case for CSR slide"/>
              </a:rPr>
              <a:t>12.3: Business Case for CSR</a:t>
            </a:r>
            <a:endParaRPr lang="en-US" sz="2400" dirty="0" smtClean="0"/>
          </a:p>
          <a:p>
            <a:r>
              <a:rPr lang="en-US" sz="2400" dirty="0">
                <a:hlinkClick r:id="rId6" action="ppaction://hlinksldjump" tooltip="Link to Implementing CSR slide"/>
              </a:rPr>
              <a:t>12.4: Implementing </a:t>
            </a:r>
            <a:r>
              <a:rPr lang="en-US" sz="2400" dirty="0" smtClean="0">
                <a:hlinkClick r:id="rId6" action="ppaction://hlinksldjump" tooltip="Link to Implementing CSR slide"/>
              </a:rPr>
              <a:t>CSR</a:t>
            </a:r>
            <a:endParaRPr lang="en-US" sz="2400" dirty="0" smtClean="0"/>
          </a:p>
          <a:p>
            <a:r>
              <a:rPr lang="en-US" sz="2400" dirty="0">
                <a:hlinkClick r:id="rId7" action="ppaction://hlinksldjump" tooltip="Link to Business with a Mission slide"/>
              </a:rPr>
              <a:t>12.5: Business with a </a:t>
            </a:r>
            <a:r>
              <a:rPr lang="en-US" sz="2400" dirty="0" smtClean="0">
                <a:hlinkClick r:id="rId7" action="ppaction://hlinksldjump" tooltip="Link to Business with a Mission slide"/>
              </a:rPr>
              <a:t>Mission</a:t>
            </a:r>
            <a:endParaRPr lang="en-US" sz="2400" dirty="0" smtClean="0"/>
          </a:p>
          <a:p>
            <a:r>
              <a:rPr lang="en-US" sz="2400" dirty="0" smtClean="0">
                <a:hlinkClick r:id="rId8" action="ppaction://hlinksldjump" tooltip="Link to Case Studies slide"/>
              </a:rPr>
              <a:t>12.6</a:t>
            </a:r>
            <a:r>
              <a:rPr lang="en-US" sz="2400" dirty="0">
                <a:hlinkClick r:id="rId8" action="ppaction://hlinksldjump" tooltip="Link to Case Studies slide"/>
              </a:rPr>
              <a:t>: Case </a:t>
            </a:r>
            <a:r>
              <a:rPr lang="en-US" sz="2400" dirty="0" smtClean="0">
                <a:hlinkClick r:id="rId8" action="ppaction://hlinksldjump" tooltip="Link to Case Studies slide"/>
              </a:rPr>
              <a:t>Studies</a:t>
            </a:r>
            <a:endParaRPr lang="en-US" sz="2400" dirty="0" smtClean="0"/>
          </a:p>
          <a:p>
            <a:r>
              <a:rPr lang="en-US" sz="2400" dirty="0">
                <a:hlinkClick r:id="rId8" action="ppaction://hlinksldjump" tooltip="Link to Conclusion: Corporate Social Responsibility slide"/>
              </a:rPr>
              <a:t>Conclusion: Corporate Social Responsibility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Reserved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</a:t>
            </a:r>
            <a:r>
              <a:rPr lang="en-US" altLang="en-US" dirty="0" smtClean="0"/>
              <a:t>Objectives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 tooltip="Link to The CSR Debate slide"/>
              </a:rPr>
              <a:t>12.1: Recognize the significance and implications of corporate social responsibility for businesses, how CSR is commonly </a:t>
            </a:r>
            <a:r>
              <a:rPr lang="en-US" dirty="0" smtClean="0">
                <a:hlinkClick r:id="rId2" action="ppaction://hlinksldjump" tooltip="Link to The CSR Debate slide"/>
              </a:rPr>
              <a:t>demonstrated, and </a:t>
            </a:r>
            <a:r>
              <a:rPr lang="en-US" dirty="0">
                <a:hlinkClick r:id="rId2" action="ppaction://hlinksldjump" tooltip="Link to The CSR Debate slide"/>
              </a:rPr>
              <a:t>its related concepts</a:t>
            </a:r>
            <a:endParaRPr lang="en-US" dirty="0" smtClean="0"/>
          </a:p>
          <a:p>
            <a:r>
              <a:rPr lang="en-US" dirty="0">
                <a:hlinkClick r:id="rId3" action="ppaction://hlinksldjump" tooltip="Link to Normative Case for CSR slide"/>
              </a:rPr>
              <a:t>12.2: Describe the dominant moral arguments against the concept of CSR and the counterarguments and justifications for CSR as a requirement of companies</a:t>
            </a:r>
            <a:endParaRPr lang="en-US" dirty="0" smtClean="0"/>
          </a:p>
          <a:p>
            <a:r>
              <a:rPr lang="en-US" dirty="0">
                <a:hlinkClick r:id="rId4" action="ppaction://hlinksldjump" tooltip="Link to Business Case for CSR slide"/>
              </a:rPr>
              <a:t>12.3: Analyze the arguments that a market for virtue makes CSR a profitable strategy and a source of competitive </a:t>
            </a:r>
            <a:r>
              <a:rPr lang="en-US" dirty="0" smtClean="0">
                <a:hlinkClick r:id="rId4" action="ppaction://hlinksldjump" tooltip="Link to Business Case for CSR slide"/>
              </a:rPr>
              <a:t>advantage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</a:t>
            </a:r>
            <a:r>
              <a:rPr lang="en-US" altLang="en-US" dirty="0" smtClean="0"/>
              <a:t>Objectives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 tooltip="Link to Implementing CSR slide"/>
              </a:rPr>
              <a:t>12.4: Summarize the important aspects of successful CSR programs, the difficulties with measuring the social performance of companies, and various attempts at measurement</a:t>
            </a:r>
            <a:endParaRPr lang="en-US" dirty="0" smtClean="0"/>
          </a:p>
          <a:p>
            <a:r>
              <a:rPr lang="en-US" dirty="0">
                <a:hlinkClick r:id="rId3" action="ppaction://hlinksldjump" tooltip="Link to Business with a Mission slide"/>
              </a:rPr>
              <a:t>12.5: Compare how nonprofit and for-profit social enterprises operate and can compete successfully in the marketplace</a:t>
            </a:r>
            <a:endParaRPr lang="en-US" dirty="0" smtClean="0"/>
          </a:p>
          <a:p>
            <a:r>
              <a:rPr lang="en-US" dirty="0" smtClean="0">
                <a:hlinkClick r:id="rId4" action="ppaction://hlinksldjump" tooltip="Link to Case Studies slide"/>
              </a:rPr>
              <a:t>12.6: </a:t>
            </a:r>
            <a:r>
              <a:rPr lang="en-US" dirty="0">
                <a:hlinkClick r:id="rId4" action="ppaction://hlinksldjump" tooltip="Link to Case Studies slide"/>
              </a:rPr>
              <a:t>Compare how nonprofit and for-profit social enterprises operate and can compete successfully in the marketplace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98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 Corporate Social Responsibility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Basis for social responsibility</a:t>
            </a:r>
          </a:p>
          <a:p>
            <a:r>
              <a:rPr lang="en-US" sz="2400" dirty="0"/>
              <a:t>Requirements to implement CSR </a:t>
            </a:r>
            <a:r>
              <a:rPr lang="en-US" sz="2400" dirty="0" smtClean="0"/>
              <a:t>programs</a:t>
            </a:r>
          </a:p>
          <a:p>
            <a:r>
              <a:rPr lang="en-US" sz="2400" dirty="0"/>
              <a:t>Benefits of CSR </a:t>
            </a:r>
            <a:r>
              <a:rPr lang="en-US" sz="2400" dirty="0" smtClean="0"/>
              <a:t>programs</a:t>
            </a:r>
          </a:p>
          <a:p>
            <a:r>
              <a:rPr lang="en-US" sz="2400" dirty="0"/>
              <a:t>Social enterprises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291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12.1: The CSR </a:t>
            </a:r>
            <a:r>
              <a:rPr lang="en-US" dirty="0" smtClean="0"/>
              <a:t>Debate (1 of 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solidFill>
                  <a:srgbClr val="2D1061"/>
                </a:solidFill>
              </a:rPr>
              <a:t>Objective: Recognize the significance and implications of corporate social responsibility for businesses, how CSR is commonly demonstrated, and its related concepts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12.1.1: Meaning of CSR</a:t>
            </a:r>
          </a:p>
          <a:p>
            <a:pPr lvl="1" eaLnBrk="1" hangingPunct="1"/>
            <a:r>
              <a:rPr lang="en-US" dirty="0"/>
              <a:t>Concept of </a:t>
            </a:r>
            <a:r>
              <a:rPr lang="en-US" dirty="0" smtClean="0"/>
              <a:t>CSR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49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</a:t>
            </a:r>
            <a:r>
              <a:rPr lang="en-US" dirty="0" smtClean="0"/>
              <a:t>12.1</a:t>
            </a:r>
            <a:endParaRPr lang="en-GB" dirty="0"/>
          </a:p>
        </p:txBody>
      </p:sp>
      <p:pic>
        <p:nvPicPr>
          <p:cNvPr id="3" name="Content Placeholder 2" descr="Figure 12.1 A diagram shows three concentric circles labeled &quot;Inner,&quot; &quot;Intermediate,&quot; and &quot;Outer&quot; as three levels of responsibilities of corporations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853" y="1982130"/>
            <a:ext cx="4962293" cy="376210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Copyright © 2017, 2012, 2009 Pearson Education, Inc. All Rights 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5041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12.1: The CSR </a:t>
            </a:r>
            <a:r>
              <a:rPr lang="en-US" dirty="0" smtClean="0"/>
              <a:t>Debate (2 of 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solidFill>
                  <a:srgbClr val="2D1061"/>
                </a:solidFill>
              </a:rPr>
              <a:t>Objective: Recognize the significance and implications of corporate social responsibility for businesses, how CSR is commonly demonstrated, and its related concepts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12.1.2: Examples of CSR</a:t>
            </a:r>
          </a:p>
          <a:p>
            <a:pPr lvl="1" eaLnBrk="1" hangingPunct="1"/>
            <a:r>
              <a:rPr lang="en-US" dirty="0" smtClean="0"/>
              <a:t>General agreements</a:t>
            </a:r>
          </a:p>
          <a:p>
            <a:pPr eaLnBrk="1" hangingPunct="1"/>
            <a:r>
              <a:rPr lang="en-US" altLang="en-US" dirty="0" smtClean="0"/>
              <a:t>12.1.3</a:t>
            </a:r>
            <a:r>
              <a:rPr lang="en-US" altLang="en-US" dirty="0"/>
              <a:t>: Related Concepts</a:t>
            </a:r>
          </a:p>
          <a:p>
            <a:pPr lvl="1" eaLnBrk="1" hangingPunct="1"/>
            <a:r>
              <a:rPr lang="en-US" dirty="0"/>
              <a:t>Corporate social </a:t>
            </a:r>
            <a:r>
              <a:rPr lang="en-US" dirty="0" smtClean="0"/>
              <a:t>responsiveness</a:t>
            </a:r>
          </a:p>
          <a:p>
            <a:pPr lvl="1" eaLnBrk="1" hangingPunct="1"/>
            <a:r>
              <a:rPr lang="en-US" altLang="en-US" dirty="0"/>
              <a:t>Elements of corporate social </a:t>
            </a:r>
            <a:r>
              <a:rPr lang="en-US" altLang="en-US" dirty="0" smtClean="0"/>
              <a:t>performance</a:t>
            </a:r>
          </a:p>
          <a:p>
            <a:pPr lvl="1" eaLnBrk="1" hangingPunct="1"/>
            <a:r>
              <a:rPr lang="en-US" altLang="en-US" dirty="0"/>
              <a:t>Corporate citizens</a:t>
            </a:r>
          </a:p>
          <a:p>
            <a:pPr marL="457200" lvl="1" indent="0" eaLnBrk="1" hangingPunct="1">
              <a:buNone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422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12.2</a:t>
            </a:r>
            <a:r>
              <a:rPr lang="en-US" dirty="0"/>
              <a:t>: Normative Case for CSR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solidFill>
                  <a:srgbClr val="2D1061"/>
                </a:solidFill>
              </a:rPr>
              <a:t>Objective: Describe the dominant moral arguments against the concept of CSR and the counterarguments and justifications for CSR as a requirement of companies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12.2.1</a:t>
            </a:r>
            <a:r>
              <a:rPr lang="en-US" dirty="0"/>
              <a:t>: Classical View</a:t>
            </a:r>
            <a:endParaRPr lang="en-US" altLang="en-US" dirty="0" smtClean="0"/>
          </a:p>
          <a:p>
            <a:pPr lvl="1" eaLnBrk="1" hangingPunct="1"/>
            <a:r>
              <a:rPr lang="en-US" dirty="0"/>
              <a:t>Expression of classical view</a:t>
            </a:r>
          </a:p>
          <a:p>
            <a:pPr eaLnBrk="1" hangingPunct="1"/>
            <a:r>
              <a:rPr lang="en-US" dirty="0" smtClean="0"/>
              <a:t>12.2.2</a:t>
            </a:r>
            <a:r>
              <a:rPr lang="en-US" dirty="0"/>
              <a:t>: Friedman on CSR</a:t>
            </a:r>
            <a:endParaRPr lang="en-US" dirty="0" smtClean="0"/>
          </a:p>
          <a:p>
            <a:pPr lvl="1"/>
            <a:r>
              <a:rPr lang="en-US" dirty="0"/>
              <a:t>Fiduciary argument</a:t>
            </a:r>
          </a:p>
          <a:p>
            <a:pPr lvl="1"/>
            <a:r>
              <a:rPr lang="en-US" dirty="0"/>
              <a:t>Taxation argument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Copyright © 2017, 2012, 2009 Pearson Education, Inc. All Rights </a:t>
            </a:r>
            <a:r>
              <a:rPr lang="en-US" sz="1200" dirty="0" smtClean="0">
                <a:solidFill>
                  <a:schemeClr val="bg1"/>
                </a:solidFill>
              </a:rPr>
              <a:t>Reserved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1889</Words>
  <Application>Microsoft Office PowerPoint</Application>
  <PresentationFormat>On-screen Show (4:3)</PresentationFormat>
  <Paragraphs>346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508 Lecture</vt:lpstr>
      <vt:lpstr>Ethics and the Conduct of Business </vt:lpstr>
      <vt:lpstr>Modules</vt:lpstr>
      <vt:lpstr>Learning Objectives (1 of 2)</vt:lpstr>
      <vt:lpstr>Learning Objectives (2 of 2)</vt:lpstr>
      <vt:lpstr>Introduction: Corporate Social Responsibility</vt:lpstr>
      <vt:lpstr>12.1: The CSR Debate (1 of 2)</vt:lpstr>
      <vt:lpstr>Figure 12.1</vt:lpstr>
      <vt:lpstr>12.1: The CSR Debate (2 of 2)</vt:lpstr>
      <vt:lpstr>12.2: Normative Case for CSR</vt:lpstr>
      <vt:lpstr>12.3: Business Case for CSR (1 of 2)</vt:lpstr>
      <vt:lpstr>Table 12.2: A Watch List of Industries and Companies</vt:lpstr>
      <vt:lpstr>12.3: Business Case for CSR (2 of 2)</vt:lpstr>
      <vt:lpstr>12.4: Implementing CSR</vt:lpstr>
      <vt:lpstr>12.5: Business with a Mission</vt:lpstr>
      <vt:lpstr>Table 12.3: Nonprofit versus For-Profit Social Enterprises</vt:lpstr>
      <vt:lpstr>12.6: Case Studies (1 of 2)</vt:lpstr>
      <vt:lpstr>Table 12.4: Requirements for Fair Trade Certification</vt:lpstr>
      <vt:lpstr>12.6: Case Studies (2 of 2)</vt:lpstr>
      <vt:lpstr>Conclusion: Corporate Social Responsibility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the Conduct of Business, Eighth Edition</dc:title>
  <dc:subject>Ethics and Business</dc:subject>
  <dc:creator>John R. Boatright and Jeffrey Smith</dc:creator>
  <cp:keywords>Boatright</cp:keywords>
  <dc:description>Boatright</dc:description>
  <cp:lastModifiedBy>user</cp:lastModifiedBy>
  <cp:revision>111</cp:revision>
  <dcterms:created xsi:type="dcterms:W3CDTF">2014-10-10T17:07:42Z</dcterms:created>
  <dcterms:modified xsi:type="dcterms:W3CDTF">2016-01-25T06:51:16Z</dcterms:modified>
  <cp:category>Boatright</cp:category>
  <cp:contentStatus>Boatright</cp:contentStatus>
</cp:coreProperties>
</file>