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75" r:id="rId5"/>
    <p:sldId id="259" r:id="rId6"/>
    <p:sldId id="271" r:id="rId7"/>
    <p:sldId id="260" r:id="rId8"/>
    <p:sldId id="261" r:id="rId9"/>
    <p:sldId id="262" r:id="rId10"/>
    <p:sldId id="263" r:id="rId11"/>
    <p:sldId id="264" r:id="rId12"/>
    <p:sldId id="272" r:id="rId13"/>
    <p:sldId id="284" r:id="rId14"/>
    <p:sldId id="268" r:id="rId15"/>
    <p:sldId id="282" r:id="rId16"/>
    <p:sldId id="277" r:id="rId17"/>
    <p:sldId id="278" r:id="rId18"/>
    <p:sldId id="283" r:id="rId19"/>
    <p:sldId id="280" r:id="rId20"/>
    <p:sldId id="281" r:id="rId21"/>
    <p:sldId id="270" r:id="rId22"/>
    <p:sldId id="269" r:id="rId23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buChar char="•"/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Char char="•"/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Char char="•"/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Char char="•"/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Char char="•"/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A"/>
    <a:srgbClr val="990033"/>
    <a:srgbClr val="000096"/>
    <a:srgbClr val="F8F8F8"/>
    <a:srgbClr val="00FFFF"/>
    <a:srgbClr val="FF3300"/>
    <a:srgbClr val="FF6633"/>
    <a:srgbClr val="6600FF"/>
    <a:srgbClr val="0099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94" autoAdjust="0"/>
    <p:restoredTop sz="86350" autoAdjust="0"/>
  </p:normalViewPr>
  <p:slideViewPr>
    <p:cSldViewPr>
      <p:cViewPr varScale="1">
        <p:scale>
          <a:sx n="64" d="100"/>
          <a:sy n="64" d="100"/>
        </p:scale>
        <p:origin x="-133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-10842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kumimoji="0" sz="1200"/>
            </a:lvl1pPr>
          </a:lstStyle>
          <a:p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kumimoji="0" sz="1200"/>
            </a:lvl1pPr>
          </a:lstStyle>
          <a:p>
            <a:endParaRPr lang="en-US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kumimoji="0" sz="1200"/>
            </a:lvl1pPr>
          </a:lstStyle>
          <a:p>
            <a:endParaRPr lang="en-US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kumimoji="0" sz="1200"/>
            </a:lvl1pPr>
          </a:lstStyle>
          <a:p>
            <a:fld id="{C1D31ED5-FD50-4266-9AB0-B9A929A3C7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32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kumimoji="0" sz="1200"/>
            </a:lvl1pPr>
          </a:lstStyle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kumimoji="0" sz="1200"/>
            </a:lvl1pPr>
          </a:lstStyle>
          <a:p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kumimoji="0" sz="1200"/>
            </a:lvl1pPr>
          </a:lstStyle>
          <a:p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kumimoji="0" sz="1200"/>
            </a:lvl1pPr>
          </a:lstStyle>
          <a:p>
            <a:fld id="{B181CCFF-8FC5-4356-BFE1-1DA2A658A3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12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878BE49-5221-4151-A986-0AA8B6A5B73F}" type="slidenum">
              <a:rPr kumimoji="0" lang="en-US" sz="1200"/>
              <a:pPr eaLnBrk="1" hangingPunct="1"/>
              <a:t>2</a:t>
            </a:fld>
            <a:endParaRPr kumimoji="0" lang="en-US" sz="12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Answers:</a:t>
            </a:r>
          </a:p>
          <a:p>
            <a:r>
              <a:rPr lang="en-US" dirty="0" smtClean="0"/>
              <a:t>1. B</a:t>
            </a:r>
          </a:p>
          <a:p>
            <a:r>
              <a:rPr lang="en-US" dirty="0" smtClean="0"/>
              <a:t>2. C</a:t>
            </a:r>
          </a:p>
        </p:txBody>
      </p:sp>
    </p:spTree>
    <p:extLst>
      <p:ext uri="{BB962C8B-B14F-4D97-AF65-F5344CB8AC3E}">
        <p14:creationId xmlns:p14="http://schemas.microsoft.com/office/powerpoint/2010/main" val="13003630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AEFA9DC-2E89-4A2D-8F01-35DB6673F746}" type="slidenum">
              <a:rPr kumimoji="0" lang="en-US" sz="1200"/>
              <a:pPr eaLnBrk="1" hangingPunct="1"/>
              <a:t>13</a:t>
            </a:fld>
            <a:endParaRPr kumimoji="0" 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37126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34623CB-BA8C-4DC0-AAD1-0643CD8C738A}" type="slidenum">
              <a:rPr kumimoji="0" lang="en-US" sz="1200"/>
              <a:pPr eaLnBrk="1" hangingPunct="1"/>
              <a:t>14</a:t>
            </a:fld>
            <a:endParaRPr kumimoji="0" lang="en-US" sz="12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Answers:</a:t>
            </a:r>
          </a:p>
          <a:p>
            <a:r>
              <a:rPr lang="en-US" smtClean="0"/>
              <a:t>1. B </a:t>
            </a:r>
          </a:p>
          <a:p>
            <a:r>
              <a:rPr lang="en-US" smtClean="0"/>
              <a:t>2. D </a:t>
            </a:r>
          </a:p>
        </p:txBody>
      </p:sp>
    </p:spTree>
    <p:extLst>
      <p:ext uri="{BB962C8B-B14F-4D97-AF65-F5344CB8AC3E}">
        <p14:creationId xmlns:p14="http://schemas.microsoft.com/office/powerpoint/2010/main" val="29147148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14BE4D3-475D-4AAD-8796-A8422D171458}" type="slidenum">
              <a:rPr kumimoji="0" lang="en-US" sz="1200"/>
              <a:pPr eaLnBrk="1" hangingPunct="1"/>
              <a:t>15</a:t>
            </a:fld>
            <a:endParaRPr kumimoji="0"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Source : P12-42</a:t>
            </a:r>
          </a:p>
        </p:txBody>
      </p:sp>
    </p:spTree>
    <p:extLst>
      <p:ext uri="{BB962C8B-B14F-4D97-AF65-F5344CB8AC3E}">
        <p14:creationId xmlns:p14="http://schemas.microsoft.com/office/powerpoint/2010/main" val="15371756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EBFF34D-734D-4118-AC88-7579C3F85D30}" type="slidenum">
              <a:rPr kumimoji="0" lang="en-US" sz="1200"/>
              <a:pPr eaLnBrk="1" hangingPunct="1"/>
              <a:t>16</a:t>
            </a:fld>
            <a:endParaRPr kumimoji="0"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451230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0E48927-4CF8-47E7-B881-65C3B88FAB15}" type="slidenum">
              <a:rPr kumimoji="0" lang="en-US" sz="1200"/>
              <a:pPr eaLnBrk="1" hangingPunct="1"/>
              <a:t>17</a:t>
            </a:fld>
            <a:endParaRPr kumimoji="0" 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154709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81D37DD-A7F1-4114-B051-F3CB1F7287B9}" type="slidenum">
              <a:rPr kumimoji="0" lang="en-US" sz="1200"/>
              <a:pPr eaLnBrk="1" hangingPunct="1"/>
              <a:t>18</a:t>
            </a:fld>
            <a:endParaRPr kumimoji="0"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Source : P12-52, P12-53</a:t>
            </a:r>
          </a:p>
        </p:txBody>
      </p:sp>
    </p:spTree>
    <p:extLst>
      <p:ext uri="{BB962C8B-B14F-4D97-AF65-F5344CB8AC3E}">
        <p14:creationId xmlns:p14="http://schemas.microsoft.com/office/powerpoint/2010/main" val="26100973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5221ECB-4DBF-4EE1-BA89-25DB8B97081A}" type="slidenum">
              <a:rPr kumimoji="0" lang="en-US" sz="1200"/>
              <a:pPr eaLnBrk="1" hangingPunct="1"/>
              <a:t>19</a:t>
            </a:fld>
            <a:endParaRPr kumimoji="0"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68921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AEFA9DC-2E89-4A2D-8F01-35DB6673F746}" type="slidenum">
              <a:rPr kumimoji="0" lang="en-US" sz="1200"/>
              <a:pPr eaLnBrk="1" hangingPunct="1"/>
              <a:t>20</a:t>
            </a:fld>
            <a:endParaRPr kumimoji="0" 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371264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5C6CB58-8DE4-412E-BC31-D2C8FE054EF9}" type="slidenum">
              <a:rPr kumimoji="0" lang="en-US" sz="1200"/>
              <a:pPr eaLnBrk="1" hangingPunct="1"/>
              <a:t>21</a:t>
            </a:fld>
            <a:endParaRPr kumimoji="0" 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mtClean="0"/>
              <a:t>Answers:</a:t>
            </a:r>
          </a:p>
          <a:p>
            <a:r>
              <a:rPr lang="en-US" smtClean="0"/>
              <a:t>1. B</a:t>
            </a:r>
          </a:p>
          <a:p>
            <a:r>
              <a:rPr lang="en-US" smtClean="0"/>
              <a:t>2. D</a:t>
            </a:r>
          </a:p>
        </p:txBody>
      </p:sp>
    </p:spTree>
    <p:extLst>
      <p:ext uri="{BB962C8B-B14F-4D97-AF65-F5344CB8AC3E}">
        <p14:creationId xmlns:p14="http://schemas.microsoft.com/office/powerpoint/2010/main" val="19487506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CA9B5D5-C6E7-4A32-A554-9FD8917F6BE9}" type="slidenum">
              <a:rPr kumimoji="0" lang="en-US" sz="1200"/>
              <a:pPr eaLnBrk="1" hangingPunct="1"/>
              <a:t>22</a:t>
            </a:fld>
            <a:endParaRPr kumimoji="0" 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9394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4232B2C-0913-4110-9053-1B7A0A3A61C4}" type="slidenum">
              <a:rPr kumimoji="0" lang="en-US" sz="1200"/>
              <a:pPr eaLnBrk="1" hangingPunct="1"/>
              <a:t>5</a:t>
            </a:fld>
            <a:endParaRPr kumimoji="0"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14300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CDD003C-40CF-4474-AF5E-35135CDB50BC}" type="slidenum">
              <a:rPr kumimoji="0" lang="en-US" sz="1200"/>
              <a:pPr eaLnBrk="1" hangingPunct="1"/>
              <a:t>6</a:t>
            </a:fld>
            <a:endParaRPr kumimoji="0" lang="en-US" sz="12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29249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9E84770-817B-42C1-BEF0-08E2EF8A00BC}" type="slidenum">
              <a:rPr kumimoji="0" lang="en-US" sz="1200"/>
              <a:pPr eaLnBrk="1" hangingPunct="1"/>
              <a:t>7</a:t>
            </a:fld>
            <a:endParaRPr kumimoji="0"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3098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F1EE1E0-2EFC-4815-8272-972EDAD8B235}" type="slidenum">
              <a:rPr kumimoji="0" lang="en-US" sz="1200"/>
              <a:pPr eaLnBrk="1" hangingPunct="1"/>
              <a:t>8</a:t>
            </a:fld>
            <a:endParaRPr kumimoji="0"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283104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98F7329-60EE-4756-A0E4-C61B4F2447EF}" type="slidenum">
              <a:rPr kumimoji="0" lang="en-US" sz="1200"/>
              <a:pPr eaLnBrk="1" hangingPunct="1"/>
              <a:t>9</a:t>
            </a:fld>
            <a:endParaRPr kumimoji="0" lang="en-US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45101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5F85BAF-676D-48E7-9C38-20425929E3AE}" type="slidenum">
              <a:rPr kumimoji="0" lang="en-US" sz="1200"/>
              <a:pPr eaLnBrk="1" hangingPunct="1"/>
              <a:t>10</a:t>
            </a:fld>
            <a:endParaRPr kumimoji="0"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59795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38E6CB0-8264-4433-AF8F-6EB52E4DB73F}" type="slidenum">
              <a:rPr kumimoji="0" lang="en-US" sz="1200"/>
              <a:pPr eaLnBrk="1" hangingPunct="1"/>
              <a:t>11</a:t>
            </a:fld>
            <a:endParaRPr kumimoji="0" lang="en-US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Source : F12-14</a:t>
            </a:r>
          </a:p>
        </p:txBody>
      </p:sp>
    </p:spTree>
    <p:extLst>
      <p:ext uri="{BB962C8B-B14F-4D97-AF65-F5344CB8AC3E}">
        <p14:creationId xmlns:p14="http://schemas.microsoft.com/office/powerpoint/2010/main" val="470398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9BC1F4B-DEF9-40D0-B41A-05B6F2144D33}" type="slidenum">
              <a:rPr kumimoji="0" lang="en-US" sz="1200"/>
              <a:pPr eaLnBrk="1" hangingPunct="1"/>
              <a:t>12</a:t>
            </a:fld>
            <a:endParaRPr kumimoji="0"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5558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9F58A-23FC-4BCD-8648-E01FC0F136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7456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C620-CE71-4A25-BA89-7E9E8FF82D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13865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22AAE-C2BB-4D59-BFE9-38A5672443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4501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7FB43-BA31-4C51-9B06-6C9E12AE9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6690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F4947-6DBB-4C10-BD54-BE5508CB6F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4001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6314B-CDBB-4F0A-8CA5-B532124993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0224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356F4-9C71-4355-9AD5-F0FD31F272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1005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8926"/>
            <a:ext cx="7886700" cy="625474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>
            <a:lvl1pPr algn="ctr">
              <a:defRPr sz="2800" b="1">
                <a:solidFill>
                  <a:srgbClr val="000096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7DECD-9904-44D7-A204-6378ED9C6E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46172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E0ECE-4CB1-4A58-A963-82D5C683B7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3018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6DA0-E571-49FE-9D2F-0AB5BDB419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3924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EEA02-85E9-4202-8511-6592886B11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3907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28600"/>
            <a:ext cx="7886700" cy="762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A4116-908F-4989-8984-5B205D3F79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4763" y="6434138"/>
            <a:ext cx="9161463" cy="430212"/>
          </a:xfrm>
          <a:prstGeom prst="rect">
            <a:avLst/>
          </a:prstGeom>
          <a:solidFill>
            <a:srgbClr val="364395"/>
          </a:solidFill>
          <a:ln>
            <a:solidFill>
              <a:srgbClr val="36439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pic>
        <p:nvPicPr>
          <p:cNvPr id="8" name="Picture 12" descr="Pearson_Bound_White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9063" y="6440488"/>
            <a:ext cx="144145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3" descr="Pearson_Strap_Bound_Whit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42075"/>
            <a:ext cx="16605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47"/>
          <p:cNvSpPr txBox="1">
            <a:spLocks noChangeArrowheads="1"/>
          </p:cNvSpPr>
          <p:nvPr/>
        </p:nvSpPr>
        <p:spPr bwMode="auto">
          <a:xfrm>
            <a:off x="1533525" y="6477000"/>
            <a:ext cx="5629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None/>
              <a:defRPr/>
            </a:pPr>
            <a:r>
              <a:rPr lang="en-US" sz="900" i="1" dirty="0" smtClean="0">
                <a:solidFill>
                  <a:schemeClr val="bg1"/>
                </a:solidFill>
                <a:latin typeface="Verdana" charset="0"/>
                <a:cs typeface="Arial" charset="0"/>
              </a:rPr>
              <a:t>Dynamics</a:t>
            </a:r>
            <a:r>
              <a:rPr lang="en-US" sz="900" dirty="0" smtClean="0">
                <a:solidFill>
                  <a:schemeClr val="bg1"/>
                </a:solidFill>
                <a:latin typeface="Verdana" charset="0"/>
                <a:cs typeface="Arial" charset="0"/>
              </a:rPr>
              <a:t>, Fourteenth Edition</a:t>
            </a:r>
          </a:p>
          <a:p>
            <a:pPr>
              <a:buNone/>
              <a:defRPr/>
            </a:pPr>
            <a:r>
              <a:rPr lang="en-US" sz="900" dirty="0" smtClean="0">
                <a:solidFill>
                  <a:schemeClr val="bg1"/>
                </a:solidFill>
                <a:latin typeface="Verdana" charset="0"/>
                <a:cs typeface="Arial" charset="0"/>
              </a:rPr>
              <a:t>R.C. </a:t>
            </a:r>
            <a:r>
              <a:rPr lang="en-US" sz="900" dirty="0" err="1" smtClean="0">
                <a:solidFill>
                  <a:schemeClr val="bg1"/>
                </a:solidFill>
                <a:latin typeface="Verdana" charset="0"/>
                <a:cs typeface="Arial" charset="0"/>
              </a:rPr>
              <a:t>Hibbeler</a:t>
            </a:r>
            <a:endParaRPr lang="en-US" sz="900" dirty="0" smtClean="0">
              <a:solidFill>
                <a:schemeClr val="bg1"/>
              </a:solidFill>
              <a:latin typeface="Verdana" charset="0"/>
              <a:cs typeface="Arial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4267200" y="6464300"/>
            <a:ext cx="36576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>
              <a:buNone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</a:t>
            </a:r>
            <a:r>
              <a:rPr lang="en-US" altLang="en-US" sz="900" dirty="0">
                <a:solidFill>
                  <a:schemeClr val="bg1"/>
                </a:solidFill>
                <a:latin typeface="Verdana" panose="020B0604030504040204" pitchFamily="34" charset="0"/>
              </a:rPr>
              <a:t>©2016 by Pearson Education, Inc.</a:t>
            </a:r>
          </a:p>
          <a:p>
            <a:pPr algn="r">
              <a:buNone/>
            </a:pPr>
            <a:r>
              <a:rPr lang="en-US" altLang="en-US" sz="900" dirty="0">
                <a:solidFill>
                  <a:schemeClr val="bg1"/>
                </a:solidFill>
                <a:latin typeface="Verdana" panose="020B0604030504040204" pitchFamily="34" charset="0"/>
              </a:rPr>
              <a:t>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977756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0096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382587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</a:pPr>
            <a:r>
              <a:rPr kumimoji="0" lang="en-US" sz="2200" b="1" u="sng" dirty="0"/>
              <a:t>Today’s Objectives: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kumimoji="0" lang="en-US" sz="2200" dirty="0"/>
              <a:t>Students will be able to:</a:t>
            </a:r>
          </a:p>
          <a:p>
            <a:pPr eaLnBrk="1" hangingPunct="1">
              <a:buFontTx/>
              <a:buAutoNum type="arabicPeriod"/>
            </a:pPr>
            <a:r>
              <a:rPr kumimoji="0" lang="en-US" sz="2200" dirty="0"/>
              <a:t>Determine position, velocity, and acceleration of a particle using graphs</a:t>
            </a:r>
            <a:r>
              <a:rPr kumimoji="0" lang="en-US" dirty="0"/>
              <a:t>.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4876800" y="1904999"/>
            <a:ext cx="4114800" cy="411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buFontTx/>
              <a:buNone/>
            </a:pPr>
            <a:r>
              <a:rPr kumimoji="0" lang="en-US" sz="2200" b="1" u="sng" dirty="0"/>
              <a:t>In-Class Activities:</a:t>
            </a:r>
          </a:p>
          <a:p>
            <a:pPr eaLnBrk="1" hangingPunct="1">
              <a:lnSpc>
                <a:spcPct val="150000"/>
              </a:lnSpc>
              <a:buClr>
                <a:srgbClr val="FF0000"/>
              </a:buClr>
            </a:pPr>
            <a:r>
              <a:rPr kumimoji="0" lang="en-US" sz="2200" dirty="0"/>
              <a:t>Check Homework</a:t>
            </a:r>
          </a:p>
          <a:p>
            <a:pPr eaLnBrk="1" hangingPunct="1">
              <a:lnSpc>
                <a:spcPct val="150000"/>
              </a:lnSpc>
              <a:buClr>
                <a:srgbClr val="FF0000"/>
              </a:buClr>
            </a:pPr>
            <a:r>
              <a:rPr kumimoji="0" lang="en-US" sz="2200" dirty="0"/>
              <a:t>Reading Quiz</a:t>
            </a:r>
          </a:p>
          <a:p>
            <a:pPr eaLnBrk="1" hangingPunct="1">
              <a:lnSpc>
                <a:spcPct val="150000"/>
              </a:lnSpc>
              <a:buClr>
                <a:srgbClr val="FF0000"/>
              </a:buClr>
            </a:pPr>
            <a:r>
              <a:rPr kumimoji="0" lang="en-US" sz="2200" dirty="0"/>
              <a:t>Applications</a:t>
            </a:r>
          </a:p>
          <a:p>
            <a:pPr eaLnBrk="1" hangingPunct="1">
              <a:lnSpc>
                <a:spcPct val="150000"/>
              </a:lnSpc>
              <a:buClr>
                <a:srgbClr val="FF0000"/>
              </a:buClr>
            </a:pPr>
            <a:r>
              <a:rPr kumimoji="0" lang="en-US" sz="2200" dirty="0">
                <a:solidFill>
                  <a:srgbClr val="0000FA"/>
                </a:solidFill>
              </a:rPr>
              <a:t>s-t, v-t, a-t, v-s, and a-s diagrams</a:t>
            </a:r>
          </a:p>
          <a:p>
            <a:pPr eaLnBrk="1" hangingPunct="1">
              <a:lnSpc>
                <a:spcPct val="150000"/>
              </a:lnSpc>
              <a:buClr>
                <a:srgbClr val="FF0000"/>
              </a:buClr>
            </a:pPr>
            <a:r>
              <a:rPr kumimoji="0" lang="en-US" sz="2200" dirty="0"/>
              <a:t>Concept Quiz</a:t>
            </a:r>
          </a:p>
          <a:p>
            <a:pPr eaLnBrk="1" hangingPunct="1">
              <a:lnSpc>
                <a:spcPct val="150000"/>
              </a:lnSpc>
              <a:buClr>
                <a:srgbClr val="FF0000"/>
              </a:buClr>
            </a:pPr>
            <a:r>
              <a:rPr kumimoji="0" lang="en-US" sz="2200" dirty="0"/>
              <a:t>Group Problem Solving</a:t>
            </a:r>
          </a:p>
          <a:p>
            <a:pPr eaLnBrk="1" hangingPunct="1">
              <a:lnSpc>
                <a:spcPct val="150000"/>
              </a:lnSpc>
              <a:buClr>
                <a:srgbClr val="FF0000"/>
              </a:buClr>
            </a:pPr>
            <a:r>
              <a:rPr kumimoji="0" lang="en-US" sz="2200" dirty="0"/>
              <a:t>Attention Quiz</a:t>
            </a:r>
          </a:p>
        </p:txBody>
      </p:sp>
      <p:pic>
        <p:nvPicPr>
          <p:cNvPr id="3078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581400"/>
            <a:ext cx="3581400" cy="252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effectLst/>
                <a:ea typeface="+mn-ea"/>
                <a:cs typeface="+mn-cs"/>
              </a:rPr>
              <a:t>RECTILINEAR KINEMATICS:  ERRATIC MOTION</a:t>
            </a:r>
            <a:endParaRPr lang="en-US" dirty="0" smtClean="0"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autoUpdateAnimBg="0"/>
      <p:bldP spid="6554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3733800" y="1049953"/>
            <a:ext cx="458787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0" lang="en-US" dirty="0"/>
              <a:t>Another complex case is presented by the velocity </a:t>
            </a:r>
            <a:r>
              <a:rPr kumimoji="0" lang="en-US" dirty="0"/>
              <a:t>versus </a:t>
            </a:r>
            <a:r>
              <a:rPr kumimoji="0" lang="en-US" dirty="0"/>
              <a:t>distance or </a:t>
            </a:r>
            <a:r>
              <a:rPr kumimoji="0" lang="en-US" dirty="0" smtClean="0"/>
              <a:t> v-s </a:t>
            </a:r>
            <a:r>
              <a:rPr kumimoji="0" lang="en-US" dirty="0"/>
              <a:t>graph. By reading the velocity v at a point on the curve and multiplying it by the slope of the curve (</a:t>
            </a:r>
            <a:r>
              <a:rPr kumimoji="0" lang="en-US" dirty="0" err="1"/>
              <a:t>dv</a:t>
            </a:r>
            <a:r>
              <a:rPr kumimoji="0" lang="en-US" dirty="0"/>
              <a:t>/</a:t>
            </a:r>
            <a:r>
              <a:rPr kumimoji="0" lang="en-US" dirty="0" err="1"/>
              <a:t>ds</a:t>
            </a:r>
            <a:r>
              <a:rPr kumimoji="0" lang="en-US" dirty="0"/>
              <a:t>) at this same point,  we can obtain the acceleration at that point.  Recall the formula</a:t>
            </a:r>
          </a:p>
          <a:p>
            <a:pPr algn="ctr" eaLnBrk="1" hangingPunct="1">
              <a:buFontTx/>
              <a:buNone/>
            </a:pPr>
            <a:endParaRPr kumimoji="0" lang="en-US" dirty="0"/>
          </a:p>
          <a:p>
            <a:pPr algn="ctr" eaLnBrk="1" hangingPunct="1">
              <a:buFontTx/>
              <a:buNone/>
            </a:pPr>
            <a:r>
              <a:rPr kumimoji="0" lang="en-US" dirty="0" smtClean="0"/>
              <a:t>a </a:t>
            </a:r>
            <a:r>
              <a:rPr kumimoji="0" lang="en-US" dirty="0"/>
              <a:t>= v (</a:t>
            </a:r>
            <a:r>
              <a:rPr kumimoji="0" lang="en-US" dirty="0" err="1"/>
              <a:t>dv</a:t>
            </a:r>
            <a:r>
              <a:rPr kumimoji="0" lang="en-US" dirty="0"/>
              <a:t>/</a:t>
            </a:r>
            <a:r>
              <a:rPr kumimoji="0" lang="en-US" dirty="0" err="1"/>
              <a:t>ds</a:t>
            </a:r>
            <a:r>
              <a:rPr kumimoji="0" lang="en-US" dirty="0"/>
              <a:t>).</a:t>
            </a:r>
          </a:p>
          <a:p>
            <a:pPr eaLnBrk="1" hangingPunct="1">
              <a:buFontTx/>
              <a:buNone/>
            </a:pPr>
            <a:endParaRPr kumimoji="0" lang="en-US" dirty="0"/>
          </a:p>
          <a:p>
            <a:pPr eaLnBrk="1" hangingPunct="1">
              <a:buFontTx/>
              <a:buNone/>
            </a:pPr>
            <a:r>
              <a:rPr kumimoji="0" lang="en-US" dirty="0"/>
              <a:t>Thus, we can obtain an a-s plot from the v-s curve.</a:t>
            </a:r>
          </a:p>
        </p:txBody>
      </p:sp>
      <p:pic>
        <p:nvPicPr>
          <p:cNvPr id="11270" name="Picture 10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066800"/>
            <a:ext cx="2171700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102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3657600"/>
            <a:ext cx="2193925" cy="239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V-S GRAPH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1030"/>
          <p:cNvSpPr txBox="1">
            <a:spLocks noChangeArrowheads="1"/>
          </p:cNvSpPr>
          <p:nvPr/>
        </p:nvSpPr>
        <p:spPr bwMode="auto">
          <a:xfrm>
            <a:off x="3733800" y="2438400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endParaRPr kumimoji="0" lang="en-US"/>
          </a:p>
        </p:txBody>
      </p:sp>
      <p:sp>
        <p:nvSpPr>
          <p:cNvPr id="75807" name="Text Box 1055"/>
          <p:cNvSpPr txBox="1">
            <a:spLocks noChangeArrowheads="1"/>
          </p:cNvSpPr>
          <p:nvPr/>
        </p:nvSpPr>
        <p:spPr bwMode="auto">
          <a:xfrm>
            <a:off x="1447800" y="5791200"/>
            <a:ext cx="5648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0" lang="en-US" dirty="0"/>
              <a:t>What is your plan of attack for the problem?</a:t>
            </a:r>
          </a:p>
        </p:txBody>
      </p:sp>
      <p:sp>
        <p:nvSpPr>
          <p:cNvPr id="12296" name="Text Box 1028"/>
          <p:cNvSpPr txBox="1">
            <a:spLocks noChangeArrowheads="1"/>
          </p:cNvSpPr>
          <p:nvPr/>
        </p:nvSpPr>
        <p:spPr bwMode="auto">
          <a:xfrm>
            <a:off x="457200" y="1072515"/>
            <a:ext cx="8534400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Aft>
                <a:spcPts val="1200"/>
              </a:spcAft>
              <a:buFontTx/>
              <a:buNone/>
            </a:pPr>
            <a:r>
              <a:rPr kumimoji="0" lang="en-US" b="1" dirty="0">
                <a:solidFill>
                  <a:srgbClr val="990033"/>
                </a:solidFill>
              </a:rPr>
              <a:t>Given:</a:t>
            </a:r>
            <a:r>
              <a:rPr kumimoji="0" lang="en-US" dirty="0">
                <a:solidFill>
                  <a:srgbClr val="990033"/>
                </a:solidFill>
              </a:rPr>
              <a:t>  </a:t>
            </a:r>
            <a:r>
              <a:rPr kumimoji="0" lang="en-US" dirty="0"/>
              <a:t>The </a:t>
            </a:r>
            <a:r>
              <a:rPr kumimoji="0" lang="en-US" dirty="0" smtClean="0"/>
              <a:t>v-t </a:t>
            </a:r>
            <a:r>
              <a:rPr kumimoji="0" lang="en-US" dirty="0"/>
              <a:t>graph for </a:t>
            </a:r>
            <a:r>
              <a:rPr lang="en-US" dirty="0"/>
              <a:t>a </a:t>
            </a:r>
            <a:r>
              <a:rPr lang="en-US" dirty="0" smtClean="0"/>
              <a:t>dragster moving </a:t>
            </a:r>
            <a:r>
              <a:rPr lang="en-US" dirty="0"/>
              <a:t>along a straight road</a:t>
            </a:r>
            <a:r>
              <a:rPr lang="en-US" dirty="0" smtClean="0"/>
              <a:t>.</a:t>
            </a:r>
            <a:endParaRPr kumimoji="0" lang="en-US" dirty="0"/>
          </a:p>
          <a:p>
            <a:pPr eaLnBrk="1" hangingPunct="1">
              <a:spcAft>
                <a:spcPts val="1200"/>
              </a:spcAft>
              <a:buFontTx/>
              <a:buNone/>
            </a:pPr>
            <a:r>
              <a:rPr kumimoji="0" lang="en-US" b="1" dirty="0">
                <a:solidFill>
                  <a:srgbClr val="990033"/>
                </a:solidFill>
              </a:rPr>
              <a:t>Find:</a:t>
            </a:r>
            <a:r>
              <a:rPr kumimoji="0" lang="en-US" dirty="0">
                <a:solidFill>
                  <a:srgbClr val="990033"/>
                </a:solidFill>
              </a:rPr>
              <a:t>  </a:t>
            </a:r>
            <a:r>
              <a:rPr kumimoji="0" lang="en-US" dirty="0"/>
              <a:t>	The </a:t>
            </a:r>
            <a:r>
              <a:rPr kumimoji="0" lang="en-US" dirty="0" smtClean="0"/>
              <a:t>a-t </a:t>
            </a:r>
            <a:r>
              <a:rPr kumimoji="0" lang="en-US" dirty="0"/>
              <a:t>graph  and  </a:t>
            </a:r>
            <a:r>
              <a:rPr kumimoji="0" lang="en-US" dirty="0" smtClean="0"/>
              <a:t>s-t </a:t>
            </a:r>
            <a:r>
              <a:rPr kumimoji="0" lang="en-US" dirty="0"/>
              <a:t>graph over the time interval shown.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EXAMPLE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86000"/>
            <a:ext cx="4706814" cy="31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07" grpId="0" autoUpdateAnimBg="0"/>
      <p:bldP spid="1229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381000" y="1050925"/>
            <a:ext cx="8153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428750" indent="-1428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0" lang="en-US" b="1" u="sng" dirty="0">
                <a:solidFill>
                  <a:srgbClr val="990033"/>
                </a:solidFill>
              </a:rPr>
              <a:t>Solution:</a:t>
            </a:r>
            <a:r>
              <a:rPr kumimoji="0" lang="en-US" b="1" dirty="0">
                <a:solidFill>
                  <a:srgbClr val="990033"/>
                </a:solidFill>
              </a:rPr>
              <a:t>	</a:t>
            </a:r>
            <a:r>
              <a:rPr kumimoji="0" lang="en-US" dirty="0"/>
              <a:t>The </a:t>
            </a:r>
            <a:r>
              <a:rPr kumimoji="0" lang="en-US" dirty="0" smtClean="0"/>
              <a:t>a-t </a:t>
            </a:r>
            <a:r>
              <a:rPr kumimoji="0" lang="en-US" dirty="0"/>
              <a:t>graph can be constructed by finding the slope of the </a:t>
            </a:r>
            <a:r>
              <a:rPr kumimoji="0" lang="en-US" dirty="0" smtClean="0"/>
              <a:t>v-t </a:t>
            </a:r>
            <a:r>
              <a:rPr kumimoji="0" lang="en-US" dirty="0"/>
              <a:t>graph at key points.  What are those</a:t>
            </a:r>
            <a:r>
              <a:rPr kumimoji="0" lang="en-US" dirty="0" smtClean="0"/>
              <a:t>?</a:t>
            </a:r>
            <a:endParaRPr kumimoji="0"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EXAMPLE 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62" y="3646908"/>
            <a:ext cx="3673475" cy="2446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4876800" y="3500438"/>
            <a:ext cx="3810000" cy="2824162"/>
            <a:chOff x="4876800" y="3500438"/>
            <a:chExt cx="3810000" cy="2824162"/>
          </a:xfrm>
        </p:grpSpPr>
        <p:grpSp>
          <p:nvGrpSpPr>
            <p:cNvPr id="2" name="Group 38"/>
            <p:cNvGrpSpPr>
              <a:grpSpLocks/>
            </p:cNvGrpSpPr>
            <p:nvPr/>
          </p:nvGrpSpPr>
          <p:grpSpPr bwMode="auto">
            <a:xfrm>
              <a:off x="4935920" y="3500438"/>
              <a:ext cx="3750880" cy="2824162"/>
              <a:chOff x="4935920" y="3048000"/>
              <a:chExt cx="3750880" cy="2824163"/>
            </a:xfrm>
          </p:grpSpPr>
          <p:grpSp>
            <p:nvGrpSpPr>
              <p:cNvPr id="13320" name="Group 8"/>
              <p:cNvGrpSpPr>
                <a:grpSpLocks/>
              </p:cNvGrpSpPr>
              <p:nvPr/>
            </p:nvGrpSpPr>
            <p:grpSpPr bwMode="auto">
              <a:xfrm>
                <a:off x="5029200" y="3505200"/>
                <a:ext cx="3048000" cy="2366963"/>
                <a:chOff x="336" y="2160"/>
                <a:chExt cx="1920" cy="1491"/>
              </a:xfrm>
            </p:grpSpPr>
            <p:sp>
              <p:nvSpPr>
                <p:cNvPr id="13328" name="Line 9"/>
                <p:cNvSpPr>
                  <a:spLocks noChangeShapeType="1"/>
                </p:cNvSpPr>
                <p:nvPr/>
              </p:nvSpPr>
              <p:spPr bwMode="auto">
                <a:xfrm>
                  <a:off x="576" y="2160"/>
                  <a:ext cx="0" cy="1267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29" name="Line 10"/>
                <p:cNvSpPr>
                  <a:spLocks noChangeShapeType="1"/>
                </p:cNvSpPr>
                <p:nvPr/>
              </p:nvSpPr>
              <p:spPr bwMode="auto">
                <a:xfrm>
                  <a:off x="576" y="2883"/>
                  <a:ext cx="168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non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31" name="Line 12"/>
                <p:cNvSpPr>
                  <a:spLocks noChangeShapeType="1"/>
                </p:cNvSpPr>
                <p:nvPr/>
              </p:nvSpPr>
              <p:spPr bwMode="auto">
                <a:xfrm>
                  <a:off x="1200" y="2592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1333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36" y="3360"/>
                  <a:ext cx="116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har char="•"/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har char="•"/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har char="•"/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har char="•"/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buFontTx/>
                    <a:buNone/>
                  </a:pPr>
                  <a:endParaRPr kumimoji="0" lang="en-US"/>
                </a:p>
              </p:txBody>
            </p:sp>
          </p:grpSp>
          <p:sp>
            <p:nvSpPr>
              <p:cNvPr id="13321" name="Text Box 24"/>
              <p:cNvSpPr txBox="1">
                <a:spLocks noChangeArrowheads="1"/>
              </p:cNvSpPr>
              <p:nvPr/>
            </p:nvSpPr>
            <p:spPr bwMode="auto">
              <a:xfrm>
                <a:off x="4935920" y="3048000"/>
                <a:ext cx="107273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buFontTx/>
                  <a:buNone/>
                </a:pPr>
                <a:r>
                  <a:rPr kumimoji="0" lang="en-US" dirty="0" smtClean="0"/>
                  <a:t>a(m/s</a:t>
                </a:r>
                <a:r>
                  <a:rPr kumimoji="0" lang="en-US" baseline="30000" dirty="0" smtClean="0"/>
                  <a:t>2</a:t>
                </a:r>
                <a:r>
                  <a:rPr kumimoji="0" lang="en-US" dirty="0" smtClean="0"/>
                  <a:t>)</a:t>
                </a:r>
                <a:endParaRPr kumimoji="0" lang="en-US" dirty="0"/>
              </a:p>
            </p:txBody>
          </p:sp>
          <p:sp>
            <p:nvSpPr>
              <p:cNvPr id="13322" name="Text Box 25"/>
              <p:cNvSpPr txBox="1">
                <a:spLocks noChangeArrowheads="1"/>
              </p:cNvSpPr>
              <p:nvPr/>
            </p:nvSpPr>
            <p:spPr bwMode="auto">
              <a:xfrm>
                <a:off x="8096250" y="4424362"/>
                <a:ext cx="590550" cy="45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buFontTx/>
                  <a:buNone/>
                </a:pPr>
                <a:r>
                  <a:rPr kumimoji="0" lang="en-US" dirty="0"/>
                  <a:t>t(s)</a:t>
                </a:r>
              </a:p>
            </p:txBody>
          </p:sp>
          <p:cxnSp>
            <p:nvCxnSpPr>
              <p:cNvPr id="13323" name="Straight Connector 31"/>
              <p:cNvCxnSpPr>
                <a:cxnSpLocks noChangeShapeType="1"/>
              </p:cNvCxnSpPr>
              <p:nvPr/>
            </p:nvCxnSpPr>
            <p:spPr bwMode="auto">
              <a:xfrm rot="16200000" flipH="1">
                <a:off x="5904706" y="3695700"/>
                <a:ext cx="1588" cy="990600"/>
              </a:xfrm>
              <a:prstGeom prst="line">
                <a:avLst/>
              </a:prstGeom>
              <a:noFill/>
              <a:ln w="57150" algn="ctr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3325" name="Rectangle 35"/>
              <p:cNvSpPr>
                <a:spLocks noChangeArrowheads="1"/>
              </p:cNvSpPr>
              <p:nvPr/>
            </p:nvSpPr>
            <p:spPr bwMode="auto">
              <a:xfrm>
                <a:off x="4953000" y="3962400"/>
                <a:ext cx="49244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dirty="0"/>
                  <a:t>30</a:t>
                </a:r>
              </a:p>
            </p:txBody>
          </p:sp>
          <p:sp>
            <p:nvSpPr>
              <p:cNvPr id="13326" name="Rectangle 36"/>
              <p:cNvSpPr>
                <a:spLocks noChangeArrowheads="1"/>
              </p:cNvSpPr>
              <p:nvPr/>
            </p:nvSpPr>
            <p:spPr bwMode="auto">
              <a:xfrm>
                <a:off x="6344355" y="4297360"/>
                <a:ext cx="33855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dirty="0"/>
                  <a:t>5</a:t>
                </a:r>
              </a:p>
            </p:txBody>
          </p:sp>
          <p:sp>
            <p:nvSpPr>
              <p:cNvPr id="13327" name="Rectangle 37"/>
              <p:cNvSpPr>
                <a:spLocks noChangeArrowheads="1"/>
              </p:cNvSpPr>
              <p:nvPr/>
            </p:nvSpPr>
            <p:spPr bwMode="auto">
              <a:xfrm>
                <a:off x="7621428" y="4272255"/>
                <a:ext cx="492443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buFontTx/>
                  <a:buNone/>
                </a:pPr>
                <a:r>
                  <a:rPr lang="en-US" dirty="0" smtClean="0"/>
                  <a:t>15</a:t>
                </a:r>
                <a:endParaRPr lang="en-US" dirty="0"/>
              </a:p>
            </p:txBody>
          </p:sp>
        </p:grpSp>
        <p:cxnSp>
          <p:nvCxnSpPr>
            <p:cNvPr id="22" name="Straight Connector 31"/>
            <p:cNvCxnSpPr>
              <a:cxnSpLocks noChangeShapeType="1"/>
            </p:cNvCxnSpPr>
            <p:nvPr/>
          </p:nvCxnSpPr>
          <p:spPr bwMode="auto">
            <a:xfrm>
              <a:off x="6412089" y="5337792"/>
              <a:ext cx="1512711" cy="1588"/>
            </a:xfrm>
            <a:prstGeom prst="line">
              <a:avLst/>
            </a:prstGeom>
            <a:noFill/>
            <a:ln w="57150" algn="ctr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" name="Straight Connector 5"/>
            <p:cNvCxnSpPr/>
            <p:nvPr/>
          </p:nvCxnSpPr>
          <p:spPr>
            <a:xfrm>
              <a:off x="7909312" y="5108224"/>
              <a:ext cx="0" cy="2308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35"/>
            <p:cNvSpPr>
              <a:spLocks noChangeArrowheads="1"/>
            </p:cNvSpPr>
            <p:nvPr/>
          </p:nvSpPr>
          <p:spPr bwMode="auto">
            <a:xfrm>
              <a:off x="4876800" y="5034254"/>
              <a:ext cx="59503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dirty="0" smtClean="0"/>
                <a:t>-15</a:t>
              </a:r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 flipH="1">
              <a:off x="5410200" y="5339380"/>
              <a:ext cx="92851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430967" y="2133600"/>
            <a:ext cx="8153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428750" indent="-1428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0" lang="en-US" dirty="0" smtClean="0"/>
              <a:t>   </a:t>
            </a:r>
            <a:r>
              <a:rPr kumimoji="0" lang="en-US" dirty="0"/>
              <a:t>when 0 &lt; t &lt; 5 s;    </a:t>
            </a:r>
            <a:r>
              <a:rPr kumimoji="0" lang="en-US" dirty="0" smtClean="0"/>
              <a:t>v</a:t>
            </a:r>
            <a:r>
              <a:rPr kumimoji="0" lang="en-US" baseline="-25000" dirty="0" smtClean="0"/>
              <a:t>0-5</a:t>
            </a:r>
            <a:r>
              <a:rPr kumimoji="0" lang="en-US" dirty="0" smtClean="0"/>
              <a:t>  </a:t>
            </a:r>
            <a:r>
              <a:rPr kumimoji="0" lang="en-US" dirty="0"/>
              <a:t>= ds/</a:t>
            </a:r>
            <a:r>
              <a:rPr kumimoji="0" lang="en-US" dirty="0" err="1"/>
              <a:t>dt</a:t>
            </a:r>
            <a:r>
              <a:rPr kumimoji="0" lang="en-US" dirty="0"/>
              <a:t> = </a:t>
            </a:r>
            <a:r>
              <a:rPr kumimoji="0" lang="en-US" dirty="0" smtClean="0"/>
              <a:t>d(30t)/</a:t>
            </a:r>
            <a:r>
              <a:rPr kumimoji="0" lang="en-US" dirty="0" err="1"/>
              <a:t>dt</a:t>
            </a:r>
            <a:r>
              <a:rPr kumimoji="0" lang="en-US" dirty="0"/>
              <a:t> = </a:t>
            </a:r>
            <a:r>
              <a:rPr kumimoji="0" lang="en-US" dirty="0" smtClean="0">
                <a:solidFill>
                  <a:srgbClr val="0000FA"/>
                </a:solidFill>
              </a:rPr>
              <a:t>30  m/s</a:t>
            </a:r>
            <a:r>
              <a:rPr kumimoji="0" lang="en-US" baseline="30000" dirty="0" smtClean="0">
                <a:solidFill>
                  <a:srgbClr val="0000FA"/>
                </a:solidFill>
              </a:rPr>
              <a:t>2</a:t>
            </a:r>
            <a:endParaRPr kumimoji="0" lang="en-US" baseline="30000" dirty="0">
              <a:solidFill>
                <a:srgbClr val="0000FA"/>
              </a:solidFill>
            </a:endParaRPr>
          </a:p>
          <a:p>
            <a:pPr eaLnBrk="1" hangingPunct="1">
              <a:buFontTx/>
              <a:buNone/>
            </a:pPr>
            <a:endParaRPr kumimoji="0" lang="en-US" dirty="0"/>
          </a:p>
          <a:p>
            <a:pPr eaLnBrk="1" hangingPunct="1">
              <a:buFontTx/>
              <a:buNone/>
            </a:pPr>
            <a:r>
              <a:rPr kumimoji="0" lang="en-US" dirty="0"/>
              <a:t>   when 5 &lt; t &lt; </a:t>
            </a:r>
            <a:r>
              <a:rPr kumimoji="0" lang="en-US" dirty="0" smtClean="0"/>
              <a:t>15 </a:t>
            </a:r>
            <a:r>
              <a:rPr kumimoji="0" lang="en-US" dirty="0"/>
              <a:t>s; </a:t>
            </a:r>
            <a:r>
              <a:rPr kumimoji="0" lang="en-US" dirty="0" smtClean="0"/>
              <a:t> v</a:t>
            </a:r>
            <a:r>
              <a:rPr kumimoji="0" lang="en-US" baseline="-25000" dirty="0" smtClean="0"/>
              <a:t>5-15</a:t>
            </a:r>
            <a:r>
              <a:rPr kumimoji="0" lang="en-US" dirty="0" smtClean="0"/>
              <a:t> = </a:t>
            </a:r>
            <a:r>
              <a:rPr kumimoji="0" lang="en-US" dirty="0"/>
              <a:t>ds/</a:t>
            </a:r>
            <a:r>
              <a:rPr kumimoji="0" lang="en-US" dirty="0" err="1"/>
              <a:t>dt</a:t>
            </a:r>
            <a:r>
              <a:rPr kumimoji="0" lang="en-US" dirty="0"/>
              <a:t> = d</a:t>
            </a:r>
            <a:r>
              <a:rPr kumimoji="0" lang="en-US" dirty="0" smtClean="0"/>
              <a:t>(-15t</a:t>
            </a:r>
            <a:r>
              <a:rPr kumimoji="0" lang="en-US" dirty="0" smtClean="0">
                <a:sym typeface="Symbol" pitchFamily="18" charset="2"/>
              </a:rPr>
              <a:t>+22</a:t>
            </a:r>
            <a:r>
              <a:rPr kumimoji="0" lang="en-US" dirty="0" smtClean="0"/>
              <a:t>5</a:t>
            </a:r>
            <a:r>
              <a:rPr kumimoji="0" lang="en-US" dirty="0"/>
              <a:t>)/</a:t>
            </a:r>
            <a:r>
              <a:rPr kumimoji="0" lang="en-US" dirty="0" err="1"/>
              <a:t>dt</a:t>
            </a:r>
            <a:r>
              <a:rPr kumimoji="0" lang="en-US" dirty="0"/>
              <a:t> = </a:t>
            </a:r>
            <a:r>
              <a:rPr kumimoji="0" lang="en-US" dirty="0" smtClean="0">
                <a:solidFill>
                  <a:srgbClr val="0000FA"/>
                </a:solidFill>
              </a:rPr>
              <a:t>-15  </a:t>
            </a:r>
            <a:r>
              <a:rPr kumimoji="0" lang="en-US" dirty="0" smtClean="0">
                <a:solidFill>
                  <a:srgbClr val="0000FA"/>
                </a:solidFill>
              </a:rPr>
              <a:t>m/s</a:t>
            </a:r>
            <a:r>
              <a:rPr kumimoji="0" lang="en-US" baseline="30000" dirty="0" smtClean="0">
                <a:solidFill>
                  <a:srgbClr val="0000FA"/>
                </a:solidFill>
              </a:rPr>
              <a:t>2</a:t>
            </a:r>
            <a:endParaRPr lang="en-US" baseline="30000" dirty="0">
              <a:solidFill>
                <a:srgbClr val="0000FA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03894" y="3718513"/>
            <a:ext cx="12859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kumimoji="0" lang="en-US" u="sng" dirty="0">
                <a:solidFill>
                  <a:srgbClr val="0000FA"/>
                </a:solidFill>
              </a:rPr>
              <a:t>a-t graph</a:t>
            </a:r>
            <a:endParaRPr kumimoji="0" lang="en-US" u="sng" dirty="0">
              <a:solidFill>
                <a:srgbClr val="0000FA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2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fontAlgn="base"/>
            <a:r>
              <a:rPr lang="en-US" sz="2400" dirty="0"/>
              <a:t>EXAMPLE 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789286"/>
            <a:ext cx="3673475" cy="2446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7" name="Group 36"/>
          <p:cNvGrpSpPr/>
          <p:nvPr/>
        </p:nvGrpSpPr>
        <p:grpSpPr>
          <a:xfrm>
            <a:off x="457200" y="990600"/>
            <a:ext cx="8534400" cy="2369880"/>
            <a:chOff x="457200" y="990600"/>
            <a:chExt cx="8534400" cy="2369880"/>
          </a:xfrm>
        </p:grpSpPr>
        <p:sp>
          <p:nvSpPr>
            <p:cNvPr id="18435" name="Text Box 3"/>
            <p:cNvSpPr txBox="1">
              <a:spLocks noChangeArrowheads="1"/>
            </p:cNvSpPr>
            <p:nvPr/>
          </p:nvSpPr>
          <p:spPr bwMode="auto">
            <a:xfrm>
              <a:off x="457200" y="990600"/>
              <a:ext cx="8534400" cy="2369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200"/>
                </a:spcAft>
                <a:buFontTx/>
                <a:buNone/>
              </a:pPr>
              <a:r>
                <a:rPr kumimoji="0" lang="en-US" dirty="0"/>
                <a:t>Now </a:t>
              </a:r>
              <a:r>
                <a:rPr kumimoji="0" lang="en-US" dirty="0" smtClean="0"/>
                <a:t>integrate the v - t graph to build </a:t>
              </a:r>
              <a:r>
                <a:rPr kumimoji="0" lang="en-US" dirty="0"/>
                <a:t>the </a:t>
              </a:r>
              <a:r>
                <a:rPr kumimoji="0" lang="en-US" dirty="0" smtClean="0"/>
                <a:t>s – t </a:t>
              </a:r>
              <a:r>
                <a:rPr kumimoji="0" lang="en-US" dirty="0" smtClean="0"/>
                <a:t>graph.</a:t>
              </a:r>
              <a:endParaRPr kumimoji="0" lang="en-US" dirty="0">
                <a:latin typeface="Symbol" pitchFamily="18" charset="2"/>
              </a:endParaRPr>
            </a:p>
            <a:p>
              <a:pPr eaLnBrk="1" hangingPunct="1">
                <a:spcAft>
                  <a:spcPts val="1200"/>
                </a:spcAft>
                <a:buNone/>
              </a:pPr>
              <a:r>
                <a:rPr kumimoji="0" lang="en-US" dirty="0"/>
                <a:t>when 0 &lt; t &lt; 5 s; </a:t>
              </a:r>
              <a:r>
                <a:rPr kumimoji="0" lang="en-US" dirty="0" smtClean="0"/>
                <a:t>s </a:t>
              </a:r>
              <a:r>
                <a:rPr kumimoji="0" lang="en-US" dirty="0"/>
                <a:t>= </a:t>
              </a:r>
              <a:r>
                <a:rPr kumimoji="0" lang="en-US" sz="3500" dirty="0">
                  <a:latin typeface="Symbol" pitchFamily="18" charset="2"/>
                </a:rPr>
                <a:t>ò</a:t>
              </a:r>
              <a:r>
                <a:rPr kumimoji="0" lang="en-US" dirty="0">
                  <a:cs typeface="Times New Roman" pitchFamily="18" charset="0"/>
                </a:rPr>
                <a:t> v </a:t>
              </a:r>
              <a:r>
                <a:rPr kumimoji="0" lang="en-US" dirty="0" err="1">
                  <a:cs typeface="Times New Roman" pitchFamily="18" charset="0"/>
                </a:rPr>
                <a:t>dt</a:t>
              </a:r>
              <a:r>
                <a:rPr kumimoji="0" lang="en-US" dirty="0">
                  <a:cs typeface="Times New Roman" pitchFamily="18" charset="0"/>
                </a:rPr>
                <a:t>  = </a:t>
              </a:r>
              <a:r>
                <a:rPr kumimoji="0" lang="en-US" dirty="0" smtClean="0">
                  <a:cs typeface="Times New Roman" pitchFamily="18" charset="0"/>
                </a:rPr>
                <a:t>[15  t</a:t>
              </a:r>
              <a:r>
                <a:rPr kumimoji="0" lang="en-US" baseline="30000" dirty="0" smtClean="0">
                  <a:cs typeface="Times New Roman" pitchFamily="18" charset="0"/>
                </a:rPr>
                <a:t>2</a:t>
              </a:r>
              <a:r>
                <a:rPr kumimoji="0" lang="en-US" dirty="0" smtClean="0">
                  <a:cs typeface="Times New Roman" pitchFamily="18" charset="0"/>
                </a:rPr>
                <a:t> </a:t>
              </a:r>
              <a:r>
                <a:rPr kumimoji="0" lang="en-US" dirty="0" smtClean="0">
                  <a:cs typeface="Times New Roman" pitchFamily="18" charset="0"/>
                  <a:sym typeface="Symbol"/>
                </a:rPr>
                <a:t>]   = </a:t>
              </a:r>
              <a:r>
                <a:rPr kumimoji="0" lang="en-US" u="sng" dirty="0" smtClean="0">
                  <a:solidFill>
                    <a:srgbClr val="0000FA"/>
                  </a:solidFill>
                  <a:cs typeface="Times New Roman" pitchFamily="18" charset="0"/>
                  <a:sym typeface="Symbol"/>
                </a:rPr>
                <a:t>15 </a:t>
              </a:r>
              <a:r>
                <a:rPr kumimoji="0" lang="en-US" u="sng" dirty="0" smtClean="0">
                  <a:solidFill>
                    <a:srgbClr val="0000FA"/>
                  </a:solidFill>
                  <a:cs typeface="Times New Roman" pitchFamily="18" charset="0"/>
                </a:rPr>
                <a:t>t</a:t>
              </a:r>
              <a:r>
                <a:rPr kumimoji="0" lang="en-US" u="sng" baseline="30000" dirty="0" smtClean="0">
                  <a:solidFill>
                    <a:srgbClr val="0000FA"/>
                  </a:solidFill>
                  <a:cs typeface="Times New Roman" pitchFamily="18" charset="0"/>
                </a:rPr>
                <a:t>2</a:t>
              </a:r>
              <a:r>
                <a:rPr kumimoji="0" lang="en-US" u="sng" dirty="0">
                  <a:solidFill>
                    <a:srgbClr val="0000FA"/>
                  </a:solidFill>
                  <a:cs typeface="Times New Roman" pitchFamily="18" charset="0"/>
                  <a:sym typeface="Symbol"/>
                </a:rPr>
                <a:t> </a:t>
              </a:r>
              <a:r>
                <a:rPr kumimoji="0" lang="en-US" u="sng" dirty="0" smtClean="0">
                  <a:solidFill>
                    <a:srgbClr val="0000FA"/>
                  </a:solidFill>
                  <a:cs typeface="Times New Roman" pitchFamily="18" charset="0"/>
                  <a:sym typeface="Symbol"/>
                </a:rPr>
                <a:t>m</a:t>
              </a:r>
              <a:endParaRPr kumimoji="0" lang="en-US" u="sng" dirty="0">
                <a:solidFill>
                  <a:srgbClr val="0000FA"/>
                </a:solidFill>
                <a:cs typeface="Times New Roman" pitchFamily="18" charset="0"/>
              </a:endParaRPr>
            </a:p>
            <a:p>
              <a:pPr eaLnBrk="1" hangingPunct="1">
                <a:spcAft>
                  <a:spcPts val="1200"/>
                </a:spcAft>
                <a:buFontTx/>
                <a:buNone/>
              </a:pPr>
              <a:r>
                <a:rPr kumimoji="0" lang="en-US" dirty="0"/>
                <a:t>when 0 &lt; t &lt; 5 s; </a:t>
              </a:r>
              <a:r>
                <a:rPr kumimoji="0" lang="en-US" dirty="0" smtClean="0"/>
                <a:t>s</a:t>
              </a:r>
              <a:r>
                <a:rPr kumimoji="0" lang="en-US" dirty="0" smtClean="0">
                  <a:cs typeface="Times New Roman" pitchFamily="18" charset="0"/>
                </a:rPr>
                <a:t> </a:t>
              </a:r>
              <a:r>
                <a:rPr kumimoji="0" lang="en-US" dirty="0" smtClean="0">
                  <a:cs typeface="Times New Roman" pitchFamily="18" charset="0"/>
                  <a:sym typeface="Symbol"/>
                </a:rPr>
                <a:t> 15 (5</a:t>
              </a:r>
              <a:r>
                <a:rPr kumimoji="0" lang="en-US" baseline="30000" dirty="0" smtClean="0">
                  <a:cs typeface="Times New Roman" pitchFamily="18" charset="0"/>
                  <a:sym typeface="Symbol"/>
                </a:rPr>
                <a:t>2</a:t>
              </a:r>
              <a:r>
                <a:rPr kumimoji="0" lang="en-US" dirty="0" smtClean="0">
                  <a:cs typeface="Times New Roman" pitchFamily="18" charset="0"/>
                  <a:sym typeface="Symbol"/>
                </a:rPr>
                <a:t>) </a:t>
              </a:r>
              <a:r>
                <a:rPr kumimoji="0" lang="en-US" dirty="0" smtClean="0">
                  <a:cs typeface="Times New Roman" pitchFamily="18" charset="0"/>
                </a:rPr>
                <a:t>= </a:t>
              </a:r>
              <a:r>
                <a:rPr kumimoji="0" lang="en-US" sz="3500" dirty="0">
                  <a:latin typeface="Symbol" pitchFamily="18" charset="2"/>
                </a:rPr>
                <a:t>ò</a:t>
              </a:r>
              <a:r>
                <a:rPr kumimoji="0" lang="en-US" dirty="0">
                  <a:cs typeface="Times New Roman" pitchFamily="18" charset="0"/>
                </a:rPr>
                <a:t> v </a:t>
              </a:r>
              <a:r>
                <a:rPr kumimoji="0" lang="en-US" dirty="0" err="1">
                  <a:cs typeface="Times New Roman" pitchFamily="18" charset="0"/>
                </a:rPr>
                <a:t>dt</a:t>
              </a:r>
              <a:r>
                <a:rPr kumimoji="0" lang="en-US" dirty="0">
                  <a:cs typeface="Times New Roman" pitchFamily="18" charset="0"/>
                </a:rPr>
                <a:t> </a:t>
              </a:r>
              <a:r>
                <a:rPr kumimoji="0" lang="en-US" dirty="0" smtClean="0">
                  <a:cs typeface="Times New Roman" pitchFamily="18" charset="0"/>
                </a:rPr>
                <a:t>= [(-15) (1/2) t </a:t>
              </a:r>
              <a:r>
                <a:rPr kumimoji="0" lang="en-US" baseline="30000" dirty="0" smtClean="0">
                  <a:cs typeface="Times New Roman" pitchFamily="18" charset="0"/>
                </a:rPr>
                <a:t>2 </a:t>
              </a:r>
              <a:r>
                <a:rPr kumimoji="0" lang="en-US" dirty="0" smtClean="0">
                  <a:cs typeface="Times New Roman" pitchFamily="18" charset="0"/>
                </a:rPr>
                <a:t>+ 225 </a:t>
              </a:r>
              <a:r>
                <a:rPr kumimoji="0" lang="en-US" dirty="0">
                  <a:cs typeface="Times New Roman" pitchFamily="18" charset="0"/>
                </a:rPr>
                <a:t>t] </a:t>
              </a:r>
              <a:endParaRPr kumimoji="0" lang="en-US" dirty="0" smtClean="0">
                <a:cs typeface="Times New Roman" pitchFamily="18" charset="0"/>
              </a:endParaRPr>
            </a:p>
            <a:p>
              <a:pPr eaLnBrk="1" hangingPunct="1">
                <a:spcAft>
                  <a:spcPts val="1200"/>
                </a:spcAft>
                <a:buFontTx/>
                <a:buNone/>
              </a:pPr>
              <a:r>
                <a:rPr kumimoji="0" lang="en-US" dirty="0">
                  <a:cs typeface="Times New Roman" pitchFamily="18" charset="0"/>
                </a:rPr>
                <a:t> </a:t>
              </a:r>
              <a:r>
                <a:rPr kumimoji="0" lang="en-US" dirty="0" smtClean="0">
                  <a:cs typeface="Times New Roman" pitchFamily="18" charset="0"/>
                </a:rPr>
                <a:t>                           </a:t>
              </a:r>
              <a:r>
                <a:rPr kumimoji="0" lang="en-US" dirty="0" smtClean="0"/>
                <a:t>s</a:t>
              </a:r>
              <a:r>
                <a:rPr kumimoji="0" lang="en-US" dirty="0" smtClean="0">
                  <a:cs typeface="Times New Roman" pitchFamily="18" charset="0"/>
                </a:rPr>
                <a:t>  =  </a:t>
              </a:r>
              <a:r>
                <a:rPr kumimoji="0" lang="en-US" u="sng" dirty="0" smtClean="0">
                  <a:solidFill>
                    <a:srgbClr val="0000FA"/>
                  </a:solidFill>
                  <a:cs typeface="Times New Roman" pitchFamily="18" charset="0"/>
                </a:rPr>
                <a:t>- 7.5 t </a:t>
              </a:r>
              <a:r>
                <a:rPr kumimoji="0" lang="en-US" u="sng" baseline="30000" dirty="0">
                  <a:solidFill>
                    <a:srgbClr val="0000FA"/>
                  </a:solidFill>
                  <a:cs typeface="Times New Roman" pitchFamily="18" charset="0"/>
                </a:rPr>
                <a:t>2 </a:t>
              </a:r>
              <a:r>
                <a:rPr kumimoji="0" lang="en-US" u="sng" dirty="0">
                  <a:solidFill>
                    <a:srgbClr val="0000FA"/>
                  </a:solidFill>
                  <a:cs typeface="Times New Roman" pitchFamily="18" charset="0"/>
                </a:rPr>
                <a:t>+ 225 </a:t>
              </a:r>
              <a:r>
                <a:rPr kumimoji="0" lang="en-US" u="sng" dirty="0" smtClean="0">
                  <a:solidFill>
                    <a:srgbClr val="0000FA"/>
                  </a:solidFill>
                  <a:cs typeface="Times New Roman" pitchFamily="18" charset="0"/>
                </a:rPr>
                <a:t>t </a:t>
              </a:r>
              <a:r>
                <a:rPr kumimoji="0" lang="en-US" u="sng" dirty="0" smtClean="0">
                  <a:solidFill>
                    <a:srgbClr val="0000FA"/>
                  </a:solidFill>
                  <a:cs typeface="Times New Roman" pitchFamily="18" charset="0"/>
                  <a:sym typeface="Symbol"/>
                </a:rPr>
                <a:t> 562.5 m</a:t>
              </a:r>
              <a:endParaRPr kumimoji="0" lang="en-US" u="sng" dirty="0">
                <a:solidFill>
                  <a:srgbClr val="0000FA"/>
                </a:solidFill>
                <a:cs typeface="Times New Roman" pitchFamily="18" charset="0"/>
              </a:endParaRPr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7913075" y="2095365"/>
              <a:ext cx="287258" cy="800235"/>
              <a:chOff x="7772400" y="1920502"/>
              <a:chExt cx="287258" cy="800235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7772400" y="2259072"/>
                <a:ext cx="2872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:r>
                  <a:rPr kumimoji="0" lang="en-US" baseline="-25000" dirty="0" smtClean="0"/>
                  <a:t>5</a:t>
                </a:r>
                <a:endParaRPr lang="en-US" dirty="0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7789985" y="1920502"/>
                <a:ext cx="2423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:r>
                  <a:rPr kumimoji="0" lang="en-US" baseline="-25000" dirty="0" smtClean="0"/>
                  <a:t>t</a:t>
                </a:r>
                <a:endParaRPr lang="en-US" dirty="0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5011615" y="1430215"/>
              <a:ext cx="287258" cy="800235"/>
              <a:chOff x="7772400" y="1920502"/>
              <a:chExt cx="287258" cy="800235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7772400" y="2259072"/>
                <a:ext cx="28725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:r>
                  <a:rPr kumimoji="0" lang="en-US" baseline="-25000" dirty="0"/>
                  <a:t>0</a:t>
                </a:r>
                <a:endParaRPr lang="en-US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7789985" y="1920502"/>
                <a:ext cx="2423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:r>
                  <a:rPr kumimoji="0" lang="en-US" baseline="-25000" dirty="0" smtClean="0"/>
                  <a:t>t</a:t>
                </a:r>
                <a:endParaRPr lang="en-US" dirty="0"/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553879" y="3396383"/>
            <a:ext cx="4294025" cy="2899767"/>
            <a:chOff x="553879" y="3396383"/>
            <a:chExt cx="4294025" cy="2899767"/>
          </a:xfrm>
        </p:grpSpPr>
        <p:grpSp>
          <p:nvGrpSpPr>
            <p:cNvPr id="34" name="Group 33"/>
            <p:cNvGrpSpPr/>
            <p:nvPr/>
          </p:nvGrpSpPr>
          <p:grpSpPr>
            <a:xfrm>
              <a:off x="553879" y="3396383"/>
              <a:ext cx="3886200" cy="2899767"/>
              <a:chOff x="533400" y="3200698"/>
              <a:chExt cx="3886200" cy="2899767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533400" y="3200698"/>
                <a:ext cx="3886200" cy="2899767"/>
                <a:chOff x="533400" y="3200698"/>
                <a:chExt cx="3886200" cy="2899767"/>
              </a:xfrm>
            </p:grpSpPr>
            <p:cxnSp>
              <p:nvCxnSpPr>
                <p:cNvPr id="10" name="Straight Arrow Connector 9"/>
                <p:cNvCxnSpPr/>
                <p:nvPr/>
              </p:nvCxnSpPr>
              <p:spPr>
                <a:xfrm>
                  <a:off x="1295400" y="5638800"/>
                  <a:ext cx="2895600" cy="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/>
                <p:cNvCxnSpPr/>
                <p:nvPr/>
              </p:nvCxnSpPr>
              <p:spPr>
                <a:xfrm flipV="1">
                  <a:off x="1295400" y="3657600"/>
                  <a:ext cx="0" cy="198120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Freeform 13"/>
                <p:cNvSpPr/>
                <p:nvPr/>
              </p:nvSpPr>
              <p:spPr>
                <a:xfrm>
                  <a:off x="1276027" y="5264258"/>
                  <a:ext cx="780081" cy="356461"/>
                </a:xfrm>
                <a:custGeom>
                  <a:avLst/>
                  <a:gdLst>
                    <a:gd name="connsiteX0" fmla="*/ 0 w 780081"/>
                    <a:gd name="connsiteY0" fmla="*/ 356461 h 356461"/>
                    <a:gd name="connsiteX1" fmla="*/ 294468 w 780081"/>
                    <a:gd name="connsiteY1" fmla="*/ 309966 h 356461"/>
                    <a:gd name="connsiteX2" fmla="*/ 557939 w 780081"/>
                    <a:gd name="connsiteY2" fmla="*/ 191145 h 356461"/>
                    <a:gd name="connsiteX3" fmla="*/ 780081 w 780081"/>
                    <a:gd name="connsiteY3" fmla="*/ 0 h 3564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780081" h="356461">
                      <a:moveTo>
                        <a:pt x="0" y="356461"/>
                      </a:moveTo>
                      <a:cubicBezTo>
                        <a:pt x="100739" y="346990"/>
                        <a:pt x="201478" y="337519"/>
                        <a:pt x="294468" y="309966"/>
                      </a:cubicBezTo>
                      <a:cubicBezTo>
                        <a:pt x="387458" y="282413"/>
                        <a:pt x="477004" y="242806"/>
                        <a:pt x="557939" y="191145"/>
                      </a:cubicBezTo>
                      <a:cubicBezTo>
                        <a:pt x="638875" y="139484"/>
                        <a:pt x="709478" y="69742"/>
                        <a:pt x="780081" y="0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Freeform 14"/>
                <p:cNvSpPr/>
                <p:nvPr/>
              </p:nvSpPr>
              <p:spPr>
                <a:xfrm>
                  <a:off x="2061275" y="4003729"/>
                  <a:ext cx="1591159" cy="1245030"/>
                </a:xfrm>
                <a:custGeom>
                  <a:avLst/>
                  <a:gdLst>
                    <a:gd name="connsiteX0" fmla="*/ 0 w 1591159"/>
                    <a:gd name="connsiteY0" fmla="*/ 1245030 h 1245030"/>
                    <a:gd name="connsiteX1" fmla="*/ 222142 w 1591159"/>
                    <a:gd name="connsiteY1" fmla="*/ 1012556 h 1245030"/>
                    <a:gd name="connsiteX2" fmla="*/ 402956 w 1591159"/>
                    <a:gd name="connsiteY2" fmla="*/ 785247 h 1245030"/>
                    <a:gd name="connsiteX3" fmla="*/ 609600 w 1591159"/>
                    <a:gd name="connsiteY3" fmla="*/ 532108 h 1245030"/>
                    <a:gd name="connsiteX4" fmla="*/ 826576 w 1591159"/>
                    <a:gd name="connsiteY4" fmla="*/ 340963 h 1245030"/>
                    <a:gd name="connsiteX5" fmla="*/ 1136542 w 1591159"/>
                    <a:gd name="connsiteY5" fmla="*/ 144651 h 1245030"/>
                    <a:gd name="connsiteX6" fmla="*/ 1420678 w 1591159"/>
                    <a:gd name="connsiteY6" fmla="*/ 30996 h 1245030"/>
                    <a:gd name="connsiteX7" fmla="*/ 1591159 w 1591159"/>
                    <a:gd name="connsiteY7" fmla="*/ 0 h 124503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591159" h="1245030">
                      <a:moveTo>
                        <a:pt x="0" y="1245030"/>
                      </a:moveTo>
                      <a:cubicBezTo>
                        <a:pt x="77491" y="1167108"/>
                        <a:pt x="154983" y="1089186"/>
                        <a:pt x="222142" y="1012556"/>
                      </a:cubicBezTo>
                      <a:cubicBezTo>
                        <a:pt x="289301" y="935925"/>
                        <a:pt x="338380" y="865322"/>
                        <a:pt x="402956" y="785247"/>
                      </a:cubicBezTo>
                      <a:cubicBezTo>
                        <a:pt x="467532" y="705172"/>
                        <a:pt x="538997" y="606155"/>
                        <a:pt x="609600" y="532108"/>
                      </a:cubicBezTo>
                      <a:cubicBezTo>
                        <a:pt x="680203" y="458061"/>
                        <a:pt x="738752" y="405539"/>
                        <a:pt x="826576" y="340963"/>
                      </a:cubicBezTo>
                      <a:cubicBezTo>
                        <a:pt x="914400" y="276387"/>
                        <a:pt x="1037525" y="196312"/>
                        <a:pt x="1136542" y="144651"/>
                      </a:cubicBezTo>
                      <a:cubicBezTo>
                        <a:pt x="1235559" y="92990"/>
                        <a:pt x="1344909" y="55104"/>
                        <a:pt x="1420678" y="30996"/>
                      </a:cubicBezTo>
                      <a:cubicBezTo>
                        <a:pt x="1496448" y="6887"/>
                        <a:pt x="1543803" y="3443"/>
                        <a:pt x="1591159" y="0"/>
                      </a:cubicBezTo>
                    </a:path>
                  </a:pathLst>
                </a:custGeom>
                <a:noFill/>
                <a:ln w="381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1295400" y="4003729"/>
                  <a:ext cx="2209800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1295400" y="5248759"/>
                  <a:ext cx="760708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/>
                <p:nvPr/>
              </p:nvCxnSpPr>
              <p:spPr>
                <a:xfrm flipV="1">
                  <a:off x="2061275" y="5264258"/>
                  <a:ext cx="0" cy="374542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/>
                <p:cNvCxnSpPr/>
                <p:nvPr/>
              </p:nvCxnSpPr>
              <p:spPr>
                <a:xfrm flipV="1">
                  <a:off x="3652434" y="4003729"/>
                  <a:ext cx="0" cy="161699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" name="Rectangle 37"/>
                <p:cNvSpPr>
                  <a:spLocks noChangeArrowheads="1"/>
                </p:cNvSpPr>
                <p:nvPr/>
              </p:nvSpPr>
              <p:spPr bwMode="auto">
                <a:xfrm>
                  <a:off x="3406212" y="5638800"/>
                  <a:ext cx="492443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Tx/>
                    <a:buNone/>
                  </a:pPr>
                  <a:r>
                    <a:rPr lang="en-US" dirty="0" smtClean="0"/>
                    <a:t>15</a:t>
                  </a:r>
                  <a:endParaRPr lang="en-US" dirty="0"/>
                </a:p>
              </p:txBody>
            </p:sp>
            <p:sp>
              <p:nvSpPr>
                <p:cNvPr id="29" name="Rectangle 37"/>
                <p:cNvSpPr>
                  <a:spLocks noChangeArrowheads="1"/>
                </p:cNvSpPr>
                <p:nvPr/>
              </p:nvSpPr>
              <p:spPr bwMode="auto">
                <a:xfrm>
                  <a:off x="1815053" y="5638800"/>
                  <a:ext cx="338554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Tx/>
                    <a:buNone/>
                  </a:pPr>
                  <a:r>
                    <a:rPr lang="en-US" dirty="0" smtClean="0"/>
                    <a:t>5</a:t>
                  </a:r>
                  <a:endParaRPr lang="en-US" dirty="0"/>
                </a:p>
              </p:txBody>
            </p:sp>
            <p:sp>
              <p:nvSpPr>
                <p:cNvPr id="30" name="Rectangle 37"/>
                <p:cNvSpPr>
                  <a:spLocks noChangeArrowheads="1"/>
                </p:cNvSpPr>
                <p:nvPr/>
              </p:nvSpPr>
              <p:spPr bwMode="auto">
                <a:xfrm>
                  <a:off x="685800" y="4989864"/>
                  <a:ext cx="646331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Tx/>
                    <a:buNone/>
                  </a:pPr>
                  <a:r>
                    <a:rPr lang="en-US" dirty="0" smtClean="0"/>
                    <a:t>375</a:t>
                  </a:r>
                  <a:endParaRPr lang="en-US" dirty="0"/>
                </a:p>
              </p:txBody>
            </p:sp>
            <p:sp>
              <p:nvSpPr>
                <p:cNvPr id="31" name="Rectangle 37"/>
                <p:cNvSpPr>
                  <a:spLocks noChangeArrowheads="1"/>
                </p:cNvSpPr>
                <p:nvPr/>
              </p:nvSpPr>
              <p:spPr bwMode="auto">
                <a:xfrm>
                  <a:off x="533400" y="3733800"/>
                  <a:ext cx="788806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buFontTx/>
                    <a:buNone/>
                  </a:pPr>
                  <a:r>
                    <a:rPr lang="en-US" dirty="0" smtClean="0"/>
                    <a:t>1125</a:t>
                  </a:r>
                  <a:endParaRPr lang="en-US" dirty="0"/>
                </a:p>
              </p:txBody>
            </p:sp>
            <p:sp>
              <p:nvSpPr>
                <p:cNvPr id="32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829050" y="5159760"/>
                  <a:ext cx="590550" cy="4572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har char="•"/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har char="•"/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har char="•"/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har char="•"/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buFontTx/>
                    <a:buNone/>
                  </a:pPr>
                  <a:r>
                    <a:rPr kumimoji="0" lang="en-US" dirty="0"/>
                    <a:t>t(s)</a:t>
                  </a:r>
                </a:p>
              </p:txBody>
            </p:sp>
            <p:sp>
              <p:nvSpPr>
                <p:cNvPr id="33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008965" y="3200698"/>
                  <a:ext cx="748923" cy="4616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har char="•"/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har char="•"/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har char="•"/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Char char="•"/>
                    <a:defRPr kumimoji="1"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eaLnBrk="1" hangingPunct="1">
                    <a:buFontTx/>
                    <a:buNone/>
                  </a:pPr>
                  <a:r>
                    <a:rPr kumimoji="0" lang="en-US" dirty="0" smtClean="0"/>
                    <a:t>s(m)</a:t>
                  </a:r>
                  <a:endParaRPr kumimoji="0" lang="en-US" dirty="0"/>
                </a:p>
              </p:txBody>
            </p:sp>
          </p:grpSp>
          <p:sp>
            <p:nvSpPr>
              <p:cNvPr id="27" name="Rectangle 26"/>
              <p:cNvSpPr/>
              <p:nvPr/>
            </p:nvSpPr>
            <p:spPr>
              <a:xfrm>
                <a:off x="2137868" y="3334318"/>
                <a:ext cx="126989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buFontTx/>
                  <a:buNone/>
                </a:pPr>
                <a:r>
                  <a:rPr kumimoji="0" lang="en-US" u="sng" dirty="0" smtClean="0">
                    <a:solidFill>
                      <a:srgbClr val="0000FA"/>
                    </a:solidFill>
                  </a:rPr>
                  <a:t>s-t </a:t>
                </a:r>
                <a:r>
                  <a:rPr kumimoji="0" lang="en-US" u="sng" dirty="0">
                    <a:solidFill>
                      <a:srgbClr val="0000FA"/>
                    </a:solidFill>
                  </a:rPr>
                  <a:t>graph</a:t>
                </a:r>
              </a:p>
            </p:txBody>
          </p:sp>
        </p:grpSp>
        <p:sp>
          <p:nvSpPr>
            <p:cNvPr id="2" name="Rectangle 1"/>
            <p:cNvSpPr/>
            <p:nvPr/>
          </p:nvSpPr>
          <p:spPr>
            <a:xfrm>
              <a:off x="2136887" y="5510181"/>
              <a:ext cx="56778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kumimoji="0" lang="en-US" sz="1600" dirty="0" smtClean="0">
                  <a:solidFill>
                    <a:srgbClr val="FF0000"/>
                  </a:solidFill>
                  <a:cs typeface="Times New Roman" pitchFamily="18" charset="0"/>
                  <a:sym typeface="Symbol"/>
                </a:rPr>
                <a:t>15</a:t>
              </a:r>
              <a:r>
                <a:rPr kumimoji="0" lang="en-US" sz="1600" dirty="0" smtClean="0">
                  <a:solidFill>
                    <a:srgbClr val="FF0000"/>
                  </a:solidFill>
                  <a:cs typeface="Times New Roman" pitchFamily="18" charset="0"/>
                </a:rPr>
                <a:t>t</a:t>
              </a:r>
              <a:r>
                <a:rPr kumimoji="0" lang="en-US" sz="1600" baseline="30000" dirty="0" smtClean="0">
                  <a:solidFill>
                    <a:srgbClr val="FF0000"/>
                  </a:solidFill>
                  <a:cs typeface="Times New Roman" pitchFamily="18" charset="0"/>
                </a:rPr>
                <a:t>2</a:t>
              </a:r>
              <a:r>
                <a:rPr kumimoji="0" lang="en-US" sz="1600" dirty="0" smtClean="0">
                  <a:solidFill>
                    <a:srgbClr val="FF0000"/>
                  </a:solidFill>
                  <a:cs typeface="Times New Roman" pitchFamily="18" charset="0"/>
                  <a:sym typeface="Symbol"/>
                </a:rPr>
                <a:t> 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763679" y="4681954"/>
              <a:ext cx="2084225" cy="338554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kumimoji="0" lang="en-US" sz="1600" dirty="0" smtClean="0">
                  <a:solidFill>
                    <a:srgbClr val="FF0000"/>
                  </a:solidFill>
                  <a:cs typeface="Times New Roman" pitchFamily="18" charset="0"/>
                </a:rPr>
                <a:t>-7.5 t</a:t>
              </a:r>
              <a:r>
                <a:rPr kumimoji="0" lang="en-US" sz="1600" baseline="30000" dirty="0" smtClean="0">
                  <a:solidFill>
                    <a:srgbClr val="FF0000"/>
                  </a:solidFill>
                  <a:cs typeface="Times New Roman" pitchFamily="18" charset="0"/>
                </a:rPr>
                <a:t>2 </a:t>
              </a:r>
              <a:r>
                <a:rPr kumimoji="0" lang="en-US" sz="1600" dirty="0">
                  <a:solidFill>
                    <a:srgbClr val="FF0000"/>
                  </a:solidFill>
                  <a:cs typeface="Times New Roman" pitchFamily="18" charset="0"/>
                </a:rPr>
                <a:t>+ 225 t </a:t>
              </a:r>
              <a:r>
                <a:rPr kumimoji="0" lang="en-US" sz="1600" dirty="0">
                  <a:solidFill>
                    <a:srgbClr val="FF0000"/>
                  </a:solidFill>
                  <a:cs typeface="Times New Roman" pitchFamily="18" charset="0"/>
                  <a:sym typeface="Symbol"/>
                </a:rPr>
                <a:t> 562.5 </a:t>
              </a:r>
              <a:endParaRPr lang="en-US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6" name="Straight Arrow Connector 5"/>
            <p:cNvCxnSpPr>
              <a:endCxn id="15" idx="4"/>
            </p:cNvCxnSpPr>
            <p:nvPr/>
          </p:nvCxnSpPr>
          <p:spPr>
            <a:xfrm flipH="1" flipV="1">
              <a:off x="2908330" y="4540377"/>
              <a:ext cx="292070" cy="14157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H="1" flipV="1">
              <a:off x="1935719" y="5576425"/>
              <a:ext cx="292070" cy="141577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9476683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G:\Prob 12_5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99"/>
          <a:stretch/>
        </p:blipFill>
        <p:spPr bwMode="auto">
          <a:xfrm>
            <a:off x="5943600" y="1473200"/>
            <a:ext cx="2743200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762000" y="1143000"/>
            <a:ext cx="7788275" cy="270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0" lang="en-US" dirty="0"/>
              <a:t>1.  If a particle starts from rest and </a:t>
            </a:r>
          </a:p>
          <a:p>
            <a:pPr eaLnBrk="1" hangingPunct="1">
              <a:buFontTx/>
              <a:buNone/>
            </a:pPr>
            <a:r>
              <a:rPr kumimoji="0" lang="en-US" dirty="0"/>
              <a:t>      accelerates according to the graph </a:t>
            </a:r>
          </a:p>
          <a:p>
            <a:pPr eaLnBrk="1" hangingPunct="1">
              <a:buFontTx/>
              <a:buNone/>
            </a:pPr>
            <a:r>
              <a:rPr kumimoji="0" lang="en-US" dirty="0"/>
              <a:t>      shown, the particle’s velocity at  </a:t>
            </a:r>
          </a:p>
          <a:p>
            <a:pPr eaLnBrk="1" hangingPunct="1">
              <a:buFontTx/>
              <a:buNone/>
            </a:pPr>
            <a:r>
              <a:rPr kumimoji="0" lang="en-US" dirty="0"/>
              <a:t>      t = 20 s  is</a:t>
            </a:r>
          </a:p>
          <a:p>
            <a:pPr eaLnBrk="1" hangingPunct="1"/>
            <a:endParaRPr kumimoji="0" lang="en-US" dirty="0"/>
          </a:p>
          <a:p>
            <a:pPr eaLnBrk="1" hangingPunct="1">
              <a:buFontTx/>
              <a:buNone/>
            </a:pPr>
            <a:r>
              <a:rPr kumimoji="0" lang="en-US" dirty="0"/>
              <a:t>		A)  200 m/s		</a:t>
            </a:r>
            <a:r>
              <a:rPr kumimoji="0" lang="en-US" dirty="0" smtClean="0"/>
              <a:t>B</a:t>
            </a:r>
            <a:r>
              <a:rPr kumimoji="0" lang="en-US" dirty="0"/>
              <a:t>)  100 m/s</a:t>
            </a:r>
          </a:p>
          <a:p>
            <a:pPr eaLnBrk="1" hangingPunct="1">
              <a:spcBef>
                <a:spcPct val="35000"/>
              </a:spcBef>
              <a:buFontTx/>
              <a:buNone/>
            </a:pPr>
            <a:r>
              <a:rPr kumimoji="0" lang="en-US" dirty="0"/>
              <a:t>		C)  0			</a:t>
            </a:r>
            <a:r>
              <a:rPr kumimoji="0" lang="en-US" dirty="0" smtClean="0"/>
              <a:t>D</a:t>
            </a:r>
            <a:r>
              <a:rPr kumimoji="0" lang="en-US" dirty="0"/>
              <a:t>)  20 m/s</a:t>
            </a:r>
          </a:p>
          <a:p>
            <a:pPr eaLnBrk="1" hangingPunct="1">
              <a:buFontTx/>
              <a:buNone/>
            </a:pPr>
            <a:endParaRPr kumimoji="0" lang="en-US" dirty="0"/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762000" y="4559300"/>
            <a:ext cx="7307263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0" lang="en-US"/>
              <a:t>2.  The particle in Problem 1 stops moving at t = _______.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/>
              <a:t>		A)  10 s				B) 20 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/>
              <a:t>		C)  30 s				D) 40 s</a:t>
            </a:r>
          </a:p>
          <a:p>
            <a:pPr eaLnBrk="1" hangingPunct="1">
              <a:buFontTx/>
              <a:buNone/>
            </a:pP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CONCEPT QUIZ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autoUpdateAnimBg="0"/>
      <p:bldP spid="79879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50" name="Text Box 26"/>
          <p:cNvSpPr txBox="1">
            <a:spLocks noChangeArrowheads="1"/>
          </p:cNvSpPr>
          <p:nvPr/>
        </p:nvSpPr>
        <p:spPr bwMode="auto">
          <a:xfrm>
            <a:off x="669925" y="4419600"/>
            <a:ext cx="8169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03275" indent="-8032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808038" indent="-808038" eaLnBrk="1" hangingPunct="1">
              <a:buNone/>
            </a:pPr>
            <a:r>
              <a:rPr kumimoji="0" lang="en-US" b="1" dirty="0" smtClean="0">
                <a:solidFill>
                  <a:srgbClr val="990033"/>
                </a:solidFill>
              </a:rPr>
              <a:t>Plan:</a:t>
            </a:r>
            <a:r>
              <a:rPr kumimoji="0" lang="en-US" dirty="0" smtClean="0">
                <a:solidFill>
                  <a:srgbClr val="990033"/>
                </a:solidFill>
              </a:rPr>
              <a:t> </a:t>
            </a:r>
            <a:r>
              <a:rPr kumimoji="0" lang="en-US" dirty="0" smtClean="0">
                <a:solidFill>
                  <a:srgbClr val="FF0000"/>
                </a:solidFill>
              </a:rPr>
              <a:t>	</a:t>
            </a:r>
            <a:endParaRPr kumimoji="0" lang="en-US" dirty="0"/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4724400" y="1577975"/>
            <a:ext cx="4038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66788" indent="-966788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0" lang="en-US" b="1" dirty="0">
                <a:solidFill>
                  <a:srgbClr val="990033"/>
                </a:solidFill>
              </a:rPr>
              <a:t>Given:	</a:t>
            </a:r>
            <a:r>
              <a:rPr kumimoji="0" lang="en-US" dirty="0"/>
              <a:t> The v-t graph shown.</a:t>
            </a:r>
          </a:p>
          <a:p>
            <a:pPr eaLnBrk="1" hangingPunct="1">
              <a:buFontTx/>
              <a:buNone/>
            </a:pPr>
            <a:endParaRPr kumimoji="0" lang="en-US" dirty="0"/>
          </a:p>
          <a:p>
            <a:pPr eaLnBrk="1" hangingPunct="1">
              <a:buFontTx/>
              <a:buNone/>
            </a:pPr>
            <a:r>
              <a:rPr kumimoji="0" lang="en-US" b="1" dirty="0">
                <a:solidFill>
                  <a:srgbClr val="990033"/>
                </a:solidFill>
              </a:rPr>
              <a:t>Find:</a:t>
            </a:r>
            <a:r>
              <a:rPr kumimoji="0" lang="en-US" b="1" dirty="0">
                <a:solidFill>
                  <a:srgbClr val="FF3300"/>
                </a:solidFill>
              </a:rPr>
              <a:t>	</a:t>
            </a:r>
            <a:r>
              <a:rPr kumimoji="0" lang="en-US" dirty="0"/>
              <a:t>The a-t graph, average speed, 	and distance traveled for the 0 - 8</a:t>
            </a:r>
            <a:r>
              <a:rPr kumimoji="0" lang="en-US" dirty="0" smtClean="0"/>
              <a:t>0 </a:t>
            </a:r>
            <a:r>
              <a:rPr kumimoji="0" lang="en-US" dirty="0"/>
              <a:t>s  interval</a:t>
            </a:r>
            <a:r>
              <a:rPr kumimoji="0" lang="en-US" dirty="0" smtClean="0"/>
              <a:t>.</a:t>
            </a: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GROUP PROBLEM SOLVING I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727" y="1676045"/>
            <a:ext cx="3921244" cy="2466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09325" y="4460710"/>
            <a:ext cx="81298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8038" indent="-808038" eaLnBrk="1" hangingPunct="1">
              <a:buNone/>
            </a:pPr>
            <a:r>
              <a:rPr kumimoji="0" lang="en-US" dirty="0" smtClean="0"/>
              <a:t>	Find </a:t>
            </a:r>
            <a:r>
              <a:rPr kumimoji="0" lang="en-US" dirty="0"/>
              <a:t>slopes of the v-t curve and draw the a-t graph.  </a:t>
            </a:r>
          </a:p>
          <a:p>
            <a:pPr eaLnBrk="1" hangingPunct="1">
              <a:buFontTx/>
              <a:buNone/>
            </a:pPr>
            <a:r>
              <a:rPr kumimoji="0" lang="en-US" dirty="0"/>
              <a:t>          </a:t>
            </a:r>
            <a:r>
              <a:rPr kumimoji="0" lang="en-US" dirty="0" smtClean="0"/>
              <a:t>Find </a:t>
            </a:r>
            <a:r>
              <a:rPr kumimoji="0" lang="en-US" dirty="0"/>
              <a:t>the area under the curve.  It is the distance traveled.</a:t>
            </a:r>
          </a:p>
          <a:p>
            <a:pPr eaLnBrk="1" hangingPunct="1">
              <a:buFontTx/>
              <a:buNone/>
            </a:pPr>
            <a:r>
              <a:rPr kumimoji="0" lang="en-US" dirty="0" smtClean="0"/>
              <a:t>          Finally</a:t>
            </a:r>
            <a:r>
              <a:rPr kumimoji="0" lang="en-US" dirty="0"/>
              <a:t>, calculate average speed (using basic definitions!). </a:t>
            </a:r>
          </a:p>
        </p:txBody>
      </p:sp>
    </p:spTree>
    <p:extLst>
      <p:ext uri="{BB962C8B-B14F-4D97-AF65-F5344CB8AC3E}">
        <p14:creationId xmlns:p14="http://schemas.microsoft.com/office/powerpoint/2010/main" val="214032817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5"/>
          <p:cNvSpPr>
            <a:spLocks noChangeArrowheads="1"/>
          </p:cNvSpPr>
          <p:nvPr/>
        </p:nvSpPr>
        <p:spPr bwMode="auto">
          <a:xfrm>
            <a:off x="611188" y="990600"/>
            <a:ext cx="1370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0" lang="en-US" b="1" u="sng" dirty="0">
                <a:solidFill>
                  <a:srgbClr val="990033"/>
                </a:solidFill>
              </a:rPr>
              <a:t>Solution: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219200" y="1447800"/>
            <a:ext cx="64770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Aft>
                <a:spcPts val="1200"/>
              </a:spcAft>
              <a:buFontTx/>
              <a:buNone/>
            </a:pPr>
            <a:r>
              <a:rPr kumimoji="0" lang="en-US" dirty="0"/>
              <a:t>Find the a–t </a:t>
            </a:r>
            <a:r>
              <a:rPr kumimoji="0" lang="en-US" dirty="0" smtClean="0"/>
              <a:t>graph.</a:t>
            </a:r>
            <a:endParaRPr kumimoji="0" lang="en-US" dirty="0"/>
          </a:p>
          <a:p>
            <a:pPr eaLnBrk="1" hangingPunct="1">
              <a:buFontTx/>
              <a:buNone/>
            </a:pPr>
            <a:r>
              <a:rPr kumimoji="0" lang="en-US" dirty="0"/>
              <a:t>For  0 </a:t>
            </a:r>
            <a:r>
              <a:rPr kumimoji="0" lang="en-US" dirty="0">
                <a:cs typeface="Times New Roman" pitchFamily="18" charset="0"/>
              </a:rPr>
              <a:t>≤ t ≤ </a:t>
            </a:r>
            <a:r>
              <a:rPr kumimoji="0" lang="en-US" dirty="0" smtClean="0">
                <a:cs typeface="Times New Roman" pitchFamily="18" charset="0"/>
              </a:rPr>
              <a:t>40      </a:t>
            </a:r>
            <a:r>
              <a:rPr kumimoji="0" lang="en-US" dirty="0">
                <a:cs typeface="Times New Roman" pitchFamily="18" charset="0"/>
              </a:rPr>
              <a:t>a = dv/</a:t>
            </a:r>
            <a:r>
              <a:rPr kumimoji="0" lang="en-US" dirty="0" err="1">
                <a:cs typeface="Times New Roman" pitchFamily="18" charset="0"/>
              </a:rPr>
              <a:t>dt</a:t>
            </a:r>
            <a:r>
              <a:rPr kumimoji="0" lang="en-US" dirty="0">
                <a:cs typeface="Times New Roman" pitchFamily="18" charset="0"/>
              </a:rPr>
              <a:t> = </a:t>
            </a:r>
            <a:r>
              <a:rPr kumimoji="0" lang="en-US" u="sng" dirty="0" smtClean="0">
                <a:solidFill>
                  <a:srgbClr val="0000FA"/>
                </a:solidFill>
                <a:cs typeface="Times New Roman" pitchFamily="18" charset="0"/>
              </a:rPr>
              <a:t>0  </a:t>
            </a:r>
            <a:r>
              <a:rPr kumimoji="0" lang="en-US" u="sng" dirty="0">
                <a:solidFill>
                  <a:srgbClr val="0000FA"/>
                </a:solidFill>
                <a:cs typeface="Times New Roman" pitchFamily="18" charset="0"/>
              </a:rPr>
              <a:t>m/s²</a:t>
            </a:r>
          </a:p>
          <a:p>
            <a:pPr eaLnBrk="1" hangingPunct="1">
              <a:buFontTx/>
              <a:buNone/>
            </a:pPr>
            <a:endParaRPr kumimoji="0" lang="en-US" dirty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kumimoji="0" lang="en-US" dirty="0">
                <a:cs typeface="Times New Roman" pitchFamily="18" charset="0"/>
              </a:rPr>
              <a:t>For  </a:t>
            </a:r>
            <a:r>
              <a:rPr kumimoji="0" lang="en-US" dirty="0" smtClean="0">
                <a:cs typeface="Times New Roman" pitchFamily="18" charset="0"/>
              </a:rPr>
              <a:t>40 </a:t>
            </a:r>
            <a:r>
              <a:rPr kumimoji="0" lang="en-US" dirty="0">
                <a:cs typeface="Times New Roman" pitchFamily="18" charset="0"/>
              </a:rPr>
              <a:t>≤ t ≤ 8</a:t>
            </a:r>
            <a:r>
              <a:rPr kumimoji="0" lang="en-US" dirty="0" smtClean="0">
                <a:cs typeface="Times New Roman" pitchFamily="18" charset="0"/>
              </a:rPr>
              <a:t>0    </a:t>
            </a:r>
            <a:r>
              <a:rPr kumimoji="0" lang="en-US" dirty="0">
                <a:cs typeface="Times New Roman" pitchFamily="18" charset="0"/>
              </a:rPr>
              <a:t>a = dv/</a:t>
            </a:r>
            <a:r>
              <a:rPr kumimoji="0" lang="en-US" dirty="0" err="1">
                <a:cs typeface="Times New Roman" pitchFamily="18" charset="0"/>
              </a:rPr>
              <a:t>dt</a:t>
            </a:r>
            <a:r>
              <a:rPr kumimoji="0" lang="en-US" dirty="0">
                <a:cs typeface="Times New Roman" pitchFamily="18" charset="0"/>
              </a:rPr>
              <a:t> = </a:t>
            </a:r>
            <a:r>
              <a:rPr kumimoji="0" lang="en-US" dirty="0" smtClean="0">
                <a:cs typeface="Times New Roman" pitchFamily="18" charset="0"/>
              </a:rPr>
              <a:t>-10 / 40 = </a:t>
            </a:r>
            <a:r>
              <a:rPr kumimoji="0" lang="en-US" u="sng" dirty="0" smtClean="0">
                <a:solidFill>
                  <a:srgbClr val="0000FA"/>
                </a:solidFill>
                <a:cs typeface="Times New Roman" pitchFamily="18" charset="0"/>
              </a:rPr>
              <a:t>-0.25 </a:t>
            </a:r>
            <a:r>
              <a:rPr kumimoji="0" lang="en-US" u="sng" dirty="0">
                <a:solidFill>
                  <a:srgbClr val="0000FA"/>
                </a:solidFill>
                <a:cs typeface="Times New Roman" pitchFamily="18" charset="0"/>
              </a:rPr>
              <a:t>m/s²</a:t>
            </a:r>
          </a:p>
          <a:p>
            <a:pPr eaLnBrk="1" hangingPunct="1">
              <a:buFontTx/>
              <a:buNone/>
            </a:pPr>
            <a:r>
              <a:rPr kumimoji="0" lang="en-US" dirty="0">
                <a:cs typeface="Times New Roman" pitchFamily="18" charset="0"/>
              </a:rPr>
              <a:t>					 </a:t>
            </a:r>
          </a:p>
          <a:p>
            <a:pPr eaLnBrk="1" hangingPunct="1">
              <a:buFontTx/>
              <a:buNone/>
            </a:pPr>
            <a:r>
              <a:rPr kumimoji="0" lang="en-US" dirty="0">
                <a:cs typeface="Times New Roman" pitchFamily="18" charset="0"/>
              </a:rPr>
              <a:t>					</a:t>
            </a:r>
            <a:r>
              <a:rPr kumimoji="0" lang="en-US" u="sng" dirty="0">
                <a:solidFill>
                  <a:srgbClr val="0000FA"/>
                </a:solidFill>
                <a:cs typeface="Times New Roman" pitchFamily="18" charset="0"/>
              </a:rPr>
              <a:t>a-t graph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GROUP PROBLEM SOLVING I 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062" y="3594442"/>
            <a:ext cx="3370738" cy="2120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4050933" y="3594100"/>
            <a:ext cx="4559666" cy="2349500"/>
            <a:chOff x="4050933" y="3365500"/>
            <a:chExt cx="4559666" cy="2349500"/>
          </a:xfrm>
        </p:grpSpPr>
        <p:grpSp>
          <p:nvGrpSpPr>
            <p:cNvPr id="3" name="Group 2"/>
            <p:cNvGrpSpPr/>
            <p:nvPr/>
          </p:nvGrpSpPr>
          <p:grpSpPr>
            <a:xfrm>
              <a:off x="4050933" y="3365500"/>
              <a:ext cx="4559666" cy="2349500"/>
              <a:chOff x="4050933" y="3365500"/>
              <a:chExt cx="4559666" cy="2349500"/>
            </a:xfrm>
          </p:grpSpPr>
          <p:grpSp>
            <p:nvGrpSpPr>
              <p:cNvPr id="2" name="Group 25"/>
              <p:cNvGrpSpPr>
                <a:grpSpLocks/>
              </p:cNvGrpSpPr>
              <p:nvPr/>
            </p:nvGrpSpPr>
            <p:grpSpPr bwMode="auto">
              <a:xfrm>
                <a:off x="4302125" y="3365500"/>
                <a:ext cx="4308474" cy="2349500"/>
                <a:chOff x="4302124" y="3047996"/>
                <a:chExt cx="4308475" cy="2348843"/>
              </a:xfrm>
            </p:grpSpPr>
            <p:grpSp>
              <p:nvGrpSpPr>
                <p:cNvPr id="17417" name="Group 7"/>
                <p:cNvGrpSpPr>
                  <a:grpSpLocks/>
                </p:cNvGrpSpPr>
                <p:nvPr/>
              </p:nvGrpSpPr>
              <p:grpSpPr bwMode="auto">
                <a:xfrm>
                  <a:off x="4302124" y="3047996"/>
                  <a:ext cx="4308475" cy="2348843"/>
                  <a:chOff x="288" y="2352"/>
                  <a:chExt cx="2714" cy="1440"/>
                </a:xfrm>
              </p:grpSpPr>
              <p:sp>
                <p:nvSpPr>
                  <p:cNvPr id="17419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624" y="2640"/>
                    <a:ext cx="0" cy="115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7420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624" y="2998"/>
                    <a:ext cx="201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742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1572" y="3020"/>
                    <a:ext cx="0" cy="36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7422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624" y="3006"/>
                    <a:ext cx="938" cy="7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7425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7" y="2858"/>
                    <a:ext cx="213" cy="28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r" eaLnBrk="1" hangingPunct="1">
                      <a:buFontTx/>
                      <a:buNone/>
                    </a:pPr>
                    <a:r>
                      <a:rPr kumimoji="0" lang="en-US" dirty="0" smtClean="0"/>
                      <a:t>0</a:t>
                    </a:r>
                    <a:endParaRPr kumimoji="0" lang="en-US" dirty="0"/>
                  </a:p>
                </p:txBody>
              </p:sp>
              <p:sp>
                <p:nvSpPr>
                  <p:cNvPr id="17426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8" y="2352"/>
                    <a:ext cx="670" cy="28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buFontTx/>
                      <a:buNone/>
                    </a:pPr>
                    <a:r>
                      <a:rPr kumimoji="0" lang="en-US"/>
                      <a:t>a(m/s</a:t>
                    </a:r>
                    <a:r>
                      <a:rPr kumimoji="0" lang="en-US">
                        <a:cs typeface="Times New Roman" pitchFamily="18" charset="0"/>
                      </a:rPr>
                      <a:t>²)</a:t>
                    </a:r>
                    <a:endParaRPr kumimoji="0" lang="en-US"/>
                  </a:p>
                </p:txBody>
              </p:sp>
              <p:sp>
                <p:nvSpPr>
                  <p:cNvPr id="17427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66" y="2749"/>
                    <a:ext cx="310" cy="28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buFontTx/>
                      <a:buNone/>
                    </a:pPr>
                    <a:r>
                      <a:rPr kumimoji="0" lang="en-US" dirty="0"/>
                      <a:t>4</a:t>
                    </a:r>
                    <a:r>
                      <a:rPr kumimoji="0" lang="en-US" dirty="0" smtClean="0"/>
                      <a:t>0</a:t>
                    </a:r>
                    <a:endParaRPr kumimoji="0" lang="en-US" dirty="0"/>
                  </a:p>
                </p:txBody>
              </p:sp>
              <p:sp>
                <p:nvSpPr>
                  <p:cNvPr id="17428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69" y="2763"/>
                    <a:ext cx="310" cy="28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buFontTx/>
                      <a:buNone/>
                    </a:pPr>
                    <a:r>
                      <a:rPr kumimoji="0" lang="en-US" dirty="0"/>
                      <a:t>8</a:t>
                    </a:r>
                    <a:r>
                      <a:rPr kumimoji="0" lang="en-US" dirty="0" smtClean="0"/>
                      <a:t>0</a:t>
                    </a:r>
                    <a:endParaRPr kumimoji="0" lang="en-US" dirty="0"/>
                  </a:p>
                </p:txBody>
              </p:sp>
              <p:sp>
                <p:nvSpPr>
                  <p:cNvPr id="17429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30" y="3218"/>
                    <a:ext cx="372" cy="2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buFontTx/>
                      <a:buNone/>
                    </a:pPr>
                    <a:r>
                      <a:rPr kumimoji="0" lang="en-US" dirty="0"/>
                      <a:t>t(s)</a:t>
                    </a:r>
                  </a:p>
                </p:txBody>
              </p:sp>
            </p:grpSp>
            <p:sp>
              <p:nvSpPr>
                <p:cNvPr id="17418" name="Line 12"/>
                <p:cNvSpPr>
                  <a:spLocks noChangeShapeType="1"/>
                </p:cNvSpPr>
                <p:nvPr/>
              </p:nvSpPr>
              <p:spPr bwMode="auto">
                <a:xfrm>
                  <a:off x="6354879" y="4721738"/>
                  <a:ext cx="1371600" cy="6333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sp>
            <p:nvSpPr>
              <p:cNvPr id="23" name="Text Box 18"/>
              <p:cNvSpPr txBox="1">
                <a:spLocks noChangeArrowheads="1"/>
              </p:cNvSpPr>
              <p:nvPr/>
            </p:nvSpPr>
            <p:spPr bwMode="auto">
              <a:xfrm>
                <a:off x="4050933" y="4774363"/>
                <a:ext cx="825867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Char char="•"/>
                  <a:defRPr kumimoji="1"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1" hangingPunct="1">
                  <a:buFontTx/>
                  <a:buNone/>
                </a:pPr>
                <a:r>
                  <a:rPr kumimoji="0" lang="en-US" dirty="0" smtClean="0"/>
                  <a:t>-0.25</a:t>
                </a:r>
                <a:endParaRPr kumimoji="0" lang="en-US" dirty="0"/>
              </a:p>
            </p:txBody>
          </p:sp>
        </p:grpSp>
        <p:sp>
          <p:nvSpPr>
            <p:cNvPr id="21" name="Line 11"/>
            <p:cNvSpPr>
              <a:spLocks noChangeShapeType="1"/>
            </p:cNvSpPr>
            <p:nvPr/>
          </p:nvSpPr>
          <p:spPr bwMode="auto">
            <a:xfrm>
              <a:off x="7701415" y="4470847"/>
              <a:ext cx="0" cy="5906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4876800" y="5050972"/>
              <a:ext cx="1548416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766513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GROUP PROBLEM SOLVING I 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977041" y="4114800"/>
            <a:ext cx="3370738" cy="2120558"/>
            <a:chOff x="4977041" y="4114800"/>
            <a:chExt cx="3370738" cy="2120558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7041" y="4114800"/>
              <a:ext cx="3370738" cy="2120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5515841" y="4800600"/>
              <a:ext cx="646331" cy="307777"/>
            </a:xfrm>
            <a:prstGeom prst="rect">
              <a:avLst/>
            </a:prstGeom>
            <a:noFill/>
            <a:scene3d>
              <a:camera prst="orthographicFront">
                <a:rot lat="0" lon="0" rev="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400" b="1" dirty="0" smtClean="0">
                  <a:solidFill>
                    <a:srgbClr val="FF3300"/>
                  </a:solidFill>
                </a:rPr>
                <a:t>v = 10</a:t>
              </a:r>
              <a:endParaRPr lang="en-US" sz="1400" b="1" dirty="0">
                <a:solidFill>
                  <a:srgbClr val="FF3300"/>
                </a:solidFill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6477000" y="5331023"/>
              <a:ext cx="1168910" cy="307777"/>
            </a:xfrm>
            <a:prstGeom prst="rect">
              <a:avLst/>
            </a:prstGeom>
            <a:noFill/>
            <a:scene3d>
              <a:camera prst="orthographicFront">
                <a:rot lat="0" lon="0" rev="19200000"/>
              </a:camera>
              <a:lightRig rig="threePt" dir="t"/>
            </a:scene3d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1400" b="1" dirty="0" smtClean="0">
                  <a:solidFill>
                    <a:srgbClr val="FF3300"/>
                  </a:solidFill>
                </a:rPr>
                <a:t>v = 20 -0.25 t</a:t>
              </a:r>
              <a:endParaRPr lang="en-US" sz="1400" b="1" dirty="0">
                <a:solidFill>
                  <a:srgbClr val="FF3300"/>
                </a:solidFill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581608" y="4053209"/>
            <a:ext cx="4572000" cy="2271391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kumimoji="0" lang="en-US" dirty="0" smtClean="0">
                <a:cs typeface="Times New Roman" pitchFamily="18" charset="0"/>
              </a:rPr>
              <a:t>s</a:t>
            </a:r>
            <a:r>
              <a:rPr kumimoji="0" lang="en-US" baseline="-25000" dirty="0" smtClean="0">
                <a:cs typeface="Times New Roman" pitchFamily="18" charset="0"/>
              </a:rPr>
              <a:t>0-90</a:t>
            </a:r>
            <a:r>
              <a:rPr kumimoji="0" lang="en-US" dirty="0" smtClean="0">
                <a:cs typeface="Times New Roman" pitchFamily="18" charset="0"/>
              </a:rPr>
              <a:t> </a:t>
            </a:r>
            <a:r>
              <a:rPr kumimoji="0" lang="en-US" dirty="0">
                <a:cs typeface="Times New Roman" pitchFamily="18" charset="0"/>
              </a:rPr>
              <a:t>=  </a:t>
            </a:r>
            <a:r>
              <a:rPr kumimoji="0" lang="en-US" dirty="0" smtClean="0">
                <a:cs typeface="Times New Roman" pitchFamily="18" charset="0"/>
              </a:rPr>
              <a:t>400 </a:t>
            </a:r>
            <a:r>
              <a:rPr kumimoji="0" lang="en-US" dirty="0">
                <a:cs typeface="Times New Roman" pitchFamily="18" charset="0"/>
              </a:rPr>
              <a:t>+ </a:t>
            </a:r>
            <a:r>
              <a:rPr kumimoji="0" lang="en-US" dirty="0" smtClean="0">
                <a:cs typeface="Times New Roman" pitchFamily="18" charset="0"/>
              </a:rPr>
              <a:t>200 </a:t>
            </a:r>
            <a:r>
              <a:rPr kumimoji="0" lang="en-US" dirty="0">
                <a:cs typeface="Times New Roman" pitchFamily="18" charset="0"/>
              </a:rPr>
              <a:t>=  </a:t>
            </a:r>
            <a:r>
              <a:rPr kumimoji="0" lang="en-US" u="sng" dirty="0" smtClean="0">
                <a:solidFill>
                  <a:srgbClr val="0000FA"/>
                </a:solidFill>
                <a:cs typeface="Times New Roman" pitchFamily="18" charset="0"/>
              </a:rPr>
              <a:t>600  </a:t>
            </a:r>
            <a:r>
              <a:rPr kumimoji="0" lang="en-US" u="sng" dirty="0">
                <a:solidFill>
                  <a:srgbClr val="0000FA"/>
                </a:solidFill>
                <a:cs typeface="Times New Roman" pitchFamily="18" charset="0"/>
              </a:rPr>
              <a:t>m</a:t>
            </a:r>
          </a:p>
          <a:p>
            <a:pPr eaLnBrk="1" hangingPunct="1">
              <a:buFontTx/>
              <a:buNone/>
            </a:pPr>
            <a:endParaRPr kumimoji="0" lang="en-US" dirty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kumimoji="0" lang="en-US" dirty="0" err="1">
                <a:cs typeface="Times New Roman" pitchFamily="18" charset="0"/>
              </a:rPr>
              <a:t>v</a:t>
            </a:r>
            <a:r>
              <a:rPr kumimoji="0" lang="en-US" baseline="-25000" dirty="0" err="1">
                <a:cs typeface="Times New Roman" pitchFamily="18" charset="0"/>
              </a:rPr>
              <a:t>avg</a:t>
            </a:r>
            <a:r>
              <a:rPr kumimoji="0" lang="en-US" baseline="-25000" dirty="0">
                <a:cs typeface="Times New Roman" pitchFamily="18" charset="0"/>
              </a:rPr>
              <a:t>(0-90)</a:t>
            </a:r>
            <a:r>
              <a:rPr kumimoji="0" lang="en-US" dirty="0">
                <a:cs typeface="Times New Roman" pitchFamily="18" charset="0"/>
              </a:rPr>
              <a:t> =  total distance / time</a:t>
            </a:r>
          </a:p>
          <a:p>
            <a:pPr eaLnBrk="1" hangingPunct="1">
              <a:spcBef>
                <a:spcPct val="45000"/>
              </a:spcBef>
              <a:buFontTx/>
              <a:buNone/>
            </a:pPr>
            <a:r>
              <a:rPr kumimoji="0" lang="en-US" dirty="0">
                <a:cs typeface="Times New Roman" pitchFamily="18" charset="0"/>
              </a:rPr>
              <a:t>	 =  </a:t>
            </a:r>
            <a:r>
              <a:rPr kumimoji="0" lang="en-US" dirty="0" smtClean="0">
                <a:cs typeface="Times New Roman" pitchFamily="18" charset="0"/>
              </a:rPr>
              <a:t>600 </a:t>
            </a:r>
            <a:r>
              <a:rPr kumimoji="0" lang="en-US" dirty="0">
                <a:cs typeface="Times New Roman" pitchFamily="18" charset="0"/>
              </a:rPr>
              <a:t>/ </a:t>
            </a:r>
            <a:r>
              <a:rPr kumimoji="0" lang="en-US" dirty="0" smtClean="0">
                <a:cs typeface="Times New Roman" pitchFamily="18" charset="0"/>
              </a:rPr>
              <a:t>80  </a:t>
            </a:r>
            <a:endParaRPr kumimoji="0" lang="en-US" dirty="0">
              <a:cs typeface="Times New Roman" pitchFamily="18" charset="0"/>
            </a:endParaRPr>
          </a:p>
          <a:p>
            <a:pPr eaLnBrk="1" hangingPunct="1">
              <a:spcBef>
                <a:spcPct val="45000"/>
              </a:spcBef>
              <a:buFontTx/>
              <a:buNone/>
            </a:pPr>
            <a:r>
              <a:rPr kumimoji="0" lang="en-US" dirty="0">
                <a:cs typeface="Times New Roman" pitchFamily="18" charset="0"/>
              </a:rPr>
              <a:t>	 =  </a:t>
            </a:r>
            <a:r>
              <a:rPr kumimoji="0" lang="en-US" u="sng" dirty="0" smtClean="0">
                <a:solidFill>
                  <a:srgbClr val="0000FA"/>
                </a:solidFill>
                <a:cs typeface="Times New Roman" pitchFamily="18" charset="0"/>
              </a:rPr>
              <a:t>7.5  </a:t>
            </a:r>
            <a:r>
              <a:rPr kumimoji="0" lang="en-US" u="sng" dirty="0">
                <a:solidFill>
                  <a:srgbClr val="0000FA"/>
                </a:solidFill>
                <a:cs typeface="Times New Roman" pitchFamily="18" charset="0"/>
              </a:rPr>
              <a:t>m/s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609454" y="956255"/>
            <a:ext cx="8077200" cy="2852806"/>
            <a:chOff x="609454" y="956255"/>
            <a:chExt cx="8077200" cy="2852806"/>
          </a:xfrm>
        </p:grpSpPr>
        <p:sp>
          <p:nvSpPr>
            <p:cNvPr id="18435" name="Text Box 3"/>
            <p:cNvSpPr txBox="1">
              <a:spLocks noChangeArrowheads="1"/>
            </p:cNvSpPr>
            <p:nvPr/>
          </p:nvSpPr>
          <p:spPr bwMode="auto">
            <a:xfrm>
              <a:off x="609454" y="956255"/>
              <a:ext cx="8077200" cy="2754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200"/>
                </a:spcAft>
                <a:buFontTx/>
                <a:buNone/>
              </a:pPr>
              <a:r>
                <a:rPr kumimoji="0" lang="en-US" dirty="0" smtClean="0"/>
                <a:t>Now find the distance traveled:</a:t>
              </a:r>
              <a:endParaRPr kumimoji="0" lang="en-US" dirty="0" smtClean="0">
                <a:cs typeface="Times New Roman" pitchFamily="18" charset="0"/>
              </a:endParaRPr>
            </a:p>
            <a:p>
              <a:pPr eaLnBrk="1" hangingPunct="1">
                <a:spcAft>
                  <a:spcPts val="1200"/>
                </a:spcAft>
                <a:buFontTx/>
                <a:buNone/>
              </a:pPr>
              <a:r>
                <a:rPr kumimoji="0" lang="en-US" dirty="0" smtClean="0">
                  <a:latin typeface="Symbol" pitchFamily="18" charset="2"/>
                </a:rPr>
                <a:t>D</a:t>
              </a:r>
              <a:r>
                <a:rPr kumimoji="0" lang="en-US" dirty="0" smtClean="0"/>
                <a:t>s</a:t>
              </a:r>
              <a:r>
                <a:rPr kumimoji="0" lang="en-US" baseline="-25000" dirty="0" smtClean="0">
                  <a:cs typeface="Times New Roman" pitchFamily="18" charset="0"/>
                </a:rPr>
                <a:t>0-40</a:t>
              </a:r>
              <a:r>
                <a:rPr kumimoji="0" lang="en-US" dirty="0" smtClean="0">
                  <a:cs typeface="Times New Roman" pitchFamily="18" charset="0"/>
                </a:rPr>
                <a:t> = </a:t>
              </a:r>
              <a:r>
                <a:rPr kumimoji="0" lang="en-US" sz="3500" dirty="0" smtClean="0">
                  <a:latin typeface="Symbol" pitchFamily="18" charset="2"/>
                </a:rPr>
                <a:t>ò</a:t>
              </a:r>
              <a:r>
                <a:rPr kumimoji="0" lang="en-US" dirty="0" smtClean="0">
                  <a:cs typeface="Times New Roman" pitchFamily="18" charset="0"/>
                </a:rPr>
                <a:t> v </a:t>
              </a:r>
              <a:r>
                <a:rPr kumimoji="0" lang="en-US" dirty="0" err="1" smtClean="0">
                  <a:cs typeface="Times New Roman" pitchFamily="18" charset="0"/>
                </a:rPr>
                <a:t>dt</a:t>
              </a:r>
              <a:r>
                <a:rPr kumimoji="0" lang="en-US" dirty="0" smtClean="0">
                  <a:cs typeface="Times New Roman" pitchFamily="18" charset="0"/>
                </a:rPr>
                <a:t>  = </a:t>
              </a:r>
              <a:r>
                <a:rPr kumimoji="0" lang="en-US" sz="3500" dirty="0" smtClean="0">
                  <a:latin typeface="Symbol" pitchFamily="18" charset="2"/>
                </a:rPr>
                <a:t>ò</a:t>
              </a:r>
              <a:r>
                <a:rPr kumimoji="0" lang="en-US" dirty="0" smtClean="0">
                  <a:cs typeface="Times New Roman" pitchFamily="18" charset="0"/>
                </a:rPr>
                <a:t> 10 </a:t>
              </a:r>
              <a:r>
                <a:rPr kumimoji="0" lang="en-US" dirty="0" err="1" smtClean="0">
                  <a:cs typeface="Times New Roman" pitchFamily="18" charset="0"/>
                </a:rPr>
                <a:t>dt</a:t>
              </a:r>
              <a:r>
                <a:rPr kumimoji="0" lang="en-US" dirty="0" smtClean="0">
                  <a:cs typeface="Times New Roman" pitchFamily="18" charset="0"/>
                </a:rPr>
                <a:t> = 10 (40) =  400 m</a:t>
              </a:r>
            </a:p>
            <a:p>
              <a:pPr eaLnBrk="1" hangingPunct="1">
                <a:spcAft>
                  <a:spcPts val="1200"/>
                </a:spcAft>
                <a:buFontTx/>
                <a:buNone/>
              </a:pPr>
              <a:r>
                <a:rPr kumimoji="0" lang="en-US" dirty="0" smtClean="0">
                  <a:latin typeface="Symbol" pitchFamily="18" charset="2"/>
                </a:rPr>
                <a:t>D</a:t>
              </a:r>
              <a:r>
                <a:rPr kumimoji="0" lang="en-US" dirty="0" smtClean="0"/>
                <a:t>s</a:t>
              </a:r>
              <a:r>
                <a:rPr kumimoji="0" lang="en-US" baseline="-25000" dirty="0" smtClean="0"/>
                <a:t>40-80</a:t>
              </a:r>
              <a:r>
                <a:rPr kumimoji="0" lang="en-US" dirty="0" smtClean="0"/>
                <a:t> = </a:t>
              </a:r>
              <a:r>
                <a:rPr kumimoji="0" lang="en-US" sz="3500" dirty="0" smtClean="0">
                  <a:latin typeface="Symbol" pitchFamily="18" charset="2"/>
                </a:rPr>
                <a:t>ò</a:t>
              </a:r>
              <a:r>
                <a:rPr kumimoji="0" lang="en-US" dirty="0" smtClean="0">
                  <a:cs typeface="Times New Roman" pitchFamily="18" charset="0"/>
                </a:rPr>
                <a:t> v </a:t>
              </a:r>
              <a:r>
                <a:rPr kumimoji="0" lang="en-US" dirty="0" err="1" smtClean="0">
                  <a:cs typeface="Times New Roman" pitchFamily="18" charset="0"/>
                </a:rPr>
                <a:t>dt</a:t>
              </a:r>
              <a:r>
                <a:rPr kumimoji="0" lang="en-US" dirty="0" smtClean="0">
                  <a:cs typeface="Times New Roman" pitchFamily="18" charset="0"/>
                </a:rPr>
                <a:t>  </a:t>
              </a:r>
              <a:br>
                <a:rPr kumimoji="0" lang="en-US" dirty="0" smtClean="0">
                  <a:cs typeface="Times New Roman" pitchFamily="18" charset="0"/>
                </a:rPr>
              </a:br>
              <a:r>
                <a:rPr kumimoji="0" lang="en-US" dirty="0" smtClean="0">
                  <a:cs typeface="Times New Roman" pitchFamily="18" charset="0"/>
                </a:rPr>
                <a:t>            = </a:t>
              </a:r>
              <a:r>
                <a:rPr kumimoji="0" lang="en-US" sz="3500" dirty="0" smtClean="0">
                  <a:latin typeface="Symbol" pitchFamily="18" charset="2"/>
                </a:rPr>
                <a:t>ò</a:t>
              </a:r>
              <a:r>
                <a:rPr kumimoji="0" lang="en-US" dirty="0" smtClean="0">
                  <a:cs typeface="Times New Roman" pitchFamily="18" charset="0"/>
                </a:rPr>
                <a:t> (20 </a:t>
              </a:r>
              <a:r>
                <a:rPr kumimoji="0" lang="en-US" dirty="0" smtClean="0">
                  <a:cs typeface="Times New Roman" pitchFamily="18" charset="0"/>
                  <a:sym typeface="Symbol"/>
                </a:rPr>
                <a:t></a:t>
              </a:r>
              <a:r>
                <a:rPr kumimoji="0" lang="en-US" dirty="0" smtClean="0">
                  <a:cs typeface="Times New Roman" pitchFamily="18" charset="0"/>
                </a:rPr>
                <a:t> 0.25 t) </a:t>
              </a:r>
              <a:r>
                <a:rPr kumimoji="0" lang="en-US" dirty="0" err="1" smtClean="0">
                  <a:cs typeface="Times New Roman" pitchFamily="18" charset="0"/>
                </a:rPr>
                <a:t>dt</a:t>
              </a:r>
              <a:r>
                <a:rPr kumimoji="0" lang="en-US" dirty="0" smtClean="0">
                  <a:cs typeface="Times New Roman" pitchFamily="18" charset="0"/>
                </a:rPr>
                <a:t> </a:t>
              </a:r>
              <a:br>
                <a:rPr kumimoji="0" lang="en-US" dirty="0" smtClean="0">
                  <a:cs typeface="Times New Roman" pitchFamily="18" charset="0"/>
                </a:rPr>
              </a:br>
              <a:r>
                <a:rPr kumimoji="0" lang="en-US" dirty="0" smtClean="0">
                  <a:cs typeface="Times New Roman" pitchFamily="18" charset="0"/>
                </a:rPr>
                <a:t>            = [ 20 t -0.25 (1/2) t</a:t>
              </a:r>
              <a:r>
                <a:rPr kumimoji="0" lang="en-US" baseline="30000" dirty="0" smtClean="0">
                  <a:cs typeface="Times New Roman" pitchFamily="18" charset="0"/>
                </a:rPr>
                <a:t>2</a:t>
              </a:r>
              <a:r>
                <a:rPr kumimoji="0" lang="en-US" dirty="0" smtClean="0">
                  <a:cs typeface="Times New Roman" pitchFamily="18" charset="0"/>
                </a:rPr>
                <a:t> ]   =  200  m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4210463" y="3142208"/>
              <a:ext cx="389996" cy="666853"/>
              <a:chOff x="5201817" y="2420195"/>
              <a:chExt cx="389996" cy="666853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5201963" y="2748494"/>
                <a:ext cx="38985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:r>
                  <a:rPr kumimoji="0" lang="en-US" sz="1600" dirty="0">
                    <a:cs typeface="Times New Roman" pitchFamily="18" charset="0"/>
                  </a:rPr>
                  <a:t>40</a:t>
                </a:r>
                <a:endParaRPr lang="en-US" sz="1600" dirty="0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201817" y="2420195"/>
                <a:ext cx="38985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buNone/>
                </a:pPr>
                <a:r>
                  <a:rPr kumimoji="0" lang="en-US" sz="1600" dirty="0" smtClean="0">
                    <a:cs typeface="Times New Roman" pitchFamily="18" charset="0"/>
                  </a:rPr>
                  <a:t>80</a:t>
                </a:r>
                <a:endParaRPr lang="en-US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3464120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50" name="Text Box 26"/>
          <p:cNvSpPr txBox="1">
            <a:spLocks noChangeArrowheads="1"/>
          </p:cNvSpPr>
          <p:nvPr/>
        </p:nvSpPr>
        <p:spPr bwMode="auto">
          <a:xfrm>
            <a:off x="593725" y="4419600"/>
            <a:ext cx="8169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03275" indent="-8032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None/>
            </a:pPr>
            <a:r>
              <a:rPr kumimoji="0" lang="en-US" b="1" dirty="0" smtClean="0">
                <a:solidFill>
                  <a:srgbClr val="990033"/>
                </a:solidFill>
              </a:rPr>
              <a:t>Plan:</a:t>
            </a:r>
            <a:r>
              <a:rPr kumimoji="0" lang="en-US" dirty="0" smtClean="0"/>
              <a:t> </a:t>
            </a:r>
            <a:endParaRPr kumimoji="0" lang="en-US" dirty="0"/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4724400" y="1577975"/>
            <a:ext cx="4038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966788" indent="-966788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0" lang="en-US" b="1" dirty="0">
                <a:solidFill>
                  <a:srgbClr val="990033"/>
                </a:solidFill>
              </a:rPr>
              <a:t>Given:	</a:t>
            </a:r>
            <a:r>
              <a:rPr kumimoji="0" lang="en-US" dirty="0"/>
              <a:t> The v-t graph shown.</a:t>
            </a:r>
          </a:p>
          <a:p>
            <a:pPr eaLnBrk="1" hangingPunct="1">
              <a:buFontTx/>
              <a:buNone/>
            </a:pPr>
            <a:endParaRPr kumimoji="0" lang="en-US" dirty="0"/>
          </a:p>
          <a:p>
            <a:pPr eaLnBrk="1" hangingPunct="1">
              <a:buFontTx/>
              <a:buNone/>
            </a:pPr>
            <a:r>
              <a:rPr kumimoji="0" lang="en-US" b="1" dirty="0">
                <a:solidFill>
                  <a:srgbClr val="990033"/>
                </a:solidFill>
              </a:rPr>
              <a:t>Find:</a:t>
            </a:r>
            <a:r>
              <a:rPr kumimoji="0" lang="en-US" b="1" dirty="0">
                <a:solidFill>
                  <a:srgbClr val="FF0000"/>
                </a:solidFill>
              </a:rPr>
              <a:t>	</a:t>
            </a:r>
            <a:r>
              <a:rPr kumimoji="0" lang="en-US" dirty="0"/>
              <a:t>The a-t </a:t>
            </a:r>
            <a:r>
              <a:rPr kumimoji="0" lang="en-US" dirty="0" smtClean="0"/>
              <a:t>graph</a:t>
            </a:r>
            <a:r>
              <a:rPr kumimoji="0" lang="en-US" dirty="0"/>
              <a:t>	and distance traveled for the 0 - </a:t>
            </a:r>
            <a:r>
              <a:rPr kumimoji="0" lang="en-US" dirty="0" smtClean="0"/>
              <a:t>15 </a:t>
            </a:r>
            <a:r>
              <a:rPr kumimoji="0" lang="en-US" dirty="0"/>
              <a:t>s  interval</a:t>
            </a:r>
            <a:r>
              <a:rPr kumimoji="0" lang="en-US" dirty="0" smtClean="0"/>
              <a:t>.</a:t>
            </a: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GROUP PROBLEM SOLVING II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1577975"/>
            <a:ext cx="3853150" cy="238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1371600" y="4471083"/>
            <a:ext cx="720744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803275" indent="-803275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None/>
            </a:pPr>
            <a:r>
              <a:rPr kumimoji="0" lang="en-US" dirty="0" smtClean="0"/>
              <a:t>Find </a:t>
            </a:r>
            <a:r>
              <a:rPr kumimoji="0" lang="en-US" dirty="0"/>
              <a:t>slopes of the v-t curve and draw the a-t graph.  </a:t>
            </a:r>
          </a:p>
          <a:p>
            <a:pPr eaLnBrk="1" hangingPunct="1">
              <a:buFontTx/>
              <a:buNone/>
            </a:pPr>
            <a:r>
              <a:rPr kumimoji="0" lang="en-US" dirty="0" smtClean="0"/>
              <a:t>Find </a:t>
            </a:r>
            <a:r>
              <a:rPr kumimoji="0" lang="en-US" dirty="0"/>
              <a:t>the area under the curve.  It is the distance traveled.  </a:t>
            </a:r>
          </a:p>
        </p:txBody>
      </p:sp>
    </p:spTree>
    <p:extLst>
      <p:ext uri="{BB962C8B-B14F-4D97-AF65-F5344CB8AC3E}">
        <p14:creationId xmlns:p14="http://schemas.microsoft.com/office/powerpoint/2010/main" val="401477595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5"/>
          <p:cNvSpPr>
            <a:spLocks noChangeArrowheads="1"/>
          </p:cNvSpPr>
          <p:nvPr/>
        </p:nvSpPr>
        <p:spPr bwMode="auto">
          <a:xfrm>
            <a:off x="611188" y="990600"/>
            <a:ext cx="1370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kumimoji="0" lang="en-US" b="1" u="sng" dirty="0">
                <a:solidFill>
                  <a:srgbClr val="990033"/>
                </a:solidFill>
              </a:rPr>
              <a:t>Solution: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219200" y="1550075"/>
            <a:ext cx="64770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Aft>
                <a:spcPts val="1200"/>
              </a:spcAft>
              <a:buFontTx/>
              <a:buNone/>
            </a:pPr>
            <a:r>
              <a:rPr kumimoji="0" lang="en-US" dirty="0"/>
              <a:t>Find the a–t graph:</a:t>
            </a:r>
          </a:p>
          <a:p>
            <a:pPr eaLnBrk="1" hangingPunct="1">
              <a:spcAft>
                <a:spcPts val="1200"/>
              </a:spcAft>
              <a:buFontTx/>
              <a:buNone/>
            </a:pPr>
            <a:r>
              <a:rPr kumimoji="0" lang="en-US" dirty="0"/>
              <a:t>For  0 </a:t>
            </a:r>
            <a:r>
              <a:rPr kumimoji="0" lang="en-US" dirty="0">
                <a:cs typeface="Times New Roman" pitchFamily="18" charset="0"/>
              </a:rPr>
              <a:t>≤ t ≤ </a:t>
            </a:r>
            <a:r>
              <a:rPr kumimoji="0" lang="en-US" dirty="0" smtClean="0">
                <a:cs typeface="Times New Roman" pitchFamily="18" charset="0"/>
              </a:rPr>
              <a:t>4        </a:t>
            </a:r>
            <a:r>
              <a:rPr kumimoji="0" lang="en-US" dirty="0">
                <a:cs typeface="Times New Roman" pitchFamily="18" charset="0"/>
              </a:rPr>
              <a:t>a = dv/</a:t>
            </a:r>
            <a:r>
              <a:rPr kumimoji="0" lang="en-US" dirty="0" err="1">
                <a:cs typeface="Times New Roman" pitchFamily="18" charset="0"/>
              </a:rPr>
              <a:t>dt</a:t>
            </a:r>
            <a:r>
              <a:rPr kumimoji="0" lang="en-US" dirty="0">
                <a:cs typeface="Times New Roman" pitchFamily="18" charset="0"/>
              </a:rPr>
              <a:t> = </a:t>
            </a:r>
            <a:r>
              <a:rPr kumimoji="0" lang="en-US" u="sng" dirty="0" smtClean="0">
                <a:solidFill>
                  <a:srgbClr val="0000FA"/>
                </a:solidFill>
                <a:cs typeface="Times New Roman" pitchFamily="18" charset="0"/>
              </a:rPr>
              <a:t>1.25  m/s²</a:t>
            </a:r>
            <a:endParaRPr kumimoji="0" lang="en-US" u="sng" dirty="0">
              <a:solidFill>
                <a:srgbClr val="0000FA"/>
              </a:solidFill>
              <a:cs typeface="Times New Roman" pitchFamily="18" charset="0"/>
            </a:endParaRPr>
          </a:p>
          <a:p>
            <a:pPr eaLnBrk="1" hangingPunct="1">
              <a:spcAft>
                <a:spcPts val="1200"/>
              </a:spcAft>
              <a:buFontTx/>
              <a:buNone/>
            </a:pPr>
            <a:r>
              <a:rPr kumimoji="0" lang="en-US" dirty="0">
                <a:cs typeface="Times New Roman" pitchFamily="18" charset="0"/>
              </a:rPr>
              <a:t>For  </a:t>
            </a:r>
            <a:r>
              <a:rPr kumimoji="0" lang="en-US" dirty="0" smtClean="0">
                <a:cs typeface="Times New Roman" pitchFamily="18" charset="0"/>
              </a:rPr>
              <a:t>4 </a:t>
            </a:r>
            <a:r>
              <a:rPr kumimoji="0" lang="en-US" dirty="0">
                <a:cs typeface="Times New Roman" pitchFamily="18" charset="0"/>
              </a:rPr>
              <a:t>≤ t ≤ </a:t>
            </a:r>
            <a:r>
              <a:rPr kumimoji="0" lang="en-US" dirty="0" smtClean="0">
                <a:cs typeface="Times New Roman" pitchFamily="18" charset="0"/>
              </a:rPr>
              <a:t>10      a </a:t>
            </a:r>
            <a:r>
              <a:rPr kumimoji="0" lang="en-US" dirty="0">
                <a:cs typeface="Times New Roman" pitchFamily="18" charset="0"/>
              </a:rPr>
              <a:t>= dv/</a:t>
            </a:r>
            <a:r>
              <a:rPr kumimoji="0" lang="en-US" dirty="0" err="1">
                <a:cs typeface="Times New Roman" pitchFamily="18" charset="0"/>
              </a:rPr>
              <a:t>dt</a:t>
            </a:r>
            <a:r>
              <a:rPr kumimoji="0" lang="en-US" dirty="0">
                <a:cs typeface="Times New Roman" pitchFamily="18" charset="0"/>
              </a:rPr>
              <a:t> = </a:t>
            </a:r>
            <a:r>
              <a:rPr kumimoji="0" lang="en-US" u="sng" dirty="0" smtClean="0">
                <a:solidFill>
                  <a:srgbClr val="0000FA"/>
                </a:solidFill>
                <a:cs typeface="Times New Roman" pitchFamily="18" charset="0"/>
              </a:rPr>
              <a:t>0 m/s²</a:t>
            </a:r>
          </a:p>
          <a:p>
            <a:pPr eaLnBrk="1" hangingPunct="1">
              <a:spcAft>
                <a:spcPts val="1200"/>
              </a:spcAft>
              <a:buNone/>
            </a:pPr>
            <a:r>
              <a:rPr kumimoji="0" lang="en-US" dirty="0" smtClean="0">
                <a:cs typeface="Times New Roman" pitchFamily="18" charset="0"/>
              </a:rPr>
              <a:t>For 10 </a:t>
            </a:r>
            <a:r>
              <a:rPr kumimoji="0" lang="en-US" dirty="0">
                <a:cs typeface="Times New Roman" pitchFamily="18" charset="0"/>
              </a:rPr>
              <a:t>≤ t ≤ </a:t>
            </a:r>
            <a:r>
              <a:rPr kumimoji="0" lang="en-US" dirty="0" smtClean="0">
                <a:cs typeface="Times New Roman" pitchFamily="18" charset="0"/>
              </a:rPr>
              <a:t>15     a </a:t>
            </a:r>
            <a:r>
              <a:rPr kumimoji="0" lang="en-US" dirty="0">
                <a:cs typeface="Times New Roman" pitchFamily="18" charset="0"/>
              </a:rPr>
              <a:t>= dv/</a:t>
            </a:r>
            <a:r>
              <a:rPr kumimoji="0" lang="en-US" dirty="0" err="1">
                <a:cs typeface="Times New Roman" pitchFamily="18" charset="0"/>
              </a:rPr>
              <a:t>dt</a:t>
            </a:r>
            <a:r>
              <a:rPr kumimoji="0" lang="en-US" dirty="0">
                <a:cs typeface="Times New Roman" pitchFamily="18" charset="0"/>
              </a:rPr>
              <a:t> = </a:t>
            </a:r>
            <a:r>
              <a:rPr kumimoji="0" lang="en-US" u="sng" dirty="0" smtClean="0">
                <a:solidFill>
                  <a:srgbClr val="0000FA"/>
                </a:solidFill>
                <a:cs typeface="Times New Roman" pitchFamily="18" charset="0"/>
              </a:rPr>
              <a:t>-</a:t>
            </a:r>
            <a:r>
              <a:rPr kumimoji="0" lang="en-US" u="sng" dirty="0">
                <a:solidFill>
                  <a:srgbClr val="0000FA"/>
                </a:solidFill>
                <a:cs typeface="Times New Roman" pitchFamily="18" charset="0"/>
              </a:rPr>
              <a:t>1</a:t>
            </a:r>
            <a:r>
              <a:rPr kumimoji="0" lang="en-US" u="sng" dirty="0" smtClean="0">
                <a:solidFill>
                  <a:srgbClr val="0000FA"/>
                </a:solidFill>
                <a:cs typeface="Times New Roman" pitchFamily="18" charset="0"/>
              </a:rPr>
              <a:t> m/s²</a:t>
            </a:r>
            <a:r>
              <a:rPr kumimoji="0" lang="en-US" dirty="0">
                <a:solidFill>
                  <a:srgbClr val="0000FA"/>
                </a:solidFill>
                <a:cs typeface="Times New Roman" pitchFamily="18" charset="0"/>
              </a:rPr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GROUP PROBLEM SOLVING II  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pic>
        <p:nvPicPr>
          <p:cNvPr id="23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00" y="3893609"/>
            <a:ext cx="3468392" cy="214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4110038" y="3746500"/>
            <a:ext cx="4500562" cy="2349500"/>
            <a:chOff x="4110038" y="3746500"/>
            <a:chExt cx="4500562" cy="2349500"/>
          </a:xfrm>
        </p:grpSpPr>
        <p:grpSp>
          <p:nvGrpSpPr>
            <p:cNvPr id="5" name="Group 4"/>
            <p:cNvGrpSpPr/>
            <p:nvPr/>
          </p:nvGrpSpPr>
          <p:grpSpPr>
            <a:xfrm>
              <a:off x="4110038" y="3746500"/>
              <a:ext cx="4500562" cy="2349500"/>
              <a:chOff x="4110038" y="3365500"/>
              <a:chExt cx="4500562" cy="2349500"/>
            </a:xfrm>
          </p:grpSpPr>
          <p:grpSp>
            <p:nvGrpSpPr>
              <p:cNvPr id="2" name="Group 25"/>
              <p:cNvGrpSpPr>
                <a:grpSpLocks/>
              </p:cNvGrpSpPr>
              <p:nvPr/>
            </p:nvGrpSpPr>
            <p:grpSpPr bwMode="auto">
              <a:xfrm>
                <a:off x="4110038" y="3365500"/>
                <a:ext cx="4500562" cy="2349500"/>
                <a:chOff x="4110037" y="3047996"/>
                <a:chExt cx="4500563" cy="2348843"/>
              </a:xfrm>
            </p:grpSpPr>
            <p:grpSp>
              <p:nvGrpSpPr>
                <p:cNvPr id="17417" name="Group 7"/>
                <p:cNvGrpSpPr>
                  <a:grpSpLocks/>
                </p:cNvGrpSpPr>
                <p:nvPr/>
              </p:nvGrpSpPr>
              <p:grpSpPr bwMode="auto">
                <a:xfrm>
                  <a:off x="4110037" y="3047996"/>
                  <a:ext cx="4500563" cy="2348843"/>
                  <a:chOff x="167" y="2352"/>
                  <a:chExt cx="2835" cy="1440"/>
                </a:xfrm>
              </p:grpSpPr>
              <p:sp>
                <p:nvSpPr>
                  <p:cNvPr id="17419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624" y="2640"/>
                    <a:ext cx="0" cy="115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7420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624" y="3380"/>
                    <a:ext cx="201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7421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1168" y="3039"/>
                    <a:ext cx="0" cy="339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7422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1838" y="3578"/>
                    <a:ext cx="685" cy="0"/>
                  </a:xfrm>
                  <a:prstGeom prst="line">
                    <a:avLst/>
                  </a:prstGeom>
                  <a:noFill/>
                  <a:ln w="76200">
                    <a:solidFill>
                      <a:srgbClr val="FF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7423" name="Line 1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624" y="3578"/>
                    <a:ext cx="123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prstDash val="dashDot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  <p:sp>
                <p:nvSpPr>
                  <p:cNvPr id="17424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6" y="3424"/>
                    <a:ext cx="278" cy="28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r" eaLnBrk="1" hangingPunct="1">
                      <a:buFontTx/>
                      <a:buNone/>
                    </a:pPr>
                    <a:r>
                      <a:rPr kumimoji="0" lang="en-US" dirty="0" smtClean="0"/>
                      <a:t>-</a:t>
                    </a:r>
                    <a:r>
                      <a:rPr kumimoji="0" lang="en-US" dirty="0"/>
                      <a:t>1</a:t>
                    </a:r>
                  </a:p>
                </p:txBody>
              </p:sp>
              <p:sp>
                <p:nvSpPr>
                  <p:cNvPr id="17425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7" y="2866"/>
                    <a:ext cx="456" cy="28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r" eaLnBrk="1" hangingPunct="1">
                      <a:buFontTx/>
                      <a:buNone/>
                    </a:pPr>
                    <a:r>
                      <a:rPr kumimoji="0" lang="en-US" dirty="0" smtClean="0"/>
                      <a:t>1.25</a:t>
                    </a:r>
                    <a:endParaRPr kumimoji="0" lang="en-US" dirty="0"/>
                  </a:p>
                </p:txBody>
              </p:sp>
              <p:sp>
                <p:nvSpPr>
                  <p:cNvPr id="17426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8" y="2352"/>
                    <a:ext cx="670" cy="28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buFontTx/>
                      <a:buNone/>
                    </a:pPr>
                    <a:r>
                      <a:rPr kumimoji="0" lang="en-US"/>
                      <a:t>a(m/s</a:t>
                    </a:r>
                    <a:r>
                      <a:rPr kumimoji="0" lang="en-US">
                        <a:cs typeface="Times New Roman" pitchFamily="18" charset="0"/>
                      </a:rPr>
                      <a:t>²)</a:t>
                    </a:r>
                    <a:endParaRPr kumimoji="0" lang="en-US"/>
                  </a:p>
                </p:txBody>
              </p:sp>
              <p:sp>
                <p:nvSpPr>
                  <p:cNvPr id="17427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19" y="3093"/>
                    <a:ext cx="310" cy="28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buFontTx/>
                      <a:buNone/>
                    </a:pPr>
                    <a:r>
                      <a:rPr kumimoji="0" lang="en-US" dirty="0"/>
                      <a:t>1</a:t>
                    </a:r>
                    <a:r>
                      <a:rPr kumimoji="0" lang="en-US" dirty="0" smtClean="0"/>
                      <a:t>0</a:t>
                    </a:r>
                    <a:endParaRPr kumimoji="0" lang="en-US" dirty="0"/>
                  </a:p>
                </p:txBody>
              </p:sp>
              <p:sp>
                <p:nvSpPr>
                  <p:cNvPr id="17428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06" y="3099"/>
                    <a:ext cx="310" cy="28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1" hangingPunct="1">
                      <a:buFontTx/>
                      <a:buNone/>
                    </a:pPr>
                    <a:r>
                      <a:rPr kumimoji="0" lang="en-US" dirty="0" smtClean="0"/>
                      <a:t>15</a:t>
                    </a:r>
                    <a:endParaRPr kumimoji="0" lang="en-US" dirty="0"/>
                  </a:p>
                </p:txBody>
              </p:sp>
              <p:sp>
                <p:nvSpPr>
                  <p:cNvPr id="17429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30" y="3146"/>
                    <a:ext cx="372" cy="2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buChar char="•"/>
                      <a:defRPr kumimoji="1"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eaLnBrk="1" hangingPunct="1">
                      <a:buFontTx/>
                      <a:buNone/>
                    </a:pPr>
                    <a:r>
                      <a:rPr kumimoji="0" lang="en-US"/>
                      <a:t>t(s)</a:t>
                    </a:r>
                  </a:p>
                </p:txBody>
              </p:sp>
            </p:grpSp>
            <p:sp>
              <p:nvSpPr>
                <p:cNvPr id="17418" name="Line 12"/>
                <p:cNvSpPr>
                  <a:spLocks noChangeShapeType="1"/>
                </p:cNvSpPr>
                <p:nvPr/>
              </p:nvSpPr>
              <p:spPr bwMode="auto">
                <a:xfrm>
                  <a:off x="4835524" y="4192656"/>
                  <a:ext cx="862951" cy="1814"/>
                </a:xfrm>
                <a:prstGeom prst="line">
                  <a:avLst/>
                </a:prstGeom>
                <a:noFill/>
                <a:ln w="76200">
                  <a:solidFill>
                    <a:srgbClr val="FF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cxnSp>
            <p:nvCxnSpPr>
              <p:cNvPr id="4" name="Straight Connector 3"/>
              <p:cNvCxnSpPr/>
              <p:nvPr/>
            </p:nvCxnSpPr>
            <p:spPr bwMode="auto">
              <a:xfrm flipV="1">
                <a:off x="7842394" y="5046045"/>
                <a:ext cx="0" cy="301845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6" name="Rectangle 5"/>
            <p:cNvSpPr/>
            <p:nvPr/>
          </p:nvSpPr>
          <p:spPr>
            <a:xfrm>
              <a:off x="5907919" y="3810000"/>
              <a:ext cx="128592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1" hangingPunct="1">
                <a:spcAft>
                  <a:spcPts val="1200"/>
                </a:spcAft>
                <a:buFontTx/>
                <a:buNone/>
              </a:pPr>
              <a:r>
                <a:rPr kumimoji="0" lang="en-US" u="sng" dirty="0" smtClean="0">
                  <a:solidFill>
                    <a:srgbClr val="0000FA"/>
                  </a:solidFill>
                  <a:cs typeface="Times New Roman" pitchFamily="18" charset="0"/>
                </a:rPr>
                <a:t>a-t </a:t>
              </a:r>
              <a:r>
                <a:rPr kumimoji="0" lang="en-US" u="sng" dirty="0">
                  <a:solidFill>
                    <a:srgbClr val="0000FA"/>
                  </a:solidFill>
                  <a:cs typeface="Times New Roman" pitchFamily="18" charset="0"/>
                </a:rPr>
                <a:t>graph</a:t>
              </a:r>
            </a:p>
          </p:txBody>
        </p:sp>
        <p:sp>
          <p:nvSpPr>
            <p:cNvPr id="24" name="Line 12"/>
            <p:cNvSpPr>
              <a:spLocks noChangeShapeType="1"/>
            </p:cNvSpPr>
            <p:nvPr/>
          </p:nvSpPr>
          <p:spPr bwMode="auto">
            <a:xfrm>
              <a:off x="5709120" y="5419715"/>
              <a:ext cx="1087437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 bwMode="auto">
            <a:xfrm flipV="1">
              <a:off x="6795240" y="5428833"/>
              <a:ext cx="0" cy="30184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" name="Text Box 20"/>
            <p:cNvSpPr txBox="1">
              <a:spLocks noChangeArrowheads="1"/>
            </p:cNvSpPr>
            <p:nvPr/>
          </p:nvSpPr>
          <p:spPr bwMode="auto">
            <a:xfrm>
              <a:off x="5709120" y="4967168"/>
              <a:ext cx="33855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>
                <a:buFontTx/>
                <a:buNone/>
              </a:pPr>
              <a:r>
                <a:rPr kumimoji="0" lang="en-US" dirty="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6741319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78486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0" lang="en-US" sz="2200"/>
              <a:t>1.  The slope of a v-t graph at any instant represents instantaneous</a:t>
            </a:r>
          </a:p>
          <a:p>
            <a:pPr eaLnBrk="1" hangingPunct="1">
              <a:buFontTx/>
              <a:buNone/>
            </a:pPr>
            <a:endParaRPr kumimoji="0" lang="en-US" sz="2200"/>
          </a:p>
          <a:p>
            <a:pPr eaLnBrk="1" hangingPunct="1">
              <a:spcAft>
                <a:spcPct val="30000"/>
              </a:spcAft>
              <a:buFontTx/>
              <a:buNone/>
            </a:pPr>
            <a:r>
              <a:rPr kumimoji="0" lang="en-US" sz="2200"/>
              <a:t>		A)  velocity.			B)  acceleration.</a:t>
            </a:r>
          </a:p>
          <a:p>
            <a:pPr eaLnBrk="1" hangingPunct="1">
              <a:buFontTx/>
              <a:buNone/>
            </a:pPr>
            <a:r>
              <a:rPr kumimoji="0" lang="en-US" sz="2200"/>
              <a:t>		C)  position.			D)  jerk.</a:t>
            </a:r>
          </a:p>
          <a:p>
            <a:pPr eaLnBrk="1" hangingPunct="1">
              <a:buFontTx/>
              <a:buNone/>
            </a:pPr>
            <a:endParaRPr kumimoji="0" lang="en-US" sz="2200"/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609600" y="3810000"/>
            <a:ext cx="7788275" cy="2256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0" lang="en-US" sz="2200" dirty="0"/>
              <a:t>2.  Displacement of a particle </a:t>
            </a:r>
            <a:r>
              <a:rPr kumimoji="0" lang="en-US" sz="2200" dirty="0" smtClean="0"/>
              <a:t>over a </a:t>
            </a:r>
            <a:r>
              <a:rPr kumimoji="0" lang="en-US" sz="2200" dirty="0"/>
              <a:t>given time interval equals the area under the ___  graph during that time.</a:t>
            </a:r>
          </a:p>
          <a:p>
            <a:pPr eaLnBrk="1" hangingPunct="1"/>
            <a:endParaRPr kumimoji="0" lang="en-US" sz="2200" dirty="0"/>
          </a:p>
          <a:p>
            <a:pPr eaLnBrk="1" hangingPunct="1">
              <a:spcAft>
                <a:spcPct val="30000"/>
              </a:spcAft>
              <a:buFontTx/>
              <a:buNone/>
            </a:pPr>
            <a:r>
              <a:rPr kumimoji="0" lang="en-US" sz="2200" dirty="0"/>
              <a:t>		A)  a-t				B)  a-s</a:t>
            </a:r>
          </a:p>
          <a:p>
            <a:pPr eaLnBrk="1" hangingPunct="1">
              <a:buFontTx/>
              <a:buNone/>
            </a:pPr>
            <a:r>
              <a:rPr kumimoji="0" lang="en-US" sz="2200" dirty="0"/>
              <a:t>		C)  v-t				C)  s-t</a:t>
            </a:r>
          </a:p>
          <a:p>
            <a:pPr eaLnBrk="1" hangingPunct="1">
              <a:buFontTx/>
              <a:buNone/>
            </a:pPr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READING QUIZ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autoUpdateAnimBg="0"/>
      <p:bldP spid="66566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609600" y="990600"/>
            <a:ext cx="8077200" cy="1328056"/>
            <a:chOff x="609600" y="990600"/>
            <a:chExt cx="8077200" cy="1328056"/>
          </a:xfrm>
        </p:grpSpPr>
        <p:sp>
          <p:nvSpPr>
            <p:cNvPr id="18435" name="Text Box 3"/>
            <p:cNvSpPr txBox="1">
              <a:spLocks noChangeArrowheads="1"/>
            </p:cNvSpPr>
            <p:nvPr/>
          </p:nvSpPr>
          <p:spPr bwMode="auto">
            <a:xfrm>
              <a:off x="609600" y="990600"/>
              <a:ext cx="8077200" cy="1154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ts val="1200"/>
                </a:spcAft>
                <a:buFontTx/>
                <a:buNone/>
              </a:pPr>
              <a:r>
                <a:rPr kumimoji="0" lang="en-US" dirty="0"/>
                <a:t>Now find the distance traveled:</a:t>
              </a:r>
              <a:endParaRPr kumimoji="0" lang="en-US" dirty="0">
                <a:latin typeface="Symbol" pitchFamily="18" charset="2"/>
              </a:endParaRPr>
            </a:p>
            <a:p>
              <a:pPr eaLnBrk="1" hangingPunct="1">
                <a:buFontTx/>
                <a:buNone/>
              </a:pPr>
              <a:r>
                <a:rPr kumimoji="0" lang="en-US" dirty="0" smtClean="0">
                  <a:latin typeface="Symbol" pitchFamily="18" charset="2"/>
                </a:rPr>
                <a:t>D</a:t>
              </a:r>
              <a:r>
                <a:rPr kumimoji="0" lang="en-US" dirty="0" smtClean="0"/>
                <a:t>s</a:t>
              </a:r>
              <a:r>
                <a:rPr kumimoji="0" lang="en-US" baseline="-25000" dirty="0" smtClean="0"/>
                <a:t>0-4</a:t>
              </a:r>
              <a:r>
                <a:rPr kumimoji="0" lang="en-US" dirty="0" smtClean="0"/>
                <a:t> </a:t>
              </a:r>
              <a:r>
                <a:rPr kumimoji="0" lang="en-US" dirty="0"/>
                <a:t>= </a:t>
              </a:r>
              <a:r>
                <a:rPr kumimoji="0" lang="en-US" sz="3500" dirty="0">
                  <a:latin typeface="Symbol" pitchFamily="18" charset="2"/>
                </a:rPr>
                <a:t>ò</a:t>
              </a:r>
              <a:r>
                <a:rPr kumimoji="0" lang="en-US" dirty="0">
                  <a:cs typeface="Times New Roman" pitchFamily="18" charset="0"/>
                </a:rPr>
                <a:t> v </a:t>
              </a:r>
              <a:r>
                <a:rPr kumimoji="0" lang="en-US" dirty="0" err="1">
                  <a:cs typeface="Times New Roman" pitchFamily="18" charset="0"/>
                </a:rPr>
                <a:t>dt</a:t>
              </a:r>
              <a:r>
                <a:rPr kumimoji="0" lang="en-US" dirty="0">
                  <a:cs typeface="Times New Roman" pitchFamily="18" charset="0"/>
                </a:rPr>
                <a:t>  = </a:t>
              </a:r>
              <a:r>
                <a:rPr kumimoji="0" lang="en-US" dirty="0" smtClean="0">
                  <a:cs typeface="Times New Roman" pitchFamily="18" charset="0"/>
                </a:rPr>
                <a:t>[ (1.25) (1/2) t</a:t>
              </a:r>
              <a:r>
                <a:rPr kumimoji="0" lang="en-US" baseline="30000" dirty="0" smtClean="0">
                  <a:cs typeface="Times New Roman" pitchFamily="18" charset="0"/>
                </a:rPr>
                <a:t>2</a:t>
              </a:r>
              <a:r>
                <a:rPr kumimoji="0" lang="en-US" dirty="0" smtClean="0">
                  <a:cs typeface="Times New Roman" pitchFamily="18" charset="0"/>
                </a:rPr>
                <a:t>]  =  </a:t>
              </a:r>
              <a:r>
                <a:rPr kumimoji="0" lang="en-US" dirty="0">
                  <a:solidFill>
                    <a:srgbClr val="0000FA"/>
                  </a:solidFill>
                  <a:cs typeface="Times New Roman" pitchFamily="18" charset="0"/>
                </a:rPr>
                <a:t>1</a:t>
              </a:r>
              <a:r>
                <a:rPr kumimoji="0" lang="en-US" dirty="0" smtClean="0">
                  <a:solidFill>
                    <a:srgbClr val="0000FA"/>
                  </a:solidFill>
                  <a:cs typeface="Times New Roman" pitchFamily="18" charset="0"/>
                </a:rPr>
                <a:t>0  m</a:t>
              </a:r>
              <a:endParaRPr kumimoji="0" lang="en-US" dirty="0">
                <a:solidFill>
                  <a:srgbClr val="0000FA"/>
                </a:solidFill>
                <a:cs typeface="Times New Roman" pitchFamily="18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4519608" y="1675302"/>
              <a:ext cx="287258" cy="643354"/>
              <a:chOff x="5486400" y="2209800"/>
              <a:chExt cx="287258" cy="643354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5486400" y="2209800"/>
                <a:ext cx="28725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buFontTx/>
                  <a:buNone/>
                </a:pPr>
                <a:r>
                  <a:rPr kumimoji="0" lang="en-US" baseline="30000" dirty="0" smtClean="0">
                    <a:cs typeface="Times New Roman" pitchFamily="18" charset="0"/>
                  </a:rPr>
                  <a:t>4</a:t>
                </a:r>
                <a:endParaRPr kumimoji="0" lang="en-US" baseline="30000" dirty="0">
                  <a:cs typeface="Times New Roman" pitchFamily="18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5486400" y="2514600"/>
                <a:ext cx="28725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buFontTx/>
                  <a:buNone/>
                </a:pPr>
                <a:r>
                  <a:rPr kumimoji="0" lang="en-US" baseline="30000" dirty="0" smtClean="0">
                    <a:cs typeface="Times New Roman" pitchFamily="18" charset="0"/>
                  </a:rPr>
                  <a:t>0</a:t>
                </a:r>
                <a:endParaRPr kumimoji="0" lang="en-US" baseline="30000" dirty="0">
                  <a:cs typeface="Times New Roman" pitchFamily="18" charset="0"/>
                </a:endParaRPr>
              </a:p>
            </p:txBody>
          </p:sp>
        </p:grpSp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GROUP PROBLEM SOLVING II  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893609"/>
            <a:ext cx="3468392" cy="214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609600" y="2286000"/>
            <a:ext cx="5638800" cy="794113"/>
            <a:chOff x="642257" y="2352955"/>
            <a:chExt cx="5638800" cy="794113"/>
          </a:xfrm>
        </p:grpSpPr>
        <p:sp>
          <p:nvSpPr>
            <p:cNvPr id="6" name="Rectangle 5"/>
            <p:cNvSpPr/>
            <p:nvPr/>
          </p:nvSpPr>
          <p:spPr>
            <a:xfrm>
              <a:off x="642257" y="2352955"/>
              <a:ext cx="5638800" cy="6309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hangingPunct="1">
                <a:buFontTx/>
                <a:buNone/>
              </a:pPr>
              <a:r>
                <a:rPr kumimoji="0" lang="en-US" dirty="0" smtClean="0">
                  <a:latin typeface="Symbol" pitchFamily="18" charset="2"/>
                </a:rPr>
                <a:t>D</a:t>
              </a:r>
              <a:r>
                <a:rPr kumimoji="0" lang="en-US" dirty="0" smtClean="0"/>
                <a:t>s</a:t>
              </a:r>
              <a:r>
                <a:rPr kumimoji="0" lang="en-US" baseline="-25000" dirty="0" smtClean="0"/>
                <a:t>4-10</a:t>
              </a:r>
              <a:r>
                <a:rPr kumimoji="0" lang="en-US" dirty="0" smtClean="0"/>
                <a:t> </a:t>
              </a:r>
              <a:r>
                <a:rPr kumimoji="0" lang="en-US" dirty="0"/>
                <a:t>= </a:t>
              </a:r>
              <a:r>
                <a:rPr kumimoji="0" lang="en-US" sz="3500" dirty="0">
                  <a:latin typeface="Symbol" pitchFamily="18" charset="2"/>
                </a:rPr>
                <a:t>ò</a:t>
              </a:r>
              <a:r>
                <a:rPr kumimoji="0" lang="en-US" dirty="0">
                  <a:cs typeface="Times New Roman" pitchFamily="18" charset="0"/>
                </a:rPr>
                <a:t> v </a:t>
              </a:r>
              <a:r>
                <a:rPr kumimoji="0" lang="en-US" dirty="0" err="1">
                  <a:cs typeface="Times New Roman" pitchFamily="18" charset="0"/>
                </a:rPr>
                <a:t>dt</a:t>
              </a:r>
              <a:r>
                <a:rPr kumimoji="0" lang="en-US" dirty="0">
                  <a:cs typeface="Times New Roman" pitchFamily="18" charset="0"/>
                </a:rPr>
                <a:t>  = [ 5</a:t>
              </a:r>
              <a:r>
                <a:rPr kumimoji="0" lang="en-US" dirty="0" smtClean="0">
                  <a:cs typeface="Times New Roman" pitchFamily="18" charset="0"/>
                </a:rPr>
                <a:t> t</a:t>
              </a:r>
              <a:r>
                <a:rPr kumimoji="0" lang="en-US" baseline="30000" dirty="0" smtClean="0">
                  <a:cs typeface="Times New Roman" pitchFamily="18" charset="0"/>
                </a:rPr>
                <a:t> </a:t>
              </a:r>
              <a:r>
                <a:rPr kumimoji="0" lang="en-US" dirty="0" smtClean="0">
                  <a:cs typeface="Times New Roman" pitchFamily="18" charset="0"/>
                </a:rPr>
                <a:t>]   =  </a:t>
              </a:r>
              <a:r>
                <a:rPr kumimoji="0" lang="en-US" dirty="0" smtClean="0">
                  <a:solidFill>
                    <a:srgbClr val="0000FA"/>
                  </a:solidFill>
                  <a:cs typeface="Times New Roman" pitchFamily="18" charset="0"/>
                </a:rPr>
                <a:t>30  </a:t>
              </a:r>
              <a:r>
                <a:rPr kumimoji="0" lang="en-US" dirty="0">
                  <a:solidFill>
                    <a:srgbClr val="0000FA"/>
                  </a:solidFill>
                  <a:cs typeface="Times New Roman" pitchFamily="18" charset="0"/>
                </a:rPr>
                <a:t>m</a:t>
              </a: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3341912" y="2492828"/>
              <a:ext cx="389850" cy="654240"/>
              <a:chOff x="5453742" y="2198914"/>
              <a:chExt cx="389850" cy="65424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5453742" y="2198914"/>
                <a:ext cx="38985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buFontTx/>
                  <a:buNone/>
                </a:pPr>
                <a:r>
                  <a:rPr kumimoji="0" lang="en-US" baseline="30000" dirty="0" smtClean="0">
                    <a:cs typeface="Times New Roman" pitchFamily="18" charset="0"/>
                  </a:rPr>
                  <a:t>10</a:t>
                </a:r>
                <a:endParaRPr kumimoji="0" lang="en-US" baseline="30000" dirty="0">
                  <a:cs typeface="Times New Roman" pitchFamily="18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5486400" y="2514600"/>
                <a:ext cx="287258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buFontTx/>
                  <a:buNone/>
                </a:pPr>
                <a:r>
                  <a:rPr kumimoji="0" lang="en-US" baseline="30000" dirty="0">
                    <a:cs typeface="Times New Roman" pitchFamily="18" charset="0"/>
                  </a:rPr>
                  <a:t>4</a:t>
                </a:r>
              </a:p>
            </p:txBody>
          </p:sp>
        </p:grpSp>
      </p:grpSp>
      <p:grpSp>
        <p:nvGrpSpPr>
          <p:cNvPr id="10" name="Group 9"/>
          <p:cNvGrpSpPr/>
          <p:nvPr/>
        </p:nvGrpSpPr>
        <p:grpSpPr>
          <a:xfrm>
            <a:off x="622599" y="3092638"/>
            <a:ext cx="6845001" cy="794652"/>
            <a:chOff x="698798" y="3147068"/>
            <a:chExt cx="6845001" cy="794652"/>
          </a:xfrm>
        </p:grpSpPr>
        <p:sp>
          <p:nvSpPr>
            <p:cNvPr id="14" name="Rectangle 13"/>
            <p:cNvSpPr/>
            <p:nvPr/>
          </p:nvSpPr>
          <p:spPr>
            <a:xfrm>
              <a:off x="698798" y="3147068"/>
              <a:ext cx="6845001" cy="6309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eaLnBrk="1" hangingPunct="1">
                <a:buFontTx/>
                <a:buNone/>
              </a:pPr>
              <a:r>
                <a:rPr kumimoji="0" lang="en-US" dirty="0" smtClean="0">
                  <a:latin typeface="Symbol" pitchFamily="18" charset="2"/>
                </a:rPr>
                <a:t>D</a:t>
              </a:r>
              <a:r>
                <a:rPr kumimoji="0" lang="en-US" dirty="0" smtClean="0"/>
                <a:t>s</a:t>
              </a:r>
              <a:r>
                <a:rPr kumimoji="0" lang="en-US" baseline="-25000" dirty="0" smtClean="0"/>
                <a:t>10-15</a:t>
              </a:r>
              <a:r>
                <a:rPr kumimoji="0" lang="en-US" dirty="0" smtClean="0"/>
                <a:t> </a:t>
              </a:r>
              <a:r>
                <a:rPr kumimoji="0" lang="en-US" dirty="0"/>
                <a:t>= </a:t>
              </a:r>
              <a:r>
                <a:rPr kumimoji="0" lang="en-US" sz="3500" dirty="0">
                  <a:latin typeface="Symbol" pitchFamily="18" charset="2"/>
                </a:rPr>
                <a:t>ò</a:t>
              </a:r>
              <a:r>
                <a:rPr kumimoji="0" lang="en-US" dirty="0">
                  <a:cs typeface="Times New Roman" pitchFamily="18" charset="0"/>
                </a:rPr>
                <a:t> v </a:t>
              </a:r>
              <a:r>
                <a:rPr kumimoji="0" lang="en-US" dirty="0" err="1">
                  <a:cs typeface="Times New Roman" pitchFamily="18" charset="0"/>
                </a:rPr>
                <a:t>dt</a:t>
              </a:r>
              <a:r>
                <a:rPr kumimoji="0" lang="en-US" dirty="0">
                  <a:cs typeface="Times New Roman" pitchFamily="18" charset="0"/>
                </a:rPr>
                <a:t>  = [ </a:t>
              </a:r>
              <a:r>
                <a:rPr kumimoji="0" lang="en-US" dirty="0" smtClean="0">
                  <a:cs typeface="Times New Roman" pitchFamily="18" charset="0"/>
                </a:rPr>
                <a:t>- (1/2) t</a:t>
              </a:r>
              <a:r>
                <a:rPr kumimoji="0" lang="en-US" baseline="30000" dirty="0">
                  <a:cs typeface="Times New Roman" pitchFamily="18" charset="0"/>
                </a:rPr>
                <a:t>2</a:t>
              </a:r>
              <a:r>
                <a:rPr kumimoji="0" lang="en-US" baseline="30000" dirty="0" smtClean="0">
                  <a:cs typeface="Times New Roman" pitchFamily="18" charset="0"/>
                </a:rPr>
                <a:t>  </a:t>
              </a:r>
              <a:r>
                <a:rPr kumimoji="0" lang="en-US" dirty="0" smtClean="0">
                  <a:cs typeface="Times New Roman" pitchFamily="18" charset="0"/>
                </a:rPr>
                <a:t>+ 15 t]   =  </a:t>
              </a:r>
              <a:r>
                <a:rPr kumimoji="0" lang="en-US" dirty="0" smtClean="0">
                  <a:solidFill>
                    <a:srgbClr val="0000FA"/>
                  </a:solidFill>
                  <a:cs typeface="Times New Roman" pitchFamily="18" charset="0"/>
                </a:rPr>
                <a:t>12.5  </a:t>
              </a:r>
              <a:r>
                <a:rPr kumimoji="0" lang="en-US" dirty="0">
                  <a:solidFill>
                    <a:srgbClr val="0000FA"/>
                  </a:solidFill>
                  <a:cs typeface="Times New Roman" pitchFamily="18" charset="0"/>
                </a:rPr>
                <a:t>m</a:t>
              </a: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4965924" y="3287480"/>
              <a:ext cx="389850" cy="654240"/>
              <a:chOff x="5486400" y="2198914"/>
              <a:chExt cx="389850" cy="65424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5486400" y="2198914"/>
                <a:ext cx="38985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buFontTx/>
                  <a:buNone/>
                </a:pPr>
                <a:r>
                  <a:rPr kumimoji="0" lang="en-US" baseline="30000" dirty="0" smtClean="0">
                    <a:cs typeface="Times New Roman" pitchFamily="18" charset="0"/>
                  </a:rPr>
                  <a:t>15</a:t>
                </a:r>
                <a:endParaRPr kumimoji="0" lang="en-US" baseline="30000" dirty="0">
                  <a:cs typeface="Times New Roman" pitchFamily="18" charset="0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486400" y="2514600"/>
                <a:ext cx="389850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eaLnBrk="1" hangingPunct="1">
                  <a:buFontTx/>
                  <a:buNone/>
                </a:pPr>
                <a:r>
                  <a:rPr kumimoji="0" lang="en-US" baseline="30000" dirty="0" smtClean="0">
                    <a:cs typeface="Times New Roman" pitchFamily="18" charset="0"/>
                  </a:rPr>
                  <a:t>10</a:t>
                </a:r>
                <a:endParaRPr kumimoji="0" lang="en-US" baseline="30000" dirty="0">
                  <a:cs typeface="Times New Roman" pitchFamily="18" charset="0"/>
                </a:endParaRPr>
              </a:p>
            </p:txBody>
          </p:sp>
        </p:grpSp>
      </p:grpSp>
      <p:sp>
        <p:nvSpPr>
          <p:cNvPr id="20" name="Rectangle 19"/>
          <p:cNvSpPr/>
          <p:nvPr/>
        </p:nvSpPr>
        <p:spPr>
          <a:xfrm>
            <a:off x="609600" y="4472598"/>
            <a:ext cx="4254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kumimoji="0" lang="en-US" dirty="0" smtClean="0">
                <a:cs typeface="Times New Roman" pitchFamily="18" charset="0"/>
              </a:rPr>
              <a:t>s</a:t>
            </a:r>
            <a:r>
              <a:rPr kumimoji="0" lang="en-US" baseline="-25000" dirty="0" smtClean="0">
                <a:cs typeface="Times New Roman" pitchFamily="18" charset="0"/>
              </a:rPr>
              <a:t>0-15</a:t>
            </a:r>
            <a:r>
              <a:rPr kumimoji="0" lang="en-US" dirty="0" smtClean="0">
                <a:cs typeface="Times New Roman" pitchFamily="18" charset="0"/>
              </a:rPr>
              <a:t>=  10 + 30 </a:t>
            </a:r>
            <a:r>
              <a:rPr kumimoji="0" lang="en-US" dirty="0">
                <a:cs typeface="Times New Roman" pitchFamily="18" charset="0"/>
              </a:rPr>
              <a:t>+ </a:t>
            </a:r>
            <a:r>
              <a:rPr kumimoji="0" lang="en-US" dirty="0" smtClean="0">
                <a:cs typeface="Times New Roman" pitchFamily="18" charset="0"/>
              </a:rPr>
              <a:t>12.5 </a:t>
            </a:r>
            <a:r>
              <a:rPr kumimoji="0" lang="en-US" dirty="0">
                <a:cs typeface="Times New Roman" pitchFamily="18" charset="0"/>
              </a:rPr>
              <a:t>=  </a:t>
            </a:r>
            <a:r>
              <a:rPr kumimoji="0" lang="en-US" u="sng" dirty="0" smtClean="0">
                <a:solidFill>
                  <a:srgbClr val="0000FA"/>
                </a:solidFill>
                <a:cs typeface="Times New Roman" pitchFamily="18" charset="0"/>
              </a:rPr>
              <a:t>52.5  </a:t>
            </a:r>
            <a:r>
              <a:rPr kumimoji="0" lang="en-US" u="sng" dirty="0">
                <a:solidFill>
                  <a:srgbClr val="0000FA"/>
                </a:solidFill>
                <a:cs typeface="Times New Roman" pitchFamily="18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16298283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517525" y="1066800"/>
            <a:ext cx="80930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tabLst>
                <a:tab pos="908050" algn="l"/>
                <a:tab pos="4510088" algn="l"/>
                <a:tab pos="4911725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908050" algn="l"/>
                <a:tab pos="4510088" algn="l"/>
                <a:tab pos="4911725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908050" algn="l"/>
                <a:tab pos="4510088" algn="l"/>
                <a:tab pos="4911725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908050" algn="l"/>
                <a:tab pos="4510088" algn="l"/>
                <a:tab pos="4911725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908050" algn="l"/>
                <a:tab pos="4510088" algn="l"/>
                <a:tab pos="4911725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tabLst>
                <a:tab pos="908050" algn="l"/>
                <a:tab pos="4510088" algn="l"/>
                <a:tab pos="4911725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tabLst>
                <a:tab pos="908050" algn="l"/>
                <a:tab pos="4510088" algn="l"/>
                <a:tab pos="4911725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tabLst>
                <a:tab pos="908050" algn="l"/>
                <a:tab pos="4510088" algn="l"/>
                <a:tab pos="4911725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tabLst>
                <a:tab pos="908050" algn="l"/>
                <a:tab pos="4510088" algn="l"/>
                <a:tab pos="4911725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0" lang="en-US"/>
              <a:t>1.  If a car has the velocity curve shown, determine the time t necessary for the car to travel 100 meters.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/>
              <a:t>	A)	8 s	B)	4 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kumimoji="0" lang="en-US"/>
              <a:t>	C)	10 s	D)	6 s</a:t>
            </a:r>
            <a:endParaRPr kumimoji="0" lang="en-US" baseline="3000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207125" y="1558925"/>
            <a:ext cx="2403475" cy="1924050"/>
            <a:chOff x="3264" y="698"/>
            <a:chExt cx="1514" cy="1212"/>
          </a:xfrm>
        </p:grpSpPr>
        <p:grpSp>
          <p:nvGrpSpPr>
            <p:cNvPr id="19496" name="Group 10"/>
            <p:cNvGrpSpPr>
              <a:grpSpLocks/>
            </p:cNvGrpSpPr>
            <p:nvPr/>
          </p:nvGrpSpPr>
          <p:grpSpPr bwMode="auto">
            <a:xfrm>
              <a:off x="3600" y="912"/>
              <a:ext cx="960" cy="768"/>
              <a:chOff x="4176" y="912"/>
              <a:chExt cx="960" cy="768"/>
            </a:xfrm>
          </p:grpSpPr>
          <p:sp>
            <p:nvSpPr>
              <p:cNvPr id="19502" name="Line 11"/>
              <p:cNvSpPr>
                <a:spLocks noChangeShapeType="1"/>
              </p:cNvSpPr>
              <p:nvPr/>
            </p:nvSpPr>
            <p:spPr bwMode="auto">
              <a:xfrm flipV="1">
                <a:off x="4176" y="912"/>
                <a:ext cx="0" cy="76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3" name="AutoShape 12"/>
              <p:cNvSpPr>
                <a:spLocks noChangeArrowheads="1"/>
              </p:cNvSpPr>
              <p:nvPr/>
            </p:nvSpPr>
            <p:spPr bwMode="auto">
              <a:xfrm>
                <a:off x="4176" y="1056"/>
                <a:ext cx="768" cy="624"/>
              </a:xfrm>
              <a:prstGeom prst="flowChartExtra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4" name="Rectangle 13"/>
              <p:cNvSpPr>
                <a:spLocks noChangeArrowheads="1"/>
              </p:cNvSpPr>
              <p:nvPr/>
            </p:nvSpPr>
            <p:spPr bwMode="auto">
              <a:xfrm>
                <a:off x="4560" y="1036"/>
                <a:ext cx="432" cy="62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505" name="Line 14"/>
              <p:cNvSpPr>
                <a:spLocks noChangeShapeType="1"/>
              </p:cNvSpPr>
              <p:nvPr/>
            </p:nvSpPr>
            <p:spPr bwMode="auto">
              <a:xfrm>
                <a:off x="4176" y="1680"/>
                <a:ext cx="96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97" name="Text Box 15"/>
            <p:cNvSpPr txBox="1">
              <a:spLocks noChangeArrowheads="1"/>
            </p:cNvSpPr>
            <p:nvPr/>
          </p:nvSpPr>
          <p:spPr bwMode="auto">
            <a:xfrm>
              <a:off x="4598" y="1562"/>
              <a:ext cx="1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r>
                <a:rPr kumimoji="0" lang="en-US" b="1"/>
                <a:t>t</a:t>
              </a:r>
            </a:p>
          </p:txBody>
        </p:sp>
        <p:sp>
          <p:nvSpPr>
            <p:cNvPr id="19498" name="Text Box 16"/>
            <p:cNvSpPr txBox="1">
              <a:spLocks noChangeArrowheads="1"/>
            </p:cNvSpPr>
            <p:nvPr/>
          </p:nvSpPr>
          <p:spPr bwMode="auto">
            <a:xfrm>
              <a:off x="3446" y="698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r>
                <a:rPr kumimoji="0" lang="en-US" b="1"/>
                <a:t>v</a:t>
              </a:r>
            </a:p>
          </p:txBody>
        </p:sp>
        <p:sp>
          <p:nvSpPr>
            <p:cNvPr id="19499" name="Text Box 17"/>
            <p:cNvSpPr txBox="1">
              <a:spLocks noChangeArrowheads="1"/>
            </p:cNvSpPr>
            <p:nvPr/>
          </p:nvSpPr>
          <p:spPr bwMode="auto">
            <a:xfrm>
              <a:off x="3878" y="1658"/>
              <a:ext cx="30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r>
                <a:rPr kumimoji="0" lang="en-US" sz="2000"/>
                <a:t>6 s</a:t>
              </a:r>
            </a:p>
          </p:txBody>
        </p:sp>
        <p:sp>
          <p:nvSpPr>
            <p:cNvPr id="19500" name="Line 18"/>
            <p:cNvSpPr>
              <a:spLocks noChangeShapeType="1"/>
            </p:cNvSpPr>
            <p:nvPr/>
          </p:nvSpPr>
          <p:spPr bwMode="auto">
            <a:xfrm>
              <a:off x="3600" y="1069"/>
              <a:ext cx="38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01" name="Text Box 19"/>
            <p:cNvSpPr txBox="1">
              <a:spLocks noChangeArrowheads="1"/>
            </p:cNvSpPr>
            <p:nvPr/>
          </p:nvSpPr>
          <p:spPr bwMode="auto">
            <a:xfrm>
              <a:off x="3264" y="912"/>
              <a:ext cx="27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buFontTx/>
                <a:buNone/>
              </a:pPr>
              <a:r>
                <a:rPr kumimoji="0" lang="en-US" sz="2000" dirty="0"/>
                <a:t>75</a:t>
              </a:r>
            </a:p>
          </p:txBody>
        </p:sp>
      </p:grpSp>
      <p:grpSp>
        <p:nvGrpSpPr>
          <p:cNvPr id="4" name="Group 68"/>
          <p:cNvGrpSpPr>
            <a:grpSpLocks/>
          </p:cNvGrpSpPr>
          <p:nvPr/>
        </p:nvGrpSpPr>
        <p:grpSpPr bwMode="auto">
          <a:xfrm>
            <a:off x="6156325" y="4267200"/>
            <a:ext cx="2378075" cy="1558925"/>
            <a:chOff x="3878" y="2762"/>
            <a:chExt cx="1498" cy="982"/>
          </a:xfrm>
        </p:grpSpPr>
        <p:sp>
          <p:nvSpPr>
            <p:cNvPr id="19490" name="Rectangle 49"/>
            <p:cNvSpPr>
              <a:spLocks noChangeArrowheads="1"/>
            </p:cNvSpPr>
            <p:nvPr/>
          </p:nvSpPr>
          <p:spPr bwMode="auto">
            <a:xfrm>
              <a:off x="3984" y="3312"/>
              <a:ext cx="480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AutoShape 50"/>
            <p:cNvSpPr>
              <a:spLocks noChangeArrowheads="1"/>
            </p:cNvSpPr>
            <p:nvPr/>
          </p:nvSpPr>
          <p:spPr bwMode="auto">
            <a:xfrm>
              <a:off x="4464" y="3312"/>
              <a:ext cx="480" cy="288"/>
            </a:xfrm>
            <a:prstGeom prst="rtTriangl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2" name="Line 51"/>
            <p:cNvSpPr>
              <a:spLocks noChangeShapeType="1"/>
            </p:cNvSpPr>
            <p:nvPr/>
          </p:nvSpPr>
          <p:spPr bwMode="auto">
            <a:xfrm flipV="1">
              <a:off x="3984" y="3024"/>
              <a:ext cx="0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93" name="Line 53"/>
            <p:cNvSpPr>
              <a:spLocks noChangeShapeType="1"/>
            </p:cNvSpPr>
            <p:nvPr/>
          </p:nvSpPr>
          <p:spPr bwMode="auto">
            <a:xfrm>
              <a:off x="3984" y="3600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94" name="Text Box 56"/>
            <p:cNvSpPr txBox="1">
              <a:spLocks noChangeArrowheads="1"/>
            </p:cNvSpPr>
            <p:nvPr/>
          </p:nvSpPr>
          <p:spPr bwMode="auto">
            <a:xfrm>
              <a:off x="5207" y="3456"/>
              <a:ext cx="1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kumimoji="0" lang="en-US"/>
                <a:t>t</a:t>
              </a:r>
            </a:p>
          </p:txBody>
        </p:sp>
        <p:sp>
          <p:nvSpPr>
            <p:cNvPr id="19495" name="Text Box 57"/>
            <p:cNvSpPr txBox="1">
              <a:spLocks noChangeArrowheads="1"/>
            </p:cNvSpPr>
            <p:nvPr/>
          </p:nvSpPr>
          <p:spPr bwMode="auto">
            <a:xfrm>
              <a:off x="3878" y="2762"/>
              <a:ext cx="2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kumimoji="0" lang="en-US"/>
                <a:t>v</a:t>
              </a:r>
            </a:p>
          </p:txBody>
        </p:sp>
      </p:grpSp>
      <p:grpSp>
        <p:nvGrpSpPr>
          <p:cNvPr id="5" name="Group 67"/>
          <p:cNvGrpSpPr>
            <a:grpSpLocks/>
          </p:cNvGrpSpPr>
          <p:nvPr/>
        </p:nvGrpSpPr>
        <p:grpSpPr bwMode="auto">
          <a:xfrm>
            <a:off x="533400" y="3587750"/>
            <a:ext cx="8093075" cy="2695575"/>
            <a:chOff x="336" y="2334"/>
            <a:chExt cx="5098" cy="1698"/>
          </a:xfrm>
        </p:grpSpPr>
        <p:sp>
          <p:nvSpPr>
            <p:cNvPr id="19465" name="Text Box 8"/>
            <p:cNvSpPr txBox="1">
              <a:spLocks noChangeArrowheads="1"/>
            </p:cNvSpPr>
            <p:nvPr/>
          </p:nvSpPr>
          <p:spPr bwMode="auto">
            <a:xfrm>
              <a:off x="336" y="2334"/>
              <a:ext cx="5098" cy="1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457200" indent="-457200" eaLnBrk="0" hangingPunct="0">
                <a:tabLst>
                  <a:tab pos="908050" algn="l"/>
                  <a:tab pos="27479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tabLst>
                  <a:tab pos="908050" algn="l"/>
                  <a:tab pos="27479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tabLst>
                  <a:tab pos="908050" algn="l"/>
                  <a:tab pos="27479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tabLst>
                  <a:tab pos="908050" algn="l"/>
                  <a:tab pos="27479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tabLst>
                  <a:tab pos="908050" algn="l"/>
                  <a:tab pos="27479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tabLst>
                  <a:tab pos="908050" algn="l"/>
                  <a:tab pos="27479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tabLst>
                  <a:tab pos="908050" algn="l"/>
                  <a:tab pos="27479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tabLst>
                  <a:tab pos="908050" algn="l"/>
                  <a:tab pos="27479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tabLst>
                  <a:tab pos="908050" algn="l"/>
                  <a:tab pos="2747963" algn="l"/>
                </a:tabLst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kumimoji="0" lang="en-US" dirty="0"/>
                <a:t>2.	Select the correct </a:t>
              </a:r>
              <a:r>
                <a:rPr kumimoji="0" lang="en-US" dirty="0">
                  <a:solidFill>
                    <a:srgbClr val="0000FA"/>
                  </a:solidFill>
                </a:rPr>
                <a:t>a-t</a:t>
              </a:r>
              <a:r>
                <a:rPr kumimoji="0" lang="en-US" dirty="0"/>
                <a:t> graph for the velocity curve shown.</a:t>
              </a:r>
            </a:p>
            <a:p>
              <a:pPr eaLnBrk="1" hangingPunct="1">
                <a:buFontTx/>
                <a:buNone/>
              </a:pPr>
              <a:endParaRPr kumimoji="0" lang="en-US" dirty="0"/>
            </a:p>
            <a:p>
              <a:pPr eaLnBrk="1" hangingPunct="1">
                <a:buFontTx/>
                <a:buNone/>
              </a:pPr>
              <a:endParaRPr kumimoji="0" lang="en-US" dirty="0"/>
            </a:p>
            <a:p>
              <a:pPr eaLnBrk="1" hangingPunct="1">
                <a:buFontTx/>
                <a:buNone/>
              </a:pPr>
              <a:r>
                <a:rPr kumimoji="0" lang="en-US" dirty="0"/>
                <a:t>	A)		B)</a:t>
              </a:r>
            </a:p>
            <a:p>
              <a:pPr eaLnBrk="1" hangingPunct="1">
                <a:buFontTx/>
                <a:buNone/>
              </a:pPr>
              <a:endParaRPr kumimoji="0" lang="en-US" dirty="0"/>
            </a:p>
            <a:p>
              <a:pPr eaLnBrk="1" hangingPunct="1">
                <a:buFontTx/>
                <a:buNone/>
              </a:pPr>
              <a:endParaRPr kumimoji="0" lang="en-US" dirty="0"/>
            </a:p>
            <a:p>
              <a:pPr eaLnBrk="1" hangingPunct="1">
                <a:buFontTx/>
                <a:buNone/>
              </a:pPr>
              <a:r>
                <a:rPr kumimoji="0" lang="en-US" dirty="0"/>
                <a:t>	C)		D)</a:t>
              </a:r>
              <a:endParaRPr kumimoji="0" lang="en-US" dirty="0">
                <a:latin typeface="Symbol" pitchFamily="18" charset="2"/>
              </a:endParaRPr>
            </a:p>
          </p:txBody>
        </p:sp>
        <p:sp>
          <p:nvSpPr>
            <p:cNvPr id="19466" name="Line 28"/>
            <p:cNvSpPr>
              <a:spLocks noChangeShapeType="1"/>
            </p:cNvSpPr>
            <p:nvPr/>
          </p:nvSpPr>
          <p:spPr bwMode="auto">
            <a:xfrm flipV="1">
              <a:off x="960" y="288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Line 29"/>
            <p:cNvSpPr>
              <a:spLocks noChangeShapeType="1"/>
            </p:cNvSpPr>
            <p:nvPr/>
          </p:nvSpPr>
          <p:spPr bwMode="auto">
            <a:xfrm>
              <a:off x="960" y="316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Line 30"/>
            <p:cNvSpPr>
              <a:spLocks noChangeShapeType="1"/>
            </p:cNvSpPr>
            <p:nvPr/>
          </p:nvSpPr>
          <p:spPr bwMode="auto">
            <a:xfrm flipV="1">
              <a:off x="960" y="2928"/>
              <a:ext cx="384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9469" name="Arc 31"/>
            <p:cNvSpPr>
              <a:spLocks/>
            </p:cNvSpPr>
            <p:nvPr/>
          </p:nvSpPr>
          <p:spPr bwMode="auto">
            <a:xfrm>
              <a:off x="1344" y="2928"/>
              <a:ext cx="288" cy="24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9470" name="Line 33"/>
            <p:cNvSpPr>
              <a:spLocks noChangeShapeType="1"/>
            </p:cNvSpPr>
            <p:nvPr/>
          </p:nvSpPr>
          <p:spPr bwMode="auto">
            <a:xfrm flipV="1">
              <a:off x="960" y="360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Line 34"/>
            <p:cNvSpPr>
              <a:spLocks noChangeShapeType="1"/>
            </p:cNvSpPr>
            <p:nvPr/>
          </p:nvSpPr>
          <p:spPr bwMode="auto">
            <a:xfrm>
              <a:off x="960" y="388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Line 35"/>
            <p:cNvSpPr>
              <a:spLocks noChangeShapeType="1"/>
            </p:cNvSpPr>
            <p:nvPr/>
          </p:nvSpPr>
          <p:spPr bwMode="auto">
            <a:xfrm flipV="1">
              <a:off x="960" y="3648"/>
              <a:ext cx="384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3" name="Line 36"/>
            <p:cNvSpPr>
              <a:spLocks noChangeShapeType="1"/>
            </p:cNvSpPr>
            <p:nvPr/>
          </p:nvSpPr>
          <p:spPr bwMode="auto">
            <a:xfrm>
              <a:off x="1344" y="3648"/>
              <a:ext cx="240" cy="24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4" name="Line 38"/>
            <p:cNvSpPr>
              <a:spLocks noChangeShapeType="1"/>
            </p:cNvSpPr>
            <p:nvPr/>
          </p:nvSpPr>
          <p:spPr bwMode="auto">
            <a:xfrm flipV="1">
              <a:off x="2448" y="288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Line 39"/>
            <p:cNvSpPr>
              <a:spLocks noChangeShapeType="1"/>
            </p:cNvSpPr>
            <p:nvPr/>
          </p:nvSpPr>
          <p:spPr bwMode="auto">
            <a:xfrm>
              <a:off x="2448" y="316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Line 40"/>
            <p:cNvSpPr>
              <a:spLocks noChangeShapeType="1"/>
            </p:cNvSpPr>
            <p:nvPr/>
          </p:nvSpPr>
          <p:spPr bwMode="auto">
            <a:xfrm>
              <a:off x="2448" y="3168"/>
              <a:ext cx="43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Line 41"/>
            <p:cNvSpPr>
              <a:spLocks noChangeShapeType="1"/>
            </p:cNvSpPr>
            <p:nvPr/>
          </p:nvSpPr>
          <p:spPr bwMode="auto">
            <a:xfrm>
              <a:off x="2880" y="2976"/>
              <a:ext cx="2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8" name="Line 43"/>
            <p:cNvSpPr>
              <a:spLocks noChangeShapeType="1"/>
            </p:cNvSpPr>
            <p:nvPr/>
          </p:nvSpPr>
          <p:spPr bwMode="auto">
            <a:xfrm flipV="1">
              <a:off x="2448" y="360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9" name="Line 44"/>
            <p:cNvSpPr>
              <a:spLocks noChangeShapeType="1"/>
            </p:cNvSpPr>
            <p:nvPr/>
          </p:nvSpPr>
          <p:spPr bwMode="auto">
            <a:xfrm>
              <a:off x="2448" y="388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0" name="Line 45"/>
            <p:cNvSpPr>
              <a:spLocks noChangeShapeType="1"/>
            </p:cNvSpPr>
            <p:nvPr/>
          </p:nvSpPr>
          <p:spPr bwMode="auto">
            <a:xfrm>
              <a:off x="2448" y="3888"/>
              <a:ext cx="432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Line 46"/>
            <p:cNvSpPr>
              <a:spLocks noChangeShapeType="1"/>
            </p:cNvSpPr>
            <p:nvPr/>
          </p:nvSpPr>
          <p:spPr bwMode="auto">
            <a:xfrm>
              <a:off x="2880" y="4032"/>
              <a:ext cx="2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2" name="Text Box 59"/>
            <p:cNvSpPr txBox="1">
              <a:spLocks noChangeArrowheads="1"/>
            </p:cNvSpPr>
            <p:nvPr/>
          </p:nvSpPr>
          <p:spPr bwMode="auto">
            <a:xfrm>
              <a:off x="855" y="2640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kumimoji="0" lang="en-US"/>
                <a:t>a</a:t>
              </a:r>
            </a:p>
          </p:txBody>
        </p:sp>
        <p:sp>
          <p:nvSpPr>
            <p:cNvPr id="19483" name="Text Box 60"/>
            <p:cNvSpPr txBox="1">
              <a:spLocks noChangeArrowheads="1"/>
            </p:cNvSpPr>
            <p:nvPr/>
          </p:nvSpPr>
          <p:spPr bwMode="auto">
            <a:xfrm>
              <a:off x="1799" y="3024"/>
              <a:ext cx="1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kumimoji="0" lang="en-US"/>
                <a:t>t</a:t>
              </a:r>
            </a:p>
          </p:txBody>
        </p:sp>
        <p:sp>
          <p:nvSpPr>
            <p:cNvPr id="19484" name="Text Box 61"/>
            <p:cNvSpPr txBox="1">
              <a:spLocks noChangeArrowheads="1"/>
            </p:cNvSpPr>
            <p:nvPr/>
          </p:nvSpPr>
          <p:spPr bwMode="auto">
            <a:xfrm>
              <a:off x="2352" y="2640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kumimoji="0" lang="en-US"/>
                <a:t>a</a:t>
              </a:r>
            </a:p>
          </p:txBody>
        </p:sp>
        <p:sp>
          <p:nvSpPr>
            <p:cNvPr id="19485" name="Text Box 62"/>
            <p:cNvSpPr txBox="1">
              <a:spLocks noChangeArrowheads="1"/>
            </p:cNvSpPr>
            <p:nvPr/>
          </p:nvSpPr>
          <p:spPr bwMode="auto">
            <a:xfrm>
              <a:off x="3296" y="3024"/>
              <a:ext cx="1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kumimoji="0" lang="en-US"/>
                <a:t>t</a:t>
              </a:r>
            </a:p>
          </p:txBody>
        </p:sp>
        <p:sp>
          <p:nvSpPr>
            <p:cNvPr id="19486" name="Text Box 63"/>
            <p:cNvSpPr txBox="1">
              <a:spLocks noChangeArrowheads="1"/>
            </p:cNvSpPr>
            <p:nvPr/>
          </p:nvSpPr>
          <p:spPr bwMode="auto">
            <a:xfrm>
              <a:off x="864" y="3360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kumimoji="0" lang="en-US"/>
                <a:t>a</a:t>
              </a:r>
            </a:p>
          </p:txBody>
        </p:sp>
        <p:sp>
          <p:nvSpPr>
            <p:cNvPr id="19487" name="Text Box 64"/>
            <p:cNvSpPr txBox="1">
              <a:spLocks noChangeArrowheads="1"/>
            </p:cNvSpPr>
            <p:nvPr/>
          </p:nvSpPr>
          <p:spPr bwMode="auto">
            <a:xfrm>
              <a:off x="1808" y="3744"/>
              <a:ext cx="1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kumimoji="0" lang="en-US"/>
                <a:t>t</a:t>
              </a:r>
            </a:p>
          </p:txBody>
        </p:sp>
        <p:sp>
          <p:nvSpPr>
            <p:cNvPr id="19488" name="Text Box 65"/>
            <p:cNvSpPr txBox="1">
              <a:spLocks noChangeArrowheads="1"/>
            </p:cNvSpPr>
            <p:nvPr/>
          </p:nvSpPr>
          <p:spPr bwMode="auto">
            <a:xfrm>
              <a:off x="2352" y="3360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kumimoji="0" lang="en-US"/>
                <a:t>a</a:t>
              </a:r>
            </a:p>
          </p:txBody>
        </p:sp>
        <p:sp>
          <p:nvSpPr>
            <p:cNvPr id="19489" name="Text Box 66"/>
            <p:cNvSpPr txBox="1">
              <a:spLocks noChangeArrowheads="1"/>
            </p:cNvSpPr>
            <p:nvPr/>
          </p:nvSpPr>
          <p:spPr bwMode="auto">
            <a:xfrm>
              <a:off x="3296" y="3744"/>
              <a:ext cx="16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kumimoji="0" lang="en-US"/>
                <a:t>t</a:t>
              </a:r>
            </a:p>
          </p:txBody>
        </p:sp>
      </p:grp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ATTENTION QUIZ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128704" y="2238901"/>
            <a:ext cx="4931057" cy="1553983"/>
            <a:chOff x="2423975" y="2436124"/>
            <a:chExt cx="4931057" cy="1553983"/>
          </a:xfrm>
        </p:grpSpPr>
        <p:sp>
          <p:nvSpPr>
            <p:cNvPr id="8" name="Rectangle 7"/>
            <p:cNvSpPr/>
            <p:nvPr/>
          </p:nvSpPr>
          <p:spPr>
            <a:xfrm>
              <a:off x="3093635" y="2436124"/>
              <a:ext cx="3591736" cy="7286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5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000096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End of the Lecture</a:t>
              </a:r>
              <a:endPara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23975" y="3164760"/>
              <a:ext cx="4931057" cy="8253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Down">
                <a:avLst/>
              </a:prstTxWarp>
              <a:spAutoFit/>
            </a:bodyPr>
            <a:lstStyle/>
            <a:p>
              <a:pPr algn="ctr"/>
              <a:r>
                <a:rPr lang="en-US" sz="5400" b="1" dirty="0" smtClean="0">
                  <a:ln w="13462">
                    <a:solidFill>
                      <a:schemeClr val="bg1"/>
                    </a:solidFill>
                    <a:prstDash val="solid"/>
                  </a:ln>
                  <a:solidFill>
                    <a:srgbClr val="000096"/>
                  </a:solidFill>
                  <a:effectLst>
                    <a:outerShdw dist="38100" dir="2700000" algn="bl" rotWithShape="0">
                      <a:schemeClr val="accent5"/>
                    </a:outerShdw>
                  </a:effectLst>
                </a:rPr>
                <a:t>Let Learning Continue</a:t>
              </a:r>
              <a:endPara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96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endParaRPr>
            </a:p>
          </p:txBody>
        </p:sp>
      </p:grp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4800600" y="1219200"/>
            <a:ext cx="38862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0" lang="en-US"/>
              <a:t>In many experiments, a velocity versus position (v-s) profile is obtained. </a:t>
            </a:r>
          </a:p>
          <a:p>
            <a:pPr eaLnBrk="1" hangingPunct="1">
              <a:buFontTx/>
              <a:buNone/>
            </a:pPr>
            <a:endParaRPr kumimoji="0" lang="en-US"/>
          </a:p>
          <a:p>
            <a:pPr eaLnBrk="1" hangingPunct="1">
              <a:buFontTx/>
              <a:buNone/>
            </a:pPr>
            <a:r>
              <a:rPr kumimoji="0" lang="en-US"/>
              <a:t>If we have a v-s graph for the tank truck, how can we determine its acceleration at position   s = 1500 feet?</a:t>
            </a:r>
          </a:p>
        </p:txBody>
      </p:sp>
      <p:pic>
        <p:nvPicPr>
          <p:cNvPr id="5126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406082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APPLICATIONS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4800600" y="1219200"/>
            <a:ext cx="38862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0" lang="en-US" dirty="0" smtClean="0"/>
              <a:t>The </a:t>
            </a:r>
            <a:r>
              <a:rPr kumimoji="0" lang="en-US" dirty="0"/>
              <a:t>velocity </a:t>
            </a:r>
            <a:r>
              <a:rPr kumimoji="0" lang="en-US" dirty="0" smtClean="0"/>
              <a:t>of a car is recorded from a experiment. The car starts from rest and travels along a straight track.</a:t>
            </a:r>
          </a:p>
          <a:p>
            <a:pPr eaLnBrk="1" hangingPunct="1">
              <a:buFontTx/>
              <a:buNone/>
            </a:pPr>
            <a:endParaRPr kumimoji="0" lang="en-US" dirty="0"/>
          </a:p>
          <a:p>
            <a:pPr eaLnBrk="1" hangingPunct="1">
              <a:buFontTx/>
              <a:buNone/>
            </a:pPr>
            <a:r>
              <a:rPr kumimoji="0" lang="en-US" dirty="0"/>
              <a:t>If we </a:t>
            </a:r>
            <a:r>
              <a:rPr kumimoji="0" lang="en-US" dirty="0" smtClean="0"/>
              <a:t>know the v-t plot, </a:t>
            </a:r>
            <a:r>
              <a:rPr kumimoji="0" lang="en-US" dirty="0"/>
              <a:t>how can we determine </a:t>
            </a:r>
            <a:r>
              <a:rPr kumimoji="0" lang="en-US" dirty="0" smtClean="0"/>
              <a:t>the distance the car traveled during the time interval 0 &lt; t &lt; 30 s or </a:t>
            </a:r>
          </a:p>
          <a:p>
            <a:pPr eaLnBrk="1" hangingPunct="1">
              <a:buFontTx/>
              <a:buNone/>
            </a:pPr>
            <a:r>
              <a:rPr kumimoji="0" lang="en-US" dirty="0" smtClean="0"/>
              <a:t>15 &lt; t &lt; 25 s? </a:t>
            </a:r>
            <a:endParaRPr kumimoji="0" lang="en-US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1331913"/>
            <a:ext cx="3800475" cy="293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APPLICATIONS </a:t>
            </a:r>
            <a:r>
              <a:rPr lang="en-US" sz="2400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(continued)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8774275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685800" y="5048250"/>
            <a:ext cx="7924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0" lang="en-US"/>
              <a:t>The approach builds on the facts that slope and differentiation are linked and that integration can be thought of as finding the area under a curve.</a:t>
            </a:r>
          </a:p>
        </p:txBody>
      </p:sp>
      <p:grpSp>
        <p:nvGrpSpPr>
          <p:cNvPr id="6150" name="Group 8"/>
          <p:cNvGrpSpPr>
            <a:grpSpLocks/>
          </p:cNvGrpSpPr>
          <p:nvPr/>
        </p:nvGrpSpPr>
        <p:grpSpPr bwMode="auto">
          <a:xfrm>
            <a:off x="609600" y="1371600"/>
            <a:ext cx="8153400" cy="3570288"/>
            <a:chOff x="609600" y="1371600"/>
            <a:chExt cx="8153400" cy="3570208"/>
          </a:xfrm>
        </p:grpSpPr>
        <p:sp>
          <p:nvSpPr>
            <p:cNvPr id="6151" name="Text Box 3"/>
            <p:cNvSpPr txBox="1">
              <a:spLocks noChangeArrowheads="1"/>
            </p:cNvSpPr>
            <p:nvPr/>
          </p:nvSpPr>
          <p:spPr bwMode="auto">
            <a:xfrm>
              <a:off x="4419600" y="1371600"/>
              <a:ext cx="4343400" cy="35702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kumimoji="0" lang="en-US"/>
                <a:t>Graphing provides a good way to handle complex motions that would be difficult to describe with formulas.  </a:t>
              </a:r>
            </a:p>
            <a:p>
              <a:pPr eaLnBrk="1" hangingPunct="1">
                <a:spcBef>
                  <a:spcPts val="1200"/>
                </a:spcBef>
                <a:buFontTx/>
                <a:buNone/>
              </a:pPr>
              <a:r>
                <a:rPr kumimoji="0" lang="en-US"/>
                <a:t>Graphs also provide a visual description of motion and reinforce the calculus concepts of differentiation and integration as used in dynamics.</a:t>
              </a:r>
            </a:p>
          </p:txBody>
        </p:sp>
        <p:pic>
          <p:nvPicPr>
            <p:cNvPr id="6152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1447800"/>
              <a:ext cx="3527425" cy="260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ERRATIC MOTION (Section 12.3) 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85800" y="1219200"/>
            <a:ext cx="7864475" cy="2308324"/>
            <a:chOff x="685800" y="1219200"/>
            <a:chExt cx="7864475" cy="2308324"/>
          </a:xfrm>
        </p:grpSpPr>
        <p:sp>
          <p:nvSpPr>
            <p:cNvPr id="7177" name="Text Box 1027"/>
            <p:cNvSpPr txBox="1">
              <a:spLocks noChangeArrowheads="1"/>
            </p:cNvSpPr>
            <p:nvPr/>
          </p:nvSpPr>
          <p:spPr bwMode="auto">
            <a:xfrm>
              <a:off x="4038600" y="1219200"/>
              <a:ext cx="4511675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kumimoji="0" lang="en-US" dirty="0"/>
                <a:t>Plots of position </a:t>
              </a:r>
              <a:r>
                <a:rPr kumimoji="0" lang="en-US" dirty="0" smtClean="0"/>
                <a:t>versus </a:t>
              </a:r>
              <a:r>
                <a:rPr kumimoji="0" lang="en-US" dirty="0"/>
                <a:t>time can be used to find velocity </a:t>
              </a:r>
              <a:r>
                <a:rPr kumimoji="0" lang="en-US" dirty="0"/>
                <a:t>versus </a:t>
              </a:r>
              <a:r>
                <a:rPr kumimoji="0" lang="en-US" dirty="0"/>
                <a:t>time curves. Finding the </a:t>
              </a:r>
              <a:r>
                <a:rPr kumimoji="0" lang="en-US" dirty="0">
                  <a:solidFill>
                    <a:srgbClr val="0000FA"/>
                  </a:solidFill>
                </a:rPr>
                <a:t>slope</a:t>
              </a:r>
              <a:r>
                <a:rPr kumimoji="0" lang="en-US" dirty="0"/>
                <a:t> of the line tangent to the motion curve at any point is the </a:t>
              </a:r>
              <a:r>
                <a:rPr kumimoji="0" lang="en-US" dirty="0">
                  <a:solidFill>
                    <a:srgbClr val="0000FA"/>
                  </a:solidFill>
                </a:rPr>
                <a:t>velocity</a:t>
              </a:r>
              <a:r>
                <a:rPr kumimoji="0" lang="en-US" dirty="0"/>
                <a:t> at that point (or v = ds/</a:t>
              </a:r>
              <a:r>
                <a:rPr kumimoji="0" lang="en-US" dirty="0" err="1"/>
                <a:t>dt</a:t>
              </a:r>
              <a:r>
                <a:rPr kumimoji="0" lang="en-US" dirty="0"/>
                <a:t>).</a:t>
              </a:r>
            </a:p>
          </p:txBody>
        </p:sp>
        <p:pic>
          <p:nvPicPr>
            <p:cNvPr id="7178" name="Picture 103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1219200"/>
              <a:ext cx="2574925" cy="2141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5800" y="3679825"/>
            <a:ext cx="7712075" cy="2416175"/>
            <a:chOff x="685800" y="3505200"/>
            <a:chExt cx="7712075" cy="2416175"/>
          </a:xfrm>
        </p:grpSpPr>
        <p:sp>
          <p:nvSpPr>
            <p:cNvPr id="7175" name="Text Box 1029"/>
            <p:cNvSpPr txBox="1">
              <a:spLocks noChangeArrowheads="1"/>
            </p:cNvSpPr>
            <p:nvPr/>
          </p:nvSpPr>
          <p:spPr bwMode="auto">
            <a:xfrm>
              <a:off x="3962400" y="4114800"/>
              <a:ext cx="4435475" cy="1187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kumimoji="0" lang="en-US" dirty="0"/>
                <a:t>Therefore, the v-t graph can be constructed by finding the slope at various points along the s-t graph.</a:t>
              </a:r>
            </a:p>
          </p:txBody>
        </p:sp>
        <p:pic>
          <p:nvPicPr>
            <p:cNvPr id="7176" name="Picture 103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3505200"/>
              <a:ext cx="2574925" cy="2416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S-T GRAPH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3581400" y="5105400"/>
            <a:ext cx="50133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None/>
            </a:pPr>
            <a:r>
              <a:rPr kumimoji="0" lang="en-US" dirty="0"/>
              <a:t>Also, the distance moved (displacement) of the particle is the area under the v-t graph during time </a:t>
            </a:r>
            <a:r>
              <a:rPr kumimoji="0" lang="en-US" sz="2200" dirty="0"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en-US" dirty="0"/>
              <a:t>t.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85800" y="990600"/>
            <a:ext cx="7924800" cy="2362200"/>
            <a:chOff x="685800" y="990600"/>
            <a:chExt cx="7924800" cy="2362200"/>
          </a:xfrm>
        </p:grpSpPr>
        <p:sp>
          <p:nvSpPr>
            <p:cNvPr id="8202" name="Text Box 5"/>
            <p:cNvSpPr txBox="1">
              <a:spLocks noChangeArrowheads="1"/>
            </p:cNvSpPr>
            <p:nvPr/>
          </p:nvSpPr>
          <p:spPr bwMode="auto">
            <a:xfrm>
              <a:off x="3581400" y="990600"/>
              <a:ext cx="5029200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kumimoji="0" lang="en-US" dirty="0"/>
                <a:t>Plots of velocity </a:t>
              </a:r>
              <a:r>
                <a:rPr kumimoji="0" lang="en-US" dirty="0"/>
                <a:t>versus </a:t>
              </a:r>
              <a:r>
                <a:rPr kumimoji="0" lang="en-US" dirty="0"/>
                <a:t>time can be used to find acceleration </a:t>
              </a:r>
              <a:r>
                <a:rPr kumimoji="0" lang="en-US" dirty="0"/>
                <a:t>versus </a:t>
              </a:r>
              <a:r>
                <a:rPr kumimoji="0" lang="en-US" dirty="0"/>
                <a:t>time curves. Finding the </a:t>
              </a:r>
              <a:r>
                <a:rPr kumimoji="0" lang="en-US" dirty="0">
                  <a:solidFill>
                    <a:srgbClr val="0000FA"/>
                  </a:solidFill>
                </a:rPr>
                <a:t>slope</a:t>
              </a:r>
              <a:r>
                <a:rPr kumimoji="0" lang="en-US" dirty="0"/>
                <a:t> of the line tangent to the velocity curve at any point is the </a:t>
              </a:r>
              <a:r>
                <a:rPr kumimoji="0" lang="en-US" dirty="0">
                  <a:solidFill>
                    <a:srgbClr val="0000FA"/>
                  </a:solidFill>
                </a:rPr>
                <a:t>acceleration</a:t>
              </a:r>
              <a:r>
                <a:rPr kumimoji="0" lang="en-US" dirty="0"/>
                <a:t> at that point (or a = dv/</a:t>
              </a:r>
              <a:r>
                <a:rPr kumimoji="0" lang="en-US" dirty="0" err="1"/>
                <a:t>dt</a:t>
              </a:r>
              <a:r>
                <a:rPr kumimoji="0" lang="en-US" dirty="0"/>
                <a:t>). </a:t>
              </a:r>
            </a:p>
          </p:txBody>
        </p:sp>
        <p:pic>
          <p:nvPicPr>
            <p:cNvPr id="8203" name="Picture 307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1219200"/>
              <a:ext cx="2278063" cy="213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85800" y="3332084"/>
            <a:ext cx="7928548" cy="2055891"/>
            <a:chOff x="685800" y="3332084"/>
            <a:chExt cx="7928548" cy="2055891"/>
          </a:xfrm>
        </p:grpSpPr>
        <p:sp>
          <p:nvSpPr>
            <p:cNvPr id="8200" name="Text Box 6"/>
            <p:cNvSpPr txBox="1">
              <a:spLocks noChangeArrowheads="1"/>
            </p:cNvSpPr>
            <p:nvPr/>
          </p:nvSpPr>
          <p:spPr bwMode="auto">
            <a:xfrm>
              <a:off x="3601023" y="3332084"/>
              <a:ext cx="5013325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kumimoji="0" lang="en-US" dirty="0"/>
                <a:t>Therefore, the acceleration </a:t>
              </a:r>
              <a:r>
                <a:rPr kumimoji="0" lang="en-US" dirty="0"/>
                <a:t>versus </a:t>
              </a:r>
              <a:r>
                <a:rPr kumimoji="0" lang="en-US" dirty="0"/>
                <a:t>time (or a-t) graph can be constructed by finding the slope at various points along the v-t graph.</a:t>
              </a:r>
            </a:p>
          </p:txBody>
        </p:sp>
        <p:pic>
          <p:nvPicPr>
            <p:cNvPr id="8201" name="Picture 307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3733800"/>
              <a:ext cx="2270125" cy="1654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V-T GRAPH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1" name="Group 6"/>
          <p:cNvGrpSpPr>
            <a:grpSpLocks/>
          </p:cNvGrpSpPr>
          <p:nvPr/>
        </p:nvGrpSpPr>
        <p:grpSpPr bwMode="auto">
          <a:xfrm>
            <a:off x="838200" y="1066800"/>
            <a:ext cx="7559675" cy="4816475"/>
            <a:chOff x="838200" y="1066800"/>
            <a:chExt cx="7559675" cy="4816475"/>
          </a:xfrm>
        </p:grpSpPr>
        <p:sp>
          <p:nvSpPr>
            <p:cNvPr id="9222" name="Text Box 4"/>
            <p:cNvSpPr txBox="1">
              <a:spLocks noChangeArrowheads="1"/>
            </p:cNvSpPr>
            <p:nvPr/>
          </p:nvSpPr>
          <p:spPr bwMode="auto">
            <a:xfrm>
              <a:off x="4114800" y="1143000"/>
              <a:ext cx="4283075" cy="3416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kumimoji="0" lang="en-US" dirty="0"/>
                <a:t>Given the acceleration </a:t>
              </a:r>
              <a:r>
                <a:rPr kumimoji="0" lang="en-US" dirty="0"/>
                <a:t>versus </a:t>
              </a:r>
              <a:r>
                <a:rPr kumimoji="0" lang="en-US" dirty="0"/>
                <a:t>time  or a-t curve, the change in velocity (</a:t>
              </a:r>
              <a:r>
                <a:rPr kumimoji="0" lang="en-US" sz="2200" dirty="0">
                  <a:cs typeface="Times New Roman" pitchFamily="18" charset="0"/>
                  <a:sym typeface="Symbol" pitchFamily="18" charset="2"/>
                </a:rPr>
                <a:t></a:t>
              </a:r>
              <a:r>
                <a:rPr kumimoji="0" lang="en-US" dirty="0">
                  <a:cs typeface="Times New Roman" pitchFamily="18" charset="0"/>
                </a:rPr>
                <a:t>v) during a time period is the area under the a-t curve.  </a:t>
              </a:r>
            </a:p>
            <a:p>
              <a:pPr eaLnBrk="1" hangingPunct="1">
                <a:buFontTx/>
                <a:buNone/>
              </a:pPr>
              <a:endParaRPr kumimoji="0" lang="en-US" dirty="0">
                <a:cs typeface="Times New Roman" pitchFamily="18" charset="0"/>
              </a:endParaRPr>
            </a:p>
            <a:p>
              <a:pPr eaLnBrk="1" hangingPunct="1">
                <a:buFontTx/>
                <a:buNone/>
              </a:pPr>
              <a:r>
                <a:rPr kumimoji="0" lang="en-US" dirty="0">
                  <a:cs typeface="Times New Roman" pitchFamily="18" charset="0"/>
                </a:rPr>
                <a:t>So we can construct a v-t graph from an a-t graph if we know the initial velocity of the particle.</a:t>
              </a:r>
            </a:p>
          </p:txBody>
        </p:sp>
        <p:pic>
          <p:nvPicPr>
            <p:cNvPr id="9223" name="Picture 102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1066800"/>
              <a:ext cx="2873375" cy="4816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A-T GRAPH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3581400" y="3124200"/>
            <a:ext cx="5127625" cy="1219200"/>
            <a:chOff x="2256" y="2208"/>
            <a:chExt cx="3230" cy="768"/>
          </a:xfrm>
        </p:grpSpPr>
        <p:sp>
          <p:nvSpPr>
            <p:cNvPr id="10252" name="Text Box 8"/>
            <p:cNvSpPr txBox="1">
              <a:spLocks noChangeArrowheads="1"/>
            </p:cNvSpPr>
            <p:nvPr/>
          </p:nvSpPr>
          <p:spPr bwMode="auto">
            <a:xfrm>
              <a:off x="4320" y="2688"/>
              <a:ext cx="11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kumimoji="0" lang="en-US"/>
                <a:t> </a:t>
              </a:r>
              <a:r>
                <a:rPr kumimoji="0" lang="en-US">
                  <a:cs typeface="Times New Roman" pitchFamily="18" charset="0"/>
                </a:rPr>
                <a:t>a-s</a:t>
              </a:r>
              <a:r>
                <a:rPr kumimoji="0" lang="en-US"/>
                <a:t> graph</a:t>
              </a:r>
            </a:p>
          </p:txBody>
        </p:sp>
        <p:sp>
          <p:nvSpPr>
            <p:cNvPr id="10253" name="Text Box 5"/>
            <p:cNvSpPr txBox="1">
              <a:spLocks noChangeArrowheads="1"/>
            </p:cNvSpPr>
            <p:nvPr/>
          </p:nvSpPr>
          <p:spPr bwMode="auto">
            <a:xfrm>
              <a:off x="2256" y="2352"/>
              <a:ext cx="32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kumimoji="0" lang="en-US"/>
                <a:t>½ (v</a:t>
              </a:r>
              <a:r>
                <a:rPr kumimoji="0" lang="en-US" baseline="-25000"/>
                <a:t>1</a:t>
              </a:r>
              <a:r>
                <a:rPr kumimoji="0" lang="en-US">
                  <a:cs typeface="Times New Roman" pitchFamily="18" charset="0"/>
                </a:rPr>
                <a:t>²</a:t>
              </a:r>
              <a:r>
                <a:rPr kumimoji="0" lang="en-US"/>
                <a:t> </a:t>
              </a:r>
              <a:r>
                <a:rPr kumimoji="0" lang="en-US">
                  <a:cs typeface="Times New Roman" pitchFamily="18" charset="0"/>
                </a:rPr>
                <a:t>– v</a:t>
              </a:r>
              <a:r>
                <a:rPr kumimoji="0" lang="en-US" baseline="-25000">
                  <a:cs typeface="Times New Roman" pitchFamily="18" charset="0"/>
                </a:rPr>
                <a:t>o</a:t>
              </a:r>
              <a:r>
                <a:rPr kumimoji="0" lang="en-US">
                  <a:cs typeface="Times New Roman" pitchFamily="18" charset="0"/>
                </a:rPr>
                <a:t>²) =               =  area under the</a:t>
              </a:r>
              <a:endParaRPr kumimoji="0" lang="en-US"/>
            </a:p>
          </p:txBody>
        </p:sp>
        <p:sp>
          <p:nvSpPr>
            <p:cNvPr id="10254" name="Rectangle 20"/>
            <p:cNvSpPr>
              <a:spLocks noChangeArrowheads="1"/>
            </p:cNvSpPr>
            <p:nvPr/>
          </p:nvSpPr>
          <p:spPr bwMode="auto">
            <a:xfrm>
              <a:off x="3456" y="2400"/>
              <a:ext cx="53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kumimoji="0" lang="en-US">
                  <a:latin typeface="Symbol" pitchFamily="18" charset="2"/>
                </a:rPr>
                <a:t>ò</a:t>
              </a:r>
              <a:endParaRPr kumimoji="0" lang="en-US"/>
            </a:p>
          </p:txBody>
        </p:sp>
        <p:sp>
          <p:nvSpPr>
            <p:cNvPr id="10255" name="Rectangle 23"/>
            <p:cNvSpPr>
              <a:spLocks noChangeArrowheads="1"/>
            </p:cNvSpPr>
            <p:nvPr/>
          </p:nvSpPr>
          <p:spPr bwMode="auto">
            <a:xfrm>
              <a:off x="3552" y="2208"/>
              <a:ext cx="13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kumimoji="0" lang="en-US"/>
                <a:t>s</a:t>
              </a:r>
              <a:r>
                <a:rPr kumimoji="0" lang="en-US" baseline="-25000"/>
                <a:t>2</a:t>
              </a:r>
              <a:endParaRPr kumimoji="0" lang="en-US"/>
            </a:p>
          </p:txBody>
        </p:sp>
        <p:sp>
          <p:nvSpPr>
            <p:cNvPr id="10256" name="Rectangle 24"/>
            <p:cNvSpPr>
              <a:spLocks noChangeArrowheads="1"/>
            </p:cNvSpPr>
            <p:nvPr/>
          </p:nvSpPr>
          <p:spPr bwMode="auto">
            <a:xfrm>
              <a:off x="3504" y="2544"/>
              <a:ext cx="139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kumimoji="0" lang="en-US"/>
                <a:t>s</a:t>
              </a:r>
              <a:r>
                <a:rPr kumimoji="0" lang="en-US" baseline="-25000"/>
                <a:t>1</a:t>
              </a:r>
              <a:endParaRPr kumimoji="0" lang="en-US"/>
            </a:p>
          </p:txBody>
        </p:sp>
        <p:sp>
          <p:nvSpPr>
            <p:cNvPr id="10257" name="Rectangle 25"/>
            <p:cNvSpPr>
              <a:spLocks noChangeArrowheads="1"/>
            </p:cNvSpPr>
            <p:nvPr/>
          </p:nvSpPr>
          <p:spPr bwMode="auto">
            <a:xfrm>
              <a:off x="3744" y="2400"/>
              <a:ext cx="30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>
                <a:buFontTx/>
                <a:buNone/>
              </a:pPr>
              <a:r>
                <a:rPr kumimoji="0" lang="en-US"/>
                <a:t>a ds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533400" y="1143000"/>
            <a:ext cx="8077200" cy="2032000"/>
            <a:chOff x="533400" y="1143000"/>
            <a:chExt cx="8077200" cy="2031325"/>
          </a:xfrm>
        </p:grpSpPr>
        <p:sp>
          <p:nvSpPr>
            <p:cNvPr id="10250" name="Text Box 4"/>
            <p:cNvSpPr txBox="1">
              <a:spLocks noChangeArrowheads="1"/>
            </p:cNvSpPr>
            <p:nvPr/>
          </p:nvSpPr>
          <p:spPr bwMode="auto">
            <a:xfrm>
              <a:off x="3581400" y="1143000"/>
              <a:ext cx="5029200" cy="2031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Aft>
                  <a:spcPct val="25000"/>
                </a:spcAft>
                <a:buFontTx/>
                <a:buNone/>
              </a:pPr>
              <a:r>
                <a:rPr kumimoji="0" lang="en-US" dirty="0"/>
                <a:t>A more complex case is presented by the acceleration versus position or a-s graph.  The area under the a-s curve represents </a:t>
              </a:r>
              <a:r>
                <a:rPr kumimoji="0" lang="en-US" dirty="0">
                  <a:solidFill>
                    <a:srgbClr val="0000FA"/>
                  </a:solidFill>
                </a:rPr>
                <a:t>the change in velocity</a:t>
              </a:r>
            </a:p>
            <a:p>
              <a:pPr eaLnBrk="1" hangingPunct="1">
                <a:buFontTx/>
                <a:buNone/>
              </a:pPr>
              <a:r>
                <a:rPr kumimoji="0" lang="en-US" dirty="0"/>
                <a:t>(recall  </a:t>
              </a:r>
              <a:r>
                <a:rPr kumimoji="0" lang="en-US" dirty="0">
                  <a:latin typeface="Symbol" pitchFamily="18" charset="2"/>
                </a:rPr>
                <a:t>ò</a:t>
              </a:r>
              <a:r>
                <a:rPr kumimoji="0" lang="en-US" dirty="0"/>
                <a:t> </a:t>
              </a:r>
              <a:r>
                <a:rPr kumimoji="0" lang="en-US" dirty="0">
                  <a:cs typeface="Times New Roman" pitchFamily="18" charset="0"/>
                </a:rPr>
                <a:t>a ds</a:t>
              </a:r>
              <a:r>
                <a:rPr kumimoji="0" lang="en-US" dirty="0"/>
                <a:t> = </a:t>
              </a:r>
              <a:r>
                <a:rPr kumimoji="0" lang="en-US" dirty="0">
                  <a:latin typeface="Symbol" pitchFamily="18" charset="2"/>
                </a:rPr>
                <a:t>ò</a:t>
              </a:r>
              <a:r>
                <a:rPr kumimoji="0" lang="en-US" dirty="0"/>
                <a:t> v dv </a:t>
              </a:r>
              <a:r>
                <a:rPr kumimoji="0" lang="en-US" dirty="0">
                  <a:cs typeface="Times New Roman" pitchFamily="18" charset="0"/>
                </a:rPr>
                <a:t>).  </a:t>
              </a:r>
            </a:p>
          </p:txBody>
        </p:sp>
        <p:pic>
          <p:nvPicPr>
            <p:cNvPr id="10251" name="Picture 3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1371600"/>
              <a:ext cx="3009900" cy="1592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33400" y="3657600"/>
            <a:ext cx="7848600" cy="2700992"/>
            <a:chOff x="533400" y="3657600"/>
            <a:chExt cx="7848600" cy="2700992"/>
          </a:xfrm>
        </p:grpSpPr>
        <p:sp>
          <p:nvSpPr>
            <p:cNvPr id="10248" name="Text Box 10"/>
            <p:cNvSpPr txBox="1">
              <a:spLocks noChangeArrowheads="1"/>
            </p:cNvSpPr>
            <p:nvPr/>
          </p:nvSpPr>
          <p:spPr bwMode="auto">
            <a:xfrm>
              <a:off x="3581400" y="4419600"/>
              <a:ext cx="4800600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buFontTx/>
                <a:buNone/>
              </a:pPr>
              <a:r>
                <a:rPr kumimoji="0" lang="en-US" dirty="0"/>
                <a:t>This equation can be solved for v</a:t>
              </a:r>
              <a:r>
                <a:rPr kumimoji="0" lang="en-US" baseline="-25000" dirty="0"/>
                <a:t>1</a:t>
              </a:r>
              <a:r>
                <a:rPr kumimoji="0" lang="en-US" dirty="0"/>
                <a:t>, allowing you to solve for the velocity at a point.  By doing this repeatedly, you can </a:t>
              </a:r>
              <a:r>
                <a:rPr kumimoji="0" lang="en-US" dirty="0">
                  <a:solidFill>
                    <a:srgbClr val="0000FA"/>
                  </a:solidFill>
                </a:rPr>
                <a:t>create a plot of velocity versus  distance</a:t>
              </a:r>
              <a:r>
                <a:rPr kumimoji="0" lang="en-US" dirty="0"/>
                <a:t>.</a:t>
              </a:r>
            </a:p>
          </p:txBody>
        </p:sp>
        <p:pic>
          <p:nvPicPr>
            <p:cNvPr id="10249" name="Picture 3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3657600"/>
              <a:ext cx="2987675" cy="2636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2400" b="1" kern="1200" dirty="0" smtClean="0">
                <a:solidFill>
                  <a:srgbClr val="000096"/>
                </a:solidFill>
                <a:effectLst/>
                <a:latin typeface="Times New Roman" panose="02020603050405020304" pitchFamily="18" charset="0"/>
                <a:ea typeface="+mn-ea"/>
                <a:cs typeface="+mn-cs"/>
              </a:rPr>
              <a:t>A-S GRAPH</a:t>
            </a:r>
            <a:endParaRPr lang="en-US" dirty="0" smtClean="0">
              <a:solidFill>
                <a:srgbClr val="000096"/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0"/>
  <p:tag name="DEFINEDINNAVIGATOR" val="False"/>
</p:tagLst>
</file>

<file path=ppt/theme/theme1.xml><?xml version="1.0" encoding="utf-8"?>
<a:theme xmlns:a="http://schemas.openxmlformats.org/drawingml/2006/main" name="Template_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mplate_White.potx" id="{8C25AA59-8215-43E2-A456-D09F398F14AE}" vid="{18175F9B-0567-4CE6-B434-30CB09040A9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Template_White</Template>
  <TotalTime>1309</TotalTime>
  <Words>1274</Words>
  <Application>Microsoft Office PowerPoint</Application>
  <PresentationFormat>On-screen Show (4:3)</PresentationFormat>
  <Paragraphs>232</Paragraphs>
  <Slides>22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Template_White</vt:lpstr>
      <vt:lpstr>RECTILINEAR KINEMATICS:  ERRATIC MOTION</vt:lpstr>
      <vt:lpstr>READING QUIZ</vt:lpstr>
      <vt:lpstr>APPLICATIONS</vt:lpstr>
      <vt:lpstr>APPLICATIONS (continued)</vt:lpstr>
      <vt:lpstr>ERRATIC MOTION (Section 12.3) </vt:lpstr>
      <vt:lpstr>S-T GRAPH</vt:lpstr>
      <vt:lpstr>V-T GRAPH</vt:lpstr>
      <vt:lpstr>A-T GRAPH</vt:lpstr>
      <vt:lpstr>A-S GRAPH</vt:lpstr>
      <vt:lpstr>V-S GRAPH</vt:lpstr>
      <vt:lpstr>EXAMPLE</vt:lpstr>
      <vt:lpstr>EXAMPLE (continued)</vt:lpstr>
      <vt:lpstr>EXAMPLE (continued)</vt:lpstr>
      <vt:lpstr>CONCEPT QUIZ</vt:lpstr>
      <vt:lpstr>GROUP PROBLEM SOLVING I</vt:lpstr>
      <vt:lpstr>GROUP PROBLEM SOLVING I (continued)</vt:lpstr>
      <vt:lpstr>GROUP PROBLEM SOLVING I (continued)</vt:lpstr>
      <vt:lpstr>GROUP PROBLEM SOLVING II</vt:lpstr>
      <vt:lpstr>GROUP PROBLEM SOLVING II  (continued)</vt:lpstr>
      <vt:lpstr>GROUP PROBLEM SOLVING II  (continued)</vt:lpstr>
      <vt:lpstr>ATTENTION QUIZ</vt:lpstr>
      <vt:lpstr>PowerPoint Presentation</vt:lpstr>
    </vt:vector>
  </TitlesOfParts>
  <Company>ASU &amp; NDSU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12.3</dc:title>
  <dc:subject>Hibbeler Dynamics 14th Edition</dc:subject>
  <dc:creator>Nam, Danielson &amp; Alimi</dc:creator>
  <dc:description>Updated for Pearson 14th Edition Dynamics textbook by Dr. Changho Nam, Dr. Scott Danielson</dc:description>
  <cp:lastModifiedBy>SDanielson</cp:lastModifiedBy>
  <cp:revision>109</cp:revision>
  <cp:lastPrinted>1601-01-01T00:00:00Z</cp:lastPrinted>
  <dcterms:created xsi:type="dcterms:W3CDTF">2001-01-24T16:05:22Z</dcterms:created>
  <dcterms:modified xsi:type="dcterms:W3CDTF">2015-08-04T22:17:06Z</dcterms:modified>
</cp:coreProperties>
</file>