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75" r:id="rId10"/>
    <p:sldId id="286" r:id="rId11"/>
    <p:sldId id="278" r:id="rId12"/>
    <p:sldId id="266" r:id="rId13"/>
    <p:sldId id="273" r:id="rId14"/>
    <p:sldId id="268" r:id="rId15"/>
    <p:sldId id="284" r:id="rId16"/>
    <p:sldId id="285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A"/>
    <a:srgbClr val="FF00FF"/>
    <a:srgbClr val="990033"/>
    <a:srgbClr val="000096"/>
    <a:srgbClr val="00FFFF"/>
    <a:srgbClr val="0033CC"/>
    <a:srgbClr val="57D9F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90" autoAdjust="0"/>
    <p:restoredTop sz="86350" autoAdjust="0"/>
  </p:normalViewPr>
  <p:slideViewPr>
    <p:cSldViewPr>
      <p:cViewPr varScale="1">
        <p:scale>
          <a:sx n="64" d="100"/>
          <a:sy n="64" d="100"/>
        </p:scale>
        <p:origin x="-14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1" d="100"/>
        <a:sy n="101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67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 6.4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2C65B8-642D-4B8D-8FAB-2A6BC473BD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1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 6.4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9573CC-4CB4-4590-A5FB-60DFF93C27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6866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6.4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AE6A8C3-B94B-4B0D-89D1-7A3E72007F77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58862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6.4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3A40064-4703-45BF-8C0A-F36B42CBE3B0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13858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6.4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AA325B-FC54-45F0-84E9-8CA599F1B721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35850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6.4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116537C-6D53-4BEA-8970-3FE646F88A05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 smtClean="0"/>
              <a:t>Answer:</a:t>
            </a:r>
          </a:p>
          <a:p>
            <a:pPr eaLnBrk="1" hangingPunct="1"/>
            <a:r>
              <a:rPr lang="en-US" sz="2400" smtClean="0"/>
              <a:t>1. D</a:t>
            </a:r>
          </a:p>
        </p:txBody>
      </p:sp>
    </p:spTree>
    <p:extLst>
      <p:ext uri="{BB962C8B-B14F-4D97-AF65-F5344CB8AC3E}">
        <p14:creationId xmlns:p14="http://schemas.microsoft.com/office/powerpoint/2010/main" val="2042405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6.4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663001-8357-4CD0-9501-C82430DE4E12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 smtClean="0"/>
              <a:t>Answer:</a:t>
            </a:r>
          </a:p>
          <a:p>
            <a:pPr eaLnBrk="1" hangingPunct="1"/>
            <a:r>
              <a:rPr lang="en-US" sz="2400" smtClean="0"/>
              <a:t>2. B</a:t>
            </a:r>
          </a:p>
        </p:txBody>
      </p:sp>
    </p:spTree>
    <p:extLst>
      <p:ext uri="{BB962C8B-B14F-4D97-AF65-F5344CB8AC3E}">
        <p14:creationId xmlns:p14="http://schemas.microsoft.com/office/powerpoint/2010/main" val="2931669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6.4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58A5954-4A7E-48BC-AE1B-31AB87988567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Source : P6-28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88399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6.4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7D335C4-E32B-43A7-ADF9-B560AC5641D9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395920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6.4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7D335C4-E32B-43A7-ADF9-B560AC5641D9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57827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6.4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21712ED-0854-4A06-A0A7-A89BFC4BFB80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 smtClean="0"/>
              <a:t>Answer:</a:t>
            </a:r>
          </a:p>
          <a:p>
            <a:pPr eaLnBrk="1" hangingPunct="1"/>
            <a:r>
              <a:rPr lang="en-US" sz="2400" smtClean="0"/>
              <a:t>1. A</a:t>
            </a:r>
          </a:p>
        </p:txBody>
      </p:sp>
    </p:spTree>
    <p:extLst>
      <p:ext uri="{BB962C8B-B14F-4D97-AF65-F5344CB8AC3E}">
        <p14:creationId xmlns:p14="http://schemas.microsoft.com/office/powerpoint/2010/main" val="21601961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6.4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366C9CF-4D68-44C6-9DFC-3F88F6D39723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 smtClean="0"/>
              <a:t>Answer:</a:t>
            </a:r>
          </a:p>
          <a:p>
            <a:pPr eaLnBrk="1" hangingPunct="1"/>
            <a:r>
              <a:rPr lang="en-US" sz="2400" smtClean="0"/>
              <a:t>2. C</a:t>
            </a:r>
          </a:p>
        </p:txBody>
      </p:sp>
    </p:spTree>
    <p:extLst>
      <p:ext uri="{BB962C8B-B14F-4D97-AF65-F5344CB8AC3E}">
        <p14:creationId xmlns:p14="http://schemas.microsoft.com/office/powerpoint/2010/main" val="9925925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6.4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04E42E8-EC85-4BA6-9148-15D0AD13A6F4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7986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6.4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CFDC07-15E2-4FCF-B2FC-038FF9851B51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 smtClean="0"/>
              <a:t>Answers:</a:t>
            </a:r>
          </a:p>
          <a:p>
            <a:pPr eaLnBrk="1" hangingPunct="1"/>
            <a:r>
              <a:rPr lang="en-US" sz="2400" smtClean="0"/>
              <a:t>1. C</a:t>
            </a:r>
          </a:p>
          <a:p>
            <a:pPr eaLnBrk="1" hangingPunct="1"/>
            <a:r>
              <a:rPr lang="en-US" sz="2400" smtClean="0"/>
              <a:t>2. D</a:t>
            </a:r>
          </a:p>
        </p:txBody>
      </p:sp>
    </p:spTree>
    <p:extLst>
      <p:ext uri="{BB962C8B-B14F-4D97-AF65-F5344CB8AC3E}">
        <p14:creationId xmlns:p14="http://schemas.microsoft.com/office/powerpoint/2010/main" val="1648856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6.4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B6EAC5F-353A-4711-85E2-8027E1E7C31F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7291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6.4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467702F-5ABA-4DBE-9AF4-9A1A4FD9E647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35604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6.4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3515C3-E765-4C2C-84B8-90E5228250EB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3512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6.4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4264322-2FC9-4B22-96FD-0229B42D8370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3628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6.4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70F4F19-E6FF-4BAB-ACB9-8BAF444C7713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83617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6.4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E3CCD12-1EC8-4114-B496-E2D19505F504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Source : F6-9</a:t>
            </a:r>
          </a:p>
        </p:txBody>
      </p:sp>
    </p:spTree>
    <p:extLst>
      <p:ext uri="{BB962C8B-B14F-4D97-AF65-F5344CB8AC3E}">
        <p14:creationId xmlns:p14="http://schemas.microsoft.com/office/powerpoint/2010/main" val="3259577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6.4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3A40064-4703-45BF-8C0A-F36B42CBE3B0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1385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72EEA-2D21-4B47-85D7-5A3F9F70E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765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43B6D-CB8E-408B-9C7A-C0D2B9475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0580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0EC0-5F6B-4495-8817-073D6D9BB4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998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0D27-A644-4FFA-B6E4-2693C8801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9370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772C-78C3-407F-AE88-B1A8854311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718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DABE6-0980-4B5E-B8EC-FF2C8D74BE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537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E8231-EC4A-48B5-A7D0-D4FE1578D3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1137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8926"/>
            <a:ext cx="7886700" cy="6254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>
              <a:defRPr sz="2800" b="1">
                <a:solidFill>
                  <a:srgbClr val="00009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06D1A-0148-4CB8-B7E7-DD14B697FC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520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ACF1-E0FF-45D6-A21B-C93546363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952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88E5-A8D3-41AB-A89C-A29DC701F6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036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91C7C-A3F6-4A16-A07B-5BEA822C5A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429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EEBAA-8156-48B2-A208-956BF76E08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763" y="6434138"/>
            <a:ext cx="9161463" cy="430212"/>
          </a:xfrm>
          <a:prstGeom prst="rect">
            <a:avLst/>
          </a:prstGeom>
          <a:solidFill>
            <a:srgbClr val="364395"/>
          </a:solidFill>
          <a:ln>
            <a:solidFill>
              <a:srgbClr val="36439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8" name="Picture 12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6440488"/>
            <a:ext cx="14414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Pearson_Strap_Bound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2075"/>
            <a:ext cx="16605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1533525" y="6477000"/>
            <a:ext cx="5629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i="1" smtClean="0">
                <a:solidFill>
                  <a:schemeClr val="bg1"/>
                </a:solidFill>
                <a:latin typeface="Verdana" charset="0"/>
                <a:cs typeface="Arial" charset="0"/>
              </a:rPr>
              <a:t>Statics</a:t>
            </a:r>
            <a:r>
              <a:rPr lang="en-US" sz="900" smtClean="0">
                <a:solidFill>
                  <a:schemeClr val="bg1"/>
                </a:solidFill>
                <a:latin typeface="Verdana" charset="0"/>
                <a:cs typeface="Arial" charset="0"/>
              </a:rPr>
              <a:t>, Fourteenth Edition</a:t>
            </a:r>
          </a:p>
          <a:p>
            <a:pPr>
              <a:defRPr/>
            </a:pPr>
            <a:r>
              <a:rPr lang="en-US" sz="900" smtClean="0">
                <a:solidFill>
                  <a:schemeClr val="bg1"/>
                </a:solidFill>
                <a:latin typeface="Verdana" charset="0"/>
                <a:cs typeface="Arial" charset="0"/>
              </a:rPr>
              <a:t>R.C. Hibbeler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267200" y="6464300"/>
            <a:ext cx="365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 Copyright ©2016 by Pearson Education, Inc.</a:t>
            </a:r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883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0096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34000" y="2362200"/>
            <a:ext cx="3505200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1" u="sng" dirty="0"/>
              <a:t>In-Class Activities</a:t>
            </a:r>
            <a:r>
              <a:rPr lang="en-US" sz="2200" dirty="0"/>
              <a:t>: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 Check Homework, if any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 Reading Quiz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 Applications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 </a:t>
            </a:r>
            <a:r>
              <a:rPr lang="en-US" sz="2200" dirty="0">
                <a:solidFill>
                  <a:srgbClr val="0000FA"/>
                </a:solidFill>
              </a:rPr>
              <a:t>Method of Sections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 Concept Quiz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 Group Problem Solving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200" dirty="0"/>
              <a:t> Attention Quiz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9600" y="990600"/>
            <a:ext cx="4572000" cy="5227639"/>
            <a:chOff x="384" y="624"/>
            <a:chExt cx="2880" cy="3293"/>
          </a:xfrm>
        </p:grpSpPr>
        <p:sp>
          <p:nvSpPr>
            <p:cNvPr id="3078" name="Text Box 3"/>
            <p:cNvSpPr txBox="1">
              <a:spLocks noChangeArrowheads="1"/>
            </p:cNvSpPr>
            <p:nvPr/>
          </p:nvSpPr>
          <p:spPr bwMode="auto">
            <a:xfrm>
              <a:off x="384" y="624"/>
              <a:ext cx="2880" cy="1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200" b="1" u="sng" dirty="0"/>
                <a:t>Today’s Objectives</a:t>
              </a:r>
              <a:r>
                <a:rPr lang="en-US" sz="2200" dirty="0"/>
                <a:t>: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200" dirty="0"/>
                <a:t>Students will be able to determine:</a:t>
              </a: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en-US" sz="2200" dirty="0"/>
                <a:t>Forces in truss members using the method of sections.</a:t>
              </a:r>
            </a:p>
          </p:txBody>
        </p:sp>
        <p:pic>
          <p:nvPicPr>
            <p:cNvPr id="3079" name="Picture 8" descr="CH 6 Method of Sec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2" t="1395" r="412" b="1122"/>
            <a:stretch/>
          </p:blipFill>
          <p:spPr bwMode="auto">
            <a:xfrm>
              <a:off x="461" y="1901"/>
              <a:ext cx="2621" cy="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THE   METHOD</a:t>
            </a:r>
            <a:r>
              <a:rPr lang="en-US" sz="2400" b="1" kern="1200" dirty="0" smtClean="0">
                <a:effectLst/>
                <a:ea typeface="+mn-ea"/>
                <a:cs typeface="+mn-cs"/>
              </a:rPr>
              <a:t>  OF   SECTIONS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5310507" y="1112911"/>
            <a:ext cx="2618360" cy="2544689"/>
            <a:chOff x="757402" y="1160462"/>
            <a:chExt cx="3204847" cy="3114675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2971800" y="2605951"/>
              <a:ext cx="4572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839055" y="1826488"/>
              <a:ext cx="478716" cy="67273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7402" y="1160462"/>
              <a:ext cx="2295525" cy="3114675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2819400" y="2286795"/>
              <a:ext cx="304800" cy="2653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21684" y="3124994"/>
              <a:ext cx="381000" cy="4246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90600" y="2667000"/>
              <a:ext cx="762000" cy="4579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1360842" y="2667000"/>
              <a:ext cx="0" cy="762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2014368" y="2667000"/>
              <a:ext cx="0" cy="990600"/>
            </a:xfrm>
            <a:prstGeom prst="straightConnector1">
              <a:avLst/>
            </a:prstGeom>
            <a:ln w="57150">
              <a:solidFill>
                <a:srgbClr val="0000F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2678652" y="2656242"/>
              <a:ext cx="0" cy="1143000"/>
            </a:xfrm>
            <a:prstGeom prst="straightConnector1">
              <a:avLst/>
            </a:prstGeom>
            <a:ln w="57150">
              <a:solidFill>
                <a:srgbClr val="0000F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3052927" y="1600200"/>
              <a:ext cx="452273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927370" y="1884780"/>
              <a:ext cx="2882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211127" y="1896801"/>
              <a:ext cx="0" cy="4464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904565" y="1529658"/>
              <a:ext cx="348933" cy="4294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2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65315" y="1843868"/>
              <a:ext cx="348933" cy="4294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38200" y="3418242"/>
              <a:ext cx="1152121" cy="452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56.7 </a:t>
              </a:r>
              <a:r>
                <a:rPr lang="en-US" sz="1800" b="1" dirty="0" err="1" smtClean="0"/>
                <a:t>kN</a:t>
              </a:r>
              <a:endParaRPr lang="en-US" sz="180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464997" y="1440138"/>
              <a:ext cx="4972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/>
                <a:t>F</a:t>
              </a:r>
              <a:r>
                <a:rPr lang="en-US" sz="1800" i="1" baseline="-25000" dirty="0" smtClean="0"/>
                <a:t>KJ</a:t>
              </a:r>
              <a:endParaRPr lang="en-US" sz="1800" i="1" baseline="-25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276600" y="2145268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/>
                <a:t>F</a:t>
              </a:r>
              <a:r>
                <a:rPr lang="en-US" sz="1800" i="1" baseline="-25000" dirty="0" smtClean="0"/>
                <a:t>KD</a:t>
              </a:r>
              <a:endParaRPr lang="en-US" sz="1800" i="1" baseline="-250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216371" y="2548999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/>
                <a:t>F</a:t>
              </a:r>
              <a:r>
                <a:rPr lang="en-US" sz="1800" i="1" baseline="-25000" dirty="0" smtClean="0"/>
                <a:t>CD</a:t>
              </a:r>
              <a:endParaRPr lang="en-US" sz="1800" i="1" baseline="-25000" dirty="0"/>
            </a:p>
          </p:txBody>
        </p:sp>
      </p:grp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48333" y="4348162"/>
            <a:ext cx="8153400" cy="1354138"/>
            <a:chOff x="288" y="2985"/>
            <a:chExt cx="5136" cy="853"/>
          </a:xfrm>
        </p:grpSpPr>
        <p:sp>
          <p:nvSpPr>
            <p:cNvPr id="11276" name="Text Box 7"/>
            <p:cNvSpPr txBox="1">
              <a:spLocks noChangeArrowheads="1"/>
            </p:cNvSpPr>
            <p:nvPr/>
          </p:nvSpPr>
          <p:spPr bwMode="auto">
            <a:xfrm>
              <a:off x="288" y="2985"/>
              <a:ext cx="5136" cy="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ts val="0"/>
                </a:spcBef>
                <a:spcAft>
                  <a:spcPts val="600"/>
                </a:spcAft>
              </a:pPr>
              <a:r>
                <a:rPr lang="en-US" dirty="0"/>
                <a:t>   Now take moments about point D.  </a:t>
              </a:r>
              <a:r>
                <a:rPr lang="en-US" u="sng" dirty="0">
                  <a:solidFill>
                    <a:srgbClr val="0000FA"/>
                  </a:solidFill>
                </a:rPr>
                <a:t>Why do this?</a:t>
              </a:r>
            </a:p>
            <a:p>
              <a:pPr eaLnBrk="1" hangingPunct="1">
                <a:spcBef>
                  <a:spcPts val="0"/>
                </a:spcBef>
                <a:spcAft>
                  <a:spcPts val="600"/>
                </a:spcAft>
              </a:pPr>
              <a:r>
                <a:rPr lang="en-US" dirty="0"/>
                <a:t>      + M</a:t>
              </a:r>
              <a:r>
                <a:rPr lang="en-US" baseline="-25000" dirty="0"/>
                <a:t>D</a:t>
              </a:r>
              <a:r>
                <a:rPr lang="en-US" dirty="0"/>
                <a:t>  = 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–</a:t>
              </a:r>
              <a:r>
                <a:rPr lang="en-US" dirty="0"/>
                <a:t> </a:t>
              </a:r>
              <a:r>
                <a:rPr lang="en-US" dirty="0" smtClean="0"/>
                <a:t>56.7 (6) </a:t>
              </a:r>
              <a:r>
                <a:rPr lang="en-US" dirty="0"/>
                <a:t>+ 20 </a:t>
              </a:r>
              <a:r>
                <a:rPr lang="en-US" dirty="0" smtClean="0"/>
                <a:t>(4)  </a:t>
              </a:r>
              <a:r>
                <a:rPr lang="en-US" dirty="0"/>
                <a:t>+ 30 </a:t>
              </a:r>
              <a:r>
                <a:rPr lang="en-US" dirty="0" smtClean="0"/>
                <a:t>(2)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–</a:t>
              </a:r>
              <a:r>
                <a:rPr lang="en-US" dirty="0"/>
                <a:t> F</a:t>
              </a:r>
              <a:r>
                <a:rPr lang="en-US" baseline="-25000" dirty="0"/>
                <a:t>KJ</a:t>
              </a:r>
              <a:r>
                <a:rPr lang="en-US" dirty="0"/>
                <a:t> </a:t>
              </a:r>
              <a:r>
                <a:rPr lang="en-US" dirty="0" smtClean="0"/>
                <a:t>(3)  </a:t>
              </a:r>
              <a:r>
                <a:rPr lang="en-US" dirty="0"/>
                <a:t>=  0</a:t>
              </a:r>
            </a:p>
            <a:p>
              <a:pPr eaLnBrk="1" hangingPunct="1">
                <a:spcBef>
                  <a:spcPts val="0"/>
                </a:spcBef>
                <a:spcAft>
                  <a:spcPts val="600"/>
                </a:spcAft>
              </a:pPr>
              <a:r>
                <a:rPr lang="en-US" dirty="0">
                  <a:solidFill>
                    <a:srgbClr val="0000FA"/>
                  </a:solidFill>
                </a:rPr>
                <a:t>                    </a:t>
              </a:r>
              <a:r>
                <a:rPr lang="en-US" u="sng" dirty="0">
                  <a:solidFill>
                    <a:srgbClr val="0000FA"/>
                  </a:solidFill>
                </a:rPr>
                <a:t>F</a:t>
              </a:r>
              <a:r>
                <a:rPr lang="en-US" u="sng" baseline="-25000" dirty="0">
                  <a:solidFill>
                    <a:srgbClr val="0000FA"/>
                  </a:solidFill>
                </a:rPr>
                <a:t>KJ</a:t>
              </a:r>
              <a:r>
                <a:rPr lang="en-US" u="sng" dirty="0">
                  <a:solidFill>
                    <a:srgbClr val="0000FA"/>
                  </a:solidFill>
                </a:rPr>
                <a:t>  =  − </a:t>
              </a:r>
              <a:r>
                <a:rPr lang="en-US" u="sng" dirty="0" smtClean="0">
                  <a:solidFill>
                    <a:srgbClr val="0000FA"/>
                  </a:solidFill>
                </a:rPr>
                <a:t>66.7 </a:t>
              </a:r>
              <a:r>
                <a:rPr lang="en-US" u="sng" dirty="0" err="1">
                  <a:solidFill>
                    <a:srgbClr val="0000FA"/>
                  </a:solidFill>
                </a:rPr>
                <a:t>kN</a:t>
              </a:r>
              <a:r>
                <a:rPr lang="en-US" dirty="0">
                  <a:solidFill>
                    <a:srgbClr val="0000FA"/>
                  </a:solidFill>
                </a:rPr>
                <a:t>  </a:t>
              </a:r>
              <a:r>
                <a:rPr lang="en-US" dirty="0">
                  <a:solidFill>
                    <a:schemeClr val="tx2"/>
                  </a:solidFill>
                </a:rPr>
                <a:t> </a:t>
              </a:r>
              <a:r>
                <a:rPr lang="en-US" dirty="0"/>
                <a:t>or  </a:t>
              </a:r>
              <a:r>
                <a:rPr lang="en-US" u="sng" dirty="0" smtClean="0">
                  <a:solidFill>
                    <a:srgbClr val="0000FA"/>
                  </a:solidFill>
                </a:rPr>
                <a:t>66.7 </a:t>
              </a:r>
              <a:r>
                <a:rPr lang="en-US" u="sng" dirty="0" err="1">
                  <a:solidFill>
                    <a:srgbClr val="0000FA"/>
                  </a:solidFill>
                </a:rPr>
                <a:t>kN</a:t>
              </a:r>
              <a:r>
                <a:rPr lang="en-US" u="sng" dirty="0">
                  <a:solidFill>
                    <a:srgbClr val="0000FA"/>
                  </a:solidFill>
                </a:rPr>
                <a:t> ( C )</a:t>
              </a:r>
            </a:p>
          </p:txBody>
        </p:sp>
        <p:sp>
          <p:nvSpPr>
            <p:cNvPr id="11277" name="Arc 8"/>
            <p:cNvSpPr>
              <a:spLocks/>
            </p:cNvSpPr>
            <p:nvPr/>
          </p:nvSpPr>
          <p:spPr bwMode="auto">
            <a:xfrm rot="19828978" flipH="1">
              <a:off x="535" y="3254"/>
              <a:ext cx="240" cy="288"/>
            </a:xfrm>
            <a:custGeom>
              <a:avLst/>
              <a:gdLst>
                <a:gd name="T0" fmla="*/ 0 w 21600"/>
                <a:gd name="T1" fmla="*/ 0 h 19237"/>
                <a:gd name="T2" fmla="*/ 0 w 21600"/>
                <a:gd name="T3" fmla="*/ 0 h 19237"/>
                <a:gd name="T4" fmla="*/ 0 w 21600"/>
                <a:gd name="T5" fmla="*/ 0 h 19237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237"/>
                <a:gd name="T11" fmla="*/ 21600 w 21600"/>
                <a:gd name="T12" fmla="*/ 19237 h 192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237" fill="none" extrusionOk="0">
                  <a:moveTo>
                    <a:pt x="9823" y="-1"/>
                  </a:moveTo>
                  <a:cubicBezTo>
                    <a:pt x="17050" y="3690"/>
                    <a:pt x="21600" y="11121"/>
                    <a:pt x="21600" y="19237"/>
                  </a:cubicBezTo>
                </a:path>
                <a:path w="21600" h="19237" stroke="0" extrusionOk="0">
                  <a:moveTo>
                    <a:pt x="9823" y="-1"/>
                  </a:moveTo>
                  <a:cubicBezTo>
                    <a:pt x="17050" y="3690"/>
                    <a:pt x="21600" y="11121"/>
                    <a:pt x="21600" y="19237"/>
                  </a:cubicBezTo>
                  <a:lnTo>
                    <a:pt x="0" y="19237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spcBef>
                  <a:spcPts val="0"/>
                </a:spcBef>
                <a:spcAft>
                  <a:spcPts val="1200"/>
                </a:spcAft>
              </a:pPr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 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>
              <a:solidFill>
                <a:srgbClr val="000096"/>
              </a:solidFill>
            </a:endParaRP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838200" y="1162050"/>
            <a:ext cx="3800475" cy="2266950"/>
            <a:chOff x="838200" y="1162050"/>
            <a:chExt cx="3800475" cy="2266950"/>
          </a:xfrm>
        </p:grpSpPr>
        <p:pic>
          <p:nvPicPr>
            <p:cNvPr id="27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162050"/>
              <a:ext cx="3800475" cy="2266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9" name="Straight Connector 38"/>
            <p:cNvCxnSpPr/>
            <p:nvPr/>
          </p:nvCxnSpPr>
          <p:spPr>
            <a:xfrm>
              <a:off x="2590800" y="1196975"/>
              <a:ext cx="0" cy="1393825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848827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 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5310507" y="1112911"/>
            <a:ext cx="2618360" cy="2544689"/>
            <a:chOff x="757402" y="1160462"/>
            <a:chExt cx="3204847" cy="3114675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2971800" y="2605951"/>
              <a:ext cx="4572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2839055" y="1826488"/>
              <a:ext cx="478716" cy="67273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7402" y="1160462"/>
              <a:ext cx="2295525" cy="3114675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2819400" y="2286795"/>
              <a:ext cx="304800" cy="2653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721684" y="3124994"/>
              <a:ext cx="381000" cy="4246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990600" y="2667000"/>
              <a:ext cx="762000" cy="4579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360842" y="2667000"/>
              <a:ext cx="0" cy="762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2014368" y="2667000"/>
              <a:ext cx="0" cy="990600"/>
            </a:xfrm>
            <a:prstGeom prst="straightConnector1">
              <a:avLst/>
            </a:prstGeom>
            <a:ln w="57150">
              <a:solidFill>
                <a:srgbClr val="0000F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678652" y="2656242"/>
              <a:ext cx="0" cy="1143000"/>
            </a:xfrm>
            <a:prstGeom prst="straightConnector1">
              <a:avLst/>
            </a:prstGeom>
            <a:ln w="57150">
              <a:solidFill>
                <a:srgbClr val="0000F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3052927" y="1600200"/>
              <a:ext cx="452273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927370" y="1884780"/>
              <a:ext cx="2882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3211127" y="1896801"/>
              <a:ext cx="0" cy="4464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2904565" y="1529658"/>
              <a:ext cx="348933" cy="4294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2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165315" y="1843868"/>
              <a:ext cx="348933" cy="4294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3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38200" y="3418242"/>
              <a:ext cx="1152121" cy="452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56.7 </a:t>
              </a:r>
              <a:r>
                <a:rPr lang="en-US" sz="1800" b="1" dirty="0" err="1" smtClean="0"/>
                <a:t>kN</a:t>
              </a:r>
              <a:endParaRPr lang="en-US" sz="18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464997" y="1440138"/>
              <a:ext cx="4972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/>
                <a:t>F</a:t>
              </a:r>
              <a:r>
                <a:rPr lang="en-US" sz="1800" i="1" baseline="-25000" dirty="0" smtClean="0"/>
                <a:t>KJ</a:t>
              </a:r>
              <a:endParaRPr lang="en-US" sz="1800" i="1" baseline="-25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276600" y="2145268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/>
                <a:t>F</a:t>
              </a:r>
              <a:r>
                <a:rPr lang="en-US" sz="1800" i="1" baseline="-25000" dirty="0" smtClean="0"/>
                <a:t>KD</a:t>
              </a:r>
              <a:endParaRPr lang="en-US" sz="1800" i="1" baseline="-25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216371" y="2548999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/>
                <a:t>F</a:t>
              </a:r>
              <a:r>
                <a:rPr lang="en-US" sz="1800" i="1" baseline="-25000" dirty="0" smtClean="0"/>
                <a:t>CD</a:t>
              </a:r>
              <a:endParaRPr lang="en-US" sz="1800" i="1" baseline="-25000" dirty="0"/>
            </a:p>
          </p:txBody>
        </p:sp>
      </p:grpSp>
      <p:grpSp>
        <p:nvGrpSpPr>
          <p:cNvPr id="58" name="Group 57"/>
          <p:cNvGrpSpPr>
            <a:grpSpLocks noChangeAspect="1"/>
          </p:cNvGrpSpPr>
          <p:nvPr/>
        </p:nvGrpSpPr>
        <p:grpSpPr>
          <a:xfrm>
            <a:off x="838200" y="1162050"/>
            <a:ext cx="3800475" cy="2266950"/>
            <a:chOff x="838200" y="1162050"/>
            <a:chExt cx="3800475" cy="2266950"/>
          </a:xfrm>
        </p:grpSpPr>
        <p:pic>
          <p:nvPicPr>
            <p:cNvPr id="59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162050"/>
              <a:ext cx="3800475" cy="2266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0" name="Straight Connector 59"/>
            <p:cNvCxnSpPr/>
            <p:nvPr/>
          </p:nvCxnSpPr>
          <p:spPr>
            <a:xfrm>
              <a:off x="2590800" y="1196975"/>
              <a:ext cx="0" cy="1393825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609600" y="3611562"/>
            <a:ext cx="8001000" cy="1570038"/>
            <a:chOff x="609600" y="3611562"/>
            <a:chExt cx="8001000" cy="1570038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609600" y="3611562"/>
              <a:ext cx="8001000" cy="1570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ym typeface="Symbol" pitchFamily="18" charset="2"/>
                </a:rPr>
                <a:t>Now use </a:t>
              </a:r>
              <a:r>
                <a:rPr lang="en-US" dirty="0" smtClean="0">
                  <a:sym typeface="Symbol" pitchFamily="18" charset="2"/>
                </a:rPr>
                <a:t>the x and y-directions equations </a:t>
              </a:r>
              <a:r>
                <a:rPr lang="en-US" dirty="0">
                  <a:sym typeface="Symbol" pitchFamily="18" charset="2"/>
                </a:rPr>
                <a:t>of equilibrium.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ym typeface="Symbol" pitchFamily="18" charset="2"/>
                </a:rPr>
                <a:t>↑ +  F</a:t>
              </a:r>
              <a:r>
                <a:rPr lang="en-US" baseline="-25000" dirty="0">
                  <a:sym typeface="Symbol" pitchFamily="18" charset="2"/>
                </a:rPr>
                <a:t>Y</a:t>
              </a:r>
              <a:r>
                <a:rPr lang="en-US" dirty="0">
                  <a:sym typeface="Symbol" pitchFamily="18" charset="2"/>
                </a:rPr>
                <a:t> =  </a:t>
              </a:r>
              <a:r>
                <a:rPr lang="en-US" dirty="0" smtClean="0">
                  <a:sym typeface="Symbol" pitchFamily="18" charset="2"/>
                </a:rPr>
                <a:t>56.7 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– </a:t>
              </a:r>
              <a:r>
                <a:rPr lang="en-US" dirty="0">
                  <a:sym typeface="Symbol" pitchFamily="18" charset="2"/>
                </a:rPr>
                <a:t>20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– </a:t>
              </a:r>
              <a:r>
                <a:rPr lang="en-US" dirty="0">
                  <a:sym typeface="Symbol" pitchFamily="18" charset="2"/>
                </a:rPr>
                <a:t>30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–</a:t>
              </a:r>
              <a:r>
                <a:rPr lang="en-US" dirty="0">
                  <a:sym typeface="Symbol" pitchFamily="18" charset="2"/>
                </a:rPr>
                <a:t> </a:t>
              </a:r>
              <a:r>
                <a:rPr lang="en-US" dirty="0" smtClean="0">
                  <a:sym typeface="Symbol" pitchFamily="18" charset="2"/>
                </a:rPr>
                <a:t>(3/</a:t>
              </a:r>
              <a:r>
                <a:rPr lang="en-US" dirty="0" smtClean="0">
                  <a:sym typeface="Symbol"/>
                </a:rPr>
                <a:t></a:t>
              </a:r>
              <a:r>
                <a:rPr lang="en-US" dirty="0" smtClean="0">
                  <a:sym typeface="Symbol" pitchFamily="18" charset="2"/>
                </a:rPr>
                <a:t>13) </a:t>
              </a:r>
              <a:r>
                <a:rPr lang="en-US" dirty="0">
                  <a:sym typeface="Symbol" pitchFamily="18" charset="2"/>
                </a:rPr>
                <a:t>F</a:t>
              </a:r>
              <a:r>
                <a:rPr lang="en-US" baseline="-25000" dirty="0">
                  <a:sym typeface="Symbol" pitchFamily="18" charset="2"/>
                </a:rPr>
                <a:t>KD</a:t>
              </a:r>
              <a:r>
                <a:rPr lang="en-US" dirty="0">
                  <a:sym typeface="Symbol" pitchFamily="18" charset="2"/>
                </a:rPr>
                <a:t> =  0;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chemeClr val="tx2"/>
                  </a:solidFill>
                  <a:sym typeface="Symbol" pitchFamily="18" charset="2"/>
                </a:rPr>
                <a:t>         </a:t>
              </a:r>
              <a:r>
                <a:rPr lang="en-US" u="sng" dirty="0">
                  <a:solidFill>
                    <a:srgbClr val="0000FA"/>
                  </a:solidFill>
                  <a:sym typeface="Symbol" pitchFamily="18" charset="2"/>
                </a:rPr>
                <a:t>F</a:t>
              </a:r>
              <a:r>
                <a:rPr lang="en-US" u="sng" baseline="-25000" dirty="0">
                  <a:solidFill>
                    <a:srgbClr val="0000FA"/>
                  </a:solidFill>
                  <a:sym typeface="Symbol" pitchFamily="18" charset="2"/>
                </a:rPr>
                <a:t>KD   </a:t>
              </a:r>
              <a:r>
                <a:rPr lang="en-US" u="sng" dirty="0">
                  <a:solidFill>
                    <a:srgbClr val="0000FA"/>
                  </a:solidFill>
                  <a:sym typeface="Symbol" pitchFamily="18" charset="2"/>
                </a:rPr>
                <a:t>= </a:t>
              </a:r>
              <a:r>
                <a:rPr lang="en-US" u="sng" dirty="0" smtClean="0">
                  <a:solidFill>
                    <a:srgbClr val="0000FA"/>
                  </a:solidFill>
                  <a:sym typeface="Symbol" pitchFamily="18" charset="2"/>
                </a:rPr>
                <a:t>8.05 </a:t>
              </a:r>
              <a:r>
                <a:rPr lang="en-US" u="sng" dirty="0" err="1" smtClean="0">
                  <a:solidFill>
                    <a:srgbClr val="0000FA"/>
                  </a:solidFill>
                  <a:sym typeface="Symbol" pitchFamily="18" charset="2"/>
                </a:rPr>
                <a:t>kN</a:t>
              </a:r>
              <a:r>
                <a:rPr lang="en-US" u="sng" dirty="0" smtClean="0">
                  <a:solidFill>
                    <a:srgbClr val="0000FA"/>
                  </a:solidFill>
                  <a:sym typeface="Symbol" pitchFamily="18" charset="2"/>
                </a:rPr>
                <a:t> (T)</a:t>
              </a:r>
              <a:endParaRPr lang="en-US" u="sng" dirty="0">
                <a:solidFill>
                  <a:srgbClr val="0000FA"/>
                </a:solidFill>
                <a:sym typeface="Symbol" pitchFamily="18" charset="2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4770456" y="4216960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533400" y="5384800"/>
            <a:ext cx="8153400" cy="1016000"/>
            <a:chOff x="533400" y="5384800"/>
            <a:chExt cx="8153400" cy="1016000"/>
          </a:xfrm>
        </p:grpSpPr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533400" y="5384800"/>
              <a:ext cx="8153400" cy="101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ym typeface="Symbol" pitchFamily="18" charset="2"/>
                </a:rPr>
                <a:t>→ +  F</a:t>
              </a:r>
              <a:r>
                <a:rPr lang="en-US" baseline="-25000" dirty="0">
                  <a:sym typeface="Symbol" pitchFamily="18" charset="2"/>
                </a:rPr>
                <a:t>X</a:t>
              </a:r>
              <a:r>
                <a:rPr lang="en-US" dirty="0">
                  <a:sym typeface="Symbol" pitchFamily="18" charset="2"/>
                </a:rPr>
                <a:t> = (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– </a:t>
              </a:r>
              <a:r>
                <a:rPr lang="en-US" dirty="0" smtClean="0">
                  <a:sym typeface="Symbol" pitchFamily="18" charset="2"/>
                </a:rPr>
                <a:t>66.7)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+ </a:t>
              </a:r>
              <a:r>
                <a:rPr lang="en-US" dirty="0" smtClean="0">
                  <a:sym typeface="Symbol" pitchFamily="18" charset="2"/>
                </a:rPr>
                <a:t>(2/</a:t>
              </a:r>
              <a:r>
                <a:rPr lang="en-US" dirty="0">
                  <a:sym typeface="Symbol"/>
                </a:rPr>
                <a:t></a:t>
              </a:r>
              <a:r>
                <a:rPr lang="en-US" dirty="0">
                  <a:sym typeface="Symbol" pitchFamily="18" charset="2"/>
                </a:rPr>
                <a:t>13) ( 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8.05</a:t>
              </a:r>
              <a:r>
                <a:rPr lang="en-US" dirty="0" smtClean="0">
                  <a:sym typeface="Symbol" pitchFamily="18" charset="2"/>
                </a:rPr>
                <a:t> </a:t>
              </a:r>
              <a:r>
                <a:rPr lang="en-US" dirty="0">
                  <a:sym typeface="Symbol" pitchFamily="18" charset="2"/>
                </a:rPr>
                <a:t>) + F</a:t>
              </a:r>
              <a:r>
                <a:rPr lang="en-US" baseline="-25000" dirty="0">
                  <a:sym typeface="Symbol" pitchFamily="18" charset="2"/>
                </a:rPr>
                <a:t>CD</a:t>
              </a:r>
              <a:r>
                <a:rPr lang="en-US" dirty="0">
                  <a:sym typeface="Symbol" pitchFamily="18" charset="2"/>
                </a:rPr>
                <a:t> =  0;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0000FA"/>
                  </a:solidFill>
                  <a:sym typeface="Symbol" pitchFamily="18" charset="2"/>
                </a:rPr>
                <a:t>          </a:t>
              </a:r>
              <a:r>
                <a:rPr lang="en-US" u="sng" dirty="0">
                  <a:solidFill>
                    <a:srgbClr val="0000FA"/>
                  </a:solidFill>
                  <a:sym typeface="Symbol" pitchFamily="18" charset="2"/>
                </a:rPr>
                <a:t>F</a:t>
              </a:r>
              <a:r>
                <a:rPr lang="en-US" u="sng" baseline="-25000" dirty="0">
                  <a:solidFill>
                    <a:srgbClr val="0000FA"/>
                  </a:solidFill>
                  <a:sym typeface="Symbol" pitchFamily="18" charset="2"/>
                </a:rPr>
                <a:t>CD   </a:t>
              </a:r>
              <a:r>
                <a:rPr lang="en-US" u="sng" dirty="0">
                  <a:solidFill>
                    <a:srgbClr val="0000FA"/>
                  </a:solidFill>
                  <a:sym typeface="Symbol" pitchFamily="18" charset="2"/>
                </a:rPr>
                <a:t>=  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62.2</a:t>
              </a:r>
              <a:r>
                <a:rPr lang="en-US" u="sng" dirty="0" smtClean="0">
                  <a:solidFill>
                    <a:srgbClr val="0000FA"/>
                  </a:solidFill>
                  <a:sym typeface="Symbol" pitchFamily="18" charset="2"/>
                </a:rPr>
                <a:t> </a:t>
              </a:r>
              <a:r>
                <a:rPr lang="en-US" u="sng" dirty="0" err="1">
                  <a:solidFill>
                    <a:srgbClr val="0000FA"/>
                  </a:solidFill>
                  <a:sym typeface="Symbol" pitchFamily="18" charset="2"/>
                </a:rPr>
                <a:t>kN</a:t>
              </a:r>
              <a:r>
                <a:rPr lang="en-US" u="sng" dirty="0">
                  <a:solidFill>
                    <a:srgbClr val="0000FA"/>
                  </a:solidFill>
                  <a:sym typeface="Symbol" pitchFamily="18" charset="2"/>
                </a:rPr>
                <a:t>  (T)</a:t>
              </a: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3922208" y="5430296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47244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0988" indent="-2809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1. Can you determine the force in member ED by making the cut at section a-a? Explain your answer.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A) No, </a:t>
            </a:r>
            <a:r>
              <a:rPr lang="en-US" dirty="0" smtClean="0"/>
              <a:t>there </a:t>
            </a:r>
            <a:r>
              <a:rPr lang="en-US" dirty="0"/>
              <a:t>are </a:t>
            </a:r>
            <a:r>
              <a:rPr lang="en-US" dirty="0" smtClean="0"/>
              <a:t>four unknowns</a:t>
            </a:r>
            <a:r>
              <a:rPr lang="en-US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B) Yes, using </a:t>
            </a:r>
            <a:r>
              <a:rPr lang="en-US" dirty="0">
                <a:sym typeface="Symbol" pitchFamily="18" charset="2"/>
              </a:rPr>
              <a:t> M</a:t>
            </a:r>
            <a:r>
              <a:rPr lang="en-US" baseline="-25000" dirty="0">
                <a:sym typeface="Symbol" pitchFamily="18" charset="2"/>
              </a:rPr>
              <a:t>D </a:t>
            </a:r>
            <a:r>
              <a:rPr lang="en-US" dirty="0">
                <a:sym typeface="Symbol" pitchFamily="18" charset="2"/>
              </a:rPr>
              <a:t> =  0 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   C) Yes, </a:t>
            </a:r>
            <a:r>
              <a:rPr lang="en-US" dirty="0"/>
              <a:t>using </a:t>
            </a:r>
            <a:r>
              <a:rPr lang="en-US" dirty="0">
                <a:sym typeface="Symbol" pitchFamily="18" charset="2"/>
              </a:rPr>
              <a:t> M</a:t>
            </a:r>
            <a:r>
              <a:rPr lang="en-US" baseline="-25000" dirty="0">
                <a:sym typeface="Symbol" pitchFamily="18" charset="2"/>
              </a:rPr>
              <a:t>E</a:t>
            </a:r>
            <a:r>
              <a:rPr lang="en-US" dirty="0">
                <a:sym typeface="Symbol" pitchFamily="18" charset="2"/>
              </a:rPr>
              <a:t>  =  0 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   D) Yes, </a:t>
            </a:r>
            <a:r>
              <a:rPr lang="en-US" dirty="0"/>
              <a:t>using </a:t>
            </a:r>
            <a:r>
              <a:rPr lang="en-US" dirty="0">
                <a:sym typeface="Symbol" pitchFamily="18" charset="2"/>
              </a:rPr>
              <a:t> M</a:t>
            </a:r>
            <a:r>
              <a:rPr lang="en-US" baseline="-25000" dirty="0">
                <a:sym typeface="Symbol" pitchFamily="18" charset="2"/>
              </a:rPr>
              <a:t>B</a:t>
            </a:r>
            <a:r>
              <a:rPr lang="en-US" dirty="0">
                <a:sym typeface="Symbol" pitchFamily="18" charset="2"/>
              </a:rPr>
              <a:t> =  0 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CONCEPT 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2" t="-1" r="192" b="19202"/>
          <a:stretch/>
        </p:blipFill>
        <p:spPr>
          <a:xfrm>
            <a:off x="4953000" y="1981199"/>
            <a:ext cx="3799728" cy="2981325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609600" y="3657601"/>
            <a:ext cx="81534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2. If you know F</a:t>
            </a:r>
            <a:r>
              <a:rPr lang="en-US" baseline="-25000" dirty="0"/>
              <a:t>ED</a:t>
            </a:r>
            <a:r>
              <a:rPr lang="en-US" dirty="0"/>
              <a:t>,  how will you determine </a:t>
            </a:r>
            <a:r>
              <a:rPr lang="en-US" dirty="0" smtClean="0"/>
              <a:t>F</a:t>
            </a:r>
            <a:r>
              <a:rPr lang="en-US" baseline="-25000" dirty="0" smtClean="0"/>
              <a:t>EB</a:t>
            </a:r>
            <a:r>
              <a:rPr lang="en-US" dirty="0" smtClean="0"/>
              <a:t>?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A) By taking section b-b and using </a:t>
            </a:r>
            <a:r>
              <a:rPr lang="en-US" dirty="0">
                <a:sym typeface="Symbol" pitchFamily="18" charset="2"/>
              </a:rPr>
              <a:t> M</a:t>
            </a:r>
            <a:r>
              <a:rPr lang="en-US" baseline="-25000" dirty="0">
                <a:sym typeface="Symbol" pitchFamily="18" charset="2"/>
              </a:rPr>
              <a:t>E</a:t>
            </a:r>
            <a:r>
              <a:rPr lang="en-US" dirty="0">
                <a:sym typeface="Symbol" pitchFamily="18" charset="2"/>
              </a:rPr>
              <a:t> = 0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     B) By taking section b-b, and </a:t>
            </a:r>
            <a:r>
              <a:rPr lang="en-US" dirty="0"/>
              <a:t>using </a:t>
            </a:r>
            <a:r>
              <a:rPr lang="en-US" dirty="0">
                <a:sym typeface="Symbol" pitchFamily="18" charset="2"/>
              </a:rPr>
              <a:t> F</a:t>
            </a:r>
            <a:r>
              <a:rPr lang="en-US" baseline="-25000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= 0 and  F</a:t>
            </a:r>
            <a:r>
              <a:rPr lang="en-US" baseline="-25000" dirty="0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 = 0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     C) By taking section a-a and </a:t>
            </a:r>
            <a:r>
              <a:rPr lang="en-US" dirty="0"/>
              <a:t>using </a:t>
            </a:r>
            <a:r>
              <a:rPr lang="en-US" dirty="0">
                <a:sym typeface="Symbol" pitchFamily="18" charset="2"/>
              </a:rPr>
              <a:t> M</a:t>
            </a:r>
            <a:r>
              <a:rPr lang="en-US" baseline="-25000" dirty="0">
                <a:sym typeface="Symbol" pitchFamily="18" charset="2"/>
              </a:rPr>
              <a:t>B</a:t>
            </a:r>
            <a:r>
              <a:rPr lang="en-US" dirty="0">
                <a:sym typeface="Symbol" pitchFamily="18" charset="2"/>
              </a:rPr>
              <a:t> = 0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     D) By taking section a-a and </a:t>
            </a:r>
            <a:r>
              <a:rPr lang="en-US" dirty="0"/>
              <a:t>using </a:t>
            </a:r>
            <a:r>
              <a:rPr lang="en-US" dirty="0">
                <a:sym typeface="Symbol" pitchFamily="18" charset="2"/>
              </a:rPr>
              <a:t> M</a:t>
            </a:r>
            <a:r>
              <a:rPr lang="en-US" baseline="-25000" dirty="0">
                <a:sym typeface="Symbol" pitchFamily="18" charset="2"/>
              </a:rPr>
              <a:t>D</a:t>
            </a:r>
            <a:r>
              <a:rPr lang="en-US" dirty="0">
                <a:sym typeface="Symbol" pitchFamily="18" charset="2"/>
              </a:rPr>
              <a:t> = 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CONCEPT QUIZ 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2" t="-1" r="192" b="19202"/>
          <a:stretch/>
        </p:blipFill>
        <p:spPr>
          <a:xfrm>
            <a:off x="2743200" y="1127761"/>
            <a:ext cx="3224306" cy="252984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4" y="1060704"/>
            <a:ext cx="3611366" cy="2895600"/>
          </a:xfrm>
          <a:prstGeom prst="rect">
            <a:avLst/>
          </a:prstGeom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40082" y="3886200"/>
            <a:ext cx="8275318" cy="253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a) Take </a:t>
            </a:r>
            <a:r>
              <a:rPr lang="en-US" dirty="0" smtClean="0"/>
              <a:t>the cut </a:t>
            </a:r>
            <a:r>
              <a:rPr lang="en-US" dirty="0"/>
              <a:t>through </a:t>
            </a:r>
            <a:r>
              <a:rPr lang="en-US" dirty="0" smtClean="0"/>
              <a:t>members </a:t>
            </a:r>
            <a:r>
              <a:rPr lang="en-US" dirty="0"/>
              <a:t>ED, EH, and GH.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b) Analyze the left </a:t>
            </a:r>
            <a:r>
              <a:rPr lang="en-US" dirty="0" smtClean="0"/>
              <a:t>section. Determine </a:t>
            </a:r>
            <a:r>
              <a:rPr lang="en-US" dirty="0"/>
              <a:t>the support reactions at </a:t>
            </a:r>
            <a:r>
              <a:rPr lang="en-US" dirty="0" smtClean="0"/>
              <a:t>F. </a:t>
            </a:r>
            <a:r>
              <a:rPr lang="en-US" u="sng" dirty="0" smtClean="0">
                <a:solidFill>
                  <a:srgbClr val="0000FA"/>
                </a:solidFill>
              </a:rPr>
              <a:t>Why?</a:t>
            </a:r>
            <a:endParaRPr lang="en-US" u="sng" dirty="0">
              <a:solidFill>
                <a:srgbClr val="0000FA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c) Draw the FBD of the </a:t>
            </a:r>
            <a:r>
              <a:rPr lang="en-US" dirty="0" smtClean="0"/>
              <a:t>left </a:t>
            </a:r>
            <a:r>
              <a:rPr lang="en-US" dirty="0"/>
              <a:t>section. </a:t>
            </a:r>
            <a:endParaRPr lang="en-US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/>
              <a:t>d</a:t>
            </a:r>
            <a:r>
              <a:rPr lang="en-US" dirty="0"/>
              <a:t>) Apply the equations of equilibrium (if </a:t>
            </a:r>
            <a:r>
              <a:rPr lang="en-US" dirty="0" smtClean="0"/>
              <a:t>possible, </a:t>
            </a:r>
            <a:r>
              <a:rPr lang="en-US" dirty="0"/>
              <a:t>try to do it so that every equation yields an answer to one unknown.</a:t>
            </a:r>
          </a:p>
        </p:txBody>
      </p:sp>
      <p:sp>
        <p:nvSpPr>
          <p:cNvPr id="15367" name="Text Box 3"/>
          <p:cNvSpPr txBox="1">
            <a:spLocks noChangeArrowheads="1"/>
          </p:cNvSpPr>
          <p:nvPr/>
        </p:nvSpPr>
        <p:spPr bwMode="auto">
          <a:xfrm>
            <a:off x="4419601" y="1066800"/>
            <a:ext cx="4267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990033"/>
                </a:solidFill>
              </a:rPr>
              <a:t>Given</a:t>
            </a:r>
            <a:r>
              <a:rPr lang="en-US" dirty="0">
                <a:solidFill>
                  <a:srgbClr val="990033"/>
                </a:solidFill>
              </a:rPr>
              <a:t>:	</a:t>
            </a:r>
            <a:r>
              <a:rPr lang="en-US" dirty="0"/>
              <a:t> Loads as shown on the 	truss.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Find</a:t>
            </a:r>
            <a:r>
              <a:rPr lang="en-US" dirty="0">
                <a:solidFill>
                  <a:srgbClr val="990033"/>
                </a:solidFill>
              </a:rPr>
              <a:t>:</a:t>
            </a:r>
            <a:r>
              <a:rPr lang="en-US" dirty="0"/>
              <a:t>	The </a:t>
            </a:r>
            <a:r>
              <a:rPr lang="en-US" dirty="0" smtClean="0"/>
              <a:t>forces </a:t>
            </a:r>
            <a:r>
              <a:rPr lang="en-US" dirty="0"/>
              <a:t>in members </a:t>
            </a:r>
            <a:r>
              <a:rPr lang="en-US" dirty="0" smtClean="0"/>
              <a:t>	ED, EH, and GH.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Plan: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1676400"/>
            <a:ext cx="0" cy="1066800"/>
          </a:xfrm>
          <a:prstGeom prst="line">
            <a:avLst/>
          </a:prstGeom>
          <a:ln w="2857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4598754" y="1206477"/>
            <a:ext cx="4419600" cy="3774065"/>
            <a:chOff x="4722820" y="1185273"/>
            <a:chExt cx="3792530" cy="3234327"/>
          </a:xfrm>
        </p:grpSpPr>
        <p:grpSp>
          <p:nvGrpSpPr>
            <p:cNvPr id="17" name="Group 16"/>
            <p:cNvGrpSpPr/>
            <p:nvPr/>
          </p:nvGrpSpPr>
          <p:grpSpPr>
            <a:xfrm>
              <a:off x="4722820" y="1185273"/>
              <a:ext cx="3792530" cy="3234327"/>
              <a:chOff x="5036348" y="1201748"/>
              <a:chExt cx="3792530" cy="3234327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17512" y="1201748"/>
                <a:ext cx="3611366" cy="2895600"/>
              </a:xfrm>
              <a:prstGeom prst="rect">
                <a:avLst/>
              </a:prstGeom>
            </p:spPr>
          </p:pic>
          <p:sp>
            <p:nvSpPr>
              <p:cNvPr id="4" name="Rectangle 3"/>
              <p:cNvSpPr/>
              <p:nvPr/>
            </p:nvSpPr>
            <p:spPr>
              <a:xfrm>
                <a:off x="5266852" y="2743200"/>
                <a:ext cx="448147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866515"/>
                <a:ext cx="609599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 flipH="1">
                <a:off x="5450188" y="2743200"/>
                <a:ext cx="4526" cy="45720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H="1">
                <a:off x="7005873" y="3861989"/>
                <a:ext cx="4526" cy="45720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H="1">
                <a:off x="6544147" y="3849988"/>
                <a:ext cx="457200" cy="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/>
              <p:cNvSpPr/>
              <p:nvPr/>
            </p:nvSpPr>
            <p:spPr>
              <a:xfrm>
                <a:off x="5036348" y="2913323"/>
                <a:ext cx="4587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sym typeface="Symbol" pitchFamily="18" charset="2"/>
                  </a:rPr>
                  <a:t>F</a:t>
                </a:r>
                <a:r>
                  <a:rPr lang="en-US" baseline="-25000" dirty="0" err="1" smtClean="0">
                    <a:sym typeface="Symbol" pitchFamily="18" charset="2"/>
                  </a:rPr>
                  <a:t>y</a:t>
                </a:r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020238" y="3974410"/>
                <a:ext cx="4817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ym typeface="Symbol" pitchFamily="18" charset="2"/>
                  </a:rPr>
                  <a:t>A</a:t>
                </a:r>
                <a:r>
                  <a:rPr lang="en-US" baseline="-25000" dirty="0" smtClean="0">
                    <a:sym typeface="Symbol" pitchFamily="18" charset="2"/>
                  </a:rPr>
                  <a:t>y</a:t>
                </a:r>
                <a:endParaRPr lang="en-US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6180928" y="3674075"/>
                <a:ext cx="5100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ym typeface="Symbol" pitchFamily="18" charset="2"/>
                  </a:rPr>
                  <a:t>A</a:t>
                </a:r>
                <a:r>
                  <a:rPr lang="en-US" baseline="-25000" dirty="0">
                    <a:sym typeface="Symbol" pitchFamily="18" charset="2"/>
                  </a:rPr>
                  <a:t>x</a:t>
                </a:r>
                <a:endParaRPr lang="en-US" dirty="0"/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 flipH="1">
              <a:off x="6230619" y="1828800"/>
              <a:ext cx="161453" cy="1068048"/>
            </a:xfrm>
            <a:prstGeom prst="line">
              <a:avLst/>
            </a:prstGeom>
            <a:ln w="3810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457200" y="1127894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1) Determine </a:t>
            </a:r>
            <a:r>
              <a:rPr lang="en-US" dirty="0"/>
              <a:t>the support </a:t>
            </a:r>
            <a:r>
              <a:rPr lang="en-US" dirty="0" smtClean="0"/>
              <a:t>reactions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/>
              <a:t>at F</a:t>
            </a:r>
            <a:r>
              <a:rPr lang="en-US" dirty="0" smtClean="0"/>
              <a:t> </a:t>
            </a:r>
            <a:r>
              <a:rPr lang="en-US" dirty="0"/>
              <a:t>by drawing the FBD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entire truss.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14400" y="5169563"/>
            <a:ext cx="6661604" cy="907941"/>
            <a:chOff x="958396" y="2837527"/>
            <a:chExt cx="6661604" cy="907941"/>
          </a:xfrm>
        </p:grpSpPr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958396" y="2837527"/>
              <a:ext cx="6661604" cy="907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ts val="600"/>
                </a:spcBef>
              </a:pPr>
              <a:r>
                <a:rPr lang="en-US" dirty="0"/>
                <a:t> </a:t>
              </a:r>
              <a:r>
                <a:rPr lang="en-US" dirty="0" smtClean="0"/>
                <a:t>+ </a:t>
              </a:r>
              <a:r>
                <a:rPr lang="en-US" dirty="0">
                  <a:sym typeface="Symbol" pitchFamily="18" charset="2"/>
                </a:rPr>
                <a:t> </a:t>
              </a:r>
              <a:r>
                <a:rPr lang="en-US" dirty="0" smtClean="0">
                  <a:sym typeface="Symbol" pitchFamily="18" charset="2"/>
                </a:rPr>
                <a:t>M</a:t>
              </a:r>
              <a:r>
                <a:rPr lang="en-US" baseline="-25000" dirty="0">
                  <a:sym typeface="Symbol" pitchFamily="18" charset="2"/>
                </a:rPr>
                <a:t>A</a:t>
              </a:r>
              <a:r>
                <a:rPr lang="en-US" dirty="0" smtClean="0">
                  <a:sym typeface="Symbol" pitchFamily="18" charset="2"/>
                </a:rPr>
                <a:t>  </a:t>
              </a:r>
              <a:r>
                <a:rPr lang="en-US" dirty="0">
                  <a:sym typeface="Symbol" pitchFamily="18" charset="2"/>
                </a:rPr>
                <a:t>=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–</a:t>
              </a:r>
              <a:r>
                <a:rPr lang="en-US" dirty="0">
                  <a:sym typeface="Symbol" pitchFamily="18" charset="2"/>
                </a:rPr>
                <a:t> </a:t>
              </a:r>
              <a:r>
                <a:rPr lang="en-US" dirty="0" err="1" smtClean="0">
                  <a:sym typeface="Symbol" pitchFamily="18" charset="2"/>
                </a:rPr>
                <a:t>F</a:t>
              </a:r>
              <a:r>
                <a:rPr lang="en-US" baseline="-25000" dirty="0" err="1">
                  <a:sym typeface="Symbol" pitchFamily="18" charset="2"/>
                </a:rPr>
                <a:t>y</a:t>
              </a:r>
              <a:r>
                <a:rPr lang="en-US" dirty="0" smtClean="0">
                  <a:sym typeface="Symbol" pitchFamily="18" charset="2"/>
                </a:rPr>
                <a:t> (</a:t>
              </a:r>
              <a:r>
                <a:rPr lang="en-US" dirty="0">
                  <a:sym typeface="Symbol" pitchFamily="18" charset="2"/>
                </a:rPr>
                <a:t>4</a:t>
              </a:r>
              <a:r>
                <a:rPr lang="en-US" dirty="0" smtClean="0">
                  <a:sym typeface="Symbol" pitchFamily="18" charset="2"/>
                </a:rPr>
                <a:t>)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+ </a:t>
              </a:r>
              <a:r>
                <a:rPr lang="en-US" dirty="0" smtClean="0">
                  <a:sym typeface="Symbol" pitchFamily="18" charset="2"/>
                </a:rPr>
                <a:t>40 (</a:t>
              </a:r>
              <a:r>
                <a:rPr lang="en-US" dirty="0">
                  <a:sym typeface="Symbol" pitchFamily="18" charset="2"/>
                </a:rPr>
                <a:t>2</a:t>
              </a:r>
              <a:r>
                <a:rPr lang="en-US" dirty="0" smtClean="0">
                  <a:sym typeface="Symbol" pitchFamily="18" charset="2"/>
                </a:rPr>
                <a:t>)  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+</a:t>
              </a:r>
              <a:r>
                <a:rPr lang="en-US" dirty="0" smtClean="0">
                  <a:sym typeface="Symbol" pitchFamily="18" charset="2"/>
                </a:rPr>
                <a:t> </a:t>
              </a:r>
              <a:r>
                <a:rPr lang="en-US" dirty="0">
                  <a:sym typeface="Symbol" pitchFamily="18" charset="2"/>
                </a:rPr>
                <a:t>3</a:t>
              </a:r>
              <a:r>
                <a:rPr lang="en-US" dirty="0" smtClean="0">
                  <a:sym typeface="Symbol" pitchFamily="18" charset="2"/>
                </a:rPr>
                <a:t>0 (</a:t>
              </a:r>
              <a:r>
                <a:rPr lang="en-US" dirty="0">
                  <a:sym typeface="Symbol" pitchFamily="18" charset="2"/>
                </a:rPr>
                <a:t>3</a:t>
              </a:r>
              <a:r>
                <a:rPr lang="en-US" dirty="0" smtClean="0">
                  <a:sym typeface="Symbol" pitchFamily="18" charset="2"/>
                </a:rPr>
                <a:t>)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+</a:t>
              </a:r>
              <a:r>
                <a:rPr lang="en-US" dirty="0">
                  <a:sym typeface="Symbol" pitchFamily="18" charset="2"/>
                </a:rPr>
                <a:t> </a:t>
              </a:r>
              <a:r>
                <a:rPr lang="en-US" dirty="0" smtClean="0">
                  <a:sym typeface="Symbol" pitchFamily="18" charset="2"/>
                </a:rPr>
                <a:t>40 (1.5) </a:t>
              </a:r>
              <a:r>
                <a:rPr lang="en-US" dirty="0">
                  <a:sym typeface="Symbol" pitchFamily="18" charset="2"/>
                </a:rPr>
                <a:t>= 0;</a:t>
              </a:r>
            </a:p>
            <a:p>
              <a:pPr eaLnBrk="1" hangingPunct="1">
                <a:spcBef>
                  <a:spcPts val="600"/>
                </a:spcBef>
              </a:pPr>
              <a:r>
                <a:rPr lang="en-US" dirty="0">
                  <a:sym typeface="Symbol" pitchFamily="18" charset="2"/>
                </a:rPr>
                <a:t>       </a:t>
              </a:r>
              <a:r>
                <a:rPr lang="en-US" dirty="0">
                  <a:solidFill>
                    <a:srgbClr val="0000FA"/>
                  </a:solidFill>
                  <a:sym typeface="Symbol" pitchFamily="18" charset="2"/>
                </a:rPr>
                <a:t>  </a:t>
              </a:r>
              <a:r>
                <a:rPr lang="en-US" u="sng" dirty="0" err="1" smtClean="0">
                  <a:solidFill>
                    <a:srgbClr val="0000FA"/>
                  </a:solidFill>
                  <a:sym typeface="Symbol" pitchFamily="18" charset="2"/>
                </a:rPr>
                <a:t>F</a:t>
              </a:r>
              <a:r>
                <a:rPr lang="en-US" u="sng" baseline="-25000" dirty="0" err="1">
                  <a:solidFill>
                    <a:srgbClr val="0000FA"/>
                  </a:solidFill>
                  <a:sym typeface="Symbol" pitchFamily="18" charset="2"/>
                </a:rPr>
                <a:t>y</a:t>
              </a:r>
              <a:r>
                <a:rPr lang="en-US" u="sng" dirty="0" smtClean="0">
                  <a:solidFill>
                    <a:srgbClr val="0000FA"/>
                  </a:solidFill>
                  <a:sym typeface="Symbol" pitchFamily="18" charset="2"/>
                </a:rPr>
                <a:t>  </a:t>
              </a:r>
              <a:r>
                <a:rPr lang="en-US" u="sng" dirty="0">
                  <a:solidFill>
                    <a:srgbClr val="0000FA"/>
                  </a:solidFill>
                  <a:sym typeface="Symbol" pitchFamily="18" charset="2"/>
                </a:rPr>
                <a:t>= </a:t>
              </a:r>
              <a:r>
                <a:rPr lang="en-US" u="sng" dirty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57.5 </a:t>
              </a:r>
              <a:r>
                <a:rPr lang="en-US" u="sng" dirty="0" err="1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kN</a:t>
              </a:r>
              <a:endParaRPr lang="en-US" u="sng" dirty="0">
                <a:solidFill>
                  <a:srgbClr val="0000FA"/>
                </a:solidFill>
                <a:sym typeface="Symbol" pitchFamily="18" charset="2"/>
              </a:endParaRPr>
            </a:p>
          </p:txBody>
        </p:sp>
        <p:sp>
          <p:nvSpPr>
            <p:cNvPr id="5" name="Arc 4"/>
            <p:cNvSpPr/>
            <p:nvPr/>
          </p:nvSpPr>
          <p:spPr bwMode="auto">
            <a:xfrm>
              <a:off x="970962" y="2848376"/>
              <a:ext cx="609600" cy="428224"/>
            </a:xfrm>
            <a:prstGeom prst="arc">
              <a:avLst>
                <a:gd name="adj1" fmla="val 8027572"/>
                <a:gd name="adj2" fmla="val 13822257"/>
              </a:avLst>
            </a:prstGeom>
            <a:noFill/>
            <a:ln w="19050" cap="flat" cmpd="sng" algn="ctr">
              <a:solidFill>
                <a:schemeClr val="tx2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20771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75581" y="1331676"/>
            <a:ext cx="3564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2) Analyze </a:t>
            </a:r>
            <a:r>
              <a:rPr lang="en-US" dirty="0"/>
              <a:t>the left section.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28650" y="1981200"/>
            <a:ext cx="5105401" cy="907941"/>
            <a:chOff x="958396" y="2837527"/>
            <a:chExt cx="6661604" cy="753457"/>
          </a:xfrm>
        </p:grpSpPr>
        <p:sp>
          <p:nvSpPr>
            <p:cNvPr id="28" name="Text Box 11"/>
            <p:cNvSpPr txBox="1">
              <a:spLocks noChangeArrowheads="1"/>
            </p:cNvSpPr>
            <p:nvPr/>
          </p:nvSpPr>
          <p:spPr bwMode="auto">
            <a:xfrm>
              <a:off x="958396" y="2837527"/>
              <a:ext cx="6661604" cy="753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ts val="600"/>
                </a:spcBef>
              </a:pPr>
              <a:r>
                <a:rPr lang="en-US" dirty="0"/>
                <a:t> </a:t>
              </a:r>
              <a:r>
                <a:rPr lang="en-US" dirty="0" smtClean="0"/>
                <a:t>+ </a:t>
              </a:r>
              <a:r>
                <a:rPr lang="en-US" dirty="0">
                  <a:sym typeface="Symbol" pitchFamily="18" charset="2"/>
                </a:rPr>
                <a:t> </a:t>
              </a:r>
              <a:r>
                <a:rPr lang="en-US" dirty="0" smtClean="0">
                  <a:sym typeface="Symbol" pitchFamily="18" charset="2"/>
                </a:rPr>
                <a:t>M</a:t>
              </a:r>
              <a:r>
                <a:rPr lang="en-US" baseline="-25000" dirty="0">
                  <a:sym typeface="Symbol" pitchFamily="18" charset="2"/>
                </a:rPr>
                <a:t>E</a:t>
              </a:r>
              <a:r>
                <a:rPr lang="en-US" dirty="0" smtClean="0">
                  <a:sym typeface="Symbol" pitchFamily="18" charset="2"/>
                </a:rPr>
                <a:t> =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–</a:t>
              </a:r>
              <a:r>
                <a:rPr lang="en-US" dirty="0">
                  <a:sym typeface="Symbol" pitchFamily="18" charset="2"/>
                </a:rPr>
                <a:t> </a:t>
              </a:r>
              <a:r>
                <a:rPr lang="en-US" dirty="0" smtClean="0">
                  <a:sym typeface="Symbol" pitchFamily="18" charset="2"/>
                </a:rPr>
                <a:t>57.5 (</a:t>
              </a:r>
              <a:r>
                <a:rPr lang="en-US" dirty="0">
                  <a:sym typeface="Symbol" pitchFamily="18" charset="2"/>
                </a:rPr>
                <a:t>2</a:t>
              </a:r>
              <a:r>
                <a:rPr lang="en-US" dirty="0" smtClean="0">
                  <a:sym typeface="Symbol" pitchFamily="18" charset="2"/>
                </a:rPr>
                <a:t>)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+ </a:t>
              </a:r>
              <a:r>
                <a:rPr lang="en-US" dirty="0" smtClean="0">
                  <a:sym typeface="Symbol" pitchFamily="18" charset="2"/>
                </a:rPr>
                <a:t>F</a:t>
              </a:r>
              <a:r>
                <a:rPr lang="en-US" baseline="-25000" dirty="0" smtClean="0">
                  <a:sym typeface="Symbol" pitchFamily="18" charset="2"/>
                </a:rPr>
                <a:t>GH</a:t>
              </a:r>
              <a:r>
                <a:rPr lang="en-US" dirty="0" smtClean="0">
                  <a:sym typeface="Symbol" pitchFamily="18" charset="2"/>
                </a:rPr>
                <a:t> (1.5) = </a:t>
              </a:r>
              <a:r>
                <a:rPr lang="en-US" dirty="0">
                  <a:sym typeface="Symbol" pitchFamily="18" charset="2"/>
                </a:rPr>
                <a:t>0;</a:t>
              </a:r>
            </a:p>
            <a:p>
              <a:pPr eaLnBrk="1" hangingPunct="1">
                <a:spcBef>
                  <a:spcPts val="600"/>
                </a:spcBef>
              </a:pPr>
              <a:r>
                <a:rPr lang="en-US" dirty="0">
                  <a:sym typeface="Symbol" pitchFamily="18" charset="2"/>
                </a:rPr>
                <a:t>       </a:t>
              </a:r>
              <a:r>
                <a:rPr lang="en-US" u="sng" dirty="0" smtClean="0">
                  <a:solidFill>
                    <a:srgbClr val="0000FA"/>
                  </a:solidFill>
                  <a:sym typeface="Symbol" pitchFamily="18" charset="2"/>
                </a:rPr>
                <a:t>F</a:t>
              </a:r>
              <a:r>
                <a:rPr lang="en-US" u="sng" baseline="-25000" dirty="0" smtClean="0">
                  <a:solidFill>
                    <a:srgbClr val="0000FA"/>
                  </a:solidFill>
                  <a:sym typeface="Symbol" pitchFamily="18" charset="2"/>
                </a:rPr>
                <a:t>GH</a:t>
              </a:r>
              <a:r>
                <a:rPr lang="en-US" u="sng" dirty="0" smtClean="0">
                  <a:solidFill>
                    <a:srgbClr val="0000FA"/>
                  </a:solidFill>
                  <a:sym typeface="Symbol" pitchFamily="18" charset="2"/>
                </a:rPr>
                <a:t> = 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76.7 </a:t>
              </a:r>
              <a:r>
                <a:rPr lang="en-US" u="sng" dirty="0" err="1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kN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 (T)</a:t>
              </a:r>
              <a:endParaRPr lang="en-US" u="sng" dirty="0">
                <a:solidFill>
                  <a:srgbClr val="0000FA"/>
                </a:solidFill>
                <a:sym typeface="Symbol" pitchFamily="18" charset="2"/>
              </a:endParaRPr>
            </a:p>
          </p:txBody>
        </p:sp>
        <p:sp>
          <p:nvSpPr>
            <p:cNvPr id="29" name="Arc 28"/>
            <p:cNvSpPr/>
            <p:nvPr/>
          </p:nvSpPr>
          <p:spPr bwMode="auto">
            <a:xfrm>
              <a:off x="970962" y="2848376"/>
              <a:ext cx="609600" cy="428224"/>
            </a:xfrm>
            <a:prstGeom prst="arc">
              <a:avLst>
                <a:gd name="adj1" fmla="val 8027572"/>
                <a:gd name="adj2" fmla="val 13822257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502845" y="3088246"/>
            <a:ext cx="49488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↑ +  </a:t>
            </a:r>
            <a:r>
              <a:rPr lang="en-US" dirty="0" err="1" smtClean="0">
                <a:sym typeface="Symbol" pitchFamily="18" charset="2"/>
              </a:rPr>
              <a:t>F</a:t>
            </a:r>
            <a:r>
              <a:rPr lang="en-US" baseline="-25000" dirty="0" err="1">
                <a:sym typeface="Symbol" pitchFamily="18" charset="2"/>
              </a:rPr>
              <a:t>y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= </a:t>
            </a:r>
            <a:r>
              <a:rPr lang="en-US" dirty="0" smtClean="0">
                <a:sym typeface="Symbol" pitchFamily="18" charset="2"/>
              </a:rPr>
              <a:t>57.5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–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40 – </a:t>
            </a:r>
            <a:r>
              <a:rPr lang="en-US" dirty="0" smtClean="0">
                <a:sym typeface="Symbol" pitchFamily="18" charset="2"/>
              </a:rPr>
              <a:t>F</a:t>
            </a:r>
            <a:r>
              <a:rPr lang="en-US" baseline="-25000" dirty="0" smtClean="0">
                <a:sym typeface="Symbol" pitchFamily="18" charset="2"/>
              </a:rPr>
              <a:t>EH</a:t>
            </a:r>
            <a:r>
              <a:rPr lang="en-US" dirty="0" smtClean="0">
                <a:sym typeface="Symbol" pitchFamily="18" charset="2"/>
              </a:rPr>
              <a:t> (3/5)=  </a:t>
            </a:r>
            <a:r>
              <a:rPr lang="en-US" dirty="0">
                <a:sym typeface="Symbol" pitchFamily="18" charset="2"/>
              </a:rPr>
              <a:t>0; 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tx2"/>
                </a:solidFill>
                <a:sym typeface="Symbol" pitchFamily="18" charset="2"/>
              </a:rPr>
              <a:t>         </a:t>
            </a:r>
            <a:r>
              <a:rPr lang="en-US" u="sng" dirty="0" smtClean="0">
                <a:solidFill>
                  <a:srgbClr val="0000FA"/>
                </a:solidFill>
                <a:sym typeface="Symbol" pitchFamily="18" charset="2"/>
              </a:rPr>
              <a:t>F</a:t>
            </a:r>
            <a:r>
              <a:rPr lang="en-US" u="sng" baseline="-25000" dirty="0" smtClean="0">
                <a:solidFill>
                  <a:srgbClr val="0000FA"/>
                </a:solidFill>
                <a:sym typeface="Symbol" pitchFamily="18" charset="2"/>
              </a:rPr>
              <a:t>EH </a:t>
            </a:r>
            <a:r>
              <a:rPr lang="en-US" u="sng" dirty="0" smtClean="0">
                <a:solidFill>
                  <a:srgbClr val="0000FA"/>
                </a:solidFill>
                <a:sym typeface="Symbol" pitchFamily="18" charset="2"/>
              </a:rPr>
              <a:t>= 29.2 </a:t>
            </a:r>
            <a:r>
              <a:rPr lang="en-US" u="sng" dirty="0" err="1" smtClean="0">
                <a:solidFill>
                  <a:srgbClr val="0000FA"/>
                </a:solidFill>
                <a:sym typeface="Symbol" pitchFamily="18" charset="2"/>
              </a:rPr>
              <a:t>kN</a:t>
            </a:r>
            <a:r>
              <a:rPr lang="en-US" u="sng" dirty="0" smtClean="0">
                <a:solidFill>
                  <a:srgbClr val="0000FA"/>
                </a:solidFill>
                <a:sym typeface="Symbol" pitchFamily="18" charset="2"/>
              </a:rPr>
              <a:t> </a:t>
            </a:r>
            <a:r>
              <a:rPr lang="en-US" u="sng" dirty="0">
                <a:solidFill>
                  <a:srgbClr val="0000FA"/>
                </a:solidFill>
                <a:sym typeface="Symbol" pitchFamily="18" charset="2"/>
              </a:rPr>
              <a:t>(T)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5334000" y="1143000"/>
            <a:ext cx="3253356" cy="2990910"/>
            <a:chOff x="5509644" y="1219200"/>
            <a:chExt cx="3253356" cy="2990910"/>
          </a:xfrm>
        </p:grpSpPr>
        <p:grpSp>
          <p:nvGrpSpPr>
            <p:cNvPr id="50" name="Group 49"/>
            <p:cNvGrpSpPr/>
            <p:nvPr/>
          </p:nvGrpSpPr>
          <p:grpSpPr>
            <a:xfrm>
              <a:off x="5509644" y="1219200"/>
              <a:ext cx="3253356" cy="2990910"/>
              <a:chOff x="4990432" y="1331790"/>
              <a:chExt cx="3253356" cy="2990910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4990432" y="1331790"/>
                <a:ext cx="3253356" cy="2990910"/>
                <a:chOff x="4990432" y="1331790"/>
                <a:chExt cx="3253356" cy="2990910"/>
              </a:xfrm>
            </p:grpSpPr>
            <p:grpSp>
              <p:nvGrpSpPr>
                <p:cNvPr id="42" name="Group 41"/>
                <p:cNvGrpSpPr/>
                <p:nvPr/>
              </p:nvGrpSpPr>
              <p:grpSpPr>
                <a:xfrm>
                  <a:off x="4990432" y="1331790"/>
                  <a:ext cx="3253356" cy="2990910"/>
                  <a:chOff x="5590895" y="1546151"/>
                  <a:chExt cx="3253356" cy="2990910"/>
                </a:xfrm>
              </p:grpSpPr>
              <p:cxnSp>
                <p:nvCxnSpPr>
                  <p:cNvPr id="31" name="Straight Arrow Connector 30"/>
                  <p:cNvCxnSpPr/>
                  <p:nvPr/>
                </p:nvCxnSpPr>
                <p:spPr>
                  <a:xfrm>
                    <a:off x="7991195" y="3669323"/>
                    <a:ext cx="467005" cy="0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Arrow Connector 21"/>
                  <p:cNvCxnSpPr/>
                  <p:nvPr/>
                </p:nvCxnSpPr>
                <p:spPr>
                  <a:xfrm>
                    <a:off x="7838552" y="3144296"/>
                    <a:ext cx="467248" cy="381000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Arrow Connector 6"/>
                  <p:cNvCxnSpPr/>
                  <p:nvPr/>
                </p:nvCxnSpPr>
                <p:spPr>
                  <a:xfrm>
                    <a:off x="8048345" y="2743200"/>
                    <a:ext cx="467005" cy="0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4" name="Picture 3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5590895" y="1546151"/>
                    <a:ext cx="2457450" cy="2819400"/>
                  </a:xfrm>
                  <a:prstGeom prst="rect">
                    <a:avLst/>
                  </a:prstGeom>
                </p:spPr>
              </p:pic>
              <p:sp>
                <p:nvSpPr>
                  <p:cNvPr id="14" name="Rectangle 13"/>
                  <p:cNvSpPr/>
                  <p:nvPr/>
                </p:nvSpPr>
                <p:spPr>
                  <a:xfrm>
                    <a:off x="5742937" y="3799076"/>
                    <a:ext cx="739896" cy="43951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6" name="Straight Arrow Connector 15"/>
                  <p:cNvCxnSpPr/>
                  <p:nvPr/>
                </p:nvCxnSpPr>
                <p:spPr>
                  <a:xfrm flipH="1">
                    <a:off x="6108359" y="3810000"/>
                    <a:ext cx="4526" cy="457200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headEnd type="triangl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" name="Rectangle 18"/>
                  <p:cNvSpPr/>
                  <p:nvPr/>
                </p:nvSpPr>
                <p:spPr>
                  <a:xfrm>
                    <a:off x="6124295" y="4136951"/>
                    <a:ext cx="1447832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dirty="0" err="1" smtClean="0">
                        <a:sym typeface="Symbol" pitchFamily="18" charset="2"/>
                      </a:rPr>
                      <a:t>F</a:t>
                    </a:r>
                    <a:r>
                      <a:rPr lang="en-US" sz="2000" baseline="-25000" dirty="0" err="1" smtClean="0">
                        <a:sym typeface="Symbol" pitchFamily="18" charset="2"/>
                      </a:rPr>
                      <a:t>y</a:t>
                    </a:r>
                    <a:r>
                      <a:rPr lang="en-US" sz="2000" dirty="0" smtClean="0">
                        <a:cs typeface="Times New Roman" pitchFamily="18" charset="0"/>
                        <a:sym typeface="Symbol" pitchFamily="18" charset="2"/>
                      </a:rPr>
                      <a:t>= 57.5 </a:t>
                    </a:r>
                    <a:r>
                      <a:rPr lang="en-US" sz="2000" dirty="0" err="1" smtClean="0">
                        <a:cs typeface="Times New Roman" pitchFamily="18" charset="0"/>
                        <a:sym typeface="Symbol" pitchFamily="18" charset="2"/>
                      </a:rPr>
                      <a:t>kN</a:t>
                    </a:r>
                    <a:endParaRPr lang="en-US" sz="2000" dirty="0">
                      <a:sym typeface="Symbol" pitchFamily="18" charset="2"/>
                    </a:endParaRPr>
                  </a:p>
                </p:txBody>
              </p:sp>
              <p:sp>
                <p:nvSpPr>
                  <p:cNvPr id="5" name="Rectangle 4"/>
                  <p:cNvSpPr/>
                  <p:nvPr/>
                </p:nvSpPr>
                <p:spPr>
                  <a:xfrm>
                    <a:off x="7381352" y="2057400"/>
                    <a:ext cx="7620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4" name="Straight Connector 23"/>
                  <p:cNvCxnSpPr/>
                  <p:nvPr/>
                </p:nvCxnSpPr>
                <p:spPr>
                  <a:xfrm>
                    <a:off x="7541485" y="2910889"/>
                    <a:ext cx="499389" cy="40109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>
                    <a:off x="7631952" y="2988317"/>
                    <a:ext cx="361713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7982609" y="2995704"/>
                    <a:ext cx="0" cy="24454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7" name="Rectangle 36"/>
                  <p:cNvSpPr/>
                  <p:nvPr/>
                </p:nvSpPr>
                <p:spPr>
                  <a:xfrm>
                    <a:off x="7676886" y="2721864"/>
                    <a:ext cx="30008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 dirty="0" smtClean="0">
                        <a:cs typeface="Times New Roman" pitchFamily="18" charset="0"/>
                        <a:sym typeface="Symbol" pitchFamily="18" charset="2"/>
                      </a:rPr>
                      <a:t>4</a:t>
                    </a:r>
                    <a:endParaRPr lang="en-US" sz="1800" dirty="0"/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>
                  <a:xfrm>
                    <a:off x="7950854" y="2962132"/>
                    <a:ext cx="30008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 dirty="0">
                        <a:cs typeface="Times New Roman" pitchFamily="18" charset="0"/>
                        <a:sym typeface="Symbol" pitchFamily="18" charset="2"/>
                      </a:rPr>
                      <a:t>3</a:t>
                    </a:r>
                    <a:endParaRPr lang="en-US" sz="1800" dirty="0"/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8215553" y="2217236"/>
                    <a:ext cx="628698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 smtClean="0">
                        <a:sym typeface="Symbol" pitchFamily="18" charset="2"/>
                      </a:rPr>
                      <a:t>F</a:t>
                    </a:r>
                    <a:r>
                      <a:rPr lang="en-US" baseline="-25000" dirty="0" smtClean="0">
                        <a:sym typeface="Symbol" pitchFamily="18" charset="2"/>
                      </a:rPr>
                      <a:t>ED</a:t>
                    </a:r>
                    <a:endParaRPr lang="en-US" dirty="0"/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>
                  <a:xfrm>
                    <a:off x="8208264" y="3063631"/>
                    <a:ext cx="628698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 smtClean="0">
                        <a:sym typeface="Symbol" pitchFamily="18" charset="2"/>
                      </a:rPr>
                      <a:t>F</a:t>
                    </a:r>
                    <a:r>
                      <a:rPr lang="en-US" baseline="-25000" dirty="0" smtClean="0">
                        <a:sym typeface="Symbol" pitchFamily="18" charset="2"/>
                      </a:rPr>
                      <a:t>EH</a:t>
                    </a:r>
                    <a:endParaRPr lang="en-US" dirty="0"/>
                  </a:p>
                </p:txBody>
              </p:sp>
              <p:sp>
                <p:nvSpPr>
                  <p:cNvPr id="41" name="Rectangle 40"/>
                  <p:cNvSpPr/>
                  <p:nvPr/>
                </p:nvSpPr>
                <p:spPr>
                  <a:xfrm>
                    <a:off x="8079380" y="3656421"/>
                    <a:ext cx="651140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 smtClean="0">
                        <a:sym typeface="Symbol" pitchFamily="18" charset="2"/>
                      </a:rPr>
                      <a:t>F</a:t>
                    </a:r>
                    <a:r>
                      <a:rPr lang="en-US" baseline="-25000" dirty="0">
                        <a:sym typeface="Symbol" pitchFamily="18" charset="2"/>
                      </a:rPr>
                      <a:t>G</a:t>
                    </a:r>
                    <a:r>
                      <a:rPr lang="en-US" baseline="-25000" dirty="0" smtClean="0">
                        <a:sym typeface="Symbol" pitchFamily="18" charset="2"/>
                      </a:rPr>
                      <a:t>H</a:t>
                    </a:r>
                    <a:endParaRPr lang="en-US" dirty="0"/>
                  </a:p>
                </p:txBody>
              </p:sp>
            </p:grpSp>
            <p:cxnSp>
              <p:nvCxnSpPr>
                <p:cNvPr id="44" name="Straight Arrow Connector 43"/>
                <p:cNvCxnSpPr/>
                <p:nvPr/>
              </p:nvCxnSpPr>
              <p:spPr>
                <a:xfrm>
                  <a:off x="6025074" y="2528839"/>
                  <a:ext cx="7289" cy="926123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triangl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5918632" y="2528839"/>
                <a:ext cx="25194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929618" y="3455772"/>
                <a:ext cx="25194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Rectangle 51"/>
            <p:cNvSpPr/>
            <p:nvPr/>
          </p:nvSpPr>
          <p:spPr>
            <a:xfrm>
              <a:off x="5943600" y="2510297"/>
              <a:ext cx="195668" cy="2329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900661" y="2450515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itchFamily="18" charset="0"/>
                  <a:sym typeface="Symbol" pitchFamily="18" charset="2"/>
                </a:rPr>
                <a:t>1.5 </a:t>
              </a:r>
              <a:r>
                <a:rPr lang="en-US" sz="1800" dirty="0" smtClean="0">
                  <a:cs typeface="Times New Roman" pitchFamily="18" charset="0"/>
                  <a:sym typeface="Symbol" pitchFamily="18" charset="2"/>
                </a:rPr>
                <a:t>m</a:t>
              </a:r>
              <a:endParaRPr lang="en-US" sz="18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06061" y="4469184"/>
            <a:ext cx="6854173" cy="907941"/>
            <a:chOff x="958396" y="2837527"/>
            <a:chExt cx="6661604" cy="753457"/>
          </a:xfrm>
        </p:grpSpPr>
        <p:sp>
          <p:nvSpPr>
            <p:cNvPr id="56" name="Text Box 11"/>
            <p:cNvSpPr txBox="1">
              <a:spLocks noChangeArrowheads="1"/>
            </p:cNvSpPr>
            <p:nvPr/>
          </p:nvSpPr>
          <p:spPr bwMode="auto">
            <a:xfrm>
              <a:off x="958396" y="2837527"/>
              <a:ext cx="6661604" cy="753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ts val="600"/>
                </a:spcBef>
              </a:pPr>
              <a:r>
                <a:rPr lang="en-US" dirty="0"/>
                <a:t> </a:t>
              </a:r>
              <a:r>
                <a:rPr lang="en-US" dirty="0" smtClean="0"/>
                <a:t>+ </a:t>
              </a:r>
              <a:r>
                <a:rPr lang="en-US" dirty="0">
                  <a:sym typeface="Symbol" pitchFamily="18" charset="2"/>
                </a:rPr>
                <a:t> </a:t>
              </a:r>
              <a:r>
                <a:rPr lang="en-US" dirty="0" smtClean="0">
                  <a:sym typeface="Symbol" pitchFamily="18" charset="2"/>
                </a:rPr>
                <a:t>M</a:t>
              </a:r>
              <a:r>
                <a:rPr lang="en-US" baseline="-25000" dirty="0">
                  <a:sym typeface="Symbol" pitchFamily="18" charset="2"/>
                </a:rPr>
                <a:t>H</a:t>
              </a:r>
              <a:r>
                <a:rPr lang="en-US" dirty="0" smtClean="0">
                  <a:sym typeface="Symbol" pitchFamily="18" charset="2"/>
                </a:rPr>
                <a:t> =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–</a:t>
              </a:r>
              <a:r>
                <a:rPr lang="en-US" dirty="0">
                  <a:sym typeface="Symbol" pitchFamily="18" charset="2"/>
                </a:rPr>
                <a:t> </a:t>
              </a:r>
              <a:r>
                <a:rPr lang="en-US" dirty="0" smtClean="0">
                  <a:sym typeface="Symbol" pitchFamily="18" charset="2"/>
                </a:rPr>
                <a:t>57.5 (4</a:t>
              </a:r>
              <a:r>
                <a:rPr lang="en-US" dirty="0">
                  <a:sym typeface="Symbol" pitchFamily="18" charset="2"/>
                </a:rPr>
                <a:t>) + </a:t>
              </a:r>
              <a:r>
                <a:rPr lang="en-US" dirty="0" smtClean="0">
                  <a:sym typeface="Symbol" pitchFamily="18" charset="2"/>
                </a:rPr>
                <a:t>40 (2)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– </a:t>
              </a:r>
              <a:r>
                <a:rPr lang="en-US" dirty="0" smtClean="0">
                  <a:sym typeface="Symbol" pitchFamily="18" charset="2"/>
                </a:rPr>
                <a:t>F</a:t>
              </a:r>
              <a:r>
                <a:rPr lang="en-US" baseline="-25000" dirty="0" smtClean="0">
                  <a:sym typeface="Symbol" pitchFamily="18" charset="2"/>
                </a:rPr>
                <a:t>ED</a:t>
              </a:r>
              <a:r>
                <a:rPr lang="en-US" dirty="0" smtClean="0">
                  <a:sym typeface="Symbol" pitchFamily="18" charset="2"/>
                </a:rPr>
                <a:t> (1.5) = </a:t>
              </a:r>
              <a:r>
                <a:rPr lang="en-US" dirty="0">
                  <a:sym typeface="Symbol" pitchFamily="18" charset="2"/>
                </a:rPr>
                <a:t>0;</a:t>
              </a:r>
            </a:p>
            <a:p>
              <a:pPr eaLnBrk="1" hangingPunct="1">
                <a:spcBef>
                  <a:spcPts val="600"/>
                </a:spcBef>
              </a:pPr>
              <a:r>
                <a:rPr lang="en-US" dirty="0">
                  <a:sym typeface="Symbol" pitchFamily="18" charset="2"/>
                </a:rPr>
                <a:t>       </a:t>
              </a:r>
              <a:r>
                <a:rPr lang="en-US" dirty="0" smtClean="0">
                  <a:solidFill>
                    <a:srgbClr val="0000FA"/>
                  </a:solidFill>
                  <a:sym typeface="Symbol" pitchFamily="18" charset="2"/>
                </a:rPr>
                <a:t>F</a:t>
              </a:r>
              <a:r>
                <a:rPr lang="en-US" baseline="-25000" dirty="0" smtClean="0">
                  <a:solidFill>
                    <a:srgbClr val="0000FA"/>
                  </a:solidFill>
                  <a:sym typeface="Symbol" pitchFamily="18" charset="2"/>
                </a:rPr>
                <a:t>ED</a:t>
              </a:r>
              <a:r>
                <a:rPr lang="en-US" dirty="0" smtClean="0">
                  <a:solidFill>
                    <a:srgbClr val="0000FA"/>
                  </a:solidFill>
                  <a:sym typeface="Symbol" pitchFamily="18" charset="2"/>
                </a:rPr>
                <a:t> = </a:t>
              </a:r>
              <a:r>
                <a:rPr lang="en-US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-100 </a:t>
              </a:r>
              <a:r>
                <a:rPr lang="en-US" dirty="0" err="1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kN</a:t>
              </a:r>
              <a:r>
                <a:rPr lang="en-US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dirty="0">
                  <a:solidFill>
                    <a:srgbClr val="0000FA"/>
                  </a:solidFill>
                  <a:sym typeface="Symbol" pitchFamily="18" charset="2"/>
                </a:rPr>
                <a:t>= 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100 </a:t>
              </a:r>
              <a:r>
                <a:rPr lang="en-US" u="sng" dirty="0" err="1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kN</a:t>
              </a:r>
              <a:r>
                <a:rPr lang="en-US" u="sng" dirty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(</a:t>
              </a:r>
              <a:r>
                <a:rPr lang="en-US" u="sng" dirty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)</a:t>
              </a:r>
              <a:endParaRPr lang="en-US" u="sng" dirty="0">
                <a:solidFill>
                  <a:srgbClr val="0000FA"/>
                </a:solidFill>
                <a:sym typeface="Symbol" pitchFamily="18" charset="2"/>
              </a:endParaRPr>
            </a:p>
          </p:txBody>
        </p:sp>
        <p:sp>
          <p:nvSpPr>
            <p:cNvPr id="57" name="Arc 56"/>
            <p:cNvSpPr/>
            <p:nvPr/>
          </p:nvSpPr>
          <p:spPr bwMode="auto">
            <a:xfrm>
              <a:off x="970962" y="2848376"/>
              <a:ext cx="609600" cy="428224"/>
            </a:xfrm>
            <a:prstGeom prst="arc">
              <a:avLst>
                <a:gd name="adj1" fmla="val 8027572"/>
                <a:gd name="adj2" fmla="val 13822257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138059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43434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1.   As shown, a cut is made through members GH, BG and BC to determine the forces in them. Which section will you choose for analysis and why?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A)  Right, fewer calculations.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B)  Left, fewer calculations.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C)  Either right or left, same 	amount of work.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</a:t>
            </a:r>
            <a:r>
              <a:rPr lang="en-US" dirty="0" smtClean="0"/>
              <a:t>D</a:t>
            </a:r>
            <a:r>
              <a:rPr lang="en-US" dirty="0"/>
              <a:t>)  None of the above, too 	many unknowns.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219200"/>
            <a:ext cx="3657600" cy="269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ATTENTION 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381000" y="1143000"/>
            <a:ext cx="47244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2. When determining the force in member HG in the previous question, which one equation of equilibrium is </a:t>
            </a:r>
            <a:r>
              <a:rPr lang="en-US" dirty="0" smtClean="0"/>
              <a:t>the best one to </a:t>
            </a:r>
            <a:r>
              <a:rPr lang="en-US" dirty="0"/>
              <a:t>use?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A)  </a:t>
            </a:r>
            <a:r>
              <a:rPr lang="en-US" dirty="0">
                <a:sym typeface="Symbol" pitchFamily="18" charset="2"/>
              </a:rPr>
              <a:t> M</a:t>
            </a:r>
            <a:r>
              <a:rPr lang="en-US" baseline="-25000" dirty="0">
                <a:sym typeface="Symbol" pitchFamily="18" charset="2"/>
              </a:rPr>
              <a:t>H </a:t>
            </a:r>
            <a:r>
              <a:rPr lang="en-US" dirty="0">
                <a:sym typeface="Symbol" pitchFamily="18" charset="2"/>
              </a:rPr>
              <a:t> =  0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   B)   M</a:t>
            </a:r>
            <a:r>
              <a:rPr lang="en-US" baseline="-25000" dirty="0">
                <a:sym typeface="Symbol" pitchFamily="18" charset="2"/>
              </a:rPr>
              <a:t>G</a:t>
            </a:r>
            <a:r>
              <a:rPr lang="en-US" dirty="0">
                <a:sym typeface="Symbol" pitchFamily="18" charset="2"/>
              </a:rPr>
              <a:t>  = 0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   C)   M</a:t>
            </a:r>
            <a:r>
              <a:rPr lang="en-US" baseline="-25000" dirty="0">
                <a:sym typeface="Symbol" pitchFamily="18" charset="2"/>
              </a:rPr>
              <a:t>B</a:t>
            </a:r>
            <a:r>
              <a:rPr lang="en-US" dirty="0">
                <a:sym typeface="Symbol" pitchFamily="18" charset="2"/>
              </a:rPr>
              <a:t>  = 0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   D)   M</a:t>
            </a:r>
            <a:r>
              <a:rPr lang="en-US" baseline="-25000" dirty="0">
                <a:sym typeface="Symbol" pitchFamily="18" charset="2"/>
              </a:rPr>
              <a:t>C</a:t>
            </a:r>
            <a:r>
              <a:rPr lang="en-US" dirty="0">
                <a:sym typeface="Symbol" pitchFamily="18" charset="2"/>
              </a:rPr>
              <a:t>  = 0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371600"/>
            <a:ext cx="3581400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ATTENTION 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8704" y="2238901"/>
            <a:ext cx="4931057" cy="1553983"/>
            <a:chOff x="2423975" y="2436124"/>
            <a:chExt cx="4931057" cy="1553983"/>
          </a:xfrm>
        </p:grpSpPr>
        <p:sp>
          <p:nvSpPr>
            <p:cNvPr id="6" name="Rectangle 5"/>
            <p:cNvSpPr/>
            <p:nvPr/>
          </p:nvSpPr>
          <p:spPr>
            <a:xfrm>
              <a:off x="3093635" y="2436124"/>
              <a:ext cx="3591736" cy="7286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End of the Lecture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23975" y="3164760"/>
              <a:ext cx="4931057" cy="8253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Let Learning Continue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33400" y="1295400"/>
            <a:ext cx="82296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1. In the method of sections, generally a “cut” passes through no more than _____ members in which the forces are unknown.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A)  1                        	B)  2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C)  3                         	D)  4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57200" y="3581400"/>
            <a:ext cx="86868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 2. If a simple truss member carries a tensile force of T along its length, then the internal force in the member is  ______ .</a:t>
            </a:r>
          </a:p>
          <a:p>
            <a:pPr eaLnBrk="1" hangingPunct="1">
              <a:spcBef>
                <a:spcPct val="10000"/>
              </a:spcBef>
            </a:pPr>
            <a:r>
              <a:rPr lang="en-US" dirty="0"/>
              <a:t>     A)  Tensile with magnitude of T/2 </a:t>
            </a:r>
          </a:p>
          <a:p>
            <a:pPr eaLnBrk="1" hangingPunct="1">
              <a:spcBef>
                <a:spcPct val="10000"/>
              </a:spcBef>
            </a:pPr>
            <a:r>
              <a:rPr lang="en-US" dirty="0"/>
              <a:t>     B)  Compressive with magnitude of T/2</a:t>
            </a:r>
          </a:p>
          <a:p>
            <a:pPr eaLnBrk="1" hangingPunct="1">
              <a:spcBef>
                <a:spcPct val="10000"/>
              </a:spcBef>
            </a:pPr>
            <a:r>
              <a:rPr lang="en-US" dirty="0"/>
              <a:t>     C)  Compressive with magnitude of T </a:t>
            </a:r>
          </a:p>
          <a:p>
            <a:pPr eaLnBrk="1" hangingPunct="1">
              <a:spcBef>
                <a:spcPct val="10000"/>
              </a:spcBef>
            </a:pPr>
            <a:r>
              <a:rPr lang="en-US" dirty="0"/>
              <a:t>     D)  Tensile with magnitude of 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READING 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utoUpdateAnimBg="0"/>
      <p:bldP spid="103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3962400"/>
            <a:ext cx="7543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Long trusses are often used to construct large cranes and large electrical transmission towers.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3400" y="4876800"/>
            <a:ext cx="8242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The method of joints requires that many joints be analyzed before we </a:t>
            </a:r>
            <a:r>
              <a:rPr lang="en-US"/>
              <a:t>can </a:t>
            </a:r>
            <a:r>
              <a:rPr lang="en-US" smtClean="0"/>
              <a:t>determine the </a:t>
            </a:r>
            <a:r>
              <a:rPr lang="en-US" dirty="0"/>
              <a:t>forces in the middle </a:t>
            </a:r>
            <a:r>
              <a:rPr lang="en-US" dirty="0" smtClean="0"/>
              <a:t>of </a:t>
            </a:r>
            <a:r>
              <a:rPr lang="en-US" dirty="0"/>
              <a:t>a large truss.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33400" y="5791200"/>
            <a:ext cx="754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So </a:t>
            </a:r>
            <a:r>
              <a:rPr lang="en-US" dirty="0" smtClean="0"/>
              <a:t>another </a:t>
            </a:r>
            <a:r>
              <a:rPr lang="en-US" dirty="0"/>
              <a:t>method to determine </a:t>
            </a:r>
            <a:r>
              <a:rPr lang="en-US" dirty="0" smtClean="0"/>
              <a:t>those forces is helpful.</a:t>
            </a:r>
            <a:endParaRPr lang="en-US" dirty="0"/>
          </a:p>
        </p:txBody>
      </p:sp>
      <p:pic>
        <p:nvPicPr>
          <p:cNvPr id="5128" name="Picture 11" descr="CH 6 Cra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35000" contrast="-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2865766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3" descr="CH 6 Electrical Tow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066800"/>
            <a:ext cx="2392363" cy="288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APPLICATIONS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1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57200" y="1066800"/>
            <a:ext cx="8382000" cy="5313363"/>
            <a:chOff x="288" y="672"/>
            <a:chExt cx="5280" cy="3347"/>
          </a:xfrm>
        </p:grpSpPr>
        <p:sp>
          <p:nvSpPr>
            <p:cNvPr id="6151" name="Text Box 5"/>
            <p:cNvSpPr txBox="1">
              <a:spLocks noChangeArrowheads="1"/>
            </p:cNvSpPr>
            <p:nvPr/>
          </p:nvSpPr>
          <p:spPr bwMode="auto">
            <a:xfrm>
              <a:off x="288" y="2798"/>
              <a:ext cx="5280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Since truss members are subjected to only tensile or compressive forces along their length, the </a:t>
              </a:r>
              <a:r>
                <a:rPr lang="en-US" dirty="0">
                  <a:solidFill>
                    <a:srgbClr val="0000FA"/>
                  </a:solidFill>
                </a:rPr>
                <a:t>internal forces </a:t>
              </a:r>
              <a:r>
                <a:rPr lang="en-US" dirty="0"/>
                <a:t>at the cut members also will be either tensile or </a:t>
              </a:r>
              <a:r>
                <a:rPr lang="en-US" dirty="0" smtClean="0"/>
                <a:t>compressive, </a:t>
              </a:r>
              <a:r>
                <a:rPr lang="en-US" dirty="0"/>
                <a:t>with the same </a:t>
              </a:r>
              <a:r>
                <a:rPr lang="en-US" dirty="0" smtClean="0"/>
                <a:t>magnitude as the forces at the joint. </a:t>
              </a:r>
              <a:r>
                <a:rPr lang="en-US" dirty="0"/>
                <a:t>This result is based on the </a:t>
              </a:r>
              <a:r>
                <a:rPr lang="en-US" dirty="0">
                  <a:solidFill>
                    <a:srgbClr val="0000FA"/>
                  </a:solidFill>
                </a:rPr>
                <a:t>equilibrium principle </a:t>
              </a:r>
              <a:r>
                <a:rPr lang="en-US" dirty="0"/>
                <a:t>and</a:t>
              </a:r>
              <a:r>
                <a:rPr lang="en-US" dirty="0">
                  <a:solidFill>
                    <a:schemeClr val="hlink"/>
                  </a:solidFill>
                </a:rPr>
                <a:t> </a:t>
              </a:r>
              <a:r>
                <a:rPr lang="en-US" dirty="0">
                  <a:solidFill>
                    <a:srgbClr val="0000FA"/>
                  </a:solidFill>
                </a:rPr>
                <a:t>Newton’s third law</a:t>
              </a:r>
              <a:r>
                <a:rPr lang="en-US" dirty="0">
                  <a:solidFill>
                    <a:schemeClr val="hlink"/>
                  </a:solidFill>
                </a:rPr>
                <a:t>.</a:t>
              </a:r>
              <a:endParaRPr lang="en-US" u="sng" dirty="0">
                <a:solidFill>
                  <a:schemeClr val="hlink"/>
                </a:solidFill>
              </a:endParaRPr>
            </a:p>
          </p:txBody>
        </p:sp>
        <p:pic>
          <p:nvPicPr>
            <p:cNvPr id="6152" name="Picture 12" descr="CH 6 Sections Tensi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672"/>
              <a:ext cx="657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3" name="Picture 13" descr="CH 6 Sections Compressi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672"/>
              <a:ext cx="672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57200" y="1150937"/>
            <a:ext cx="8305800" cy="3260725"/>
            <a:chOff x="288" y="672"/>
            <a:chExt cx="5232" cy="2054"/>
          </a:xfrm>
        </p:grpSpPr>
        <p:sp>
          <p:nvSpPr>
            <p:cNvPr id="6154" name="Text Box 3"/>
            <p:cNvSpPr txBox="1">
              <a:spLocks noChangeArrowheads="1"/>
            </p:cNvSpPr>
            <p:nvPr/>
          </p:nvSpPr>
          <p:spPr bwMode="auto">
            <a:xfrm>
              <a:off x="288" y="2203"/>
              <a:ext cx="5232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In the method of sections, </a:t>
              </a:r>
              <a:r>
                <a:rPr lang="en-US" dirty="0">
                  <a:solidFill>
                    <a:srgbClr val="0000FA"/>
                  </a:solidFill>
                </a:rPr>
                <a:t>a truss is divided into two parts </a:t>
              </a:r>
              <a:r>
                <a:rPr lang="en-US" dirty="0"/>
                <a:t>by taking an imaginary “cut” (shown here as a-a) through the truss.</a:t>
              </a:r>
            </a:p>
          </p:txBody>
        </p:sp>
        <p:pic>
          <p:nvPicPr>
            <p:cNvPr id="6155" name="Picture 11" descr="CH 6 Method of Sections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672"/>
              <a:ext cx="2505" cy="1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THE  METHOD  OF  SECTIONS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3200400"/>
            <a:ext cx="8305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1. Decide how you need to “</a:t>
            </a:r>
            <a:r>
              <a:rPr lang="en-US" dirty="0">
                <a:solidFill>
                  <a:srgbClr val="0000FA"/>
                </a:solidFill>
              </a:rPr>
              <a:t>cut</a:t>
            </a:r>
            <a:r>
              <a:rPr lang="en-US" dirty="0"/>
              <a:t>” the truss. This is based on: </a:t>
            </a:r>
            <a:br>
              <a:rPr lang="en-US" dirty="0"/>
            </a:br>
            <a:r>
              <a:rPr lang="en-US" dirty="0"/>
              <a:t>a) where you need to determine forces, and, b) where the total number of unknowns does not exceed three (in general).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81000" y="4495800"/>
            <a:ext cx="792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2. Decide which side of the cut truss will be easier to work with </a:t>
            </a:r>
            <a:r>
              <a:rPr lang="en-US" dirty="0" smtClean="0"/>
              <a:t>(goal is to </a:t>
            </a:r>
            <a:r>
              <a:rPr lang="en-US" dirty="0" smtClean="0">
                <a:solidFill>
                  <a:srgbClr val="0000FA"/>
                </a:solidFill>
              </a:rPr>
              <a:t>minimize</a:t>
            </a:r>
            <a:r>
              <a:rPr lang="en-US" dirty="0" smtClean="0"/>
              <a:t> </a:t>
            </a:r>
            <a:r>
              <a:rPr lang="en-US" dirty="0"/>
              <a:t>the number of </a:t>
            </a:r>
            <a:r>
              <a:rPr lang="en-US" dirty="0" smtClean="0"/>
              <a:t>external reactions).</a:t>
            </a:r>
            <a:endParaRPr lang="en-US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81000" y="548640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3460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3. </a:t>
            </a:r>
            <a:r>
              <a:rPr lang="en-US" dirty="0">
                <a:solidFill>
                  <a:srgbClr val="0000FA"/>
                </a:solidFill>
              </a:rPr>
              <a:t>If required</a:t>
            </a:r>
            <a:r>
              <a:rPr lang="en-US" dirty="0"/>
              <a:t>, determine any necessary support reactions by drawing the FBD of the entire truss and applying the E-of-E.</a:t>
            </a:r>
          </a:p>
        </p:txBody>
      </p:sp>
      <p:pic>
        <p:nvPicPr>
          <p:cNvPr id="7176" name="Picture 10" descr="CH 6 Analys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50925"/>
            <a:ext cx="79248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STEPS  FOR  ANALYSIS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4" grpId="0" autoUpdateAnimBg="0"/>
      <p:bldP spid="717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42900" y="3150068"/>
            <a:ext cx="84582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6075" indent="-2809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4. Draw the </a:t>
            </a:r>
            <a:r>
              <a:rPr lang="en-US" dirty="0">
                <a:solidFill>
                  <a:srgbClr val="0000FA"/>
                </a:solidFill>
              </a:rPr>
              <a:t>FBD</a:t>
            </a:r>
            <a:r>
              <a:rPr lang="en-US" dirty="0"/>
              <a:t> of the selected part of the cut truss.  </a:t>
            </a:r>
            <a:r>
              <a:rPr lang="en-US" dirty="0" smtClean="0"/>
              <a:t>You need </a:t>
            </a:r>
            <a:r>
              <a:rPr lang="en-US" dirty="0"/>
              <a:t>to </a:t>
            </a:r>
            <a:r>
              <a:rPr lang="en-US" dirty="0">
                <a:solidFill>
                  <a:srgbClr val="0000FA"/>
                </a:solidFill>
              </a:rPr>
              <a:t>indicate the unknown forces at the cut members</a:t>
            </a:r>
            <a:r>
              <a:rPr lang="en-US" dirty="0"/>
              <a:t>.  </a:t>
            </a:r>
            <a:r>
              <a:rPr lang="en-US" dirty="0" smtClean="0"/>
              <a:t>Initially, you may </a:t>
            </a:r>
            <a:r>
              <a:rPr lang="en-US" dirty="0"/>
              <a:t>assume all the members are in tension, as </a:t>
            </a:r>
            <a:r>
              <a:rPr lang="en-US" dirty="0" smtClean="0"/>
              <a:t>done when </a:t>
            </a:r>
            <a:r>
              <a:rPr lang="en-US" dirty="0"/>
              <a:t>using the method of joints.  Upon solving, if the answer is positive, the member is in </a:t>
            </a:r>
            <a:r>
              <a:rPr lang="en-US" dirty="0" smtClean="0"/>
              <a:t>tension, </a:t>
            </a:r>
            <a:r>
              <a:rPr lang="en-US" dirty="0"/>
              <a:t>as per </a:t>
            </a:r>
            <a:r>
              <a:rPr lang="en-US" dirty="0" smtClean="0"/>
              <a:t>the assumption</a:t>
            </a:r>
            <a:r>
              <a:rPr lang="en-US" dirty="0"/>
              <a:t>. If the answer is negative, the member </a:t>
            </a:r>
            <a:r>
              <a:rPr lang="en-US" dirty="0" smtClean="0"/>
              <a:t>is in </a:t>
            </a:r>
            <a:r>
              <a:rPr lang="en-US" dirty="0"/>
              <a:t>compression. (Please note that you can </a:t>
            </a:r>
            <a:r>
              <a:rPr lang="en-US" dirty="0" smtClean="0"/>
              <a:t>assume </a:t>
            </a:r>
            <a:r>
              <a:rPr lang="en-US" dirty="0"/>
              <a:t>forces to be either tension or compression by inspection as was done in the figures above.)</a:t>
            </a:r>
          </a:p>
        </p:txBody>
      </p:sp>
      <p:pic>
        <p:nvPicPr>
          <p:cNvPr id="8198" name="Picture 8" descr="CH 6 Analys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79248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STEPS  FOR  ANALYSIS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85800" y="38862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57200" y="3505200"/>
            <a:ext cx="8305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5. Apply the scalar </a:t>
            </a:r>
            <a:r>
              <a:rPr lang="en-US" dirty="0">
                <a:solidFill>
                  <a:srgbClr val="0000FA"/>
                </a:solidFill>
              </a:rPr>
              <a:t>equations of equilibrium </a:t>
            </a:r>
            <a:r>
              <a:rPr lang="en-US" dirty="0"/>
              <a:t>(E-of-E) to the selected cut section of the truss to solve for the unknown member forces.  </a:t>
            </a:r>
            <a:r>
              <a:rPr lang="en-US" dirty="0">
                <a:solidFill>
                  <a:srgbClr val="0000FA"/>
                </a:solidFill>
              </a:rPr>
              <a:t>Please note, </a:t>
            </a:r>
            <a:r>
              <a:rPr lang="en-US" dirty="0"/>
              <a:t>in most cases it is possible to write one equation to solve for one unknown directly.  So look for it and take advantage of such a shortcut!</a:t>
            </a:r>
          </a:p>
        </p:txBody>
      </p:sp>
      <p:pic>
        <p:nvPicPr>
          <p:cNvPr id="9223" name="Picture 9" descr="CH 6 Analys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79248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STEPS  FOR  ANALYSIS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838200" y="3743325"/>
            <a:ext cx="78486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a) Take a cut through </a:t>
            </a:r>
            <a:r>
              <a:rPr lang="en-US" dirty="0" smtClean="0"/>
              <a:t>members </a:t>
            </a:r>
            <a:r>
              <a:rPr lang="en-US" dirty="0"/>
              <a:t>KJ, </a:t>
            </a:r>
            <a:r>
              <a:rPr lang="en-US" dirty="0" smtClean="0"/>
              <a:t>KD </a:t>
            </a:r>
            <a:r>
              <a:rPr lang="en-US" dirty="0"/>
              <a:t>and CD.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b) Work with the left </a:t>
            </a:r>
            <a:r>
              <a:rPr lang="en-US" dirty="0" smtClean="0"/>
              <a:t>piece of </a:t>
            </a:r>
            <a:r>
              <a:rPr lang="en-US" dirty="0"/>
              <a:t>the cut </a:t>
            </a:r>
            <a:r>
              <a:rPr lang="en-US" dirty="0" smtClean="0"/>
              <a:t>sections.  </a:t>
            </a:r>
            <a:r>
              <a:rPr lang="en-US" dirty="0"/>
              <a:t>Why?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c) Determine the support reactions at A.  What are they?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d) Apply the </a:t>
            </a:r>
            <a:r>
              <a:rPr lang="en-US" dirty="0" smtClean="0"/>
              <a:t>E-of-E </a:t>
            </a:r>
            <a:r>
              <a:rPr lang="en-US" dirty="0"/>
              <a:t>to find the forces in KJ, </a:t>
            </a:r>
            <a:r>
              <a:rPr lang="en-US" dirty="0" smtClean="0"/>
              <a:t>KD </a:t>
            </a:r>
            <a:r>
              <a:rPr lang="en-US" dirty="0"/>
              <a:t>and CD.</a:t>
            </a:r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4648200" y="1120775"/>
            <a:ext cx="4114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Given</a:t>
            </a:r>
            <a:r>
              <a:rPr lang="en-US" dirty="0">
                <a:solidFill>
                  <a:srgbClr val="990033"/>
                </a:solidFill>
              </a:rPr>
              <a:t>:</a:t>
            </a:r>
            <a:r>
              <a:rPr lang="en-US" dirty="0"/>
              <a:t>	Loads as shown on the 	truss.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Find</a:t>
            </a:r>
            <a:r>
              <a:rPr lang="en-US" dirty="0">
                <a:solidFill>
                  <a:srgbClr val="990033"/>
                </a:solidFill>
              </a:rPr>
              <a:t>: </a:t>
            </a:r>
            <a:r>
              <a:rPr lang="en-US" dirty="0"/>
              <a:t>	The force in members 	KJ, KD, and CD.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990033"/>
                </a:solidFill>
              </a:rPr>
              <a:t>Plan: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62050"/>
            <a:ext cx="380047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590800" y="1120775"/>
            <a:ext cx="0" cy="1470025"/>
          </a:xfrm>
          <a:prstGeom prst="line">
            <a:avLst/>
          </a:prstGeom>
          <a:ln w="381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9600" y="3599527"/>
            <a:ext cx="838200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Analyzing the entire truss for the reactions </a:t>
            </a:r>
            <a:r>
              <a:rPr lang="en-US" dirty="0" smtClean="0"/>
              <a:t>at </a:t>
            </a:r>
            <a:r>
              <a:rPr lang="en-US" dirty="0"/>
              <a:t>A,  </a:t>
            </a:r>
            <a:r>
              <a:rPr lang="en-US" dirty="0" smtClean="0"/>
              <a:t>we </a:t>
            </a:r>
            <a:r>
              <a:rPr lang="en-US" dirty="0"/>
              <a:t>get</a:t>
            </a:r>
            <a:br>
              <a:rPr lang="en-US" dirty="0"/>
            </a:br>
            <a:r>
              <a:rPr lang="en-US" dirty="0" smtClean="0">
                <a:sym typeface="Symbol" pitchFamily="18" charset="2"/>
              </a:rPr>
              <a:t> </a:t>
            </a:r>
            <a:r>
              <a:rPr lang="en-US" dirty="0">
                <a:sym typeface="Symbol" pitchFamily="18" charset="2"/>
              </a:rPr>
              <a:t>F</a:t>
            </a:r>
            <a:r>
              <a:rPr lang="en-US" baseline="-25000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= A</a:t>
            </a:r>
            <a:r>
              <a:rPr lang="en-US" baseline="-25000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= 0.  </a:t>
            </a:r>
            <a:endParaRPr lang="en-US" dirty="0" smtClean="0">
              <a:sym typeface="Symbol" pitchFamily="18" charset="2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endParaRPr lang="en-US" dirty="0" smtClean="0">
              <a:sym typeface="Symbol" pitchFamily="18" charset="2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ym typeface="Symbol" pitchFamily="18" charset="2"/>
              </a:rPr>
              <a:t>A </a:t>
            </a:r>
            <a:r>
              <a:rPr lang="en-US" dirty="0">
                <a:sym typeface="Symbol" pitchFamily="18" charset="2"/>
              </a:rPr>
              <a:t>moment equation about G to find </a:t>
            </a:r>
            <a:r>
              <a:rPr lang="en-US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Y </a:t>
            </a:r>
            <a:r>
              <a:rPr lang="en-US" dirty="0" smtClean="0">
                <a:sym typeface="Symbol" pitchFamily="18" charset="2"/>
              </a:rPr>
              <a:t>results in:</a:t>
            </a:r>
            <a:endParaRPr lang="en-US" dirty="0">
              <a:sym typeface="Symbol" pitchFamily="18" charset="2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ym typeface="Symbol" pitchFamily="18" charset="2"/>
              </a:rPr>
              <a:t> </a:t>
            </a:r>
            <a:r>
              <a:rPr lang="en-US" dirty="0" smtClean="0"/>
              <a:t>M</a:t>
            </a:r>
            <a:r>
              <a:rPr lang="en-US" baseline="-25000" dirty="0" smtClean="0"/>
              <a:t>G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ym typeface="Symbol" pitchFamily="18" charset="2"/>
              </a:rPr>
              <a:t>A</a:t>
            </a:r>
            <a:r>
              <a:rPr lang="en-US" baseline="-25000" dirty="0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 (</a:t>
            </a:r>
            <a:r>
              <a:rPr lang="en-US" dirty="0" smtClean="0">
                <a:sym typeface="Symbol" pitchFamily="18" charset="2"/>
              </a:rPr>
              <a:t>12)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–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20 (</a:t>
            </a:r>
            <a:r>
              <a:rPr lang="en-US" dirty="0" smtClean="0">
                <a:sym typeface="Symbol" pitchFamily="18" charset="2"/>
              </a:rPr>
              <a:t>10)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–</a:t>
            </a:r>
            <a:r>
              <a:rPr lang="en-US" dirty="0"/>
              <a:t> 30 </a:t>
            </a:r>
            <a:r>
              <a:rPr lang="en-US" dirty="0" smtClean="0"/>
              <a:t>(</a:t>
            </a:r>
            <a:r>
              <a:rPr lang="en-US" dirty="0"/>
              <a:t>8</a:t>
            </a:r>
            <a:r>
              <a:rPr lang="en-US" dirty="0" smtClean="0"/>
              <a:t>)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–</a:t>
            </a:r>
            <a:r>
              <a:rPr lang="en-US" dirty="0"/>
              <a:t>  40 </a:t>
            </a:r>
            <a:r>
              <a:rPr lang="en-US" dirty="0" smtClean="0"/>
              <a:t>(6) </a:t>
            </a:r>
            <a:r>
              <a:rPr lang="en-US" dirty="0">
                <a:sym typeface="Symbol" pitchFamily="18" charset="2"/>
              </a:rPr>
              <a:t>= 0; </a:t>
            </a:r>
            <a:r>
              <a:rPr lang="en-US" dirty="0" smtClean="0">
                <a:sym typeface="Symbol" pitchFamily="18" charset="2"/>
              </a:rPr>
              <a:t>      </a:t>
            </a:r>
            <a:r>
              <a:rPr lang="en-US" u="sng" dirty="0" smtClean="0">
                <a:solidFill>
                  <a:srgbClr val="0000FA"/>
                </a:solidFill>
                <a:sym typeface="Symbol" pitchFamily="18" charset="2"/>
              </a:rPr>
              <a:t>A</a:t>
            </a:r>
            <a:r>
              <a:rPr lang="en-US" u="sng" baseline="-25000" dirty="0" smtClean="0">
                <a:solidFill>
                  <a:srgbClr val="0000FA"/>
                </a:solidFill>
                <a:sym typeface="Symbol" pitchFamily="18" charset="2"/>
              </a:rPr>
              <a:t>Y</a:t>
            </a:r>
            <a:r>
              <a:rPr lang="en-US" u="sng" dirty="0" smtClean="0">
                <a:solidFill>
                  <a:srgbClr val="0000FA"/>
                </a:solidFill>
                <a:sym typeface="Symbol" pitchFamily="18" charset="2"/>
              </a:rPr>
              <a:t> </a:t>
            </a:r>
            <a:r>
              <a:rPr lang="en-US" u="sng" dirty="0">
                <a:solidFill>
                  <a:srgbClr val="0000FA"/>
                </a:solidFill>
                <a:sym typeface="Symbol" pitchFamily="18" charset="2"/>
              </a:rPr>
              <a:t>=  </a:t>
            </a:r>
            <a:r>
              <a:rPr lang="en-US" u="sng" dirty="0" smtClean="0">
                <a:solidFill>
                  <a:srgbClr val="0000FA"/>
                </a:solidFill>
                <a:sym typeface="Symbol" pitchFamily="18" charset="2"/>
              </a:rPr>
              <a:t>56.7 </a:t>
            </a:r>
            <a:r>
              <a:rPr lang="en-US" u="sng" dirty="0" err="1">
                <a:solidFill>
                  <a:srgbClr val="0000FA"/>
                </a:solidFill>
                <a:sym typeface="Symbol" pitchFamily="18" charset="2"/>
              </a:rPr>
              <a:t>kN</a:t>
            </a:r>
            <a:r>
              <a:rPr lang="en-US" u="sng" dirty="0">
                <a:solidFill>
                  <a:srgbClr val="0000FA"/>
                </a:solidFill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 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>
              <a:solidFill>
                <a:srgbClr val="000096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133601" y="1196975"/>
            <a:ext cx="4720190" cy="2402552"/>
            <a:chOff x="560720" y="1162050"/>
            <a:chExt cx="4294521" cy="2266950"/>
          </a:xfrm>
        </p:grpSpPr>
        <p:grpSp>
          <p:nvGrpSpPr>
            <p:cNvPr id="4" name="Group 3"/>
            <p:cNvGrpSpPr>
              <a:grpSpLocks noChangeAspect="1"/>
            </p:cNvGrpSpPr>
            <p:nvPr/>
          </p:nvGrpSpPr>
          <p:grpSpPr>
            <a:xfrm>
              <a:off x="838200" y="1162050"/>
              <a:ext cx="3800475" cy="2266950"/>
              <a:chOff x="838200" y="1162050"/>
              <a:chExt cx="3800475" cy="2266950"/>
            </a:xfrm>
          </p:grpSpPr>
          <p:pic>
            <p:nvPicPr>
              <p:cNvPr id="27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1162050"/>
                <a:ext cx="3800475" cy="2266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39" name="Straight Connector 38"/>
              <p:cNvCxnSpPr/>
              <p:nvPr/>
            </p:nvCxnSpPr>
            <p:spPr>
              <a:xfrm>
                <a:off x="2590800" y="1196975"/>
                <a:ext cx="0" cy="1393825"/>
              </a:xfrm>
              <a:prstGeom prst="line">
                <a:avLst/>
              </a:prstGeom>
              <a:ln w="38100">
                <a:solidFill>
                  <a:srgbClr val="FF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Arrow Connector 39"/>
            <p:cNvCxnSpPr/>
            <p:nvPr/>
          </p:nvCxnSpPr>
          <p:spPr>
            <a:xfrm flipV="1">
              <a:off x="1326932" y="2262343"/>
              <a:ext cx="0" cy="62255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4298732" y="2288615"/>
              <a:ext cx="0" cy="62255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869732" y="2250658"/>
              <a:ext cx="369507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560720" y="1792803"/>
              <a:ext cx="4940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Symbol" pitchFamily="18" charset="2"/>
                </a:rPr>
                <a:t>A</a:t>
              </a:r>
              <a:r>
                <a:rPr lang="en-US" sz="2000" baseline="-25000" dirty="0">
                  <a:sym typeface="Symbol" pitchFamily="18" charset="2"/>
                </a:rPr>
                <a:t>X</a:t>
              </a:r>
              <a:endParaRPr lang="en-US" sz="2000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92840" y="2510135"/>
              <a:ext cx="47051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ym typeface="Symbol" pitchFamily="18" charset="2"/>
                </a:rPr>
                <a:t>A</a:t>
              </a:r>
              <a:r>
                <a:rPr lang="en-US" sz="2000" baseline="-25000" dirty="0" smtClean="0">
                  <a:sym typeface="Symbol" pitchFamily="18" charset="2"/>
                </a:rPr>
                <a:t>Y</a:t>
              </a:r>
              <a:endParaRPr lang="en-US" sz="20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361195" y="2552176"/>
              <a:ext cx="4940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ym typeface="Symbol" pitchFamily="18" charset="2"/>
                </a:rPr>
                <a:t>G</a:t>
              </a:r>
              <a:r>
                <a:rPr lang="en-US" sz="2000" baseline="-25000" dirty="0">
                  <a:sym typeface="Symbol" pitchFamily="18" charset="2"/>
                </a:rPr>
                <a:t>Y</a:t>
              </a:r>
              <a:endParaRPr lang="en-US" sz="2000" dirty="0"/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utoUpdateAnimBg="0"/>
    </p:bldLst>
  </p:timing>
</p:sld>
</file>

<file path=ppt/theme/theme1.xml><?xml version="1.0" encoding="utf-8"?>
<a:theme xmlns:a="http://schemas.openxmlformats.org/drawingml/2006/main" name="Template_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plate_White.potx" id="{8C25AA59-8215-43E2-A456-D09F398F14AE}" vid="{18175F9B-0567-4CE6-B434-30CB09040A9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Template_White</Template>
  <TotalTime>1644</TotalTime>
  <Words>1635</Words>
  <Application>Microsoft Office PowerPoint</Application>
  <PresentationFormat>On-screen Show (4:3)</PresentationFormat>
  <Paragraphs>181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Template_White</vt:lpstr>
      <vt:lpstr>THE   METHOD  OF   SECTIONS</vt:lpstr>
      <vt:lpstr>READING  QUIZ</vt:lpstr>
      <vt:lpstr>APPLICATIONS</vt:lpstr>
      <vt:lpstr>THE  METHOD  OF  SECTIONS</vt:lpstr>
      <vt:lpstr>STEPS  FOR  ANALYSIS</vt:lpstr>
      <vt:lpstr>STEPS  FOR  ANALYSIS (continued)</vt:lpstr>
      <vt:lpstr>STEPS  FOR  ANALYSIS (continued)</vt:lpstr>
      <vt:lpstr>EXAMPLE</vt:lpstr>
      <vt:lpstr>EXAMPLE   (continued)</vt:lpstr>
      <vt:lpstr>EXAMPLE   (continued)</vt:lpstr>
      <vt:lpstr>EXAMPLE   (continued)</vt:lpstr>
      <vt:lpstr>CONCEPT  QUIZ</vt:lpstr>
      <vt:lpstr>CONCEPT QUIZ  (continued)</vt:lpstr>
      <vt:lpstr>GROUP  PROBLEM  SOLVING</vt:lpstr>
      <vt:lpstr>GROUP  PROBLEM  SOLVING (continued)</vt:lpstr>
      <vt:lpstr>GROUP  PROBLEM  SOLVING (continued)</vt:lpstr>
      <vt:lpstr>ATTENTION  QUIZ</vt:lpstr>
      <vt:lpstr>ATTENTION  QUIZ</vt:lpstr>
      <vt:lpstr>PowerPoint Presentation</vt:lpstr>
    </vt:vector>
  </TitlesOfParts>
  <Company>NDSU &amp; ASU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6.4</dc:title>
  <dc:subject>Hibbeler Statics 14th Edition</dc:subject>
  <dc:creator>Mehta, Danielson, Nam, &amp; Georgeou</dc:creator>
  <dc:description>Updated for Hibbeler's 14th Edition Statics textbook by Dr. Changho Nam, edited by Dr. Scott Danielson.</dc:description>
  <cp:lastModifiedBy>SDanielson</cp:lastModifiedBy>
  <cp:revision>127</cp:revision>
  <cp:lastPrinted>2001-02-27T20:57:18Z</cp:lastPrinted>
  <dcterms:created xsi:type="dcterms:W3CDTF">2000-10-20T06:02:08Z</dcterms:created>
  <dcterms:modified xsi:type="dcterms:W3CDTF">2015-08-04T17:02:24Z</dcterms:modified>
</cp:coreProperties>
</file>