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A9991E1-710C-45A2-88FD-FF3D396221CC}"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11602611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9991E1-710C-45A2-88FD-FF3D396221CC}"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22857369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A9991E1-710C-45A2-88FD-FF3D396221CC}"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3023093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A9991E1-710C-45A2-88FD-FF3D396221CC}"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20386439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A9991E1-710C-45A2-88FD-FF3D396221CC}" type="datetimeFigureOut">
              <a:rPr lang="en-US" smtClean="0"/>
              <a:t>2/7/2024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3007140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A9991E1-710C-45A2-88FD-FF3D396221CC}" type="datetimeFigureOut">
              <a:rPr lang="en-US" smtClean="0"/>
              <a:t>2/7/2024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1961321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9991E1-710C-45A2-88FD-FF3D396221CC}" type="datetimeFigureOut">
              <a:rPr lang="en-US" smtClean="0"/>
              <a:t>2/7/2024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40258529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991E1-710C-45A2-88FD-FF3D396221CC}"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15517520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991E1-710C-45A2-88FD-FF3D396221CC}" type="datetimeFigureOut">
              <a:rPr lang="en-US" smtClean="0"/>
              <a:t>2/7/2024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7028085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9991E1-710C-45A2-88FD-FF3D396221CC}"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2369725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9991E1-710C-45A2-88FD-FF3D396221CC}" type="datetimeFigureOut">
              <a:rPr lang="en-US" smtClean="0"/>
              <a:t>2/7/2024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613C521-28B9-4DBE-AA82-2CB6DE125028}" type="slidenum">
              <a:rPr lang="en-US" smtClean="0"/>
              <a:t>‹#›</a:t>
            </a:fld>
            <a:endParaRPr lang="en-US"/>
          </a:p>
        </p:txBody>
      </p:sp>
    </p:spTree>
    <p:extLst>
      <p:ext uri="{BB962C8B-B14F-4D97-AF65-F5344CB8AC3E}">
        <p14:creationId xmlns:p14="http://schemas.microsoft.com/office/powerpoint/2010/main" val="2747093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9991E1-710C-45A2-88FD-FF3D396221CC}" type="datetimeFigureOut">
              <a:rPr lang="en-US" smtClean="0"/>
              <a:t>2/7/2024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13C521-28B9-4DBE-AA82-2CB6DE125028}" type="slidenum">
              <a:rPr lang="en-US" smtClean="0"/>
              <a:t>‹#›</a:t>
            </a:fld>
            <a:endParaRPr lang="en-US"/>
          </a:p>
        </p:txBody>
      </p:sp>
    </p:spTree>
    <p:extLst>
      <p:ext uri="{BB962C8B-B14F-4D97-AF65-F5344CB8AC3E}">
        <p14:creationId xmlns:p14="http://schemas.microsoft.com/office/powerpoint/2010/main" val="416189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radiozamaneh.com/757548"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a:xfrm>
            <a:off x="3581400" y="762000"/>
            <a:ext cx="1905000" cy="19050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3733800" y="1447800"/>
            <a:ext cx="1676400" cy="523220"/>
          </a:xfrm>
          <a:prstGeom prst="rect">
            <a:avLst/>
          </a:prstGeom>
          <a:noFill/>
        </p:spPr>
        <p:txBody>
          <a:bodyPr wrap="square" rtlCol="0">
            <a:spAutoFit/>
          </a:bodyPr>
          <a:lstStyle/>
          <a:p>
            <a:pPr algn="ctr"/>
            <a:r>
              <a:rPr lang="fa-IR" sz="2800" b="1" dirty="0" smtClean="0"/>
              <a:t>ناسیونالیسم</a:t>
            </a:r>
            <a:endParaRPr lang="en-US" sz="2800" b="1" dirty="0"/>
          </a:p>
        </p:txBody>
      </p:sp>
      <p:sp>
        <p:nvSpPr>
          <p:cNvPr id="6" name="TextBox 5"/>
          <p:cNvSpPr txBox="1"/>
          <p:nvPr/>
        </p:nvSpPr>
        <p:spPr>
          <a:xfrm>
            <a:off x="1905000" y="2819400"/>
            <a:ext cx="1676400" cy="523220"/>
          </a:xfrm>
          <a:prstGeom prst="rect">
            <a:avLst/>
          </a:prstGeom>
          <a:noFill/>
        </p:spPr>
        <p:txBody>
          <a:bodyPr wrap="square" rtlCol="0">
            <a:spAutoFit/>
          </a:bodyPr>
          <a:lstStyle/>
          <a:p>
            <a:pPr algn="ctr"/>
            <a:r>
              <a:rPr lang="fa-IR" sz="2800" b="1" dirty="0" smtClean="0"/>
              <a:t>دولت</a:t>
            </a:r>
            <a:endParaRPr lang="en-US" sz="2800" b="1" dirty="0"/>
          </a:p>
        </p:txBody>
      </p:sp>
      <p:sp>
        <p:nvSpPr>
          <p:cNvPr id="7" name="TextBox 6"/>
          <p:cNvSpPr txBox="1"/>
          <p:nvPr/>
        </p:nvSpPr>
        <p:spPr>
          <a:xfrm>
            <a:off x="1905000" y="152400"/>
            <a:ext cx="1676400" cy="523220"/>
          </a:xfrm>
          <a:prstGeom prst="rect">
            <a:avLst/>
          </a:prstGeom>
          <a:noFill/>
        </p:spPr>
        <p:txBody>
          <a:bodyPr wrap="square" rtlCol="0">
            <a:spAutoFit/>
          </a:bodyPr>
          <a:lstStyle/>
          <a:p>
            <a:pPr algn="ctr"/>
            <a:r>
              <a:rPr lang="fa-IR" sz="2800" b="1" dirty="0" smtClean="0"/>
              <a:t>حکومت</a:t>
            </a:r>
            <a:endParaRPr lang="en-US" sz="2800" b="1" dirty="0"/>
          </a:p>
        </p:txBody>
      </p:sp>
      <p:sp>
        <p:nvSpPr>
          <p:cNvPr id="8" name="TextBox 7"/>
          <p:cNvSpPr txBox="1"/>
          <p:nvPr/>
        </p:nvSpPr>
        <p:spPr>
          <a:xfrm>
            <a:off x="5494361" y="76200"/>
            <a:ext cx="1676400" cy="523220"/>
          </a:xfrm>
          <a:prstGeom prst="rect">
            <a:avLst/>
          </a:prstGeom>
          <a:noFill/>
        </p:spPr>
        <p:txBody>
          <a:bodyPr wrap="square" rtlCol="0">
            <a:spAutoFit/>
          </a:bodyPr>
          <a:lstStyle/>
          <a:p>
            <a:pPr algn="ctr"/>
            <a:r>
              <a:rPr lang="fa-IR" sz="2800" b="1" dirty="0" smtClean="0"/>
              <a:t>ملت</a:t>
            </a:r>
            <a:endParaRPr lang="en-US" sz="2800" b="1" dirty="0"/>
          </a:p>
        </p:txBody>
      </p:sp>
      <p:sp>
        <p:nvSpPr>
          <p:cNvPr id="9" name="TextBox 8"/>
          <p:cNvSpPr txBox="1"/>
          <p:nvPr/>
        </p:nvSpPr>
        <p:spPr>
          <a:xfrm>
            <a:off x="5518245" y="2986641"/>
            <a:ext cx="1676400" cy="523220"/>
          </a:xfrm>
          <a:prstGeom prst="rect">
            <a:avLst/>
          </a:prstGeom>
          <a:noFill/>
        </p:spPr>
        <p:txBody>
          <a:bodyPr wrap="square" rtlCol="0">
            <a:spAutoFit/>
          </a:bodyPr>
          <a:lstStyle/>
          <a:p>
            <a:pPr algn="ctr"/>
            <a:r>
              <a:rPr lang="fa-IR" sz="2800" b="1" dirty="0" smtClean="0"/>
              <a:t>بیگانگان</a:t>
            </a:r>
            <a:endParaRPr lang="en-US" sz="2800" b="1" dirty="0"/>
          </a:p>
        </p:txBody>
      </p:sp>
      <p:sp>
        <p:nvSpPr>
          <p:cNvPr id="10" name="Rectangle 9"/>
          <p:cNvSpPr/>
          <p:nvPr/>
        </p:nvSpPr>
        <p:spPr>
          <a:xfrm>
            <a:off x="233149" y="3505200"/>
            <a:ext cx="8686800" cy="3693319"/>
          </a:xfrm>
          <a:prstGeom prst="rect">
            <a:avLst/>
          </a:prstGeom>
        </p:spPr>
        <p:txBody>
          <a:bodyPr wrap="square">
            <a:spAutoFit/>
          </a:bodyPr>
          <a:lstStyle/>
          <a:p>
            <a:pPr algn="r" rtl="1"/>
            <a:r>
              <a:rPr lang="fa-IR" dirty="0" smtClean="0"/>
              <a:t>فهم وثوق‌الدوله از ناسیونالیسم در تقابل با فهم رایج و غالب از ناسیونالیسم در ایران به‌ویژه پس از وقوع مشروطیت قرار داشت. برای بسیاری از نیروهای ملی و مذهبی (روحانیت شیعه) ناسیونالیسم یعنی نفی منافع خارجی در ایران برای دست‌یابی به استقلال ملی در معنای حداکثری آن.[</a:t>
            </a:r>
            <a:r>
              <a:rPr lang="en-US" dirty="0" smtClean="0"/>
              <a:t>ii] </a:t>
            </a:r>
            <a:r>
              <a:rPr lang="fa-IR" dirty="0" smtClean="0"/>
              <a:t>همین فهم از ناسیونالیسم و هژمونیک شدن آن در میدان سیاسی، کار وثوق‌الدوله را برای تحقق پروژه دولت‌سازی و مشخصاً قرارداد ۱۹۱۹ با بریتانیا بسیار سخت کرده بود. وثوق بنا داشت از طریق این قرارداد با توانمند کردن دولت مرکزی، زیرساخت‌های اقتصادی جامعه ایران را که عملاً در یک وضعیت بحرانی به سر می‌برد، بازسازی کند. نه تنها نیروهای ملی، بلکه به‌ویژه روحانیت امکان عمل را از دولت وثوق‌الدوله گرفته بود. به زعم روحانیت وظیفه اصلی دولت باید مقاومت در برابر بازیگری نیروهای خارجی در قلمرو سرزمینی ایران باشد. نزدیکی روحانیت به جریان مشروطه‌خواهی نیز از این جهت بود که دولت برآمده از دل مشروطه تن به تامین منافع هیچ یک از قدرت‌های خارجی ندهد. در مقابل، گروهی از نخبگان که وثوق‌الدوله نیز در میان آن‌ها قرار داشت، مخالف با چنین رویکرد و فهمی از ناسیونالیسم در مواجهه با قدرت‌های خارجی بودند. </a:t>
            </a:r>
            <a:r>
              <a:rPr lang="en-US" dirty="0" smtClean="0">
                <a:hlinkClick r:id="rId2"/>
              </a:rPr>
              <a:t>https://www.radiozamaneh.com/757548</a:t>
            </a:r>
            <a:endParaRPr lang="fa-IR" smtClean="0"/>
          </a:p>
          <a:p>
            <a:pPr algn="r" rtl="1"/>
            <a:endParaRPr lang="fa-IR" smtClean="0"/>
          </a:p>
          <a:p>
            <a:pPr algn="r" rtl="1"/>
            <a:endParaRPr lang="en-US" dirty="0"/>
          </a:p>
        </p:txBody>
      </p:sp>
    </p:spTree>
    <p:extLst>
      <p:ext uri="{BB962C8B-B14F-4D97-AF65-F5344CB8AC3E}">
        <p14:creationId xmlns:p14="http://schemas.microsoft.com/office/powerpoint/2010/main" val="2800827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215</Words>
  <Application>Microsoft Office PowerPoint</Application>
  <PresentationFormat>On-screen Show (4:3)</PresentationFormat>
  <Paragraphs>6</Paragraphs>
  <Slides>1</Slides>
  <Notes>0</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Esmail</dc:creator>
  <cp:lastModifiedBy>Esmail</cp:lastModifiedBy>
  <cp:revision>1</cp:revision>
  <dcterms:created xsi:type="dcterms:W3CDTF">2024-02-08T02:29:28Z</dcterms:created>
  <dcterms:modified xsi:type="dcterms:W3CDTF">2024-02-08T02:34:24Z</dcterms:modified>
</cp:coreProperties>
</file>