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7" r:id="rId3"/>
    <p:sldId id="293" r:id="rId4"/>
    <p:sldId id="295" r:id="rId5"/>
    <p:sldId id="294" r:id="rId6"/>
    <p:sldId id="292" r:id="rId7"/>
    <p:sldId id="258" r:id="rId8"/>
    <p:sldId id="296" r:id="rId9"/>
    <p:sldId id="278" r:id="rId10"/>
    <p:sldId id="279" r:id="rId11"/>
    <p:sldId id="274" r:id="rId12"/>
    <p:sldId id="297" r:id="rId13"/>
    <p:sldId id="280" r:id="rId14"/>
    <p:sldId id="289" r:id="rId15"/>
    <p:sldId id="299" r:id="rId16"/>
    <p:sldId id="271" r:id="rId17"/>
    <p:sldId id="300" r:id="rId18"/>
    <p:sldId id="281" r:id="rId19"/>
    <p:sldId id="301" r:id="rId20"/>
    <p:sldId id="282" r:id="rId21"/>
    <p:sldId id="302" r:id="rId22"/>
    <p:sldId id="276" r:id="rId23"/>
    <p:sldId id="303" r:id="rId24"/>
    <p:sldId id="291" r:id="rId25"/>
    <p:sldId id="298" r:id="rId26"/>
    <p:sldId id="284" r:id="rId27"/>
    <p:sldId id="285" r:id="rId28"/>
    <p:sldId id="288" r:id="rId29"/>
    <p:sldId id="290"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CCFFFF"/>
    <a:srgbClr val="FFCCCC"/>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E05459B-65FA-4613-8720-7E81C1080639}" type="datetimeFigureOut">
              <a:rPr lang="en-US" smtClean="0"/>
              <a:t>11/29/2024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3775307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5459B-65FA-4613-8720-7E81C1080639}" type="datetimeFigureOut">
              <a:rPr lang="en-US" smtClean="0"/>
              <a:t>11/29/2024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1801655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05459B-65FA-4613-8720-7E81C1080639}" type="datetimeFigureOut">
              <a:rPr lang="en-US" smtClean="0"/>
              <a:t>11/29/2024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2164142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E05459B-65FA-4613-8720-7E81C1080639}" type="datetimeFigureOut">
              <a:rPr lang="en-US" smtClean="0"/>
              <a:t>11/29/2024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2717738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05459B-65FA-4613-8720-7E81C1080639}" type="datetimeFigureOut">
              <a:rPr lang="en-US" smtClean="0"/>
              <a:t>11/29/2024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3908442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05459B-65FA-4613-8720-7E81C1080639}" type="datetimeFigureOut">
              <a:rPr lang="en-US" smtClean="0"/>
              <a:t>11/29/2024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3205967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05459B-65FA-4613-8720-7E81C1080639}" type="datetimeFigureOut">
              <a:rPr lang="en-US" smtClean="0"/>
              <a:t>11/29/2024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1557394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5459B-65FA-4613-8720-7E81C1080639}" type="datetimeFigureOut">
              <a:rPr lang="en-US" smtClean="0"/>
              <a:t>11/29/2024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2332517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05459B-65FA-4613-8720-7E81C1080639}" type="datetimeFigureOut">
              <a:rPr lang="en-US" smtClean="0"/>
              <a:t>11/29/2024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3833113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5459B-65FA-4613-8720-7E81C1080639}" type="datetimeFigureOut">
              <a:rPr lang="en-US" smtClean="0"/>
              <a:t>11/29/2024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2218882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05459B-65FA-4613-8720-7E81C1080639}" type="datetimeFigureOut">
              <a:rPr lang="en-US" smtClean="0"/>
              <a:t>11/29/2024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99895B-AEBF-41AC-809F-583CB16AEA36}" type="slidenum">
              <a:rPr lang="en-US" smtClean="0"/>
              <a:t>‹#›</a:t>
            </a:fld>
            <a:endParaRPr lang="en-US"/>
          </a:p>
        </p:txBody>
      </p:sp>
    </p:spTree>
    <p:extLst>
      <p:ext uri="{BB962C8B-B14F-4D97-AF65-F5344CB8AC3E}">
        <p14:creationId xmlns:p14="http://schemas.microsoft.com/office/powerpoint/2010/main" val="2065556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05459B-65FA-4613-8720-7E81C1080639}" type="datetimeFigureOut">
              <a:rPr lang="en-US" smtClean="0"/>
              <a:t>11/29/2024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99895B-AEBF-41AC-809F-583CB16AEA36}" type="slidenum">
              <a:rPr lang="en-US" smtClean="0"/>
              <a:t>‹#›</a:t>
            </a:fld>
            <a:endParaRPr lang="en-US"/>
          </a:p>
        </p:txBody>
      </p:sp>
    </p:spTree>
    <p:extLst>
      <p:ext uri="{BB962C8B-B14F-4D97-AF65-F5344CB8AC3E}">
        <p14:creationId xmlns:p14="http://schemas.microsoft.com/office/powerpoint/2010/main" val="952190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2" name="TextBox 11"/>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318654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4225144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882976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882976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88297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882976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5" name="TextBox 74"/>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33026390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5" name="TextBox 74"/>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15" name="TextBox 1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18" name="TextBox 1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Tree>
    <p:extLst>
      <p:ext uri="{BB962C8B-B14F-4D97-AF65-F5344CB8AC3E}">
        <p14:creationId xmlns:p14="http://schemas.microsoft.com/office/powerpoint/2010/main" val="1987031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19" name="TextBox 18"/>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20" name="TextBox 19"/>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21" name="TextBox 20"/>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269271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9" name="TextBox 18"/>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20" name="TextBox 19"/>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21" name="TextBox 20"/>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278060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9" name="TextBox 18"/>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22" name="TextBox 21"/>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23" name="TextBox 22"/>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27" name="TextBox 26"/>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1828674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19" name="TextBox 18"/>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22" name="TextBox 21"/>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23" name="TextBox 22"/>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27" name="TextBox 26"/>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449171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19" name="TextBox 18"/>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23" name="TextBox 22"/>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21" name="TextBox 20"/>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22" name="TextBox 21"/>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27" name="TextBox 26"/>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2983291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19" name="TextBox 18"/>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21" name="TextBox 20"/>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22" name="TextBox 21"/>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25" name="TextBox 2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27" name="TextBox 26"/>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28" name="TextBox 27"/>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2243170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52400" y="149959"/>
            <a:ext cx="8839200" cy="6257675"/>
          </a:xfrm>
          <a:prstGeom prst="rect">
            <a:avLst/>
          </a:prstGeom>
          <a:solidFill>
            <a:schemeClr val="accent1">
              <a:lumMod val="20000"/>
              <a:lumOff val="80000"/>
            </a:schemeClr>
          </a:solidFill>
          <a:ln w="38100">
            <a:solidFill>
              <a:schemeClr val="tx1"/>
            </a:solidFill>
          </a:ln>
        </p:spPr>
        <p:txBody>
          <a:bodyPr wrap="square" rtlCol="0">
            <a:spAutoFit/>
          </a:bodyPr>
          <a:lstStyle/>
          <a:p>
            <a:pPr algn="ctr" rtl="1">
              <a:lnSpc>
                <a:spcPct val="150000"/>
              </a:lnSpc>
            </a:pPr>
            <a:r>
              <a:rPr lang="fa-IR" sz="2700" b="1" dirty="0"/>
              <a:t>«من بارها از قانون گذاران یا سیاستمداران امریکا و اروپا و جاهای دیگر شنیده ام که می گویند "خوب، چه جایگزینی وجود دارد؟ اپوزیسیون کجاست؟" در حال حاضر اگر به اپوزیسیون سکولار دموکرات در ایران نگاه کنید، ما در همهء موارد با همدیگر موافق نیستیم. این یک وضعیت طبیعی است. ما جمهوریخواهان را داریم و سلطنت طلبان / پادشاهی خواهان را. عقاید مختلفی داریم؛ ولی این ایده هم هست که چگونه می توانیم "ائتلاف مناسبی" داشته باشیم. من بیشتر بر اساس "ائتلاف مشتاقان" به مسئله نگاه می کنم. ائتلاف کنندگان می‌توانند فرد باشند، یا می توانند سازمان ها باشند... به عبارت دیگر ائتلاف کسانی که می خواهند بخشی از راه حل باشند، در مقابل کسانی که هنوز بصورت بخشی از مسئله باقی مانده اند»</a:t>
            </a:r>
            <a:endParaRPr lang="en-US" sz="2700" b="1" dirty="0"/>
          </a:p>
        </p:txBody>
      </p:sp>
    </p:spTree>
    <p:extLst>
      <p:ext uri="{BB962C8B-B14F-4D97-AF65-F5344CB8AC3E}">
        <p14:creationId xmlns:p14="http://schemas.microsoft.com/office/powerpoint/2010/main" val="1770306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21" name="TextBox 20"/>
          <p:cNvSpPr txBox="1"/>
          <p:nvPr/>
        </p:nvSpPr>
        <p:spPr>
          <a:xfrm>
            <a:off x="2209799" y="3124200"/>
            <a:ext cx="3401785" cy="369332"/>
          </a:xfrm>
          <a:prstGeom prst="rect">
            <a:avLst/>
          </a:prstGeom>
          <a:solidFill>
            <a:schemeClr val="bg1"/>
          </a:solidFill>
          <a:ln w="38100">
            <a:solidFill>
              <a:schemeClr val="tx1"/>
            </a:solidFill>
          </a:ln>
        </p:spPr>
        <p:txBody>
          <a:bodyPr wrap="square" rtlCol="0">
            <a:spAutoFit/>
          </a:bodyPr>
          <a:lstStyle/>
          <a:p>
            <a:pPr algn="ctr" rtl="1"/>
            <a:r>
              <a:rPr lang="fa-IR" b="1" dirty="0" smtClean="0"/>
              <a:t>ائتلاف مشتاقان</a:t>
            </a:r>
            <a:endParaRPr lang="en-US" b="1" dirty="0"/>
          </a:p>
        </p:txBody>
      </p:sp>
      <p:cxnSp>
        <p:nvCxnSpPr>
          <p:cNvPr id="27" name="Straight Arrow Connector 26"/>
          <p:cNvCxnSpPr>
            <a:endCxn id="21" idx="3"/>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19800" y="1584014"/>
            <a:ext cx="0"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1" name="TextBox 30"/>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2" name="TextBox 31"/>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4" name="TextBox 33"/>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25" name="TextBox 24"/>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30" name="TextBox 29"/>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36" name="TextBox 35"/>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115598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52400" y="149959"/>
            <a:ext cx="8839200" cy="6486071"/>
          </a:xfrm>
          <a:prstGeom prst="rect">
            <a:avLst/>
          </a:prstGeom>
          <a:solidFill>
            <a:schemeClr val="accent1">
              <a:lumMod val="20000"/>
              <a:lumOff val="80000"/>
            </a:schemeClr>
          </a:solidFill>
          <a:ln w="38100">
            <a:solidFill>
              <a:schemeClr val="tx1"/>
            </a:solidFill>
          </a:ln>
        </p:spPr>
        <p:txBody>
          <a:bodyPr wrap="square" rtlCol="0">
            <a:spAutoFit/>
          </a:bodyPr>
          <a:lstStyle/>
          <a:p>
            <a:pPr algn="ctr" rtl="1">
              <a:lnSpc>
                <a:spcPct val="150000"/>
              </a:lnSpc>
            </a:pPr>
            <a:r>
              <a:rPr lang="fa-IR" sz="2800" b="1" dirty="0" smtClean="0"/>
              <a:t>«</a:t>
            </a:r>
            <a:r>
              <a:rPr lang="fa-IR" sz="2800" b="1" dirty="0"/>
              <a:t>ما نمی توانیم برای چنین توافقی حداکثر نظرات مان را دخالت دهیم، اما باورهائی حداقلی وجود دارند که همگی می توانیم روی آنها توافق کنیم: حقوق بشر، یک نظام سکولار دموکرات با جدایی مذهب و دین از حکومت و دولت، و اعتقاد به تمامیت ارضی ایران. اینها حداقل های لازم و کافی در راستای تشکیل یک ائتلاف گسترده است. اینجا قرار نیست که، با گفتن اینکه چه کسی سلطنت طلب یا جمهوری خواه است، شکل نهایی رژیم را تعریف کنیم. این کار در این مرحله بی ربط است. اما باید بدانیم که آیا ما دموکرات هستیم؟ آیا ما به یک نتیجهء سکولار دموکراتیک اعتقاد داریم؟ آیا تعداد ما به اندازه کافی هست که بتوانیم یک ائتلاف گسترده تشکیل دهیم و کشور را به این سمت هدایت کنیم؟»</a:t>
            </a:r>
            <a:endParaRPr lang="en-US" sz="2700" b="1" dirty="0"/>
          </a:p>
        </p:txBody>
      </p:sp>
    </p:spTree>
    <p:extLst>
      <p:ext uri="{BB962C8B-B14F-4D97-AF65-F5344CB8AC3E}">
        <p14:creationId xmlns:p14="http://schemas.microsoft.com/office/powerpoint/2010/main" val="3556249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3991428" y="17526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19" name="TextBox 18"/>
          <p:cNvSpPr txBox="1"/>
          <p:nvPr/>
        </p:nvSpPr>
        <p:spPr>
          <a:xfrm>
            <a:off x="4011385" y="22214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20" name="TextBox 19"/>
          <p:cNvSpPr txBox="1"/>
          <p:nvPr/>
        </p:nvSpPr>
        <p:spPr>
          <a:xfrm>
            <a:off x="4011385" y="2667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22" name="Straight Arrow Connector 21"/>
          <p:cNvCxnSpPr>
            <a:endCxn id="1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19800" y="1584014"/>
            <a:ext cx="0"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1" name="TextBox 30"/>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2" name="TextBox 31"/>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0" name="TextBox 29"/>
          <p:cNvSpPr txBox="1"/>
          <p:nvPr/>
        </p:nvSpPr>
        <p:spPr>
          <a:xfrm>
            <a:off x="2285999" y="3124200"/>
            <a:ext cx="3325585" cy="369332"/>
          </a:xfrm>
          <a:prstGeom prst="rect">
            <a:avLst/>
          </a:prstGeom>
          <a:solidFill>
            <a:schemeClr val="bg1"/>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34" name="TextBox 33"/>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36" name="TextBox 35"/>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37" name="TextBox 36"/>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39" name="TextBox 38"/>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660329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88686" y="1066800"/>
            <a:ext cx="8839200" cy="3254417"/>
          </a:xfrm>
          <a:prstGeom prst="rect">
            <a:avLst/>
          </a:prstGeom>
          <a:solidFill>
            <a:schemeClr val="accent1">
              <a:lumMod val="20000"/>
              <a:lumOff val="80000"/>
            </a:schemeClr>
          </a:solidFill>
          <a:ln w="38100">
            <a:solidFill>
              <a:schemeClr val="tx1"/>
            </a:solidFill>
          </a:ln>
        </p:spPr>
        <p:txBody>
          <a:bodyPr wrap="square" rtlCol="0">
            <a:spAutoFit/>
          </a:bodyPr>
          <a:lstStyle/>
          <a:p>
            <a:pPr algn="ctr" rtl="1">
              <a:lnSpc>
                <a:spcPct val="150000"/>
              </a:lnSpc>
            </a:pPr>
            <a:r>
              <a:rPr lang="fa-IR" sz="2800" b="1" dirty="0"/>
              <a:t>«ما اکنون اقشار جدیدی داریم که تاکنون بخشی از معادله محسوب نمی شدند. منظورم "اصلاح طلبان" سابقی هستند که دیگر باور ندارند که این نظام قابل دوام است. آنها ممکن است راهی برای همگرایی با ما پیدا کنند . آنها در داخل ایران نفوذ زیادی دارند و در نتیجهء این همگرایی می توانیم دارایی عظیمی به دست آوریم.»</a:t>
            </a:r>
            <a:endParaRPr lang="en-US" sz="2700" b="1" dirty="0"/>
          </a:p>
        </p:txBody>
      </p:sp>
    </p:spTree>
    <p:extLst>
      <p:ext uri="{BB962C8B-B14F-4D97-AF65-F5344CB8AC3E}">
        <p14:creationId xmlns:p14="http://schemas.microsoft.com/office/powerpoint/2010/main" val="1430338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3991428" y="17526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19" name="TextBox 18"/>
          <p:cNvSpPr txBox="1"/>
          <p:nvPr/>
        </p:nvSpPr>
        <p:spPr>
          <a:xfrm>
            <a:off x="4011385" y="22214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20" name="TextBox 19"/>
          <p:cNvSpPr txBox="1"/>
          <p:nvPr/>
        </p:nvSpPr>
        <p:spPr>
          <a:xfrm>
            <a:off x="4011385" y="2667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22" name="Straight Arrow Connector 21"/>
          <p:cNvCxnSpPr>
            <a:endCxn id="1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endCxn id="21" idx="3"/>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19800" y="1584014"/>
            <a:ext cx="1"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2285999" y="3124200"/>
            <a:ext cx="3325585" cy="369332"/>
          </a:xfrm>
          <a:prstGeom prst="rect">
            <a:avLst/>
          </a:prstGeom>
          <a:solidFill>
            <a:schemeClr val="bg1"/>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cxnSp>
        <p:nvCxnSpPr>
          <p:cNvPr id="37" name="Straight Arrow Connector 36"/>
          <p:cNvCxnSpPr/>
          <p:nvPr/>
        </p:nvCxnSpPr>
        <p:spPr>
          <a:xfrm>
            <a:off x="2514600" y="1600200"/>
            <a:ext cx="3810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32" name="TextBox 31"/>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38" name="TextBox 3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39" name="TextBox 38"/>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259094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88686" y="1066800"/>
            <a:ext cx="8839200" cy="2031325"/>
          </a:xfrm>
          <a:prstGeom prst="rect">
            <a:avLst/>
          </a:prstGeom>
          <a:solidFill>
            <a:schemeClr val="accent1">
              <a:lumMod val="20000"/>
              <a:lumOff val="80000"/>
            </a:schemeClr>
          </a:solidFill>
          <a:ln w="38100">
            <a:solidFill>
              <a:schemeClr val="tx1"/>
            </a:solidFill>
          </a:ln>
        </p:spPr>
        <p:txBody>
          <a:bodyPr wrap="square" rtlCol="0">
            <a:spAutoFit/>
          </a:bodyPr>
          <a:lstStyle/>
          <a:p>
            <a:pPr algn="ctr" rtl="1">
              <a:lnSpc>
                <a:spcPct val="150000"/>
              </a:lnSpc>
            </a:pPr>
            <a:r>
              <a:rPr lang="en-US" sz="2800" b="1" dirty="0"/>
              <a:t> </a:t>
            </a:r>
            <a:r>
              <a:rPr lang="fa-IR" sz="2800" b="1" dirty="0"/>
              <a:t>«</a:t>
            </a:r>
            <a:r>
              <a:rPr lang="ar-SA" sz="2800" b="1" dirty="0"/>
              <a:t>در این فرایند باید مطمئن شویم </a:t>
            </a:r>
            <a:r>
              <a:rPr lang="ar-SA" sz="2800" b="1" dirty="0" smtClean="0"/>
              <a:t>که</a:t>
            </a:r>
            <a:endParaRPr lang="fa-IR" sz="2800" b="1" dirty="0" smtClean="0"/>
          </a:p>
          <a:p>
            <a:pPr algn="ctr" rtl="1">
              <a:lnSpc>
                <a:spcPct val="150000"/>
              </a:lnSpc>
            </a:pPr>
            <a:r>
              <a:rPr lang="ar-SA" sz="2800" b="1" dirty="0" smtClean="0"/>
              <a:t>یک </a:t>
            </a:r>
            <a:r>
              <a:rPr lang="ar-SA" sz="2800" b="1" dirty="0"/>
              <a:t>"دولت دوران گذار" مناسب </a:t>
            </a:r>
            <a:r>
              <a:rPr lang="ar-SA" sz="2800" b="1" dirty="0" smtClean="0"/>
              <a:t>داریم</a:t>
            </a:r>
            <a:endParaRPr lang="fa-IR" sz="2800" b="1" dirty="0" smtClean="0"/>
          </a:p>
          <a:p>
            <a:pPr algn="ctr" rtl="1">
              <a:lnSpc>
                <a:spcPct val="150000"/>
              </a:lnSpc>
            </a:pPr>
            <a:r>
              <a:rPr lang="ar-SA" sz="2800" b="1" dirty="0" smtClean="0"/>
              <a:t>که </a:t>
            </a:r>
            <a:r>
              <a:rPr lang="ar-SA" sz="2800" b="1" dirty="0"/>
              <a:t>بتواند به طور موقت امور کشور را مدیریت کند».</a:t>
            </a:r>
            <a:endParaRPr lang="en-US" sz="2700" b="1" dirty="0"/>
          </a:p>
        </p:txBody>
      </p:sp>
    </p:spTree>
    <p:extLst>
      <p:ext uri="{BB962C8B-B14F-4D97-AF65-F5344CB8AC3E}">
        <p14:creationId xmlns:p14="http://schemas.microsoft.com/office/powerpoint/2010/main" val="24388772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19" name="TextBox 1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20" name="TextBox 1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22" name="Straight Arrow Connector 21"/>
          <p:cNvCxnSpPr>
            <a:endCxn id="1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cxnSp>
        <p:nvCxnSpPr>
          <p:cNvPr id="29" name="Straight Arrow Connector 28"/>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41" name="TextBox 40"/>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42" name="TextBox 41"/>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43" name="TextBox 42"/>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44" name="TextBox 43"/>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36" name="TextBox 35"/>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38" name="TextBox 3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39" name="TextBox 38"/>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7194086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52400" y="137885"/>
            <a:ext cx="8839200" cy="6555641"/>
          </a:xfrm>
          <a:prstGeom prst="rect">
            <a:avLst/>
          </a:prstGeom>
          <a:solidFill>
            <a:schemeClr val="accent1">
              <a:lumMod val="20000"/>
              <a:lumOff val="80000"/>
            </a:schemeClr>
          </a:solidFill>
          <a:ln w="38100">
            <a:solidFill>
              <a:schemeClr val="tx1"/>
            </a:solidFill>
          </a:ln>
        </p:spPr>
        <p:txBody>
          <a:bodyPr wrap="square" rtlCol="0">
            <a:spAutoFit/>
          </a:bodyPr>
          <a:lstStyle/>
          <a:p>
            <a:pPr algn="ctr" rtl="1">
              <a:lnSpc>
                <a:spcPct val="150000"/>
              </a:lnSpc>
            </a:pPr>
            <a:r>
              <a:rPr lang="ar-SA" sz="2800" b="1" dirty="0"/>
              <a:t>«دوران انتقال چگونه خواهد بود؟ وظایف دولت موقت چیست؟ و نیر اینکه بعد از تغییر رژیم ایران چه اتفاقی می‌افتد؟.. ما کارشناسان اقتصادی داریم که بر روی صد روز اول ادارهء دولت موقت کار می‌کنند‌. همچنین کارشناسان حقوقی داریم که بر روی قانون اساسی، حقیقت یابی و مصالحه تمرکز کرده‌اند تا ببینیم با بازماندگان این رژیم چه باید انجام دهیم. ما پروژه‌ای داریم که چند سال پیش آغاز شده و به آن پروژهء "شکوفایی ایران" می‌گوییم. این پروژه به این می‌پردازد که نقشهء راه ما برای بازسازی و بهبود ایران چیست، چگونه می‌توانیم منابع سرمایه گذاری‌ها و تخصص شرکت ها را برای حل مشکلات اقتصادی کشورمان به کار بگیریم؟ همهء اینها بخشی از استراتژی </a:t>
            </a:r>
            <a:r>
              <a:rPr lang="ar-SA" sz="2800" b="1" dirty="0" smtClean="0"/>
              <a:t>است».</a:t>
            </a:r>
            <a:endParaRPr lang="en-US" sz="2700" b="1" dirty="0"/>
          </a:p>
        </p:txBody>
      </p:sp>
    </p:spTree>
    <p:extLst>
      <p:ext uri="{BB962C8B-B14F-4D97-AF65-F5344CB8AC3E}">
        <p14:creationId xmlns:p14="http://schemas.microsoft.com/office/powerpoint/2010/main" val="2898784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19" name="TextBox 1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20" name="TextBox 1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22" name="Straight Arrow Connector 21"/>
          <p:cNvCxnSpPr>
            <a:endCxn id="1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cxnSp>
        <p:nvCxnSpPr>
          <p:cNvPr id="29" name="Straight Arrow Connector 28"/>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8" name="TextBox 37"/>
          <p:cNvSpPr txBox="1"/>
          <p:nvPr/>
        </p:nvSpPr>
        <p:spPr>
          <a:xfrm>
            <a:off x="2260598"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41" name="TextBox 40"/>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42" name="TextBox 41"/>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43" name="TextBox 42"/>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44" name="TextBox 43"/>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36" name="TextBox 35"/>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40" name="TextBox 39"/>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48" name="TextBox 47"/>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1078941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8" name="TextBox 7"/>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6" name="TextBox 4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7" name="TextBox 4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18" name="TextBox 1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19" name="TextBox 1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20" name="TextBox 1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22" name="Straight Arrow Connector 21"/>
          <p:cNvCxnSpPr>
            <a:endCxn id="1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1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endCxn id="2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cxnSp>
        <p:nvCxnSpPr>
          <p:cNvPr id="29" name="Straight Arrow Connector 28"/>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8" name="TextBox 37"/>
          <p:cNvSpPr txBox="1"/>
          <p:nvPr/>
        </p:nvSpPr>
        <p:spPr>
          <a:xfrm>
            <a:off x="2260598"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39" name="TextBox 38"/>
          <p:cNvSpPr txBox="1"/>
          <p:nvPr/>
        </p:nvSpPr>
        <p:spPr>
          <a:xfrm>
            <a:off x="4038600" y="4114800"/>
            <a:ext cx="1600201"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بخشش محتاطانه</a:t>
            </a:r>
            <a:endParaRPr lang="en-US" b="1" dirty="0"/>
          </a:p>
        </p:txBody>
      </p:sp>
      <p:sp>
        <p:nvSpPr>
          <p:cNvPr id="41" name="TextBox 40"/>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42" name="TextBox 41"/>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43" name="TextBox 42"/>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44" name="TextBox 43"/>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36" name="TextBox 35"/>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40" name="TextBox 39"/>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48" name="TextBox 47"/>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4292345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6" name="TextBox 35"/>
          <p:cNvSpPr txBox="1"/>
          <p:nvPr/>
        </p:nvSpPr>
        <p:spPr>
          <a:xfrm>
            <a:off x="105229" y="4648200"/>
            <a:ext cx="7082972" cy="369332"/>
          </a:xfrm>
          <a:prstGeom prst="rect">
            <a:avLst/>
          </a:prstGeom>
          <a:solidFill>
            <a:srgbClr val="92D050"/>
          </a:solidFill>
          <a:ln w="38100">
            <a:solidFill>
              <a:schemeClr val="tx1"/>
            </a:solidFill>
          </a:ln>
        </p:spPr>
        <p:txBody>
          <a:bodyPr wrap="square" rtlCol="0">
            <a:spAutoFit/>
          </a:bodyPr>
          <a:lstStyle/>
          <a:p>
            <a:pPr algn="ctr" rtl="1"/>
            <a:r>
              <a:rPr lang="fa-IR" b="1" dirty="0" smtClean="0"/>
              <a:t>ریزش نیروها</a:t>
            </a:r>
            <a:endParaRPr lang="en-US" b="1" dirty="0"/>
          </a:p>
        </p:txBody>
      </p:sp>
      <p:cxnSp>
        <p:nvCxnSpPr>
          <p:cNvPr id="40" name="Straight Connector 39"/>
          <p:cNvCxnSpPr/>
          <p:nvPr/>
        </p:nvCxnSpPr>
        <p:spPr>
          <a:xfrm flipV="1">
            <a:off x="3646716" y="4211598"/>
            <a:ext cx="468084" cy="2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880758" y="3950732"/>
            <a:ext cx="5442" cy="6974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43" name="TextBox 42"/>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44" name="TextBox 43"/>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45" name="TextBox 44"/>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48" name="TextBox 47"/>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49" name="TextBox 48"/>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50" name="TextBox 49"/>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51" name="TextBox 50"/>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52" name="Straight Arrow Connector 51"/>
          <p:cNvCxnSpPr>
            <a:endCxn id="49"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endCxn id="50"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endCxn id="51"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59" name="TextBox 58"/>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60" name="TextBox 59"/>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61" name="TextBox 60"/>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sp>
        <p:nvSpPr>
          <p:cNvPr id="62" name="TextBox 61"/>
          <p:cNvSpPr txBox="1"/>
          <p:nvPr/>
        </p:nvSpPr>
        <p:spPr>
          <a:xfrm>
            <a:off x="2260598"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63" name="TextBox 62"/>
          <p:cNvSpPr txBox="1"/>
          <p:nvPr/>
        </p:nvSpPr>
        <p:spPr>
          <a:xfrm>
            <a:off x="4038600" y="4114800"/>
            <a:ext cx="1600201"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بخشش محتاطانه</a:t>
            </a:r>
            <a:endParaRPr lang="en-US" b="1" dirty="0"/>
          </a:p>
        </p:txBody>
      </p:sp>
      <p:sp>
        <p:nvSpPr>
          <p:cNvPr id="38" name="TextBox 37"/>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39" name="TextBox 38"/>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46" name="TextBox 45"/>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2006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6" name="TextBox 35"/>
          <p:cNvSpPr txBox="1"/>
          <p:nvPr/>
        </p:nvSpPr>
        <p:spPr>
          <a:xfrm>
            <a:off x="105229" y="4648200"/>
            <a:ext cx="7082972" cy="369332"/>
          </a:xfrm>
          <a:prstGeom prst="rect">
            <a:avLst/>
          </a:prstGeom>
          <a:solidFill>
            <a:srgbClr val="92D050"/>
          </a:solidFill>
          <a:ln w="38100">
            <a:solidFill>
              <a:schemeClr val="tx1"/>
            </a:solidFill>
          </a:ln>
        </p:spPr>
        <p:txBody>
          <a:bodyPr wrap="square" rtlCol="0">
            <a:spAutoFit/>
          </a:bodyPr>
          <a:lstStyle/>
          <a:p>
            <a:pPr algn="ctr" rtl="1"/>
            <a:r>
              <a:rPr lang="fa-IR" b="1" dirty="0" smtClean="0"/>
              <a:t>ریزش نیروها</a:t>
            </a:r>
            <a:endParaRPr lang="en-US" b="1" dirty="0"/>
          </a:p>
        </p:txBody>
      </p:sp>
      <p:sp>
        <p:nvSpPr>
          <p:cNvPr id="42" name="TextBox 41"/>
          <p:cNvSpPr txBox="1"/>
          <p:nvPr/>
        </p:nvSpPr>
        <p:spPr>
          <a:xfrm>
            <a:off x="105228" y="4114800"/>
            <a:ext cx="1875971" cy="369332"/>
          </a:xfrm>
          <a:prstGeom prst="rect">
            <a:avLst/>
          </a:prstGeom>
          <a:solidFill>
            <a:srgbClr val="92D050"/>
          </a:solidFill>
          <a:ln w="38100">
            <a:solidFill>
              <a:schemeClr val="tx1"/>
            </a:solidFill>
          </a:ln>
        </p:spPr>
        <p:txBody>
          <a:bodyPr wrap="square" rtlCol="0">
            <a:spAutoFit/>
          </a:bodyPr>
          <a:lstStyle/>
          <a:p>
            <a:pPr algn="ctr" rtl="1"/>
            <a:r>
              <a:rPr lang="fa-IR" b="1" dirty="0" smtClean="0"/>
              <a:t>ایجاد امید</a:t>
            </a:r>
            <a:endParaRPr lang="en-US" b="1" dirty="0"/>
          </a:p>
        </p:txBody>
      </p:sp>
      <p:cxnSp>
        <p:nvCxnSpPr>
          <p:cNvPr id="43" name="Straight Arrow Connector 42"/>
          <p:cNvCxnSpPr/>
          <p:nvPr/>
        </p:nvCxnSpPr>
        <p:spPr>
          <a:xfrm flipH="1">
            <a:off x="457199" y="3472934"/>
            <a:ext cx="1" cy="621268"/>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1043216" y="3816084"/>
            <a:ext cx="1318984" cy="152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1066799" y="3831380"/>
            <a:ext cx="1" cy="28342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53" name="TextBox 52"/>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54" name="TextBox 53"/>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55" name="TextBox 54"/>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56" name="TextBox 5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57" name="TextBox 5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58" name="TextBox 5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59" name="TextBox 5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60" name="TextBox 5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61" name="Straight Arrow Connector 60"/>
          <p:cNvCxnSpPr>
            <a:endCxn id="5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5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endCxn id="6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68" name="TextBox 67"/>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69" name="TextBox 68"/>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cxnSp>
        <p:nvCxnSpPr>
          <p:cNvPr id="77" name="Straight Connector 76"/>
          <p:cNvCxnSpPr/>
          <p:nvPr/>
        </p:nvCxnSpPr>
        <p:spPr>
          <a:xfrm flipV="1">
            <a:off x="3646716" y="4211598"/>
            <a:ext cx="468084" cy="2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3880758" y="3950732"/>
            <a:ext cx="5442" cy="6974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sp>
        <p:nvSpPr>
          <p:cNvPr id="81" name="TextBox 80"/>
          <p:cNvSpPr txBox="1"/>
          <p:nvPr/>
        </p:nvSpPr>
        <p:spPr>
          <a:xfrm>
            <a:off x="2260598"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82" name="TextBox 81"/>
          <p:cNvSpPr txBox="1"/>
          <p:nvPr/>
        </p:nvSpPr>
        <p:spPr>
          <a:xfrm>
            <a:off x="4038600" y="4114800"/>
            <a:ext cx="1600201"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بخشش محتاطانه</a:t>
            </a:r>
            <a:endParaRPr lang="en-US" b="1" dirty="0"/>
          </a:p>
        </p:txBody>
      </p:sp>
      <p:sp>
        <p:nvSpPr>
          <p:cNvPr id="46" name="TextBox 45"/>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49" name="TextBox 48"/>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51" name="TextBox 50"/>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1783600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6" name="TextBox 35"/>
          <p:cNvSpPr txBox="1"/>
          <p:nvPr/>
        </p:nvSpPr>
        <p:spPr>
          <a:xfrm>
            <a:off x="105229" y="4648200"/>
            <a:ext cx="7082972" cy="369332"/>
          </a:xfrm>
          <a:prstGeom prst="rect">
            <a:avLst/>
          </a:prstGeom>
          <a:solidFill>
            <a:srgbClr val="92D050"/>
          </a:solidFill>
          <a:ln w="38100">
            <a:solidFill>
              <a:schemeClr val="tx1"/>
            </a:solidFill>
          </a:ln>
        </p:spPr>
        <p:txBody>
          <a:bodyPr wrap="square" rtlCol="0">
            <a:spAutoFit/>
          </a:bodyPr>
          <a:lstStyle/>
          <a:p>
            <a:pPr algn="ctr" rtl="1"/>
            <a:r>
              <a:rPr lang="fa-IR" b="1" dirty="0" smtClean="0"/>
              <a:t>ریزش نیروها</a:t>
            </a:r>
            <a:endParaRPr lang="en-US" b="1" dirty="0"/>
          </a:p>
        </p:txBody>
      </p:sp>
      <p:sp>
        <p:nvSpPr>
          <p:cNvPr id="42" name="TextBox 41"/>
          <p:cNvSpPr txBox="1"/>
          <p:nvPr/>
        </p:nvSpPr>
        <p:spPr>
          <a:xfrm>
            <a:off x="105228" y="4114800"/>
            <a:ext cx="1875971" cy="369332"/>
          </a:xfrm>
          <a:prstGeom prst="rect">
            <a:avLst/>
          </a:prstGeom>
          <a:solidFill>
            <a:srgbClr val="92D050"/>
          </a:solidFill>
          <a:ln w="38100">
            <a:solidFill>
              <a:schemeClr val="tx1"/>
            </a:solidFill>
          </a:ln>
        </p:spPr>
        <p:txBody>
          <a:bodyPr wrap="square" rtlCol="0">
            <a:spAutoFit/>
          </a:bodyPr>
          <a:lstStyle/>
          <a:p>
            <a:pPr algn="ctr" rtl="1"/>
            <a:r>
              <a:rPr lang="fa-IR" b="1" dirty="0" smtClean="0"/>
              <a:t>ایجاد امید</a:t>
            </a:r>
            <a:endParaRPr lang="en-US" b="1" dirty="0"/>
          </a:p>
        </p:txBody>
      </p:sp>
      <p:cxnSp>
        <p:nvCxnSpPr>
          <p:cNvPr id="43" name="Straight Arrow Connector 42"/>
          <p:cNvCxnSpPr/>
          <p:nvPr/>
        </p:nvCxnSpPr>
        <p:spPr>
          <a:xfrm flipH="1">
            <a:off x="457199" y="3472934"/>
            <a:ext cx="1" cy="621268"/>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1043216" y="3816084"/>
            <a:ext cx="1318984" cy="152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1066799" y="3831380"/>
            <a:ext cx="1" cy="28342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cxnSp>
        <p:nvCxnSpPr>
          <p:cNvPr id="6" name="Straight Arrow Connector 5"/>
          <p:cNvCxnSpPr/>
          <p:nvPr/>
        </p:nvCxnSpPr>
        <p:spPr>
          <a:xfrm flipV="1">
            <a:off x="7695292" y="1600200"/>
            <a:ext cx="0" cy="21658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54" name="TextBox 53"/>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55" name="TextBox 54"/>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56" name="TextBox 5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57" name="TextBox 5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58" name="TextBox 5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59" name="TextBox 5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60" name="TextBox 5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61" name="Straight Arrow Connector 60"/>
          <p:cNvCxnSpPr>
            <a:endCxn id="5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5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endCxn id="6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68" name="TextBox 67"/>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69" name="TextBox 68"/>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cxnSp>
        <p:nvCxnSpPr>
          <p:cNvPr id="77" name="Straight Connector 76"/>
          <p:cNvCxnSpPr/>
          <p:nvPr/>
        </p:nvCxnSpPr>
        <p:spPr>
          <a:xfrm flipV="1">
            <a:off x="3646716" y="4211598"/>
            <a:ext cx="468084" cy="2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3880758" y="3950732"/>
            <a:ext cx="5442" cy="6974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sp>
        <p:nvSpPr>
          <p:cNvPr id="81" name="TextBox 80"/>
          <p:cNvSpPr txBox="1"/>
          <p:nvPr/>
        </p:nvSpPr>
        <p:spPr>
          <a:xfrm>
            <a:off x="2260598"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82" name="TextBox 81"/>
          <p:cNvSpPr txBox="1"/>
          <p:nvPr/>
        </p:nvSpPr>
        <p:spPr>
          <a:xfrm>
            <a:off x="4038600" y="4114800"/>
            <a:ext cx="1600201"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بخشش محتاطانه</a:t>
            </a:r>
            <a:endParaRPr lang="en-US" b="1" dirty="0"/>
          </a:p>
        </p:txBody>
      </p:sp>
      <p:cxnSp>
        <p:nvCxnSpPr>
          <p:cNvPr id="11" name="Straight Connector 10"/>
          <p:cNvCxnSpPr>
            <a:endCxn id="80" idx="3"/>
          </p:cNvCxnSpPr>
          <p:nvPr/>
        </p:nvCxnSpPr>
        <p:spPr>
          <a:xfrm flipH="1">
            <a:off x="5638799" y="3766066"/>
            <a:ext cx="205649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50" name="TextBox 49"/>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51" name="TextBox 50"/>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6161376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47171" y="5142077"/>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837873" y="685800"/>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47" name="TextBox 46"/>
          <p:cNvSpPr txBox="1"/>
          <p:nvPr/>
        </p:nvSpPr>
        <p:spPr>
          <a:xfrm>
            <a:off x="1837873" y="1227631"/>
            <a:ext cx="1972128" cy="369332"/>
          </a:xfrm>
          <a:prstGeom prst="rect">
            <a:avLst/>
          </a:prstGeom>
          <a:solidFill>
            <a:schemeClr val="bg1"/>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6" name="TextBox 35"/>
          <p:cNvSpPr txBox="1"/>
          <p:nvPr/>
        </p:nvSpPr>
        <p:spPr>
          <a:xfrm>
            <a:off x="105229" y="4648200"/>
            <a:ext cx="7082972" cy="369332"/>
          </a:xfrm>
          <a:prstGeom prst="rect">
            <a:avLst/>
          </a:prstGeom>
          <a:solidFill>
            <a:srgbClr val="92D050"/>
          </a:solidFill>
          <a:ln w="38100">
            <a:solidFill>
              <a:schemeClr val="tx1"/>
            </a:solidFill>
          </a:ln>
        </p:spPr>
        <p:txBody>
          <a:bodyPr wrap="square" rtlCol="0">
            <a:spAutoFit/>
          </a:bodyPr>
          <a:lstStyle/>
          <a:p>
            <a:pPr algn="ctr" rtl="1"/>
            <a:r>
              <a:rPr lang="fa-IR" b="1" dirty="0" smtClean="0"/>
              <a:t>ریزش نیروها</a:t>
            </a:r>
            <a:endParaRPr lang="en-US" b="1" dirty="0"/>
          </a:p>
        </p:txBody>
      </p:sp>
      <p:sp>
        <p:nvSpPr>
          <p:cNvPr id="42" name="TextBox 41"/>
          <p:cNvSpPr txBox="1"/>
          <p:nvPr/>
        </p:nvSpPr>
        <p:spPr>
          <a:xfrm>
            <a:off x="105228" y="4114800"/>
            <a:ext cx="1875971" cy="369332"/>
          </a:xfrm>
          <a:prstGeom prst="rect">
            <a:avLst/>
          </a:prstGeom>
          <a:solidFill>
            <a:srgbClr val="92D050"/>
          </a:solidFill>
          <a:ln w="38100">
            <a:solidFill>
              <a:schemeClr val="tx1"/>
            </a:solidFill>
          </a:ln>
        </p:spPr>
        <p:txBody>
          <a:bodyPr wrap="square" rtlCol="0">
            <a:spAutoFit/>
          </a:bodyPr>
          <a:lstStyle/>
          <a:p>
            <a:pPr algn="ctr" rtl="1"/>
            <a:r>
              <a:rPr lang="fa-IR" b="1" dirty="0" smtClean="0"/>
              <a:t>ایجاد امید</a:t>
            </a:r>
            <a:endParaRPr lang="en-US" b="1" dirty="0"/>
          </a:p>
        </p:txBody>
      </p:sp>
      <p:cxnSp>
        <p:nvCxnSpPr>
          <p:cNvPr id="43" name="Straight Arrow Connector 42"/>
          <p:cNvCxnSpPr/>
          <p:nvPr/>
        </p:nvCxnSpPr>
        <p:spPr>
          <a:xfrm flipH="1">
            <a:off x="457199" y="3472934"/>
            <a:ext cx="1" cy="621268"/>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1043216" y="3816084"/>
            <a:ext cx="1318984" cy="152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a:off x="1066799" y="3831380"/>
            <a:ext cx="1" cy="28342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cxnSp>
        <p:nvCxnSpPr>
          <p:cNvPr id="6" name="Straight Arrow Connector 5"/>
          <p:cNvCxnSpPr/>
          <p:nvPr/>
        </p:nvCxnSpPr>
        <p:spPr>
          <a:xfrm flipV="1">
            <a:off x="7695292" y="1600200"/>
            <a:ext cx="0" cy="2165866"/>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54" name="TextBox 53"/>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55" name="TextBox 54"/>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56" name="TextBox 5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57" name="TextBox 5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58" name="TextBox 5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59" name="TextBox 5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60" name="TextBox 5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61" name="Straight Arrow Connector 60"/>
          <p:cNvCxnSpPr>
            <a:endCxn id="5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5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endCxn id="6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sp>
        <p:nvSpPr>
          <p:cNvPr id="68" name="TextBox 67"/>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69" name="TextBox 68"/>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cxnSp>
        <p:nvCxnSpPr>
          <p:cNvPr id="77" name="Straight Connector 76"/>
          <p:cNvCxnSpPr/>
          <p:nvPr/>
        </p:nvCxnSpPr>
        <p:spPr>
          <a:xfrm flipV="1">
            <a:off x="3646716" y="4211598"/>
            <a:ext cx="468084" cy="2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a:off x="3880758" y="3950732"/>
            <a:ext cx="5442" cy="6974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sp>
        <p:nvSpPr>
          <p:cNvPr id="81" name="TextBox 80"/>
          <p:cNvSpPr txBox="1"/>
          <p:nvPr/>
        </p:nvSpPr>
        <p:spPr>
          <a:xfrm>
            <a:off x="2260598"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82" name="TextBox 81"/>
          <p:cNvSpPr txBox="1"/>
          <p:nvPr/>
        </p:nvSpPr>
        <p:spPr>
          <a:xfrm>
            <a:off x="4038600" y="4114800"/>
            <a:ext cx="1600201"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بخشش محتاطانه</a:t>
            </a:r>
            <a:endParaRPr lang="en-US" b="1" dirty="0"/>
          </a:p>
        </p:txBody>
      </p:sp>
      <p:cxnSp>
        <p:nvCxnSpPr>
          <p:cNvPr id="11" name="Straight Connector 10"/>
          <p:cNvCxnSpPr>
            <a:endCxn id="80" idx="3"/>
          </p:cNvCxnSpPr>
          <p:nvPr/>
        </p:nvCxnSpPr>
        <p:spPr>
          <a:xfrm flipH="1">
            <a:off x="5638799" y="3766066"/>
            <a:ext cx="2056493"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8610600" y="1584014"/>
            <a:ext cx="0" cy="2787187"/>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51" name="TextBox 50"/>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52" name="TextBox 51"/>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1448332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0" y="5181600"/>
            <a:ext cx="9144000" cy="1676400"/>
          </a:xfrm>
          <a:prstGeom prst="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201385"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سرکوب</a:t>
            </a:r>
            <a:endParaRPr lang="en-US" b="1" dirty="0"/>
          </a:p>
        </p:txBody>
      </p:sp>
      <p:sp>
        <p:nvSpPr>
          <p:cNvPr id="14" name="TextBox 13"/>
          <p:cNvSpPr txBox="1"/>
          <p:nvPr/>
        </p:nvSpPr>
        <p:spPr>
          <a:xfrm>
            <a:off x="38100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سپاه پاسداران</a:t>
            </a:r>
            <a:endParaRPr lang="en-US" b="1" dirty="0"/>
          </a:p>
        </p:txBody>
      </p:sp>
      <p:sp>
        <p:nvSpPr>
          <p:cNvPr id="16" name="TextBox 15"/>
          <p:cNvSpPr txBox="1"/>
          <p:nvPr/>
        </p:nvSpPr>
        <p:spPr>
          <a:xfrm>
            <a:off x="5562600" y="58790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نیروهای نیابتی</a:t>
            </a:r>
            <a:endParaRPr lang="en-US" b="1" dirty="0"/>
          </a:p>
        </p:txBody>
      </p:sp>
      <p:sp>
        <p:nvSpPr>
          <p:cNvPr id="17" name="TextBox 16"/>
          <p:cNvSpPr txBox="1"/>
          <p:nvPr/>
        </p:nvSpPr>
        <p:spPr>
          <a:xfrm>
            <a:off x="1981200" y="5878677"/>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دستگاه اطلاعاتی</a:t>
            </a:r>
            <a:endParaRPr lang="en-US" b="1" dirty="0"/>
          </a:p>
        </p:txBody>
      </p:sp>
      <p:sp>
        <p:nvSpPr>
          <p:cNvPr id="24" name="TextBox 23"/>
          <p:cNvSpPr txBox="1"/>
          <p:nvPr/>
        </p:nvSpPr>
        <p:spPr>
          <a:xfrm>
            <a:off x="7141028" y="688432"/>
            <a:ext cx="1108529"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بی شاهزاده</a:t>
            </a:r>
            <a:endParaRPr lang="en-US" b="1" dirty="0"/>
          </a:p>
        </p:txBody>
      </p:sp>
      <p:sp>
        <p:nvSpPr>
          <p:cNvPr id="26" name="TextBox 25"/>
          <p:cNvSpPr txBox="1"/>
          <p:nvPr/>
        </p:nvSpPr>
        <p:spPr>
          <a:xfrm>
            <a:off x="685800" y="688432"/>
            <a:ext cx="9906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اصلاحات</a:t>
            </a:r>
            <a:endParaRPr lang="en-US" b="1" dirty="0"/>
          </a:p>
        </p:txBody>
      </p:sp>
      <p:sp>
        <p:nvSpPr>
          <p:cNvPr id="76" name="TextBox 75"/>
          <p:cNvSpPr txBox="1"/>
          <p:nvPr/>
        </p:nvSpPr>
        <p:spPr>
          <a:xfrm>
            <a:off x="28194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ایجاد ناامیدی</a:t>
            </a:r>
            <a:endParaRPr lang="en-US" b="1" dirty="0"/>
          </a:p>
        </p:txBody>
      </p:sp>
      <p:sp>
        <p:nvSpPr>
          <p:cNvPr id="78" name="TextBox 77"/>
          <p:cNvSpPr txBox="1"/>
          <p:nvPr/>
        </p:nvSpPr>
        <p:spPr>
          <a:xfrm>
            <a:off x="7620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سرکوب</a:t>
            </a:r>
            <a:endParaRPr lang="en-US" b="1" dirty="0"/>
          </a:p>
        </p:txBody>
      </p:sp>
      <p:sp>
        <p:nvSpPr>
          <p:cNvPr id="30" name="TextBox 29"/>
          <p:cNvSpPr txBox="1"/>
          <p:nvPr/>
        </p:nvSpPr>
        <p:spPr>
          <a:xfrm>
            <a:off x="2285999" y="3581400"/>
            <a:ext cx="3352800" cy="369332"/>
          </a:xfrm>
          <a:prstGeom prst="rect">
            <a:avLst/>
          </a:prstGeom>
          <a:solidFill>
            <a:srgbClr val="FFFF00"/>
          </a:solidFill>
          <a:ln w="38100">
            <a:solidFill>
              <a:schemeClr val="tx1"/>
            </a:solidFill>
          </a:ln>
        </p:spPr>
        <p:txBody>
          <a:bodyPr wrap="square" rtlCol="0">
            <a:spAutoFit/>
          </a:bodyPr>
          <a:lstStyle/>
          <a:p>
            <a:pPr algn="ctr" rtl="1"/>
            <a:r>
              <a:rPr lang="fa-IR" b="1" dirty="0" smtClean="0"/>
              <a:t>ایجاد فاعل: آلترناتیو و دولت گذار</a:t>
            </a:r>
            <a:endParaRPr lang="en-US" b="1" dirty="0"/>
          </a:p>
        </p:txBody>
      </p:sp>
      <p:sp>
        <p:nvSpPr>
          <p:cNvPr id="33" name="TextBox 32"/>
          <p:cNvSpPr txBox="1"/>
          <p:nvPr/>
        </p:nvSpPr>
        <p:spPr>
          <a:xfrm>
            <a:off x="105229" y="31242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قشر خاکستری</a:t>
            </a:r>
            <a:endParaRPr lang="en-US" b="1" dirty="0"/>
          </a:p>
        </p:txBody>
      </p:sp>
      <p:sp>
        <p:nvSpPr>
          <p:cNvPr id="34" name="TextBox 33"/>
          <p:cNvSpPr txBox="1"/>
          <p:nvPr/>
        </p:nvSpPr>
        <p:spPr>
          <a:xfrm>
            <a:off x="7467600" y="1219200"/>
            <a:ext cx="1447800" cy="369332"/>
          </a:xfrm>
          <a:prstGeom prst="rect">
            <a:avLst/>
          </a:prstGeom>
          <a:solidFill>
            <a:srgbClr val="FFCCCC"/>
          </a:solidFill>
          <a:ln w="38100">
            <a:solidFill>
              <a:schemeClr val="tx1"/>
            </a:solidFill>
          </a:ln>
        </p:spPr>
        <p:txBody>
          <a:bodyPr wrap="square" rtlCol="0">
            <a:spAutoFit/>
          </a:bodyPr>
          <a:lstStyle/>
          <a:p>
            <a:pPr algn="ctr" rtl="1"/>
            <a:r>
              <a:rPr lang="fa-IR" b="1" dirty="0" smtClean="0"/>
              <a:t>فضای بین المللی</a:t>
            </a:r>
            <a:endParaRPr lang="en-US" b="1" dirty="0"/>
          </a:p>
        </p:txBody>
      </p:sp>
      <p:sp>
        <p:nvSpPr>
          <p:cNvPr id="35" name="TextBox 34"/>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38" name="TextBox 37"/>
          <p:cNvSpPr txBox="1"/>
          <p:nvPr/>
        </p:nvSpPr>
        <p:spPr>
          <a:xfrm>
            <a:off x="2173514" y="4117592"/>
            <a:ext cx="1473202"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برنامه مشخص</a:t>
            </a:r>
            <a:endParaRPr lang="en-US" b="1" dirty="0"/>
          </a:p>
        </p:txBody>
      </p:sp>
      <p:sp>
        <p:nvSpPr>
          <p:cNvPr id="36" name="TextBox 35"/>
          <p:cNvSpPr txBox="1"/>
          <p:nvPr/>
        </p:nvSpPr>
        <p:spPr>
          <a:xfrm>
            <a:off x="105229" y="4648200"/>
            <a:ext cx="7082972" cy="369332"/>
          </a:xfrm>
          <a:prstGeom prst="rect">
            <a:avLst/>
          </a:prstGeom>
          <a:solidFill>
            <a:srgbClr val="92D050"/>
          </a:solidFill>
          <a:ln w="38100">
            <a:solidFill>
              <a:schemeClr val="tx1"/>
            </a:solidFill>
          </a:ln>
        </p:spPr>
        <p:txBody>
          <a:bodyPr wrap="square" rtlCol="0">
            <a:spAutoFit/>
          </a:bodyPr>
          <a:lstStyle/>
          <a:p>
            <a:pPr algn="ctr" rtl="1"/>
            <a:r>
              <a:rPr lang="fa-IR" b="1" dirty="0" smtClean="0"/>
              <a:t>ریزش نیروها</a:t>
            </a:r>
            <a:endParaRPr lang="en-US" b="1" dirty="0"/>
          </a:p>
        </p:txBody>
      </p:sp>
      <p:cxnSp>
        <p:nvCxnSpPr>
          <p:cNvPr id="40" name="Straight Connector 39"/>
          <p:cNvCxnSpPr/>
          <p:nvPr/>
        </p:nvCxnSpPr>
        <p:spPr>
          <a:xfrm flipV="1">
            <a:off x="3646716" y="4211598"/>
            <a:ext cx="468084" cy="279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880758" y="3950732"/>
            <a:ext cx="1" cy="697468"/>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05228" y="4114800"/>
            <a:ext cx="1875971" cy="369332"/>
          </a:xfrm>
          <a:prstGeom prst="rect">
            <a:avLst/>
          </a:prstGeom>
          <a:solidFill>
            <a:srgbClr val="92D050"/>
          </a:solidFill>
          <a:ln w="38100">
            <a:solidFill>
              <a:schemeClr val="tx1"/>
            </a:solidFill>
          </a:ln>
        </p:spPr>
        <p:txBody>
          <a:bodyPr wrap="square" rtlCol="0">
            <a:spAutoFit/>
          </a:bodyPr>
          <a:lstStyle/>
          <a:p>
            <a:pPr algn="ctr" rtl="1"/>
            <a:r>
              <a:rPr lang="fa-IR" b="1" dirty="0" smtClean="0"/>
              <a:t>ایجاد امید</a:t>
            </a:r>
            <a:endParaRPr lang="en-US" b="1" dirty="0"/>
          </a:p>
        </p:txBody>
      </p:sp>
      <p:cxnSp>
        <p:nvCxnSpPr>
          <p:cNvPr id="43" name="Straight Arrow Connector 42"/>
          <p:cNvCxnSpPr/>
          <p:nvPr/>
        </p:nvCxnSpPr>
        <p:spPr>
          <a:xfrm flipH="1">
            <a:off x="457199" y="3472934"/>
            <a:ext cx="1" cy="621268"/>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1066800" y="3733800"/>
            <a:ext cx="0" cy="381000"/>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315200" y="4371201"/>
            <a:ext cx="1600200" cy="646331"/>
          </a:xfrm>
          <a:prstGeom prst="rect">
            <a:avLst/>
          </a:prstGeom>
          <a:solidFill>
            <a:srgbClr val="FFCCCC"/>
          </a:solidFill>
          <a:ln w="38100">
            <a:solidFill>
              <a:schemeClr val="tx1"/>
            </a:solidFill>
          </a:ln>
        </p:spPr>
        <p:txBody>
          <a:bodyPr wrap="square" rtlCol="0">
            <a:spAutoFit/>
          </a:bodyPr>
          <a:lstStyle/>
          <a:p>
            <a:pPr algn="ctr" rtl="1"/>
            <a:r>
              <a:rPr lang="fa-IR" b="1" dirty="0" smtClean="0"/>
              <a:t>روابط</a:t>
            </a:r>
          </a:p>
          <a:p>
            <a:pPr algn="ctr" rtl="1"/>
            <a:r>
              <a:rPr lang="fa-IR" b="1" dirty="0" smtClean="0"/>
              <a:t>بین المللی</a:t>
            </a:r>
            <a:endParaRPr lang="en-US" b="1" dirty="0"/>
          </a:p>
        </p:txBody>
      </p:sp>
      <p:sp>
        <p:nvSpPr>
          <p:cNvPr id="49" name="TextBox 48"/>
          <p:cNvSpPr txBox="1"/>
          <p:nvPr/>
        </p:nvSpPr>
        <p:spPr>
          <a:xfrm>
            <a:off x="7467600" y="1764268"/>
            <a:ext cx="14478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تغییر مساعد</a:t>
            </a:r>
            <a:endParaRPr lang="en-US" b="1" dirty="0"/>
          </a:p>
        </p:txBody>
      </p:sp>
      <p:sp>
        <p:nvSpPr>
          <p:cNvPr id="50" name="TextBox 49"/>
          <p:cNvSpPr txBox="1"/>
          <p:nvPr/>
        </p:nvSpPr>
        <p:spPr>
          <a:xfrm>
            <a:off x="7315200" y="3288268"/>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تغییر مساعد</a:t>
            </a:r>
            <a:endParaRPr lang="en-US" b="1" dirty="0"/>
          </a:p>
        </p:txBody>
      </p:sp>
      <p:cxnSp>
        <p:nvCxnSpPr>
          <p:cNvPr id="51" name="Straight Arrow Connector 50"/>
          <p:cNvCxnSpPr>
            <a:endCxn id="50" idx="0"/>
          </p:cNvCxnSpPr>
          <p:nvPr/>
        </p:nvCxnSpPr>
        <p:spPr>
          <a:xfrm>
            <a:off x="8077200" y="2133600"/>
            <a:ext cx="38100" cy="1154668"/>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stCxn id="50" idx="2"/>
            <a:endCxn id="48" idx="0"/>
          </p:cNvCxnSpPr>
          <p:nvPr/>
        </p:nvCxnSpPr>
        <p:spPr>
          <a:xfrm>
            <a:off x="8115300" y="3657600"/>
            <a:ext cx="0" cy="713601"/>
          </a:xfrm>
          <a:prstGeom prst="straightConnector1">
            <a:avLst/>
          </a:prstGeom>
          <a:ln w="38100">
            <a:solidFill>
              <a:srgbClr val="C00000"/>
            </a:solidFill>
            <a:prstDash val="dashDot"/>
            <a:headEnd type="arrow"/>
            <a:tailEnd type="arrow"/>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05229" y="2590800"/>
            <a:ext cx="1875971" cy="369332"/>
          </a:xfrm>
          <a:prstGeom prst="rect">
            <a:avLst/>
          </a:prstGeom>
          <a:solidFill>
            <a:schemeClr val="bg1">
              <a:lumMod val="85000"/>
            </a:schemeClr>
          </a:solidFill>
          <a:ln w="38100">
            <a:solidFill>
              <a:schemeClr val="tx1"/>
            </a:solidFill>
          </a:ln>
        </p:spPr>
        <p:txBody>
          <a:bodyPr wrap="square" rtlCol="0">
            <a:spAutoFit/>
          </a:bodyPr>
          <a:lstStyle/>
          <a:p>
            <a:pPr algn="ctr" rtl="1"/>
            <a:r>
              <a:rPr lang="fa-IR" b="1" dirty="0" smtClean="0"/>
              <a:t>مردم داخل و خارج</a:t>
            </a:r>
            <a:endParaRPr lang="en-US" b="1" dirty="0"/>
          </a:p>
        </p:txBody>
      </p:sp>
      <p:sp>
        <p:nvSpPr>
          <p:cNvPr id="54" name="TextBox 53"/>
          <p:cNvSpPr txBox="1"/>
          <p:nvPr/>
        </p:nvSpPr>
        <p:spPr>
          <a:xfrm>
            <a:off x="4914900" y="685800"/>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خارج</a:t>
            </a:r>
            <a:endParaRPr lang="en-US" b="1" dirty="0"/>
          </a:p>
        </p:txBody>
      </p:sp>
      <p:sp>
        <p:nvSpPr>
          <p:cNvPr id="55" name="TextBox 54"/>
          <p:cNvSpPr txBox="1"/>
          <p:nvPr/>
        </p:nvSpPr>
        <p:spPr>
          <a:xfrm>
            <a:off x="1837873" y="685800"/>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اپوزیسیون داخل</a:t>
            </a:r>
            <a:endParaRPr lang="en-US" b="1" dirty="0"/>
          </a:p>
        </p:txBody>
      </p:sp>
      <p:sp>
        <p:nvSpPr>
          <p:cNvPr id="56" name="TextBox 55"/>
          <p:cNvSpPr txBox="1"/>
          <p:nvPr/>
        </p:nvSpPr>
        <p:spPr>
          <a:xfrm>
            <a:off x="4914900" y="1208599"/>
            <a:ext cx="20955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 شاهزاده</a:t>
            </a:r>
            <a:endParaRPr lang="en-US" b="1" dirty="0"/>
          </a:p>
        </p:txBody>
      </p:sp>
      <p:sp>
        <p:nvSpPr>
          <p:cNvPr id="57" name="TextBox 56"/>
          <p:cNvSpPr txBox="1"/>
          <p:nvPr/>
        </p:nvSpPr>
        <p:spPr>
          <a:xfrm>
            <a:off x="1837873" y="1227631"/>
            <a:ext cx="1972128"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باورمندان به رفراندوم</a:t>
            </a:r>
            <a:endParaRPr lang="en-US" b="1" dirty="0"/>
          </a:p>
        </p:txBody>
      </p:sp>
      <p:sp>
        <p:nvSpPr>
          <p:cNvPr id="58" name="TextBox 57"/>
          <p:cNvSpPr txBox="1"/>
          <p:nvPr/>
        </p:nvSpPr>
        <p:spPr>
          <a:xfrm>
            <a:off x="3991428" y="17526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تمامیت ارضی</a:t>
            </a:r>
            <a:endParaRPr lang="en-US" b="1" dirty="0"/>
          </a:p>
        </p:txBody>
      </p:sp>
      <p:sp>
        <p:nvSpPr>
          <p:cNvPr id="59" name="TextBox 58"/>
          <p:cNvSpPr txBox="1"/>
          <p:nvPr/>
        </p:nvSpPr>
        <p:spPr>
          <a:xfrm>
            <a:off x="4011385" y="2221468"/>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سکولار دموکراسی</a:t>
            </a:r>
            <a:endParaRPr lang="en-US" b="1" dirty="0"/>
          </a:p>
        </p:txBody>
      </p:sp>
      <p:sp>
        <p:nvSpPr>
          <p:cNvPr id="60" name="TextBox 59"/>
          <p:cNvSpPr txBox="1"/>
          <p:nvPr/>
        </p:nvSpPr>
        <p:spPr>
          <a:xfrm>
            <a:off x="4011385" y="2667000"/>
            <a:ext cx="1600200"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حقوق بشر</a:t>
            </a:r>
            <a:endParaRPr lang="en-US" b="1" dirty="0"/>
          </a:p>
        </p:txBody>
      </p:sp>
      <p:cxnSp>
        <p:nvCxnSpPr>
          <p:cNvPr id="61" name="Straight Arrow Connector 60"/>
          <p:cNvCxnSpPr>
            <a:endCxn id="58" idx="3"/>
          </p:cNvCxnSpPr>
          <p:nvPr/>
        </p:nvCxnSpPr>
        <p:spPr>
          <a:xfrm flipH="1">
            <a:off x="5591628" y="1937266"/>
            <a:ext cx="428172"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a:endCxn id="59" idx="3"/>
          </p:cNvCxnSpPr>
          <p:nvPr/>
        </p:nvCxnSpPr>
        <p:spPr>
          <a:xfrm flipH="1">
            <a:off x="5611585" y="2406134"/>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endCxn id="60" idx="3"/>
          </p:cNvCxnSpPr>
          <p:nvPr/>
        </p:nvCxnSpPr>
        <p:spPr>
          <a:xfrm flipH="1">
            <a:off x="5611585" y="2851666"/>
            <a:ext cx="408215"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H="1">
            <a:off x="5611584" y="3308866"/>
            <a:ext cx="408218" cy="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019800" y="1584014"/>
            <a:ext cx="2" cy="1724852"/>
          </a:xfrm>
          <a:prstGeom prst="line">
            <a:avLst/>
          </a:prstGeom>
          <a:ln w="381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a:off x="2514600" y="1600200"/>
            <a:ext cx="0" cy="1524000"/>
          </a:xfrm>
          <a:prstGeom prst="straightConnector1">
            <a:avLst/>
          </a:prstGeom>
          <a:ln w="38100">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2285999" y="3124200"/>
            <a:ext cx="3325585" cy="369332"/>
          </a:xfrm>
          <a:prstGeom prst="rect">
            <a:avLst/>
          </a:prstGeom>
          <a:solidFill>
            <a:schemeClr val="bg2">
              <a:lumMod val="75000"/>
            </a:schemeClr>
          </a:solidFill>
          <a:ln w="38100">
            <a:solidFill>
              <a:schemeClr val="tx1"/>
            </a:solidFill>
          </a:ln>
        </p:spPr>
        <p:txBody>
          <a:bodyPr wrap="square" rtlCol="0">
            <a:spAutoFit/>
          </a:bodyPr>
          <a:lstStyle/>
          <a:p>
            <a:pPr algn="ctr" rtl="1"/>
            <a:r>
              <a:rPr lang="fa-IR" b="1" dirty="0" smtClean="0"/>
              <a:t>ائتلاف مشتاقان</a:t>
            </a:r>
            <a:endParaRPr lang="en-US" b="1" dirty="0"/>
          </a:p>
        </p:txBody>
      </p:sp>
      <p:cxnSp>
        <p:nvCxnSpPr>
          <p:cNvPr id="77" name="Straight Connector 76"/>
          <p:cNvCxnSpPr/>
          <p:nvPr/>
        </p:nvCxnSpPr>
        <p:spPr>
          <a:xfrm flipH="1" flipV="1">
            <a:off x="1043216" y="3733800"/>
            <a:ext cx="1318984" cy="15296"/>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4038600" y="4114800"/>
            <a:ext cx="1600201" cy="369332"/>
          </a:xfrm>
          <a:prstGeom prst="rect">
            <a:avLst/>
          </a:prstGeom>
          <a:solidFill>
            <a:srgbClr val="FFFF00"/>
          </a:solidFill>
          <a:ln w="38100">
            <a:solidFill>
              <a:schemeClr val="tx1"/>
            </a:solidFill>
          </a:ln>
        </p:spPr>
        <p:txBody>
          <a:bodyPr wrap="square" rtlCol="0">
            <a:spAutoFit/>
          </a:bodyPr>
          <a:lstStyle/>
          <a:p>
            <a:pPr algn="ctr" rtl="1"/>
            <a:r>
              <a:rPr lang="fa-IR" b="1" dirty="0" smtClean="0"/>
              <a:t>بخشش محتاطانه</a:t>
            </a:r>
            <a:endParaRPr lang="en-US" b="1" dirty="0"/>
          </a:p>
        </p:txBody>
      </p:sp>
      <p:sp>
        <p:nvSpPr>
          <p:cNvPr id="47" name="TextBox 46"/>
          <p:cNvSpPr txBox="1"/>
          <p:nvPr/>
        </p:nvSpPr>
        <p:spPr>
          <a:xfrm>
            <a:off x="201385" y="6336268"/>
            <a:ext cx="8714015" cy="369332"/>
          </a:xfrm>
          <a:prstGeom prst="rect">
            <a:avLst/>
          </a:prstGeom>
          <a:solidFill>
            <a:srgbClr val="FFCCFF"/>
          </a:solidFill>
          <a:ln w="38100">
            <a:solidFill>
              <a:schemeClr val="tx1"/>
            </a:solidFill>
          </a:ln>
        </p:spPr>
        <p:txBody>
          <a:bodyPr wrap="square" rtlCol="0">
            <a:spAutoFit/>
          </a:bodyPr>
          <a:lstStyle/>
          <a:p>
            <a:pPr algn="ctr" rtl="1"/>
            <a:r>
              <a:rPr lang="fa-IR" b="1" dirty="0" smtClean="0"/>
              <a:t>حکومت</a:t>
            </a:r>
            <a:endParaRPr lang="en-US" b="1" dirty="0"/>
          </a:p>
        </p:txBody>
      </p:sp>
      <p:sp>
        <p:nvSpPr>
          <p:cNvPr id="68" name="TextBox 67"/>
          <p:cNvSpPr txBox="1"/>
          <p:nvPr/>
        </p:nvSpPr>
        <p:spPr>
          <a:xfrm>
            <a:off x="647699" y="170152"/>
            <a:ext cx="7601857" cy="369332"/>
          </a:xfrm>
          <a:prstGeom prst="rect">
            <a:avLst/>
          </a:prstGeom>
          <a:solidFill>
            <a:schemeClr val="accent1">
              <a:lumMod val="20000"/>
              <a:lumOff val="80000"/>
            </a:schemeClr>
          </a:solidFill>
          <a:ln w="38100">
            <a:solidFill>
              <a:schemeClr val="tx1"/>
            </a:solidFill>
          </a:ln>
        </p:spPr>
        <p:txBody>
          <a:bodyPr wrap="square" rtlCol="0">
            <a:spAutoFit/>
          </a:bodyPr>
          <a:lstStyle/>
          <a:p>
            <a:pPr algn="ctr" rtl="1"/>
            <a:r>
              <a:rPr lang="fa-IR" b="1" dirty="0" smtClean="0"/>
              <a:t>اپوزیسیون</a:t>
            </a:r>
            <a:endParaRPr lang="en-US" b="1" dirty="0"/>
          </a:p>
        </p:txBody>
      </p:sp>
      <p:sp>
        <p:nvSpPr>
          <p:cNvPr id="69" name="TextBox 68"/>
          <p:cNvSpPr txBox="1"/>
          <p:nvPr/>
        </p:nvSpPr>
        <p:spPr>
          <a:xfrm>
            <a:off x="4800600" y="5334000"/>
            <a:ext cx="1600200" cy="369332"/>
          </a:xfrm>
          <a:prstGeom prst="rect">
            <a:avLst/>
          </a:prstGeom>
          <a:solidFill>
            <a:schemeClr val="bg1"/>
          </a:solidFill>
          <a:ln w="38100">
            <a:solidFill>
              <a:schemeClr val="tx1"/>
            </a:solidFill>
          </a:ln>
        </p:spPr>
        <p:txBody>
          <a:bodyPr wrap="square" rtlCol="0">
            <a:spAutoFit/>
          </a:bodyPr>
          <a:lstStyle/>
          <a:p>
            <a:pPr algn="ctr" rtl="1"/>
            <a:r>
              <a:rPr lang="fa-IR" b="1" dirty="0" smtClean="0"/>
              <a:t>نفوذ</a:t>
            </a:r>
            <a:r>
              <a:rPr lang="en-US" b="1" dirty="0" smtClean="0"/>
              <a:t> </a:t>
            </a:r>
            <a:r>
              <a:rPr lang="fa-IR" b="1" dirty="0" smtClean="0"/>
              <a:t>در مخالفین</a:t>
            </a:r>
            <a:endParaRPr lang="en-US" b="1" dirty="0"/>
          </a:p>
        </p:txBody>
      </p:sp>
    </p:spTree>
    <p:extLst>
      <p:ext uri="{BB962C8B-B14F-4D97-AF65-F5344CB8AC3E}">
        <p14:creationId xmlns:p14="http://schemas.microsoft.com/office/powerpoint/2010/main" val="3279326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507</TotalTime>
  <Words>1439</Words>
  <Application>Microsoft Office PowerPoint</Application>
  <PresentationFormat>On-screen Show (4:3)</PresentationFormat>
  <Paragraphs>468</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Esmail</dc:creator>
  <cp:lastModifiedBy>Esmail</cp:lastModifiedBy>
  <cp:revision>31</cp:revision>
  <dcterms:created xsi:type="dcterms:W3CDTF">2024-11-27T15:27:24Z</dcterms:created>
  <dcterms:modified xsi:type="dcterms:W3CDTF">2024-11-29T18:57:58Z</dcterms:modified>
</cp:coreProperties>
</file>