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1"/>
  </p:notesMasterIdLst>
  <p:sldIdLst>
    <p:sldId id="256" r:id="rId2"/>
    <p:sldId id="267" r:id="rId3"/>
    <p:sldId id="278" r:id="rId4"/>
    <p:sldId id="279" r:id="rId5"/>
    <p:sldId id="281" r:id="rId6"/>
    <p:sldId id="280" r:id="rId7"/>
    <p:sldId id="282" r:id="rId8"/>
    <p:sldId id="268" r:id="rId9"/>
    <p:sldId id="262" r:id="rId10"/>
    <p:sldId id="283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B73E2-046A-4613-9740-B4AD2F18B7E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BD9B3-A2BC-4D67-995A-793F609F6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2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BD9B3-A2BC-4D67-995A-793F609F69A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5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BD9B3-A2BC-4D67-995A-793F609F69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79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BD9B3-A2BC-4D67-995A-793F609F69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10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7F6B-43E1-4695-B1CE-B7B0E42AE18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37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7F6B-43E1-4695-B1CE-B7B0E42AE18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30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7F6B-43E1-4695-B1CE-B7B0E42AE18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19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7F6B-43E1-4695-B1CE-B7B0E42AE18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66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BD9B3-A2BC-4D67-995A-793F609F69A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04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7F6B-43E1-4695-B1CE-B7B0E42AE18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75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7F6B-43E1-4695-B1CE-B7B0E42AE18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82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7F6B-43E1-4695-B1CE-B7B0E42AE18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3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BD9B3-A2BC-4D67-995A-793F609F69A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BD9B3-A2BC-4D67-995A-793F609F69A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2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BD9B3-A2BC-4D67-995A-793F609F69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90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BD9B3-A2BC-4D67-995A-793F609F69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90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BD9B3-A2BC-4D67-995A-793F609F69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43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BD9B3-A2BC-4D67-995A-793F609F69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43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BD9B3-A2BC-4D67-995A-793F609F69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11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BD9B3-A2BC-4D67-995A-793F609F69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2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Contemporary Engineering Economics, 6th edition, © 2015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B0FCF7-60C3-486C-BE9B-B1BB4BF091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57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Contemporary Engineering Economics, 6th edition, © 2015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F70DCB-5E64-418A-8CFD-D31D1861EF3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75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Contemporary Engineering Economics, 6th edition, © 2015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26053F-D70E-4761-9558-B999E91599C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Contemporary Engineering Economics, 6th edition, © 2015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1948C6-4CEB-4186-89A0-2949A3D271A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84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Contemporary Engineering Economics, 6th edition, © 2015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DE3B45-302B-43EF-866B-A4898AA14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12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Contemporary Engineering Economics, 6th edition, © 2015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D08F75-044C-40E5-97BF-DBDF181D3F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67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Contemporary Engineering Economics, 6th edition, © 2015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4B2194-6ACA-4E7A-964B-44386C93B5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23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Contemporary Engineering Economics, 6th edition, ©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2EA68-9876-4A4C-8645-AE6C29B503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84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Contemporary Engineering Economics, 6th edition, © 2015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73AE7-2A26-4E14-B7B1-1992D0B172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94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Contemporary Engineering Economics, 6th edition, © 2015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4DC5AA-D3A0-4610-9416-415E44A2DC7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21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Contemporary Engineering Economics, 6th edition, © 2015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900C2-83BC-4B47-A874-E4F20B4B53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38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gray">
          <a:xfrm>
            <a:off x="0" y="6403975"/>
            <a:ext cx="9153525" cy="457200"/>
          </a:xfrm>
          <a:prstGeom prst="rect">
            <a:avLst/>
          </a:prstGeom>
          <a:solidFill>
            <a:srgbClr val="263B94"/>
          </a:solidFill>
          <a:ln w="9525">
            <a:solidFill>
              <a:srgbClr val="263B94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defTabSz="457200" eaLnBrk="0" hangingPunct="0"/>
            <a:endParaRPr lang="en-US"/>
          </a:p>
        </p:txBody>
      </p:sp>
      <p:pic>
        <p:nvPicPr>
          <p:cNvPr id="8" name="Picture 8" descr="Pearson_Bound_Whit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621588" y="6403975"/>
            <a:ext cx="153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Pearson_Strap_Bound_Whit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3175" y="6403975"/>
            <a:ext cx="176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7"/>
          <p:cNvSpPr txBox="1">
            <a:spLocks noChangeArrowheads="1"/>
          </p:cNvSpPr>
          <p:nvPr userDrawn="1"/>
        </p:nvSpPr>
        <p:spPr bwMode="auto">
          <a:xfrm>
            <a:off x="1600200" y="6400800"/>
            <a:ext cx="5629275" cy="457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900" i="1">
                <a:solidFill>
                  <a:schemeClr val="bg1"/>
                </a:solidFill>
                <a:latin typeface="Verdana" pitchFamily="-103" charset="0"/>
                <a:ea typeface="Verdana" pitchFamily="-103" charset="0"/>
                <a:cs typeface="Verdana" pitchFamily="-103" charset="0"/>
              </a:rPr>
              <a:t>Contemporary Engineering Economics, 6</a:t>
            </a:r>
            <a:r>
              <a:rPr lang="en-US" sz="900" i="1" baseline="30000">
                <a:solidFill>
                  <a:schemeClr val="bg1"/>
                </a:solidFill>
                <a:latin typeface="Verdana" pitchFamily="-103" charset="0"/>
                <a:ea typeface="Verdana" pitchFamily="-103" charset="0"/>
                <a:cs typeface="Verdana" pitchFamily="-103" charset="0"/>
              </a:rPr>
              <a:t>th</a:t>
            </a:r>
            <a:r>
              <a:rPr lang="en-US" sz="900" i="1">
                <a:solidFill>
                  <a:schemeClr val="bg1"/>
                </a:solidFill>
                <a:latin typeface="Verdana" pitchFamily="-103" charset="0"/>
                <a:ea typeface="Verdana" pitchFamily="-103" charset="0"/>
                <a:cs typeface="Verdana" pitchFamily="-103" charset="0"/>
              </a:rPr>
              <a:t> edition</a:t>
            </a:r>
          </a:p>
          <a:p>
            <a:pPr eaLnBrk="0" hangingPunct="0"/>
            <a:r>
              <a:rPr lang="en-US" sz="900">
                <a:solidFill>
                  <a:schemeClr val="bg1"/>
                </a:solidFill>
                <a:latin typeface="Verdana" pitchFamily="-103" charset="0"/>
                <a:ea typeface="Verdana" pitchFamily="-103" charset="0"/>
                <a:cs typeface="Verdana" pitchFamily="-103" charset="0"/>
              </a:rPr>
              <a:t>Park</a:t>
            </a:r>
          </a:p>
        </p:txBody>
      </p:sp>
      <p:sp>
        <p:nvSpPr>
          <p:cNvPr id="11" name="Text Box 47"/>
          <p:cNvSpPr txBox="1">
            <a:spLocks noChangeArrowheads="1"/>
          </p:cNvSpPr>
          <p:nvPr userDrawn="1"/>
        </p:nvSpPr>
        <p:spPr bwMode="auto">
          <a:xfrm>
            <a:off x="4495800" y="6400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 eaLnBrk="0" hangingPunct="0"/>
            <a:r>
              <a:rPr lang="en-US" sz="900">
                <a:solidFill>
                  <a:schemeClr val="bg1"/>
                </a:solidFill>
                <a:latin typeface="Verdana" pitchFamily="-103" charset="0"/>
              </a:rPr>
              <a:t>Copyright © 2016 by Pearson Education, Inc.</a:t>
            </a:r>
          </a:p>
          <a:p>
            <a:pPr algn="r" eaLnBrk="0" hangingPunct="0"/>
            <a:r>
              <a:rPr lang="en-US" sz="900">
                <a:solidFill>
                  <a:schemeClr val="bg1"/>
                </a:solidFill>
                <a:latin typeface="Verdana" pitchFamily="-103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3807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Choice of </a:t>
            </a:r>
            <a:r>
              <a:rPr lang="en-US" b="1" dirty="0" smtClean="0"/>
              <a:t>MARR and Capital Budgeting</a:t>
            </a:r>
            <a:endParaRPr 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Lecture No. </a:t>
            </a:r>
            <a:r>
              <a:rPr lang="en-US" sz="2400" dirty="0" smtClean="0"/>
              <a:t>51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Chapter 15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Contemporary Engineering Economics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Copyright © </a:t>
            </a:r>
            <a:r>
              <a:rPr lang="en-US" sz="2400" dirty="0" smtClean="0"/>
              <a:t>2016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Solution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 investment opportunity schedule ranking alternatives by the RORs</a:t>
            </a:r>
          </a:p>
          <a:p>
            <a:endParaRPr lang="en-US" dirty="0"/>
          </a:p>
        </p:txBody>
      </p:sp>
      <p:pic>
        <p:nvPicPr>
          <p:cNvPr id="9" name="Picture 36" descr="fg15_03EX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708920"/>
            <a:ext cx="4775518" cy="325279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633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1" name="Rectangle 31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en-US" b="1" dirty="0"/>
              <a:t>MARR as a Function of Budget</a:t>
            </a:r>
          </a:p>
        </p:txBody>
      </p:sp>
      <p:graphicFrame>
        <p:nvGraphicFramePr>
          <p:cNvPr id="30756" name="Group 36"/>
          <p:cNvGraphicFramePr>
            <a:graphicFrameLocks noGrp="1"/>
          </p:cNvGraphicFramePr>
          <p:nvPr>
            <p:ph sz="half" idx="1"/>
          </p:nvPr>
        </p:nvGraphicFramePr>
        <p:xfrm>
          <a:off x="428596" y="2500306"/>
          <a:ext cx="4038618" cy="2452245"/>
        </p:xfrm>
        <a:graphic>
          <a:graphicData uri="http://schemas.openxmlformats.org/drawingml/2006/table">
            <a:tbl>
              <a:tblPr/>
              <a:tblGrid>
                <a:gridCol w="1346206"/>
                <a:gridCol w="1346206"/>
                <a:gridCol w="1346206"/>
              </a:tblGrid>
              <a:tr h="76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Available Budget</a:t>
                      </a:r>
                    </a:p>
                  </a:txBody>
                  <a:tcPr marL="128407" marR="1284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Projects Selected</a:t>
                      </a:r>
                    </a:p>
                  </a:txBody>
                  <a:tcPr marL="128407" marR="128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Correct MARR to Use</a:t>
                      </a:r>
                    </a:p>
                  </a:txBody>
                  <a:tcPr marL="128407" marR="128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6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$40,000</a:t>
                      </a:r>
                    </a:p>
                  </a:txBody>
                  <a:tcPr marL="128407" marR="1284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1,2,3, and 4</a:t>
                      </a:r>
                    </a:p>
                  </a:txBody>
                  <a:tcPr marL="128407" marR="128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MARR = 8%</a:t>
                      </a:r>
                    </a:p>
                  </a:txBody>
                  <a:tcPr marL="128407" marR="128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$60,000</a:t>
                      </a:r>
                    </a:p>
                  </a:txBody>
                  <a:tcPr marL="128407" marR="1284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1,2,3, 4 and 5</a:t>
                      </a:r>
                    </a:p>
                  </a:txBody>
                  <a:tcPr marL="128407" marR="128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MARR =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l =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128407" marR="128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0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$0</a:t>
                      </a:r>
                    </a:p>
                  </a:txBody>
                  <a:tcPr marL="128407" marR="1284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1 and 2</a:t>
                      </a:r>
                    </a:p>
                  </a:txBody>
                  <a:tcPr marL="128407" marR="128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MARR =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 = 10%</a:t>
                      </a:r>
                    </a:p>
                  </a:txBody>
                  <a:tcPr marL="128407" marR="128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range of MARR as a function of a budget</a:t>
            </a:r>
          </a:p>
          <a:p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643182"/>
            <a:ext cx="4010717" cy="29622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Capital </a:t>
            </a:r>
            <a:r>
              <a:rPr lang="en-US" b="1" dirty="0" smtClean="0"/>
              <a:t>Budgeting: Key Issues</a:t>
            </a:r>
            <a:endParaRPr lang="en-US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Evaluation of Multiple Investment Alternatives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Independent projects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Dependent projects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Formulation of Mutually Exclusive Alternatives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Capital Budgeting Decisions with Limited Budgets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1" name="Rectangle 35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r>
              <a:rPr lang="en-US" sz="3200" b="1" dirty="0"/>
              <a:t>Formulation of Mutually Exclusive Alternatives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j-lt"/>
              </a:rPr>
              <a:t>Independent Projects: Projects A and B are independent.</a:t>
            </a:r>
            <a:endParaRPr lang="en-US" sz="2000" dirty="0">
              <a:latin typeface="+mj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643182"/>
            <a:ext cx="4040188" cy="14287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j-lt"/>
              </a:rPr>
              <a:t>Dependent Projects: (A1,A2) and (B1,B2) are mutually exclusive</a:t>
            </a:r>
            <a:endParaRPr lang="en-US" dirty="0">
              <a:latin typeface="+mj-lt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643182"/>
            <a:ext cx="4041775" cy="28575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929198"/>
            <a:ext cx="3929090" cy="12858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4" name="TextBox 13"/>
          <p:cNvSpPr txBox="1"/>
          <p:nvPr/>
        </p:nvSpPr>
        <p:spPr>
          <a:xfrm>
            <a:off x="428596" y="4143380"/>
            <a:ext cx="4237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Dependent Projects: C is contingent</a:t>
            </a:r>
          </a:p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on the acceptance of both A and B.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Example </a:t>
            </a:r>
            <a:r>
              <a:rPr lang="en-US" sz="2800" b="1" dirty="0" smtClean="0"/>
              <a:t>15.11: </a:t>
            </a:r>
            <a:r>
              <a:rPr lang="en-US" sz="2800" b="1" dirty="0"/>
              <a:t>Four Energy Saving Projects</a:t>
            </a:r>
            <a:r>
              <a:rPr lang="en-US" sz="2800" b="1" dirty="0" smtClean="0"/>
              <a:t> Under </a:t>
            </a:r>
            <a:r>
              <a:rPr lang="en-US" sz="2800" b="1" dirty="0"/>
              <a:t>Budget Constraints (Budget Limit = $250,000)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676400"/>
            <a:ext cx="5111750" cy="15055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83568" y="1844824"/>
            <a:ext cx="2743200" cy="431959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Given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IRRs for four different energy projects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Find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(1) Optimal capital budget without budget limit; (2) best alternative with a $250,000 budget limit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276600"/>
            <a:ext cx="5143536" cy="29289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Best Alternative with a $250,000 Budget Limit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j-lt"/>
              </a:rPr>
              <a:t>Mutually Exclusive Decision Alternatives</a:t>
            </a:r>
            <a:endParaRPr lang="en-US" dirty="0">
              <a:latin typeface="+mj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614347"/>
            <a:ext cx="4040188" cy="30723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Marginal Cost of Capital</a:t>
            </a:r>
            <a:endParaRPr lang="en-US" dirty="0">
              <a:latin typeface="+mj-lt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5025" y="2831199"/>
            <a:ext cx="4041775" cy="26386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selection of an appropriate MARR depends generally upon the cost of capital—the rate the firm must pay to various sources for the use of capital.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cost of equity (</a:t>
            </a:r>
            <a:r>
              <a:rPr lang="en-US" sz="22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</a:t>
            </a:r>
            <a:r>
              <a:rPr lang="en-US" sz="2200" b="1" i="1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 is used when debt-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financing methods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 repayment schedules are </a:t>
            </a:r>
            <a:r>
              <a:rPr 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known </a:t>
            </a:r>
            <a:r>
              <a:rPr lang="en-US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explicitly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cost of capital (</a:t>
            </a:r>
            <a:r>
              <a:rPr lang="en-US" sz="2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 is used when exact financing methods are </a:t>
            </a:r>
            <a:r>
              <a:rPr 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unknown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but a firm keeps it capital structure on target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en-US" sz="2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 </a:t>
            </a:r>
            <a:r>
              <a:rPr lang="en-US" sz="2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this situation, a project’s after-tax cash flows contain no debt cash flows such as principal and interest </a:t>
            </a:r>
            <a:r>
              <a:rPr lang="en-US" sz="2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payment.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Under the capital rationing, the choice of MARR is determined by the marginal cost of capital as a function of budget.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200" i="1" dirty="0">
              <a:solidFill>
                <a:srgbClr val="3333FF"/>
              </a:solidFill>
            </a:endParaRPr>
          </a:p>
          <a:p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341438"/>
            <a:ext cx="7772400" cy="4679950"/>
          </a:xfrm>
        </p:spPr>
        <p:txBody>
          <a:bodyPr/>
          <a:lstStyle/>
          <a:p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Under conditions of 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capital rationing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the selection of MARR is more difficult, but generally the following possibilities exist</a:t>
            </a:r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</a:t>
            </a:r>
          </a:p>
        </p:txBody>
      </p:sp>
      <p:graphicFrame>
        <p:nvGraphicFramePr>
          <p:cNvPr id="24598" name="Group 22"/>
          <p:cNvGraphicFramePr>
            <a:graphicFrameLocks noGrp="1"/>
          </p:cNvGraphicFramePr>
          <p:nvPr/>
        </p:nvGraphicFramePr>
        <p:xfrm>
          <a:off x="1295400" y="2743200"/>
          <a:ext cx="6096000" cy="2768600"/>
        </p:xfrm>
        <a:graphic>
          <a:graphicData uri="http://schemas.openxmlformats.org/drawingml/2006/table">
            <a:tbl>
              <a:tblPr/>
              <a:tblGrid>
                <a:gridCol w="4572000"/>
                <a:gridCol w="15240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firm borrows some capital from lending institutions at the borrowing rate, 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and some from its investment pool at the lending rate, 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&lt;MARR&lt; 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firm borrows all capital from lending institutions at the borrowing rate, 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MARR = 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firm borrows all capital from its investment pool at the lending rate, 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MARR = 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5105400"/>
          </a:xfrm>
        </p:spPr>
        <p:txBody>
          <a:bodyPr/>
          <a:lstStyle/>
          <a:p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cost of capital used in the capital budgeting process is determined at the </a:t>
            </a:r>
            <a:r>
              <a:rPr lang="en-US" sz="26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intersection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of the IOS and MCC schedules.</a:t>
            </a: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  <a:p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If the cost of capital at the intersection is used, then the firm will make correct accept/reject decisions, and its level of financing and investment will be optimal.</a:t>
            </a: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This 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view assumes that the firm can invest and borrow at the rate where the two curves intersect.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If a strict budget is placed in a capital budgeting problem and no projects can be taken in part, all feasible investment decision scenarios need to be enumerated.</a:t>
            </a: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Depending 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upon each investment scenario, the cost of capital will also likely change. </a:t>
            </a:r>
            <a:endParaRPr lang="en-US" sz="2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Our 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task is to find the best investment scenario in light of a changing cost of capital environment.  </a:t>
            </a:r>
            <a:endParaRPr lang="en-US" sz="2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As 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number of projects to consider increases, we may eventually resort to a more advanced technique, such as a mathematical programming procedure.</a:t>
            </a:r>
          </a:p>
          <a:p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Review: </a:t>
            </a:r>
            <a:r>
              <a:rPr lang="en-US" b="1" dirty="0"/>
              <a:t>What is MARR?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MARR, Minimum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Attractive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Rate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of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Return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required return necessary to make a capital budgeting project such as building a new factory worthwhile (profitable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). It is commonly known as the discount rate (or the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hurdle rate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 for project evaluation. 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When evaluating a project whose risk is higher than normal, the MARR could be adjusted to reflect this additional risk (also known as a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risk-adjusted discount rate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).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Choice of </a:t>
            </a:r>
            <a:r>
              <a:rPr lang="en-US" b="1" dirty="0" smtClean="0"/>
              <a:t>MARR: </a:t>
            </a:r>
            <a:r>
              <a:rPr lang="en-US" b="1" dirty="0"/>
              <a:t>Overview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Choice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of MARR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when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project financing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is </a:t>
            </a:r>
            <a:r>
              <a:rPr lang="en-US" b="1" u="sng" dirty="0">
                <a:solidFill>
                  <a:srgbClr val="FF0000"/>
                </a:solidFill>
                <a:latin typeface="+mj-lt"/>
              </a:rPr>
              <a:t>Known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Use </a:t>
            </a:r>
            <a:r>
              <a:rPr lang="en-US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</a:t>
            </a:r>
            <a:r>
              <a:rPr lang="en-US" b="1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as your MARR.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Choice of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MARR when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project financing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is </a:t>
            </a:r>
            <a:r>
              <a:rPr lang="en-US" b="1" u="sng" dirty="0">
                <a:solidFill>
                  <a:srgbClr val="FF0000"/>
                </a:solidFill>
                <a:latin typeface="+mj-lt"/>
              </a:rPr>
              <a:t>Unknown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Use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as your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MARR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Choice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of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MARR under </a:t>
            </a:r>
            <a:r>
              <a:rPr lang="en-US" b="1" u="sng" dirty="0">
                <a:solidFill>
                  <a:srgbClr val="FF0000"/>
                </a:solidFill>
                <a:latin typeface="+mj-lt"/>
              </a:rPr>
              <a:t>Capital Rationing</a:t>
            </a:r>
            <a:r>
              <a:rPr lang="en-US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It depends on the lending and borrowing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opportunities.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434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Example </a:t>
            </a:r>
            <a:r>
              <a:rPr lang="en-US" sz="3600" b="1" dirty="0" smtClean="0"/>
              <a:t>15.8: </a:t>
            </a:r>
            <a:r>
              <a:rPr lang="en-US" sz="3600" b="1" dirty="0"/>
              <a:t>Choice of MARR when Project Financing</a:t>
            </a:r>
            <a:r>
              <a:rPr lang="en-US" sz="3600" b="1" dirty="0" smtClean="0"/>
              <a:t> Is </a:t>
            </a:r>
            <a:r>
              <a:rPr lang="en-US" sz="3600" b="1" dirty="0">
                <a:solidFill>
                  <a:srgbClr val="3333FF"/>
                </a:solidFill>
              </a:rPr>
              <a:t>Known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Given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Project cash flow information and </a:t>
            </a:r>
            <a:r>
              <a:rPr lang="en-US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</a:t>
            </a:r>
            <a:r>
              <a:rPr lang="en-US" sz="2800" b="1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= 19.96%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Find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Net equity cash flow and justify the project based on </a:t>
            </a:r>
            <a:r>
              <a:rPr lang="en-US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</a:t>
            </a:r>
            <a:r>
              <a:rPr lang="en-US" sz="2800" b="1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55625" y="4714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Solution</a:t>
            </a:r>
            <a:endParaRPr lang="en-US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834669" y="1371600"/>
            <a:ext cx="5474662" cy="4525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65245" y="3839944"/>
            <a:ext cx="1748571" cy="64633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</a:rPr>
              <a:t>Explicit accounts </a:t>
            </a:r>
          </a:p>
          <a:p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</a:rPr>
              <a:t>for debt flows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55625" y="4486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944452" y="2480320"/>
            <a:ext cx="636672" cy="1367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113816" y="4352528"/>
            <a:ext cx="297944" cy="590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123728" y="2408312"/>
            <a:ext cx="5194920" cy="14401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95736" y="4943127"/>
            <a:ext cx="5086908" cy="10801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585960" y="5051139"/>
            <a:ext cx="3726180" cy="457200"/>
          </a:xfrm>
          <a:custGeom>
            <a:avLst/>
            <a:gdLst>
              <a:gd name="connsiteX0" fmla="*/ 205740 w 3726180"/>
              <a:gd name="connsiteY0" fmla="*/ 129540 h 457200"/>
              <a:gd name="connsiteX1" fmla="*/ 121920 w 3726180"/>
              <a:gd name="connsiteY1" fmla="*/ 137160 h 457200"/>
              <a:gd name="connsiteX2" fmla="*/ 129540 w 3726180"/>
              <a:gd name="connsiteY2" fmla="*/ 160020 h 457200"/>
              <a:gd name="connsiteX3" fmla="*/ 83820 w 3726180"/>
              <a:gd name="connsiteY3" fmla="*/ 167640 h 457200"/>
              <a:gd name="connsiteX4" fmla="*/ 38100 w 3726180"/>
              <a:gd name="connsiteY4" fmla="*/ 190500 h 457200"/>
              <a:gd name="connsiteX5" fmla="*/ 15240 w 3726180"/>
              <a:gd name="connsiteY5" fmla="*/ 213360 h 457200"/>
              <a:gd name="connsiteX6" fmla="*/ 0 w 3726180"/>
              <a:gd name="connsiteY6" fmla="*/ 266700 h 457200"/>
              <a:gd name="connsiteX7" fmla="*/ 7620 w 3726180"/>
              <a:gd name="connsiteY7" fmla="*/ 297180 h 457200"/>
              <a:gd name="connsiteX8" fmla="*/ 99060 w 3726180"/>
              <a:gd name="connsiteY8" fmla="*/ 342900 h 457200"/>
              <a:gd name="connsiteX9" fmla="*/ 121920 w 3726180"/>
              <a:gd name="connsiteY9" fmla="*/ 350520 h 457200"/>
              <a:gd name="connsiteX10" fmla="*/ 281940 w 3726180"/>
              <a:gd name="connsiteY10" fmla="*/ 342900 h 457200"/>
              <a:gd name="connsiteX11" fmla="*/ 381000 w 3726180"/>
              <a:gd name="connsiteY11" fmla="*/ 335280 h 457200"/>
              <a:gd name="connsiteX12" fmla="*/ 518160 w 3726180"/>
              <a:gd name="connsiteY12" fmla="*/ 327660 h 457200"/>
              <a:gd name="connsiteX13" fmla="*/ 975360 w 3726180"/>
              <a:gd name="connsiteY13" fmla="*/ 335280 h 457200"/>
              <a:gd name="connsiteX14" fmla="*/ 1005840 w 3726180"/>
              <a:gd name="connsiteY14" fmla="*/ 342900 h 457200"/>
              <a:gd name="connsiteX15" fmla="*/ 1074420 w 3726180"/>
              <a:gd name="connsiteY15" fmla="*/ 350520 h 457200"/>
              <a:gd name="connsiteX16" fmla="*/ 1158240 w 3726180"/>
              <a:gd name="connsiteY16" fmla="*/ 358140 h 457200"/>
              <a:gd name="connsiteX17" fmla="*/ 1303020 w 3726180"/>
              <a:gd name="connsiteY17" fmla="*/ 373380 h 457200"/>
              <a:gd name="connsiteX18" fmla="*/ 1432560 w 3726180"/>
              <a:gd name="connsiteY18" fmla="*/ 396240 h 457200"/>
              <a:gd name="connsiteX19" fmla="*/ 1455420 w 3726180"/>
              <a:gd name="connsiteY19" fmla="*/ 403860 h 457200"/>
              <a:gd name="connsiteX20" fmla="*/ 1607820 w 3726180"/>
              <a:gd name="connsiteY20" fmla="*/ 419100 h 457200"/>
              <a:gd name="connsiteX21" fmla="*/ 1653540 w 3726180"/>
              <a:gd name="connsiteY21" fmla="*/ 426720 h 457200"/>
              <a:gd name="connsiteX22" fmla="*/ 1722120 w 3726180"/>
              <a:gd name="connsiteY22" fmla="*/ 434340 h 457200"/>
              <a:gd name="connsiteX23" fmla="*/ 1775460 w 3726180"/>
              <a:gd name="connsiteY23" fmla="*/ 441960 h 457200"/>
              <a:gd name="connsiteX24" fmla="*/ 2103120 w 3726180"/>
              <a:gd name="connsiteY24" fmla="*/ 457200 h 457200"/>
              <a:gd name="connsiteX25" fmla="*/ 2819400 w 3726180"/>
              <a:gd name="connsiteY25" fmla="*/ 449580 h 457200"/>
              <a:gd name="connsiteX26" fmla="*/ 3025140 w 3726180"/>
              <a:gd name="connsiteY26" fmla="*/ 434340 h 457200"/>
              <a:gd name="connsiteX27" fmla="*/ 3101340 w 3726180"/>
              <a:gd name="connsiteY27" fmla="*/ 426720 h 457200"/>
              <a:gd name="connsiteX28" fmla="*/ 3467100 w 3726180"/>
              <a:gd name="connsiteY28" fmla="*/ 419100 h 457200"/>
              <a:gd name="connsiteX29" fmla="*/ 3566160 w 3726180"/>
              <a:gd name="connsiteY29" fmla="*/ 388620 h 457200"/>
              <a:gd name="connsiteX30" fmla="*/ 3589020 w 3726180"/>
              <a:gd name="connsiteY30" fmla="*/ 381000 h 457200"/>
              <a:gd name="connsiteX31" fmla="*/ 3642360 w 3726180"/>
              <a:gd name="connsiteY31" fmla="*/ 350520 h 457200"/>
              <a:gd name="connsiteX32" fmla="*/ 3710940 w 3726180"/>
              <a:gd name="connsiteY32" fmla="*/ 266700 h 457200"/>
              <a:gd name="connsiteX33" fmla="*/ 3726180 w 3726180"/>
              <a:gd name="connsiteY33" fmla="*/ 220980 h 457200"/>
              <a:gd name="connsiteX34" fmla="*/ 3718560 w 3726180"/>
              <a:gd name="connsiteY34" fmla="*/ 160020 h 457200"/>
              <a:gd name="connsiteX35" fmla="*/ 3710940 w 3726180"/>
              <a:gd name="connsiteY35" fmla="*/ 137160 h 457200"/>
              <a:gd name="connsiteX36" fmla="*/ 3619500 w 3726180"/>
              <a:gd name="connsiteY36" fmla="*/ 60960 h 457200"/>
              <a:gd name="connsiteX37" fmla="*/ 3589020 w 3726180"/>
              <a:gd name="connsiteY37" fmla="*/ 53340 h 457200"/>
              <a:gd name="connsiteX38" fmla="*/ 3543300 w 3726180"/>
              <a:gd name="connsiteY38" fmla="*/ 45720 h 457200"/>
              <a:gd name="connsiteX39" fmla="*/ 3505200 w 3726180"/>
              <a:gd name="connsiteY39" fmla="*/ 38100 h 457200"/>
              <a:gd name="connsiteX40" fmla="*/ 3307080 w 3726180"/>
              <a:gd name="connsiteY40" fmla="*/ 45720 h 457200"/>
              <a:gd name="connsiteX41" fmla="*/ 3261360 w 3726180"/>
              <a:gd name="connsiteY41" fmla="*/ 53340 h 457200"/>
              <a:gd name="connsiteX42" fmla="*/ 3108960 w 3726180"/>
              <a:gd name="connsiteY42" fmla="*/ 68580 h 457200"/>
              <a:gd name="connsiteX43" fmla="*/ 2727960 w 3726180"/>
              <a:gd name="connsiteY43" fmla="*/ 76200 h 457200"/>
              <a:gd name="connsiteX44" fmla="*/ 2621280 w 3726180"/>
              <a:gd name="connsiteY44" fmla="*/ 83820 h 457200"/>
              <a:gd name="connsiteX45" fmla="*/ 2567940 w 3726180"/>
              <a:gd name="connsiteY45" fmla="*/ 91440 h 457200"/>
              <a:gd name="connsiteX46" fmla="*/ 2506980 w 3726180"/>
              <a:gd name="connsiteY46" fmla="*/ 99060 h 457200"/>
              <a:gd name="connsiteX47" fmla="*/ 2476500 w 3726180"/>
              <a:gd name="connsiteY47" fmla="*/ 106680 h 457200"/>
              <a:gd name="connsiteX48" fmla="*/ 2385060 w 3726180"/>
              <a:gd name="connsiteY48" fmla="*/ 121920 h 457200"/>
              <a:gd name="connsiteX49" fmla="*/ 2346960 w 3726180"/>
              <a:gd name="connsiteY49" fmla="*/ 129540 h 457200"/>
              <a:gd name="connsiteX50" fmla="*/ 2301240 w 3726180"/>
              <a:gd name="connsiteY50" fmla="*/ 144780 h 457200"/>
              <a:gd name="connsiteX51" fmla="*/ 2278380 w 3726180"/>
              <a:gd name="connsiteY51" fmla="*/ 152400 h 457200"/>
              <a:gd name="connsiteX52" fmla="*/ 2164080 w 3726180"/>
              <a:gd name="connsiteY52" fmla="*/ 167640 h 457200"/>
              <a:gd name="connsiteX53" fmla="*/ 1935480 w 3726180"/>
              <a:gd name="connsiteY53" fmla="*/ 160020 h 457200"/>
              <a:gd name="connsiteX54" fmla="*/ 1630680 w 3726180"/>
              <a:gd name="connsiteY54" fmla="*/ 152400 h 457200"/>
              <a:gd name="connsiteX55" fmla="*/ 1546860 w 3726180"/>
              <a:gd name="connsiteY55" fmla="*/ 144780 h 457200"/>
              <a:gd name="connsiteX56" fmla="*/ 1409700 w 3726180"/>
              <a:gd name="connsiteY56" fmla="*/ 129540 h 457200"/>
              <a:gd name="connsiteX57" fmla="*/ 1333500 w 3726180"/>
              <a:gd name="connsiteY57" fmla="*/ 121920 h 457200"/>
              <a:gd name="connsiteX58" fmla="*/ 1234440 w 3726180"/>
              <a:gd name="connsiteY58" fmla="*/ 106680 h 457200"/>
              <a:gd name="connsiteX59" fmla="*/ 1211580 w 3726180"/>
              <a:gd name="connsiteY59" fmla="*/ 99060 h 457200"/>
              <a:gd name="connsiteX60" fmla="*/ 1135380 w 3726180"/>
              <a:gd name="connsiteY60" fmla="*/ 83820 h 457200"/>
              <a:gd name="connsiteX61" fmla="*/ 1074420 w 3726180"/>
              <a:gd name="connsiteY61" fmla="*/ 68580 h 457200"/>
              <a:gd name="connsiteX62" fmla="*/ 1005840 w 3726180"/>
              <a:gd name="connsiteY62" fmla="*/ 60960 h 457200"/>
              <a:gd name="connsiteX63" fmla="*/ 899160 w 3726180"/>
              <a:gd name="connsiteY63" fmla="*/ 38100 h 457200"/>
              <a:gd name="connsiteX64" fmla="*/ 754380 w 3726180"/>
              <a:gd name="connsiteY64" fmla="*/ 22860 h 457200"/>
              <a:gd name="connsiteX65" fmla="*/ 701040 w 3726180"/>
              <a:gd name="connsiteY65" fmla="*/ 15240 h 457200"/>
              <a:gd name="connsiteX66" fmla="*/ 586740 w 3726180"/>
              <a:gd name="connsiteY66" fmla="*/ 0 h 457200"/>
              <a:gd name="connsiteX67" fmla="*/ 434340 w 3726180"/>
              <a:gd name="connsiteY67" fmla="*/ 7620 h 457200"/>
              <a:gd name="connsiteX68" fmla="*/ 411480 w 3726180"/>
              <a:gd name="connsiteY68" fmla="*/ 15240 h 457200"/>
              <a:gd name="connsiteX69" fmla="*/ 373380 w 3726180"/>
              <a:gd name="connsiteY69" fmla="*/ 22860 h 457200"/>
              <a:gd name="connsiteX70" fmla="*/ 342900 w 3726180"/>
              <a:gd name="connsiteY70" fmla="*/ 38100 h 457200"/>
              <a:gd name="connsiteX71" fmla="*/ 297180 w 3726180"/>
              <a:gd name="connsiteY71" fmla="*/ 53340 h 457200"/>
              <a:gd name="connsiteX72" fmla="*/ 266700 w 3726180"/>
              <a:gd name="connsiteY72" fmla="*/ 68580 h 457200"/>
              <a:gd name="connsiteX73" fmla="*/ 243840 w 3726180"/>
              <a:gd name="connsiteY73" fmla="*/ 83820 h 457200"/>
              <a:gd name="connsiteX74" fmla="*/ 198120 w 3726180"/>
              <a:gd name="connsiteY74" fmla="*/ 99060 h 457200"/>
              <a:gd name="connsiteX75" fmla="*/ 175260 w 3726180"/>
              <a:gd name="connsiteY75" fmla="*/ 106680 h 457200"/>
              <a:gd name="connsiteX76" fmla="*/ 144780 w 3726180"/>
              <a:gd name="connsiteY76" fmla="*/ 12192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726180" h="457200">
                <a:moveTo>
                  <a:pt x="205740" y="129540"/>
                </a:moveTo>
                <a:cubicBezTo>
                  <a:pt x="177800" y="132080"/>
                  <a:pt x="147969" y="126741"/>
                  <a:pt x="121920" y="137160"/>
                </a:cubicBezTo>
                <a:cubicBezTo>
                  <a:pt x="114462" y="140143"/>
                  <a:pt x="135812" y="155002"/>
                  <a:pt x="129540" y="160020"/>
                </a:cubicBezTo>
                <a:cubicBezTo>
                  <a:pt x="117475" y="169672"/>
                  <a:pt x="98902" y="164288"/>
                  <a:pt x="83820" y="167640"/>
                </a:cubicBezTo>
                <a:cubicBezTo>
                  <a:pt x="65075" y="171806"/>
                  <a:pt x="53046" y="178045"/>
                  <a:pt x="38100" y="190500"/>
                </a:cubicBezTo>
                <a:cubicBezTo>
                  <a:pt x="29821" y="197399"/>
                  <a:pt x="22860" y="205740"/>
                  <a:pt x="15240" y="213360"/>
                </a:cubicBezTo>
                <a:cubicBezTo>
                  <a:pt x="11647" y="224140"/>
                  <a:pt x="0" y="257132"/>
                  <a:pt x="0" y="266700"/>
                </a:cubicBezTo>
                <a:cubicBezTo>
                  <a:pt x="0" y="277173"/>
                  <a:pt x="724" y="289298"/>
                  <a:pt x="7620" y="297180"/>
                </a:cubicBezTo>
                <a:cubicBezTo>
                  <a:pt x="31950" y="324985"/>
                  <a:pt x="66447" y="332029"/>
                  <a:pt x="99060" y="342900"/>
                </a:cubicBezTo>
                <a:lnTo>
                  <a:pt x="121920" y="350520"/>
                </a:lnTo>
                <a:lnTo>
                  <a:pt x="281940" y="342900"/>
                </a:lnTo>
                <a:cubicBezTo>
                  <a:pt x="315000" y="340955"/>
                  <a:pt x="347951" y="337412"/>
                  <a:pt x="381000" y="335280"/>
                </a:cubicBezTo>
                <a:lnTo>
                  <a:pt x="518160" y="327660"/>
                </a:lnTo>
                <a:lnTo>
                  <a:pt x="975360" y="335280"/>
                </a:lnTo>
                <a:cubicBezTo>
                  <a:pt x="985828" y="335607"/>
                  <a:pt x="995489" y="341308"/>
                  <a:pt x="1005840" y="342900"/>
                </a:cubicBezTo>
                <a:cubicBezTo>
                  <a:pt x="1028573" y="346397"/>
                  <a:pt x="1051533" y="348231"/>
                  <a:pt x="1074420" y="350520"/>
                </a:cubicBezTo>
                <a:cubicBezTo>
                  <a:pt x="1102336" y="353312"/>
                  <a:pt x="1130356" y="355042"/>
                  <a:pt x="1158240" y="358140"/>
                </a:cubicBezTo>
                <a:cubicBezTo>
                  <a:pt x="1337422" y="378049"/>
                  <a:pt x="1030942" y="350707"/>
                  <a:pt x="1303020" y="373380"/>
                </a:cubicBezTo>
                <a:cubicBezTo>
                  <a:pt x="1386294" y="394198"/>
                  <a:pt x="1343163" y="386307"/>
                  <a:pt x="1432560" y="396240"/>
                </a:cubicBezTo>
                <a:cubicBezTo>
                  <a:pt x="1440180" y="398780"/>
                  <a:pt x="1447497" y="402540"/>
                  <a:pt x="1455420" y="403860"/>
                </a:cubicBezTo>
                <a:cubicBezTo>
                  <a:pt x="1490284" y="409671"/>
                  <a:pt x="1576230" y="415384"/>
                  <a:pt x="1607820" y="419100"/>
                </a:cubicBezTo>
                <a:cubicBezTo>
                  <a:pt x="1623164" y="420905"/>
                  <a:pt x="1638225" y="424678"/>
                  <a:pt x="1653540" y="426720"/>
                </a:cubicBezTo>
                <a:cubicBezTo>
                  <a:pt x="1676339" y="429760"/>
                  <a:pt x="1699297" y="431487"/>
                  <a:pt x="1722120" y="434340"/>
                </a:cubicBezTo>
                <a:cubicBezTo>
                  <a:pt x="1739942" y="436568"/>
                  <a:pt x="1757567" y="440404"/>
                  <a:pt x="1775460" y="441960"/>
                </a:cubicBezTo>
                <a:cubicBezTo>
                  <a:pt x="1872586" y="450406"/>
                  <a:pt x="2013912" y="453896"/>
                  <a:pt x="2103120" y="457200"/>
                </a:cubicBezTo>
                <a:lnTo>
                  <a:pt x="2819400" y="449580"/>
                </a:lnTo>
                <a:cubicBezTo>
                  <a:pt x="2850905" y="449002"/>
                  <a:pt x="2986411" y="437861"/>
                  <a:pt x="3025140" y="434340"/>
                </a:cubicBezTo>
                <a:cubicBezTo>
                  <a:pt x="3050562" y="432029"/>
                  <a:pt x="3075828" y="427600"/>
                  <a:pt x="3101340" y="426720"/>
                </a:cubicBezTo>
                <a:cubicBezTo>
                  <a:pt x="3223214" y="422517"/>
                  <a:pt x="3345180" y="421640"/>
                  <a:pt x="3467100" y="419100"/>
                </a:cubicBezTo>
                <a:cubicBezTo>
                  <a:pt x="3558954" y="396136"/>
                  <a:pt x="3497103" y="414516"/>
                  <a:pt x="3566160" y="388620"/>
                </a:cubicBezTo>
                <a:cubicBezTo>
                  <a:pt x="3573681" y="385800"/>
                  <a:pt x="3581637" y="384164"/>
                  <a:pt x="3589020" y="381000"/>
                </a:cubicBezTo>
                <a:cubicBezTo>
                  <a:pt x="3601996" y="375439"/>
                  <a:pt x="3630765" y="360956"/>
                  <a:pt x="3642360" y="350520"/>
                </a:cubicBezTo>
                <a:cubicBezTo>
                  <a:pt x="3681575" y="315226"/>
                  <a:pt x="3694464" y="307889"/>
                  <a:pt x="3710940" y="266700"/>
                </a:cubicBezTo>
                <a:cubicBezTo>
                  <a:pt x="3716906" y="251785"/>
                  <a:pt x="3726180" y="220980"/>
                  <a:pt x="3726180" y="220980"/>
                </a:cubicBezTo>
                <a:cubicBezTo>
                  <a:pt x="3723640" y="200660"/>
                  <a:pt x="3722223" y="180168"/>
                  <a:pt x="3718560" y="160020"/>
                </a:cubicBezTo>
                <a:cubicBezTo>
                  <a:pt x="3717123" y="152117"/>
                  <a:pt x="3715871" y="143500"/>
                  <a:pt x="3710940" y="137160"/>
                </a:cubicBezTo>
                <a:cubicBezTo>
                  <a:pt x="3698586" y="121276"/>
                  <a:pt x="3643791" y="67033"/>
                  <a:pt x="3619500" y="60960"/>
                </a:cubicBezTo>
                <a:cubicBezTo>
                  <a:pt x="3609340" y="58420"/>
                  <a:pt x="3599289" y="55394"/>
                  <a:pt x="3589020" y="53340"/>
                </a:cubicBezTo>
                <a:cubicBezTo>
                  <a:pt x="3573870" y="50310"/>
                  <a:pt x="3558501" y="48484"/>
                  <a:pt x="3543300" y="45720"/>
                </a:cubicBezTo>
                <a:cubicBezTo>
                  <a:pt x="3530557" y="43403"/>
                  <a:pt x="3517900" y="40640"/>
                  <a:pt x="3505200" y="38100"/>
                </a:cubicBezTo>
                <a:cubicBezTo>
                  <a:pt x="3439160" y="40640"/>
                  <a:pt x="3373040" y="41597"/>
                  <a:pt x="3307080" y="45720"/>
                </a:cubicBezTo>
                <a:cubicBezTo>
                  <a:pt x="3291660" y="46684"/>
                  <a:pt x="3276655" y="51155"/>
                  <a:pt x="3261360" y="53340"/>
                </a:cubicBezTo>
                <a:cubicBezTo>
                  <a:pt x="3219376" y="59338"/>
                  <a:pt x="3147136" y="67349"/>
                  <a:pt x="3108960" y="68580"/>
                </a:cubicBezTo>
                <a:cubicBezTo>
                  <a:pt x="2982001" y="72675"/>
                  <a:pt x="2854960" y="73660"/>
                  <a:pt x="2727960" y="76200"/>
                </a:cubicBezTo>
                <a:cubicBezTo>
                  <a:pt x="2692400" y="78740"/>
                  <a:pt x="2656770" y="80440"/>
                  <a:pt x="2621280" y="83820"/>
                </a:cubicBezTo>
                <a:cubicBezTo>
                  <a:pt x="2603400" y="85523"/>
                  <a:pt x="2585743" y="89066"/>
                  <a:pt x="2567940" y="91440"/>
                </a:cubicBezTo>
                <a:cubicBezTo>
                  <a:pt x="2547642" y="94146"/>
                  <a:pt x="2527180" y="95693"/>
                  <a:pt x="2506980" y="99060"/>
                </a:cubicBezTo>
                <a:cubicBezTo>
                  <a:pt x="2496650" y="100782"/>
                  <a:pt x="2486793" y="104750"/>
                  <a:pt x="2476500" y="106680"/>
                </a:cubicBezTo>
                <a:cubicBezTo>
                  <a:pt x="2446129" y="112375"/>
                  <a:pt x="2415360" y="115860"/>
                  <a:pt x="2385060" y="121920"/>
                </a:cubicBezTo>
                <a:cubicBezTo>
                  <a:pt x="2372360" y="124460"/>
                  <a:pt x="2359455" y="126132"/>
                  <a:pt x="2346960" y="129540"/>
                </a:cubicBezTo>
                <a:cubicBezTo>
                  <a:pt x="2331462" y="133767"/>
                  <a:pt x="2316480" y="139700"/>
                  <a:pt x="2301240" y="144780"/>
                </a:cubicBezTo>
                <a:cubicBezTo>
                  <a:pt x="2293620" y="147320"/>
                  <a:pt x="2286363" y="151513"/>
                  <a:pt x="2278380" y="152400"/>
                </a:cubicBezTo>
                <a:cubicBezTo>
                  <a:pt x="2194444" y="161726"/>
                  <a:pt x="2232488" y="156239"/>
                  <a:pt x="2164080" y="167640"/>
                </a:cubicBezTo>
                <a:lnTo>
                  <a:pt x="1935480" y="160020"/>
                </a:lnTo>
                <a:lnTo>
                  <a:pt x="1630680" y="152400"/>
                </a:lnTo>
                <a:cubicBezTo>
                  <a:pt x="1602646" y="151301"/>
                  <a:pt x="1574766" y="147667"/>
                  <a:pt x="1546860" y="144780"/>
                </a:cubicBezTo>
                <a:lnTo>
                  <a:pt x="1409700" y="129540"/>
                </a:lnTo>
                <a:cubicBezTo>
                  <a:pt x="1384319" y="126821"/>
                  <a:pt x="1358679" y="126117"/>
                  <a:pt x="1333500" y="121920"/>
                </a:cubicBezTo>
                <a:cubicBezTo>
                  <a:pt x="1270064" y="111347"/>
                  <a:pt x="1303075" y="116485"/>
                  <a:pt x="1234440" y="106680"/>
                </a:cubicBezTo>
                <a:cubicBezTo>
                  <a:pt x="1226820" y="104140"/>
                  <a:pt x="1219406" y="100866"/>
                  <a:pt x="1211580" y="99060"/>
                </a:cubicBezTo>
                <a:cubicBezTo>
                  <a:pt x="1186340" y="93235"/>
                  <a:pt x="1159954" y="92011"/>
                  <a:pt x="1135380" y="83820"/>
                </a:cubicBezTo>
                <a:cubicBezTo>
                  <a:pt x="1108787" y="74956"/>
                  <a:pt x="1106603" y="73178"/>
                  <a:pt x="1074420" y="68580"/>
                </a:cubicBezTo>
                <a:cubicBezTo>
                  <a:pt x="1051650" y="65327"/>
                  <a:pt x="1028501" y="64901"/>
                  <a:pt x="1005840" y="60960"/>
                </a:cubicBezTo>
                <a:cubicBezTo>
                  <a:pt x="970011" y="54729"/>
                  <a:pt x="935327" y="41907"/>
                  <a:pt x="899160" y="38100"/>
                </a:cubicBezTo>
                <a:cubicBezTo>
                  <a:pt x="850900" y="33020"/>
                  <a:pt x="802419" y="29723"/>
                  <a:pt x="754380" y="22860"/>
                </a:cubicBezTo>
                <a:lnTo>
                  <a:pt x="701040" y="15240"/>
                </a:lnTo>
                <a:cubicBezTo>
                  <a:pt x="589126" y="1251"/>
                  <a:pt x="673942" y="14534"/>
                  <a:pt x="586740" y="0"/>
                </a:cubicBezTo>
                <a:cubicBezTo>
                  <a:pt x="535940" y="2540"/>
                  <a:pt x="485012" y="3214"/>
                  <a:pt x="434340" y="7620"/>
                </a:cubicBezTo>
                <a:cubicBezTo>
                  <a:pt x="426338" y="8316"/>
                  <a:pt x="419272" y="13292"/>
                  <a:pt x="411480" y="15240"/>
                </a:cubicBezTo>
                <a:cubicBezTo>
                  <a:pt x="398915" y="18381"/>
                  <a:pt x="386080" y="20320"/>
                  <a:pt x="373380" y="22860"/>
                </a:cubicBezTo>
                <a:cubicBezTo>
                  <a:pt x="363220" y="27940"/>
                  <a:pt x="353447" y="33881"/>
                  <a:pt x="342900" y="38100"/>
                </a:cubicBezTo>
                <a:cubicBezTo>
                  <a:pt x="327985" y="44066"/>
                  <a:pt x="311548" y="46156"/>
                  <a:pt x="297180" y="53340"/>
                </a:cubicBezTo>
                <a:cubicBezTo>
                  <a:pt x="287020" y="58420"/>
                  <a:pt x="276563" y="62944"/>
                  <a:pt x="266700" y="68580"/>
                </a:cubicBezTo>
                <a:cubicBezTo>
                  <a:pt x="258749" y="73124"/>
                  <a:pt x="252209" y="80101"/>
                  <a:pt x="243840" y="83820"/>
                </a:cubicBezTo>
                <a:cubicBezTo>
                  <a:pt x="229160" y="90344"/>
                  <a:pt x="213360" y="93980"/>
                  <a:pt x="198120" y="99060"/>
                </a:cubicBezTo>
                <a:cubicBezTo>
                  <a:pt x="190500" y="101600"/>
                  <a:pt x="181943" y="102225"/>
                  <a:pt x="175260" y="106680"/>
                </a:cubicBezTo>
                <a:cubicBezTo>
                  <a:pt x="150287" y="123329"/>
                  <a:pt x="161558" y="121920"/>
                  <a:pt x="144780" y="121920"/>
                </a:cubicBezTo>
              </a:path>
            </a:pathLst>
          </a:cu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12" idx="1"/>
          </p:cNvCxnSpPr>
          <p:nvPr/>
        </p:nvCxnSpPr>
        <p:spPr>
          <a:xfrm>
            <a:off x="6260368" y="5467986"/>
            <a:ext cx="1022276" cy="131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82644" y="541439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Equity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Example </a:t>
            </a:r>
            <a:r>
              <a:rPr lang="en-US" sz="3600" b="1" dirty="0" smtClean="0"/>
              <a:t>15.9: </a:t>
            </a:r>
            <a:r>
              <a:rPr lang="en-US" sz="3600" b="1" dirty="0"/>
              <a:t>Choice of MARR when Project Financing</a:t>
            </a:r>
            <a:r>
              <a:rPr lang="en-US" sz="3600" b="1" dirty="0" smtClean="0"/>
              <a:t> Is </a:t>
            </a:r>
            <a:r>
              <a:rPr lang="en-US" sz="3600" b="1" dirty="0">
                <a:solidFill>
                  <a:srgbClr val="3333FF"/>
                </a:solidFill>
              </a:rPr>
              <a:t>Unknown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Given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Cash flow information, debt ratio = 0.40, amount of financing required = $150,000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Find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Justify the project based on the cost of capital.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57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  <a:endParaRPr lang="en-US" sz="2000" b="1" dirty="0">
              <a:solidFill>
                <a:srgbClr val="3333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63566" y="1600200"/>
            <a:ext cx="6016868" cy="4525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781800" y="2743200"/>
            <a:ext cx="2143140" cy="181588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FFCC"/>
                </a:solidFill>
                <a:latin typeface="Times New Roman" pitchFamily="18" charset="0"/>
              </a:rPr>
              <a:t>Without explicitly treating the debt flows, make a tax </a:t>
            </a:r>
          </a:p>
          <a:p>
            <a:r>
              <a:rPr lang="en-US" sz="1600" dirty="0">
                <a:solidFill>
                  <a:srgbClr val="FFFFCC"/>
                </a:solidFill>
                <a:latin typeface="Times New Roman" pitchFamily="18" charset="0"/>
              </a:rPr>
              <a:t>adjustment to the discount rate, using the weighted cost of capital </a:t>
            </a:r>
            <a:r>
              <a:rPr lang="en-US" sz="1600" i="1" dirty="0">
                <a:solidFill>
                  <a:srgbClr val="FFFFCC"/>
                </a:solidFill>
                <a:latin typeface="Times New Roman" pitchFamily="18" charset="0"/>
              </a:rPr>
              <a:t>k</a:t>
            </a:r>
            <a:r>
              <a:rPr lang="en-US" sz="1600" dirty="0">
                <a:solidFill>
                  <a:srgbClr val="FFFFCC"/>
                </a:solidFill>
                <a:latin typeface="Times New Roman" pitchFamily="18" charset="0"/>
              </a:rPr>
              <a:t>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724128" y="4620983"/>
            <a:ext cx="1224136" cy="608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9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b="1" dirty="0"/>
              <a:t>Choice of MARR</a:t>
            </a:r>
            <a:r>
              <a:rPr lang="en-US" sz="3800" b="1" dirty="0" smtClean="0"/>
              <a:t> Under </a:t>
            </a:r>
            <a:r>
              <a:rPr lang="en-US" sz="3800" b="1" dirty="0"/>
              <a:t>Capital Rationing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3389" y="2344134"/>
            <a:ext cx="7497222" cy="3038095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Example </a:t>
            </a:r>
            <a:r>
              <a:rPr lang="en-US" sz="3200" b="1" dirty="0" smtClean="0"/>
              <a:t>15.10: </a:t>
            </a:r>
            <a:r>
              <a:rPr lang="en-US" sz="3200" b="1" dirty="0"/>
              <a:t>Determining an Appropriate MARR as a Function of the Budget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5100" dirty="0" smtClean="0"/>
              <a:t> </a:t>
            </a:r>
            <a:r>
              <a:rPr lang="en-US" sz="5100" b="1" dirty="0" smtClean="0">
                <a:solidFill>
                  <a:srgbClr val="FF0000"/>
                </a:solidFill>
                <a:latin typeface="+mj-lt"/>
              </a:rPr>
              <a:t>Given</a:t>
            </a:r>
            <a:r>
              <a:rPr lang="en-US" sz="5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Investment opportunities with estimated </a:t>
            </a:r>
            <a:r>
              <a:rPr lang="en-US" sz="5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IRRs</a:t>
            </a:r>
            <a:endParaRPr lang="en-US" sz="5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sz="5100" dirty="0" smtClean="0"/>
          </a:p>
          <a:p>
            <a:pPr>
              <a:buFont typeface="Wingdings" pitchFamily="2" charset="2"/>
              <a:buChar char="q"/>
            </a:pPr>
            <a:r>
              <a:rPr lang="en-US" sz="5100" dirty="0" smtClean="0"/>
              <a:t> </a:t>
            </a:r>
            <a:r>
              <a:rPr lang="en-US" sz="5100" b="1" dirty="0" smtClean="0">
                <a:solidFill>
                  <a:srgbClr val="FF0000"/>
                </a:solidFill>
                <a:latin typeface="+mj-lt"/>
              </a:rPr>
              <a:t>Find</a:t>
            </a:r>
            <a:r>
              <a:rPr lang="en-US" sz="5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Correct MARR to use as a function of budget available</a:t>
            </a:r>
            <a:endParaRPr lang="en-US" sz="51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405" name="Rectangle 45"/>
          <p:cNvSpPr>
            <a:spLocks noChangeArrowheads="1"/>
          </p:cNvSpPr>
          <p:nvPr/>
        </p:nvSpPr>
        <p:spPr bwMode="auto">
          <a:xfrm>
            <a:off x="827584" y="2564904"/>
            <a:ext cx="2304256" cy="1754326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Borrowing rate (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 = 10% </a:t>
            </a:r>
          </a:p>
          <a:p>
            <a:pPr marL="171450" indent="-17145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Lending rate (</a:t>
            </a:r>
            <a:r>
              <a:rPr lang="en-US" sz="2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 = 6%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1" y="2204864"/>
            <a:ext cx="4181153" cy="2880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906</Words>
  <Application>Microsoft Office PowerPoint</Application>
  <PresentationFormat>On-screen Show (4:3)</PresentationFormat>
  <Paragraphs>126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Times New Roman</vt:lpstr>
      <vt:lpstr>Verdana</vt:lpstr>
      <vt:lpstr>Wingdings</vt:lpstr>
      <vt:lpstr>Office Theme</vt:lpstr>
      <vt:lpstr>Choice of MARR and Capital Budgeting</vt:lpstr>
      <vt:lpstr>Review: What is MARR?</vt:lpstr>
      <vt:lpstr>Choice of MARR: Overview</vt:lpstr>
      <vt:lpstr>Example 15.8: Choice of MARR when Project Financing Is Known</vt:lpstr>
      <vt:lpstr>Solution</vt:lpstr>
      <vt:lpstr>Example 15.9: Choice of MARR when Project Financing Is Unknown</vt:lpstr>
      <vt:lpstr>Solution</vt:lpstr>
      <vt:lpstr>Choice of MARR Under Capital Rationing</vt:lpstr>
      <vt:lpstr>Example 15.10: Determining an Appropriate MARR as a Function of the Budget</vt:lpstr>
      <vt:lpstr>Solution</vt:lpstr>
      <vt:lpstr>MARR as a Function of Budget</vt:lpstr>
      <vt:lpstr>Capital Budgeting: Key Issues</vt:lpstr>
      <vt:lpstr>Formulation of Mutually Exclusive Alternatives </vt:lpstr>
      <vt:lpstr>Example 15.11: Four Energy Saving Projects Under Budget Constraints (Budget Limit = $250,000)</vt:lpstr>
      <vt:lpstr>Best Alternative with a $250,000 Budget Limit</vt:lpstr>
      <vt:lpstr>Summary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Choice of MARR</dc:title>
  <dc:creator>Chan S. Park</dc:creator>
  <cp:lastModifiedBy>Mort Anvari</cp:lastModifiedBy>
  <cp:revision>34</cp:revision>
  <dcterms:created xsi:type="dcterms:W3CDTF">2015-08-04T18:20:33Z</dcterms:created>
  <dcterms:modified xsi:type="dcterms:W3CDTF">2015-08-12T02:36:16Z</dcterms:modified>
</cp:coreProperties>
</file>