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Default Extension="emf" ContentType="image/x-emf"/>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diagrams/colors1.xml" ContentType="application/vnd.openxmlformats-officedocument.drawingml.diagramColors+xml"/>
  <Override PartName="/ppt/notesSlides/notesSlide9.xml" ContentType="application/vnd.openxmlformats-officedocument.presentationml.notesSlide+xml"/>
  <Override PartName="/ppt/notesSlides/notesSlide16.xml" ContentType="application/vnd.openxmlformats-officedocument.presentationml.notesSlide+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Default Extension="jpeg" ContentType="image/jpeg"/>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rels" ContentType="application/vnd.openxmlformats-package.relationships+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ppt/embeddings/oleObject1.bin" ContentType="application/vnd.openxmlformats-officedocument.oleObject"/>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diagrams/quickStyle1.xml" ContentType="application/vnd.openxmlformats-officedocument.drawingml.diagramStyle+xml"/>
  <Override PartName="/ppt/slideLayouts/slideLayout2.xml" ContentType="application/vnd.openxmlformats-officedocument.presentationml.slideLayout+xml"/>
  <Override PartName="/ppt/theme/theme3.xml" ContentType="application/vnd.openxmlformats-officedocument.theme+xml"/>
  <Override PartName="/ppt/diagrams/layout1.xml" ContentType="application/vnd.openxmlformats-officedocument.drawingml.diagram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notesSlides/notesSlide14.xml" ContentType="application/vnd.openxmlformats-officedocument.presentationml.notes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diagrams/drawing1.xml" ContentType="application/vnd.ms-office.drawingml.diagramDrawing+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diagrams/data1.xml" ContentType="application/vnd.openxmlformats-officedocument.drawingml.diagramData+xml"/>
  <Override PartName="/ppt/notesSlides/notesSlide10.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Default Extension="wmf" ContentType="image/x-wmf"/>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76" r:id="rId1"/>
  </p:sldMasterIdLst>
  <p:notesMasterIdLst>
    <p:notesMasterId r:id="rId20"/>
  </p:notesMasterIdLst>
  <p:handoutMasterIdLst>
    <p:handoutMasterId r:id="rId21"/>
  </p:handoutMasterIdLst>
  <p:sldIdLst>
    <p:sldId id="256" r:id="rId2"/>
    <p:sldId id="257" r:id="rId3"/>
    <p:sldId id="280" r:id="rId4"/>
    <p:sldId id="275" r:id="rId5"/>
    <p:sldId id="281" r:id="rId6"/>
    <p:sldId id="259" r:id="rId7"/>
    <p:sldId id="260" r:id="rId8"/>
    <p:sldId id="283" r:id="rId9"/>
    <p:sldId id="261" r:id="rId10"/>
    <p:sldId id="287" r:id="rId11"/>
    <p:sldId id="262" r:id="rId12"/>
    <p:sldId id="263" r:id="rId13"/>
    <p:sldId id="282" r:id="rId14"/>
    <p:sldId id="285" r:id="rId15"/>
    <p:sldId id="271" r:id="rId16"/>
    <p:sldId id="272" r:id="rId17"/>
    <p:sldId id="273" r:id="rId18"/>
    <p:sldId id="286" r:id="rId19"/>
  </p:sldIdLst>
  <p:sldSz cx="9144000" cy="6858000" type="screen4x3"/>
  <p:notesSz cx="7104063" cy="102346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3300"/>
    <a:srgbClr val="3333FF"/>
    <a:srgbClr val="99CCFF"/>
    <a:srgbClr val="FFFF00"/>
  </p:clrMru>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33" d="100"/>
          <a:sy n="133" d="100"/>
        </p:scale>
        <p:origin x="-1640" y="-11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339AC2-5FE2-4611-B23A-B4332A5D097A}" type="doc">
      <dgm:prSet loTypeId="urn:microsoft.com/office/officeart/2005/8/layout/hList9" loCatId="list" qsTypeId="urn:microsoft.com/office/officeart/2005/8/quickstyle/simple1" qsCatId="simple" csTypeId="urn:microsoft.com/office/officeart/2005/8/colors/accent1_2" csCatId="accent1" phldr="1"/>
      <dgm:spPr/>
      <dgm:t>
        <a:bodyPr/>
        <a:lstStyle/>
        <a:p>
          <a:pPr latinLnBrk="1"/>
          <a:endParaRPr lang="ko-KR" altLang="en-US"/>
        </a:p>
      </dgm:t>
    </dgm:pt>
    <dgm:pt modelId="{FC96B17A-FED2-40E4-B7E9-156EF6581257}">
      <dgm:prSet phldrT="[Text]"/>
      <dgm:spPr/>
      <dgm:t>
        <a:bodyPr/>
        <a:lstStyle/>
        <a:p>
          <a:pPr latinLnBrk="1"/>
          <a:r>
            <a:rPr lang="en-US" altLang="ko-KR" dirty="0" smtClean="0"/>
            <a:t>Bill</a:t>
          </a:r>
          <a:endParaRPr lang="ko-KR" altLang="en-US" dirty="0"/>
        </a:p>
      </dgm:t>
    </dgm:pt>
    <dgm:pt modelId="{D402FAB6-3CBE-4245-92EE-2DC99F6291FE}" type="parTrans" cxnId="{5BC08E6E-190B-4197-8482-17FFF5DE28BA}">
      <dgm:prSet/>
      <dgm:spPr/>
      <dgm:t>
        <a:bodyPr/>
        <a:lstStyle/>
        <a:p>
          <a:pPr latinLnBrk="1"/>
          <a:endParaRPr lang="ko-KR" altLang="en-US"/>
        </a:p>
      </dgm:t>
    </dgm:pt>
    <dgm:pt modelId="{6A4506DB-5A68-4310-9E7B-B69B28C76068}" type="sibTrans" cxnId="{5BC08E6E-190B-4197-8482-17FFF5DE28BA}">
      <dgm:prSet/>
      <dgm:spPr/>
      <dgm:t>
        <a:bodyPr/>
        <a:lstStyle/>
        <a:p>
          <a:pPr latinLnBrk="1"/>
          <a:endParaRPr lang="ko-KR" altLang="en-US"/>
        </a:p>
      </dgm:t>
    </dgm:pt>
    <dgm:pt modelId="{FF6982D8-6536-4629-9420-A723C6751615}">
      <dgm:prSet phldrT="[Text]"/>
      <dgm:spPr/>
      <dgm:t>
        <a:bodyPr/>
        <a:lstStyle/>
        <a:p>
          <a:pPr latinLnBrk="1"/>
          <a:r>
            <a:rPr lang="en-US" altLang="ko-KR" dirty="0" smtClean="0"/>
            <a:t>10%</a:t>
          </a:r>
          <a:endParaRPr lang="ko-KR" altLang="en-US" dirty="0"/>
        </a:p>
      </dgm:t>
    </dgm:pt>
    <dgm:pt modelId="{F0EC9B1B-7542-48EA-BA76-5124A3EB382D}" type="parTrans" cxnId="{164BBA7D-02CC-4DA0-A83A-3DCA31794A47}">
      <dgm:prSet/>
      <dgm:spPr/>
      <dgm:t>
        <a:bodyPr/>
        <a:lstStyle/>
        <a:p>
          <a:pPr latinLnBrk="1"/>
          <a:endParaRPr lang="ko-KR" altLang="en-US"/>
        </a:p>
      </dgm:t>
    </dgm:pt>
    <dgm:pt modelId="{70170A27-7F39-4879-A362-7C47B7F6DBCE}" type="sibTrans" cxnId="{164BBA7D-02CC-4DA0-A83A-3DCA31794A47}">
      <dgm:prSet/>
      <dgm:spPr/>
      <dgm:t>
        <a:bodyPr/>
        <a:lstStyle/>
        <a:p>
          <a:pPr latinLnBrk="1"/>
          <a:endParaRPr lang="ko-KR" altLang="en-US"/>
        </a:p>
      </dgm:t>
    </dgm:pt>
    <dgm:pt modelId="{444F1794-6DC0-4089-8866-30DFFC840A5F}">
      <dgm:prSet phldrT="[Text]"/>
      <dgm:spPr/>
      <dgm:t>
        <a:bodyPr/>
        <a:lstStyle/>
        <a:p>
          <a:pPr latinLnBrk="1"/>
          <a:r>
            <a:rPr lang="en-US" altLang="ko-KR" dirty="0" smtClean="0"/>
            <a:t>Nancy</a:t>
          </a:r>
          <a:endParaRPr lang="ko-KR" altLang="en-US" dirty="0"/>
        </a:p>
      </dgm:t>
    </dgm:pt>
    <dgm:pt modelId="{13B28B63-AB8F-4782-A34D-1991F9B4A9BE}" type="parTrans" cxnId="{744E0016-EDD7-4A41-95E6-7E3352D78B9D}">
      <dgm:prSet/>
      <dgm:spPr/>
      <dgm:t>
        <a:bodyPr/>
        <a:lstStyle/>
        <a:p>
          <a:pPr latinLnBrk="1"/>
          <a:endParaRPr lang="ko-KR" altLang="en-US"/>
        </a:p>
      </dgm:t>
    </dgm:pt>
    <dgm:pt modelId="{B6FFF9F5-F7BD-4623-891C-0F663F654958}" type="sibTrans" cxnId="{744E0016-EDD7-4A41-95E6-7E3352D78B9D}">
      <dgm:prSet/>
      <dgm:spPr/>
      <dgm:t>
        <a:bodyPr/>
        <a:lstStyle/>
        <a:p>
          <a:pPr latinLnBrk="1"/>
          <a:endParaRPr lang="ko-KR" altLang="en-US"/>
        </a:p>
      </dgm:t>
    </dgm:pt>
    <dgm:pt modelId="{2B13BAD5-4E17-44F0-8C12-5189E612AC7C}">
      <dgm:prSet phldrT="[Text]"/>
      <dgm:spPr/>
      <dgm:t>
        <a:bodyPr/>
        <a:lstStyle/>
        <a:p>
          <a:pPr algn="ctr" latinLnBrk="1"/>
          <a:r>
            <a:rPr lang="en-US" altLang="ko-KR" dirty="0" smtClean="0"/>
            <a:t>5%</a:t>
          </a:r>
          <a:endParaRPr lang="ko-KR" altLang="en-US" dirty="0"/>
        </a:p>
      </dgm:t>
    </dgm:pt>
    <dgm:pt modelId="{086806AE-44D2-43A0-BF65-047B93C685DD}" type="parTrans" cxnId="{ED616C89-C69C-4A68-A8CA-86285D0E44B8}">
      <dgm:prSet/>
      <dgm:spPr/>
      <dgm:t>
        <a:bodyPr/>
        <a:lstStyle/>
        <a:p>
          <a:pPr latinLnBrk="1"/>
          <a:endParaRPr lang="ko-KR" altLang="en-US"/>
        </a:p>
      </dgm:t>
    </dgm:pt>
    <dgm:pt modelId="{CD62155F-D35F-4C21-A452-74D37D6D6033}" type="sibTrans" cxnId="{ED616C89-C69C-4A68-A8CA-86285D0E44B8}">
      <dgm:prSet/>
      <dgm:spPr/>
      <dgm:t>
        <a:bodyPr/>
        <a:lstStyle/>
        <a:p>
          <a:pPr latinLnBrk="1"/>
          <a:endParaRPr lang="ko-KR" altLang="en-US"/>
        </a:p>
      </dgm:t>
    </dgm:pt>
    <dgm:pt modelId="{6BA0909C-149D-4481-8305-1B6A20784171}" type="pres">
      <dgm:prSet presAssocID="{98339AC2-5FE2-4611-B23A-B4332A5D097A}" presName="list" presStyleCnt="0">
        <dgm:presLayoutVars>
          <dgm:dir/>
          <dgm:animLvl val="lvl"/>
        </dgm:presLayoutVars>
      </dgm:prSet>
      <dgm:spPr/>
      <dgm:t>
        <a:bodyPr/>
        <a:lstStyle/>
        <a:p>
          <a:pPr latinLnBrk="1"/>
          <a:endParaRPr lang="ko-KR" altLang="en-US"/>
        </a:p>
      </dgm:t>
    </dgm:pt>
    <dgm:pt modelId="{D393D9A0-4751-4CD2-8D7F-6B868615D78F}" type="pres">
      <dgm:prSet presAssocID="{FC96B17A-FED2-40E4-B7E9-156EF6581257}" presName="posSpace" presStyleCnt="0"/>
      <dgm:spPr/>
    </dgm:pt>
    <dgm:pt modelId="{4BF5C447-2514-4F96-9F70-A321133B83F5}" type="pres">
      <dgm:prSet presAssocID="{FC96B17A-FED2-40E4-B7E9-156EF6581257}" presName="vertFlow" presStyleCnt="0"/>
      <dgm:spPr/>
    </dgm:pt>
    <dgm:pt modelId="{691EC2D3-936D-4EBD-B5F9-E7346B06CF75}" type="pres">
      <dgm:prSet presAssocID="{FC96B17A-FED2-40E4-B7E9-156EF6581257}" presName="topSpace" presStyleCnt="0"/>
      <dgm:spPr/>
    </dgm:pt>
    <dgm:pt modelId="{621D7A57-529E-4822-B532-0BAF6672BBB5}" type="pres">
      <dgm:prSet presAssocID="{FC96B17A-FED2-40E4-B7E9-156EF6581257}" presName="firstComp" presStyleCnt="0"/>
      <dgm:spPr/>
    </dgm:pt>
    <dgm:pt modelId="{F90705AA-E8F0-4E15-BDE8-E7E3A19E6F03}" type="pres">
      <dgm:prSet presAssocID="{FC96B17A-FED2-40E4-B7E9-156EF6581257}" presName="firstChild" presStyleLbl="bgAccFollowNode1" presStyleIdx="0" presStyleCnt="2" custScaleX="83296" custLinFactNeighborX="-35631"/>
      <dgm:spPr/>
      <dgm:t>
        <a:bodyPr/>
        <a:lstStyle/>
        <a:p>
          <a:pPr latinLnBrk="1"/>
          <a:endParaRPr lang="ko-KR" altLang="en-US"/>
        </a:p>
      </dgm:t>
    </dgm:pt>
    <dgm:pt modelId="{CD25EA61-0968-44EA-A369-2D1907F63568}" type="pres">
      <dgm:prSet presAssocID="{FC96B17A-FED2-40E4-B7E9-156EF6581257}" presName="firstChildTx" presStyleLbl="bgAccFollowNode1" presStyleIdx="0" presStyleCnt="2">
        <dgm:presLayoutVars>
          <dgm:bulletEnabled val="1"/>
        </dgm:presLayoutVars>
      </dgm:prSet>
      <dgm:spPr/>
      <dgm:t>
        <a:bodyPr/>
        <a:lstStyle/>
        <a:p>
          <a:pPr latinLnBrk="1"/>
          <a:endParaRPr lang="ko-KR" altLang="en-US"/>
        </a:p>
      </dgm:t>
    </dgm:pt>
    <dgm:pt modelId="{B0E42D7C-32E4-4491-A21C-D440BC061A33}" type="pres">
      <dgm:prSet presAssocID="{FC96B17A-FED2-40E4-B7E9-156EF6581257}" presName="negSpace" presStyleCnt="0"/>
      <dgm:spPr/>
    </dgm:pt>
    <dgm:pt modelId="{6D09BDF0-DAD6-4375-9F8C-BD029DB94567}" type="pres">
      <dgm:prSet presAssocID="{FC96B17A-FED2-40E4-B7E9-156EF6581257}" presName="circle" presStyleLbl="node1" presStyleIdx="0" presStyleCnt="2"/>
      <dgm:spPr/>
      <dgm:t>
        <a:bodyPr/>
        <a:lstStyle/>
        <a:p>
          <a:pPr latinLnBrk="1"/>
          <a:endParaRPr lang="ko-KR" altLang="en-US"/>
        </a:p>
      </dgm:t>
    </dgm:pt>
    <dgm:pt modelId="{E55439C4-A5D5-4B1F-8509-342D3EA3A74B}" type="pres">
      <dgm:prSet presAssocID="{6A4506DB-5A68-4310-9E7B-B69B28C76068}" presName="transSpace" presStyleCnt="0"/>
      <dgm:spPr/>
    </dgm:pt>
    <dgm:pt modelId="{1E2CAB55-7E20-4DA6-9567-A788B5D9AEA1}" type="pres">
      <dgm:prSet presAssocID="{444F1794-6DC0-4089-8866-30DFFC840A5F}" presName="posSpace" presStyleCnt="0"/>
      <dgm:spPr/>
    </dgm:pt>
    <dgm:pt modelId="{8E573BCD-0D56-4B73-8E58-29E99E1059A7}" type="pres">
      <dgm:prSet presAssocID="{444F1794-6DC0-4089-8866-30DFFC840A5F}" presName="vertFlow" presStyleCnt="0"/>
      <dgm:spPr/>
    </dgm:pt>
    <dgm:pt modelId="{5D9B2785-4FF1-4538-9DF9-7F48EBA541FB}" type="pres">
      <dgm:prSet presAssocID="{444F1794-6DC0-4089-8866-30DFFC840A5F}" presName="topSpace" presStyleCnt="0"/>
      <dgm:spPr/>
    </dgm:pt>
    <dgm:pt modelId="{81FA3AD1-0DE8-45D8-9D7A-7BBD95CC75D4}" type="pres">
      <dgm:prSet presAssocID="{444F1794-6DC0-4089-8866-30DFFC840A5F}" presName="firstComp" presStyleCnt="0"/>
      <dgm:spPr/>
    </dgm:pt>
    <dgm:pt modelId="{6756B1C7-82A5-4523-99BD-7F22C0657BCA}" type="pres">
      <dgm:prSet presAssocID="{444F1794-6DC0-4089-8866-30DFFC840A5F}" presName="firstChild" presStyleLbl="bgAccFollowNode1" presStyleIdx="1" presStyleCnt="2" custScaleX="78609" custLinFactNeighborX="-6406"/>
      <dgm:spPr/>
      <dgm:t>
        <a:bodyPr/>
        <a:lstStyle/>
        <a:p>
          <a:pPr latinLnBrk="1"/>
          <a:endParaRPr lang="ko-KR" altLang="en-US"/>
        </a:p>
      </dgm:t>
    </dgm:pt>
    <dgm:pt modelId="{A3830A7A-F3E7-4891-84A7-B2530278236D}" type="pres">
      <dgm:prSet presAssocID="{444F1794-6DC0-4089-8866-30DFFC840A5F}" presName="firstChildTx" presStyleLbl="bgAccFollowNode1" presStyleIdx="1" presStyleCnt="2">
        <dgm:presLayoutVars>
          <dgm:bulletEnabled val="1"/>
        </dgm:presLayoutVars>
      </dgm:prSet>
      <dgm:spPr/>
      <dgm:t>
        <a:bodyPr/>
        <a:lstStyle/>
        <a:p>
          <a:pPr latinLnBrk="1"/>
          <a:endParaRPr lang="ko-KR" altLang="en-US"/>
        </a:p>
      </dgm:t>
    </dgm:pt>
    <dgm:pt modelId="{36DCAADD-36F5-45E1-838A-C9905DA00678}" type="pres">
      <dgm:prSet presAssocID="{444F1794-6DC0-4089-8866-30DFFC840A5F}" presName="negSpace" presStyleCnt="0"/>
      <dgm:spPr/>
    </dgm:pt>
    <dgm:pt modelId="{DA3CFEBE-156B-4900-93A5-31AED0447926}" type="pres">
      <dgm:prSet presAssocID="{444F1794-6DC0-4089-8866-30DFFC840A5F}" presName="circle" presStyleLbl="node1" presStyleIdx="1" presStyleCnt="2" custScaleX="117931" custLinFactNeighborX="11890"/>
      <dgm:spPr/>
      <dgm:t>
        <a:bodyPr/>
        <a:lstStyle/>
        <a:p>
          <a:pPr latinLnBrk="1"/>
          <a:endParaRPr lang="ko-KR" altLang="en-US"/>
        </a:p>
      </dgm:t>
    </dgm:pt>
  </dgm:ptLst>
  <dgm:cxnLst>
    <dgm:cxn modelId="{F2AB11B2-FB76-43DC-B1EC-6AD247271AF4}" type="presOf" srcId="{FF6982D8-6536-4629-9420-A723C6751615}" destId="{F90705AA-E8F0-4E15-BDE8-E7E3A19E6F03}" srcOrd="0" destOrd="0" presId="urn:microsoft.com/office/officeart/2005/8/layout/hList9"/>
    <dgm:cxn modelId="{744E0016-EDD7-4A41-95E6-7E3352D78B9D}" srcId="{98339AC2-5FE2-4611-B23A-B4332A5D097A}" destId="{444F1794-6DC0-4089-8866-30DFFC840A5F}" srcOrd="1" destOrd="0" parTransId="{13B28B63-AB8F-4782-A34D-1991F9B4A9BE}" sibTransId="{B6FFF9F5-F7BD-4623-891C-0F663F654958}"/>
    <dgm:cxn modelId="{D3413B9C-5F39-421A-888B-AC9CBB2024C9}" type="presOf" srcId="{2B13BAD5-4E17-44F0-8C12-5189E612AC7C}" destId="{A3830A7A-F3E7-4891-84A7-B2530278236D}" srcOrd="1" destOrd="0" presId="urn:microsoft.com/office/officeart/2005/8/layout/hList9"/>
    <dgm:cxn modelId="{D0964109-8972-4765-8CD9-5A06419E00A5}" type="presOf" srcId="{FC96B17A-FED2-40E4-B7E9-156EF6581257}" destId="{6D09BDF0-DAD6-4375-9F8C-BD029DB94567}" srcOrd="0" destOrd="0" presId="urn:microsoft.com/office/officeart/2005/8/layout/hList9"/>
    <dgm:cxn modelId="{5BC08E6E-190B-4197-8482-17FFF5DE28BA}" srcId="{98339AC2-5FE2-4611-B23A-B4332A5D097A}" destId="{FC96B17A-FED2-40E4-B7E9-156EF6581257}" srcOrd="0" destOrd="0" parTransId="{D402FAB6-3CBE-4245-92EE-2DC99F6291FE}" sibTransId="{6A4506DB-5A68-4310-9E7B-B69B28C76068}"/>
    <dgm:cxn modelId="{0166595F-4D76-4357-8BCD-40A7085B4694}" type="presOf" srcId="{2B13BAD5-4E17-44F0-8C12-5189E612AC7C}" destId="{6756B1C7-82A5-4523-99BD-7F22C0657BCA}" srcOrd="0" destOrd="0" presId="urn:microsoft.com/office/officeart/2005/8/layout/hList9"/>
    <dgm:cxn modelId="{CF9D9ED0-75B4-4723-A774-095B81816C23}" type="presOf" srcId="{FF6982D8-6536-4629-9420-A723C6751615}" destId="{CD25EA61-0968-44EA-A369-2D1907F63568}" srcOrd="1" destOrd="0" presId="urn:microsoft.com/office/officeart/2005/8/layout/hList9"/>
    <dgm:cxn modelId="{0329553D-EAEF-4974-8B12-99C3ABCB0A3F}" type="presOf" srcId="{98339AC2-5FE2-4611-B23A-B4332A5D097A}" destId="{6BA0909C-149D-4481-8305-1B6A20784171}" srcOrd="0" destOrd="0" presId="urn:microsoft.com/office/officeart/2005/8/layout/hList9"/>
    <dgm:cxn modelId="{B9862018-B050-4909-89A5-94BF1C651151}" type="presOf" srcId="{444F1794-6DC0-4089-8866-30DFFC840A5F}" destId="{DA3CFEBE-156B-4900-93A5-31AED0447926}" srcOrd="0" destOrd="0" presId="urn:microsoft.com/office/officeart/2005/8/layout/hList9"/>
    <dgm:cxn modelId="{ED616C89-C69C-4A68-A8CA-86285D0E44B8}" srcId="{444F1794-6DC0-4089-8866-30DFFC840A5F}" destId="{2B13BAD5-4E17-44F0-8C12-5189E612AC7C}" srcOrd="0" destOrd="0" parTransId="{086806AE-44D2-43A0-BF65-047B93C685DD}" sibTransId="{CD62155F-D35F-4C21-A452-74D37D6D6033}"/>
    <dgm:cxn modelId="{164BBA7D-02CC-4DA0-A83A-3DCA31794A47}" srcId="{FC96B17A-FED2-40E4-B7E9-156EF6581257}" destId="{FF6982D8-6536-4629-9420-A723C6751615}" srcOrd="0" destOrd="0" parTransId="{F0EC9B1B-7542-48EA-BA76-5124A3EB382D}" sibTransId="{70170A27-7F39-4879-A362-7C47B7F6DBCE}"/>
    <dgm:cxn modelId="{420E2CD0-CB7D-4A20-9F64-86F9F093A8C6}" type="presParOf" srcId="{6BA0909C-149D-4481-8305-1B6A20784171}" destId="{D393D9A0-4751-4CD2-8D7F-6B868615D78F}" srcOrd="0" destOrd="0" presId="urn:microsoft.com/office/officeart/2005/8/layout/hList9"/>
    <dgm:cxn modelId="{AF09EFF2-0271-4326-ACB9-A795AE3B3A62}" type="presParOf" srcId="{6BA0909C-149D-4481-8305-1B6A20784171}" destId="{4BF5C447-2514-4F96-9F70-A321133B83F5}" srcOrd="1" destOrd="0" presId="urn:microsoft.com/office/officeart/2005/8/layout/hList9"/>
    <dgm:cxn modelId="{88D2F54D-16E0-4810-9BF7-0F36342BE940}" type="presParOf" srcId="{4BF5C447-2514-4F96-9F70-A321133B83F5}" destId="{691EC2D3-936D-4EBD-B5F9-E7346B06CF75}" srcOrd="0" destOrd="0" presId="urn:microsoft.com/office/officeart/2005/8/layout/hList9"/>
    <dgm:cxn modelId="{FD8B2C97-4265-4759-AE98-F02AE9A8DE33}" type="presParOf" srcId="{4BF5C447-2514-4F96-9F70-A321133B83F5}" destId="{621D7A57-529E-4822-B532-0BAF6672BBB5}" srcOrd="1" destOrd="0" presId="urn:microsoft.com/office/officeart/2005/8/layout/hList9"/>
    <dgm:cxn modelId="{EF364668-EABA-44BF-808A-3A6D13CE5798}" type="presParOf" srcId="{621D7A57-529E-4822-B532-0BAF6672BBB5}" destId="{F90705AA-E8F0-4E15-BDE8-E7E3A19E6F03}" srcOrd="0" destOrd="0" presId="urn:microsoft.com/office/officeart/2005/8/layout/hList9"/>
    <dgm:cxn modelId="{941F6A17-FC32-4438-8B65-3312335DBF5C}" type="presParOf" srcId="{621D7A57-529E-4822-B532-0BAF6672BBB5}" destId="{CD25EA61-0968-44EA-A369-2D1907F63568}" srcOrd="1" destOrd="0" presId="urn:microsoft.com/office/officeart/2005/8/layout/hList9"/>
    <dgm:cxn modelId="{8EBFB541-0E84-4F6E-B41F-2F7F0DEF7680}" type="presParOf" srcId="{6BA0909C-149D-4481-8305-1B6A20784171}" destId="{B0E42D7C-32E4-4491-A21C-D440BC061A33}" srcOrd="2" destOrd="0" presId="urn:microsoft.com/office/officeart/2005/8/layout/hList9"/>
    <dgm:cxn modelId="{B8685A24-E789-4E13-96E1-C1B33EFC5874}" type="presParOf" srcId="{6BA0909C-149D-4481-8305-1B6A20784171}" destId="{6D09BDF0-DAD6-4375-9F8C-BD029DB94567}" srcOrd="3" destOrd="0" presId="urn:microsoft.com/office/officeart/2005/8/layout/hList9"/>
    <dgm:cxn modelId="{E532D788-6E2C-4866-9D00-A35C4EDECE3E}" type="presParOf" srcId="{6BA0909C-149D-4481-8305-1B6A20784171}" destId="{E55439C4-A5D5-4B1F-8509-342D3EA3A74B}" srcOrd="4" destOrd="0" presId="urn:microsoft.com/office/officeart/2005/8/layout/hList9"/>
    <dgm:cxn modelId="{6ABC7E34-0E95-4E84-AE87-72835306F110}" type="presParOf" srcId="{6BA0909C-149D-4481-8305-1B6A20784171}" destId="{1E2CAB55-7E20-4DA6-9567-A788B5D9AEA1}" srcOrd="5" destOrd="0" presId="urn:microsoft.com/office/officeart/2005/8/layout/hList9"/>
    <dgm:cxn modelId="{907F3EB9-9FDD-42FA-9EC0-C79C6217CD7A}" type="presParOf" srcId="{6BA0909C-149D-4481-8305-1B6A20784171}" destId="{8E573BCD-0D56-4B73-8E58-29E99E1059A7}" srcOrd="6" destOrd="0" presId="urn:microsoft.com/office/officeart/2005/8/layout/hList9"/>
    <dgm:cxn modelId="{1CC4CD7C-4FF7-4B7C-A541-738F21B840D2}" type="presParOf" srcId="{8E573BCD-0D56-4B73-8E58-29E99E1059A7}" destId="{5D9B2785-4FF1-4538-9DF9-7F48EBA541FB}" srcOrd="0" destOrd="0" presId="urn:microsoft.com/office/officeart/2005/8/layout/hList9"/>
    <dgm:cxn modelId="{E755AB6C-2E36-43FD-88FA-5BE13B617140}" type="presParOf" srcId="{8E573BCD-0D56-4B73-8E58-29E99E1059A7}" destId="{81FA3AD1-0DE8-45D8-9D7A-7BBD95CC75D4}" srcOrd="1" destOrd="0" presId="urn:microsoft.com/office/officeart/2005/8/layout/hList9"/>
    <dgm:cxn modelId="{FA119627-BBC3-42AA-9E8B-ACF4541CE13F}" type="presParOf" srcId="{81FA3AD1-0DE8-45D8-9D7A-7BBD95CC75D4}" destId="{6756B1C7-82A5-4523-99BD-7F22C0657BCA}" srcOrd="0" destOrd="0" presId="urn:microsoft.com/office/officeart/2005/8/layout/hList9"/>
    <dgm:cxn modelId="{94A92690-084D-477C-B055-CF76EF1E1B61}" type="presParOf" srcId="{81FA3AD1-0DE8-45D8-9D7A-7BBD95CC75D4}" destId="{A3830A7A-F3E7-4891-84A7-B2530278236D}" srcOrd="1" destOrd="0" presId="urn:microsoft.com/office/officeart/2005/8/layout/hList9"/>
    <dgm:cxn modelId="{10A734BF-1B8A-4FF2-BF5E-2D30893ABAAA}" type="presParOf" srcId="{6BA0909C-149D-4481-8305-1B6A20784171}" destId="{36DCAADD-36F5-45E1-838A-C9905DA00678}" srcOrd="7" destOrd="0" presId="urn:microsoft.com/office/officeart/2005/8/layout/hList9"/>
    <dgm:cxn modelId="{11122C47-4D16-44CF-B4DD-2F8FC8288334}" type="presParOf" srcId="{6BA0909C-149D-4481-8305-1B6A20784171}" destId="{DA3CFEBE-156B-4900-93A5-31AED0447926}" srcOrd="8" destOrd="0" presId="urn:microsoft.com/office/officeart/2005/8/layout/hList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0705AA-E8F0-4E15-BDE8-E7E3A19E6F03}">
      <dsp:nvSpPr>
        <dsp:cNvPr id="0" name=""/>
        <dsp:cNvSpPr/>
      </dsp:nvSpPr>
      <dsp:spPr>
        <a:xfrm>
          <a:off x="928344" y="1646990"/>
          <a:ext cx="1026381" cy="98670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206248" rIns="206248" bIns="206248" numCol="1" spcCol="1270" anchor="ctr" anchorCtr="0">
          <a:noAutofit/>
        </a:bodyPr>
        <a:lstStyle/>
        <a:p>
          <a:pPr lvl="0" algn="l" defTabSz="1289050" latinLnBrk="1">
            <a:lnSpc>
              <a:spcPct val="90000"/>
            </a:lnSpc>
            <a:spcBef>
              <a:spcPct val="0"/>
            </a:spcBef>
            <a:spcAft>
              <a:spcPct val="35000"/>
            </a:spcAft>
          </a:pPr>
          <a:r>
            <a:rPr lang="en-US" altLang="ko-KR" sz="2900" kern="1200" dirty="0" smtClean="0"/>
            <a:t>10%</a:t>
          </a:r>
          <a:endParaRPr lang="ko-KR" altLang="en-US" sz="2900" kern="1200" dirty="0"/>
        </a:p>
      </dsp:txBody>
      <dsp:txXfrm>
        <a:off x="1092565" y="1646990"/>
        <a:ext cx="862160" cy="986702"/>
      </dsp:txXfrm>
    </dsp:sp>
    <dsp:sp modelId="{6D09BDF0-DAD6-4375-9F8C-BD029DB94567}">
      <dsp:nvSpPr>
        <dsp:cNvPr id="0" name=""/>
        <dsp:cNvSpPr/>
      </dsp:nvSpPr>
      <dsp:spPr>
        <a:xfrm>
          <a:off x="125492" y="1252506"/>
          <a:ext cx="986209" cy="9862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latinLnBrk="1">
            <a:lnSpc>
              <a:spcPct val="90000"/>
            </a:lnSpc>
            <a:spcBef>
              <a:spcPct val="0"/>
            </a:spcBef>
            <a:spcAft>
              <a:spcPct val="35000"/>
            </a:spcAft>
          </a:pPr>
          <a:r>
            <a:rPr lang="en-US" altLang="ko-KR" sz="2500" kern="1200" dirty="0" smtClean="0"/>
            <a:t>Bill</a:t>
          </a:r>
          <a:endParaRPr lang="ko-KR" altLang="en-US" sz="2500" kern="1200" dirty="0"/>
        </a:p>
      </dsp:txBody>
      <dsp:txXfrm>
        <a:off x="125492" y="1252506"/>
        <a:ext cx="986209" cy="986209"/>
      </dsp:txXfrm>
    </dsp:sp>
    <dsp:sp modelId="{6756B1C7-82A5-4523-99BD-7F22C0657BCA}">
      <dsp:nvSpPr>
        <dsp:cNvPr id="0" name=""/>
        <dsp:cNvSpPr/>
      </dsp:nvSpPr>
      <dsp:spPr>
        <a:xfrm>
          <a:off x="3305490" y="1646990"/>
          <a:ext cx="914123" cy="98670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206248" rIns="206248" bIns="206248" numCol="1" spcCol="1270" anchor="ctr" anchorCtr="0">
          <a:noAutofit/>
        </a:bodyPr>
        <a:lstStyle/>
        <a:p>
          <a:pPr lvl="0" algn="ctr" defTabSz="1289050" latinLnBrk="1">
            <a:lnSpc>
              <a:spcPct val="90000"/>
            </a:lnSpc>
            <a:spcBef>
              <a:spcPct val="0"/>
            </a:spcBef>
            <a:spcAft>
              <a:spcPct val="35000"/>
            </a:spcAft>
          </a:pPr>
          <a:r>
            <a:rPr lang="en-US" altLang="ko-KR" sz="2900" kern="1200" dirty="0" smtClean="0"/>
            <a:t>5%</a:t>
          </a:r>
          <a:endParaRPr lang="ko-KR" altLang="en-US" sz="2900" kern="1200" dirty="0"/>
        </a:p>
      </dsp:txBody>
      <dsp:txXfrm>
        <a:off x="3451749" y="1646990"/>
        <a:ext cx="767863" cy="986702"/>
      </dsp:txXfrm>
    </dsp:sp>
    <dsp:sp modelId="{DA3CFEBE-156B-4900-93A5-31AED0447926}">
      <dsp:nvSpPr>
        <dsp:cNvPr id="0" name=""/>
        <dsp:cNvSpPr/>
      </dsp:nvSpPr>
      <dsp:spPr>
        <a:xfrm>
          <a:off x="2295524" y="1252506"/>
          <a:ext cx="1163046" cy="9862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latinLnBrk="1">
            <a:lnSpc>
              <a:spcPct val="90000"/>
            </a:lnSpc>
            <a:spcBef>
              <a:spcPct val="0"/>
            </a:spcBef>
            <a:spcAft>
              <a:spcPct val="35000"/>
            </a:spcAft>
          </a:pPr>
          <a:r>
            <a:rPr lang="en-US" altLang="ko-KR" sz="2500" kern="1200" dirty="0" smtClean="0"/>
            <a:t>Nancy</a:t>
          </a:r>
          <a:endParaRPr lang="ko-KR" altLang="en-US" sz="2500" kern="1200" dirty="0"/>
        </a:p>
      </dsp:txBody>
      <dsp:txXfrm>
        <a:off x="2295524" y="1252506"/>
        <a:ext cx="1163046" cy="986209"/>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078736" cy="511054"/>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70659" name="Rectangle 3"/>
          <p:cNvSpPr>
            <a:spLocks noGrp="1" noChangeArrowheads="1"/>
          </p:cNvSpPr>
          <p:nvPr>
            <p:ph type="dt" sz="quarter" idx="1"/>
          </p:nvPr>
        </p:nvSpPr>
        <p:spPr bwMode="auto">
          <a:xfrm>
            <a:off x="4023786" y="0"/>
            <a:ext cx="3078736" cy="511054"/>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70660" name="Rectangle 4"/>
          <p:cNvSpPr>
            <a:spLocks noGrp="1" noChangeArrowheads="1"/>
          </p:cNvSpPr>
          <p:nvPr>
            <p:ph type="ftr" sz="quarter" idx="2"/>
          </p:nvPr>
        </p:nvSpPr>
        <p:spPr bwMode="auto">
          <a:xfrm>
            <a:off x="0" y="9721868"/>
            <a:ext cx="3078736" cy="511054"/>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70661" name="Rectangle 5"/>
          <p:cNvSpPr>
            <a:spLocks noGrp="1" noChangeArrowheads="1"/>
          </p:cNvSpPr>
          <p:nvPr>
            <p:ph type="sldNum" sz="quarter" idx="3"/>
          </p:nvPr>
        </p:nvSpPr>
        <p:spPr bwMode="auto">
          <a:xfrm>
            <a:off x="4023786" y="9721868"/>
            <a:ext cx="3078736" cy="511054"/>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1CA31F11-E06C-4E23-AE85-27E07324DDB2}" type="slidenum">
              <a:rPr lang="en-US"/>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1674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3078736" cy="5110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9875" name="Rectangle 3"/>
          <p:cNvSpPr>
            <a:spLocks noGrp="1" noChangeArrowheads="1"/>
          </p:cNvSpPr>
          <p:nvPr>
            <p:ph type="dt" idx="1"/>
          </p:nvPr>
        </p:nvSpPr>
        <p:spPr bwMode="auto">
          <a:xfrm>
            <a:off x="4023786" y="0"/>
            <a:ext cx="3078736" cy="5110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9876" name="Rectangle 4"/>
          <p:cNvSpPr>
            <a:spLocks noGrp="1" noRot="1" noChangeAspect="1" noChangeArrowheads="1" noTextEdit="1"/>
          </p:cNvSpPr>
          <p:nvPr>
            <p:ph type="sldImg" idx="2"/>
          </p:nvPr>
        </p:nvSpPr>
        <p:spPr bwMode="auto">
          <a:xfrm>
            <a:off x="993775" y="768350"/>
            <a:ext cx="5116513" cy="3838575"/>
          </a:xfrm>
          <a:prstGeom prst="rect">
            <a:avLst/>
          </a:prstGeom>
          <a:noFill/>
          <a:ln w="9525">
            <a:solidFill>
              <a:srgbClr val="000000"/>
            </a:solidFill>
            <a:miter lim="800000"/>
            <a:headEnd/>
            <a:tailEnd/>
          </a:ln>
          <a:effectLst/>
        </p:spPr>
      </p:sp>
      <p:sp>
        <p:nvSpPr>
          <p:cNvPr id="79877" name="Rectangle 5"/>
          <p:cNvSpPr>
            <a:spLocks noGrp="1" noChangeArrowheads="1"/>
          </p:cNvSpPr>
          <p:nvPr>
            <p:ph type="body" sz="quarter" idx="3"/>
          </p:nvPr>
        </p:nvSpPr>
        <p:spPr bwMode="auto">
          <a:xfrm>
            <a:off x="710715" y="4861781"/>
            <a:ext cx="5682634" cy="46045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8" name="Rectangle 6"/>
          <p:cNvSpPr>
            <a:spLocks noGrp="1" noChangeArrowheads="1"/>
          </p:cNvSpPr>
          <p:nvPr>
            <p:ph type="ftr" sz="quarter" idx="4"/>
          </p:nvPr>
        </p:nvSpPr>
        <p:spPr bwMode="auto">
          <a:xfrm>
            <a:off x="0" y="9721868"/>
            <a:ext cx="3078736" cy="5110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9879" name="Rectangle 7"/>
          <p:cNvSpPr>
            <a:spLocks noGrp="1" noChangeArrowheads="1"/>
          </p:cNvSpPr>
          <p:nvPr>
            <p:ph type="sldNum" sz="quarter" idx="5"/>
          </p:nvPr>
        </p:nvSpPr>
        <p:spPr bwMode="auto">
          <a:xfrm>
            <a:off x="4023786" y="9721868"/>
            <a:ext cx="3078736" cy="5110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41C3B62-A20E-4208-8222-F3B60D9DC0C9}" type="slidenum">
              <a:rPr lang="en-US"/>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339102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1C3B62-A20E-4208-8222-F3B60D9DC0C9}" type="slidenum">
              <a:rPr lang="en-US" smtClean="0"/>
              <a:pPr/>
              <a:t>1</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49725610"/>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1C3B62-A20E-4208-8222-F3B60D9DC0C9}" type="slidenum">
              <a:rPr lang="en-US" smtClean="0"/>
              <a:pPr/>
              <a:t>10</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35439476"/>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1C3B62-A20E-4208-8222-F3B60D9DC0C9}" type="slidenum">
              <a:rPr lang="en-US" smtClean="0"/>
              <a:pPr/>
              <a:t>11</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52705742"/>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1C3B62-A20E-4208-8222-F3B60D9DC0C9}" type="slidenum">
              <a:rPr lang="en-US" smtClean="0"/>
              <a:pPr/>
              <a:t>12</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68236721"/>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1C3B62-A20E-4208-8222-F3B60D9DC0C9}" type="slidenum">
              <a:rPr lang="en-US" smtClean="0"/>
              <a:pPr/>
              <a:t>13</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19059678"/>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1C3B62-A20E-4208-8222-F3B60D9DC0C9}" type="slidenum">
              <a:rPr lang="en-US" smtClean="0"/>
              <a:pPr/>
              <a:t>14</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31194958"/>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1C3B62-A20E-4208-8222-F3B60D9DC0C9}" type="slidenum">
              <a:rPr lang="en-US" smtClean="0"/>
              <a:pPr/>
              <a:t>15</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32327459"/>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1C3B62-A20E-4208-8222-F3B60D9DC0C9}" type="slidenum">
              <a:rPr lang="en-US" smtClean="0"/>
              <a:pPr/>
              <a:t>16</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37188354"/>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1C3B62-A20E-4208-8222-F3B60D9DC0C9}" type="slidenum">
              <a:rPr lang="en-US" smtClean="0"/>
              <a:pPr/>
              <a:t>17</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57073775"/>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1C3B62-A20E-4208-8222-F3B60D9DC0C9}" type="slidenum">
              <a:rPr lang="en-US" smtClean="0"/>
              <a:pPr/>
              <a:t>2</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38466252"/>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1C3B62-A20E-4208-8222-F3B60D9DC0C9}" type="slidenum">
              <a:rPr lang="en-US" smtClean="0"/>
              <a:pPr/>
              <a:t>3</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54640355"/>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1C3B62-A20E-4208-8222-F3B60D9DC0C9}" type="slidenum">
              <a:rPr lang="en-US" smtClean="0"/>
              <a:pPr/>
              <a:t>4</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34187434"/>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1C3B62-A20E-4208-8222-F3B60D9DC0C9}" type="slidenum">
              <a:rPr lang="en-US" smtClean="0"/>
              <a:pPr/>
              <a:t>5</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22575942"/>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1C3B62-A20E-4208-8222-F3B60D9DC0C9}" type="slidenum">
              <a:rPr lang="en-US" smtClean="0"/>
              <a:pPr/>
              <a:t>6</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59186094"/>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1C3B62-A20E-4208-8222-F3B60D9DC0C9}" type="slidenum">
              <a:rPr lang="en-US" smtClean="0"/>
              <a:pPr/>
              <a:t>7</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71367481"/>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1C3B62-A20E-4208-8222-F3B60D9DC0C9}" type="slidenum">
              <a:rPr lang="en-US" smtClean="0"/>
              <a:pPr/>
              <a:t>8</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93951833"/>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1C3B62-A20E-4208-8222-F3B60D9DC0C9}" type="slidenum">
              <a:rPr lang="en-US" smtClean="0"/>
              <a:pPr/>
              <a:t>9</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63110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US" altLang="en-US" smtClean="0"/>
              <a:t>Contemporary Engineering Economics, 6th edition, © 2015</a:t>
            </a:r>
            <a:endParaRPr lang="en-US"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4198F6F-EBFC-460B-AAB6-4C33C81EACBE}" type="slidenum">
              <a:rPr lang="en-US" altLang="en-US" smtClean="0"/>
              <a:pPr/>
              <a:t>‹#›</a:t>
            </a:fld>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52205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US" altLang="en-US" smtClean="0"/>
              <a:t>Contemporary Engineering Economics, 6th edition, © 2015</a:t>
            </a:r>
            <a:endParaRPr lang="en-US"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1080AB7-23F4-41FD-B53B-6B3CF7926F7B}" type="slidenum">
              <a:rPr lang="en-US" altLang="en-US" smtClean="0"/>
              <a:pPr/>
              <a:t>‹#›</a:t>
            </a:fld>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24387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US" altLang="en-US" smtClean="0"/>
              <a:t>Contemporary Engineering Economics, 6th edition, © 2015</a:t>
            </a:r>
            <a:endParaRPr lang="en-US"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265BB25-7AEF-42C3-B861-35D913590111}" type="slidenum">
              <a:rPr lang="en-US" altLang="en-US" smtClean="0"/>
              <a:pPr/>
              <a:t>‹#›</a:t>
            </a:fld>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49381955"/>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US" altLang="en-US" smtClean="0"/>
              <a:t>Contemporary Engineering Economics, 6th edition, © 2015</a:t>
            </a:r>
            <a:endParaRPr lang="en-US"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881D24F8-3FC7-4881-865E-CC8F653AAA1A}" type="slidenum">
              <a:rPr lang="en-US" altLang="en-US" smtClean="0"/>
              <a:pPr/>
              <a:t>‹#›</a:t>
            </a:fld>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21729998"/>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US" altLang="en-US" smtClean="0"/>
              <a:t>Contemporary Engineering Economics, 6th edition, © 2015</a:t>
            </a:r>
            <a:endParaRPr lang="en-US"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53DE7A8-3A57-43FA-B19F-F8EBE276C73F}" type="slidenum">
              <a:rPr lang="en-US" altLang="en-US" smtClean="0"/>
              <a:pPr/>
              <a:t>‹#›</a:t>
            </a:fld>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54426601"/>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US" altLang="en-US" smtClean="0"/>
              <a:t>Contemporary Engineering Economics, 6th edition, © 2015</a:t>
            </a:r>
            <a:endParaRPr lang="en-US"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2B374490-4C23-42AC-91A1-5F8122800AF5}" type="slidenum">
              <a:rPr lang="en-US" altLang="en-US" smtClean="0"/>
              <a:pPr/>
              <a:t>‹#›</a:t>
            </a:fld>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01016226"/>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28650" y="6356351"/>
            <a:ext cx="2057400" cy="365125"/>
          </a:xfrm>
          <a:prstGeom prst="rect">
            <a:avLst/>
          </a:prstGeom>
        </p:spPr>
        <p:txBody>
          <a:bodyPr/>
          <a:lstStyle/>
          <a:p>
            <a:endParaRPr lang="en-US" alt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r>
              <a:rPr lang="en-US" altLang="en-US" smtClean="0"/>
              <a:t>Contemporary Engineering Economics, 6th edition, © 2015</a:t>
            </a:r>
            <a:endParaRPr lang="en-US" alt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AB7E45B-1EC8-4976-ABD6-7F12A6D590CF}" type="slidenum">
              <a:rPr lang="en-US" altLang="en-US" smtClean="0"/>
              <a:pPr/>
              <a:t>‹#›</a:t>
            </a:fld>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75446718"/>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28650" y="6356351"/>
            <a:ext cx="2057400" cy="365125"/>
          </a:xfrm>
          <a:prstGeom prst="rect">
            <a:avLst/>
          </a:prstGeom>
        </p:spPr>
        <p:txBody>
          <a:bodyPr/>
          <a:lstStyle/>
          <a:p>
            <a:endParaRPr lang="en-US" alt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r>
              <a:rPr lang="en-US" altLang="en-US" smtClean="0"/>
              <a:t>Contemporary Engineering Economics, 6th edition, © 2015</a:t>
            </a:r>
            <a:endParaRPr lang="en-US" alt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A4BEC481-98F2-4F7A-B929-3CB6DA4AEBCE}" type="slidenum">
              <a:rPr lang="en-US" altLang="en-US" smtClean="0"/>
              <a:pPr/>
              <a:t>‹#›</a:t>
            </a:fld>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4471698"/>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endParaRPr lang="en-US" alt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r>
              <a:rPr lang="en-US" altLang="en-US" smtClean="0"/>
              <a:t>Contemporary Engineering Economics, 6th edition, © 2015</a:t>
            </a:r>
            <a:endParaRPr lang="en-US" alt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EC5D5F87-69C8-489B-A1F9-4CAB88A10F6A}" type="slidenum">
              <a:rPr lang="en-US" altLang="en-US" smtClean="0"/>
              <a:pPr/>
              <a:t>‹#›</a:t>
            </a:fld>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90788015"/>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US" altLang="en-US" smtClean="0"/>
              <a:t>Contemporary Engineering Economics, 6th edition, © 2015</a:t>
            </a:r>
            <a:endParaRPr lang="en-US"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DDA55F0F-5730-4CCC-87A3-927BCD1071C8}" type="slidenum">
              <a:rPr lang="en-US" altLang="en-US" smtClean="0"/>
              <a:pPr/>
              <a:t>‹#›</a:t>
            </a:fld>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07865189"/>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US" altLang="en-US" smtClean="0"/>
              <a:t>Contemporary Engineering Economics, 6th edition, © 2015</a:t>
            </a:r>
            <a:endParaRPr lang="en-US"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1462B65-794F-495F-9741-6F1CC460BB57}" type="slidenum">
              <a:rPr lang="en-US" altLang="en-US" smtClean="0"/>
              <a:pPr/>
              <a:t>‹#›</a:t>
            </a:fld>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139527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ChangeArrowheads="1"/>
          </p:cNvSpPr>
          <p:nvPr userDrawn="1"/>
        </p:nvSpPr>
        <p:spPr bwMode="gray">
          <a:xfrm>
            <a:off x="0" y="6403975"/>
            <a:ext cx="9153525" cy="457200"/>
          </a:xfrm>
          <a:prstGeom prst="rect">
            <a:avLst/>
          </a:prstGeom>
          <a:solidFill>
            <a:srgbClr val="263B94"/>
          </a:solidFill>
          <a:ln w="9525">
            <a:solidFill>
              <a:srgbClr val="263B94"/>
            </a:solidFill>
            <a:miter lim="800000"/>
            <a:headEnd/>
            <a:tailEnd/>
          </a:ln>
        </p:spPr>
        <p:txBody>
          <a:bodyPr wrap="none" lIns="0" tIns="0" rIns="0" bIns="0" anchor="ctr">
            <a:prstTxWarp prst="textNoShape">
              <a:avLst/>
            </a:prstTxWarp>
          </a:bodyPr>
          <a:lstStyle/>
          <a:p>
            <a:pPr defTabSz="457200" eaLnBrk="0" hangingPunct="0"/>
            <a:endParaRPr lang="en-US"/>
          </a:p>
        </p:txBody>
      </p:sp>
      <p:pic>
        <p:nvPicPr>
          <p:cNvPr id="8" name="Picture 8" descr="Pearson_Bound_White"/>
          <p:cNvPicPr>
            <a:picLocks noChangeAspect="1" noChangeArrowheads="1"/>
          </p:cNvPicPr>
          <p:nvPr userDrawn="1"/>
        </p:nvPicPr>
        <p:blipFill>
          <a:blip r:embed="rId13"/>
          <a:srcRect/>
          <a:stretch>
            <a:fillRect/>
          </a:stretch>
        </p:blipFill>
        <p:spPr bwMode="auto">
          <a:xfrm>
            <a:off x="7621588" y="6403975"/>
            <a:ext cx="1533525" cy="457200"/>
          </a:xfrm>
          <a:prstGeom prst="rect">
            <a:avLst/>
          </a:prstGeom>
          <a:noFill/>
          <a:ln w="9525">
            <a:noFill/>
            <a:miter lim="800000"/>
            <a:headEnd/>
            <a:tailEnd/>
          </a:ln>
        </p:spPr>
      </p:pic>
      <p:pic>
        <p:nvPicPr>
          <p:cNvPr id="9" name="Picture 9" descr="Pearson_Strap_Bound_White"/>
          <p:cNvPicPr>
            <a:picLocks noChangeAspect="1" noChangeArrowheads="1"/>
          </p:cNvPicPr>
          <p:nvPr userDrawn="1"/>
        </p:nvPicPr>
        <p:blipFill>
          <a:blip r:embed="rId14"/>
          <a:srcRect/>
          <a:stretch>
            <a:fillRect/>
          </a:stretch>
        </p:blipFill>
        <p:spPr bwMode="auto">
          <a:xfrm>
            <a:off x="-3175" y="6403975"/>
            <a:ext cx="1766888" cy="457200"/>
          </a:xfrm>
          <a:prstGeom prst="rect">
            <a:avLst/>
          </a:prstGeom>
          <a:noFill/>
          <a:ln w="9525">
            <a:noFill/>
            <a:miter lim="800000"/>
            <a:headEnd/>
            <a:tailEnd/>
          </a:ln>
        </p:spPr>
      </p:pic>
      <p:sp>
        <p:nvSpPr>
          <p:cNvPr id="10" name="Text Box 47"/>
          <p:cNvSpPr txBox="1">
            <a:spLocks noChangeArrowheads="1"/>
          </p:cNvSpPr>
          <p:nvPr userDrawn="1"/>
        </p:nvSpPr>
        <p:spPr bwMode="auto">
          <a:xfrm>
            <a:off x="1600200" y="6400800"/>
            <a:ext cx="5629275" cy="457200"/>
          </a:xfrm>
          <a:prstGeom prst="rect">
            <a:avLst/>
          </a:prstGeom>
          <a:noFill/>
          <a:ln>
            <a:noFill/>
          </a:ln>
          <a:extLst/>
        </p:spPr>
        <p:txBody>
          <a:bodyPr anchor="ctr">
            <a:prstTxWarp prst="textNoShape">
              <a:avLst/>
            </a:prstTxWarp>
          </a:bodyPr>
          <a:lstStyle/>
          <a:p>
            <a:pPr eaLnBrk="0" hangingPunct="0"/>
            <a:r>
              <a:rPr lang="en-US" sz="900" i="1">
                <a:solidFill>
                  <a:schemeClr val="bg1"/>
                </a:solidFill>
                <a:latin typeface="Verdana" pitchFamily="-103" charset="0"/>
                <a:ea typeface="Verdana" pitchFamily="-103" charset="0"/>
                <a:cs typeface="Verdana" pitchFamily="-103" charset="0"/>
              </a:rPr>
              <a:t>Contemporary Engineering Economics, 6</a:t>
            </a:r>
            <a:r>
              <a:rPr lang="en-US" sz="900" i="1" baseline="30000">
                <a:solidFill>
                  <a:schemeClr val="bg1"/>
                </a:solidFill>
                <a:latin typeface="Verdana" pitchFamily="-103" charset="0"/>
                <a:ea typeface="Verdana" pitchFamily="-103" charset="0"/>
                <a:cs typeface="Verdana" pitchFamily="-103" charset="0"/>
              </a:rPr>
              <a:t>th</a:t>
            </a:r>
            <a:r>
              <a:rPr lang="en-US" sz="900" i="1">
                <a:solidFill>
                  <a:schemeClr val="bg1"/>
                </a:solidFill>
                <a:latin typeface="Verdana" pitchFamily="-103" charset="0"/>
                <a:ea typeface="Verdana" pitchFamily="-103" charset="0"/>
                <a:cs typeface="Verdana" pitchFamily="-103" charset="0"/>
              </a:rPr>
              <a:t> edition</a:t>
            </a:r>
          </a:p>
          <a:p>
            <a:pPr eaLnBrk="0" hangingPunct="0"/>
            <a:r>
              <a:rPr lang="en-US" sz="900">
                <a:solidFill>
                  <a:schemeClr val="bg1"/>
                </a:solidFill>
                <a:latin typeface="Verdana" pitchFamily="-103" charset="0"/>
                <a:ea typeface="Verdana" pitchFamily="-103" charset="0"/>
                <a:cs typeface="Verdana" pitchFamily="-103" charset="0"/>
              </a:rPr>
              <a:t>Park</a:t>
            </a:r>
          </a:p>
        </p:txBody>
      </p:sp>
      <p:sp>
        <p:nvSpPr>
          <p:cNvPr id="11" name="Text Box 47"/>
          <p:cNvSpPr txBox="1">
            <a:spLocks noChangeArrowheads="1"/>
          </p:cNvSpPr>
          <p:nvPr userDrawn="1"/>
        </p:nvSpPr>
        <p:spPr bwMode="auto">
          <a:xfrm>
            <a:off x="4495800" y="6400800"/>
            <a:ext cx="3276600" cy="457200"/>
          </a:xfrm>
          <a:prstGeom prst="rect">
            <a:avLst/>
          </a:prstGeom>
          <a:noFill/>
          <a:ln w="9525">
            <a:noFill/>
            <a:miter lim="800000"/>
            <a:headEnd/>
            <a:tailEnd/>
          </a:ln>
        </p:spPr>
        <p:txBody>
          <a:bodyPr anchor="ctr">
            <a:prstTxWarp prst="textNoShape">
              <a:avLst/>
            </a:prstTxWarp>
          </a:bodyPr>
          <a:lstStyle/>
          <a:p>
            <a:pPr algn="r" eaLnBrk="0" hangingPunct="0"/>
            <a:r>
              <a:rPr lang="en-US" sz="900">
                <a:solidFill>
                  <a:schemeClr val="bg1"/>
                </a:solidFill>
                <a:latin typeface="Verdana" pitchFamily="-103" charset="0"/>
              </a:rPr>
              <a:t>Copyright © 2016 by Pearson Education, Inc.</a:t>
            </a:r>
          </a:p>
          <a:p>
            <a:pPr algn="r" eaLnBrk="0" hangingPunct="0"/>
            <a:r>
              <a:rPr lang="en-US" sz="900">
                <a:solidFill>
                  <a:schemeClr val="bg1"/>
                </a:solidFill>
                <a:latin typeface="Verdana" pitchFamily="-103" charset="0"/>
              </a:rPr>
              <a:t>All Rights Reserved</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61271294"/>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9.e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image" Target="../media/image11.png"/><Relationship Id="rId5"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12.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1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png"/><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b="1" dirty="0">
                <a:latin typeface="+mn-lt"/>
              </a:rPr>
              <a:t>Incremental Analysis</a:t>
            </a:r>
            <a:r>
              <a:rPr lang="en-US" dirty="0"/>
              <a:t/>
            </a:r>
            <a:br>
              <a:rPr lang="en-US" dirty="0"/>
            </a:br>
            <a:endParaRPr lang="en-US" sz="4200" dirty="0"/>
          </a:p>
        </p:txBody>
      </p:sp>
      <p:sp>
        <p:nvSpPr>
          <p:cNvPr id="2051" name="Rectangle 3"/>
          <p:cNvSpPr>
            <a:spLocks noGrp="1" noChangeArrowheads="1"/>
          </p:cNvSpPr>
          <p:nvPr>
            <p:ph type="subTitle" idx="1"/>
          </p:nvPr>
        </p:nvSpPr>
        <p:spPr/>
        <p:txBody>
          <a:bodyPr>
            <a:normAutofit lnSpcReduction="10000"/>
          </a:bodyPr>
          <a:lstStyle/>
          <a:p>
            <a:pPr>
              <a:lnSpc>
                <a:spcPct val="90000"/>
              </a:lnSpc>
            </a:pPr>
            <a:r>
              <a:rPr lang="en-US" sz="2400" dirty="0"/>
              <a:t>Lecture No. </a:t>
            </a:r>
            <a:r>
              <a:rPr lang="en-US" sz="2400" dirty="0" smtClean="0"/>
              <a:t>26</a:t>
            </a:r>
            <a:endParaRPr lang="en-US" sz="2400" dirty="0"/>
          </a:p>
          <a:p>
            <a:pPr>
              <a:lnSpc>
                <a:spcPct val="90000"/>
              </a:lnSpc>
            </a:pPr>
            <a:r>
              <a:rPr lang="en-US" sz="2400" dirty="0"/>
              <a:t>Chapter 7</a:t>
            </a:r>
          </a:p>
          <a:p>
            <a:pPr>
              <a:lnSpc>
                <a:spcPct val="90000"/>
              </a:lnSpc>
            </a:pPr>
            <a:r>
              <a:rPr lang="en-US" sz="2400" dirty="0"/>
              <a:t>Contemporary Engineering Economics</a:t>
            </a:r>
          </a:p>
          <a:p>
            <a:pPr>
              <a:lnSpc>
                <a:spcPct val="90000"/>
              </a:lnSpc>
            </a:pPr>
            <a:r>
              <a:rPr lang="en-US" sz="2400" dirty="0"/>
              <a:t>Copyright © </a:t>
            </a:r>
            <a:r>
              <a:rPr lang="en-US" sz="2400" dirty="0" smtClean="0"/>
              <a:t>2016</a:t>
            </a:r>
          </a:p>
          <a:p>
            <a:pPr>
              <a:lnSpc>
                <a:spcPct val="90000"/>
              </a:lnSpc>
              <a:buClrTx/>
              <a:buSzTx/>
              <a:buFontTx/>
              <a:buNone/>
            </a:pP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 name="Title 42"/>
          <p:cNvSpPr>
            <a:spLocks noGrp="1"/>
          </p:cNvSpPr>
          <p:nvPr>
            <p:ph type="title"/>
          </p:nvPr>
        </p:nvSpPr>
        <p:spPr/>
        <p:txBody>
          <a:bodyPr>
            <a:normAutofit fontScale="90000"/>
          </a:bodyPr>
          <a:lstStyle/>
          <a:p>
            <a:r>
              <a:rPr lang="en-US" sz="1800" b="1" dirty="0" smtClean="0"/>
              <a:t/>
            </a:r>
            <a:br>
              <a:rPr lang="en-US" sz="1800" b="1" dirty="0" smtClean="0"/>
            </a:br>
            <a:r>
              <a:rPr lang="en-US" sz="1800" b="1" dirty="0" smtClean="0"/>
              <a:t/>
            </a:r>
            <a:br>
              <a:rPr lang="en-US" sz="1800" b="1" dirty="0" smtClean="0"/>
            </a:br>
            <a:r>
              <a:rPr lang="en-US" sz="2800" b="1" dirty="0" smtClean="0"/>
              <a:t/>
            </a:r>
            <a:br>
              <a:rPr lang="en-US" sz="2800" b="1" dirty="0" smtClean="0"/>
            </a:br>
            <a:endParaRPr lang="en-US" dirty="0"/>
          </a:p>
        </p:txBody>
      </p:sp>
      <p:sp>
        <p:nvSpPr>
          <p:cNvPr id="2" name="Content Placeholder 1"/>
          <p:cNvSpPr>
            <a:spLocks noGrp="1"/>
          </p:cNvSpPr>
          <p:nvPr>
            <p:ph idx="1"/>
          </p:nvPr>
        </p:nvSpPr>
        <p:spPr>
          <a:xfrm>
            <a:off x="1495425" y="1676400"/>
            <a:ext cx="6153150" cy="4351338"/>
          </a:xfrm>
        </p:spPr>
        <p:txBody>
          <a:bodyPr>
            <a:normAutofit fontScale="92500" lnSpcReduction="20000"/>
          </a:bodyPr>
          <a:lstStyle/>
          <a:p>
            <a:pPr eaLnBrk="0" hangingPunct="0">
              <a:lnSpc>
                <a:spcPct val="110000"/>
              </a:lnSpc>
            </a:pPr>
            <a:r>
              <a:rPr lang="en-US" sz="2900" b="1" dirty="0">
                <a:solidFill>
                  <a:srgbClr val="FF0000"/>
                </a:solidFill>
              </a:rPr>
              <a:t>Step 1</a:t>
            </a:r>
            <a:r>
              <a:rPr lang="en-US" sz="2900" b="1" dirty="0">
                <a:solidFill>
                  <a:schemeClr val="tx1">
                    <a:lumMod val="65000"/>
                    <a:lumOff val="35000"/>
                  </a:schemeClr>
                </a:solidFill>
              </a:rPr>
              <a:t>: Examine the IRR for </a:t>
            </a:r>
            <a:r>
              <a:rPr lang="en-US" sz="2900" b="1" dirty="0" smtClean="0">
                <a:solidFill>
                  <a:schemeClr val="tx1">
                    <a:lumMod val="65000"/>
                    <a:lumOff val="35000"/>
                  </a:schemeClr>
                </a:solidFill>
              </a:rPr>
              <a:t>each </a:t>
            </a:r>
            <a:r>
              <a:rPr lang="en-US" sz="2900" b="1" dirty="0">
                <a:solidFill>
                  <a:schemeClr val="tx1">
                    <a:lumMod val="65000"/>
                    <a:lumOff val="35000"/>
                  </a:schemeClr>
                </a:solidFill>
              </a:rPr>
              <a:t>project to eliminate any project</a:t>
            </a:r>
            <a:r>
              <a:rPr lang="en-US" sz="2900" b="1" dirty="0" smtClean="0">
                <a:solidFill>
                  <a:schemeClr val="tx1">
                    <a:lumMod val="65000"/>
                    <a:lumOff val="35000"/>
                  </a:schemeClr>
                </a:solidFill>
              </a:rPr>
              <a:t> that </a:t>
            </a:r>
            <a:r>
              <a:rPr lang="en-US" sz="2900" b="1" dirty="0">
                <a:solidFill>
                  <a:schemeClr val="tx1">
                    <a:lumMod val="65000"/>
                    <a:lumOff val="35000"/>
                  </a:schemeClr>
                </a:solidFill>
              </a:rPr>
              <a:t>fails to meet the MARR.</a:t>
            </a:r>
            <a:endParaRPr lang="en-US" sz="2900" b="1" dirty="0" smtClean="0">
              <a:solidFill>
                <a:schemeClr val="tx1">
                  <a:lumMod val="65000"/>
                  <a:lumOff val="35000"/>
                </a:schemeClr>
              </a:solidFill>
            </a:endParaRPr>
          </a:p>
          <a:p>
            <a:pPr eaLnBrk="0" hangingPunct="0">
              <a:lnSpc>
                <a:spcPct val="110000"/>
              </a:lnSpc>
            </a:pPr>
            <a:r>
              <a:rPr lang="en-US" sz="2900" b="1" dirty="0" smtClean="0">
                <a:solidFill>
                  <a:srgbClr val="FF0000"/>
                </a:solidFill>
              </a:rPr>
              <a:t>Step </a:t>
            </a:r>
            <a:r>
              <a:rPr lang="en-US" sz="2900" b="1" dirty="0">
                <a:solidFill>
                  <a:srgbClr val="FF0000"/>
                </a:solidFill>
              </a:rPr>
              <a:t>2</a:t>
            </a:r>
            <a:r>
              <a:rPr lang="en-US" sz="2900" b="1" dirty="0">
                <a:solidFill>
                  <a:schemeClr val="tx1">
                    <a:lumMod val="65000"/>
                    <a:lumOff val="35000"/>
                  </a:schemeClr>
                </a:solidFill>
              </a:rPr>
              <a:t>: Compare D1 and D2 in pairs</a:t>
            </a:r>
            <a:r>
              <a:rPr lang="en-US" sz="2900" b="1" dirty="0" smtClean="0">
                <a:solidFill>
                  <a:schemeClr val="tx1">
                    <a:lumMod val="65000"/>
                    <a:lumOff val="35000"/>
                  </a:schemeClr>
                </a:solidFill>
              </a:rPr>
              <a:t>. IRR</a:t>
            </a:r>
            <a:r>
              <a:rPr lang="en-US" sz="2900" b="1" baseline="-25000" dirty="0" smtClean="0">
                <a:solidFill>
                  <a:schemeClr val="tx1">
                    <a:lumMod val="65000"/>
                    <a:lumOff val="35000"/>
                  </a:schemeClr>
                </a:solidFill>
              </a:rPr>
              <a:t>D1</a:t>
            </a:r>
            <a:r>
              <a:rPr lang="en-US" sz="2900" b="1" baseline="-25000" dirty="0">
                <a:solidFill>
                  <a:schemeClr val="tx1">
                    <a:lumMod val="65000"/>
                    <a:lumOff val="35000"/>
                  </a:schemeClr>
                </a:solidFill>
              </a:rPr>
              <a:t>-D2</a:t>
            </a:r>
            <a:r>
              <a:rPr lang="en-US" sz="2900" b="1" dirty="0">
                <a:solidFill>
                  <a:schemeClr val="tx1">
                    <a:lumMod val="65000"/>
                    <a:lumOff val="35000"/>
                  </a:schemeClr>
                </a:solidFill>
              </a:rPr>
              <a:t>=27.61% &gt; 15%,</a:t>
            </a:r>
            <a:r>
              <a:rPr lang="en-US" sz="2900" b="1" dirty="0" smtClean="0">
                <a:solidFill>
                  <a:schemeClr val="tx1">
                    <a:lumMod val="65000"/>
                    <a:lumOff val="35000"/>
                  </a:schemeClr>
                </a:solidFill>
              </a:rPr>
              <a:t> so </a:t>
            </a:r>
            <a:r>
              <a:rPr lang="en-US" sz="2900" b="1" dirty="0">
                <a:solidFill>
                  <a:schemeClr val="tx1">
                    <a:lumMod val="65000"/>
                    <a:lumOff val="35000"/>
                  </a:schemeClr>
                </a:solidFill>
              </a:rPr>
              <a:t>select </a:t>
            </a:r>
            <a:r>
              <a:rPr lang="en-US" sz="2900" b="1" dirty="0">
                <a:solidFill>
                  <a:srgbClr val="3333FF"/>
                </a:solidFill>
              </a:rPr>
              <a:t>D1</a:t>
            </a:r>
            <a:r>
              <a:rPr lang="en-US" sz="2900" b="1" dirty="0">
                <a:solidFill>
                  <a:schemeClr val="tx1">
                    <a:lumMod val="65000"/>
                    <a:lumOff val="35000"/>
                  </a:schemeClr>
                </a:solidFill>
              </a:rPr>
              <a:t>. D1 becomes the</a:t>
            </a:r>
            <a:r>
              <a:rPr lang="en-US" sz="2900" b="1" dirty="0" smtClean="0">
                <a:solidFill>
                  <a:schemeClr val="tx1">
                    <a:lumMod val="65000"/>
                    <a:lumOff val="35000"/>
                  </a:schemeClr>
                </a:solidFill>
              </a:rPr>
              <a:t>  current </a:t>
            </a:r>
            <a:r>
              <a:rPr lang="en-US" sz="2900" b="1" dirty="0">
                <a:solidFill>
                  <a:schemeClr val="tx1">
                    <a:lumMod val="65000"/>
                    <a:lumOff val="35000"/>
                  </a:schemeClr>
                </a:solidFill>
              </a:rPr>
              <a:t>best.</a:t>
            </a:r>
            <a:endParaRPr lang="en-US" sz="2900" b="1" dirty="0" smtClean="0">
              <a:solidFill>
                <a:schemeClr val="tx1">
                  <a:lumMod val="65000"/>
                  <a:lumOff val="35000"/>
                </a:schemeClr>
              </a:solidFill>
            </a:endParaRPr>
          </a:p>
          <a:p>
            <a:pPr eaLnBrk="0" hangingPunct="0">
              <a:lnSpc>
                <a:spcPct val="110000"/>
              </a:lnSpc>
            </a:pPr>
            <a:r>
              <a:rPr lang="en-US" sz="2900" b="1" dirty="0" smtClean="0">
                <a:solidFill>
                  <a:srgbClr val="FF0000"/>
                </a:solidFill>
              </a:rPr>
              <a:t>Step </a:t>
            </a:r>
            <a:r>
              <a:rPr lang="en-US" sz="2900" b="1" dirty="0">
                <a:solidFill>
                  <a:srgbClr val="FF0000"/>
                </a:solidFill>
              </a:rPr>
              <a:t>3</a:t>
            </a:r>
            <a:r>
              <a:rPr lang="en-US" sz="2900" b="1" dirty="0">
                <a:solidFill>
                  <a:schemeClr val="tx1">
                    <a:lumMod val="65000"/>
                    <a:lumOff val="35000"/>
                  </a:schemeClr>
                </a:solidFill>
              </a:rPr>
              <a:t>: Compare D1 and D3</a:t>
            </a:r>
            <a:r>
              <a:rPr lang="en-US" sz="2900" b="1" dirty="0" smtClean="0">
                <a:solidFill>
                  <a:schemeClr val="tx1">
                    <a:lumMod val="65000"/>
                    <a:lumOff val="35000"/>
                  </a:schemeClr>
                </a:solidFill>
              </a:rPr>
              <a:t>. </a:t>
            </a:r>
            <a:r>
              <a:rPr lang="en-US" sz="2900" b="1" dirty="0">
                <a:solidFill>
                  <a:schemeClr val="tx1">
                    <a:lumMod val="65000"/>
                    <a:lumOff val="35000"/>
                  </a:schemeClr>
                </a:solidFill>
              </a:rPr>
              <a:t>IRR</a:t>
            </a:r>
            <a:r>
              <a:rPr lang="en-US" sz="2900" b="1" baseline="-25000" dirty="0">
                <a:solidFill>
                  <a:schemeClr val="tx1">
                    <a:lumMod val="65000"/>
                    <a:lumOff val="35000"/>
                  </a:schemeClr>
                </a:solidFill>
              </a:rPr>
              <a:t>D3-D1</a:t>
            </a:r>
            <a:r>
              <a:rPr lang="en-US" sz="2900" b="1" dirty="0">
                <a:solidFill>
                  <a:schemeClr val="tx1">
                    <a:lumMod val="65000"/>
                    <a:lumOff val="35000"/>
                  </a:schemeClr>
                </a:solidFill>
              </a:rPr>
              <a:t>= 8.8% &lt; 15%,</a:t>
            </a:r>
            <a:r>
              <a:rPr lang="en-US" sz="2900" b="1" dirty="0" smtClean="0">
                <a:solidFill>
                  <a:schemeClr val="tx1">
                    <a:lumMod val="65000"/>
                    <a:lumOff val="35000"/>
                  </a:schemeClr>
                </a:solidFill>
              </a:rPr>
              <a:t> so </a:t>
            </a:r>
            <a:r>
              <a:rPr lang="en-US" sz="2900" b="1" dirty="0">
                <a:solidFill>
                  <a:schemeClr val="tx1">
                    <a:lumMod val="65000"/>
                    <a:lumOff val="35000"/>
                  </a:schemeClr>
                </a:solidFill>
              </a:rPr>
              <a:t>select </a:t>
            </a:r>
            <a:r>
              <a:rPr lang="en-US" sz="2900" b="1" dirty="0">
                <a:solidFill>
                  <a:srgbClr val="3333FF"/>
                </a:solidFill>
              </a:rPr>
              <a:t>D1</a:t>
            </a:r>
            <a:r>
              <a:rPr lang="en-US" sz="2900" b="1" dirty="0">
                <a:solidFill>
                  <a:schemeClr val="tx1">
                    <a:lumMod val="65000"/>
                    <a:lumOff val="35000"/>
                  </a:schemeClr>
                </a:solidFill>
              </a:rPr>
              <a:t> again.</a:t>
            </a:r>
          </a:p>
          <a:p>
            <a:pPr eaLnBrk="0" hangingPunct="0"/>
            <a:endParaRPr lang="en-US" sz="2900" b="1" dirty="0">
              <a:solidFill>
                <a:schemeClr val="tx1">
                  <a:lumMod val="65000"/>
                  <a:lumOff val="35000"/>
                </a:schemeClr>
              </a:solidFill>
            </a:endParaRPr>
          </a:p>
          <a:p>
            <a:pPr eaLnBrk="0" hangingPunct="0">
              <a:buNone/>
            </a:pPr>
            <a:r>
              <a:rPr lang="en-US" sz="2900" b="1" dirty="0">
                <a:solidFill>
                  <a:schemeClr val="tx1">
                    <a:lumMod val="65000"/>
                    <a:lumOff val="35000"/>
                  </a:schemeClr>
                </a:solidFill>
              </a:rPr>
              <a:t>	Here, we conclude that </a:t>
            </a:r>
            <a:r>
              <a:rPr lang="en-US" sz="2900" b="1" dirty="0">
                <a:solidFill>
                  <a:srgbClr val="3333FF"/>
                </a:solidFill>
              </a:rPr>
              <a:t>D1</a:t>
            </a:r>
            <a:r>
              <a:rPr lang="en-US" sz="2900" b="1" dirty="0">
                <a:solidFill>
                  <a:schemeClr val="tx1">
                    <a:lumMod val="65000"/>
                    <a:lumOff val="35000"/>
                  </a:schemeClr>
                </a:solidFill>
              </a:rPr>
              <a:t> is the </a:t>
            </a:r>
            <a:r>
              <a:rPr lang="en-US" sz="2900" b="1" dirty="0" smtClean="0">
                <a:solidFill>
                  <a:schemeClr val="tx1">
                    <a:lumMod val="65000"/>
                    <a:lumOff val="35000"/>
                  </a:schemeClr>
                </a:solidFill>
              </a:rPr>
              <a:t>best alternative</a:t>
            </a:r>
            <a:r>
              <a:rPr lang="en-US" sz="2900" b="1" dirty="0">
                <a:solidFill>
                  <a:schemeClr val="tx1">
                    <a:lumMod val="65000"/>
                    <a:lumOff val="35000"/>
                  </a:schemeClr>
                </a:solidFill>
              </a:rPr>
              <a:t>.</a:t>
            </a:r>
          </a:p>
          <a:p>
            <a:endParaRPr lang="en-US" dirty="0"/>
          </a:p>
          <a:p>
            <a:endParaRPr lang="en-US" dirty="0"/>
          </a:p>
        </p:txBody>
      </p:sp>
      <p:sp>
        <p:nvSpPr>
          <p:cNvPr id="48" name="Rectangle 47"/>
          <p:cNvSpPr/>
          <p:nvPr/>
        </p:nvSpPr>
        <p:spPr>
          <a:xfrm>
            <a:off x="685800" y="685800"/>
            <a:ext cx="7620000" cy="646331"/>
          </a:xfrm>
          <a:prstGeom prst="rect">
            <a:avLst/>
          </a:prstGeom>
        </p:spPr>
        <p:txBody>
          <a:bodyPr wrap="square">
            <a:spAutoFit/>
          </a:bodyPr>
          <a:lstStyle/>
          <a:p>
            <a:pPr algn="ctr"/>
            <a:r>
              <a:rPr lang="en-US" sz="3600" b="1" dirty="0" smtClean="0">
                <a:solidFill>
                  <a:schemeClr val="tx1">
                    <a:lumMod val="75000"/>
                    <a:lumOff val="25000"/>
                  </a:schemeClr>
                </a:solidFill>
                <a:latin typeface="+mn-lt"/>
              </a:rPr>
              <a:t>Solution</a:t>
            </a:r>
            <a:endParaRPr lang="en-US" sz="3600" b="1" dirty="0">
              <a:solidFill>
                <a:schemeClr val="tx1">
                  <a:lumMod val="75000"/>
                  <a:lumOff val="25000"/>
                </a:schemeClr>
              </a:solidFill>
              <a:latin typeface="+mn-lt"/>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84602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303" name="Rectangle 55"/>
          <p:cNvSpPr>
            <a:spLocks noGrp="1" noChangeArrowheads="1"/>
          </p:cNvSpPr>
          <p:nvPr>
            <p:ph type="title"/>
          </p:nvPr>
        </p:nvSpPr>
        <p:spPr/>
        <p:txBody>
          <a:bodyPr>
            <a:normAutofit/>
          </a:bodyPr>
          <a:lstStyle/>
          <a:p>
            <a:pPr algn="ctr"/>
            <a:r>
              <a:rPr lang="en-US" sz="3600" b="1" dirty="0">
                <a:solidFill>
                  <a:schemeClr val="tx1">
                    <a:lumMod val="75000"/>
                    <a:lumOff val="25000"/>
                  </a:schemeClr>
                </a:solidFill>
                <a:latin typeface="+mn-lt"/>
              </a:rPr>
              <a:t>Example </a:t>
            </a:r>
            <a:r>
              <a:rPr lang="en-US" sz="3600" b="1" dirty="0" smtClean="0">
                <a:solidFill>
                  <a:schemeClr val="tx1">
                    <a:lumMod val="75000"/>
                    <a:lumOff val="25000"/>
                  </a:schemeClr>
                </a:solidFill>
                <a:latin typeface="+mn-lt"/>
              </a:rPr>
              <a:t>7.14: Incremental </a:t>
            </a:r>
            <a:r>
              <a:rPr lang="en-US" sz="3600" b="1" dirty="0">
                <a:solidFill>
                  <a:schemeClr val="tx1">
                    <a:lumMod val="75000"/>
                    <a:lumOff val="25000"/>
                  </a:schemeClr>
                </a:solidFill>
                <a:latin typeface="+mn-lt"/>
              </a:rPr>
              <a:t>Analysis for </a:t>
            </a:r>
            <a:r>
              <a:rPr lang="en-US" sz="3600" b="1" dirty="0" smtClean="0">
                <a:solidFill>
                  <a:schemeClr val="tx1">
                    <a:lumMod val="75000"/>
                    <a:lumOff val="25000"/>
                  </a:schemeClr>
                </a:solidFill>
                <a:latin typeface="+mn-lt"/>
              </a:rPr>
              <a:t>Service </a:t>
            </a:r>
            <a:r>
              <a:rPr lang="en-US" sz="3600" b="1" dirty="0">
                <a:solidFill>
                  <a:schemeClr val="tx1">
                    <a:lumMod val="75000"/>
                    <a:lumOff val="25000"/>
                  </a:schemeClr>
                </a:solidFill>
                <a:latin typeface="+mn-lt"/>
              </a:rPr>
              <a:t>Projects</a:t>
            </a:r>
          </a:p>
        </p:txBody>
      </p:sp>
      <p:sp>
        <p:nvSpPr>
          <p:cNvPr id="53250" name="Rectangle 2"/>
          <p:cNvSpPr>
            <a:spLocks noChangeArrowheads="1"/>
          </p:cNvSpPr>
          <p:nvPr/>
        </p:nvSpPr>
        <p:spPr bwMode="auto">
          <a:xfrm>
            <a:off x="685800" y="609600"/>
            <a:ext cx="7772400" cy="609600"/>
          </a:xfrm>
          <a:prstGeom prst="rect">
            <a:avLst/>
          </a:prstGeom>
          <a:noFill/>
          <a:ln w="9525">
            <a:noFill/>
            <a:miter lim="800000"/>
            <a:headEnd/>
            <a:tailEnd/>
          </a:ln>
          <a:effectLst/>
        </p:spPr>
        <p:txBody>
          <a:bodyPr anchor="ctr"/>
          <a:lstStyle/>
          <a:p>
            <a:endParaRPr lang="en-US" sz="2900" b="1">
              <a:solidFill>
                <a:schemeClr val="tx2"/>
              </a:solidFill>
              <a:latin typeface="Garamond" pitchFamily="18" charset="0"/>
            </a:endParaRPr>
          </a:p>
        </p:txBody>
      </p:sp>
      <p:sp>
        <p:nvSpPr>
          <p:cNvPr id="2" name="Content Placeholder 1"/>
          <p:cNvSpPr>
            <a:spLocks noGrp="1"/>
          </p:cNvSpPr>
          <p:nvPr>
            <p:ph idx="1"/>
          </p:nvPr>
        </p:nvSpPr>
        <p:spPr/>
        <p:txBody>
          <a:bodyPr/>
          <a:lstStyle/>
          <a:p>
            <a:r>
              <a:rPr lang="en-US" sz="2400" dirty="0" smtClean="0">
                <a:solidFill>
                  <a:srgbClr val="FF0000"/>
                </a:solidFill>
              </a:rPr>
              <a:t>At Issue</a:t>
            </a:r>
            <a:r>
              <a:rPr lang="en-US" sz="2400" dirty="0" smtClean="0"/>
              <a:t>: Can we compare mutually exclusive service projects based on IRR criterion?</a:t>
            </a:r>
          </a:p>
          <a:p>
            <a:endParaRPr lang="en-US" dirty="0"/>
          </a:p>
        </p:txBody>
      </p:sp>
      <p:pic>
        <p:nvPicPr>
          <p:cNvPr id="3" name="Picture 2"/>
          <p:cNvPicPr>
            <a:picLocks noChangeAspect="1"/>
          </p:cNvPicPr>
          <p:nvPr/>
        </p:nvPicPr>
        <p:blipFill>
          <a:blip r:embed="rId3"/>
          <a:stretch>
            <a:fillRect/>
          </a:stretch>
        </p:blipFill>
        <p:spPr>
          <a:xfrm>
            <a:off x="2590800" y="2553803"/>
            <a:ext cx="4056300" cy="3557601"/>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328" name="Rectangle 56"/>
          <p:cNvSpPr>
            <a:spLocks noGrp="1" noChangeArrowheads="1"/>
          </p:cNvSpPr>
          <p:nvPr>
            <p:ph type="title"/>
          </p:nvPr>
        </p:nvSpPr>
        <p:spPr/>
        <p:txBody>
          <a:bodyPr/>
          <a:lstStyle/>
          <a:p>
            <a:pPr algn="ctr"/>
            <a:r>
              <a:rPr lang="en-US" sz="3400" b="1" dirty="0" smtClean="0">
                <a:latin typeface="+mn-lt"/>
              </a:rPr>
              <a:t>Solution</a:t>
            </a:r>
            <a:endParaRPr lang="en-US" sz="3400" b="1" dirty="0">
              <a:latin typeface="+mn-lt"/>
            </a:endParaRPr>
          </a:p>
        </p:txBody>
      </p:sp>
      <p:pic>
        <p:nvPicPr>
          <p:cNvPr id="54329" name="Picture 57"/>
          <p:cNvPicPr>
            <a:picLocks noGrp="1" noChangeAspect="1" noChangeArrowheads="1"/>
          </p:cNvPicPr>
          <p:nvPr>
            <p:ph sz="half" idx="1"/>
          </p:nvPr>
        </p:nvPicPr>
        <p:blipFill>
          <a:blip r:embed="rId4" cstate="print"/>
          <a:stretch>
            <a:fillRect/>
          </a:stretch>
        </p:blipFill>
        <p:spPr bwMode="auto">
          <a:xfrm>
            <a:off x="5002519" y="1780042"/>
            <a:ext cx="3455681" cy="4351338"/>
          </a:xfrm>
          <a:prstGeom prst="rect">
            <a:avLst/>
          </a:prstGeom>
          <a:ln>
            <a:headEnd/>
            <a:tailEnd/>
          </a:ln>
        </p:spPr>
        <p:style>
          <a:lnRef idx="1">
            <a:schemeClr val="accent4"/>
          </a:lnRef>
          <a:fillRef idx="2">
            <a:schemeClr val="accent4"/>
          </a:fillRef>
          <a:effectRef idx="1">
            <a:schemeClr val="accent4"/>
          </a:effectRef>
          <a:fontRef idx="minor">
            <a:schemeClr val="dk1"/>
          </a:fontRef>
        </p:style>
      </p:pic>
      <p:sp>
        <p:nvSpPr>
          <p:cNvPr id="60" name="Text Placeholder 59"/>
          <p:cNvSpPr>
            <a:spLocks noGrp="1"/>
          </p:cNvSpPr>
          <p:nvPr>
            <p:ph sz="half" idx="2"/>
          </p:nvPr>
        </p:nvSpPr>
        <p:spPr>
          <a:xfrm>
            <a:off x="914400" y="1780042"/>
            <a:ext cx="3886200" cy="4351338"/>
          </a:xfrm>
        </p:spPr>
        <p:txBody>
          <a:bodyPr>
            <a:normAutofit/>
          </a:bodyPr>
          <a:lstStyle/>
          <a:p>
            <a:pPr>
              <a:buFont typeface="Wingdings" pitchFamily="2" charset="2"/>
              <a:buChar char="q"/>
            </a:pPr>
            <a:r>
              <a:rPr lang="en-US" sz="2000" b="1" dirty="0" smtClean="0">
                <a:solidFill>
                  <a:srgbClr val="FF3300"/>
                </a:solidFill>
              </a:rPr>
              <a:t>Given</a:t>
            </a:r>
            <a:r>
              <a:rPr lang="en-US" sz="2000" b="1" dirty="0" smtClean="0">
                <a:solidFill>
                  <a:schemeClr val="tx1">
                    <a:lumMod val="65000"/>
                    <a:lumOff val="35000"/>
                  </a:schemeClr>
                </a:solidFill>
              </a:rPr>
              <a:t>: MARR = 15%, incremental cash flows (FMS-CMS)</a:t>
            </a:r>
          </a:p>
          <a:p>
            <a:endParaRPr lang="en-US" sz="2000" b="1" dirty="0" smtClean="0">
              <a:solidFill>
                <a:schemeClr val="tx1">
                  <a:lumMod val="65000"/>
                  <a:lumOff val="35000"/>
                </a:schemeClr>
              </a:solidFill>
            </a:endParaRPr>
          </a:p>
          <a:p>
            <a:pPr>
              <a:buFont typeface="Wingdings" pitchFamily="2" charset="2"/>
              <a:buChar char="q"/>
            </a:pPr>
            <a:r>
              <a:rPr lang="en-US" sz="2000" b="1" dirty="0" smtClean="0">
                <a:solidFill>
                  <a:srgbClr val="FF3300"/>
                </a:solidFill>
              </a:rPr>
              <a:t>Find</a:t>
            </a:r>
            <a:r>
              <a:rPr lang="en-US" sz="2000" b="1" dirty="0" smtClean="0">
                <a:solidFill>
                  <a:schemeClr val="tx1">
                    <a:lumMod val="65000"/>
                    <a:lumOff val="35000"/>
                  </a:schemeClr>
                </a:solidFill>
              </a:rPr>
              <a:t>:  Select the better alternative on the basis of IRR criterion.</a:t>
            </a:r>
          </a:p>
          <a:p>
            <a:pPr>
              <a:buFont typeface="Wingdings" pitchFamily="2" charset="2"/>
              <a:buChar char="q"/>
            </a:pPr>
            <a:endParaRPr lang="en-US" sz="2000" b="1" dirty="0" smtClean="0">
              <a:solidFill>
                <a:schemeClr val="tx1">
                  <a:lumMod val="65000"/>
                  <a:lumOff val="35000"/>
                </a:schemeClr>
              </a:solidFill>
            </a:endParaRPr>
          </a:p>
          <a:p>
            <a:pPr>
              <a:buFont typeface="Wingdings" pitchFamily="2" charset="2"/>
              <a:buChar char="q"/>
            </a:pPr>
            <a:r>
              <a:rPr lang="en-US" sz="2000" b="1" dirty="0" smtClean="0">
                <a:solidFill>
                  <a:schemeClr val="tx1">
                    <a:lumMod val="65000"/>
                    <a:lumOff val="35000"/>
                  </a:schemeClr>
                </a:solidFill>
              </a:rPr>
              <a:t> </a:t>
            </a:r>
            <a:r>
              <a:rPr lang="en-US" sz="2000" b="1" dirty="0" smtClean="0">
                <a:solidFill>
                  <a:srgbClr val="FF3300"/>
                </a:solidFill>
              </a:rPr>
              <a:t>ROR on Incremental Investment</a:t>
            </a:r>
            <a:endParaRPr lang="en-US" sz="2000" b="1" dirty="0" smtClean="0">
              <a:solidFill>
                <a:schemeClr val="tx1">
                  <a:lumMod val="65000"/>
                  <a:lumOff val="35000"/>
                </a:schemeClr>
              </a:solidFill>
            </a:endParaRPr>
          </a:p>
          <a:p>
            <a:pPr>
              <a:buFont typeface="Wingdings" pitchFamily="2" charset="2"/>
              <a:buChar char="q"/>
            </a:pPr>
            <a:endParaRPr lang="en-US" sz="1600" b="1" dirty="0">
              <a:solidFill>
                <a:schemeClr val="tx1">
                  <a:lumMod val="65000"/>
                  <a:lumOff val="35000"/>
                </a:schemeClr>
              </a:solidFill>
              <a:latin typeface="+mj-lt"/>
            </a:endParaRPr>
          </a:p>
        </p:txBody>
      </p:sp>
      <p:sp>
        <p:nvSpPr>
          <p:cNvPr id="54274" name="Rectangle 2"/>
          <p:cNvSpPr>
            <a:spLocks noChangeArrowheads="1"/>
          </p:cNvSpPr>
          <p:nvPr/>
        </p:nvSpPr>
        <p:spPr bwMode="auto">
          <a:xfrm>
            <a:off x="685800" y="609600"/>
            <a:ext cx="7772400" cy="762000"/>
          </a:xfrm>
          <a:prstGeom prst="rect">
            <a:avLst/>
          </a:prstGeom>
          <a:noFill/>
          <a:ln w="9525">
            <a:noFill/>
            <a:miter lim="800000"/>
            <a:headEnd/>
            <a:tailEnd/>
          </a:ln>
          <a:effectLst/>
        </p:spPr>
        <p:txBody>
          <a:bodyPr anchor="ctr"/>
          <a:lstStyle/>
          <a:p>
            <a:endParaRPr lang="en-US" sz="3400" b="1">
              <a:solidFill>
                <a:schemeClr val="tx2"/>
              </a:solidFill>
              <a:latin typeface="Garamond" pitchFamily="18" charset="0"/>
            </a:endParaRPr>
          </a:p>
        </p:txBody>
      </p:sp>
      <p:graphicFrame>
        <p:nvGraphicFramePr>
          <p:cNvPr id="63" name="Object 62"/>
          <p:cNvGraphicFramePr>
            <a:graphicFrameLocks noChangeAspect="1"/>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7604826"/>
              </p:ext>
            </p:extLst>
          </p:nvPr>
        </p:nvGraphicFramePr>
        <p:xfrm>
          <a:off x="1185333" y="4876800"/>
          <a:ext cx="3615267" cy="1066800"/>
        </p:xfrm>
        <a:graphic>
          <a:graphicData uri="http://schemas.openxmlformats.org/presentationml/2006/ole">
            <p:oleObj spid="_x0000_s54342" name="Equation" r:id="rId5" imgW="3098520" imgH="914400" progId="Equation.DSMT4">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latin typeface="+mn-lt"/>
              </a:rPr>
              <a:t>Example 7.15: IRR Analysis for Projects with Different Lives</a:t>
            </a:r>
            <a:endParaRPr lang="en-US" sz="3600" b="1" dirty="0">
              <a:latin typeface="+mn-lt"/>
            </a:endParaRPr>
          </a:p>
        </p:txBody>
      </p:sp>
      <p:sp>
        <p:nvSpPr>
          <p:cNvPr id="8" name="Content Placeholder 7"/>
          <p:cNvSpPr>
            <a:spLocks noGrp="1"/>
          </p:cNvSpPr>
          <p:nvPr>
            <p:ph sz="half" idx="1"/>
          </p:nvPr>
        </p:nvSpPr>
        <p:spPr/>
        <p:txBody>
          <a:bodyPr>
            <a:normAutofit/>
          </a:bodyPr>
          <a:lstStyle/>
          <a:p>
            <a:pPr>
              <a:buFont typeface="Wingdings" pitchFamily="2" charset="2"/>
              <a:buChar char="q"/>
            </a:pPr>
            <a:r>
              <a:rPr lang="en-US" sz="2400" dirty="0"/>
              <a:t> </a:t>
            </a:r>
            <a:r>
              <a:rPr lang="en-US" sz="2400" b="1" dirty="0">
                <a:solidFill>
                  <a:srgbClr val="FF3300"/>
                </a:solidFill>
              </a:rPr>
              <a:t>At Issue</a:t>
            </a:r>
            <a:r>
              <a:rPr lang="en-US" sz="2400" b="1" dirty="0">
                <a:solidFill>
                  <a:schemeClr val="tx1">
                    <a:lumMod val="65000"/>
                    <a:lumOff val="35000"/>
                  </a:schemeClr>
                </a:solidFill>
              </a:rPr>
              <a:t>: Can we compare projects with different service lives based on the principle of IRR criterion?</a:t>
            </a:r>
          </a:p>
          <a:p>
            <a:pPr>
              <a:buFont typeface="Wingdings" pitchFamily="2" charset="2"/>
              <a:buChar char="q"/>
            </a:pPr>
            <a:r>
              <a:rPr lang="en-US" sz="2800" b="1" dirty="0">
                <a:solidFill>
                  <a:schemeClr val="tx1">
                    <a:lumMod val="65000"/>
                    <a:lumOff val="35000"/>
                  </a:schemeClr>
                </a:solidFill>
              </a:rPr>
              <a:t> </a:t>
            </a:r>
            <a:r>
              <a:rPr lang="en-US" sz="2400" b="1" dirty="0">
                <a:solidFill>
                  <a:srgbClr val="FF3300"/>
                </a:solidFill>
              </a:rPr>
              <a:t>Given</a:t>
            </a:r>
            <a:r>
              <a:rPr lang="en-US" sz="2400" b="1" dirty="0">
                <a:solidFill>
                  <a:schemeClr val="tx1">
                    <a:lumMod val="65000"/>
                    <a:lumOff val="35000"/>
                  </a:schemeClr>
                </a:solidFill>
              </a:rPr>
              <a:t>:</a:t>
            </a:r>
            <a:r>
              <a:rPr lang="en-US" sz="2400" b="1" dirty="0" smtClean="0">
                <a:solidFill>
                  <a:schemeClr val="tx1">
                    <a:lumMod val="65000"/>
                    <a:lumOff val="35000"/>
                  </a:schemeClr>
                </a:solidFill>
              </a:rPr>
              <a:t> MARR </a:t>
            </a:r>
            <a:r>
              <a:rPr lang="en-US" sz="2400" b="1" dirty="0">
                <a:solidFill>
                  <a:schemeClr val="tx1">
                    <a:lumMod val="65000"/>
                    <a:lumOff val="35000"/>
                  </a:schemeClr>
                </a:solidFill>
              </a:rPr>
              <a:t>= 15%, incremental cash flows on service projects (Model B</a:t>
            </a:r>
            <a:r>
              <a:rPr lang="en-US" sz="2400" b="1" dirty="0" smtClean="0">
                <a:solidFill>
                  <a:schemeClr val="tx1">
                    <a:lumMod val="65000"/>
                    <a:lumOff val="35000"/>
                  </a:schemeClr>
                </a:solidFill>
              </a:rPr>
              <a:t> − </a:t>
            </a:r>
            <a:r>
              <a:rPr lang="en-US" sz="2400" b="1" dirty="0">
                <a:solidFill>
                  <a:schemeClr val="tx1">
                    <a:lumMod val="65000"/>
                    <a:lumOff val="35000"/>
                  </a:schemeClr>
                </a:solidFill>
              </a:rPr>
              <a:t>Model A)</a:t>
            </a:r>
          </a:p>
          <a:p>
            <a:pPr>
              <a:buFont typeface="Wingdings" pitchFamily="2" charset="2"/>
              <a:buChar char="q"/>
            </a:pPr>
            <a:r>
              <a:rPr lang="en-US" sz="2400" b="1" dirty="0">
                <a:solidFill>
                  <a:srgbClr val="FF3300"/>
                </a:solidFill>
              </a:rPr>
              <a:t> Find</a:t>
            </a:r>
            <a:r>
              <a:rPr lang="en-US" sz="2400" b="1" dirty="0">
                <a:solidFill>
                  <a:schemeClr val="tx1">
                    <a:lumMod val="65000"/>
                    <a:lumOff val="35000"/>
                  </a:schemeClr>
                </a:solidFill>
              </a:rPr>
              <a:t>: Which model to select?</a:t>
            </a:r>
          </a:p>
          <a:p>
            <a:endParaRPr lang="en-US" dirty="0"/>
          </a:p>
        </p:txBody>
      </p:sp>
      <p:pic>
        <p:nvPicPr>
          <p:cNvPr id="10" name="Content Placeholder 9"/>
          <p:cNvPicPr>
            <a:picLocks noGrp="1" noChangeAspect="1"/>
          </p:cNvPicPr>
          <p:nvPr>
            <p:ph sz="half" idx="2"/>
          </p:nvPr>
        </p:nvPicPr>
        <p:blipFill>
          <a:blip r:embed="rId3"/>
          <a:stretch>
            <a:fillRect/>
          </a:stretch>
        </p:blipFill>
        <p:spPr>
          <a:xfrm>
            <a:off x="4629150" y="2057400"/>
            <a:ext cx="3886200" cy="362626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mn-lt"/>
              </a:rPr>
              <a:t>Solution</a:t>
            </a:r>
            <a:endParaRPr lang="en-US" sz="3600" b="1" dirty="0">
              <a:latin typeface="+mn-lt"/>
            </a:endParaRPr>
          </a:p>
        </p:txBody>
      </p:sp>
      <p:pic>
        <p:nvPicPr>
          <p:cNvPr id="6" name="Picture 2" descr="fg07_12EXM"/>
          <p:cNvPicPr>
            <a:picLocks noGrp="1" noChangeAspect="1" noChangeArrowheads="1"/>
          </p:cNvPicPr>
          <p:nvPr>
            <p:ph sz="half" idx="1"/>
          </p:nvPr>
        </p:nvPicPr>
        <p:blipFill>
          <a:blip r:embed="rId3" cstate="print"/>
          <a:stretch>
            <a:fillRect/>
          </a:stretch>
        </p:blipFill>
        <p:spPr bwMode="auto">
          <a:xfrm>
            <a:off x="4953000" y="1847851"/>
            <a:ext cx="3211126" cy="4351338"/>
          </a:xfrm>
          <a:prstGeom prst="rect">
            <a:avLst/>
          </a:prstGeom>
          <a:ln>
            <a:headEnd/>
            <a:tailEnd/>
          </a:ln>
        </p:spPr>
        <p:style>
          <a:lnRef idx="1">
            <a:schemeClr val="accent4"/>
          </a:lnRef>
          <a:fillRef idx="3">
            <a:schemeClr val="accent4"/>
          </a:fillRef>
          <a:effectRef idx="2">
            <a:schemeClr val="accent4"/>
          </a:effectRef>
          <a:fontRef idx="minor">
            <a:schemeClr val="lt1"/>
          </a:fontRef>
        </p:style>
      </p:pic>
      <p:sp>
        <p:nvSpPr>
          <p:cNvPr id="7" name="Text Box 4"/>
          <p:cNvSpPr txBox="1">
            <a:spLocks noGrp="1" noChangeArrowheads="1"/>
          </p:cNvSpPr>
          <p:nvPr>
            <p:ph sz="half" idx="2"/>
          </p:nvPr>
        </p:nvSpPr>
        <p:spPr bwMode="auto">
          <a:xfrm>
            <a:off x="762000" y="1690689"/>
            <a:ext cx="3886200" cy="4123692"/>
          </a:xfrm>
          <a:prstGeom prst="rect">
            <a:avLst/>
          </a:prstGeom>
          <a:noFill/>
          <a:ln w="9525">
            <a:noFill/>
            <a:miter lim="800000"/>
            <a:headEnd/>
            <a:tailEnd/>
          </a:ln>
          <a:effectLst/>
        </p:spPr>
        <p:txBody>
          <a:bodyPr wrap="square">
            <a:spAutoFit/>
          </a:bodyPr>
          <a:lstStyle/>
          <a:p>
            <a:endParaRPr lang="en-US" b="1" dirty="0">
              <a:solidFill>
                <a:schemeClr val="tx1">
                  <a:lumMod val="65000"/>
                  <a:lumOff val="35000"/>
                </a:schemeClr>
              </a:solidFill>
            </a:endParaRPr>
          </a:p>
          <a:p>
            <a:pPr>
              <a:buFont typeface="Wingdings" pitchFamily="2" charset="2"/>
              <a:buChar char="q"/>
            </a:pPr>
            <a:r>
              <a:rPr lang="en-US" sz="2400" b="1" dirty="0">
                <a:solidFill>
                  <a:schemeClr val="tx1">
                    <a:lumMod val="65000"/>
                    <a:lumOff val="35000"/>
                  </a:schemeClr>
                </a:solidFill>
              </a:rPr>
              <a:t> </a:t>
            </a:r>
            <a:r>
              <a:rPr lang="en-US" sz="2400" b="1" dirty="0" smtClean="0">
                <a:solidFill>
                  <a:srgbClr val="FF3300"/>
                </a:solidFill>
              </a:rPr>
              <a:t>Assumptions</a:t>
            </a:r>
            <a:r>
              <a:rPr lang="en-US" sz="2400" b="1" dirty="0" smtClean="0">
                <a:solidFill>
                  <a:schemeClr val="tx1">
                    <a:lumMod val="65000"/>
                    <a:lumOff val="35000"/>
                  </a:schemeClr>
                </a:solidFill>
              </a:rPr>
              <a:t>: Project repeatability is likely. Use LCM of 12 years. </a:t>
            </a:r>
          </a:p>
          <a:p>
            <a:pPr>
              <a:buFont typeface="Wingdings" pitchFamily="2" charset="2"/>
              <a:buChar char="q"/>
            </a:pPr>
            <a:r>
              <a:rPr lang="en-US" sz="2400" b="1" dirty="0">
                <a:solidFill>
                  <a:schemeClr val="tx1">
                    <a:lumMod val="65000"/>
                    <a:lumOff val="35000"/>
                  </a:schemeClr>
                </a:solidFill>
              </a:rPr>
              <a:t> </a:t>
            </a:r>
            <a:r>
              <a:rPr lang="en-US" sz="2400" b="1" dirty="0" smtClean="0">
                <a:solidFill>
                  <a:schemeClr val="tx1">
                    <a:lumMod val="65000"/>
                    <a:lumOff val="35000"/>
                  </a:schemeClr>
                </a:solidFill>
              </a:rPr>
              <a:t>The </a:t>
            </a:r>
            <a:r>
              <a:rPr lang="en-US" sz="2400" b="1" dirty="0">
                <a:solidFill>
                  <a:schemeClr val="tx1">
                    <a:lumMod val="65000"/>
                    <a:lumOff val="35000"/>
                  </a:schemeClr>
                </a:solidFill>
              </a:rPr>
              <a:t>incremental cash </a:t>
            </a:r>
            <a:r>
              <a:rPr lang="en-US" sz="2400" b="1" dirty="0" smtClean="0">
                <a:solidFill>
                  <a:schemeClr val="tx1">
                    <a:lumMod val="65000"/>
                    <a:lumOff val="35000"/>
                  </a:schemeClr>
                </a:solidFill>
              </a:rPr>
              <a:t>flows (Model </a:t>
            </a:r>
            <a:r>
              <a:rPr lang="en-US" sz="2400" b="1">
                <a:solidFill>
                  <a:schemeClr val="tx1">
                    <a:lumMod val="65000"/>
                    <a:lumOff val="35000"/>
                  </a:schemeClr>
                </a:solidFill>
              </a:rPr>
              <a:t>B</a:t>
            </a:r>
            <a:r>
              <a:rPr lang="en-US" sz="2400" b="1" smtClean="0">
                <a:solidFill>
                  <a:schemeClr val="tx1">
                    <a:lumMod val="65000"/>
                    <a:lumOff val="35000"/>
                  </a:schemeClr>
                </a:solidFill>
              </a:rPr>
              <a:t> − </a:t>
            </a:r>
            <a:r>
              <a:rPr lang="en-US" sz="2400" b="1" dirty="0" smtClean="0">
                <a:solidFill>
                  <a:schemeClr val="tx1">
                    <a:lumMod val="65000"/>
                    <a:lumOff val="35000"/>
                  </a:schemeClr>
                </a:solidFill>
              </a:rPr>
              <a:t>Model </a:t>
            </a:r>
            <a:r>
              <a:rPr lang="en-US" sz="2400" b="1" dirty="0">
                <a:solidFill>
                  <a:schemeClr val="tx1">
                    <a:lumMod val="65000"/>
                    <a:lumOff val="35000"/>
                  </a:schemeClr>
                </a:solidFill>
              </a:rPr>
              <a:t>A) </a:t>
            </a:r>
            <a:r>
              <a:rPr lang="en-US" sz="2400" b="1" dirty="0" smtClean="0">
                <a:solidFill>
                  <a:schemeClr val="tx1">
                    <a:lumMod val="65000"/>
                    <a:lumOff val="35000"/>
                  </a:schemeClr>
                </a:solidFill>
              </a:rPr>
              <a:t>result in a mixed investment. We need to calculate the RIC at 15%.</a:t>
            </a:r>
            <a:endParaRPr lang="en-US" sz="2000" b="1" dirty="0">
              <a:solidFill>
                <a:schemeClr val="tx1">
                  <a:lumMod val="65000"/>
                  <a:lumOff val="35000"/>
                </a:schemeClr>
              </a:solidFill>
            </a:endParaRPr>
          </a:p>
          <a:p>
            <a:pPr>
              <a:buFont typeface="Wingdings" pitchFamily="2" charset="2"/>
              <a:buChar char="q"/>
            </a:pPr>
            <a:r>
              <a:rPr lang="en-US" sz="2400" b="1" dirty="0">
                <a:solidFill>
                  <a:srgbClr val="FF3300"/>
                </a:solidFill>
              </a:rPr>
              <a:t>RIC</a:t>
            </a:r>
            <a:r>
              <a:rPr lang="en-US" sz="2400" b="1" baseline="-25000" dirty="0">
                <a:solidFill>
                  <a:srgbClr val="FF3300"/>
                </a:solidFill>
              </a:rPr>
              <a:t>B–A</a:t>
            </a:r>
            <a:r>
              <a:rPr lang="en-US" sz="2400" b="1" dirty="0">
                <a:solidFill>
                  <a:srgbClr val="FF3300"/>
                </a:solidFill>
              </a:rPr>
              <a:t> = 50.68% &gt; 15</a:t>
            </a:r>
            <a:r>
              <a:rPr lang="en-US" sz="2400" b="1" dirty="0" smtClean="0">
                <a:solidFill>
                  <a:srgbClr val="FF3300"/>
                </a:solidFill>
              </a:rPr>
              <a:t>%</a:t>
            </a:r>
          </a:p>
          <a:p>
            <a:pPr>
              <a:buFont typeface="Wingdings" pitchFamily="2" charset="2"/>
              <a:buChar char="q"/>
            </a:pPr>
            <a:r>
              <a:rPr lang="en-US" sz="2400" b="1" dirty="0" smtClean="0"/>
              <a:t>Select </a:t>
            </a:r>
            <a:r>
              <a:rPr lang="en-US" sz="2400" b="1" dirty="0"/>
              <a:t>Model </a:t>
            </a:r>
            <a:r>
              <a:rPr lang="en-US" sz="2400" b="1" dirty="0" smtClean="0"/>
              <a:t>B.</a:t>
            </a:r>
            <a:endParaRPr lang="en-US" sz="2400" b="1"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091532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685800" y="609600"/>
            <a:ext cx="7772400" cy="762000"/>
          </a:xfrm>
          <a:prstGeom prst="rect">
            <a:avLst/>
          </a:prstGeom>
          <a:noFill/>
          <a:ln w="9525">
            <a:noFill/>
            <a:miter lim="800000"/>
            <a:headEnd/>
            <a:tailEnd/>
          </a:ln>
          <a:effectLst/>
        </p:spPr>
        <p:txBody>
          <a:bodyPr anchor="ctr"/>
          <a:lstStyle/>
          <a:p>
            <a:pPr algn="ctr"/>
            <a:r>
              <a:rPr lang="en-US" sz="4000" b="1" dirty="0">
                <a:solidFill>
                  <a:schemeClr val="tx2"/>
                </a:solidFill>
                <a:latin typeface="+mn-lt"/>
              </a:rPr>
              <a:t>Summary</a:t>
            </a:r>
          </a:p>
        </p:txBody>
      </p:sp>
      <p:sp>
        <p:nvSpPr>
          <p:cNvPr id="62467" name="Rectangle 3"/>
          <p:cNvSpPr>
            <a:spLocks noChangeArrowheads="1"/>
          </p:cNvSpPr>
          <p:nvPr/>
        </p:nvSpPr>
        <p:spPr bwMode="auto">
          <a:xfrm>
            <a:off x="685800" y="1676400"/>
            <a:ext cx="7772400" cy="4343400"/>
          </a:xfrm>
          <a:prstGeom prst="rect">
            <a:avLst/>
          </a:prstGeom>
          <a:noFill/>
          <a:ln w="9525">
            <a:noFill/>
            <a:miter lim="800000"/>
            <a:headEnd/>
            <a:tailEnd/>
          </a:ln>
          <a:effectLst/>
        </p:spPr>
        <p:txBody>
          <a:bodyPr/>
          <a:lstStyle/>
          <a:p>
            <a:pPr marL="342900" indent="-342900">
              <a:lnSpc>
                <a:spcPct val="90000"/>
              </a:lnSpc>
              <a:spcBef>
                <a:spcPct val="20000"/>
              </a:spcBef>
              <a:buClr>
                <a:schemeClr val="accent1"/>
              </a:buClr>
              <a:buSzPct val="65000"/>
              <a:buFont typeface="Wingdings" panose="05000000000000000000" pitchFamily="2" charset="2"/>
              <a:buChar char="q"/>
            </a:pPr>
            <a:r>
              <a:rPr lang="en-US" sz="2800" b="1" dirty="0">
                <a:solidFill>
                  <a:srgbClr val="FF0000"/>
                </a:solidFill>
                <a:latin typeface="+mn-lt"/>
              </a:rPr>
              <a:t>Rate of return </a:t>
            </a:r>
            <a:r>
              <a:rPr lang="en-US" sz="2800" b="1" dirty="0">
                <a:solidFill>
                  <a:schemeClr val="tx1">
                    <a:lumMod val="65000"/>
                    <a:lumOff val="35000"/>
                  </a:schemeClr>
                </a:solidFill>
                <a:latin typeface="+mn-lt"/>
              </a:rPr>
              <a:t>(ROR) is the interest rate earned on unrecovered project balances such that an investment’s cash receipts make the terminal project balance equal to zero.  </a:t>
            </a:r>
            <a:endParaRPr lang="en-US" sz="2800" b="1" dirty="0" smtClean="0">
              <a:solidFill>
                <a:schemeClr val="tx1">
                  <a:lumMod val="65000"/>
                  <a:lumOff val="35000"/>
                </a:schemeClr>
              </a:solidFill>
              <a:latin typeface="+mn-lt"/>
            </a:endParaRPr>
          </a:p>
          <a:p>
            <a:pPr marL="342900" indent="-342900">
              <a:lnSpc>
                <a:spcPct val="90000"/>
              </a:lnSpc>
              <a:spcBef>
                <a:spcPct val="20000"/>
              </a:spcBef>
              <a:buClr>
                <a:schemeClr val="accent1"/>
              </a:buClr>
              <a:buSzPct val="65000"/>
              <a:buFont typeface="Wingdings" panose="05000000000000000000" pitchFamily="2" charset="2"/>
              <a:buChar char="q"/>
            </a:pPr>
            <a:r>
              <a:rPr lang="en-US" sz="2800" b="1" dirty="0" smtClean="0">
                <a:solidFill>
                  <a:srgbClr val="FF0000"/>
                </a:solidFill>
                <a:latin typeface="+mn-lt"/>
              </a:rPr>
              <a:t>Rate </a:t>
            </a:r>
            <a:r>
              <a:rPr lang="en-US" sz="2800" b="1" dirty="0">
                <a:solidFill>
                  <a:srgbClr val="FF0000"/>
                </a:solidFill>
                <a:latin typeface="+mn-lt"/>
              </a:rPr>
              <a:t>of return </a:t>
            </a:r>
            <a:r>
              <a:rPr lang="en-US" sz="2800" b="1" dirty="0">
                <a:solidFill>
                  <a:schemeClr val="tx1">
                    <a:lumMod val="65000"/>
                    <a:lumOff val="35000"/>
                  </a:schemeClr>
                </a:solidFill>
                <a:latin typeface="+mn-lt"/>
              </a:rPr>
              <a:t>is an intuitively familiar and understandable measure of project profitability that many managers prefer to NPW or other equivalence </a:t>
            </a:r>
            <a:r>
              <a:rPr lang="en-US" sz="2800" b="1" dirty="0" smtClean="0">
                <a:solidFill>
                  <a:schemeClr val="tx1">
                    <a:lumMod val="65000"/>
                    <a:lumOff val="35000"/>
                  </a:schemeClr>
                </a:solidFill>
                <a:latin typeface="+mn-lt"/>
              </a:rPr>
              <a:t>methods.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609600" y="1143000"/>
            <a:ext cx="7924800" cy="5105400"/>
          </a:xfrm>
          <a:prstGeom prst="rect">
            <a:avLst/>
          </a:prstGeom>
          <a:noFill/>
          <a:ln w="9525">
            <a:noFill/>
            <a:miter lim="800000"/>
            <a:headEnd/>
            <a:tailEnd/>
          </a:ln>
          <a:effectLst/>
        </p:spPr>
        <p:txBody>
          <a:bodyPr/>
          <a:lstStyle/>
          <a:p>
            <a:pPr marL="342900" indent="-342900">
              <a:lnSpc>
                <a:spcPct val="90000"/>
              </a:lnSpc>
              <a:spcBef>
                <a:spcPct val="20000"/>
              </a:spcBef>
              <a:buClr>
                <a:schemeClr val="accent1"/>
              </a:buClr>
              <a:buSzPct val="65000"/>
            </a:pPr>
            <a:endParaRPr lang="en-US" sz="2000" b="1" dirty="0">
              <a:solidFill>
                <a:schemeClr val="tx1">
                  <a:lumMod val="65000"/>
                  <a:lumOff val="35000"/>
                </a:schemeClr>
              </a:solidFill>
            </a:endParaRPr>
          </a:p>
          <a:p>
            <a:pPr marL="342900" indent="-342900">
              <a:lnSpc>
                <a:spcPct val="90000"/>
              </a:lnSpc>
              <a:spcBef>
                <a:spcPct val="20000"/>
              </a:spcBef>
              <a:buClr>
                <a:schemeClr val="accent1"/>
              </a:buClr>
              <a:buSzPct val="65000"/>
              <a:buFont typeface="Wingdings" panose="05000000000000000000" pitchFamily="2" charset="2"/>
              <a:buChar char="q"/>
            </a:pPr>
            <a:r>
              <a:rPr lang="en-US" sz="2000" b="1" dirty="0">
                <a:solidFill>
                  <a:schemeClr val="tx1">
                    <a:lumMod val="65000"/>
                    <a:lumOff val="35000"/>
                  </a:schemeClr>
                </a:solidFill>
              </a:rPr>
              <a:t>Mathematically, we can determine the rate of return for a given project cash flow series by locating an interest rate that equates the net present worth of its cash flows to zero.  This </a:t>
            </a:r>
            <a:r>
              <a:rPr lang="en-US" sz="2000" b="1" dirty="0">
                <a:solidFill>
                  <a:srgbClr val="FF0000"/>
                </a:solidFill>
              </a:rPr>
              <a:t>break-even interest rate</a:t>
            </a:r>
            <a:r>
              <a:rPr lang="en-US" sz="2000" b="1" dirty="0">
                <a:solidFill>
                  <a:schemeClr val="tx1">
                    <a:lumMod val="65000"/>
                    <a:lumOff val="35000"/>
                  </a:schemeClr>
                </a:solidFill>
              </a:rPr>
              <a:t> is denoted by the symbol </a:t>
            </a:r>
            <a:r>
              <a:rPr lang="en-US" sz="2000" b="1" i="1" dirty="0" err="1">
                <a:solidFill>
                  <a:schemeClr val="tx1">
                    <a:lumMod val="65000"/>
                    <a:lumOff val="35000"/>
                  </a:schemeClr>
                </a:solidFill>
              </a:rPr>
              <a:t>i</a:t>
            </a:r>
            <a:r>
              <a:rPr lang="en-US" sz="2000" b="1" dirty="0" smtClean="0">
                <a:solidFill>
                  <a:schemeClr val="tx1">
                    <a:lumMod val="65000"/>
                    <a:lumOff val="35000"/>
                  </a:schemeClr>
                </a:solidFill>
              </a:rPr>
              <a:t>*.</a:t>
            </a:r>
          </a:p>
          <a:p>
            <a:pPr marL="342900" indent="-342900">
              <a:lnSpc>
                <a:spcPct val="90000"/>
              </a:lnSpc>
              <a:spcBef>
                <a:spcPct val="20000"/>
              </a:spcBef>
              <a:buClr>
                <a:schemeClr val="accent1"/>
              </a:buClr>
              <a:buSzPct val="65000"/>
              <a:buFont typeface="Wingdings" panose="05000000000000000000" pitchFamily="2" charset="2"/>
              <a:buChar char="q"/>
            </a:pPr>
            <a:r>
              <a:rPr lang="en-US" sz="2400" b="1" dirty="0" smtClean="0">
                <a:solidFill>
                  <a:srgbClr val="FF0000"/>
                </a:solidFill>
                <a:latin typeface="+mn-lt"/>
              </a:rPr>
              <a:t>Internal </a:t>
            </a:r>
            <a:r>
              <a:rPr lang="en-US" sz="2400" b="1" dirty="0">
                <a:solidFill>
                  <a:srgbClr val="FF0000"/>
                </a:solidFill>
                <a:latin typeface="+mn-lt"/>
              </a:rPr>
              <a:t>rate of return </a:t>
            </a:r>
            <a:r>
              <a:rPr lang="en-US" sz="2400" b="1" dirty="0">
                <a:solidFill>
                  <a:schemeClr val="tx1">
                    <a:lumMod val="65000"/>
                    <a:lumOff val="35000"/>
                  </a:schemeClr>
                </a:solidFill>
                <a:latin typeface="+mn-lt"/>
              </a:rPr>
              <a:t>(IRR) is another term for ROR that stresses the fact that we are concerned with </a:t>
            </a:r>
            <a:r>
              <a:rPr lang="en-US" sz="2400" b="1" u="sng" dirty="0">
                <a:solidFill>
                  <a:schemeClr val="tx1">
                    <a:lumMod val="65000"/>
                    <a:lumOff val="35000"/>
                  </a:schemeClr>
                </a:solidFill>
                <a:latin typeface="+mn-lt"/>
              </a:rPr>
              <a:t>the interest earned on the portion of the project that is internally invested</a:t>
            </a:r>
            <a:r>
              <a:rPr lang="en-US" sz="2400" b="1" dirty="0">
                <a:solidFill>
                  <a:schemeClr val="tx1">
                    <a:lumMod val="65000"/>
                    <a:lumOff val="35000"/>
                  </a:schemeClr>
                </a:solidFill>
                <a:latin typeface="+mn-lt"/>
              </a:rPr>
              <a:t>, not those portions that are released by (borrowed from) the project</a:t>
            </a:r>
            <a:r>
              <a:rPr lang="en-US" sz="2400" b="1" dirty="0" smtClean="0">
                <a:solidFill>
                  <a:schemeClr val="tx1">
                    <a:lumMod val="65000"/>
                    <a:lumOff val="35000"/>
                  </a:schemeClr>
                </a:solidFill>
                <a:latin typeface="+mn-lt"/>
              </a:rPr>
              <a:t>.</a:t>
            </a:r>
          </a:p>
          <a:p>
            <a:pPr marL="342900" indent="-342900">
              <a:lnSpc>
                <a:spcPct val="90000"/>
              </a:lnSpc>
              <a:spcBef>
                <a:spcPct val="20000"/>
              </a:spcBef>
              <a:buClr>
                <a:schemeClr val="accent1"/>
              </a:buClr>
              <a:buSzPct val="65000"/>
              <a:buFont typeface="Wingdings" panose="05000000000000000000" pitchFamily="2" charset="2"/>
              <a:buChar char="q"/>
            </a:pPr>
            <a:r>
              <a:rPr lang="en-US" sz="2400" b="1" dirty="0" smtClean="0">
                <a:solidFill>
                  <a:schemeClr val="tx1">
                    <a:lumMod val="65000"/>
                    <a:lumOff val="35000"/>
                  </a:schemeClr>
                </a:solidFill>
                <a:latin typeface="+mn-lt"/>
              </a:rPr>
              <a:t>To </a:t>
            </a:r>
            <a:r>
              <a:rPr lang="en-US" sz="2400" b="1" dirty="0">
                <a:solidFill>
                  <a:schemeClr val="tx1">
                    <a:lumMod val="65000"/>
                    <a:lumOff val="35000"/>
                  </a:schemeClr>
                </a:solidFill>
                <a:latin typeface="+mn-lt"/>
              </a:rPr>
              <a:t>apply </a:t>
            </a:r>
            <a:r>
              <a:rPr lang="en-US" sz="2400" b="1" dirty="0" smtClean="0">
                <a:solidFill>
                  <a:schemeClr val="tx1">
                    <a:lumMod val="65000"/>
                    <a:lumOff val="35000"/>
                  </a:schemeClr>
                </a:solidFill>
                <a:latin typeface="+mn-lt"/>
              </a:rPr>
              <a:t>the rate </a:t>
            </a:r>
            <a:r>
              <a:rPr lang="en-US" sz="2400" b="1" dirty="0">
                <a:solidFill>
                  <a:schemeClr val="tx1">
                    <a:lumMod val="65000"/>
                    <a:lumOff val="35000"/>
                  </a:schemeClr>
                </a:solidFill>
                <a:latin typeface="+mn-lt"/>
              </a:rPr>
              <a:t>of return analysis correctly, we need to classify an investment </a:t>
            </a:r>
            <a:r>
              <a:rPr lang="en-US" sz="2400" b="1" dirty="0" smtClean="0">
                <a:solidFill>
                  <a:schemeClr val="tx1">
                    <a:lumMod val="65000"/>
                    <a:lumOff val="35000"/>
                  </a:schemeClr>
                </a:solidFill>
                <a:latin typeface="+mn-lt"/>
              </a:rPr>
              <a:t>as </a:t>
            </a:r>
            <a:r>
              <a:rPr lang="en-US" sz="2400" b="1" dirty="0">
                <a:solidFill>
                  <a:schemeClr val="tx1">
                    <a:lumMod val="65000"/>
                    <a:lumOff val="35000"/>
                  </a:schemeClr>
                </a:solidFill>
                <a:latin typeface="+mn-lt"/>
              </a:rPr>
              <a:t>either a simple or a </a:t>
            </a:r>
            <a:r>
              <a:rPr lang="en-US" sz="2400" b="1" dirty="0" err="1">
                <a:solidFill>
                  <a:schemeClr val="tx1">
                    <a:lumMod val="65000"/>
                    <a:lumOff val="35000"/>
                  </a:schemeClr>
                </a:solidFill>
                <a:latin typeface="+mn-lt"/>
              </a:rPr>
              <a:t>nonsimple</a:t>
            </a:r>
            <a:r>
              <a:rPr lang="en-US" sz="2400" b="1" dirty="0">
                <a:solidFill>
                  <a:schemeClr val="tx1">
                    <a:lumMod val="65000"/>
                    <a:lumOff val="35000"/>
                  </a:schemeClr>
                </a:solidFill>
                <a:latin typeface="+mn-lt"/>
              </a:rPr>
              <a:t> investment</a:t>
            </a:r>
            <a:r>
              <a:rPr lang="en-US" sz="2400" b="1" dirty="0" smtClean="0">
                <a:solidFill>
                  <a:schemeClr val="tx1">
                    <a:lumMod val="65000"/>
                    <a:lumOff val="35000"/>
                  </a:schemeClr>
                </a:solidFill>
                <a:latin typeface="+mn-lt"/>
              </a:rPr>
              <a:t>.</a:t>
            </a:r>
            <a:endParaRPr lang="en-US" sz="2100" b="1" dirty="0">
              <a:solidFill>
                <a:schemeClr val="tx1">
                  <a:lumMod val="65000"/>
                  <a:lumOff val="35000"/>
                </a:schemeClr>
              </a:solidFill>
              <a:latin typeface="+mj-l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ChangeArrowheads="1"/>
          </p:cNvSpPr>
          <p:nvPr>
            <p:ph idx="1"/>
          </p:nvPr>
        </p:nvSpPr>
        <p:spPr>
          <a:xfrm>
            <a:off x="685800" y="914400"/>
            <a:ext cx="7772400" cy="5181600"/>
          </a:xfrm>
        </p:spPr>
        <p:txBody>
          <a:bodyPr>
            <a:normAutofit/>
          </a:bodyPr>
          <a:lstStyle/>
          <a:p>
            <a:pPr>
              <a:spcBef>
                <a:spcPct val="20000"/>
              </a:spcBef>
              <a:buClr>
                <a:schemeClr val="accent1"/>
              </a:buClr>
              <a:buSzPct val="65000"/>
              <a:buFont typeface="Wingdings" panose="05000000000000000000" pitchFamily="2" charset="2"/>
              <a:buChar char="q"/>
            </a:pPr>
            <a:r>
              <a:rPr lang="en-US" sz="2400" b="1" dirty="0">
                <a:solidFill>
                  <a:schemeClr val="tx1">
                    <a:lumMod val="65000"/>
                    <a:lumOff val="35000"/>
                  </a:schemeClr>
                </a:solidFill>
              </a:rPr>
              <a:t>A </a:t>
            </a:r>
            <a:r>
              <a:rPr lang="en-US" sz="2400" b="1" dirty="0">
                <a:solidFill>
                  <a:srgbClr val="FF0000"/>
                </a:solidFill>
              </a:rPr>
              <a:t>simple investment </a:t>
            </a:r>
            <a:r>
              <a:rPr lang="en-US" sz="2400" b="1" dirty="0">
                <a:solidFill>
                  <a:schemeClr val="tx1">
                    <a:lumMod val="65000"/>
                    <a:lumOff val="35000"/>
                  </a:schemeClr>
                </a:solidFill>
              </a:rPr>
              <a:t>is defined as one in which the initial cash flow is negative and only one sign change occurs in the net cash flow series, whereas a </a:t>
            </a:r>
            <a:r>
              <a:rPr lang="en-US" sz="2400" b="1" dirty="0" err="1">
                <a:solidFill>
                  <a:srgbClr val="FF0000"/>
                </a:solidFill>
              </a:rPr>
              <a:t>nonsimple</a:t>
            </a:r>
            <a:r>
              <a:rPr lang="en-US" sz="2400" b="1" dirty="0">
                <a:solidFill>
                  <a:srgbClr val="FF0000"/>
                </a:solidFill>
              </a:rPr>
              <a:t> investment </a:t>
            </a:r>
            <a:r>
              <a:rPr lang="en-US" sz="2400" b="1" dirty="0">
                <a:solidFill>
                  <a:schemeClr val="tx1">
                    <a:lumMod val="65000"/>
                    <a:lumOff val="35000"/>
                  </a:schemeClr>
                </a:solidFill>
              </a:rPr>
              <a:t>is one for which more than one sign change occurs in the net cash flow series.</a:t>
            </a:r>
            <a:r>
              <a:rPr lang="en-US" sz="2400" b="1" dirty="0" smtClean="0">
                <a:solidFill>
                  <a:schemeClr val="tx1">
                    <a:lumMod val="65000"/>
                    <a:lumOff val="35000"/>
                  </a:schemeClr>
                </a:solidFill>
              </a:rPr>
              <a:t> </a:t>
            </a:r>
          </a:p>
          <a:p>
            <a:pPr>
              <a:spcBef>
                <a:spcPct val="20000"/>
              </a:spcBef>
              <a:buClr>
                <a:schemeClr val="accent1"/>
              </a:buClr>
              <a:buSzPct val="65000"/>
              <a:buFont typeface="Wingdings" panose="05000000000000000000" pitchFamily="2" charset="2"/>
              <a:buChar char="q"/>
            </a:pPr>
            <a:r>
              <a:rPr lang="en-US" sz="2400" b="1" dirty="0">
                <a:solidFill>
                  <a:srgbClr val="FF0000"/>
                </a:solidFill>
              </a:rPr>
              <a:t>Multiple </a:t>
            </a:r>
            <a:r>
              <a:rPr lang="en-US" sz="2400" b="1" i="1" dirty="0" err="1">
                <a:solidFill>
                  <a:srgbClr val="FF0000"/>
                </a:solidFill>
              </a:rPr>
              <a:t>i</a:t>
            </a:r>
            <a:r>
              <a:rPr lang="en-US" sz="2400" b="1" dirty="0">
                <a:solidFill>
                  <a:srgbClr val="FF0000"/>
                </a:solidFill>
              </a:rPr>
              <a:t>*s </a:t>
            </a:r>
            <a:r>
              <a:rPr lang="en-US" sz="2400" b="1" dirty="0">
                <a:solidFill>
                  <a:schemeClr val="tx1">
                    <a:lumMod val="65000"/>
                    <a:lumOff val="35000"/>
                  </a:schemeClr>
                </a:solidFill>
              </a:rPr>
              <a:t>occur only in </a:t>
            </a:r>
            <a:r>
              <a:rPr lang="en-US" sz="2400" b="1" dirty="0" err="1">
                <a:solidFill>
                  <a:schemeClr val="tx1">
                    <a:lumMod val="65000"/>
                    <a:lumOff val="35000"/>
                  </a:schemeClr>
                </a:solidFill>
              </a:rPr>
              <a:t>nonsimple</a:t>
            </a:r>
            <a:r>
              <a:rPr lang="en-US" sz="2400" b="1" dirty="0">
                <a:solidFill>
                  <a:schemeClr val="tx1">
                    <a:lumMod val="65000"/>
                    <a:lumOff val="35000"/>
                  </a:schemeClr>
                </a:solidFill>
              </a:rPr>
              <a:t> investments.  However, not all </a:t>
            </a:r>
            <a:r>
              <a:rPr lang="en-US" sz="2400" b="1" dirty="0" err="1">
                <a:solidFill>
                  <a:schemeClr val="tx1">
                    <a:lumMod val="65000"/>
                    <a:lumOff val="35000"/>
                  </a:schemeClr>
                </a:solidFill>
              </a:rPr>
              <a:t>nonsimple</a:t>
            </a:r>
            <a:r>
              <a:rPr lang="en-US" sz="2400" b="1" dirty="0">
                <a:solidFill>
                  <a:schemeClr val="tx1">
                    <a:lumMod val="65000"/>
                    <a:lumOff val="35000"/>
                  </a:schemeClr>
                </a:solidFill>
              </a:rPr>
              <a:t> investments will have multiple </a:t>
            </a:r>
            <a:r>
              <a:rPr lang="en-US" sz="2400" b="1" i="1" dirty="0" err="1">
                <a:solidFill>
                  <a:schemeClr val="tx1">
                    <a:lumMod val="65000"/>
                    <a:lumOff val="35000"/>
                  </a:schemeClr>
                </a:solidFill>
              </a:rPr>
              <a:t>i</a:t>
            </a:r>
            <a:r>
              <a:rPr lang="en-US" sz="2400" b="1" dirty="0">
                <a:solidFill>
                  <a:schemeClr val="tx1">
                    <a:lumMod val="65000"/>
                    <a:lumOff val="35000"/>
                  </a:schemeClr>
                </a:solidFill>
              </a:rPr>
              <a:t>*s either. A unique positive </a:t>
            </a:r>
            <a:r>
              <a:rPr lang="en-US" sz="2400" b="1" i="1" dirty="0" err="1">
                <a:solidFill>
                  <a:schemeClr val="tx1">
                    <a:lumMod val="65000"/>
                    <a:lumOff val="35000"/>
                  </a:schemeClr>
                </a:solidFill>
              </a:rPr>
              <a:t>i</a:t>
            </a:r>
            <a:r>
              <a:rPr lang="en-US" sz="2400" b="1" dirty="0">
                <a:solidFill>
                  <a:schemeClr val="tx1">
                    <a:lumMod val="65000"/>
                    <a:lumOff val="35000"/>
                  </a:schemeClr>
                </a:solidFill>
              </a:rPr>
              <a:t>* for a project does not imply a simple investment</a:t>
            </a:r>
            <a:r>
              <a:rPr lang="en-US" sz="2400" b="1" dirty="0" smtClean="0">
                <a:solidFill>
                  <a:schemeClr val="tx1">
                    <a:lumMod val="65000"/>
                    <a:lumOff val="35000"/>
                  </a:schemeClr>
                </a:solidFill>
              </a:rPr>
              <a:t>.</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685800"/>
            <a:ext cx="7886700" cy="5491163"/>
          </a:xfrm>
        </p:spPr>
        <p:txBody>
          <a:bodyPr>
            <a:normAutofit/>
          </a:bodyPr>
          <a:lstStyle/>
          <a:p>
            <a:pPr>
              <a:buFont typeface="Wingdings" panose="05000000000000000000" pitchFamily="2" charset="2"/>
              <a:buChar char="q"/>
            </a:pPr>
            <a:r>
              <a:rPr lang="en-US" sz="2400" b="1" dirty="0">
                <a:solidFill>
                  <a:schemeClr val="tx1">
                    <a:lumMod val="65000"/>
                    <a:lumOff val="35000"/>
                  </a:schemeClr>
                </a:solidFill>
              </a:rPr>
              <a:t>For a </a:t>
            </a:r>
            <a:r>
              <a:rPr lang="en-US" sz="2400" b="1" dirty="0">
                <a:solidFill>
                  <a:srgbClr val="FF3300"/>
                </a:solidFill>
              </a:rPr>
              <a:t>pure investment</a:t>
            </a:r>
            <a:r>
              <a:rPr lang="en-US" sz="2400" b="1" dirty="0">
                <a:solidFill>
                  <a:schemeClr val="tx1">
                    <a:lumMod val="65000"/>
                    <a:lumOff val="35000"/>
                  </a:schemeClr>
                </a:solidFill>
              </a:rPr>
              <a:t>, the solving rate of return (</a:t>
            </a:r>
            <a:r>
              <a:rPr lang="en-US" sz="2400" b="1" i="1" dirty="0" err="1">
                <a:solidFill>
                  <a:schemeClr val="tx1">
                    <a:lumMod val="65000"/>
                    <a:lumOff val="35000"/>
                  </a:schemeClr>
                </a:solidFill>
              </a:rPr>
              <a:t>i</a:t>
            </a:r>
            <a:r>
              <a:rPr lang="en-US" sz="2400" b="1" dirty="0">
                <a:solidFill>
                  <a:schemeClr val="tx1">
                    <a:lumMod val="65000"/>
                    <a:lumOff val="35000"/>
                  </a:schemeClr>
                </a:solidFill>
              </a:rPr>
              <a:t>*) is the rate of return </a:t>
            </a:r>
            <a:r>
              <a:rPr lang="en-US" sz="2400" b="1" u="sng" dirty="0">
                <a:solidFill>
                  <a:schemeClr val="tx1">
                    <a:lumMod val="65000"/>
                    <a:lumOff val="35000"/>
                  </a:schemeClr>
                </a:solidFill>
              </a:rPr>
              <a:t>internal</a:t>
            </a:r>
            <a:r>
              <a:rPr lang="en-US" sz="2400" b="1" dirty="0">
                <a:solidFill>
                  <a:schemeClr val="tx1">
                    <a:lumMod val="65000"/>
                    <a:lumOff val="35000"/>
                  </a:schemeClr>
                </a:solidFill>
              </a:rPr>
              <a:t> to the project; so the decision rule is:</a:t>
            </a:r>
          </a:p>
          <a:p>
            <a:pPr marL="0" indent="0">
              <a:buNone/>
            </a:pPr>
            <a:r>
              <a:rPr lang="en-US" sz="2400" b="1" dirty="0">
                <a:solidFill>
                  <a:schemeClr val="tx1">
                    <a:lumMod val="65000"/>
                    <a:lumOff val="35000"/>
                  </a:schemeClr>
                </a:solidFill>
              </a:rPr>
              <a:t>	If IRR &gt; MARR, accept the project.</a:t>
            </a:r>
          </a:p>
          <a:p>
            <a:pPr marL="0" indent="0">
              <a:buNone/>
            </a:pPr>
            <a:r>
              <a:rPr lang="en-US" sz="2400" b="1" dirty="0" smtClean="0">
                <a:solidFill>
                  <a:schemeClr val="tx1">
                    <a:lumMod val="65000"/>
                    <a:lumOff val="35000"/>
                  </a:schemeClr>
                </a:solidFill>
              </a:rPr>
              <a:t>	If </a:t>
            </a:r>
            <a:r>
              <a:rPr lang="en-US" sz="2400" b="1" dirty="0">
                <a:solidFill>
                  <a:schemeClr val="tx1">
                    <a:lumMod val="65000"/>
                    <a:lumOff val="35000"/>
                  </a:schemeClr>
                </a:solidFill>
              </a:rPr>
              <a:t>IRR = MARR, remain indifferent.</a:t>
            </a:r>
            <a:endParaRPr lang="en-US" sz="2400" b="1" dirty="0" smtClean="0">
              <a:solidFill>
                <a:schemeClr val="tx1">
                  <a:lumMod val="65000"/>
                  <a:lumOff val="35000"/>
                </a:schemeClr>
              </a:solidFill>
            </a:endParaRPr>
          </a:p>
          <a:p>
            <a:pPr marL="0" indent="0">
              <a:buNone/>
            </a:pPr>
            <a:r>
              <a:rPr lang="en-US" sz="2400" b="1" dirty="0" smtClean="0">
                <a:solidFill>
                  <a:schemeClr val="tx1">
                    <a:lumMod val="65000"/>
                    <a:lumOff val="35000"/>
                  </a:schemeClr>
                </a:solidFill>
              </a:rPr>
              <a:t>	If </a:t>
            </a:r>
            <a:r>
              <a:rPr lang="en-US" sz="2400" b="1" dirty="0">
                <a:solidFill>
                  <a:schemeClr val="tx1">
                    <a:lumMod val="65000"/>
                    <a:lumOff val="35000"/>
                  </a:schemeClr>
                </a:solidFill>
              </a:rPr>
              <a:t>IRR &lt; MARR, reject the project.</a:t>
            </a:r>
            <a:endParaRPr lang="en-US" sz="2400" b="1" dirty="0" smtClean="0">
              <a:solidFill>
                <a:schemeClr val="tx1">
                  <a:lumMod val="65000"/>
                  <a:lumOff val="35000"/>
                </a:schemeClr>
              </a:solidFill>
            </a:endParaRPr>
          </a:p>
          <a:p>
            <a:pPr marL="228600" indent="0">
              <a:buNone/>
            </a:pPr>
            <a:r>
              <a:rPr lang="en-US" sz="2400" b="1" dirty="0" smtClean="0">
                <a:solidFill>
                  <a:schemeClr val="tx1">
                    <a:lumMod val="65000"/>
                    <a:lumOff val="35000"/>
                  </a:schemeClr>
                </a:solidFill>
              </a:rPr>
              <a:t>IRR </a:t>
            </a:r>
            <a:r>
              <a:rPr lang="en-US" sz="2400" b="1" dirty="0">
                <a:solidFill>
                  <a:schemeClr val="tx1">
                    <a:lumMod val="65000"/>
                    <a:lumOff val="35000"/>
                  </a:schemeClr>
                </a:solidFill>
              </a:rPr>
              <a:t>analysis yields results consistent with NPW and</a:t>
            </a:r>
            <a:r>
              <a:rPr lang="en-US" sz="2400" b="1" dirty="0" smtClean="0">
                <a:solidFill>
                  <a:schemeClr val="tx1">
                    <a:lumMod val="65000"/>
                    <a:lumOff val="35000"/>
                  </a:schemeClr>
                </a:solidFill>
              </a:rPr>
              <a:t> other </a:t>
            </a:r>
            <a:r>
              <a:rPr lang="en-US" sz="2400" b="1" dirty="0">
                <a:solidFill>
                  <a:schemeClr val="tx1">
                    <a:lumMod val="65000"/>
                    <a:lumOff val="35000"/>
                  </a:schemeClr>
                </a:solidFill>
              </a:rPr>
              <a:t>equivalence methods.</a:t>
            </a:r>
          </a:p>
          <a:p>
            <a:pPr>
              <a:buClr>
                <a:schemeClr val="tx1"/>
              </a:buClr>
              <a:buFont typeface="Wingdings" panose="05000000000000000000" pitchFamily="2" charset="2"/>
              <a:buChar char="q"/>
            </a:pPr>
            <a:r>
              <a:rPr lang="en-US" sz="2400" b="1" dirty="0">
                <a:solidFill>
                  <a:schemeClr val="tx1">
                    <a:lumMod val="65000"/>
                    <a:lumOff val="35000"/>
                  </a:schemeClr>
                </a:solidFill>
              </a:rPr>
              <a:t>For a </a:t>
            </a:r>
            <a:r>
              <a:rPr lang="en-US" sz="2400" b="1" dirty="0">
                <a:solidFill>
                  <a:srgbClr val="FF3300"/>
                </a:solidFill>
              </a:rPr>
              <a:t>mixed investment</a:t>
            </a:r>
            <a:r>
              <a:rPr lang="en-US" sz="2400" b="1" dirty="0">
                <a:solidFill>
                  <a:schemeClr val="tx1">
                    <a:lumMod val="65000"/>
                    <a:lumOff val="35000"/>
                  </a:schemeClr>
                </a:solidFill>
              </a:rPr>
              <a:t>, we need to calculate the true IRR, otherwise known as the “</a:t>
            </a:r>
            <a:r>
              <a:rPr lang="en-US" sz="2400" b="1" dirty="0">
                <a:solidFill>
                  <a:srgbClr val="FF3300"/>
                </a:solidFill>
              </a:rPr>
              <a:t>return on invested capital (RIC)</a:t>
            </a:r>
            <a:r>
              <a:rPr lang="en-US" sz="2400" b="1" dirty="0">
                <a:solidFill>
                  <a:schemeClr val="tx1">
                    <a:lumMod val="65000"/>
                    <a:lumOff val="35000"/>
                  </a:schemeClr>
                </a:solidFill>
              </a:rPr>
              <a:t>.” However, if your objective is simply to make an accept or reject decision, it is recommended that either NPW or AE analysis be used to make an accept/reject decision. </a:t>
            </a:r>
          </a:p>
          <a:p>
            <a:pPr>
              <a:buClr>
                <a:schemeClr val="tx1"/>
              </a:buClr>
              <a:buFont typeface="Wingdings" panose="05000000000000000000" pitchFamily="2" charset="2"/>
              <a:buChar char="q"/>
            </a:pPr>
            <a:r>
              <a:rPr lang="en-US" sz="2400" b="1" dirty="0">
                <a:solidFill>
                  <a:schemeClr val="tx1">
                    <a:lumMod val="65000"/>
                    <a:lumOff val="35000"/>
                  </a:schemeClr>
                </a:solidFill>
              </a:rPr>
              <a:t>To compare mutually exclusive alternatives by IRR analysis</a:t>
            </a:r>
            <a:r>
              <a:rPr lang="en-US" sz="2400" b="1">
                <a:solidFill>
                  <a:schemeClr val="tx1">
                    <a:lumMod val="65000"/>
                    <a:lumOff val="35000"/>
                  </a:schemeClr>
                </a:solidFill>
              </a:rPr>
              <a:t>,</a:t>
            </a:r>
            <a:r>
              <a:rPr lang="en-US" sz="2400" b="1" smtClean="0">
                <a:solidFill>
                  <a:schemeClr val="tx1">
                    <a:lumMod val="65000"/>
                    <a:lumOff val="35000"/>
                  </a:schemeClr>
                </a:solidFill>
              </a:rPr>
              <a:t> </a:t>
            </a:r>
            <a:r>
              <a:rPr lang="en-US" sz="2400" b="1" smtClean="0">
                <a:solidFill>
                  <a:srgbClr val="FF3300"/>
                </a:solidFill>
              </a:rPr>
              <a:t>incremental </a:t>
            </a:r>
            <a:r>
              <a:rPr lang="en-US" sz="2400" b="1" dirty="0">
                <a:solidFill>
                  <a:srgbClr val="FF3300"/>
                </a:solidFill>
              </a:rPr>
              <a:t>analysis </a:t>
            </a:r>
            <a:r>
              <a:rPr lang="en-US" sz="2400" b="1" dirty="0">
                <a:solidFill>
                  <a:schemeClr val="tx1">
                    <a:lumMod val="65000"/>
                    <a:lumOff val="35000"/>
                  </a:schemeClr>
                </a:solidFill>
              </a:rPr>
              <a:t>must be </a:t>
            </a:r>
            <a:r>
              <a:rPr lang="en-US" sz="2400" b="1" dirty="0" smtClean="0">
                <a:solidFill>
                  <a:schemeClr val="tx1">
                    <a:lumMod val="65000"/>
                    <a:lumOff val="35000"/>
                  </a:schemeClr>
                </a:solidFill>
              </a:rPr>
              <a:t>adopted.</a:t>
            </a: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02437833"/>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pPr algn="ctr"/>
            <a:r>
              <a:rPr lang="en-US" sz="4000" b="1" dirty="0" smtClean="0">
                <a:latin typeface="+mn-lt"/>
              </a:rPr>
              <a:t>Flaws in Project Ranking by IRR</a:t>
            </a:r>
            <a:endParaRPr lang="en-US" sz="4000" b="1" dirty="0">
              <a:latin typeface="+mn-lt"/>
            </a:endParaRPr>
          </a:p>
        </p:txBody>
      </p:sp>
      <p:sp>
        <p:nvSpPr>
          <p:cNvPr id="12" name="Content Placeholder 11"/>
          <p:cNvSpPr>
            <a:spLocks noGrp="1"/>
          </p:cNvSpPr>
          <p:nvPr>
            <p:ph sz="half" idx="1"/>
          </p:nvPr>
        </p:nvSpPr>
        <p:spPr>
          <a:xfrm>
            <a:off x="4495800" y="1828800"/>
            <a:ext cx="3886200" cy="4351338"/>
          </a:xfrm>
        </p:spPr>
        <p:txBody>
          <a:bodyPr>
            <a:normAutofit fontScale="92500" lnSpcReduction="10000"/>
          </a:bodyPr>
          <a:lstStyle/>
          <a:p>
            <a:r>
              <a:rPr lang="en-US" sz="2400" b="1" dirty="0" smtClean="0">
                <a:solidFill>
                  <a:schemeClr val="tx1">
                    <a:lumMod val="65000"/>
                    <a:lumOff val="35000"/>
                  </a:schemeClr>
                </a:solidFill>
                <a:latin typeface="+mj-lt"/>
              </a:rPr>
              <a:t>Comparing Mutually Exclusive Alternatives Based on IRR</a:t>
            </a:r>
          </a:p>
          <a:p>
            <a:endParaRPr lang="en-US" dirty="0"/>
          </a:p>
        </p:txBody>
      </p:sp>
      <p:sp>
        <p:nvSpPr>
          <p:cNvPr id="13" name="Text Placeholder 12"/>
          <p:cNvSpPr>
            <a:spLocks noGrp="1"/>
          </p:cNvSpPr>
          <p:nvPr>
            <p:ph sz="half" idx="2"/>
          </p:nvPr>
        </p:nvSpPr>
        <p:spPr>
          <a:xfrm>
            <a:off x="685800" y="1752600"/>
            <a:ext cx="3886200" cy="4038600"/>
          </a:xfrm>
        </p:spPr>
        <p:txBody>
          <a:bodyPr>
            <a:normAutofit fontScale="92500" lnSpcReduction="10000"/>
          </a:bodyPr>
          <a:lstStyle/>
          <a:p>
            <a:pPr>
              <a:buFont typeface="Wingdings" pitchFamily="2" charset="2"/>
              <a:buChar char="q"/>
            </a:pPr>
            <a:r>
              <a:rPr lang="en-US" sz="2800" dirty="0" smtClean="0">
                <a:latin typeface="Times New Roman" pitchFamily="18" charset="0"/>
              </a:rPr>
              <a:t> </a:t>
            </a:r>
            <a:r>
              <a:rPr lang="en-US" sz="2800" b="1" dirty="0" smtClean="0">
                <a:solidFill>
                  <a:srgbClr val="FF3300"/>
                </a:solidFill>
                <a:latin typeface="+mj-lt"/>
              </a:rPr>
              <a:t>At</a:t>
            </a:r>
            <a:r>
              <a:rPr lang="en-US" sz="2000" dirty="0" smtClean="0">
                <a:solidFill>
                  <a:srgbClr val="FF3300"/>
                </a:solidFill>
                <a:latin typeface="Times New Roman" pitchFamily="18" charset="0"/>
              </a:rPr>
              <a:t> </a:t>
            </a:r>
            <a:r>
              <a:rPr lang="en-US" sz="2800" b="1" dirty="0" smtClean="0">
                <a:solidFill>
                  <a:srgbClr val="FF3300"/>
                </a:solidFill>
                <a:latin typeface="+mj-lt"/>
              </a:rPr>
              <a:t>Issue</a:t>
            </a:r>
            <a:r>
              <a:rPr lang="en-US" sz="2800" b="1" dirty="0" smtClean="0">
                <a:solidFill>
                  <a:schemeClr val="tx1">
                    <a:lumMod val="65000"/>
                    <a:lumOff val="35000"/>
                  </a:schemeClr>
                </a:solidFill>
                <a:latin typeface="+mj-lt"/>
              </a:rPr>
              <a:t>: Can we rank the mutually exclusive projects by the magnitude of its IRR?</a:t>
            </a:r>
          </a:p>
          <a:p>
            <a:pPr>
              <a:buFont typeface="Wingdings" pitchFamily="2" charset="2"/>
              <a:buChar char="q"/>
            </a:pPr>
            <a:r>
              <a:rPr lang="en-US" sz="2800" b="1" dirty="0" smtClean="0">
                <a:solidFill>
                  <a:schemeClr val="tx1">
                    <a:lumMod val="65000"/>
                    <a:lumOff val="35000"/>
                  </a:schemeClr>
                </a:solidFill>
                <a:latin typeface="+mj-lt"/>
              </a:rPr>
              <a:t> Assuming that you have enough money to select either alternative, would you prefer A1 simply because it has a higher ROR?</a:t>
            </a:r>
            <a:endParaRPr lang="en-US" sz="2000" b="1" dirty="0" smtClean="0">
              <a:solidFill>
                <a:schemeClr val="tx1">
                  <a:lumMod val="65000"/>
                  <a:lumOff val="35000"/>
                </a:schemeClr>
              </a:solidFill>
              <a:latin typeface="+mj-lt"/>
            </a:endParaRPr>
          </a:p>
          <a:p>
            <a:endParaRPr lang="en-US" dirty="0"/>
          </a:p>
        </p:txBody>
      </p:sp>
      <p:pic>
        <p:nvPicPr>
          <p:cNvPr id="48139" name="Picture 11"/>
          <p:cNvPicPr>
            <a:picLocks noChangeAspect="1" noChangeArrowheads="1"/>
          </p:cNvPicPr>
          <p:nvPr/>
        </p:nvPicPr>
        <p:blipFill>
          <a:blip r:embed="rId3" cstate="print"/>
          <a:srcRect/>
          <a:stretch>
            <a:fillRect/>
          </a:stretch>
        </p:blipFill>
        <p:spPr bwMode="auto">
          <a:xfrm>
            <a:off x="4572001" y="2971800"/>
            <a:ext cx="3657600" cy="2133600"/>
          </a:xfrm>
          <a:prstGeom prst="rect">
            <a:avLst/>
          </a:prstGeom>
          <a:ln>
            <a:headEnd/>
            <a:tailEnd/>
          </a:ln>
        </p:spPr>
        <p:style>
          <a:lnRef idx="1">
            <a:schemeClr val="accent4"/>
          </a:lnRef>
          <a:fillRef idx="2">
            <a:schemeClr val="accent4"/>
          </a:fillRef>
          <a:effectRef idx="1">
            <a:schemeClr val="accent4"/>
          </a:effectRef>
          <a:fontRef idx="minor">
            <a:schemeClr val="dk1"/>
          </a:fontRef>
        </p:style>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mn-lt"/>
              </a:rPr>
              <a:t>Who Got a Bigger Pay Raise?</a:t>
            </a:r>
            <a:endParaRPr lang="en-US" sz="3600" b="1" dirty="0">
              <a:latin typeface="+mn-lt"/>
            </a:endParaRPr>
          </a:p>
        </p:txBody>
      </p:sp>
      <p:sp>
        <p:nvSpPr>
          <p:cNvPr id="3" name="Text Placeholder 2"/>
          <p:cNvSpPr>
            <a:spLocks noGrp="1"/>
          </p:cNvSpPr>
          <p:nvPr>
            <p:ph idx="1"/>
          </p:nvPr>
        </p:nvSpPr>
        <p:spPr/>
        <p:txBody>
          <a:bodyPr>
            <a:normAutofit/>
          </a:bodyPr>
          <a:lstStyle/>
          <a:p>
            <a:r>
              <a:rPr lang="en-US" sz="3200" b="1" dirty="0" smtClean="0">
                <a:solidFill>
                  <a:srgbClr val="FF3300"/>
                </a:solidFill>
                <a:latin typeface="+mj-lt"/>
              </a:rPr>
              <a:t>At Issue</a:t>
            </a:r>
            <a:r>
              <a:rPr lang="en-US" sz="3200" b="1" dirty="0" smtClean="0">
                <a:solidFill>
                  <a:schemeClr val="tx1">
                    <a:lumMod val="65000"/>
                    <a:lumOff val="35000"/>
                  </a:schemeClr>
                </a:solidFill>
                <a:latin typeface="+mj-lt"/>
              </a:rPr>
              <a:t>: Can you say that Bill got a bigger raise than Nancy?</a:t>
            </a:r>
            <a:endParaRPr lang="en-US" sz="3200" b="1" dirty="0">
              <a:solidFill>
                <a:schemeClr val="tx1">
                  <a:lumMod val="65000"/>
                  <a:lumOff val="35000"/>
                </a:schemeClr>
              </a:solidFill>
              <a:latin typeface="+mj-lt"/>
            </a:endParaRPr>
          </a:p>
        </p:txBody>
      </p:sp>
      <p:graphicFrame>
        <p:nvGraphicFramePr>
          <p:cNvPr id="12" name="Diagram 11"/>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47912754"/>
              </p:ext>
            </p:extLst>
          </p:nvPr>
        </p:nvGraphicFramePr>
        <p:xfrm>
          <a:off x="2657479" y="2379412"/>
          <a:ext cx="4419600" cy="38862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pPr algn="ctr"/>
            <a:r>
              <a:rPr lang="en-US" sz="3600" b="1" dirty="0" smtClean="0">
                <a:latin typeface="+mn-lt"/>
              </a:rPr>
              <a:t>Cannot </a:t>
            </a:r>
            <a:r>
              <a:rPr lang="en-US" sz="3600" b="1" dirty="0">
                <a:latin typeface="+mn-lt"/>
              </a:rPr>
              <a:t>Compare </a:t>
            </a:r>
            <a:r>
              <a:rPr lang="en-US" sz="3600" b="1" dirty="0" smtClean="0">
                <a:latin typeface="+mn-lt"/>
              </a:rPr>
              <a:t>Without </a:t>
            </a:r>
            <a:r>
              <a:rPr lang="en-US" sz="3600" b="1" dirty="0">
                <a:latin typeface="+mn-lt"/>
              </a:rPr>
              <a:t>Knowing Their Base Salaries</a:t>
            </a:r>
          </a:p>
        </p:txBody>
      </p:sp>
      <p:graphicFrame>
        <p:nvGraphicFramePr>
          <p:cNvPr id="68645" name="Group 37"/>
          <p:cNvGraphicFramePr>
            <a:graphicFrameLocks noGrp="1"/>
          </p:cNvGraphicFramePr>
          <p:nvPr>
            <p:ph sz="half"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37095378"/>
              </p:ext>
            </p:extLst>
          </p:nvPr>
        </p:nvGraphicFramePr>
        <p:xfrm>
          <a:off x="4572000" y="1752600"/>
          <a:ext cx="4267200" cy="4317365"/>
        </p:xfrm>
        <a:graphic>
          <a:graphicData uri="http://schemas.openxmlformats.org/drawingml/2006/table">
            <a:tbl>
              <a:tblPr/>
              <a:tblGrid>
                <a:gridCol w="1422400"/>
                <a:gridCol w="1422400"/>
                <a:gridCol w="1422400"/>
              </a:tblGrid>
              <a:tr h="8731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1" i="0" u="none" strike="noStrike" cap="none" normalizeH="0" baseline="0" dirty="0" smtClean="0">
                        <a:ln>
                          <a:noFill/>
                        </a:ln>
                        <a:solidFill>
                          <a:schemeClr val="tx1">
                            <a:lumMod val="65000"/>
                            <a:lumOff val="35000"/>
                          </a:schemeClr>
                        </a:solidFill>
                        <a:effectLst/>
                        <a:latin typeface="+mj-lt"/>
                      </a:endParaRPr>
                    </a:p>
                  </a:txBody>
                  <a:tcPr marL="43180" marR="431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lumMod val="65000"/>
                              <a:lumOff val="35000"/>
                            </a:schemeClr>
                          </a:solidFill>
                          <a:effectLst/>
                          <a:latin typeface="+mj-lt"/>
                        </a:rPr>
                        <a:t>Bill</a:t>
                      </a:r>
                    </a:p>
                  </a:txBody>
                  <a:tcPr marL="43180" marR="431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dirty="0" smtClean="0">
                          <a:ln>
                            <a:noFill/>
                          </a:ln>
                          <a:solidFill>
                            <a:schemeClr val="tx1">
                              <a:lumMod val="65000"/>
                              <a:lumOff val="35000"/>
                            </a:schemeClr>
                          </a:solidFill>
                          <a:effectLst/>
                          <a:latin typeface="+mj-lt"/>
                        </a:rPr>
                        <a:t>Nancy</a:t>
                      </a:r>
                    </a:p>
                  </a:txBody>
                  <a:tcPr marL="43180" marR="431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65087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dirty="0" smtClean="0">
                          <a:ln>
                            <a:noFill/>
                          </a:ln>
                          <a:solidFill>
                            <a:schemeClr val="tx1">
                              <a:lumMod val="65000"/>
                              <a:lumOff val="35000"/>
                            </a:schemeClr>
                          </a:solidFill>
                          <a:effectLst/>
                          <a:latin typeface="+mj-lt"/>
                        </a:rPr>
                        <a:t>Base Salary</a:t>
                      </a:r>
                    </a:p>
                  </a:txBody>
                  <a:tcPr marL="43180" marR="431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dirty="0" smtClean="0">
                          <a:ln>
                            <a:noFill/>
                          </a:ln>
                          <a:solidFill>
                            <a:schemeClr val="tx1">
                              <a:lumMod val="65000"/>
                              <a:lumOff val="35000"/>
                            </a:schemeClr>
                          </a:solidFill>
                          <a:effectLst/>
                          <a:latin typeface="+mj-lt"/>
                        </a:rPr>
                        <a:t>$50,000</a:t>
                      </a:r>
                    </a:p>
                  </a:txBody>
                  <a:tcPr marL="43180" marR="431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dirty="0" smtClean="0">
                          <a:ln>
                            <a:noFill/>
                          </a:ln>
                          <a:solidFill>
                            <a:schemeClr val="tx1">
                              <a:lumMod val="65000"/>
                              <a:lumOff val="35000"/>
                            </a:schemeClr>
                          </a:solidFill>
                          <a:effectLst/>
                          <a:latin typeface="+mj-lt"/>
                        </a:rPr>
                        <a:t>$200,000</a:t>
                      </a:r>
                    </a:p>
                  </a:txBody>
                  <a:tcPr marL="43180" marR="431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dirty="0" smtClean="0">
                          <a:ln>
                            <a:noFill/>
                          </a:ln>
                          <a:solidFill>
                            <a:schemeClr val="tx1">
                              <a:lumMod val="65000"/>
                              <a:lumOff val="35000"/>
                            </a:schemeClr>
                          </a:solidFill>
                          <a:effectLst/>
                          <a:latin typeface="+mj-lt"/>
                        </a:rPr>
                        <a:t>Pay Raise (%)</a:t>
                      </a:r>
                    </a:p>
                  </a:txBody>
                  <a:tcPr marL="43180" marR="431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dirty="0" smtClean="0">
                          <a:ln>
                            <a:noFill/>
                          </a:ln>
                          <a:solidFill>
                            <a:schemeClr val="tx1">
                              <a:lumMod val="65000"/>
                              <a:lumOff val="35000"/>
                            </a:schemeClr>
                          </a:solidFill>
                          <a:effectLst/>
                          <a:latin typeface="+mj-lt"/>
                        </a:rPr>
                        <a:t>10%</a:t>
                      </a:r>
                    </a:p>
                  </a:txBody>
                  <a:tcPr marL="43180" marR="431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dirty="0" smtClean="0">
                          <a:ln>
                            <a:noFill/>
                          </a:ln>
                          <a:solidFill>
                            <a:schemeClr val="tx1">
                              <a:lumMod val="65000"/>
                              <a:lumOff val="35000"/>
                            </a:schemeClr>
                          </a:solidFill>
                          <a:effectLst/>
                          <a:latin typeface="+mj-lt"/>
                        </a:rPr>
                        <a:t>5%</a:t>
                      </a:r>
                    </a:p>
                  </a:txBody>
                  <a:tcPr marL="43180" marR="431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293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dirty="0" smtClean="0">
                          <a:ln>
                            <a:noFill/>
                          </a:ln>
                          <a:solidFill>
                            <a:schemeClr val="tx1">
                              <a:lumMod val="65000"/>
                              <a:lumOff val="35000"/>
                            </a:schemeClr>
                          </a:solidFill>
                          <a:effectLst/>
                          <a:latin typeface="+mj-lt"/>
                        </a:rPr>
                        <a:t>Pay Raise ($)</a:t>
                      </a:r>
                    </a:p>
                  </a:txBody>
                  <a:tcPr marL="43180" marR="431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smtClean="0">
                          <a:ln>
                            <a:noFill/>
                          </a:ln>
                          <a:solidFill>
                            <a:schemeClr val="tx1">
                              <a:lumMod val="65000"/>
                              <a:lumOff val="35000"/>
                            </a:schemeClr>
                          </a:solidFill>
                          <a:effectLst/>
                          <a:latin typeface="+mj-lt"/>
                        </a:rPr>
                        <a:t>$5,000</a:t>
                      </a:r>
                    </a:p>
                  </a:txBody>
                  <a:tcPr marL="43180" marR="431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dirty="0" smtClean="0">
                          <a:ln>
                            <a:noFill/>
                          </a:ln>
                          <a:solidFill>
                            <a:schemeClr val="tx1">
                              <a:lumMod val="65000"/>
                              <a:lumOff val="35000"/>
                            </a:schemeClr>
                          </a:solidFill>
                          <a:effectLst/>
                          <a:latin typeface="+mj-lt"/>
                        </a:rPr>
                        <a:t>$10,000</a:t>
                      </a:r>
                    </a:p>
                  </a:txBody>
                  <a:tcPr marL="43180" marR="431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 name="Text Placeholder 27"/>
          <p:cNvSpPr>
            <a:spLocks noGrp="1"/>
          </p:cNvSpPr>
          <p:nvPr>
            <p:ph sz="half" idx="2"/>
          </p:nvPr>
        </p:nvSpPr>
        <p:spPr>
          <a:xfrm>
            <a:off x="838200" y="1752600"/>
            <a:ext cx="3657600" cy="4351338"/>
          </a:xfrm>
        </p:spPr>
        <p:txBody>
          <a:bodyPr>
            <a:normAutofit lnSpcReduction="10000"/>
          </a:bodyPr>
          <a:lstStyle/>
          <a:p>
            <a:r>
              <a:rPr lang="en-US" sz="2800" b="1" dirty="0" smtClean="0">
                <a:solidFill>
                  <a:schemeClr val="tx1">
                    <a:lumMod val="65000"/>
                    <a:lumOff val="35000"/>
                  </a:schemeClr>
                </a:solidFill>
                <a:latin typeface="+mj-lt"/>
              </a:rPr>
              <a:t>For the same reason, we can’t compare mutually exclusive projects based on the magnitude of their IRR. We need to know the size of the investment and its timing of cash flows over the life of the project.</a:t>
            </a:r>
          </a:p>
          <a:p>
            <a:pPr>
              <a:buFont typeface="Wingdings" pitchFamily="2" charset="2"/>
              <a:buChar char="q"/>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mn-lt"/>
              </a:rPr>
              <a:t>Incremental Analysis</a:t>
            </a:r>
            <a:endParaRPr lang="en-US" sz="4000" b="1" dirty="0">
              <a:latin typeface="+mn-lt"/>
            </a:endParaRPr>
          </a:p>
        </p:txBody>
      </p:sp>
      <p:sp>
        <p:nvSpPr>
          <p:cNvPr id="4" name="Content Placeholder 3"/>
          <p:cNvSpPr>
            <a:spLocks noGrp="1"/>
          </p:cNvSpPr>
          <p:nvPr>
            <p:ph sz="half" idx="1"/>
          </p:nvPr>
        </p:nvSpPr>
        <p:spPr>
          <a:xfrm>
            <a:off x="4724400" y="1676400"/>
            <a:ext cx="3886200" cy="4351338"/>
          </a:xfrm>
        </p:spPr>
        <p:txBody>
          <a:bodyPr/>
          <a:lstStyle/>
          <a:p>
            <a:r>
              <a:rPr lang="en-US" sz="2400" b="1" dirty="0" smtClean="0">
                <a:solidFill>
                  <a:schemeClr val="tx1">
                    <a:lumMod val="65000"/>
                    <a:lumOff val="35000"/>
                  </a:schemeClr>
                </a:solidFill>
              </a:rPr>
              <a:t>Incremental cash flows</a:t>
            </a:r>
          </a:p>
          <a:p>
            <a:endParaRPr lang="en-US" dirty="0"/>
          </a:p>
        </p:txBody>
      </p:sp>
      <p:sp>
        <p:nvSpPr>
          <p:cNvPr id="3" name="Text Placeholder 2"/>
          <p:cNvSpPr>
            <a:spLocks noGrp="1"/>
          </p:cNvSpPr>
          <p:nvPr>
            <p:ph sz="half" idx="2"/>
          </p:nvPr>
        </p:nvSpPr>
        <p:spPr>
          <a:xfrm>
            <a:off x="685800" y="1905000"/>
            <a:ext cx="3886200" cy="4351338"/>
          </a:xfrm>
        </p:spPr>
        <p:txBody>
          <a:bodyPr>
            <a:noAutofit/>
          </a:bodyPr>
          <a:lstStyle/>
          <a:p>
            <a:pPr>
              <a:buFont typeface="Wingdings" pitchFamily="2" charset="2"/>
              <a:buChar char="q"/>
            </a:pPr>
            <a:r>
              <a:rPr lang="en-US" sz="1800" dirty="0" smtClean="0"/>
              <a:t> </a:t>
            </a:r>
            <a:r>
              <a:rPr lang="en-US" sz="1800" b="1" dirty="0" smtClean="0">
                <a:solidFill>
                  <a:srgbClr val="FF3300"/>
                </a:solidFill>
              </a:rPr>
              <a:t>At Issue</a:t>
            </a:r>
            <a:r>
              <a:rPr lang="en-US" sz="1800" b="1" dirty="0" smtClean="0">
                <a:solidFill>
                  <a:schemeClr val="tx1">
                    <a:lumMod val="65000"/>
                    <a:lumOff val="35000"/>
                  </a:schemeClr>
                </a:solidFill>
              </a:rPr>
              <a:t>: Can we justify the higher cost investment, say A2? Suppose you have exactly $5,000 to invest and MARR = 10%.</a:t>
            </a:r>
          </a:p>
          <a:p>
            <a:pPr>
              <a:buFont typeface="Wingdings" pitchFamily="2" charset="2"/>
              <a:buChar char="q"/>
            </a:pPr>
            <a:r>
              <a:rPr lang="en-US" sz="1800" b="1" dirty="0" smtClean="0">
                <a:solidFill>
                  <a:schemeClr val="tx1">
                    <a:lumMod val="65000"/>
                    <a:lumOff val="35000"/>
                  </a:schemeClr>
                </a:solidFill>
              </a:rPr>
              <a:t> </a:t>
            </a:r>
            <a:r>
              <a:rPr lang="en-US" sz="1800" b="1" dirty="0" smtClean="0">
                <a:solidFill>
                  <a:srgbClr val="3333FF"/>
                </a:solidFill>
              </a:rPr>
              <a:t>Option 1</a:t>
            </a:r>
            <a:r>
              <a:rPr lang="en-US" sz="1800" b="1" dirty="0" smtClean="0">
                <a:solidFill>
                  <a:schemeClr val="tx1">
                    <a:lumMod val="65000"/>
                    <a:lumOff val="35000"/>
                  </a:schemeClr>
                </a:solidFill>
              </a:rPr>
              <a:t>: If you go with A1, the $4,000 of unspent funds will remain in your investment pool to earn 10%, so you will have $4,400 at the end of one year. </a:t>
            </a:r>
          </a:p>
          <a:p>
            <a:pPr>
              <a:buFont typeface="Wingdings" pitchFamily="2" charset="2"/>
              <a:buChar char="q"/>
            </a:pPr>
            <a:r>
              <a:rPr lang="en-US" sz="1800" b="1" dirty="0" smtClean="0">
                <a:solidFill>
                  <a:schemeClr val="tx1">
                    <a:lumMod val="65000"/>
                    <a:lumOff val="35000"/>
                  </a:schemeClr>
                </a:solidFill>
              </a:rPr>
              <a:t> </a:t>
            </a:r>
            <a:r>
              <a:rPr lang="en-US" sz="1800" b="1" dirty="0" smtClean="0">
                <a:solidFill>
                  <a:srgbClr val="3333FF"/>
                </a:solidFill>
              </a:rPr>
              <a:t>Option 2</a:t>
            </a:r>
            <a:r>
              <a:rPr lang="en-US" sz="1800" b="1" dirty="0" smtClean="0">
                <a:solidFill>
                  <a:schemeClr val="tx1">
                    <a:lumMod val="65000"/>
                    <a:lumOff val="35000"/>
                  </a:schemeClr>
                </a:solidFill>
              </a:rPr>
              <a:t>: By investing the additional $4,000 in A2, you would make an additional $5,000, which is equivalent to earning at the rate of 25%. Therefore, the higher cost investment (A2) is justified</a:t>
            </a:r>
            <a:r>
              <a:rPr lang="en-US" sz="2000" dirty="0" smtClean="0"/>
              <a:t>.</a:t>
            </a:r>
            <a:endParaRPr lang="en-US" sz="2000" dirty="0"/>
          </a:p>
        </p:txBody>
      </p:sp>
      <p:pic>
        <p:nvPicPr>
          <p:cNvPr id="7" name="Picture 6"/>
          <p:cNvPicPr>
            <a:picLocks noChangeAspect="1"/>
          </p:cNvPicPr>
          <p:nvPr/>
        </p:nvPicPr>
        <p:blipFill>
          <a:blip r:embed="rId3"/>
          <a:stretch>
            <a:fillRect/>
          </a:stretch>
        </p:blipFill>
        <p:spPr>
          <a:xfrm>
            <a:off x="4800600" y="2514600"/>
            <a:ext cx="3886200" cy="215235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762000"/>
            <a:ext cx="8305800" cy="609600"/>
          </a:xfrm>
        </p:spPr>
        <p:txBody>
          <a:bodyPr>
            <a:normAutofit/>
          </a:bodyPr>
          <a:lstStyle/>
          <a:p>
            <a:pPr algn="ctr"/>
            <a:r>
              <a:rPr lang="en-US" sz="3600" b="1" dirty="0">
                <a:latin typeface="+mn-lt"/>
              </a:rPr>
              <a:t>Incremental Analysis (Procedure)</a:t>
            </a:r>
          </a:p>
        </p:txBody>
      </p:sp>
      <p:sp>
        <p:nvSpPr>
          <p:cNvPr id="50179" name="Text Box 3"/>
          <p:cNvSpPr txBox="1">
            <a:spLocks noChangeArrowheads="1"/>
          </p:cNvSpPr>
          <p:nvPr/>
        </p:nvSpPr>
        <p:spPr bwMode="auto">
          <a:xfrm>
            <a:off x="990600" y="1676400"/>
            <a:ext cx="7437437" cy="3785652"/>
          </a:xfrm>
          <a:prstGeom prst="rect">
            <a:avLst/>
          </a:prstGeom>
          <a:noFill/>
          <a:ln w="9525">
            <a:noFill/>
            <a:miter lim="800000"/>
            <a:headEnd/>
            <a:tailEnd/>
          </a:ln>
          <a:effectLst/>
        </p:spPr>
        <p:txBody>
          <a:bodyPr wrap="square">
            <a:spAutoFit/>
          </a:bodyPr>
          <a:lstStyle/>
          <a:p>
            <a:pPr marL="342900" indent="-342900" eaLnBrk="0" hangingPunct="0">
              <a:buFont typeface="Courier New"/>
              <a:buChar char="o"/>
            </a:pPr>
            <a:r>
              <a:rPr lang="en-US" sz="2400" b="1" dirty="0">
                <a:solidFill>
                  <a:srgbClr val="3333FF"/>
                </a:solidFill>
                <a:latin typeface="+mj-lt"/>
              </a:rPr>
              <a:t>Step </a:t>
            </a:r>
            <a:r>
              <a:rPr lang="en-US" sz="2400" b="1" dirty="0" smtClean="0">
                <a:solidFill>
                  <a:srgbClr val="3333FF"/>
                </a:solidFill>
                <a:latin typeface="+mj-lt"/>
              </a:rPr>
              <a:t>1</a:t>
            </a:r>
            <a:r>
              <a:rPr lang="en-US" sz="2400" b="1" dirty="0" smtClean="0">
                <a:solidFill>
                  <a:schemeClr val="tx1">
                    <a:lumMod val="65000"/>
                    <a:lumOff val="35000"/>
                  </a:schemeClr>
                </a:solidFill>
                <a:latin typeface="+mj-lt"/>
              </a:rPr>
              <a:t>: Compute </a:t>
            </a:r>
            <a:r>
              <a:rPr lang="en-US" sz="2400" b="1" dirty="0">
                <a:solidFill>
                  <a:schemeClr val="tx1">
                    <a:lumMod val="65000"/>
                    <a:lumOff val="35000"/>
                  </a:schemeClr>
                </a:solidFill>
                <a:latin typeface="+mj-lt"/>
              </a:rPr>
              <a:t>the cash flow </a:t>
            </a:r>
            <a:r>
              <a:rPr lang="en-US" sz="2400" b="1" dirty="0" smtClean="0">
                <a:solidFill>
                  <a:schemeClr val="tx1">
                    <a:lumMod val="65000"/>
                    <a:lumOff val="35000"/>
                  </a:schemeClr>
                </a:solidFill>
                <a:latin typeface="+mj-lt"/>
              </a:rPr>
              <a:t>series for </a:t>
            </a:r>
            <a:r>
              <a:rPr lang="en-US" sz="2400" b="1" dirty="0">
                <a:solidFill>
                  <a:schemeClr val="tx1">
                    <a:lumMod val="65000"/>
                    <a:lumOff val="35000"/>
                  </a:schemeClr>
                </a:solidFill>
                <a:latin typeface="+mj-lt"/>
              </a:rPr>
              <a:t>the</a:t>
            </a:r>
            <a:r>
              <a:rPr lang="en-US" sz="2400" b="1" dirty="0" smtClean="0">
                <a:solidFill>
                  <a:schemeClr val="tx1">
                    <a:lumMod val="65000"/>
                    <a:lumOff val="35000"/>
                  </a:schemeClr>
                </a:solidFill>
                <a:latin typeface="+mj-lt"/>
              </a:rPr>
              <a:t> difference between </a:t>
            </a:r>
            <a:r>
              <a:rPr lang="en-US" sz="2400" b="1" dirty="0">
                <a:solidFill>
                  <a:schemeClr val="tx1">
                    <a:lumMod val="65000"/>
                    <a:lumOff val="35000"/>
                  </a:schemeClr>
                </a:solidFill>
                <a:latin typeface="+mj-lt"/>
              </a:rPr>
              <a:t>the projects (A</a:t>
            </a:r>
            <a:r>
              <a:rPr lang="en-US" sz="2400" b="1" dirty="0" smtClean="0">
                <a:solidFill>
                  <a:schemeClr val="tx1">
                    <a:lumMod val="65000"/>
                    <a:lumOff val="35000"/>
                  </a:schemeClr>
                </a:solidFill>
                <a:latin typeface="+mj-lt"/>
              </a:rPr>
              <a:t>, B</a:t>
            </a:r>
            <a:r>
              <a:rPr lang="en-US" sz="2400" b="1" dirty="0">
                <a:solidFill>
                  <a:schemeClr val="tx1">
                    <a:lumMod val="65000"/>
                    <a:lumOff val="35000"/>
                  </a:schemeClr>
                </a:solidFill>
                <a:latin typeface="+mj-lt"/>
              </a:rPr>
              <a:t>) </a:t>
            </a:r>
            <a:r>
              <a:rPr lang="en-US" sz="2400" b="1" dirty="0" smtClean="0">
                <a:solidFill>
                  <a:schemeClr val="tx1">
                    <a:lumMod val="65000"/>
                    <a:lumOff val="35000"/>
                  </a:schemeClr>
                </a:solidFill>
                <a:latin typeface="+mj-lt"/>
              </a:rPr>
              <a:t>by </a:t>
            </a:r>
            <a:r>
              <a:rPr lang="en-US" sz="2400" b="1" dirty="0" smtClean="0">
                <a:solidFill>
                  <a:srgbClr val="FF3300"/>
                </a:solidFill>
                <a:latin typeface="+mj-lt"/>
              </a:rPr>
              <a:t>subtracting the </a:t>
            </a:r>
            <a:r>
              <a:rPr lang="en-US" sz="2400" b="1" dirty="0">
                <a:solidFill>
                  <a:srgbClr val="FF3300"/>
                </a:solidFill>
                <a:latin typeface="+mj-lt"/>
              </a:rPr>
              <a:t>cash flow of the lower</a:t>
            </a:r>
            <a:r>
              <a:rPr lang="en-US" sz="2400" b="1" dirty="0" smtClean="0">
                <a:solidFill>
                  <a:srgbClr val="FF3300"/>
                </a:solidFill>
                <a:latin typeface="+mj-lt"/>
              </a:rPr>
              <a:t> investment cost </a:t>
            </a:r>
            <a:r>
              <a:rPr lang="en-US" sz="2400" b="1" dirty="0">
                <a:solidFill>
                  <a:srgbClr val="FF3300"/>
                </a:solidFill>
                <a:latin typeface="+mj-lt"/>
              </a:rPr>
              <a:t>project (A) from that of </a:t>
            </a:r>
            <a:r>
              <a:rPr lang="en-US" sz="2400" b="1" dirty="0" smtClean="0">
                <a:solidFill>
                  <a:srgbClr val="FF3300"/>
                </a:solidFill>
                <a:latin typeface="+mj-lt"/>
              </a:rPr>
              <a:t>the </a:t>
            </a:r>
            <a:r>
              <a:rPr lang="en-US" sz="2400" b="1" dirty="0">
                <a:solidFill>
                  <a:srgbClr val="FF3300"/>
                </a:solidFill>
                <a:latin typeface="+mj-lt"/>
              </a:rPr>
              <a:t>higher</a:t>
            </a:r>
            <a:r>
              <a:rPr lang="en-US" sz="2400" b="1" dirty="0" smtClean="0">
                <a:solidFill>
                  <a:srgbClr val="FF3300"/>
                </a:solidFill>
                <a:latin typeface="+mj-lt"/>
              </a:rPr>
              <a:t> investment </a:t>
            </a:r>
            <a:r>
              <a:rPr lang="en-US" sz="2400" b="1" dirty="0">
                <a:solidFill>
                  <a:srgbClr val="FF3300"/>
                </a:solidFill>
                <a:latin typeface="+mj-lt"/>
              </a:rPr>
              <a:t>cost project (B</a:t>
            </a:r>
            <a:r>
              <a:rPr lang="en-US" sz="2400" b="1" dirty="0" smtClean="0">
                <a:solidFill>
                  <a:srgbClr val="FF3300"/>
                </a:solidFill>
                <a:latin typeface="+mj-lt"/>
              </a:rPr>
              <a:t>).</a:t>
            </a:r>
            <a:endParaRPr lang="en-US" sz="2400" b="1" dirty="0">
              <a:solidFill>
                <a:srgbClr val="FF3300"/>
              </a:solidFill>
              <a:latin typeface="+mj-lt"/>
            </a:endParaRPr>
          </a:p>
          <a:p>
            <a:pPr marL="342900" indent="-342900" eaLnBrk="0" hangingPunct="0">
              <a:buFont typeface="Courier New"/>
              <a:buChar char="o"/>
            </a:pPr>
            <a:r>
              <a:rPr lang="en-US" sz="2400" b="1" dirty="0">
                <a:solidFill>
                  <a:srgbClr val="3333FF"/>
                </a:solidFill>
                <a:latin typeface="+mj-lt"/>
              </a:rPr>
              <a:t>Step </a:t>
            </a:r>
            <a:r>
              <a:rPr lang="en-US" sz="2400" b="1" dirty="0" smtClean="0">
                <a:solidFill>
                  <a:srgbClr val="3333FF"/>
                </a:solidFill>
                <a:latin typeface="+mj-lt"/>
              </a:rPr>
              <a:t>2</a:t>
            </a:r>
            <a:r>
              <a:rPr lang="en-US" sz="2400" b="1" dirty="0" smtClean="0">
                <a:solidFill>
                  <a:schemeClr val="tx1">
                    <a:lumMod val="65000"/>
                    <a:lumOff val="35000"/>
                  </a:schemeClr>
                </a:solidFill>
                <a:latin typeface="+mj-lt"/>
              </a:rPr>
              <a:t>: Compute </a:t>
            </a:r>
            <a:r>
              <a:rPr lang="en-US" sz="2400" b="1" dirty="0">
                <a:solidFill>
                  <a:schemeClr val="tx1">
                    <a:lumMod val="65000"/>
                    <a:lumOff val="35000"/>
                  </a:schemeClr>
                </a:solidFill>
                <a:latin typeface="+mj-lt"/>
              </a:rPr>
              <a:t>the IRR on this </a:t>
            </a:r>
            <a:r>
              <a:rPr lang="en-US" sz="2400" b="1" dirty="0" smtClean="0">
                <a:solidFill>
                  <a:schemeClr val="tx1">
                    <a:lumMod val="65000"/>
                    <a:lumOff val="35000"/>
                  </a:schemeClr>
                </a:solidFill>
                <a:latin typeface="+mj-lt"/>
              </a:rPr>
              <a:t>incremental investment </a:t>
            </a:r>
            <a:r>
              <a:rPr lang="en-US" sz="2400" b="1" dirty="0">
                <a:solidFill>
                  <a:schemeClr val="tx1">
                    <a:lumMod val="65000"/>
                    <a:lumOff val="35000"/>
                  </a:schemeClr>
                </a:solidFill>
                <a:latin typeface="+mj-lt"/>
              </a:rPr>
              <a:t>(</a:t>
            </a:r>
            <a:r>
              <a:rPr lang="en-US" sz="2400" b="1" dirty="0" smtClean="0">
                <a:solidFill>
                  <a:schemeClr val="tx1">
                    <a:lumMod val="65000"/>
                    <a:lumOff val="35000"/>
                  </a:schemeClr>
                </a:solidFill>
                <a:latin typeface="+mj-lt"/>
              </a:rPr>
              <a:t>IRR</a:t>
            </a:r>
            <a:r>
              <a:rPr lang="en-US" sz="2400" b="1" baseline="-25000" dirty="0" smtClean="0">
                <a:solidFill>
                  <a:schemeClr val="tx1">
                    <a:lumMod val="65000"/>
                    <a:lumOff val="35000"/>
                  </a:schemeClr>
                </a:solidFill>
                <a:latin typeface="+mj-lt"/>
              </a:rPr>
              <a:t>B-A</a:t>
            </a:r>
            <a:r>
              <a:rPr lang="en-US" sz="2400" b="1" dirty="0" smtClean="0">
                <a:solidFill>
                  <a:schemeClr val="tx1">
                    <a:lumMod val="65000"/>
                    <a:lumOff val="35000"/>
                  </a:schemeClr>
                </a:solidFill>
                <a:latin typeface="+mj-lt"/>
              </a:rPr>
              <a:t> ).</a:t>
            </a:r>
          </a:p>
          <a:p>
            <a:pPr marL="342900" indent="-342900" eaLnBrk="0" hangingPunct="0">
              <a:buFont typeface="Courier New"/>
              <a:buChar char="o"/>
            </a:pPr>
            <a:r>
              <a:rPr lang="en-US" sz="2400" b="1" dirty="0">
                <a:solidFill>
                  <a:srgbClr val="3333FF"/>
                </a:solidFill>
                <a:latin typeface="+mj-lt"/>
              </a:rPr>
              <a:t>Step </a:t>
            </a:r>
            <a:r>
              <a:rPr lang="en-US" sz="2400" b="1" dirty="0" smtClean="0">
                <a:solidFill>
                  <a:srgbClr val="3333FF"/>
                </a:solidFill>
                <a:latin typeface="+mj-lt"/>
              </a:rPr>
              <a:t>3</a:t>
            </a:r>
            <a:r>
              <a:rPr lang="en-US" sz="2400" b="1" dirty="0" smtClean="0">
                <a:solidFill>
                  <a:schemeClr val="tx1">
                    <a:lumMod val="65000"/>
                    <a:lumOff val="35000"/>
                  </a:schemeClr>
                </a:solidFill>
                <a:latin typeface="+mj-lt"/>
              </a:rPr>
              <a:t>: Accept </a:t>
            </a:r>
            <a:r>
              <a:rPr lang="en-US" sz="2400" b="1" dirty="0">
                <a:solidFill>
                  <a:schemeClr val="tx1">
                    <a:lumMod val="65000"/>
                    <a:lumOff val="35000"/>
                  </a:schemeClr>
                </a:solidFill>
                <a:latin typeface="+mj-lt"/>
              </a:rPr>
              <a:t>the investment B </a:t>
            </a:r>
            <a:r>
              <a:rPr lang="en-US" sz="2400" b="1" dirty="0" smtClean="0">
                <a:solidFill>
                  <a:schemeClr val="tx1">
                    <a:lumMod val="65000"/>
                    <a:lumOff val="35000"/>
                  </a:schemeClr>
                </a:solidFill>
                <a:latin typeface="+mj-lt"/>
              </a:rPr>
              <a:t>if, </a:t>
            </a:r>
            <a:r>
              <a:rPr lang="en-US" sz="2400" b="1" dirty="0">
                <a:solidFill>
                  <a:schemeClr val="tx1">
                    <a:lumMod val="65000"/>
                    <a:lumOff val="35000"/>
                  </a:schemeClr>
                </a:solidFill>
                <a:latin typeface="+mj-lt"/>
              </a:rPr>
              <a:t>and only </a:t>
            </a:r>
            <a:r>
              <a:rPr lang="en-US" sz="2400" b="1" dirty="0" smtClean="0">
                <a:solidFill>
                  <a:schemeClr val="tx1">
                    <a:lumMod val="65000"/>
                    <a:lumOff val="35000"/>
                  </a:schemeClr>
                </a:solidFill>
                <a:latin typeface="+mj-lt"/>
              </a:rPr>
              <a:t>if, </a:t>
            </a:r>
            <a:r>
              <a:rPr lang="en-US" sz="2400" b="1" dirty="0" smtClean="0">
                <a:solidFill>
                  <a:srgbClr val="FF3300"/>
                </a:solidFill>
                <a:latin typeface="+mj-lt"/>
              </a:rPr>
              <a:t>IRR </a:t>
            </a:r>
            <a:r>
              <a:rPr lang="en-US" sz="2400" b="1" baseline="-25000" dirty="0">
                <a:solidFill>
                  <a:srgbClr val="FF3300"/>
                </a:solidFill>
                <a:latin typeface="+mj-lt"/>
              </a:rPr>
              <a:t>B-A</a:t>
            </a:r>
            <a:r>
              <a:rPr lang="en-US" sz="2400" b="1" dirty="0">
                <a:solidFill>
                  <a:srgbClr val="FF3300"/>
                </a:solidFill>
                <a:latin typeface="+mj-lt"/>
              </a:rPr>
              <a:t>   &gt;  </a:t>
            </a:r>
            <a:r>
              <a:rPr lang="en-US" sz="2400" b="1" dirty="0" smtClean="0">
                <a:solidFill>
                  <a:srgbClr val="FF3300"/>
                </a:solidFill>
                <a:latin typeface="+mj-lt"/>
              </a:rPr>
              <a:t>MARR</a:t>
            </a:r>
            <a:r>
              <a:rPr lang="en-US" sz="2400" b="1" dirty="0" smtClean="0">
                <a:solidFill>
                  <a:schemeClr val="tx1">
                    <a:lumMod val="65000"/>
                    <a:lumOff val="35000"/>
                  </a:schemeClr>
                </a:solidFill>
              </a:rPr>
              <a:t>.</a:t>
            </a:r>
            <a:endParaRPr lang="en-US" sz="2400" b="1" dirty="0" smtClean="0">
              <a:solidFill>
                <a:srgbClr val="FF3300"/>
              </a:solidFill>
              <a:latin typeface="+mj-lt"/>
            </a:endParaRPr>
          </a:p>
          <a:p>
            <a:pPr eaLnBrk="0" hangingPunct="0"/>
            <a:endParaRPr lang="en-US" sz="2400" b="1" dirty="0">
              <a:solidFill>
                <a:srgbClr val="FF3300"/>
              </a:solidFill>
              <a:latin typeface="+mj-lt"/>
            </a:endParaRPr>
          </a:p>
        </p:txBody>
      </p:sp>
      <p:sp>
        <p:nvSpPr>
          <p:cNvPr id="50181" name="Text Box 5"/>
          <p:cNvSpPr txBox="1">
            <a:spLocks noChangeArrowheads="1"/>
          </p:cNvSpPr>
          <p:nvPr/>
        </p:nvSpPr>
        <p:spPr bwMode="auto">
          <a:xfrm>
            <a:off x="906130" y="5181600"/>
            <a:ext cx="7331739" cy="369332"/>
          </a:xfrm>
          <a:prstGeom prst="rect">
            <a:avLst/>
          </a:prstGeom>
          <a:noFill/>
          <a:ln w="9525">
            <a:noFill/>
            <a:miter lim="800000"/>
            <a:headEnd/>
            <a:tailEnd/>
          </a:ln>
          <a:effectLst/>
        </p:spPr>
        <p:txBody>
          <a:bodyPr wrap="square">
            <a:spAutoFit/>
          </a:bodyPr>
          <a:lstStyle/>
          <a:p>
            <a:r>
              <a:rPr lang="en-US" b="1" dirty="0">
                <a:solidFill>
                  <a:schemeClr val="tx1">
                    <a:lumMod val="75000"/>
                    <a:lumOff val="25000"/>
                  </a:schemeClr>
                </a:solidFill>
                <a:latin typeface="+mj-lt"/>
              </a:rPr>
              <a:t>NOTE: Make sure that both IRR</a:t>
            </a:r>
            <a:r>
              <a:rPr lang="en-US" b="1" baseline="-25000" dirty="0">
                <a:solidFill>
                  <a:schemeClr val="tx1">
                    <a:lumMod val="75000"/>
                    <a:lumOff val="25000"/>
                  </a:schemeClr>
                </a:solidFill>
                <a:latin typeface="+mj-lt"/>
              </a:rPr>
              <a:t>A</a:t>
            </a:r>
            <a:r>
              <a:rPr lang="en-US" b="1" dirty="0">
                <a:solidFill>
                  <a:schemeClr val="tx1">
                    <a:lumMod val="75000"/>
                    <a:lumOff val="25000"/>
                  </a:schemeClr>
                </a:solidFill>
                <a:latin typeface="+mj-lt"/>
              </a:rPr>
              <a:t> and IRR</a:t>
            </a:r>
            <a:r>
              <a:rPr lang="en-US" b="1" baseline="-25000" dirty="0">
                <a:solidFill>
                  <a:schemeClr val="tx1">
                    <a:lumMod val="75000"/>
                    <a:lumOff val="25000"/>
                  </a:schemeClr>
                </a:solidFill>
                <a:latin typeface="+mj-lt"/>
              </a:rPr>
              <a:t>B</a:t>
            </a:r>
            <a:r>
              <a:rPr lang="en-US" b="1" dirty="0">
                <a:solidFill>
                  <a:schemeClr val="tx1">
                    <a:lumMod val="75000"/>
                    <a:lumOff val="25000"/>
                  </a:schemeClr>
                </a:solidFill>
                <a:latin typeface="+mj-lt"/>
              </a:rPr>
              <a:t> </a:t>
            </a:r>
            <a:r>
              <a:rPr lang="en-US" b="1" dirty="0" smtClean="0">
                <a:solidFill>
                  <a:schemeClr val="tx1">
                    <a:lumMod val="75000"/>
                    <a:lumOff val="25000"/>
                  </a:schemeClr>
                </a:solidFill>
                <a:latin typeface="+mj-lt"/>
              </a:rPr>
              <a:t>are </a:t>
            </a:r>
            <a:r>
              <a:rPr lang="en-US" b="1" dirty="0">
                <a:solidFill>
                  <a:schemeClr val="tx1">
                    <a:lumMod val="75000"/>
                    <a:lumOff val="25000"/>
                  </a:schemeClr>
                </a:solidFill>
                <a:latin typeface="+mj-lt"/>
              </a:rPr>
              <a:t>greater than MARR.</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pPr algn="ctr"/>
            <a:r>
              <a:rPr lang="en-US" sz="2800" b="1" dirty="0">
                <a:latin typeface="+mn-lt"/>
              </a:rPr>
              <a:t>Example </a:t>
            </a:r>
            <a:r>
              <a:rPr lang="en-US" sz="2800" b="1" dirty="0" smtClean="0">
                <a:latin typeface="+mn-lt"/>
              </a:rPr>
              <a:t>7.11: IRR on Incremental Investment: Two Alternatives </a:t>
            </a:r>
            <a:endParaRPr lang="en-US" sz="2800" b="1" dirty="0">
              <a:latin typeface="+mn-lt"/>
            </a:endParaRPr>
          </a:p>
        </p:txBody>
      </p:sp>
      <p:sp>
        <p:nvSpPr>
          <p:cNvPr id="29" name="Text Placeholder 28"/>
          <p:cNvSpPr>
            <a:spLocks noGrp="1"/>
          </p:cNvSpPr>
          <p:nvPr>
            <p:ph idx="1"/>
          </p:nvPr>
        </p:nvSpPr>
        <p:spPr/>
        <p:txBody>
          <a:bodyPr>
            <a:normAutofit/>
          </a:bodyPr>
          <a:lstStyle/>
          <a:p>
            <a:pPr>
              <a:buFont typeface="Wingdings" pitchFamily="2" charset="2"/>
              <a:buChar char="q"/>
            </a:pPr>
            <a:r>
              <a:rPr lang="en-US" b="1" dirty="0" smtClean="0">
                <a:solidFill>
                  <a:srgbClr val="FF0000"/>
                </a:solidFill>
              </a:rPr>
              <a:t> Given</a:t>
            </a:r>
            <a:r>
              <a:rPr lang="en-US" dirty="0" smtClean="0"/>
              <a:t>: </a:t>
            </a:r>
            <a:r>
              <a:rPr lang="en-US" b="1" dirty="0" smtClean="0">
                <a:solidFill>
                  <a:schemeClr val="bg2">
                    <a:lumMod val="50000"/>
                  </a:schemeClr>
                </a:solidFill>
              </a:rPr>
              <a:t>Project Cash Flows</a:t>
            </a:r>
            <a:endParaRPr lang="en-US" sz="2600" b="1" dirty="0" smtClean="0">
              <a:solidFill>
                <a:schemeClr val="bg2">
                  <a:lumMod val="50000"/>
                </a:schemeClr>
              </a:solidFill>
            </a:endParaRPr>
          </a:p>
          <a:p>
            <a:pPr>
              <a:buFont typeface="Wingdings" pitchFamily="2" charset="2"/>
              <a:buChar char="q"/>
            </a:pPr>
            <a:endParaRPr lang="en-US" dirty="0" smtClean="0"/>
          </a:p>
          <a:p>
            <a:pPr>
              <a:buFont typeface="Wingdings" pitchFamily="2" charset="2"/>
              <a:buChar char="q"/>
            </a:pPr>
            <a:endParaRPr lang="en-US" dirty="0" smtClean="0"/>
          </a:p>
          <a:p>
            <a:pPr>
              <a:buFont typeface="Wingdings" pitchFamily="2" charset="2"/>
              <a:buChar char="q"/>
            </a:pPr>
            <a:endParaRPr lang="en-US" dirty="0" smtClean="0"/>
          </a:p>
          <a:p>
            <a:pPr>
              <a:buFont typeface="Wingdings" pitchFamily="2" charset="2"/>
              <a:buChar char="q"/>
            </a:pPr>
            <a:endParaRPr lang="en-US" dirty="0" smtClean="0"/>
          </a:p>
          <a:p>
            <a:pPr>
              <a:buFont typeface="Wingdings" pitchFamily="2" charset="2"/>
              <a:buChar char="q"/>
            </a:pPr>
            <a:endParaRPr lang="en-US" dirty="0" smtClean="0"/>
          </a:p>
          <a:p>
            <a:pPr>
              <a:buFont typeface="Wingdings" pitchFamily="2" charset="2"/>
              <a:buChar char="q"/>
            </a:pPr>
            <a:endParaRPr lang="en-US" dirty="0" smtClean="0"/>
          </a:p>
          <a:p>
            <a:pPr marL="0" indent="0">
              <a:buNone/>
            </a:pPr>
            <a:endParaRPr lang="en-US" dirty="0" smtClean="0"/>
          </a:p>
          <a:p>
            <a:pPr>
              <a:buFont typeface="Wingdings" pitchFamily="2" charset="2"/>
              <a:buChar char="q"/>
            </a:pPr>
            <a:r>
              <a:rPr lang="en-US" b="1" dirty="0" smtClean="0">
                <a:solidFill>
                  <a:srgbClr val="FF0000"/>
                </a:solidFill>
              </a:rPr>
              <a:t>Find</a:t>
            </a:r>
            <a:r>
              <a:rPr lang="en-US" b="1" dirty="0" smtClean="0">
                <a:solidFill>
                  <a:schemeClr val="tx1">
                    <a:lumMod val="65000"/>
                    <a:lumOff val="35000"/>
                  </a:schemeClr>
                </a:solidFill>
              </a:rPr>
              <a:t>: </a:t>
            </a:r>
            <a:r>
              <a:rPr lang="en-US" b="1" dirty="0">
                <a:solidFill>
                  <a:schemeClr val="tx1">
                    <a:lumMod val="65000"/>
                    <a:lumOff val="35000"/>
                  </a:schemeClr>
                </a:solidFill>
              </a:rPr>
              <a:t> </a:t>
            </a:r>
            <a:r>
              <a:rPr lang="en-US" b="1" dirty="0" smtClean="0">
                <a:solidFill>
                  <a:schemeClr val="tx1">
                    <a:lumMod val="65000"/>
                    <a:lumOff val="35000"/>
                  </a:schemeClr>
                </a:solidFill>
              </a:rPr>
              <a:t>Which project is a better choice at MARR = 10%?</a:t>
            </a:r>
          </a:p>
          <a:p>
            <a:pPr>
              <a:buFont typeface="Wingdings" pitchFamily="2" charset="2"/>
              <a:buChar char="q"/>
            </a:pPr>
            <a:endParaRPr lang="en-US" dirty="0" smtClean="0"/>
          </a:p>
          <a:p>
            <a:endParaRPr lang="en-US" dirty="0"/>
          </a:p>
        </p:txBody>
      </p:sp>
      <p:pic>
        <p:nvPicPr>
          <p:cNvPr id="3" name="Picture 2"/>
          <p:cNvPicPr>
            <a:picLocks noChangeAspect="1"/>
          </p:cNvPicPr>
          <p:nvPr/>
        </p:nvPicPr>
        <p:blipFill>
          <a:blip r:embed="rId3"/>
          <a:stretch>
            <a:fillRect/>
          </a:stretch>
        </p:blipFill>
        <p:spPr>
          <a:xfrm>
            <a:off x="2337899" y="2286000"/>
            <a:ext cx="4468201" cy="243648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pPr algn="ctr"/>
            <a:r>
              <a:rPr lang="en-US" sz="2800" b="1" dirty="0" smtClean="0">
                <a:latin typeface="+mn-lt"/>
              </a:rPr>
              <a:t>Solution</a:t>
            </a:r>
            <a:endParaRPr lang="en-US" sz="2800" b="1" dirty="0">
              <a:latin typeface="+mn-lt"/>
            </a:endParaRPr>
          </a:p>
        </p:txBody>
      </p:sp>
      <p:pic>
        <p:nvPicPr>
          <p:cNvPr id="51229" name="Picture 29" descr="fg07_10EXM"/>
          <p:cNvPicPr>
            <a:picLocks noGrp="1" noChangeAspect="1" noChangeArrowheads="1"/>
          </p:cNvPicPr>
          <p:nvPr>
            <p:ph sz="half" idx="1"/>
          </p:nvPr>
        </p:nvPicPr>
        <p:blipFill>
          <a:blip r:embed="rId3" cstate="print"/>
          <a:stretch>
            <a:fillRect/>
          </a:stretch>
        </p:blipFill>
        <p:spPr>
          <a:xfrm>
            <a:off x="894657" y="2135086"/>
            <a:ext cx="3354185" cy="3732415"/>
          </a:xfrm>
          <a:ln/>
        </p:spPr>
        <p:style>
          <a:lnRef idx="1">
            <a:schemeClr val="accent4"/>
          </a:lnRef>
          <a:fillRef idx="3">
            <a:schemeClr val="accent4"/>
          </a:fillRef>
          <a:effectRef idx="2">
            <a:schemeClr val="accent4"/>
          </a:effectRef>
          <a:fontRef idx="minor">
            <a:schemeClr val="lt1"/>
          </a:fontRef>
        </p:style>
      </p:pic>
      <p:sp>
        <p:nvSpPr>
          <p:cNvPr id="29" name="Text Placeholder 28"/>
          <p:cNvSpPr>
            <a:spLocks noGrp="1"/>
          </p:cNvSpPr>
          <p:nvPr>
            <p:ph sz="half" idx="2"/>
          </p:nvPr>
        </p:nvSpPr>
        <p:spPr/>
        <p:txBody>
          <a:bodyPr>
            <a:normAutofit lnSpcReduction="10000"/>
          </a:bodyPr>
          <a:lstStyle/>
          <a:p>
            <a:pPr>
              <a:buFont typeface="Wingdings" pitchFamily="2" charset="2"/>
              <a:buChar char="q"/>
            </a:pPr>
            <a:r>
              <a:rPr lang="en-US" dirty="0" smtClean="0"/>
              <a:t> </a:t>
            </a:r>
            <a:r>
              <a:rPr lang="en-US" b="1" dirty="0" smtClean="0">
                <a:solidFill>
                  <a:schemeClr val="bg2">
                    <a:lumMod val="50000"/>
                  </a:schemeClr>
                </a:solidFill>
              </a:rPr>
              <a:t>Project Cash Flows</a:t>
            </a:r>
            <a:endParaRPr lang="en-US" sz="2600" b="1" dirty="0" smtClean="0">
              <a:solidFill>
                <a:schemeClr val="bg2">
                  <a:lumMod val="50000"/>
                </a:schemeClr>
              </a:solidFill>
            </a:endParaRPr>
          </a:p>
          <a:p>
            <a:pPr>
              <a:buFont typeface="Wingdings" pitchFamily="2" charset="2"/>
              <a:buChar char="q"/>
            </a:pPr>
            <a:endParaRPr lang="en-US" dirty="0" smtClean="0"/>
          </a:p>
          <a:p>
            <a:pPr>
              <a:buFont typeface="Wingdings" pitchFamily="2" charset="2"/>
              <a:buChar char="q"/>
            </a:pPr>
            <a:endParaRPr lang="en-US" dirty="0" smtClean="0"/>
          </a:p>
          <a:p>
            <a:pPr>
              <a:buFont typeface="Wingdings" pitchFamily="2" charset="2"/>
              <a:buChar char="q"/>
            </a:pPr>
            <a:endParaRPr lang="en-US" dirty="0" smtClean="0"/>
          </a:p>
          <a:p>
            <a:pPr>
              <a:buFont typeface="Wingdings" pitchFamily="2" charset="2"/>
              <a:buChar char="q"/>
            </a:pPr>
            <a:endParaRPr lang="en-US" dirty="0" smtClean="0"/>
          </a:p>
          <a:p>
            <a:pPr>
              <a:buFont typeface="Wingdings" pitchFamily="2" charset="2"/>
              <a:buChar char="q"/>
            </a:pPr>
            <a:endParaRPr lang="en-US" dirty="0" smtClean="0"/>
          </a:p>
          <a:p>
            <a:pPr>
              <a:buFont typeface="Wingdings" pitchFamily="2" charset="2"/>
              <a:buChar char="q"/>
            </a:pPr>
            <a:endParaRPr lang="en-US" dirty="0" smtClean="0"/>
          </a:p>
          <a:p>
            <a:pPr>
              <a:buFont typeface="Wingdings" pitchFamily="2" charset="2"/>
              <a:buChar char="q"/>
            </a:pPr>
            <a:endParaRPr lang="en-US" dirty="0" smtClean="0"/>
          </a:p>
          <a:p>
            <a:pPr>
              <a:buFont typeface="Wingdings" pitchFamily="2" charset="2"/>
              <a:buChar char="q"/>
            </a:pPr>
            <a:r>
              <a:rPr lang="en-US" sz="2200" dirty="0" smtClean="0"/>
              <a:t> </a:t>
            </a:r>
            <a:r>
              <a:rPr lang="en-US" sz="1900" b="1" dirty="0" smtClean="0">
                <a:solidFill>
                  <a:schemeClr val="bg2">
                    <a:lumMod val="50000"/>
                  </a:schemeClr>
                </a:solidFill>
              </a:rPr>
              <a:t>Conclusion</a:t>
            </a:r>
            <a:endParaRPr lang="en-US" sz="2200" b="1" dirty="0" smtClean="0">
              <a:solidFill>
                <a:schemeClr val="bg2">
                  <a:lumMod val="50000"/>
                </a:schemeClr>
              </a:solidFill>
            </a:endParaRPr>
          </a:p>
          <a:p>
            <a:pPr marL="182880" eaLnBrk="0" hangingPunct="0">
              <a:lnSpc>
                <a:spcPct val="110000"/>
              </a:lnSpc>
              <a:spcBef>
                <a:spcPts val="600"/>
              </a:spcBef>
            </a:pPr>
            <a:r>
              <a:rPr lang="en-US" b="1" dirty="0" smtClean="0">
                <a:solidFill>
                  <a:srgbClr val="FF3300"/>
                </a:solidFill>
                <a:latin typeface="+mj-lt"/>
              </a:rPr>
              <a:t>Since IRR</a:t>
            </a:r>
            <a:r>
              <a:rPr lang="en-US" b="1" baseline="-25000" dirty="0" smtClean="0">
                <a:solidFill>
                  <a:srgbClr val="FF3300"/>
                </a:solidFill>
                <a:latin typeface="+mj-lt"/>
              </a:rPr>
              <a:t>B2-B1</a:t>
            </a:r>
            <a:r>
              <a:rPr lang="en-US" b="1" dirty="0" smtClean="0">
                <a:solidFill>
                  <a:srgbClr val="FF3300"/>
                </a:solidFill>
                <a:latin typeface="+mj-lt"/>
              </a:rPr>
              <a:t>=15% &gt; 10%, and also IRR</a:t>
            </a:r>
            <a:r>
              <a:rPr lang="en-US" b="1" baseline="-25000" dirty="0" smtClean="0">
                <a:solidFill>
                  <a:srgbClr val="FF3300"/>
                </a:solidFill>
                <a:latin typeface="+mj-lt"/>
              </a:rPr>
              <a:t>B2 </a:t>
            </a:r>
            <a:r>
              <a:rPr lang="en-US" b="1" dirty="0" smtClean="0">
                <a:solidFill>
                  <a:srgbClr val="FF3300"/>
                </a:solidFill>
                <a:latin typeface="+mj-lt"/>
              </a:rPr>
              <a:t>&gt; 10%,  select B2.  </a:t>
            </a:r>
          </a:p>
          <a:p>
            <a:endParaRPr lang="en-US" dirty="0"/>
          </a:p>
        </p:txBody>
      </p:sp>
      <p:pic>
        <p:nvPicPr>
          <p:cNvPr id="51231" name="Picture 31"/>
          <p:cNvPicPr>
            <a:picLocks noChangeAspect="1" noChangeArrowheads="1"/>
          </p:cNvPicPr>
          <p:nvPr/>
        </p:nvPicPr>
        <p:blipFill>
          <a:blip r:embed="rId4" cstate="print"/>
          <a:srcRect/>
          <a:stretch>
            <a:fillRect/>
          </a:stretch>
        </p:blipFill>
        <p:spPr bwMode="auto">
          <a:xfrm>
            <a:off x="4800600" y="2172858"/>
            <a:ext cx="3252787" cy="2219325"/>
          </a:xfrm>
          <a:prstGeom prst="rect">
            <a:avLst/>
          </a:prstGeom>
          <a:ln>
            <a:headEnd/>
            <a:tailEnd/>
          </a:ln>
        </p:spPr>
        <p:style>
          <a:lnRef idx="1">
            <a:schemeClr val="accent4"/>
          </a:lnRef>
          <a:fillRef idx="2">
            <a:schemeClr val="accent4"/>
          </a:fillRef>
          <a:effectRef idx="1">
            <a:schemeClr val="accent4"/>
          </a:effectRef>
          <a:fontRef idx="minor">
            <a:schemeClr val="dk1"/>
          </a:fontRef>
        </p:style>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46018479"/>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 name="Title 42"/>
          <p:cNvSpPr>
            <a:spLocks noGrp="1"/>
          </p:cNvSpPr>
          <p:nvPr>
            <p:ph type="title"/>
          </p:nvPr>
        </p:nvSpPr>
        <p:spPr/>
        <p:txBody>
          <a:bodyPr>
            <a:normAutofit fontScale="90000"/>
          </a:bodyPr>
          <a:lstStyle/>
          <a:p>
            <a:r>
              <a:rPr lang="en-US" sz="1800" b="1" dirty="0" smtClean="0"/>
              <a:t/>
            </a:r>
            <a:br>
              <a:rPr lang="en-US" sz="1800" b="1" dirty="0" smtClean="0"/>
            </a:br>
            <a:r>
              <a:rPr lang="en-US" sz="1800" b="1" dirty="0" smtClean="0"/>
              <a:t/>
            </a:r>
            <a:br>
              <a:rPr lang="en-US" sz="1800" b="1" dirty="0" smtClean="0"/>
            </a:br>
            <a:r>
              <a:rPr lang="en-US" sz="2800" b="1" dirty="0" smtClean="0"/>
              <a:t/>
            </a:r>
            <a:br>
              <a:rPr lang="en-US" sz="2800" b="1" dirty="0" smtClean="0"/>
            </a:br>
            <a:endParaRPr lang="en-US" dirty="0"/>
          </a:p>
        </p:txBody>
      </p:sp>
      <p:sp>
        <p:nvSpPr>
          <p:cNvPr id="47" name="Text Placeholder 46"/>
          <p:cNvSpPr>
            <a:spLocks noGrp="1"/>
          </p:cNvSpPr>
          <p:nvPr>
            <p:ph idx="1"/>
          </p:nvPr>
        </p:nvSpPr>
        <p:spPr/>
        <p:txBody>
          <a:bodyPr>
            <a:noAutofit/>
          </a:bodyPr>
          <a:lstStyle/>
          <a:p>
            <a:pPr>
              <a:buFont typeface="Wingdings" pitchFamily="2" charset="2"/>
              <a:buChar char="q"/>
            </a:pPr>
            <a:r>
              <a:rPr lang="en-US" sz="2400" b="1" dirty="0" smtClean="0">
                <a:solidFill>
                  <a:srgbClr val="FF3300"/>
                </a:solidFill>
                <a:latin typeface="+mj-lt"/>
              </a:rPr>
              <a:t> </a:t>
            </a:r>
            <a:r>
              <a:rPr lang="en-US" sz="2400" b="1" dirty="0" smtClean="0">
                <a:solidFill>
                  <a:srgbClr val="FF3300"/>
                </a:solidFill>
              </a:rPr>
              <a:t>Given: </a:t>
            </a:r>
            <a:r>
              <a:rPr lang="en-US" sz="2400" b="1" dirty="0" smtClean="0"/>
              <a:t>MARR = 15%</a:t>
            </a:r>
          </a:p>
          <a:p>
            <a:pPr>
              <a:buFont typeface="Wingdings" pitchFamily="2" charset="2"/>
              <a:buChar char="q"/>
            </a:pPr>
            <a:endParaRPr lang="en-US" sz="2800" b="1" dirty="0" smtClean="0"/>
          </a:p>
          <a:p>
            <a:pPr>
              <a:buFont typeface="Wingdings" pitchFamily="2" charset="2"/>
              <a:buChar char="q"/>
            </a:pPr>
            <a:endParaRPr lang="en-US" sz="2800" b="1" dirty="0" smtClean="0"/>
          </a:p>
          <a:p>
            <a:pPr>
              <a:buFont typeface="Wingdings" pitchFamily="2" charset="2"/>
              <a:buChar char="q"/>
            </a:pPr>
            <a:endParaRPr lang="en-US" sz="2800" b="1" dirty="0" smtClean="0"/>
          </a:p>
          <a:p>
            <a:pPr>
              <a:buFont typeface="Wingdings" pitchFamily="2" charset="2"/>
              <a:buChar char="q"/>
            </a:pPr>
            <a:endParaRPr lang="en-US" sz="2800" b="1" dirty="0" smtClean="0"/>
          </a:p>
          <a:p>
            <a:pPr marL="0" indent="0">
              <a:buNone/>
            </a:pPr>
            <a:endParaRPr lang="en-US" sz="2800" b="1" dirty="0" smtClean="0"/>
          </a:p>
          <a:p>
            <a:pPr>
              <a:buFont typeface="Wingdings" pitchFamily="2" charset="2"/>
              <a:buChar char="q"/>
            </a:pPr>
            <a:r>
              <a:rPr lang="en-US" sz="2800" b="1" dirty="0" smtClean="0">
                <a:solidFill>
                  <a:srgbClr val="FF0000"/>
                </a:solidFill>
              </a:rPr>
              <a:t> </a:t>
            </a:r>
            <a:r>
              <a:rPr lang="en-US" sz="2400" b="1" dirty="0" smtClean="0">
                <a:solidFill>
                  <a:srgbClr val="FF3300"/>
                </a:solidFill>
              </a:rPr>
              <a:t>Find: </a:t>
            </a:r>
            <a:r>
              <a:rPr lang="en-US" sz="2400" b="1" dirty="0" smtClean="0"/>
              <a:t>Which project to choose?</a:t>
            </a:r>
            <a:endParaRPr lang="en-US" sz="2800" b="1" dirty="0"/>
          </a:p>
        </p:txBody>
      </p:sp>
      <p:pic>
        <p:nvPicPr>
          <p:cNvPr id="52265" name="Picture 41"/>
          <p:cNvPicPr>
            <a:picLocks noChangeAspect="1" noChangeArrowheads="1"/>
          </p:cNvPicPr>
          <p:nvPr/>
        </p:nvPicPr>
        <p:blipFill>
          <a:blip r:embed="rId3" cstate="print"/>
          <a:srcRect/>
          <a:stretch>
            <a:fillRect/>
          </a:stretch>
        </p:blipFill>
        <p:spPr bwMode="auto">
          <a:xfrm>
            <a:off x="3028950" y="2362200"/>
            <a:ext cx="3244850" cy="2104768"/>
          </a:xfrm>
          <a:prstGeom prst="rect">
            <a:avLst/>
          </a:prstGeom>
          <a:ln>
            <a:headEnd/>
            <a:tailEnd/>
          </a:ln>
        </p:spPr>
        <p:style>
          <a:lnRef idx="1">
            <a:schemeClr val="accent4"/>
          </a:lnRef>
          <a:fillRef idx="3">
            <a:schemeClr val="accent4"/>
          </a:fillRef>
          <a:effectRef idx="2">
            <a:schemeClr val="accent4"/>
          </a:effectRef>
          <a:fontRef idx="minor">
            <a:schemeClr val="lt1"/>
          </a:fontRef>
        </p:style>
      </p:pic>
      <p:sp>
        <p:nvSpPr>
          <p:cNvPr id="48" name="Rectangle 47"/>
          <p:cNvSpPr/>
          <p:nvPr/>
        </p:nvSpPr>
        <p:spPr>
          <a:xfrm>
            <a:off x="685800" y="685800"/>
            <a:ext cx="7848600" cy="1077218"/>
          </a:xfrm>
          <a:prstGeom prst="rect">
            <a:avLst/>
          </a:prstGeom>
        </p:spPr>
        <p:txBody>
          <a:bodyPr wrap="square">
            <a:spAutoFit/>
          </a:bodyPr>
          <a:lstStyle/>
          <a:p>
            <a:pPr algn="ctr"/>
            <a:r>
              <a:rPr lang="en-US" sz="3200" b="1" dirty="0" smtClean="0">
                <a:solidFill>
                  <a:schemeClr val="tx1">
                    <a:lumMod val="75000"/>
                    <a:lumOff val="25000"/>
                  </a:schemeClr>
                </a:solidFill>
                <a:latin typeface="+mn-lt"/>
              </a:rPr>
              <a:t>Example 7.12: IRR on Incremental Investment: Three Alternatives </a:t>
            </a:r>
            <a:endParaRPr lang="en-US" sz="3200" b="1" dirty="0">
              <a:solidFill>
                <a:schemeClr val="tx1">
                  <a:lumMod val="75000"/>
                  <a:lumOff val="25000"/>
                </a:schemeClr>
              </a:solidFill>
              <a:latin typeface="+mn-l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747</TotalTime>
  <Words>1166</Words>
  <Application>Microsoft Macintosh PowerPoint</Application>
  <PresentationFormat>On-screen Show (4:3)</PresentationFormat>
  <Paragraphs>126</Paragraphs>
  <Slides>18</Slides>
  <Notes>17</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Equation</vt:lpstr>
      <vt:lpstr>Incremental Analysis </vt:lpstr>
      <vt:lpstr>Flaws in Project Ranking by IRR</vt:lpstr>
      <vt:lpstr>Who Got a Bigger Pay Raise?</vt:lpstr>
      <vt:lpstr>Cannot Compare Without Knowing Their Base Salaries</vt:lpstr>
      <vt:lpstr>Incremental Analysis</vt:lpstr>
      <vt:lpstr>Incremental Analysis (Procedure)</vt:lpstr>
      <vt:lpstr>Example 7.11: IRR on Incremental Investment: Two Alternatives </vt:lpstr>
      <vt:lpstr>Solution</vt:lpstr>
      <vt:lpstr>   </vt:lpstr>
      <vt:lpstr>   </vt:lpstr>
      <vt:lpstr>Example 7.14: Incremental Analysis for Service Projects</vt:lpstr>
      <vt:lpstr>Solution</vt:lpstr>
      <vt:lpstr>Example 7.15: IRR Analysis for Projects with Different Lives</vt:lpstr>
      <vt:lpstr>Solution</vt:lpstr>
      <vt:lpstr>Slide 15</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Incremental Analysis</dc:title>
  <dc:creator>Chan S. Park</dc:creator>
  <cp:lastModifiedBy>Jen Baker</cp:lastModifiedBy>
  <cp:revision>58</cp:revision>
  <dcterms:created xsi:type="dcterms:W3CDTF">2015-08-04T17:29:59Z</dcterms:created>
  <dcterms:modified xsi:type="dcterms:W3CDTF">2015-08-04T17:32:53Z</dcterms:modified>
</cp:coreProperties>
</file>