
<file path=[Content_Types].xml><?xml version="1.0" encoding="utf-8"?>
<Types xmlns="http://schemas.openxmlformats.org/package/2006/content-types"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embeddings/oleObject4.bin" ContentType="application/vnd.openxmlformats-officedocument.oleObject"/>
  <Default Extension="emf" ContentType="image/x-emf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Default Extension="xls" ContentType="application/vnd.ms-exce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7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6" r:id="rId3"/>
    <p:sldId id="277" r:id="rId4"/>
    <p:sldId id="278" r:id="rId5"/>
    <p:sldId id="287" r:id="rId6"/>
    <p:sldId id="270" r:id="rId7"/>
    <p:sldId id="271" r:id="rId8"/>
    <p:sldId id="272" r:id="rId9"/>
    <p:sldId id="273" r:id="rId10"/>
    <p:sldId id="274" r:id="rId11"/>
    <p:sldId id="275" r:id="rId12"/>
    <p:sldId id="288" r:id="rId13"/>
    <p:sldId id="291" r:id="rId14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  <a:srgbClr val="FF9999"/>
    <a:srgbClr val="FFFF66"/>
    <a:srgbClr val="CCECFF"/>
    <a:srgbClr val="3333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Relationship Id="rId2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6" y="0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68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6" y="9721868"/>
            <a:ext cx="3078736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BA5A5DE-E01F-4F70-9B22-310D1B3F7E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8011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736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6" y="0"/>
            <a:ext cx="3078736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47CD4-A90D-4DA3-B442-8B7979815068}" type="datetimeFigureOut">
              <a:rPr lang="en-US" smtClean="0"/>
              <a:pPr/>
              <a:t>8/4/15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715" y="4861781"/>
            <a:ext cx="5682634" cy="4604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68"/>
            <a:ext cx="3078736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6" y="9721868"/>
            <a:ext cx="3078736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31765-7B23-4A79-8327-D6AE7BCE50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816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0769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9778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484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0559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63F97-3FD6-4CDC-B25F-9DCE230E32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738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4516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803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6053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413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2369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1615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96179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1765-7B23-4A79-8327-D6AE7BCE50F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50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C11C25D-DA62-41FC-B70C-3EBCD853E7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785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2AC678-E9E4-45F6-8EDE-C02BA753C7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38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CC1206-36AF-4DDC-9FC1-0EF6B2C35D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6134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FBD55A-F0BB-41DB-B806-D04E15C2ED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588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9A8A769-1665-4543-A651-DD262E353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955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A706E8-37CE-468E-803F-5008609972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615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521094-6050-4848-BC2B-E29D35B640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100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DC2F698-3CEA-4E16-A701-FA09CF8D1F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562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F3D99F-AB56-49EE-B225-0109179FA64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69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8A44A2-E13C-4DA2-BA14-952D831B55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769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98FA2A-215A-4CBC-9189-97EA3F9F8B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874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Contemporary Engineering Economics, 6th edition, © 2015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E07BAD6-D62D-48D1-BC7E-2383350E9C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225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gray">
          <a:xfrm>
            <a:off x="0" y="6403975"/>
            <a:ext cx="9153525" cy="457200"/>
          </a:xfrm>
          <a:prstGeom prst="rect">
            <a:avLst/>
          </a:prstGeom>
          <a:solidFill>
            <a:srgbClr val="263B94"/>
          </a:solidFill>
          <a:ln w="9525">
            <a:solidFill>
              <a:srgbClr val="263B94"/>
            </a:solidFill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defTabSz="457200" eaLnBrk="0" hangingPunct="0"/>
            <a:endParaRPr lang="en-US"/>
          </a:p>
        </p:txBody>
      </p:sp>
      <p:pic>
        <p:nvPicPr>
          <p:cNvPr id="8" name="Picture 8" descr="Pearson_Bound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21588" y="6403975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Pearson_Strap_Bound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3175" y="6403975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Contemporary Engineering Economics, 6</a:t>
            </a:r>
            <a:r>
              <a:rPr lang="en-US" sz="900" i="1" baseline="300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th</a:t>
            </a:r>
            <a:r>
              <a:rPr lang="en-US" sz="900" i="1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 edition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  <a:ea typeface="Verdana" pitchFamily="-103" charset="0"/>
                <a:cs typeface="Verdana" pitchFamily="-103" charset="0"/>
              </a:rPr>
              <a:t>Park</a:t>
            </a:r>
          </a:p>
        </p:txBody>
      </p:sp>
      <p:sp>
        <p:nvSpPr>
          <p:cNvPr id="11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Copyright © 2016 by Pearson Education, Inc.</a:t>
            </a:r>
          </a:p>
          <a:p>
            <a:pPr algn="r" eaLnBrk="0" hangingPunct="0"/>
            <a:r>
              <a:rPr lang="en-US" sz="900">
                <a:solidFill>
                  <a:schemeClr val="bg1"/>
                </a:solidFill>
                <a:latin typeface="Verdana" pitchFamily="-103" charset="0"/>
              </a:rPr>
              <a:t>All Rights Reserved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123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5.png"/><Relationship Id="rId5" Type="http://schemas.openxmlformats.org/officeDocument/2006/relationships/package" Target="../embeddings/Microsoft_Excel_Sheet1.xlsx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Methods for Finding the Rate of Return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Lecture No. </a:t>
            </a:r>
            <a:r>
              <a:rPr lang="en-US" sz="2400" dirty="0" smtClean="0"/>
              <a:t>24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Chapter 7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Contemporary Engineering Economics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Copyright © </a:t>
            </a:r>
            <a:r>
              <a:rPr lang="en-US" sz="2400" dirty="0" smtClean="0"/>
              <a:t>2016</a:t>
            </a:r>
          </a:p>
          <a:p>
            <a:pPr>
              <a:lnSpc>
                <a:spcPct val="90000"/>
              </a:lnSpc>
              <a:buClrTx/>
              <a:buSzTx/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7604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Trial and Error </a:t>
            </a:r>
            <a:r>
              <a:rPr lang="en-US" sz="3600" b="1" dirty="0" smtClean="0">
                <a:latin typeface="+mn-lt"/>
              </a:rPr>
              <a:t>Method: </a:t>
            </a:r>
            <a:r>
              <a:rPr lang="en-US" sz="3600" b="1" dirty="0">
                <a:latin typeface="+mn-lt"/>
              </a:rPr>
              <a:t>Project C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0000" cy="44243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Step 1: Guess an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interest rate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say, </a:t>
            </a:r>
            <a:r>
              <a:rPr lang="en-US" sz="18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= 15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%.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Step 2: Compute 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PW(</a:t>
            </a:r>
            <a:r>
              <a:rPr lang="en-US" sz="18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 at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guessed </a:t>
            </a:r>
            <a:r>
              <a:rPr lang="en-US" sz="18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value.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 PW (15%) = $3,553			</a:t>
            </a:r>
          </a:p>
          <a:p>
            <a:pPr>
              <a:spcBef>
                <a:spcPct val="0"/>
              </a:spcBef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Step 3: If 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PW(</a:t>
            </a:r>
            <a:r>
              <a:rPr lang="en-US" sz="18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 &gt; 0, then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increase </a:t>
            </a:r>
            <a:r>
              <a:rPr lang="en-US" sz="18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If 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PW(</a:t>
            </a:r>
            <a:r>
              <a:rPr lang="en-US" sz="18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 &lt; 0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then decrease </a:t>
            </a:r>
            <a:r>
              <a:rPr lang="en-US" sz="18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  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          PW(18%) =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−$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749</a:t>
            </a:r>
          </a:p>
          <a:p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0484" name="Text Box 4"/>
          <p:cNvSpPr txBox="1">
            <a:spLocks noGrp="1" noChangeArrowheads="1"/>
          </p:cNvSpPr>
          <p:nvPr>
            <p:ph sz="half" idx="2"/>
          </p:nvPr>
        </p:nvSpPr>
        <p:spPr>
          <a:xfrm>
            <a:off x="4495800" y="1600200"/>
            <a:ext cx="4343400" cy="4495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Step 4: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Once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you bracket 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 solution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then you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use a linear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interpolation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approximate</a:t>
            </a:r>
            <a:r>
              <a:rPr 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solution.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6096000" y="3124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096000" y="4343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096000" y="3352800"/>
            <a:ext cx="838200" cy="990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6096000" y="39624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6934200" y="39624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6934200" y="33528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69342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6934200" y="3962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257800" y="31242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+mj-lt"/>
              </a:rPr>
              <a:t>$3,553</a:t>
            </a:r>
            <a:endParaRPr lang="en-US" dirty="0">
              <a:latin typeface="+mj-lt"/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867400" y="3429000"/>
            <a:ext cx="301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339220" y="3810000"/>
            <a:ext cx="832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+mj-lt"/>
              </a:rPr>
              <a:t>−$749</a:t>
            </a:r>
            <a:endParaRPr lang="en-US" dirty="0">
              <a:latin typeface="+mj-lt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613525" y="4381500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+mj-lt"/>
              </a:rPr>
              <a:t>15%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299325" y="4308475"/>
            <a:ext cx="2551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i="1" dirty="0" err="1">
                <a:latin typeface="+mj-lt"/>
              </a:rPr>
              <a:t>i</a:t>
            </a:r>
            <a:endParaRPr lang="en-US" sz="2400" i="1" dirty="0">
              <a:latin typeface="+mj-lt"/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7832725" y="4381500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+mj-lt"/>
              </a:rPr>
              <a:t>18%</a:t>
            </a:r>
          </a:p>
        </p:txBody>
      </p:sp>
      <p:graphicFrame>
        <p:nvGraphicFramePr>
          <p:cNvPr id="20500" name="Object 20"/>
          <p:cNvGraphicFramePr>
            <a:graphicFrameLocks noChangeAspect="1"/>
          </p:cNvGraphicFramePr>
          <p:nvPr/>
        </p:nvGraphicFramePr>
        <p:xfrm>
          <a:off x="5724525" y="4895850"/>
          <a:ext cx="2646363" cy="952500"/>
        </p:xfrm>
        <a:graphic>
          <a:graphicData uri="http://schemas.openxmlformats.org/presentationml/2006/ole">
            <p:oleObj spid="_x0000_s20507" name="Equation" r:id="rId4" imgW="1676160" imgH="634680" progId="Equation.DSMT4">
              <p:embed/>
            </p:oleObj>
          </a:graphicData>
        </a:graphic>
      </p:graphicFrame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6096000" y="3657600"/>
            <a:ext cx="13716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7467600" y="3657600"/>
            <a:ext cx="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838200" y="4876800"/>
            <a:ext cx="34290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Note: This method works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only for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finding </a:t>
            </a:r>
            <a:r>
              <a:rPr lang="en-US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* for simple investments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algn="ctr"/>
            <a:r>
              <a:rPr lang="en-US" sz="3400" b="1" dirty="0">
                <a:latin typeface="+mn-lt"/>
              </a:rPr>
              <a:t>Using </a:t>
            </a:r>
            <a:r>
              <a:rPr lang="en-US" sz="3400" b="1" dirty="0" smtClean="0">
                <a:latin typeface="+mn-lt"/>
              </a:rPr>
              <a:t>the Cash </a:t>
            </a:r>
            <a:r>
              <a:rPr lang="en-US" sz="3400" b="1">
                <a:latin typeface="+mn-lt"/>
              </a:rPr>
              <a:t>Flow </a:t>
            </a:r>
            <a:r>
              <a:rPr lang="en-US" sz="3400" b="1" smtClean="0">
                <a:latin typeface="+mn-lt"/>
              </a:rPr>
              <a:t>Analyzer: </a:t>
            </a:r>
            <a:r>
              <a:rPr lang="en-US" sz="3400" b="1" dirty="0">
                <a:latin typeface="+mn-lt"/>
              </a:rPr>
              <a:t>Project D</a:t>
            </a:r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524000"/>
            <a:ext cx="7315200" cy="4648200"/>
          </a:xfrm>
          <a:noFill/>
          <a:ln/>
        </p:spPr>
      </p:pic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286000" y="2819400"/>
            <a:ext cx="914400" cy="914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1066800" y="3505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65125" y="4560888"/>
            <a:ext cx="1498600" cy="466725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empus Sans ITC" pitchFamily="82" charset="0"/>
              </a:rPr>
              <a:t>Input data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6400800" y="4343400"/>
            <a:ext cx="9144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V="1">
            <a:off x="7315200" y="3886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7832725" y="3570288"/>
            <a:ext cx="1128713" cy="4572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empus Sans ITC" pitchFamily="82" charset="0"/>
              </a:rPr>
              <a:t>Output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8153400" y="4114800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empus Sans ITC" pitchFamily="82" charset="0"/>
              </a:rPr>
              <a:t>196%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62000" y="2590800"/>
            <a:ext cx="3048000" cy="2209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Multiple Rates of Return Problem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43484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Project cash flows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Rates of return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38200" y="2667000"/>
            <a:ext cx="2892775" cy="2088562"/>
            <a:chOff x="625475" y="2819400"/>
            <a:chExt cx="3649549" cy="2588141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1006475" y="4225925"/>
              <a:ext cx="2590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082675" y="4225925"/>
              <a:ext cx="0" cy="685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2301875" y="3235325"/>
              <a:ext cx="0" cy="990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3597275" y="4225925"/>
              <a:ext cx="0" cy="762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625475" y="4835525"/>
              <a:ext cx="1134949" cy="4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$1,000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828799" y="2819400"/>
              <a:ext cx="1132928" cy="4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$2,300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3140075" y="4911726"/>
              <a:ext cx="1134949" cy="4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$1,320</a:t>
              </a:r>
            </a:p>
          </p:txBody>
        </p:sp>
      </p:grp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762000" y="5029200"/>
          <a:ext cx="3638550" cy="1090477"/>
        </p:xfrm>
        <a:graphic>
          <a:graphicData uri="http://schemas.openxmlformats.org/presentationml/2006/ole">
            <p:oleObj spid="_x0000_s126991" name="Equation" r:id="rId4" imgW="2197080" imgH="609480" progId="Equation.DSMT4">
              <p:embed/>
            </p:oleObj>
          </a:graphicData>
        </a:graphic>
      </p:graphicFrame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4506913" y="2571750"/>
          <a:ext cx="4256087" cy="3238500"/>
        </p:xfrm>
        <a:graphic>
          <a:graphicData uri="http://schemas.openxmlformats.org/presentationml/2006/ole">
            <p:oleObj spid="_x0000_s126992" name="Equation" r:id="rId5" imgW="2374560" imgH="218412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990600" y="3581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j-lt"/>
              </a:rPr>
              <a:t>0</a:t>
            </a:r>
            <a:endParaRPr lang="en-US" sz="14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1200" y="3810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1</a:t>
            </a:r>
            <a:endParaRPr lang="en-US" sz="14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35814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+mn-lt"/>
              </a:rPr>
              <a:t>NPW Plot</a:t>
            </a:r>
            <a:endParaRPr lang="en-US" sz="4000" b="1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</a:rPr>
              <a:t>At Issue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If your MARR = 15%, which ROR do you use to make an accept/reject decision—10% or 20%?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" name="Picture 4" descr="fg07_07EX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8172" r="817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Simple versus </a:t>
            </a:r>
            <a:r>
              <a:rPr lang="en-US" sz="3600" b="1" dirty="0" err="1" smtClean="0">
                <a:latin typeface="+mn-lt"/>
              </a:rPr>
              <a:t>Nonsimple</a:t>
            </a:r>
            <a:r>
              <a:rPr lang="en-US" sz="3600" b="1" dirty="0" smtClean="0">
                <a:latin typeface="+mn-lt"/>
              </a:rPr>
              <a:t> Investments</a:t>
            </a:r>
            <a:endParaRPr lang="en-US" sz="32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  <a:latin typeface="+mj-lt"/>
              </a:rPr>
              <a:t>Simple investment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  <a:r>
              <a:rPr lang="en-US" dirty="0" smtClean="0"/>
              <a:t>: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 investment with only one sign change in the net cash flow series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3300"/>
                </a:solidFill>
                <a:latin typeface="+mj-lt"/>
              </a:rPr>
              <a:t>Nonsimple</a:t>
            </a:r>
            <a:r>
              <a:rPr lang="en-US" dirty="0" smtClean="0">
                <a:solidFill>
                  <a:srgbClr val="FF3300"/>
                </a:solidFill>
                <a:latin typeface="+mj-lt"/>
              </a:rPr>
              <a:t> investment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Definition</a:t>
            </a:r>
            <a:r>
              <a:rPr lang="en-US" dirty="0" smtClean="0"/>
              <a:t>: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 investment in which more than one sign change occurs in the net cash flow series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14400" y="4343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47700" y="4610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1257300" y="4457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1676400" y="4191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2057400" y="4114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2514600" y="4114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2971800" y="4114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33528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4400" y="57912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62000" y="5943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1181100" y="5600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171700" y="5676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2476500" y="5524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3505200" y="5638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3009900" y="5600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1714500" y="5676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86400" y="4343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5220494" y="46093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5677694" y="40759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6248400" y="4495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6667500" y="4152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 flipH="1" flipV="1">
            <a:off x="7048500" y="4076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7581900" y="4152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8077994" y="4190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86400" y="57150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5257800" y="5943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5791200" y="5867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6286500" y="5829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6477000" y="5334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 flipH="1" flipV="1">
            <a:off x="7048500" y="5448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7658100" y="5829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 flipH="1" flipV="1">
            <a:off x="7886700" y="5372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Example </a:t>
            </a:r>
            <a:r>
              <a:rPr lang="en-US" sz="4000" b="1" dirty="0" smtClean="0">
                <a:latin typeface="+mn-lt"/>
              </a:rPr>
              <a:t>7.1: </a:t>
            </a:r>
            <a:r>
              <a:rPr lang="en-US" sz="4000" b="1" dirty="0">
                <a:latin typeface="+mn-lt"/>
              </a:rPr>
              <a:t>Investment Classification</a:t>
            </a:r>
          </a:p>
        </p:txBody>
      </p:sp>
      <p:pic>
        <p:nvPicPr>
          <p:cNvPr id="44037" name="Picture 5" descr="fg07_01EXM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450271" y="1825625"/>
            <a:ext cx="2242957" cy="4351338"/>
          </a:xfrm>
          <a:noFill/>
          <a:ln/>
        </p:spPr>
      </p:pic>
      <p:graphicFrame>
        <p:nvGraphicFramePr>
          <p:cNvPr id="44078" name="Group 46"/>
          <p:cNvGraphicFramePr>
            <a:graphicFrameLocks noGrp="1"/>
          </p:cNvGraphicFramePr>
          <p:nvPr>
            <p:ph sz="half" idx="2"/>
          </p:nvPr>
        </p:nvGraphicFramePr>
        <p:xfrm>
          <a:off x="4629150" y="1825625"/>
          <a:ext cx="3886200" cy="3322319"/>
        </p:xfrm>
        <a:graphic>
          <a:graphicData uri="http://schemas.openxmlformats.org/drawingml/2006/table">
            <a:tbl>
              <a:tblPr/>
              <a:tblGrid>
                <a:gridCol w="971550"/>
                <a:gridCol w="971550"/>
                <a:gridCol w="971550"/>
                <a:gridCol w="971550"/>
              </a:tblGrid>
              <a:tr h="762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Period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Net Cash Flow</a:t>
                      </a: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Project A</a:t>
                      </a: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Project B</a:t>
                      </a: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Project C</a:t>
                      </a: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73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87989" marR="8798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-1,000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1,500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2,000</a:t>
                      </a: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-1,000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3,900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-5,030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2,145</a:t>
                      </a: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-450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-450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-450</a:t>
                      </a:r>
                    </a:p>
                  </a:txBody>
                  <a:tcPr marL="87989" marR="879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4572000" y="51816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5257800" y="5334000"/>
            <a:ext cx="30937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Project A: a simple investment</a:t>
            </a:r>
          </a:p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Project B: a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nonsimple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investment</a:t>
            </a:r>
          </a:p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Project C: a simple </a:t>
            </a:r>
            <a:r>
              <a:rPr lang="en-US" sz="16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borrowing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atin typeface="+mn-lt"/>
              </a:rPr>
              <a:t>Predicting Multiple </a:t>
            </a:r>
            <a:r>
              <a:rPr lang="en-US" sz="4400" b="1" i="1" dirty="0" err="1">
                <a:latin typeface="+mn-lt"/>
              </a:rPr>
              <a:t>i</a:t>
            </a:r>
            <a:r>
              <a:rPr lang="en-US" sz="4400" b="1" dirty="0">
                <a:latin typeface="+mn-lt"/>
              </a:rPr>
              <a:t>*s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86700" cy="435133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Net Cash Flow Rule of Signs</a:t>
            </a:r>
          </a:p>
          <a:p>
            <a:pPr>
              <a:buFont typeface="Wingdings" pitchFamily="2" charset="2"/>
              <a:buNone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The number of real </a:t>
            </a:r>
            <a:r>
              <a:rPr lang="en-US" sz="32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*s that are greater than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−100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 for a project with </a:t>
            </a:r>
            <a:r>
              <a:rPr lang="en-US" sz="3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periods is never greater than the number of sign changes in the sequence of the cash flows. A zero cash flow is ignored.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Accumulated Cash Flow Sign Test</a:t>
            </a:r>
          </a:p>
          <a:p>
            <a:pPr>
              <a:buFont typeface="Wingdings" pitchFamily="2" charset="2"/>
              <a:buNone/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If the sequence of accumulated cash flow series starts negatively and changes sign only once, then a </a:t>
            </a:r>
            <a:r>
              <a:rPr lang="en-US" sz="3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unique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positive </a:t>
            </a:r>
            <a:r>
              <a:rPr lang="en-US" sz="32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exists.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+mn-lt"/>
              </a:rPr>
              <a:t>Predicting the Number of </a:t>
            </a:r>
            <a:r>
              <a:rPr lang="en-US" sz="4000" b="1" i="1" dirty="0" err="1" smtClean="0">
                <a:latin typeface="+mn-lt"/>
              </a:rPr>
              <a:t>i</a:t>
            </a:r>
            <a:r>
              <a:rPr lang="en-US" sz="4000" b="1" dirty="0" smtClean="0">
                <a:latin typeface="+mn-lt"/>
              </a:rPr>
              <a:t>*s</a:t>
            </a:r>
            <a:endParaRPr lang="en-US" sz="4000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3300"/>
                </a:solidFill>
                <a:latin typeface="+mj-lt"/>
              </a:rPr>
              <a:t>Net Cash-Flow Rule of Signs</a:t>
            </a:r>
            <a:endParaRPr lang="en-US" sz="2000" dirty="0">
              <a:solidFill>
                <a:srgbClr val="FF3300"/>
              </a:solidFill>
              <a:latin typeface="+mj-lt"/>
            </a:endParaRPr>
          </a:p>
        </p:txBody>
      </p:sp>
      <p:pic>
        <p:nvPicPr>
          <p:cNvPr id="942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971800"/>
            <a:ext cx="26765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3300"/>
                </a:solidFill>
                <a:latin typeface="+mj-lt"/>
              </a:rPr>
              <a:t>Accumulated Cash-Flow Sign Test</a:t>
            </a:r>
            <a:endParaRPr lang="en-US" sz="2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796" y="5105400"/>
            <a:ext cx="39732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Number of real </a:t>
            </a:r>
            <a:r>
              <a:rPr lang="en-US" sz="16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*s ≤ 3.</a:t>
            </a:r>
          </a:p>
          <a:p>
            <a:pPr eaLnBrk="0" hangingPunct="0">
              <a:buFontTx/>
              <a:buChar char="•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This implies that the project could have (0, 1, 2, or 3) </a:t>
            </a:r>
            <a:r>
              <a:rPr lang="en-US" sz="16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*s, but NOT more than 3.</a:t>
            </a:r>
          </a:p>
          <a:p>
            <a:endParaRPr lang="en-US" dirty="0"/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4800600" y="2743200"/>
          <a:ext cx="3400425" cy="2333625"/>
        </p:xfrm>
        <a:graphic>
          <a:graphicData uri="http://schemas.openxmlformats.org/presentationml/2006/ole">
            <p:oleObj spid="_x0000_s94218" name="Worksheet" r:id="rId5" imgW="3479800" imgH="2451100" progId="Excel.Sheet.12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24400" y="52578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Number of sign changes = 1, indicating a unique </a:t>
            </a:r>
            <a:r>
              <a:rPr lang="en-US" sz="16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*.</a:t>
            </a:r>
          </a:p>
          <a:p>
            <a:pPr eaLnBrk="0" hangingPunct="0">
              <a:buFontTx/>
              <a:buChar char="•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sz="16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* = 10.46%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87425"/>
          </a:xfrm>
        </p:spPr>
        <p:txBody>
          <a:bodyPr/>
          <a:lstStyle/>
          <a:p>
            <a:pPr algn="ctr"/>
            <a:r>
              <a:rPr lang="en-US" sz="4000" b="1" dirty="0">
                <a:latin typeface="+mn-lt"/>
              </a:rPr>
              <a:t>Computational Methods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Using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Excel’s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financial command</a:t>
            </a:r>
          </a:p>
          <a:p>
            <a:pPr>
              <a:buFont typeface="Courier New"/>
              <a:buChar char="o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Direct solution method</a:t>
            </a:r>
          </a:p>
          <a:p>
            <a:pPr>
              <a:buFont typeface="Courier New"/>
              <a:buChar char="o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Trial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-and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-error method</a:t>
            </a:r>
          </a:p>
          <a:p>
            <a:pPr lvl="1">
              <a:buFont typeface="Courier New"/>
              <a:buChar char="o"/>
            </a:pPr>
            <a:r>
              <a:rPr lang="en-US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Works </a:t>
            </a:r>
            <a:r>
              <a:rPr lang="en-US" sz="2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only for simple </a:t>
            </a:r>
            <a:r>
              <a:rPr lang="en-US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investment</a:t>
            </a:r>
          </a:p>
          <a:p>
            <a:pPr>
              <a:buFont typeface="Courier New"/>
              <a:buChar char="o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Cash flow analyzer</a:t>
            </a:r>
          </a:p>
          <a:p>
            <a:pPr lvl="1">
              <a:buFont typeface="Courier New"/>
              <a:buChar char="o"/>
            </a:pPr>
            <a:r>
              <a:rPr lang="en-US" sz="29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Online financial calculator</a:t>
            </a:r>
            <a:endParaRPr lang="en-US" sz="2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endParaRPr lang="en-US" sz="2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1" name="Rectangle 33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Finding Rate of Return on Excel</a:t>
            </a:r>
          </a:p>
        </p:txBody>
      </p:sp>
      <p:graphicFrame>
        <p:nvGraphicFramePr>
          <p:cNvPr id="17433" name="Object 2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2520620"/>
              </p:ext>
            </p:extLst>
          </p:nvPr>
        </p:nvGraphicFramePr>
        <p:xfrm>
          <a:off x="4114800" y="1752600"/>
          <a:ext cx="4114800" cy="3441700"/>
        </p:xfrm>
        <a:graphic>
          <a:graphicData uri="http://schemas.openxmlformats.org/presentationml/2006/ole">
            <p:oleObj spid="_x0000_s17440" name="Worksheet" r:id="rId4" imgW="2273300" imgH="1905000" progId="Excel.Sheet.8">
              <p:embed/>
            </p:oleObj>
          </a:graphicData>
        </a:graphic>
      </p:graphicFrame>
      <p:graphicFrame>
        <p:nvGraphicFramePr>
          <p:cNvPr id="17440" name="Group 32"/>
          <p:cNvGraphicFramePr>
            <a:graphicFrameLocks noGrp="1"/>
          </p:cNvGraphicFramePr>
          <p:nvPr/>
        </p:nvGraphicFramePr>
        <p:xfrm>
          <a:off x="1371600" y="1676400"/>
          <a:ext cx="2133600" cy="3430588"/>
        </p:xfrm>
        <a:graphic>
          <a:graphicData uri="http://schemas.openxmlformats.org/drawingml/2006/table">
            <a:tbl>
              <a:tblPr/>
              <a:tblGrid>
                <a:gridCol w="914400"/>
                <a:gridCol w="12192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 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Cash Flow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5334000" y="5638800"/>
            <a:ext cx="2682875" cy="466725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FF3300"/>
                </a:solidFill>
                <a:latin typeface="+mj-lt"/>
              </a:rPr>
              <a:t>=IRR(B3:B7,10%)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V="1">
            <a:off x="6172200" y="4419600"/>
            <a:ext cx="3810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5334000"/>
            <a:ext cx="365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</a:t>
            </a:r>
            <a:r>
              <a:rPr lang="en-US" sz="2400" b="1" dirty="0" err="1" smtClean="0">
                <a:solidFill>
                  <a:srgbClr val="FF3300"/>
                </a:solidFill>
              </a:rPr>
              <a:t>IRR</a:t>
            </a:r>
            <a:r>
              <a:rPr lang="en-US" sz="2400" b="1" dirty="0" err="1">
                <a:solidFill>
                  <a:srgbClr val="FF3300"/>
                </a:solidFill>
              </a:rPr>
              <a:t>(cell</a:t>
            </a:r>
            <a:r>
              <a:rPr lang="en-US" sz="2400" b="1" dirty="0">
                <a:solidFill>
                  <a:srgbClr val="FF3300"/>
                </a:solidFill>
              </a:rPr>
              <a:t> range, guess)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1" dirty="0">
                <a:solidFill>
                  <a:schemeClr val="tx2"/>
                </a:solidFill>
                <a:latin typeface="+mn-lt"/>
              </a:rPr>
              <a:t>Other Computational Methods</a:t>
            </a:r>
          </a:p>
        </p:txBody>
      </p:sp>
      <p:graphicFrame>
        <p:nvGraphicFramePr>
          <p:cNvPr id="18490" name="Group 58"/>
          <p:cNvGraphicFramePr>
            <a:graphicFrameLocks noGrp="1"/>
          </p:cNvGraphicFramePr>
          <p:nvPr/>
        </p:nvGraphicFramePr>
        <p:xfrm>
          <a:off x="1143000" y="1524000"/>
          <a:ext cx="6781800" cy="4716464"/>
        </p:xfrm>
        <a:graphic>
          <a:graphicData uri="http://schemas.openxmlformats.org/drawingml/2006/table">
            <a:tbl>
              <a:tblPr/>
              <a:tblGrid>
                <a:gridCol w="1390650"/>
                <a:gridCol w="1309688"/>
                <a:gridCol w="1309687"/>
                <a:gridCol w="1309688"/>
                <a:gridCol w="1462087"/>
              </a:tblGrid>
              <a:tr h="8191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Direct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Direct 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Trial and Error 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Computer Solution 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Quadratic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Project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Project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Project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Project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−$1,000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−$2,000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−$75,000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−$10,000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1,300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24,400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27,340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55,760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Direct Solution Methods</a:t>
            </a:r>
            <a:r>
              <a:rPr lang="en-US" sz="3800" b="0" dirty="0">
                <a:solidFill>
                  <a:schemeClr val="accent2"/>
                </a:solidFill>
                <a:latin typeface="+mn-lt"/>
              </a:rPr>
              <a:t/>
            </a:r>
            <a:br>
              <a:rPr lang="en-US" sz="3800" b="0" dirty="0">
                <a:solidFill>
                  <a:schemeClr val="accent2"/>
                </a:solidFill>
                <a:latin typeface="+mn-lt"/>
              </a:rPr>
            </a:br>
            <a:endParaRPr lang="en-US" sz="3800" b="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848600" y="57150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981200" y="5791200"/>
            <a:ext cx="914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lang="en-US" sz="4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85800" y="1676400"/>
            <a:ext cx="381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FF3300"/>
                </a:solidFill>
                <a:latin typeface="+mj-lt"/>
              </a:rPr>
              <a:t>Project A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648200" y="1676400"/>
            <a:ext cx="381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rgbClr val="FF3300"/>
                </a:solidFill>
                <a:latin typeface="+mj-lt"/>
              </a:rPr>
              <a:t>Project B</a:t>
            </a:r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4557713" y="2355850"/>
          <a:ext cx="4206875" cy="3735388"/>
        </p:xfrm>
        <a:graphic>
          <a:graphicData uri="http://schemas.openxmlformats.org/presentationml/2006/ole">
            <p:oleObj spid="_x0000_s19476" name="Equation" r:id="rId4" imgW="3048000" imgH="2413000" progId="Equation.DSMT4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55638" y="2514600"/>
          <a:ext cx="3259137" cy="3581400"/>
        </p:xfrm>
        <a:graphic>
          <a:graphicData uri="http://schemas.openxmlformats.org/presentationml/2006/ole">
            <p:oleObj spid="_x0000_s19477" name="Equation" r:id="rId5" imgW="1765080" imgH="2031840" progId="Equation.DSMT4">
              <p:embed/>
            </p:oleObj>
          </a:graphicData>
        </a:graphic>
      </p:graphicFrame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114800" y="18288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621</Words>
  <Application>Microsoft Macintosh PowerPoint</Application>
  <PresentationFormat>On-screen Show (4:3)</PresentationFormat>
  <Paragraphs>158</Paragraphs>
  <Slides>13</Slides>
  <Notes>13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Worksheet</vt:lpstr>
      <vt:lpstr>Equation</vt:lpstr>
      <vt:lpstr>Methods for Finding the Rate of Return</vt:lpstr>
      <vt:lpstr>Simple versus Nonsimple Investments</vt:lpstr>
      <vt:lpstr>Example 7.1: Investment Classification</vt:lpstr>
      <vt:lpstr>Predicting Multiple i*s</vt:lpstr>
      <vt:lpstr>Predicting the Number of i*s</vt:lpstr>
      <vt:lpstr>Computational Methods</vt:lpstr>
      <vt:lpstr>Finding Rate of Return on Excel</vt:lpstr>
      <vt:lpstr>Slide 8</vt:lpstr>
      <vt:lpstr>Direct Solution Methods </vt:lpstr>
      <vt:lpstr>Trial and Error Method: Project C</vt:lpstr>
      <vt:lpstr>Using the Cash Flow Analyzer: Project D</vt:lpstr>
      <vt:lpstr>Multiple Rates of Return Problem</vt:lpstr>
      <vt:lpstr>NPW Plot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for Finding the ROR</dc:title>
  <dc:creator>Chan S. Park</dc:creator>
  <cp:lastModifiedBy>Jen Baker</cp:lastModifiedBy>
  <cp:revision>50</cp:revision>
  <dcterms:created xsi:type="dcterms:W3CDTF">2015-08-04T17:27:31Z</dcterms:created>
  <dcterms:modified xsi:type="dcterms:W3CDTF">2015-08-04T17:28:16Z</dcterms:modified>
</cp:coreProperties>
</file>