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5"/>
  </p:notesMasterIdLst>
  <p:sldIdLst>
    <p:sldId id="409" r:id="rId2"/>
    <p:sldId id="410" r:id="rId3"/>
    <p:sldId id="399" r:id="rId4"/>
    <p:sldId id="400" r:id="rId5"/>
    <p:sldId id="412" r:id="rId6"/>
    <p:sldId id="402" r:id="rId7"/>
    <p:sldId id="403" r:id="rId8"/>
    <p:sldId id="404" r:id="rId9"/>
    <p:sldId id="391" r:id="rId10"/>
    <p:sldId id="405" r:id="rId11"/>
    <p:sldId id="406" r:id="rId12"/>
    <p:sldId id="407" r:id="rId13"/>
    <p:sldId id="363" r:id="rId14"/>
    <p:sldId id="365" r:id="rId15"/>
    <p:sldId id="413" r:id="rId16"/>
    <p:sldId id="368" r:id="rId17"/>
    <p:sldId id="369" r:id="rId18"/>
    <p:sldId id="370" r:id="rId19"/>
    <p:sldId id="371" r:id="rId20"/>
    <p:sldId id="372" r:id="rId21"/>
    <p:sldId id="414" r:id="rId22"/>
    <p:sldId id="415" r:id="rId23"/>
    <p:sldId id="416" r:id="rId24"/>
    <p:sldId id="408" r:id="rId25"/>
    <p:sldId id="373" r:id="rId26"/>
    <p:sldId id="374" r:id="rId27"/>
    <p:sldId id="375" r:id="rId28"/>
    <p:sldId id="376" r:id="rId29"/>
    <p:sldId id="377" r:id="rId30"/>
    <p:sldId id="379" r:id="rId31"/>
    <p:sldId id="384" r:id="rId32"/>
    <p:sldId id="388" r:id="rId33"/>
    <p:sldId id="411"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400"/>
    <a:srgbClr val="FC8D05"/>
    <a:srgbClr val="5BE3FC"/>
    <a:srgbClr val="FC7A0D"/>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5" autoAdjust="0"/>
  </p:normalViewPr>
  <p:slideViewPr>
    <p:cSldViewPr>
      <p:cViewPr varScale="1">
        <p:scale>
          <a:sx n="108" d="100"/>
          <a:sy n="108" d="100"/>
        </p:scale>
        <p:origin x="-10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234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C159A-2921-C34B-AB17-349A29A4231B}"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3138A2A5-CEEC-EC45-AE19-4FA87CE5727C}">
      <dgm:prSet/>
      <dgm:spPr>
        <a:solidFill>
          <a:schemeClr val="tx1"/>
        </a:solidFill>
        <a:ln>
          <a:solidFill>
            <a:schemeClr val="bg1"/>
          </a:solidFill>
        </a:ln>
      </dgm:spPr>
      <dgm:t>
        <a:bodyPr/>
        <a:lstStyle/>
        <a:p>
          <a:pPr rtl="0"/>
          <a:r>
            <a:rPr lang="en-US" b="1" dirty="0" smtClean="0"/>
            <a:t>Enveloped data</a:t>
          </a:r>
          <a:endParaRPr lang="en-US" dirty="0"/>
        </a:p>
      </dgm:t>
    </dgm:pt>
    <dgm:pt modelId="{89FA3611-4781-614B-8803-185CA7769678}" type="parTrans" cxnId="{FE086EF8-184E-A34B-B6C6-32890D18F398}">
      <dgm:prSet/>
      <dgm:spPr/>
      <dgm:t>
        <a:bodyPr/>
        <a:lstStyle/>
        <a:p>
          <a:endParaRPr lang="en-US"/>
        </a:p>
      </dgm:t>
    </dgm:pt>
    <dgm:pt modelId="{4E6DC7E7-B00E-1643-A203-47CF677FA6FA}" type="sibTrans" cxnId="{FE086EF8-184E-A34B-B6C6-32890D18F398}">
      <dgm:prSet/>
      <dgm:spPr/>
      <dgm:t>
        <a:bodyPr/>
        <a:lstStyle/>
        <a:p>
          <a:endParaRPr lang="en-US"/>
        </a:p>
      </dgm:t>
    </dgm:pt>
    <dgm:pt modelId="{A69E9097-B44C-5E4B-B187-E5E62C000AD4}">
      <dgm:prSet/>
      <dgm:spPr>
        <a:solidFill>
          <a:schemeClr val="accent2"/>
        </a:solidFill>
        <a:ln>
          <a:solidFill>
            <a:schemeClr val="bg1"/>
          </a:solidFill>
        </a:ln>
      </dgm:spPr>
      <dgm:t>
        <a:bodyPr/>
        <a:lstStyle/>
        <a:p>
          <a:pPr rtl="0"/>
          <a:r>
            <a:rPr lang="en-US" b="1" dirty="0" smtClean="0">
              <a:solidFill>
                <a:schemeClr val="bg1"/>
              </a:solidFill>
              <a:effectLst>
                <a:outerShdw blurRad="38100" dist="38100" dir="2700000" algn="tl">
                  <a:srgbClr val="000000">
                    <a:alpha val="43137"/>
                  </a:srgbClr>
                </a:outerShdw>
              </a:effectLst>
            </a:rPr>
            <a:t>Encrypted content and associated keys</a:t>
          </a:r>
          <a:endParaRPr lang="en-US" dirty="0">
            <a:solidFill>
              <a:schemeClr val="bg1"/>
            </a:solidFill>
            <a:effectLst>
              <a:outerShdw blurRad="38100" dist="38100" dir="2700000" algn="tl">
                <a:srgbClr val="000000">
                  <a:alpha val="43137"/>
                </a:srgbClr>
              </a:outerShdw>
            </a:effectLst>
          </a:endParaRPr>
        </a:p>
      </dgm:t>
    </dgm:pt>
    <dgm:pt modelId="{0257428A-E0ED-FB4C-A5D5-25ACBC7F3B47}" type="parTrans" cxnId="{9461ED5E-1388-2247-A012-52C6D51D9A39}">
      <dgm:prSet/>
      <dgm:spPr/>
      <dgm:t>
        <a:bodyPr/>
        <a:lstStyle/>
        <a:p>
          <a:endParaRPr lang="en-US"/>
        </a:p>
      </dgm:t>
    </dgm:pt>
    <dgm:pt modelId="{63F75C1F-B917-DC45-AAB6-556A7519B7B7}" type="sibTrans" cxnId="{9461ED5E-1388-2247-A012-52C6D51D9A39}">
      <dgm:prSet/>
      <dgm:spPr/>
      <dgm:t>
        <a:bodyPr/>
        <a:lstStyle/>
        <a:p>
          <a:endParaRPr lang="en-US"/>
        </a:p>
      </dgm:t>
    </dgm:pt>
    <dgm:pt modelId="{8786A2C5-31AA-1B4A-8534-D84A86F2072D}">
      <dgm:prSet/>
      <dgm:spPr>
        <a:solidFill>
          <a:schemeClr val="tx1"/>
        </a:solidFill>
        <a:ln>
          <a:solidFill>
            <a:schemeClr val="bg1"/>
          </a:solidFill>
        </a:ln>
      </dgm:spPr>
      <dgm:t>
        <a:bodyPr/>
        <a:lstStyle/>
        <a:p>
          <a:pPr rtl="0"/>
          <a:r>
            <a:rPr lang="en-US" b="1" dirty="0" smtClean="0"/>
            <a:t>Signed data</a:t>
          </a:r>
          <a:endParaRPr lang="en-US" dirty="0"/>
        </a:p>
      </dgm:t>
    </dgm:pt>
    <dgm:pt modelId="{A0E1D655-F8D0-874E-9391-41C9F88014DB}" type="parTrans" cxnId="{FB245510-FAB5-1440-8C28-412AC4E27F52}">
      <dgm:prSet/>
      <dgm:spPr/>
      <dgm:t>
        <a:bodyPr/>
        <a:lstStyle/>
        <a:p>
          <a:endParaRPr lang="en-US"/>
        </a:p>
      </dgm:t>
    </dgm:pt>
    <dgm:pt modelId="{B1ADA54B-E0B3-0845-986D-70A397B4F913}" type="sibTrans" cxnId="{FB245510-FAB5-1440-8C28-412AC4E27F52}">
      <dgm:prSet/>
      <dgm:spPr/>
      <dgm:t>
        <a:bodyPr/>
        <a:lstStyle/>
        <a:p>
          <a:endParaRPr lang="en-US"/>
        </a:p>
      </dgm:t>
    </dgm:pt>
    <dgm:pt modelId="{8F19F891-125F-9644-A6C4-721E8E3B01C0}">
      <dgm:prSet/>
      <dgm:spPr>
        <a:solidFill>
          <a:schemeClr val="accent2"/>
        </a:solidFill>
        <a:ln>
          <a:solidFill>
            <a:schemeClr val="bg1"/>
          </a:solidFill>
        </a:ln>
      </dgm:spPr>
      <dgm:t>
        <a:bodyPr/>
        <a:lstStyle/>
        <a:p>
          <a:pPr rtl="0"/>
          <a:r>
            <a:rPr lang="en-US" b="1" dirty="0" smtClean="0">
              <a:solidFill>
                <a:srgbClr val="000000"/>
              </a:solidFill>
              <a:effectLst>
                <a:outerShdw blurRad="38100" dist="38100" dir="2700000" algn="tl">
                  <a:srgbClr val="000000">
                    <a:alpha val="43137"/>
                  </a:srgbClr>
                </a:outerShdw>
              </a:effectLst>
            </a:rPr>
            <a:t>Encoded message + signed digest</a:t>
          </a:r>
          <a:endParaRPr lang="en-US" dirty="0">
            <a:solidFill>
              <a:srgbClr val="000000"/>
            </a:solidFill>
            <a:effectLst>
              <a:outerShdw blurRad="38100" dist="38100" dir="2700000" algn="tl">
                <a:srgbClr val="000000">
                  <a:alpha val="43137"/>
                </a:srgbClr>
              </a:outerShdw>
            </a:effectLst>
          </a:endParaRPr>
        </a:p>
      </dgm:t>
    </dgm:pt>
    <dgm:pt modelId="{2465F004-5DFA-D441-8F8D-A6C764F4F9D7}" type="parTrans" cxnId="{E80A5019-A53D-224B-B78E-5283EB093C0B}">
      <dgm:prSet/>
      <dgm:spPr/>
      <dgm:t>
        <a:bodyPr/>
        <a:lstStyle/>
        <a:p>
          <a:endParaRPr lang="en-US"/>
        </a:p>
      </dgm:t>
    </dgm:pt>
    <dgm:pt modelId="{92C352B0-0EEA-834E-8FFF-879DE8459862}" type="sibTrans" cxnId="{E80A5019-A53D-224B-B78E-5283EB093C0B}">
      <dgm:prSet/>
      <dgm:spPr/>
      <dgm:t>
        <a:bodyPr/>
        <a:lstStyle/>
        <a:p>
          <a:endParaRPr lang="en-US"/>
        </a:p>
      </dgm:t>
    </dgm:pt>
    <dgm:pt modelId="{6C561F4D-D3A0-4047-8AFD-E36B3CD67308}">
      <dgm:prSet/>
      <dgm:spPr>
        <a:solidFill>
          <a:schemeClr val="tx1"/>
        </a:solidFill>
        <a:ln>
          <a:solidFill>
            <a:schemeClr val="bg1"/>
          </a:solidFill>
        </a:ln>
      </dgm:spPr>
      <dgm:t>
        <a:bodyPr/>
        <a:lstStyle/>
        <a:p>
          <a:pPr rtl="0"/>
          <a:r>
            <a:rPr lang="en-US" b="1" dirty="0" smtClean="0"/>
            <a:t>Clear-signed data</a:t>
          </a:r>
          <a:endParaRPr lang="en-US" dirty="0"/>
        </a:p>
      </dgm:t>
    </dgm:pt>
    <dgm:pt modelId="{08C99B5F-5FEE-9C49-A005-2EF13EA9F3FC}" type="parTrans" cxnId="{D807677D-BC1C-284D-86E7-4A14BC456711}">
      <dgm:prSet/>
      <dgm:spPr/>
      <dgm:t>
        <a:bodyPr/>
        <a:lstStyle/>
        <a:p>
          <a:endParaRPr lang="en-US"/>
        </a:p>
      </dgm:t>
    </dgm:pt>
    <dgm:pt modelId="{F09B76E9-6427-8D4F-AAD7-41D9D7E6FF60}" type="sibTrans" cxnId="{D807677D-BC1C-284D-86E7-4A14BC456711}">
      <dgm:prSet/>
      <dgm:spPr/>
      <dgm:t>
        <a:bodyPr/>
        <a:lstStyle/>
        <a:p>
          <a:endParaRPr lang="en-US"/>
        </a:p>
      </dgm:t>
    </dgm:pt>
    <dgm:pt modelId="{DCDEC376-5D9B-E24C-BDFA-661A129E3B35}">
      <dgm:prSet/>
      <dgm:spPr>
        <a:solidFill>
          <a:schemeClr val="accent2"/>
        </a:solidFill>
        <a:ln>
          <a:solidFill>
            <a:schemeClr val="bg1"/>
          </a:solidFill>
        </a:ln>
      </dgm:spPr>
      <dgm:t>
        <a:bodyPr/>
        <a:lstStyle/>
        <a:p>
          <a:pPr rtl="0"/>
          <a:r>
            <a:rPr lang="en-US" b="1" dirty="0" err="1" smtClean="0">
              <a:solidFill>
                <a:srgbClr val="000000"/>
              </a:solidFill>
              <a:effectLst>
                <a:outerShdw blurRad="38100" dist="38100" dir="2700000" algn="tl">
                  <a:srgbClr val="000000">
                    <a:alpha val="43137"/>
                  </a:srgbClr>
                </a:outerShdw>
              </a:effectLst>
            </a:rPr>
            <a:t>Cleartext</a:t>
          </a:r>
          <a:r>
            <a:rPr lang="en-US" b="1" dirty="0" smtClean="0">
              <a:solidFill>
                <a:srgbClr val="000000"/>
              </a:solidFill>
              <a:effectLst>
                <a:outerShdw blurRad="38100" dist="38100" dir="2700000" algn="tl">
                  <a:srgbClr val="000000">
                    <a:alpha val="43137"/>
                  </a:srgbClr>
                </a:outerShdw>
              </a:effectLst>
            </a:rPr>
            <a:t> message + encoded signed digest</a:t>
          </a:r>
          <a:endParaRPr lang="en-US" b="1" dirty="0">
            <a:solidFill>
              <a:srgbClr val="000000"/>
            </a:solidFill>
            <a:effectLst>
              <a:outerShdw blurRad="38100" dist="38100" dir="2700000" algn="tl">
                <a:srgbClr val="000000">
                  <a:alpha val="43137"/>
                </a:srgbClr>
              </a:outerShdw>
            </a:effectLst>
          </a:endParaRPr>
        </a:p>
      </dgm:t>
    </dgm:pt>
    <dgm:pt modelId="{9228E546-7990-FC4E-A999-9C6B6A1BD93F}" type="parTrans" cxnId="{1807E21C-EA01-3B4F-AA46-97EFB2FBDBF1}">
      <dgm:prSet/>
      <dgm:spPr/>
      <dgm:t>
        <a:bodyPr/>
        <a:lstStyle/>
        <a:p>
          <a:endParaRPr lang="en-US"/>
        </a:p>
      </dgm:t>
    </dgm:pt>
    <dgm:pt modelId="{E3F6DDFD-71DB-1B44-80A6-780A6DC77204}" type="sibTrans" cxnId="{1807E21C-EA01-3B4F-AA46-97EFB2FBDBF1}">
      <dgm:prSet/>
      <dgm:spPr/>
      <dgm:t>
        <a:bodyPr/>
        <a:lstStyle/>
        <a:p>
          <a:endParaRPr lang="en-US"/>
        </a:p>
      </dgm:t>
    </dgm:pt>
    <dgm:pt modelId="{A2BD512A-8BBB-8446-9D7D-843A4D50D057}">
      <dgm:prSet/>
      <dgm:spPr>
        <a:solidFill>
          <a:schemeClr val="tx1"/>
        </a:solidFill>
        <a:ln>
          <a:solidFill>
            <a:schemeClr val="bg1"/>
          </a:solidFill>
        </a:ln>
      </dgm:spPr>
      <dgm:t>
        <a:bodyPr/>
        <a:lstStyle/>
        <a:p>
          <a:pPr rtl="0"/>
          <a:r>
            <a:rPr lang="en-US" b="1" dirty="0" smtClean="0"/>
            <a:t>Signed and enveloped data</a:t>
          </a:r>
          <a:endParaRPr lang="en-US" dirty="0"/>
        </a:p>
      </dgm:t>
    </dgm:pt>
    <dgm:pt modelId="{0F0DB24F-C50F-4949-920C-B43623AFC454}" type="parTrans" cxnId="{8CFE6679-D152-664B-8E01-C5C571EF0D43}">
      <dgm:prSet/>
      <dgm:spPr/>
      <dgm:t>
        <a:bodyPr/>
        <a:lstStyle/>
        <a:p>
          <a:endParaRPr lang="en-US"/>
        </a:p>
      </dgm:t>
    </dgm:pt>
    <dgm:pt modelId="{E4258BD6-EB12-E54C-9951-C078445A1E85}" type="sibTrans" cxnId="{8CFE6679-D152-664B-8E01-C5C571EF0D43}">
      <dgm:prSet/>
      <dgm:spPr/>
      <dgm:t>
        <a:bodyPr/>
        <a:lstStyle/>
        <a:p>
          <a:endParaRPr lang="en-US"/>
        </a:p>
      </dgm:t>
    </dgm:pt>
    <dgm:pt modelId="{E29D29AB-2D62-A242-94B6-72551B7BCF2E}">
      <dgm:prSet/>
      <dgm:spPr>
        <a:solidFill>
          <a:schemeClr val="accent2"/>
        </a:solidFill>
        <a:ln>
          <a:solidFill>
            <a:schemeClr val="bg1"/>
          </a:solidFill>
        </a:ln>
      </dgm:spPr>
      <dgm:t>
        <a:bodyPr/>
        <a:lstStyle/>
        <a:p>
          <a:pPr rtl="0"/>
          <a:r>
            <a:rPr lang="en-US" b="1" dirty="0" smtClean="0">
              <a:solidFill>
                <a:srgbClr val="000000"/>
              </a:solidFill>
              <a:effectLst>
                <a:outerShdw blurRad="38100" dist="38100" dir="2700000" algn="tl">
                  <a:srgbClr val="000000">
                    <a:alpha val="43137"/>
                  </a:srgbClr>
                </a:outerShdw>
              </a:effectLst>
            </a:rPr>
            <a:t>Nesting of signed and encrypted entities</a:t>
          </a:r>
          <a:endParaRPr lang="en-AU" b="1" dirty="0">
            <a:solidFill>
              <a:srgbClr val="000000"/>
            </a:solidFill>
            <a:effectLst>
              <a:outerShdw blurRad="38100" dist="38100" dir="2700000" algn="tl">
                <a:srgbClr val="000000">
                  <a:alpha val="43137"/>
                </a:srgbClr>
              </a:outerShdw>
            </a:effectLst>
          </a:endParaRPr>
        </a:p>
      </dgm:t>
    </dgm:pt>
    <dgm:pt modelId="{53ABC970-5792-2A42-B72F-FF42A772E905}" type="parTrans" cxnId="{6D4DA749-97F1-7E46-957E-68996855C99C}">
      <dgm:prSet/>
      <dgm:spPr/>
      <dgm:t>
        <a:bodyPr/>
        <a:lstStyle/>
        <a:p>
          <a:endParaRPr lang="en-US"/>
        </a:p>
      </dgm:t>
    </dgm:pt>
    <dgm:pt modelId="{B1CC82AE-F632-C741-9F6E-B44CD889EC89}" type="sibTrans" cxnId="{6D4DA749-97F1-7E46-957E-68996855C99C}">
      <dgm:prSet/>
      <dgm:spPr/>
      <dgm:t>
        <a:bodyPr/>
        <a:lstStyle/>
        <a:p>
          <a:endParaRPr lang="en-US"/>
        </a:p>
      </dgm:t>
    </dgm:pt>
    <dgm:pt modelId="{95DEF2C9-E9D4-6348-9953-3FEA1AAFF2AC}" type="pres">
      <dgm:prSet presAssocID="{024C159A-2921-C34B-AB17-349A29A4231B}" presName="theList" presStyleCnt="0">
        <dgm:presLayoutVars>
          <dgm:dir/>
          <dgm:animLvl val="lvl"/>
          <dgm:resizeHandles val="exact"/>
        </dgm:presLayoutVars>
      </dgm:prSet>
      <dgm:spPr/>
      <dgm:t>
        <a:bodyPr/>
        <a:lstStyle/>
        <a:p>
          <a:endParaRPr lang="en-US"/>
        </a:p>
      </dgm:t>
    </dgm:pt>
    <dgm:pt modelId="{8220A5A8-1DDC-6046-9B61-BCEF4E5BE7A6}" type="pres">
      <dgm:prSet presAssocID="{3138A2A5-CEEC-EC45-AE19-4FA87CE5727C}" presName="compNode" presStyleCnt="0"/>
      <dgm:spPr/>
    </dgm:pt>
    <dgm:pt modelId="{0BA44A26-8C1A-644B-901D-5F3F81FBC47F}" type="pres">
      <dgm:prSet presAssocID="{3138A2A5-CEEC-EC45-AE19-4FA87CE5727C}" presName="aNode" presStyleLbl="bgShp" presStyleIdx="0" presStyleCnt="4"/>
      <dgm:spPr/>
      <dgm:t>
        <a:bodyPr/>
        <a:lstStyle/>
        <a:p>
          <a:endParaRPr lang="en-US"/>
        </a:p>
      </dgm:t>
    </dgm:pt>
    <dgm:pt modelId="{6B85836F-E9EB-3049-95DE-61C79D817438}" type="pres">
      <dgm:prSet presAssocID="{3138A2A5-CEEC-EC45-AE19-4FA87CE5727C}" presName="textNode" presStyleLbl="bgShp" presStyleIdx="0" presStyleCnt="4"/>
      <dgm:spPr/>
      <dgm:t>
        <a:bodyPr/>
        <a:lstStyle/>
        <a:p>
          <a:endParaRPr lang="en-US"/>
        </a:p>
      </dgm:t>
    </dgm:pt>
    <dgm:pt modelId="{3237405E-6AA1-3C41-97E1-D4FFAF3E7418}" type="pres">
      <dgm:prSet presAssocID="{3138A2A5-CEEC-EC45-AE19-4FA87CE5727C}" presName="compChildNode" presStyleCnt="0"/>
      <dgm:spPr/>
    </dgm:pt>
    <dgm:pt modelId="{3A22754C-FEE3-BC44-A931-85715278614B}" type="pres">
      <dgm:prSet presAssocID="{3138A2A5-CEEC-EC45-AE19-4FA87CE5727C}" presName="theInnerList" presStyleCnt="0"/>
      <dgm:spPr/>
    </dgm:pt>
    <dgm:pt modelId="{6D488B68-963B-B74A-A5F5-F42067F07A37}" type="pres">
      <dgm:prSet presAssocID="{A69E9097-B44C-5E4B-B187-E5E62C000AD4}" presName="childNode" presStyleLbl="node1" presStyleIdx="0" presStyleCnt="4">
        <dgm:presLayoutVars>
          <dgm:bulletEnabled val="1"/>
        </dgm:presLayoutVars>
      </dgm:prSet>
      <dgm:spPr/>
      <dgm:t>
        <a:bodyPr/>
        <a:lstStyle/>
        <a:p>
          <a:endParaRPr lang="en-US"/>
        </a:p>
      </dgm:t>
    </dgm:pt>
    <dgm:pt modelId="{01823116-FF33-6F43-8034-4FF258399220}" type="pres">
      <dgm:prSet presAssocID="{3138A2A5-CEEC-EC45-AE19-4FA87CE5727C}" presName="aSpace" presStyleCnt="0"/>
      <dgm:spPr/>
    </dgm:pt>
    <dgm:pt modelId="{A92A8161-6D61-AC41-B531-C62C1EF56A36}" type="pres">
      <dgm:prSet presAssocID="{8786A2C5-31AA-1B4A-8534-D84A86F2072D}" presName="compNode" presStyleCnt="0"/>
      <dgm:spPr/>
    </dgm:pt>
    <dgm:pt modelId="{6027E770-94A7-B448-95BD-C9D09682359B}" type="pres">
      <dgm:prSet presAssocID="{8786A2C5-31AA-1B4A-8534-D84A86F2072D}" presName="aNode" presStyleLbl="bgShp" presStyleIdx="1" presStyleCnt="4"/>
      <dgm:spPr/>
      <dgm:t>
        <a:bodyPr/>
        <a:lstStyle/>
        <a:p>
          <a:endParaRPr lang="en-US"/>
        </a:p>
      </dgm:t>
    </dgm:pt>
    <dgm:pt modelId="{C4319CFE-6664-5F47-A265-EB8FC1525CFB}" type="pres">
      <dgm:prSet presAssocID="{8786A2C5-31AA-1B4A-8534-D84A86F2072D}" presName="textNode" presStyleLbl="bgShp" presStyleIdx="1" presStyleCnt="4"/>
      <dgm:spPr/>
      <dgm:t>
        <a:bodyPr/>
        <a:lstStyle/>
        <a:p>
          <a:endParaRPr lang="en-US"/>
        </a:p>
      </dgm:t>
    </dgm:pt>
    <dgm:pt modelId="{65F55BDE-7EDB-6648-8395-A6B9F86E764B}" type="pres">
      <dgm:prSet presAssocID="{8786A2C5-31AA-1B4A-8534-D84A86F2072D}" presName="compChildNode" presStyleCnt="0"/>
      <dgm:spPr/>
    </dgm:pt>
    <dgm:pt modelId="{02D7E295-D947-AC44-9D54-57F9556B9769}" type="pres">
      <dgm:prSet presAssocID="{8786A2C5-31AA-1B4A-8534-D84A86F2072D}" presName="theInnerList" presStyleCnt="0"/>
      <dgm:spPr/>
    </dgm:pt>
    <dgm:pt modelId="{78BDA3E9-3312-884D-B43B-A0A2D6AB1614}" type="pres">
      <dgm:prSet presAssocID="{8F19F891-125F-9644-A6C4-721E8E3B01C0}" presName="childNode" presStyleLbl="node1" presStyleIdx="1" presStyleCnt="4">
        <dgm:presLayoutVars>
          <dgm:bulletEnabled val="1"/>
        </dgm:presLayoutVars>
      </dgm:prSet>
      <dgm:spPr/>
      <dgm:t>
        <a:bodyPr/>
        <a:lstStyle/>
        <a:p>
          <a:endParaRPr lang="en-US"/>
        </a:p>
      </dgm:t>
    </dgm:pt>
    <dgm:pt modelId="{2EFBB49A-EB79-F748-BC6E-7242AE960270}" type="pres">
      <dgm:prSet presAssocID="{8786A2C5-31AA-1B4A-8534-D84A86F2072D}" presName="aSpace" presStyleCnt="0"/>
      <dgm:spPr/>
    </dgm:pt>
    <dgm:pt modelId="{077E3A47-F38A-6849-BDEC-06C77E0682EC}" type="pres">
      <dgm:prSet presAssocID="{6C561F4D-D3A0-4047-8AFD-E36B3CD67308}" presName="compNode" presStyleCnt="0"/>
      <dgm:spPr/>
    </dgm:pt>
    <dgm:pt modelId="{51DC532D-C456-594A-84BE-70D24A750387}" type="pres">
      <dgm:prSet presAssocID="{6C561F4D-D3A0-4047-8AFD-E36B3CD67308}" presName="aNode" presStyleLbl="bgShp" presStyleIdx="2" presStyleCnt="4"/>
      <dgm:spPr/>
      <dgm:t>
        <a:bodyPr/>
        <a:lstStyle/>
        <a:p>
          <a:endParaRPr lang="en-US"/>
        </a:p>
      </dgm:t>
    </dgm:pt>
    <dgm:pt modelId="{C0055125-56DD-874D-A577-6B215743F518}" type="pres">
      <dgm:prSet presAssocID="{6C561F4D-D3A0-4047-8AFD-E36B3CD67308}" presName="textNode" presStyleLbl="bgShp" presStyleIdx="2" presStyleCnt="4"/>
      <dgm:spPr/>
      <dgm:t>
        <a:bodyPr/>
        <a:lstStyle/>
        <a:p>
          <a:endParaRPr lang="en-US"/>
        </a:p>
      </dgm:t>
    </dgm:pt>
    <dgm:pt modelId="{15A74142-F691-714C-B7E8-6A14BC5A3CBE}" type="pres">
      <dgm:prSet presAssocID="{6C561F4D-D3A0-4047-8AFD-E36B3CD67308}" presName="compChildNode" presStyleCnt="0"/>
      <dgm:spPr/>
    </dgm:pt>
    <dgm:pt modelId="{C0CA9F11-A3A4-9540-BAC6-656A98A15C29}" type="pres">
      <dgm:prSet presAssocID="{6C561F4D-D3A0-4047-8AFD-E36B3CD67308}" presName="theInnerList" presStyleCnt="0"/>
      <dgm:spPr/>
    </dgm:pt>
    <dgm:pt modelId="{C738B84B-EDAF-544C-9008-41C55A8A8B23}" type="pres">
      <dgm:prSet presAssocID="{DCDEC376-5D9B-E24C-BDFA-661A129E3B35}" presName="childNode" presStyleLbl="node1" presStyleIdx="2" presStyleCnt="4">
        <dgm:presLayoutVars>
          <dgm:bulletEnabled val="1"/>
        </dgm:presLayoutVars>
      </dgm:prSet>
      <dgm:spPr/>
      <dgm:t>
        <a:bodyPr/>
        <a:lstStyle/>
        <a:p>
          <a:endParaRPr lang="en-US"/>
        </a:p>
      </dgm:t>
    </dgm:pt>
    <dgm:pt modelId="{4476D05F-3745-F447-A8D8-2D4A4E6CE13A}" type="pres">
      <dgm:prSet presAssocID="{6C561F4D-D3A0-4047-8AFD-E36B3CD67308}" presName="aSpace" presStyleCnt="0"/>
      <dgm:spPr/>
    </dgm:pt>
    <dgm:pt modelId="{1D252AED-A362-5C47-9D14-1361AD92AEEE}" type="pres">
      <dgm:prSet presAssocID="{A2BD512A-8BBB-8446-9D7D-843A4D50D057}" presName="compNode" presStyleCnt="0"/>
      <dgm:spPr/>
    </dgm:pt>
    <dgm:pt modelId="{7C39A2A1-4861-0E4D-BC69-4AC409260516}" type="pres">
      <dgm:prSet presAssocID="{A2BD512A-8BBB-8446-9D7D-843A4D50D057}" presName="aNode" presStyleLbl="bgShp" presStyleIdx="3" presStyleCnt="4"/>
      <dgm:spPr/>
      <dgm:t>
        <a:bodyPr/>
        <a:lstStyle/>
        <a:p>
          <a:endParaRPr lang="en-US"/>
        </a:p>
      </dgm:t>
    </dgm:pt>
    <dgm:pt modelId="{CE033F3B-448D-9543-9C6A-14C0F4D9F682}" type="pres">
      <dgm:prSet presAssocID="{A2BD512A-8BBB-8446-9D7D-843A4D50D057}" presName="textNode" presStyleLbl="bgShp" presStyleIdx="3" presStyleCnt="4"/>
      <dgm:spPr/>
      <dgm:t>
        <a:bodyPr/>
        <a:lstStyle/>
        <a:p>
          <a:endParaRPr lang="en-US"/>
        </a:p>
      </dgm:t>
    </dgm:pt>
    <dgm:pt modelId="{FE3ECDD7-9E5B-C143-826E-41E04703C5C1}" type="pres">
      <dgm:prSet presAssocID="{A2BD512A-8BBB-8446-9D7D-843A4D50D057}" presName="compChildNode" presStyleCnt="0"/>
      <dgm:spPr/>
    </dgm:pt>
    <dgm:pt modelId="{D5148666-4F2E-C94A-8842-FCE409B28D2F}" type="pres">
      <dgm:prSet presAssocID="{A2BD512A-8BBB-8446-9D7D-843A4D50D057}" presName="theInnerList" presStyleCnt="0"/>
      <dgm:spPr/>
    </dgm:pt>
    <dgm:pt modelId="{D6BA33A3-41D1-0D43-975D-52E55FCA4716}" type="pres">
      <dgm:prSet presAssocID="{E29D29AB-2D62-A242-94B6-72551B7BCF2E}" presName="childNode" presStyleLbl="node1" presStyleIdx="3" presStyleCnt="4">
        <dgm:presLayoutVars>
          <dgm:bulletEnabled val="1"/>
        </dgm:presLayoutVars>
      </dgm:prSet>
      <dgm:spPr/>
      <dgm:t>
        <a:bodyPr/>
        <a:lstStyle/>
        <a:p>
          <a:endParaRPr lang="en-US"/>
        </a:p>
      </dgm:t>
    </dgm:pt>
  </dgm:ptLst>
  <dgm:cxnLst>
    <dgm:cxn modelId="{FF122FB0-F96A-E64E-A0C9-C1B14803C462}" type="presOf" srcId="{A69E9097-B44C-5E4B-B187-E5E62C000AD4}" destId="{6D488B68-963B-B74A-A5F5-F42067F07A37}" srcOrd="0" destOrd="0" presId="urn:microsoft.com/office/officeart/2005/8/layout/lProcess2"/>
    <dgm:cxn modelId="{A55BB301-7F1D-B944-BFA3-6D1554F7BF5B}" type="presOf" srcId="{6C561F4D-D3A0-4047-8AFD-E36B3CD67308}" destId="{C0055125-56DD-874D-A577-6B215743F518}" srcOrd="1" destOrd="0" presId="urn:microsoft.com/office/officeart/2005/8/layout/lProcess2"/>
    <dgm:cxn modelId="{833B8D0C-5B1B-064A-9D3C-04755DCF8090}" type="presOf" srcId="{DCDEC376-5D9B-E24C-BDFA-661A129E3B35}" destId="{C738B84B-EDAF-544C-9008-41C55A8A8B23}" srcOrd="0" destOrd="0" presId="urn:microsoft.com/office/officeart/2005/8/layout/lProcess2"/>
    <dgm:cxn modelId="{1807E21C-EA01-3B4F-AA46-97EFB2FBDBF1}" srcId="{6C561F4D-D3A0-4047-8AFD-E36B3CD67308}" destId="{DCDEC376-5D9B-E24C-BDFA-661A129E3B35}" srcOrd="0" destOrd="0" parTransId="{9228E546-7990-FC4E-A999-9C6B6A1BD93F}" sibTransId="{E3F6DDFD-71DB-1B44-80A6-780A6DC77204}"/>
    <dgm:cxn modelId="{48792EAC-ACCD-A947-B0B4-99B4C1458D33}" type="presOf" srcId="{024C159A-2921-C34B-AB17-349A29A4231B}" destId="{95DEF2C9-E9D4-6348-9953-3FEA1AAFF2AC}" srcOrd="0" destOrd="0" presId="urn:microsoft.com/office/officeart/2005/8/layout/lProcess2"/>
    <dgm:cxn modelId="{FB245510-FAB5-1440-8C28-412AC4E27F52}" srcId="{024C159A-2921-C34B-AB17-349A29A4231B}" destId="{8786A2C5-31AA-1B4A-8534-D84A86F2072D}" srcOrd="1" destOrd="0" parTransId="{A0E1D655-F8D0-874E-9391-41C9F88014DB}" sibTransId="{B1ADA54B-E0B3-0845-986D-70A397B4F913}"/>
    <dgm:cxn modelId="{8D8F28CF-978D-E844-9983-87015EAF00A3}" type="presOf" srcId="{6C561F4D-D3A0-4047-8AFD-E36B3CD67308}" destId="{51DC532D-C456-594A-84BE-70D24A750387}" srcOrd="0" destOrd="0" presId="urn:microsoft.com/office/officeart/2005/8/layout/lProcess2"/>
    <dgm:cxn modelId="{C41EBDFE-31A4-A445-A326-3986855F2040}" type="presOf" srcId="{8F19F891-125F-9644-A6C4-721E8E3B01C0}" destId="{78BDA3E9-3312-884D-B43B-A0A2D6AB1614}" srcOrd="0" destOrd="0" presId="urn:microsoft.com/office/officeart/2005/8/layout/lProcess2"/>
    <dgm:cxn modelId="{590A4908-90C0-E740-8DE9-A699328C1A75}" type="presOf" srcId="{3138A2A5-CEEC-EC45-AE19-4FA87CE5727C}" destId="{0BA44A26-8C1A-644B-901D-5F3F81FBC47F}" srcOrd="0" destOrd="0" presId="urn:microsoft.com/office/officeart/2005/8/layout/lProcess2"/>
    <dgm:cxn modelId="{6D4DA749-97F1-7E46-957E-68996855C99C}" srcId="{A2BD512A-8BBB-8446-9D7D-843A4D50D057}" destId="{E29D29AB-2D62-A242-94B6-72551B7BCF2E}" srcOrd="0" destOrd="0" parTransId="{53ABC970-5792-2A42-B72F-FF42A772E905}" sibTransId="{B1CC82AE-F632-C741-9F6E-B44CD889EC89}"/>
    <dgm:cxn modelId="{DD05847F-6FC4-D949-9406-B8D7CDBE6377}" type="presOf" srcId="{E29D29AB-2D62-A242-94B6-72551B7BCF2E}" destId="{D6BA33A3-41D1-0D43-975D-52E55FCA4716}" srcOrd="0" destOrd="0" presId="urn:microsoft.com/office/officeart/2005/8/layout/lProcess2"/>
    <dgm:cxn modelId="{15B46881-FCA7-DA49-B41F-E5B2B8A9773A}" type="presOf" srcId="{A2BD512A-8BBB-8446-9D7D-843A4D50D057}" destId="{7C39A2A1-4861-0E4D-BC69-4AC409260516}" srcOrd="0" destOrd="0" presId="urn:microsoft.com/office/officeart/2005/8/layout/lProcess2"/>
    <dgm:cxn modelId="{8CFE6679-D152-664B-8E01-C5C571EF0D43}" srcId="{024C159A-2921-C34B-AB17-349A29A4231B}" destId="{A2BD512A-8BBB-8446-9D7D-843A4D50D057}" srcOrd="3" destOrd="0" parTransId="{0F0DB24F-C50F-4949-920C-B43623AFC454}" sibTransId="{E4258BD6-EB12-E54C-9951-C078445A1E85}"/>
    <dgm:cxn modelId="{9C2FE522-1705-2F40-87E6-9A495BD04F2E}" type="presOf" srcId="{3138A2A5-CEEC-EC45-AE19-4FA87CE5727C}" destId="{6B85836F-E9EB-3049-95DE-61C79D817438}" srcOrd="1" destOrd="0" presId="urn:microsoft.com/office/officeart/2005/8/layout/lProcess2"/>
    <dgm:cxn modelId="{E80A5019-A53D-224B-B78E-5283EB093C0B}" srcId="{8786A2C5-31AA-1B4A-8534-D84A86F2072D}" destId="{8F19F891-125F-9644-A6C4-721E8E3B01C0}" srcOrd="0" destOrd="0" parTransId="{2465F004-5DFA-D441-8F8D-A6C764F4F9D7}" sibTransId="{92C352B0-0EEA-834E-8FFF-879DE8459862}"/>
    <dgm:cxn modelId="{9461ED5E-1388-2247-A012-52C6D51D9A39}" srcId="{3138A2A5-CEEC-EC45-AE19-4FA87CE5727C}" destId="{A69E9097-B44C-5E4B-B187-E5E62C000AD4}" srcOrd="0" destOrd="0" parTransId="{0257428A-E0ED-FB4C-A5D5-25ACBC7F3B47}" sibTransId="{63F75C1F-B917-DC45-AAB6-556A7519B7B7}"/>
    <dgm:cxn modelId="{D807677D-BC1C-284D-86E7-4A14BC456711}" srcId="{024C159A-2921-C34B-AB17-349A29A4231B}" destId="{6C561F4D-D3A0-4047-8AFD-E36B3CD67308}" srcOrd="2" destOrd="0" parTransId="{08C99B5F-5FEE-9C49-A005-2EF13EA9F3FC}" sibTransId="{F09B76E9-6427-8D4F-AAD7-41D9D7E6FF60}"/>
    <dgm:cxn modelId="{D395FAC9-1DA3-474F-A8BF-C86576F3837E}" type="presOf" srcId="{A2BD512A-8BBB-8446-9D7D-843A4D50D057}" destId="{CE033F3B-448D-9543-9C6A-14C0F4D9F682}" srcOrd="1" destOrd="0" presId="urn:microsoft.com/office/officeart/2005/8/layout/lProcess2"/>
    <dgm:cxn modelId="{FE086EF8-184E-A34B-B6C6-32890D18F398}" srcId="{024C159A-2921-C34B-AB17-349A29A4231B}" destId="{3138A2A5-CEEC-EC45-AE19-4FA87CE5727C}" srcOrd="0" destOrd="0" parTransId="{89FA3611-4781-614B-8803-185CA7769678}" sibTransId="{4E6DC7E7-B00E-1643-A203-47CF677FA6FA}"/>
    <dgm:cxn modelId="{30CBD3F0-BFC6-8045-89C3-D84F8E146BBE}" type="presOf" srcId="{8786A2C5-31AA-1B4A-8534-D84A86F2072D}" destId="{6027E770-94A7-B448-95BD-C9D09682359B}" srcOrd="0" destOrd="0" presId="urn:microsoft.com/office/officeart/2005/8/layout/lProcess2"/>
    <dgm:cxn modelId="{CFBD8FE8-87F1-5746-92C2-820D5271DF79}" type="presOf" srcId="{8786A2C5-31AA-1B4A-8534-D84A86F2072D}" destId="{C4319CFE-6664-5F47-A265-EB8FC1525CFB}" srcOrd="1" destOrd="0" presId="urn:microsoft.com/office/officeart/2005/8/layout/lProcess2"/>
    <dgm:cxn modelId="{88F81252-7EBB-624A-9FA3-45583D37269F}" type="presParOf" srcId="{95DEF2C9-E9D4-6348-9953-3FEA1AAFF2AC}" destId="{8220A5A8-1DDC-6046-9B61-BCEF4E5BE7A6}" srcOrd="0" destOrd="0" presId="urn:microsoft.com/office/officeart/2005/8/layout/lProcess2"/>
    <dgm:cxn modelId="{6EB8275D-BF28-0941-8F2A-ACEBA86C3899}" type="presParOf" srcId="{8220A5A8-1DDC-6046-9B61-BCEF4E5BE7A6}" destId="{0BA44A26-8C1A-644B-901D-5F3F81FBC47F}" srcOrd="0" destOrd="0" presId="urn:microsoft.com/office/officeart/2005/8/layout/lProcess2"/>
    <dgm:cxn modelId="{3679FDB4-E985-D44A-B536-03393E0C64B7}" type="presParOf" srcId="{8220A5A8-1DDC-6046-9B61-BCEF4E5BE7A6}" destId="{6B85836F-E9EB-3049-95DE-61C79D817438}" srcOrd="1" destOrd="0" presId="urn:microsoft.com/office/officeart/2005/8/layout/lProcess2"/>
    <dgm:cxn modelId="{F93BA1B3-E6F2-734D-A694-2BE0AC8F0C50}" type="presParOf" srcId="{8220A5A8-1DDC-6046-9B61-BCEF4E5BE7A6}" destId="{3237405E-6AA1-3C41-97E1-D4FFAF3E7418}" srcOrd="2" destOrd="0" presId="urn:microsoft.com/office/officeart/2005/8/layout/lProcess2"/>
    <dgm:cxn modelId="{98173C81-A3D3-2E48-8B82-38833383289B}" type="presParOf" srcId="{3237405E-6AA1-3C41-97E1-D4FFAF3E7418}" destId="{3A22754C-FEE3-BC44-A931-85715278614B}" srcOrd="0" destOrd="0" presId="urn:microsoft.com/office/officeart/2005/8/layout/lProcess2"/>
    <dgm:cxn modelId="{3A75CA60-CF74-5D40-A3A5-9A6E0F49DA98}" type="presParOf" srcId="{3A22754C-FEE3-BC44-A931-85715278614B}" destId="{6D488B68-963B-B74A-A5F5-F42067F07A37}" srcOrd="0" destOrd="0" presId="urn:microsoft.com/office/officeart/2005/8/layout/lProcess2"/>
    <dgm:cxn modelId="{B24EC4B2-9202-BD43-BB3B-AA6FA0D8B800}" type="presParOf" srcId="{95DEF2C9-E9D4-6348-9953-3FEA1AAFF2AC}" destId="{01823116-FF33-6F43-8034-4FF258399220}" srcOrd="1" destOrd="0" presId="urn:microsoft.com/office/officeart/2005/8/layout/lProcess2"/>
    <dgm:cxn modelId="{B3CD3CA7-82CC-9042-B35D-A0FC329E3D54}" type="presParOf" srcId="{95DEF2C9-E9D4-6348-9953-3FEA1AAFF2AC}" destId="{A92A8161-6D61-AC41-B531-C62C1EF56A36}" srcOrd="2" destOrd="0" presId="urn:microsoft.com/office/officeart/2005/8/layout/lProcess2"/>
    <dgm:cxn modelId="{E36B7D73-6051-714E-88EB-3B66B1BF7936}" type="presParOf" srcId="{A92A8161-6D61-AC41-B531-C62C1EF56A36}" destId="{6027E770-94A7-B448-95BD-C9D09682359B}" srcOrd="0" destOrd="0" presId="urn:microsoft.com/office/officeart/2005/8/layout/lProcess2"/>
    <dgm:cxn modelId="{D65D6E95-AFF6-AF4D-ACB2-93CF7A942A8F}" type="presParOf" srcId="{A92A8161-6D61-AC41-B531-C62C1EF56A36}" destId="{C4319CFE-6664-5F47-A265-EB8FC1525CFB}" srcOrd="1" destOrd="0" presId="urn:microsoft.com/office/officeart/2005/8/layout/lProcess2"/>
    <dgm:cxn modelId="{6BC4D01C-2E93-8B42-B7D9-E8D0C749A259}" type="presParOf" srcId="{A92A8161-6D61-AC41-B531-C62C1EF56A36}" destId="{65F55BDE-7EDB-6648-8395-A6B9F86E764B}" srcOrd="2" destOrd="0" presId="urn:microsoft.com/office/officeart/2005/8/layout/lProcess2"/>
    <dgm:cxn modelId="{F546133E-91CB-FC4C-A65D-03763C63E930}" type="presParOf" srcId="{65F55BDE-7EDB-6648-8395-A6B9F86E764B}" destId="{02D7E295-D947-AC44-9D54-57F9556B9769}" srcOrd="0" destOrd="0" presId="urn:microsoft.com/office/officeart/2005/8/layout/lProcess2"/>
    <dgm:cxn modelId="{43732072-48BF-254A-9BF8-C4B4328C7AEC}" type="presParOf" srcId="{02D7E295-D947-AC44-9D54-57F9556B9769}" destId="{78BDA3E9-3312-884D-B43B-A0A2D6AB1614}" srcOrd="0" destOrd="0" presId="urn:microsoft.com/office/officeart/2005/8/layout/lProcess2"/>
    <dgm:cxn modelId="{28F3FDCF-D451-D743-9536-EC59FE451657}" type="presParOf" srcId="{95DEF2C9-E9D4-6348-9953-3FEA1AAFF2AC}" destId="{2EFBB49A-EB79-F748-BC6E-7242AE960270}" srcOrd="3" destOrd="0" presId="urn:microsoft.com/office/officeart/2005/8/layout/lProcess2"/>
    <dgm:cxn modelId="{CBF2C988-38D1-A14B-ABB3-DC30B6D6BA6E}" type="presParOf" srcId="{95DEF2C9-E9D4-6348-9953-3FEA1AAFF2AC}" destId="{077E3A47-F38A-6849-BDEC-06C77E0682EC}" srcOrd="4" destOrd="0" presId="urn:microsoft.com/office/officeart/2005/8/layout/lProcess2"/>
    <dgm:cxn modelId="{140CFE61-B472-E147-B0D4-D366C2000559}" type="presParOf" srcId="{077E3A47-F38A-6849-BDEC-06C77E0682EC}" destId="{51DC532D-C456-594A-84BE-70D24A750387}" srcOrd="0" destOrd="0" presId="urn:microsoft.com/office/officeart/2005/8/layout/lProcess2"/>
    <dgm:cxn modelId="{5205B755-BE0A-A342-AA6F-750D643DE3D7}" type="presParOf" srcId="{077E3A47-F38A-6849-BDEC-06C77E0682EC}" destId="{C0055125-56DD-874D-A577-6B215743F518}" srcOrd="1" destOrd="0" presId="urn:microsoft.com/office/officeart/2005/8/layout/lProcess2"/>
    <dgm:cxn modelId="{2AC9347C-B3E0-4D48-BE04-42AFC1F79230}" type="presParOf" srcId="{077E3A47-F38A-6849-BDEC-06C77E0682EC}" destId="{15A74142-F691-714C-B7E8-6A14BC5A3CBE}" srcOrd="2" destOrd="0" presId="urn:microsoft.com/office/officeart/2005/8/layout/lProcess2"/>
    <dgm:cxn modelId="{00E609BA-3E2C-C24D-A37B-97383585C786}" type="presParOf" srcId="{15A74142-F691-714C-B7E8-6A14BC5A3CBE}" destId="{C0CA9F11-A3A4-9540-BAC6-656A98A15C29}" srcOrd="0" destOrd="0" presId="urn:microsoft.com/office/officeart/2005/8/layout/lProcess2"/>
    <dgm:cxn modelId="{AB927490-232D-8B40-9032-63B2D27CB5D2}" type="presParOf" srcId="{C0CA9F11-A3A4-9540-BAC6-656A98A15C29}" destId="{C738B84B-EDAF-544C-9008-41C55A8A8B23}" srcOrd="0" destOrd="0" presId="urn:microsoft.com/office/officeart/2005/8/layout/lProcess2"/>
    <dgm:cxn modelId="{8D530889-A803-DE4C-BD9B-F35E843AFB7E}" type="presParOf" srcId="{95DEF2C9-E9D4-6348-9953-3FEA1AAFF2AC}" destId="{4476D05F-3745-F447-A8D8-2D4A4E6CE13A}" srcOrd="5" destOrd="0" presId="urn:microsoft.com/office/officeart/2005/8/layout/lProcess2"/>
    <dgm:cxn modelId="{225C4DDD-B6C1-1D44-ADF5-B435091A4496}" type="presParOf" srcId="{95DEF2C9-E9D4-6348-9953-3FEA1AAFF2AC}" destId="{1D252AED-A362-5C47-9D14-1361AD92AEEE}" srcOrd="6" destOrd="0" presId="urn:microsoft.com/office/officeart/2005/8/layout/lProcess2"/>
    <dgm:cxn modelId="{22255667-B567-5047-9B82-C5F3EDA80DAF}" type="presParOf" srcId="{1D252AED-A362-5C47-9D14-1361AD92AEEE}" destId="{7C39A2A1-4861-0E4D-BC69-4AC409260516}" srcOrd="0" destOrd="0" presId="urn:microsoft.com/office/officeart/2005/8/layout/lProcess2"/>
    <dgm:cxn modelId="{E4F122E8-A4DD-5043-9709-5B949C7E911C}" type="presParOf" srcId="{1D252AED-A362-5C47-9D14-1361AD92AEEE}" destId="{CE033F3B-448D-9543-9C6A-14C0F4D9F682}" srcOrd="1" destOrd="0" presId="urn:microsoft.com/office/officeart/2005/8/layout/lProcess2"/>
    <dgm:cxn modelId="{8521A7B7-02FF-5144-91C2-D7C3277F233D}" type="presParOf" srcId="{1D252AED-A362-5C47-9D14-1361AD92AEEE}" destId="{FE3ECDD7-9E5B-C143-826E-41E04703C5C1}" srcOrd="2" destOrd="0" presId="urn:microsoft.com/office/officeart/2005/8/layout/lProcess2"/>
    <dgm:cxn modelId="{AC28831A-897A-6142-88D1-3D22474618A5}" type="presParOf" srcId="{FE3ECDD7-9E5B-C143-826E-41E04703C5C1}" destId="{D5148666-4F2E-C94A-8842-FCE409B28D2F}" srcOrd="0" destOrd="0" presId="urn:microsoft.com/office/officeart/2005/8/layout/lProcess2"/>
    <dgm:cxn modelId="{88FA70DB-E762-4948-967B-0F94E6877EF4}" type="presParOf" srcId="{D5148666-4F2E-C94A-8842-FCE409B28D2F}" destId="{D6BA33A3-41D1-0D43-975D-52E55FCA471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1FC9F-FF54-3047-86A9-AA28CBD48296}"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E5278578-2BCB-C24A-BDEC-701E8ED7ED62}">
      <dgm:prSet phldrT="[Text]"/>
      <dgm:spPr>
        <a:solidFill>
          <a:srgbClr val="DFC400"/>
        </a:solidFill>
      </dgm:spPr>
      <dgm:t>
        <a:bodyPr/>
        <a:lstStyle/>
        <a:p>
          <a:r>
            <a:rPr lang="en-US" b="1" i="0" dirty="0" smtClean="0">
              <a:solidFill>
                <a:schemeClr val="bg1"/>
              </a:solidFill>
              <a:latin typeface="+mj-lt"/>
            </a:rPr>
            <a:t>Two implementation choices:</a:t>
          </a:r>
          <a:endParaRPr lang="en-US" b="1" i="0" dirty="0">
            <a:solidFill>
              <a:schemeClr val="bg1"/>
            </a:solidFill>
            <a:latin typeface="+mj-lt"/>
          </a:endParaRPr>
        </a:p>
      </dgm:t>
    </dgm:pt>
    <dgm:pt modelId="{E748A27E-AD1F-E648-8EC0-37356425CB23}" type="parTrans" cxnId="{FAE37B36-6028-424B-B6EC-36BACAD2866C}">
      <dgm:prSet/>
      <dgm:spPr/>
      <dgm:t>
        <a:bodyPr/>
        <a:lstStyle/>
        <a:p>
          <a:endParaRPr lang="en-US"/>
        </a:p>
      </dgm:t>
    </dgm:pt>
    <dgm:pt modelId="{8079902E-7076-FB49-BC52-086AF19B4BAC}" type="sibTrans" cxnId="{FAE37B36-6028-424B-B6EC-36BACAD2866C}">
      <dgm:prSet/>
      <dgm:spPr/>
      <dgm:t>
        <a:bodyPr/>
        <a:lstStyle/>
        <a:p>
          <a:endParaRPr lang="en-US"/>
        </a:p>
      </dgm:t>
    </dgm:pt>
    <dgm:pt modelId="{007EA244-7188-BC4B-A15D-395B80A3AD7A}">
      <dgm:prSet/>
      <dgm:spPr/>
      <dgm:t>
        <a:bodyPr/>
        <a:lstStyle/>
        <a:p>
          <a:r>
            <a:rPr lang="en-US" dirty="0" smtClean="0">
              <a:latin typeface="+mj-lt"/>
            </a:rPr>
            <a:t>Provided as part of the underlying protocol suite</a:t>
          </a:r>
        </a:p>
      </dgm:t>
    </dgm:pt>
    <dgm:pt modelId="{D0848065-6645-0C4D-9D03-A1E06F56A23D}" type="parTrans" cxnId="{15AF0C9A-2DAE-D74B-8A34-B85706AB4EC6}">
      <dgm:prSet/>
      <dgm:spPr/>
      <dgm:t>
        <a:bodyPr/>
        <a:lstStyle/>
        <a:p>
          <a:endParaRPr lang="en-US" dirty="0"/>
        </a:p>
      </dgm:t>
    </dgm:pt>
    <dgm:pt modelId="{9007AD83-C183-7B4B-92AB-6D6573143B70}" type="sibTrans" cxnId="{15AF0C9A-2DAE-D74B-8A34-B85706AB4EC6}">
      <dgm:prSet/>
      <dgm:spPr/>
      <dgm:t>
        <a:bodyPr/>
        <a:lstStyle/>
        <a:p>
          <a:endParaRPr lang="en-US"/>
        </a:p>
      </dgm:t>
    </dgm:pt>
    <dgm:pt modelId="{93F98A7D-12B0-5640-AC9C-EEB8AFC3BD18}">
      <dgm:prSet/>
      <dgm:spPr/>
      <dgm:t>
        <a:bodyPr/>
        <a:lstStyle/>
        <a:p>
          <a:r>
            <a:rPr lang="en-US" dirty="0" smtClean="0">
              <a:latin typeface="+mj-lt"/>
            </a:rPr>
            <a:t>Embedded in specific packages</a:t>
          </a:r>
        </a:p>
      </dgm:t>
    </dgm:pt>
    <dgm:pt modelId="{E9CD6712-C090-0641-8F3F-5247DEF3D9CC}" type="parTrans" cxnId="{A5A19DFF-F9C5-F542-BF17-CCE9B27D1137}">
      <dgm:prSet/>
      <dgm:spPr>
        <a:solidFill>
          <a:schemeClr val="tx1"/>
        </a:solidFill>
      </dgm:spPr>
      <dgm:t>
        <a:bodyPr/>
        <a:lstStyle/>
        <a:p>
          <a:endParaRPr lang="en-US" dirty="0">
            <a:ln>
              <a:solidFill>
                <a:schemeClr val="tx1"/>
              </a:solidFill>
            </a:ln>
          </a:endParaRPr>
        </a:p>
      </dgm:t>
    </dgm:pt>
    <dgm:pt modelId="{7078FF41-4E02-C145-B31B-90141D1D9537}" type="sibTrans" cxnId="{A5A19DFF-F9C5-F542-BF17-CCE9B27D1137}">
      <dgm:prSet/>
      <dgm:spPr/>
      <dgm:t>
        <a:bodyPr/>
        <a:lstStyle/>
        <a:p>
          <a:endParaRPr lang="en-US"/>
        </a:p>
      </dgm:t>
    </dgm:pt>
    <dgm:pt modelId="{34B6B7B4-1DA5-874F-B360-515EB7E13D27}" type="pres">
      <dgm:prSet presAssocID="{7EB1FC9F-FF54-3047-86A9-AA28CBD48296}" presName="diagram" presStyleCnt="0">
        <dgm:presLayoutVars>
          <dgm:chPref val="1"/>
          <dgm:dir/>
          <dgm:animOne val="branch"/>
          <dgm:animLvl val="lvl"/>
          <dgm:resizeHandles/>
        </dgm:presLayoutVars>
      </dgm:prSet>
      <dgm:spPr/>
      <dgm:t>
        <a:bodyPr/>
        <a:lstStyle/>
        <a:p>
          <a:endParaRPr lang="en-US"/>
        </a:p>
      </dgm:t>
    </dgm:pt>
    <dgm:pt modelId="{02346A90-6BCF-C545-A6D7-E1D1A2C1C527}" type="pres">
      <dgm:prSet presAssocID="{E5278578-2BCB-C24A-BDEC-701E8ED7ED62}" presName="root" presStyleCnt="0"/>
      <dgm:spPr/>
    </dgm:pt>
    <dgm:pt modelId="{D6B04D7F-BEF8-9C4B-8D02-0B4A47B09B3E}" type="pres">
      <dgm:prSet presAssocID="{E5278578-2BCB-C24A-BDEC-701E8ED7ED62}" presName="rootComposite" presStyleCnt="0"/>
      <dgm:spPr/>
    </dgm:pt>
    <dgm:pt modelId="{5460FA28-D658-5647-853D-945674DA00EE}" type="pres">
      <dgm:prSet presAssocID="{E5278578-2BCB-C24A-BDEC-701E8ED7ED62}" presName="rootText" presStyleLbl="node1" presStyleIdx="0" presStyleCnt="1"/>
      <dgm:spPr/>
      <dgm:t>
        <a:bodyPr/>
        <a:lstStyle/>
        <a:p>
          <a:endParaRPr lang="en-US"/>
        </a:p>
      </dgm:t>
    </dgm:pt>
    <dgm:pt modelId="{C11C23C8-5FF5-7248-B697-7121CBB47259}" type="pres">
      <dgm:prSet presAssocID="{E5278578-2BCB-C24A-BDEC-701E8ED7ED62}" presName="rootConnector" presStyleLbl="node1" presStyleIdx="0" presStyleCnt="1"/>
      <dgm:spPr/>
      <dgm:t>
        <a:bodyPr/>
        <a:lstStyle/>
        <a:p>
          <a:endParaRPr lang="en-US"/>
        </a:p>
      </dgm:t>
    </dgm:pt>
    <dgm:pt modelId="{D367493A-97D6-754F-925A-AF736E04C5C5}" type="pres">
      <dgm:prSet presAssocID="{E5278578-2BCB-C24A-BDEC-701E8ED7ED62}" presName="childShape" presStyleCnt="0"/>
      <dgm:spPr/>
    </dgm:pt>
    <dgm:pt modelId="{00D58886-A1FE-8C47-83FB-F790A172AEE7}" type="pres">
      <dgm:prSet presAssocID="{D0848065-6645-0C4D-9D03-A1E06F56A23D}" presName="Name13" presStyleLbl="parChTrans1D2" presStyleIdx="0" presStyleCnt="2"/>
      <dgm:spPr/>
      <dgm:t>
        <a:bodyPr/>
        <a:lstStyle/>
        <a:p>
          <a:endParaRPr lang="en-US"/>
        </a:p>
      </dgm:t>
    </dgm:pt>
    <dgm:pt modelId="{C7A40557-3734-6741-A5C0-1CE24AB6D7C2}" type="pres">
      <dgm:prSet presAssocID="{007EA244-7188-BC4B-A15D-395B80A3AD7A}" presName="childText" presStyleLbl="bgAcc1" presStyleIdx="0" presStyleCnt="2">
        <dgm:presLayoutVars>
          <dgm:bulletEnabled val="1"/>
        </dgm:presLayoutVars>
      </dgm:prSet>
      <dgm:spPr/>
      <dgm:t>
        <a:bodyPr/>
        <a:lstStyle/>
        <a:p>
          <a:endParaRPr lang="en-US"/>
        </a:p>
      </dgm:t>
    </dgm:pt>
    <dgm:pt modelId="{717E1806-6477-7948-B2BD-264D9CF9AFD3}" type="pres">
      <dgm:prSet presAssocID="{E9CD6712-C090-0641-8F3F-5247DEF3D9CC}" presName="Name13" presStyleLbl="parChTrans1D2" presStyleIdx="1" presStyleCnt="2"/>
      <dgm:spPr/>
      <dgm:t>
        <a:bodyPr/>
        <a:lstStyle/>
        <a:p>
          <a:endParaRPr lang="en-US"/>
        </a:p>
      </dgm:t>
    </dgm:pt>
    <dgm:pt modelId="{FE9A5563-D16C-E447-B32F-418FA7791C47}" type="pres">
      <dgm:prSet presAssocID="{93F98A7D-12B0-5640-AC9C-EEB8AFC3BD18}" presName="childText" presStyleLbl="bgAcc1" presStyleIdx="1" presStyleCnt="2">
        <dgm:presLayoutVars>
          <dgm:bulletEnabled val="1"/>
        </dgm:presLayoutVars>
      </dgm:prSet>
      <dgm:spPr/>
      <dgm:t>
        <a:bodyPr/>
        <a:lstStyle/>
        <a:p>
          <a:endParaRPr lang="en-US"/>
        </a:p>
      </dgm:t>
    </dgm:pt>
  </dgm:ptLst>
  <dgm:cxnLst>
    <dgm:cxn modelId="{7E2422A1-20E3-A74F-BFEA-28A83624A61C}" type="presOf" srcId="{93F98A7D-12B0-5640-AC9C-EEB8AFC3BD18}" destId="{FE9A5563-D16C-E447-B32F-418FA7791C47}" srcOrd="0" destOrd="0" presId="urn:microsoft.com/office/officeart/2005/8/layout/hierarchy3"/>
    <dgm:cxn modelId="{FAE37B36-6028-424B-B6EC-36BACAD2866C}" srcId="{7EB1FC9F-FF54-3047-86A9-AA28CBD48296}" destId="{E5278578-2BCB-C24A-BDEC-701E8ED7ED62}" srcOrd="0" destOrd="0" parTransId="{E748A27E-AD1F-E648-8EC0-37356425CB23}" sibTransId="{8079902E-7076-FB49-BC52-086AF19B4BAC}"/>
    <dgm:cxn modelId="{C1789A8C-D12B-6944-876A-2443915A8255}" type="presOf" srcId="{E5278578-2BCB-C24A-BDEC-701E8ED7ED62}" destId="{5460FA28-D658-5647-853D-945674DA00EE}" srcOrd="0" destOrd="0" presId="urn:microsoft.com/office/officeart/2005/8/layout/hierarchy3"/>
    <dgm:cxn modelId="{127292A7-8B16-4546-BBFD-F99654A12E28}" type="presOf" srcId="{E9CD6712-C090-0641-8F3F-5247DEF3D9CC}" destId="{717E1806-6477-7948-B2BD-264D9CF9AFD3}" srcOrd="0" destOrd="0" presId="urn:microsoft.com/office/officeart/2005/8/layout/hierarchy3"/>
    <dgm:cxn modelId="{15AF0C9A-2DAE-D74B-8A34-B85706AB4EC6}" srcId="{E5278578-2BCB-C24A-BDEC-701E8ED7ED62}" destId="{007EA244-7188-BC4B-A15D-395B80A3AD7A}" srcOrd="0" destOrd="0" parTransId="{D0848065-6645-0C4D-9D03-A1E06F56A23D}" sibTransId="{9007AD83-C183-7B4B-92AB-6D6573143B70}"/>
    <dgm:cxn modelId="{53288BCB-425E-484F-B564-E8ED48923D1A}" type="presOf" srcId="{E5278578-2BCB-C24A-BDEC-701E8ED7ED62}" destId="{C11C23C8-5FF5-7248-B697-7121CBB47259}" srcOrd="1" destOrd="0" presId="urn:microsoft.com/office/officeart/2005/8/layout/hierarchy3"/>
    <dgm:cxn modelId="{BB61B52B-52FD-CD48-B3DC-9C1BBE03F811}" type="presOf" srcId="{7EB1FC9F-FF54-3047-86A9-AA28CBD48296}" destId="{34B6B7B4-1DA5-874F-B360-515EB7E13D27}" srcOrd="0" destOrd="0" presId="urn:microsoft.com/office/officeart/2005/8/layout/hierarchy3"/>
    <dgm:cxn modelId="{664D48D8-51AD-764A-9302-BD67CA29B1A8}" type="presOf" srcId="{D0848065-6645-0C4D-9D03-A1E06F56A23D}" destId="{00D58886-A1FE-8C47-83FB-F790A172AEE7}" srcOrd="0" destOrd="0" presId="urn:microsoft.com/office/officeart/2005/8/layout/hierarchy3"/>
    <dgm:cxn modelId="{A5A19DFF-F9C5-F542-BF17-CCE9B27D1137}" srcId="{E5278578-2BCB-C24A-BDEC-701E8ED7ED62}" destId="{93F98A7D-12B0-5640-AC9C-EEB8AFC3BD18}" srcOrd="1" destOrd="0" parTransId="{E9CD6712-C090-0641-8F3F-5247DEF3D9CC}" sibTransId="{7078FF41-4E02-C145-B31B-90141D1D9537}"/>
    <dgm:cxn modelId="{FAE18B57-0F97-C148-8F58-784D1AA8F48E}" type="presOf" srcId="{007EA244-7188-BC4B-A15D-395B80A3AD7A}" destId="{C7A40557-3734-6741-A5C0-1CE24AB6D7C2}" srcOrd="0" destOrd="0" presId="urn:microsoft.com/office/officeart/2005/8/layout/hierarchy3"/>
    <dgm:cxn modelId="{6CFBC77E-C03D-6C4E-8EC7-CA82D47B6EDE}" type="presParOf" srcId="{34B6B7B4-1DA5-874F-B360-515EB7E13D27}" destId="{02346A90-6BCF-C545-A6D7-E1D1A2C1C527}" srcOrd="0" destOrd="0" presId="urn:microsoft.com/office/officeart/2005/8/layout/hierarchy3"/>
    <dgm:cxn modelId="{9D93FE74-78E3-0349-B773-B673BAB043EC}" type="presParOf" srcId="{02346A90-6BCF-C545-A6D7-E1D1A2C1C527}" destId="{D6B04D7F-BEF8-9C4B-8D02-0B4A47B09B3E}" srcOrd="0" destOrd="0" presId="urn:microsoft.com/office/officeart/2005/8/layout/hierarchy3"/>
    <dgm:cxn modelId="{647CA7AE-E38F-814B-9E3F-D6B3A724F6C1}" type="presParOf" srcId="{D6B04D7F-BEF8-9C4B-8D02-0B4A47B09B3E}" destId="{5460FA28-D658-5647-853D-945674DA00EE}" srcOrd="0" destOrd="0" presId="urn:microsoft.com/office/officeart/2005/8/layout/hierarchy3"/>
    <dgm:cxn modelId="{4158DA27-70FD-4447-BB51-AE58AEC72F6F}" type="presParOf" srcId="{D6B04D7F-BEF8-9C4B-8D02-0B4A47B09B3E}" destId="{C11C23C8-5FF5-7248-B697-7121CBB47259}" srcOrd="1" destOrd="0" presId="urn:microsoft.com/office/officeart/2005/8/layout/hierarchy3"/>
    <dgm:cxn modelId="{E2ADF534-0D96-2949-ABED-4725A1067864}" type="presParOf" srcId="{02346A90-6BCF-C545-A6D7-E1D1A2C1C527}" destId="{D367493A-97D6-754F-925A-AF736E04C5C5}" srcOrd="1" destOrd="0" presId="urn:microsoft.com/office/officeart/2005/8/layout/hierarchy3"/>
    <dgm:cxn modelId="{648FE122-124F-0447-9F16-7FBA49C44EE2}" type="presParOf" srcId="{D367493A-97D6-754F-925A-AF736E04C5C5}" destId="{00D58886-A1FE-8C47-83FB-F790A172AEE7}" srcOrd="0" destOrd="0" presId="urn:microsoft.com/office/officeart/2005/8/layout/hierarchy3"/>
    <dgm:cxn modelId="{08AFD435-591D-6E42-B70E-3BB3F7EA793F}" type="presParOf" srcId="{D367493A-97D6-754F-925A-AF736E04C5C5}" destId="{C7A40557-3734-6741-A5C0-1CE24AB6D7C2}" srcOrd="1" destOrd="0" presId="urn:microsoft.com/office/officeart/2005/8/layout/hierarchy3"/>
    <dgm:cxn modelId="{B90FC262-FBAE-9A4D-B723-8012E94EF4F6}" type="presParOf" srcId="{D367493A-97D6-754F-925A-AF736E04C5C5}" destId="{717E1806-6477-7948-B2BD-264D9CF9AFD3}" srcOrd="2" destOrd="0" presId="urn:microsoft.com/office/officeart/2005/8/layout/hierarchy3"/>
    <dgm:cxn modelId="{FEF2DA38-68A9-8E47-B904-E5FE61BF4173}" type="presParOf" srcId="{D367493A-97D6-754F-925A-AF736E04C5C5}" destId="{FE9A5563-D16C-E447-B32F-418FA7791C4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C46A83-E325-7D4F-9B36-08456F88C3F5}"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5A69225C-F915-7E4D-AA32-043906BF4FF0}">
      <dgm:prSet/>
      <dgm:spPr/>
      <dgm:t>
        <a:bodyPr/>
        <a:lstStyle/>
        <a:p>
          <a:pPr rtl="0"/>
          <a:r>
            <a:rPr lang="en-US" b="1" smtClean="0"/>
            <a:t>Conveys TLS-related alerts to peer entity</a:t>
          </a:r>
          <a:endParaRPr lang="en-US" dirty="0"/>
        </a:p>
      </dgm:t>
    </dgm:pt>
    <dgm:pt modelId="{F3C6F852-76E9-F543-A096-8624E596BEA4}" type="parTrans" cxnId="{C3A30121-02E4-7145-AC12-8E96E2ADEB34}">
      <dgm:prSet/>
      <dgm:spPr/>
      <dgm:t>
        <a:bodyPr/>
        <a:lstStyle/>
        <a:p>
          <a:endParaRPr lang="en-US"/>
        </a:p>
      </dgm:t>
    </dgm:pt>
    <dgm:pt modelId="{16C67866-B42B-2E48-8991-9EAA4414D742}" type="sibTrans" cxnId="{C3A30121-02E4-7145-AC12-8E96E2ADEB34}">
      <dgm:prSet/>
      <dgm:spPr/>
      <dgm:t>
        <a:bodyPr/>
        <a:lstStyle/>
        <a:p>
          <a:endParaRPr lang="en-US"/>
        </a:p>
      </dgm:t>
    </dgm:pt>
    <dgm:pt modelId="{C60548E3-574B-AA40-B3B0-841B1200DAC6}">
      <dgm:prSet/>
      <dgm:spPr/>
      <dgm:t>
        <a:bodyPr/>
        <a:lstStyle/>
        <a:p>
          <a:pPr rtl="0"/>
          <a:r>
            <a:rPr lang="en-US" b="1" smtClean="0"/>
            <a:t>Alert messages are compressed and encrypted</a:t>
          </a:r>
          <a:endParaRPr lang="en-US" dirty="0"/>
        </a:p>
      </dgm:t>
    </dgm:pt>
    <dgm:pt modelId="{D287F79B-305A-C54E-8DC2-48CAE01B7607}" type="parTrans" cxnId="{3F25E1A6-AD72-524E-BA21-A3F411E0F10C}">
      <dgm:prSet/>
      <dgm:spPr/>
      <dgm:t>
        <a:bodyPr/>
        <a:lstStyle/>
        <a:p>
          <a:endParaRPr lang="en-US" dirty="0"/>
        </a:p>
      </dgm:t>
    </dgm:pt>
    <dgm:pt modelId="{EA241AFE-36E5-1E4A-9C36-4EDA34AF86C6}" type="sibTrans" cxnId="{3F25E1A6-AD72-524E-BA21-A3F411E0F10C}">
      <dgm:prSet/>
      <dgm:spPr/>
      <dgm:t>
        <a:bodyPr/>
        <a:lstStyle/>
        <a:p>
          <a:endParaRPr lang="en-US"/>
        </a:p>
      </dgm:t>
    </dgm:pt>
    <dgm:pt modelId="{93C0D4BB-AB6C-5A4B-999E-4CBD830942E7}">
      <dgm:prSet/>
      <dgm:spPr/>
      <dgm:t>
        <a:bodyPr/>
        <a:lstStyle/>
        <a:p>
          <a:pPr rtl="0"/>
          <a:r>
            <a:rPr lang="en-US" b="1" smtClean="0"/>
            <a:t>Each message consists of two bytes:</a:t>
          </a:r>
          <a:endParaRPr lang="en-US" dirty="0"/>
        </a:p>
      </dgm:t>
    </dgm:pt>
    <dgm:pt modelId="{7AE3EEF5-FED3-A24F-9627-CE183A7C3144}" type="parTrans" cxnId="{356C599F-366E-F04A-9EF5-A434D4324945}">
      <dgm:prSet/>
      <dgm:spPr/>
      <dgm:t>
        <a:bodyPr/>
        <a:lstStyle/>
        <a:p>
          <a:endParaRPr lang="en-US"/>
        </a:p>
      </dgm:t>
    </dgm:pt>
    <dgm:pt modelId="{852888D2-BFE2-674C-A8DC-1E84603F4896}" type="sibTrans" cxnId="{356C599F-366E-F04A-9EF5-A434D4324945}">
      <dgm:prSet/>
      <dgm:spPr/>
      <dgm:t>
        <a:bodyPr/>
        <a:lstStyle/>
        <a:p>
          <a:endParaRPr lang="en-US"/>
        </a:p>
      </dgm:t>
    </dgm:pt>
    <dgm:pt modelId="{B4990195-3FCE-5841-8B4D-17C091BA2351}">
      <dgm:prSet/>
      <dgm:spPr/>
      <dgm:t>
        <a:bodyPr/>
        <a:lstStyle/>
        <a:p>
          <a:pPr rtl="0"/>
          <a:r>
            <a:rPr lang="en-US" b="1" smtClean="0"/>
            <a:t>First byte takes the value warning (1) or fatal (2) to convey the severity of the message</a:t>
          </a:r>
          <a:endParaRPr lang="en-US" dirty="0"/>
        </a:p>
      </dgm:t>
    </dgm:pt>
    <dgm:pt modelId="{9A9FA48C-DEC5-0343-A55B-B20E83C6F96C}" type="parTrans" cxnId="{D502F158-164D-CA4E-8ADF-65883103575E}">
      <dgm:prSet/>
      <dgm:spPr/>
      <dgm:t>
        <a:bodyPr/>
        <a:lstStyle/>
        <a:p>
          <a:endParaRPr lang="en-US" dirty="0"/>
        </a:p>
      </dgm:t>
    </dgm:pt>
    <dgm:pt modelId="{166C75DC-87CE-7D43-85CF-B3BBC7C04F18}" type="sibTrans" cxnId="{D502F158-164D-CA4E-8ADF-65883103575E}">
      <dgm:prSet/>
      <dgm:spPr/>
      <dgm:t>
        <a:bodyPr/>
        <a:lstStyle/>
        <a:p>
          <a:endParaRPr lang="en-US"/>
        </a:p>
      </dgm:t>
    </dgm:pt>
    <dgm:pt modelId="{A606D09A-1495-7F48-8AD3-DC8E43F0A409}">
      <dgm:prSet/>
      <dgm:spPr/>
      <dgm:t>
        <a:bodyPr/>
        <a:lstStyle/>
        <a:p>
          <a:pPr rtl="0"/>
          <a:r>
            <a:rPr lang="en-US" b="1" smtClean="0"/>
            <a:t>If the level is fatal, TSL immediately terminates the connection</a:t>
          </a:r>
          <a:endParaRPr lang="en-US" dirty="0"/>
        </a:p>
      </dgm:t>
    </dgm:pt>
    <dgm:pt modelId="{998C0543-655A-3E4A-92DD-F9FC17F78210}" type="parTrans" cxnId="{947197AE-DCA8-204B-8051-EB1ADA0F17A2}">
      <dgm:prSet/>
      <dgm:spPr/>
      <dgm:t>
        <a:bodyPr/>
        <a:lstStyle/>
        <a:p>
          <a:endParaRPr lang="en-US" dirty="0"/>
        </a:p>
      </dgm:t>
    </dgm:pt>
    <dgm:pt modelId="{83687156-69DA-2840-B393-896F1CBCDEBC}" type="sibTrans" cxnId="{947197AE-DCA8-204B-8051-EB1ADA0F17A2}">
      <dgm:prSet/>
      <dgm:spPr/>
      <dgm:t>
        <a:bodyPr/>
        <a:lstStyle/>
        <a:p>
          <a:endParaRPr lang="en-US"/>
        </a:p>
      </dgm:t>
    </dgm:pt>
    <dgm:pt modelId="{CA3CA5DC-E20E-0848-ADF6-9EACC0E16436}">
      <dgm:prSet/>
      <dgm:spPr/>
      <dgm:t>
        <a:bodyPr/>
        <a:lstStyle/>
        <a:p>
          <a:pPr rtl="0"/>
          <a:r>
            <a:rPr lang="en-US" b="1" smtClean="0"/>
            <a:t>Other connections on the same session may continue, but no new connections on this session may be established</a:t>
          </a:r>
          <a:endParaRPr lang="en-US" dirty="0"/>
        </a:p>
      </dgm:t>
    </dgm:pt>
    <dgm:pt modelId="{FC7B43A9-BDED-EE40-AA53-F6DC6B37685F}" type="parTrans" cxnId="{B73975AA-2494-9143-8668-AF194F5E1CBF}">
      <dgm:prSet/>
      <dgm:spPr/>
      <dgm:t>
        <a:bodyPr/>
        <a:lstStyle/>
        <a:p>
          <a:endParaRPr lang="en-US" dirty="0"/>
        </a:p>
      </dgm:t>
    </dgm:pt>
    <dgm:pt modelId="{4228BC22-0A5E-DE4A-AB22-A5E6D16C15B5}" type="sibTrans" cxnId="{B73975AA-2494-9143-8668-AF194F5E1CBF}">
      <dgm:prSet/>
      <dgm:spPr/>
      <dgm:t>
        <a:bodyPr/>
        <a:lstStyle/>
        <a:p>
          <a:endParaRPr lang="en-US"/>
        </a:p>
      </dgm:t>
    </dgm:pt>
    <dgm:pt modelId="{E42FC120-D7F7-014D-BC54-E24260070D94}">
      <dgm:prSet/>
      <dgm:spPr/>
      <dgm:t>
        <a:bodyPr/>
        <a:lstStyle/>
        <a:p>
          <a:pPr rtl="0"/>
          <a:r>
            <a:rPr lang="en-US" b="1" smtClean="0"/>
            <a:t>Second byte contains a code that indicates the specific alert</a:t>
          </a:r>
          <a:endParaRPr lang="en-US" dirty="0"/>
        </a:p>
      </dgm:t>
    </dgm:pt>
    <dgm:pt modelId="{8D84AD4A-7C92-0C45-BE51-2486C77B8F68}" type="parTrans" cxnId="{CE8F4B7A-623F-E642-85EC-816D3DB9575B}">
      <dgm:prSet/>
      <dgm:spPr/>
      <dgm:t>
        <a:bodyPr/>
        <a:lstStyle/>
        <a:p>
          <a:endParaRPr lang="en-US" dirty="0"/>
        </a:p>
      </dgm:t>
    </dgm:pt>
    <dgm:pt modelId="{F35B1B66-56C8-C042-BB6B-01D77229B960}" type="sibTrans" cxnId="{CE8F4B7A-623F-E642-85EC-816D3DB9575B}">
      <dgm:prSet/>
      <dgm:spPr/>
      <dgm:t>
        <a:bodyPr/>
        <a:lstStyle/>
        <a:p>
          <a:endParaRPr lang="en-US"/>
        </a:p>
      </dgm:t>
    </dgm:pt>
    <dgm:pt modelId="{ED2397B9-491C-FE4C-BECF-B806628E0640}" type="pres">
      <dgm:prSet presAssocID="{EFC46A83-E325-7D4F-9B36-08456F88C3F5}" presName="diagram" presStyleCnt="0">
        <dgm:presLayoutVars>
          <dgm:chPref val="1"/>
          <dgm:dir/>
          <dgm:animOne val="branch"/>
          <dgm:animLvl val="lvl"/>
          <dgm:resizeHandles val="exact"/>
        </dgm:presLayoutVars>
      </dgm:prSet>
      <dgm:spPr/>
      <dgm:t>
        <a:bodyPr/>
        <a:lstStyle/>
        <a:p>
          <a:endParaRPr lang="en-US"/>
        </a:p>
      </dgm:t>
    </dgm:pt>
    <dgm:pt modelId="{A71F960C-D38A-9745-9D1F-CCA373CB0397}" type="pres">
      <dgm:prSet presAssocID="{5A69225C-F915-7E4D-AA32-043906BF4FF0}" presName="root1" presStyleCnt="0"/>
      <dgm:spPr/>
      <dgm:t>
        <a:bodyPr/>
        <a:lstStyle/>
        <a:p>
          <a:endParaRPr lang="en-US"/>
        </a:p>
      </dgm:t>
    </dgm:pt>
    <dgm:pt modelId="{67D987A2-8E7D-6B4D-80E7-465F2E0ED764}" type="pres">
      <dgm:prSet presAssocID="{5A69225C-F915-7E4D-AA32-043906BF4FF0}" presName="LevelOneTextNode" presStyleLbl="node0" presStyleIdx="0" presStyleCnt="2">
        <dgm:presLayoutVars>
          <dgm:chPref val="3"/>
        </dgm:presLayoutVars>
      </dgm:prSet>
      <dgm:spPr/>
      <dgm:t>
        <a:bodyPr/>
        <a:lstStyle/>
        <a:p>
          <a:endParaRPr lang="en-US"/>
        </a:p>
      </dgm:t>
    </dgm:pt>
    <dgm:pt modelId="{72D98D5B-FC82-2C48-A816-BA94C5C180E5}" type="pres">
      <dgm:prSet presAssocID="{5A69225C-F915-7E4D-AA32-043906BF4FF0}" presName="level2hierChild" presStyleCnt="0"/>
      <dgm:spPr/>
      <dgm:t>
        <a:bodyPr/>
        <a:lstStyle/>
        <a:p>
          <a:endParaRPr lang="en-US"/>
        </a:p>
      </dgm:t>
    </dgm:pt>
    <dgm:pt modelId="{78F5F78C-FCA7-7241-A05A-73177B7C895E}" type="pres">
      <dgm:prSet presAssocID="{D287F79B-305A-C54E-8DC2-48CAE01B7607}" presName="conn2-1" presStyleLbl="parChTrans1D2" presStyleIdx="0" presStyleCnt="3"/>
      <dgm:spPr/>
      <dgm:t>
        <a:bodyPr/>
        <a:lstStyle/>
        <a:p>
          <a:endParaRPr lang="en-US"/>
        </a:p>
      </dgm:t>
    </dgm:pt>
    <dgm:pt modelId="{9FE827A4-0A7A-3F45-9D52-1AF0379BA1B2}" type="pres">
      <dgm:prSet presAssocID="{D287F79B-305A-C54E-8DC2-48CAE01B7607}" presName="connTx" presStyleLbl="parChTrans1D2" presStyleIdx="0" presStyleCnt="3"/>
      <dgm:spPr/>
      <dgm:t>
        <a:bodyPr/>
        <a:lstStyle/>
        <a:p>
          <a:endParaRPr lang="en-US"/>
        </a:p>
      </dgm:t>
    </dgm:pt>
    <dgm:pt modelId="{9BE8C469-7538-1549-9DBB-E4D6ACFBAAC8}" type="pres">
      <dgm:prSet presAssocID="{C60548E3-574B-AA40-B3B0-841B1200DAC6}" presName="root2" presStyleCnt="0"/>
      <dgm:spPr/>
      <dgm:t>
        <a:bodyPr/>
        <a:lstStyle/>
        <a:p>
          <a:endParaRPr lang="en-US"/>
        </a:p>
      </dgm:t>
    </dgm:pt>
    <dgm:pt modelId="{E56310D0-7A4D-8F4B-915B-176045311517}" type="pres">
      <dgm:prSet presAssocID="{C60548E3-574B-AA40-B3B0-841B1200DAC6}" presName="LevelTwoTextNode" presStyleLbl="node2" presStyleIdx="0" presStyleCnt="3">
        <dgm:presLayoutVars>
          <dgm:chPref val="3"/>
        </dgm:presLayoutVars>
      </dgm:prSet>
      <dgm:spPr/>
      <dgm:t>
        <a:bodyPr/>
        <a:lstStyle/>
        <a:p>
          <a:endParaRPr lang="en-US"/>
        </a:p>
      </dgm:t>
    </dgm:pt>
    <dgm:pt modelId="{0B556046-EAA7-4644-B737-FBA240AD10EB}" type="pres">
      <dgm:prSet presAssocID="{C60548E3-574B-AA40-B3B0-841B1200DAC6}" presName="level3hierChild" presStyleCnt="0"/>
      <dgm:spPr/>
      <dgm:t>
        <a:bodyPr/>
        <a:lstStyle/>
        <a:p>
          <a:endParaRPr lang="en-US"/>
        </a:p>
      </dgm:t>
    </dgm:pt>
    <dgm:pt modelId="{C6A9E964-F639-504F-9A51-7353E6E43B6D}" type="pres">
      <dgm:prSet presAssocID="{93C0D4BB-AB6C-5A4B-999E-4CBD830942E7}" presName="root1" presStyleCnt="0"/>
      <dgm:spPr/>
      <dgm:t>
        <a:bodyPr/>
        <a:lstStyle/>
        <a:p>
          <a:endParaRPr lang="en-US"/>
        </a:p>
      </dgm:t>
    </dgm:pt>
    <dgm:pt modelId="{D219594D-CD20-174C-8C80-F508F8296277}" type="pres">
      <dgm:prSet presAssocID="{93C0D4BB-AB6C-5A4B-999E-4CBD830942E7}" presName="LevelOneTextNode" presStyleLbl="node0" presStyleIdx="1" presStyleCnt="2">
        <dgm:presLayoutVars>
          <dgm:chPref val="3"/>
        </dgm:presLayoutVars>
      </dgm:prSet>
      <dgm:spPr/>
      <dgm:t>
        <a:bodyPr/>
        <a:lstStyle/>
        <a:p>
          <a:endParaRPr lang="en-US"/>
        </a:p>
      </dgm:t>
    </dgm:pt>
    <dgm:pt modelId="{2C4A6110-C81F-A545-9519-2B61EC946B6A}" type="pres">
      <dgm:prSet presAssocID="{93C0D4BB-AB6C-5A4B-999E-4CBD830942E7}" presName="level2hierChild" presStyleCnt="0"/>
      <dgm:spPr/>
      <dgm:t>
        <a:bodyPr/>
        <a:lstStyle/>
        <a:p>
          <a:endParaRPr lang="en-US"/>
        </a:p>
      </dgm:t>
    </dgm:pt>
    <dgm:pt modelId="{041EA3D9-3C82-894E-974D-6F255A583B39}" type="pres">
      <dgm:prSet presAssocID="{9A9FA48C-DEC5-0343-A55B-B20E83C6F96C}" presName="conn2-1" presStyleLbl="parChTrans1D2" presStyleIdx="1" presStyleCnt="3"/>
      <dgm:spPr/>
      <dgm:t>
        <a:bodyPr/>
        <a:lstStyle/>
        <a:p>
          <a:endParaRPr lang="en-US"/>
        </a:p>
      </dgm:t>
    </dgm:pt>
    <dgm:pt modelId="{F7EAC711-E965-FB47-A6FE-CFE959A8D625}" type="pres">
      <dgm:prSet presAssocID="{9A9FA48C-DEC5-0343-A55B-B20E83C6F96C}" presName="connTx" presStyleLbl="parChTrans1D2" presStyleIdx="1" presStyleCnt="3"/>
      <dgm:spPr/>
      <dgm:t>
        <a:bodyPr/>
        <a:lstStyle/>
        <a:p>
          <a:endParaRPr lang="en-US"/>
        </a:p>
      </dgm:t>
    </dgm:pt>
    <dgm:pt modelId="{2DD66DAC-5482-2042-AD34-68A876D79CB0}" type="pres">
      <dgm:prSet presAssocID="{B4990195-3FCE-5841-8B4D-17C091BA2351}" presName="root2" presStyleCnt="0"/>
      <dgm:spPr/>
      <dgm:t>
        <a:bodyPr/>
        <a:lstStyle/>
        <a:p>
          <a:endParaRPr lang="en-US"/>
        </a:p>
      </dgm:t>
    </dgm:pt>
    <dgm:pt modelId="{362B7866-32CF-7A43-A6C8-25204DEA49F1}" type="pres">
      <dgm:prSet presAssocID="{B4990195-3FCE-5841-8B4D-17C091BA2351}" presName="LevelTwoTextNode" presStyleLbl="node2" presStyleIdx="1" presStyleCnt="3">
        <dgm:presLayoutVars>
          <dgm:chPref val="3"/>
        </dgm:presLayoutVars>
      </dgm:prSet>
      <dgm:spPr/>
      <dgm:t>
        <a:bodyPr/>
        <a:lstStyle/>
        <a:p>
          <a:endParaRPr lang="en-US"/>
        </a:p>
      </dgm:t>
    </dgm:pt>
    <dgm:pt modelId="{465CB20E-A3ED-C546-A831-13CE395DA813}" type="pres">
      <dgm:prSet presAssocID="{B4990195-3FCE-5841-8B4D-17C091BA2351}" presName="level3hierChild" presStyleCnt="0"/>
      <dgm:spPr/>
      <dgm:t>
        <a:bodyPr/>
        <a:lstStyle/>
        <a:p>
          <a:endParaRPr lang="en-US"/>
        </a:p>
      </dgm:t>
    </dgm:pt>
    <dgm:pt modelId="{29D65B0F-9A2A-CC46-8C23-752B0FCE1495}" type="pres">
      <dgm:prSet presAssocID="{998C0543-655A-3E4A-92DD-F9FC17F78210}" presName="conn2-1" presStyleLbl="parChTrans1D3" presStyleIdx="0" presStyleCnt="2"/>
      <dgm:spPr/>
      <dgm:t>
        <a:bodyPr/>
        <a:lstStyle/>
        <a:p>
          <a:endParaRPr lang="en-US"/>
        </a:p>
      </dgm:t>
    </dgm:pt>
    <dgm:pt modelId="{D3515386-B832-DB4B-81EC-50D4583136DF}" type="pres">
      <dgm:prSet presAssocID="{998C0543-655A-3E4A-92DD-F9FC17F78210}" presName="connTx" presStyleLbl="parChTrans1D3" presStyleIdx="0" presStyleCnt="2"/>
      <dgm:spPr/>
      <dgm:t>
        <a:bodyPr/>
        <a:lstStyle/>
        <a:p>
          <a:endParaRPr lang="en-US"/>
        </a:p>
      </dgm:t>
    </dgm:pt>
    <dgm:pt modelId="{0B942E7A-B215-8843-AF38-F060D938B317}" type="pres">
      <dgm:prSet presAssocID="{A606D09A-1495-7F48-8AD3-DC8E43F0A409}" presName="root2" presStyleCnt="0"/>
      <dgm:spPr/>
      <dgm:t>
        <a:bodyPr/>
        <a:lstStyle/>
        <a:p>
          <a:endParaRPr lang="en-US"/>
        </a:p>
      </dgm:t>
    </dgm:pt>
    <dgm:pt modelId="{61437A78-1D8C-D546-BB5B-8F5230EEF4EF}" type="pres">
      <dgm:prSet presAssocID="{A606D09A-1495-7F48-8AD3-DC8E43F0A409}" presName="LevelTwoTextNode" presStyleLbl="node3" presStyleIdx="0" presStyleCnt="2">
        <dgm:presLayoutVars>
          <dgm:chPref val="3"/>
        </dgm:presLayoutVars>
      </dgm:prSet>
      <dgm:spPr/>
      <dgm:t>
        <a:bodyPr/>
        <a:lstStyle/>
        <a:p>
          <a:endParaRPr lang="en-US"/>
        </a:p>
      </dgm:t>
    </dgm:pt>
    <dgm:pt modelId="{9E5D913E-B567-E44B-87E1-D90969546D34}" type="pres">
      <dgm:prSet presAssocID="{A606D09A-1495-7F48-8AD3-DC8E43F0A409}" presName="level3hierChild" presStyleCnt="0"/>
      <dgm:spPr/>
      <dgm:t>
        <a:bodyPr/>
        <a:lstStyle/>
        <a:p>
          <a:endParaRPr lang="en-US"/>
        </a:p>
      </dgm:t>
    </dgm:pt>
    <dgm:pt modelId="{D59BA46E-4619-8944-A0C4-FB30F7D070F1}" type="pres">
      <dgm:prSet presAssocID="{FC7B43A9-BDED-EE40-AA53-F6DC6B37685F}" presName="conn2-1" presStyleLbl="parChTrans1D3" presStyleIdx="1" presStyleCnt="2"/>
      <dgm:spPr/>
      <dgm:t>
        <a:bodyPr/>
        <a:lstStyle/>
        <a:p>
          <a:endParaRPr lang="en-US"/>
        </a:p>
      </dgm:t>
    </dgm:pt>
    <dgm:pt modelId="{2573D821-28FA-0C4E-87DA-42B254CF826C}" type="pres">
      <dgm:prSet presAssocID="{FC7B43A9-BDED-EE40-AA53-F6DC6B37685F}" presName="connTx" presStyleLbl="parChTrans1D3" presStyleIdx="1" presStyleCnt="2"/>
      <dgm:spPr/>
      <dgm:t>
        <a:bodyPr/>
        <a:lstStyle/>
        <a:p>
          <a:endParaRPr lang="en-US"/>
        </a:p>
      </dgm:t>
    </dgm:pt>
    <dgm:pt modelId="{2B8ED53B-AF53-814C-AA2B-501682DD10BA}" type="pres">
      <dgm:prSet presAssocID="{CA3CA5DC-E20E-0848-ADF6-9EACC0E16436}" presName="root2" presStyleCnt="0"/>
      <dgm:spPr/>
      <dgm:t>
        <a:bodyPr/>
        <a:lstStyle/>
        <a:p>
          <a:endParaRPr lang="en-US"/>
        </a:p>
      </dgm:t>
    </dgm:pt>
    <dgm:pt modelId="{3F242A22-059F-9D43-9F1A-A52FBFFDA5D8}" type="pres">
      <dgm:prSet presAssocID="{CA3CA5DC-E20E-0848-ADF6-9EACC0E16436}" presName="LevelTwoTextNode" presStyleLbl="node3" presStyleIdx="1" presStyleCnt="2">
        <dgm:presLayoutVars>
          <dgm:chPref val="3"/>
        </dgm:presLayoutVars>
      </dgm:prSet>
      <dgm:spPr/>
      <dgm:t>
        <a:bodyPr/>
        <a:lstStyle/>
        <a:p>
          <a:endParaRPr lang="en-US"/>
        </a:p>
      </dgm:t>
    </dgm:pt>
    <dgm:pt modelId="{522021FF-5BAE-AF47-9ED2-4D9ABDE3D8EA}" type="pres">
      <dgm:prSet presAssocID="{CA3CA5DC-E20E-0848-ADF6-9EACC0E16436}" presName="level3hierChild" presStyleCnt="0"/>
      <dgm:spPr/>
      <dgm:t>
        <a:bodyPr/>
        <a:lstStyle/>
        <a:p>
          <a:endParaRPr lang="en-US"/>
        </a:p>
      </dgm:t>
    </dgm:pt>
    <dgm:pt modelId="{9D56C9F7-2C1B-1244-82B5-B5F35D5AD979}" type="pres">
      <dgm:prSet presAssocID="{8D84AD4A-7C92-0C45-BE51-2486C77B8F68}" presName="conn2-1" presStyleLbl="parChTrans1D2" presStyleIdx="2" presStyleCnt="3"/>
      <dgm:spPr/>
      <dgm:t>
        <a:bodyPr/>
        <a:lstStyle/>
        <a:p>
          <a:endParaRPr lang="en-US"/>
        </a:p>
      </dgm:t>
    </dgm:pt>
    <dgm:pt modelId="{8DFF3C3E-5A70-584D-96B7-97C0A93C4098}" type="pres">
      <dgm:prSet presAssocID="{8D84AD4A-7C92-0C45-BE51-2486C77B8F68}" presName="connTx" presStyleLbl="parChTrans1D2" presStyleIdx="2" presStyleCnt="3"/>
      <dgm:spPr/>
      <dgm:t>
        <a:bodyPr/>
        <a:lstStyle/>
        <a:p>
          <a:endParaRPr lang="en-US"/>
        </a:p>
      </dgm:t>
    </dgm:pt>
    <dgm:pt modelId="{62837EDE-11A2-114F-88D7-89F27D7DDCD1}" type="pres">
      <dgm:prSet presAssocID="{E42FC120-D7F7-014D-BC54-E24260070D94}" presName="root2" presStyleCnt="0"/>
      <dgm:spPr/>
      <dgm:t>
        <a:bodyPr/>
        <a:lstStyle/>
        <a:p>
          <a:endParaRPr lang="en-US"/>
        </a:p>
      </dgm:t>
    </dgm:pt>
    <dgm:pt modelId="{9E7E4C9B-2998-9148-9CEE-17DE912E4B31}" type="pres">
      <dgm:prSet presAssocID="{E42FC120-D7F7-014D-BC54-E24260070D94}" presName="LevelTwoTextNode" presStyleLbl="node2" presStyleIdx="2" presStyleCnt="3">
        <dgm:presLayoutVars>
          <dgm:chPref val="3"/>
        </dgm:presLayoutVars>
      </dgm:prSet>
      <dgm:spPr/>
      <dgm:t>
        <a:bodyPr/>
        <a:lstStyle/>
        <a:p>
          <a:endParaRPr lang="en-US"/>
        </a:p>
      </dgm:t>
    </dgm:pt>
    <dgm:pt modelId="{7AB076EA-6C2F-BF49-A9D8-899014255C29}" type="pres">
      <dgm:prSet presAssocID="{E42FC120-D7F7-014D-BC54-E24260070D94}" presName="level3hierChild" presStyleCnt="0"/>
      <dgm:spPr/>
      <dgm:t>
        <a:bodyPr/>
        <a:lstStyle/>
        <a:p>
          <a:endParaRPr lang="en-US"/>
        </a:p>
      </dgm:t>
    </dgm:pt>
  </dgm:ptLst>
  <dgm:cxnLst>
    <dgm:cxn modelId="{F04B16F5-F1AE-274F-A382-C996131EF92A}" type="presOf" srcId="{FC7B43A9-BDED-EE40-AA53-F6DC6B37685F}" destId="{D59BA46E-4619-8944-A0C4-FB30F7D070F1}" srcOrd="0" destOrd="0" presId="urn:microsoft.com/office/officeart/2005/8/layout/hierarchy2"/>
    <dgm:cxn modelId="{356C599F-366E-F04A-9EF5-A434D4324945}" srcId="{EFC46A83-E325-7D4F-9B36-08456F88C3F5}" destId="{93C0D4BB-AB6C-5A4B-999E-4CBD830942E7}" srcOrd="1" destOrd="0" parTransId="{7AE3EEF5-FED3-A24F-9627-CE183A7C3144}" sibTransId="{852888D2-BFE2-674C-A8DC-1E84603F4896}"/>
    <dgm:cxn modelId="{B302F327-DDAC-3249-A2C6-CCE8BB5DA042}" type="presOf" srcId="{9A9FA48C-DEC5-0343-A55B-B20E83C6F96C}" destId="{F7EAC711-E965-FB47-A6FE-CFE959A8D625}" srcOrd="1" destOrd="0" presId="urn:microsoft.com/office/officeart/2005/8/layout/hierarchy2"/>
    <dgm:cxn modelId="{227E4FDD-5BE5-4A47-A78A-7C3A7EA789AE}" type="presOf" srcId="{93C0D4BB-AB6C-5A4B-999E-4CBD830942E7}" destId="{D219594D-CD20-174C-8C80-F508F8296277}" srcOrd="0" destOrd="0" presId="urn:microsoft.com/office/officeart/2005/8/layout/hierarchy2"/>
    <dgm:cxn modelId="{C747119C-E46E-A244-8640-2FE640A193FD}" type="presOf" srcId="{B4990195-3FCE-5841-8B4D-17C091BA2351}" destId="{362B7866-32CF-7A43-A6C8-25204DEA49F1}" srcOrd="0" destOrd="0" presId="urn:microsoft.com/office/officeart/2005/8/layout/hierarchy2"/>
    <dgm:cxn modelId="{B73975AA-2494-9143-8668-AF194F5E1CBF}" srcId="{B4990195-3FCE-5841-8B4D-17C091BA2351}" destId="{CA3CA5DC-E20E-0848-ADF6-9EACC0E16436}" srcOrd="1" destOrd="0" parTransId="{FC7B43A9-BDED-EE40-AA53-F6DC6B37685F}" sibTransId="{4228BC22-0A5E-DE4A-AB22-A5E6D16C15B5}"/>
    <dgm:cxn modelId="{1F3800F8-7F8E-C04E-9A7A-B9484A63B806}" type="presOf" srcId="{FC7B43A9-BDED-EE40-AA53-F6DC6B37685F}" destId="{2573D821-28FA-0C4E-87DA-42B254CF826C}" srcOrd="1" destOrd="0" presId="urn:microsoft.com/office/officeart/2005/8/layout/hierarchy2"/>
    <dgm:cxn modelId="{DE0906CC-E6FB-D34B-9855-7218E55E525A}" type="presOf" srcId="{5A69225C-F915-7E4D-AA32-043906BF4FF0}" destId="{67D987A2-8E7D-6B4D-80E7-465F2E0ED764}" srcOrd="0" destOrd="0" presId="urn:microsoft.com/office/officeart/2005/8/layout/hierarchy2"/>
    <dgm:cxn modelId="{C3A30121-02E4-7145-AC12-8E96E2ADEB34}" srcId="{EFC46A83-E325-7D4F-9B36-08456F88C3F5}" destId="{5A69225C-F915-7E4D-AA32-043906BF4FF0}" srcOrd="0" destOrd="0" parTransId="{F3C6F852-76E9-F543-A096-8624E596BEA4}" sibTransId="{16C67866-B42B-2E48-8991-9EAA4414D742}"/>
    <dgm:cxn modelId="{EDDA928F-DB16-EA46-8D0E-612A3A89B2A6}" type="presOf" srcId="{C60548E3-574B-AA40-B3B0-841B1200DAC6}" destId="{E56310D0-7A4D-8F4B-915B-176045311517}" srcOrd="0" destOrd="0" presId="urn:microsoft.com/office/officeart/2005/8/layout/hierarchy2"/>
    <dgm:cxn modelId="{D502F158-164D-CA4E-8ADF-65883103575E}" srcId="{93C0D4BB-AB6C-5A4B-999E-4CBD830942E7}" destId="{B4990195-3FCE-5841-8B4D-17C091BA2351}" srcOrd="0" destOrd="0" parTransId="{9A9FA48C-DEC5-0343-A55B-B20E83C6F96C}" sibTransId="{166C75DC-87CE-7D43-85CF-B3BBC7C04F18}"/>
    <dgm:cxn modelId="{3172D903-4F4A-274F-992B-C415A673751C}" type="presOf" srcId="{998C0543-655A-3E4A-92DD-F9FC17F78210}" destId="{D3515386-B832-DB4B-81EC-50D4583136DF}" srcOrd="1" destOrd="0" presId="urn:microsoft.com/office/officeart/2005/8/layout/hierarchy2"/>
    <dgm:cxn modelId="{5426C893-6E4B-FD40-85CC-4710B9CE5434}" type="presOf" srcId="{D287F79B-305A-C54E-8DC2-48CAE01B7607}" destId="{78F5F78C-FCA7-7241-A05A-73177B7C895E}" srcOrd="0" destOrd="0" presId="urn:microsoft.com/office/officeart/2005/8/layout/hierarchy2"/>
    <dgm:cxn modelId="{9B5DABA6-E2E0-A640-982D-AAFF514DBE61}" type="presOf" srcId="{8D84AD4A-7C92-0C45-BE51-2486C77B8F68}" destId="{9D56C9F7-2C1B-1244-82B5-B5F35D5AD979}" srcOrd="0" destOrd="0" presId="urn:microsoft.com/office/officeart/2005/8/layout/hierarchy2"/>
    <dgm:cxn modelId="{CE8F4B7A-623F-E642-85EC-816D3DB9575B}" srcId="{93C0D4BB-AB6C-5A4B-999E-4CBD830942E7}" destId="{E42FC120-D7F7-014D-BC54-E24260070D94}" srcOrd="1" destOrd="0" parTransId="{8D84AD4A-7C92-0C45-BE51-2486C77B8F68}" sibTransId="{F35B1B66-56C8-C042-BB6B-01D77229B960}"/>
    <dgm:cxn modelId="{947197AE-DCA8-204B-8051-EB1ADA0F17A2}" srcId="{B4990195-3FCE-5841-8B4D-17C091BA2351}" destId="{A606D09A-1495-7F48-8AD3-DC8E43F0A409}" srcOrd="0" destOrd="0" parTransId="{998C0543-655A-3E4A-92DD-F9FC17F78210}" sibTransId="{83687156-69DA-2840-B393-896F1CBCDEBC}"/>
    <dgm:cxn modelId="{A7DD0CFE-44D2-9B45-8B8A-6778833F9F2B}" type="presOf" srcId="{E42FC120-D7F7-014D-BC54-E24260070D94}" destId="{9E7E4C9B-2998-9148-9CEE-17DE912E4B31}" srcOrd="0" destOrd="0" presId="urn:microsoft.com/office/officeart/2005/8/layout/hierarchy2"/>
    <dgm:cxn modelId="{3F25E1A6-AD72-524E-BA21-A3F411E0F10C}" srcId="{5A69225C-F915-7E4D-AA32-043906BF4FF0}" destId="{C60548E3-574B-AA40-B3B0-841B1200DAC6}" srcOrd="0" destOrd="0" parTransId="{D287F79B-305A-C54E-8DC2-48CAE01B7607}" sibTransId="{EA241AFE-36E5-1E4A-9C36-4EDA34AF86C6}"/>
    <dgm:cxn modelId="{1F029E2A-09AC-2345-90D2-7E82296FE90F}" type="presOf" srcId="{D287F79B-305A-C54E-8DC2-48CAE01B7607}" destId="{9FE827A4-0A7A-3F45-9D52-1AF0379BA1B2}" srcOrd="1" destOrd="0" presId="urn:microsoft.com/office/officeart/2005/8/layout/hierarchy2"/>
    <dgm:cxn modelId="{07898106-89CF-374C-974F-7E2B7CD39350}" type="presOf" srcId="{9A9FA48C-DEC5-0343-A55B-B20E83C6F96C}" destId="{041EA3D9-3C82-894E-974D-6F255A583B39}" srcOrd="0" destOrd="0" presId="urn:microsoft.com/office/officeart/2005/8/layout/hierarchy2"/>
    <dgm:cxn modelId="{F1714328-4600-F146-9B82-8AD8BDA9A71F}" type="presOf" srcId="{A606D09A-1495-7F48-8AD3-DC8E43F0A409}" destId="{61437A78-1D8C-D546-BB5B-8F5230EEF4EF}" srcOrd="0" destOrd="0" presId="urn:microsoft.com/office/officeart/2005/8/layout/hierarchy2"/>
    <dgm:cxn modelId="{F446710A-B289-394B-ADA3-883E52F595EF}" type="presOf" srcId="{998C0543-655A-3E4A-92DD-F9FC17F78210}" destId="{29D65B0F-9A2A-CC46-8C23-752B0FCE1495}" srcOrd="0" destOrd="0" presId="urn:microsoft.com/office/officeart/2005/8/layout/hierarchy2"/>
    <dgm:cxn modelId="{3F63F03D-CE23-F646-AE30-9BC61A4F68B0}" type="presOf" srcId="{CA3CA5DC-E20E-0848-ADF6-9EACC0E16436}" destId="{3F242A22-059F-9D43-9F1A-A52FBFFDA5D8}" srcOrd="0" destOrd="0" presId="urn:microsoft.com/office/officeart/2005/8/layout/hierarchy2"/>
    <dgm:cxn modelId="{3EDA3D95-58BA-2241-B795-AC504427A714}" type="presOf" srcId="{8D84AD4A-7C92-0C45-BE51-2486C77B8F68}" destId="{8DFF3C3E-5A70-584D-96B7-97C0A93C4098}" srcOrd="1" destOrd="0" presId="urn:microsoft.com/office/officeart/2005/8/layout/hierarchy2"/>
    <dgm:cxn modelId="{6FF85A5D-78F8-3E4F-A7D5-8DAEB2FE83F9}" type="presOf" srcId="{EFC46A83-E325-7D4F-9B36-08456F88C3F5}" destId="{ED2397B9-491C-FE4C-BECF-B806628E0640}" srcOrd="0" destOrd="0" presId="urn:microsoft.com/office/officeart/2005/8/layout/hierarchy2"/>
    <dgm:cxn modelId="{56F16290-E5D0-F44C-974C-6E62D1A04BAC}" type="presParOf" srcId="{ED2397B9-491C-FE4C-BECF-B806628E0640}" destId="{A71F960C-D38A-9745-9D1F-CCA373CB0397}" srcOrd="0" destOrd="0" presId="urn:microsoft.com/office/officeart/2005/8/layout/hierarchy2"/>
    <dgm:cxn modelId="{B8D2012F-07F6-284E-8FB3-D1563069CC81}" type="presParOf" srcId="{A71F960C-D38A-9745-9D1F-CCA373CB0397}" destId="{67D987A2-8E7D-6B4D-80E7-465F2E0ED764}" srcOrd="0" destOrd="0" presId="urn:microsoft.com/office/officeart/2005/8/layout/hierarchy2"/>
    <dgm:cxn modelId="{A8B20ED4-144C-F549-8AF7-52AFF134B3EC}" type="presParOf" srcId="{A71F960C-D38A-9745-9D1F-CCA373CB0397}" destId="{72D98D5B-FC82-2C48-A816-BA94C5C180E5}" srcOrd="1" destOrd="0" presId="urn:microsoft.com/office/officeart/2005/8/layout/hierarchy2"/>
    <dgm:cxn modelId="{7A1DE16B-4731-104B-9010-3DA51BF401DB}" type="presParOf" srcId="{72D98D5B-FC82-2C48-A816-BA94C5C180E5}" destId="{78F5F78C-FCA7-7241-A05A-73177B7C895E}" srcOrd="0" destOrd="0" presId="urn:microsoft.com/office/officeart/2005/8/layout/hierarchy2"/>
    <dgm:cxn modelId="{FAD74692-90D0-4A41-A08B-C27155D1BA44}" type="presParOf" srcId="{78F5F78C-FCA7-7241-A05A-73177B7C895E}" destId="{9FE827A4-0A7A-3F45-9D52-1AF0379BA1B2}" srcOrd="0" destOrd="0" presId="urn:microsoft.com/office/officeart/2005/8/layout/hierarchy2"/>
    <dgm:cxn modelId="{891773DB-4852-3844-9241-05390CC4F1A7}" type="presParOf" srcId="{72D98D5B-FC82-2C48-A816-BA94C5C180E5}" destId="{9BE8C469-7538-1549-9DBB-E4D6ACFBAAC8}" srcOrd="1" destOrd="0" presId="urn:microsoft.com/office/officeart/2005/8/layout/hierarchy2"/>
    <dgm:cxn modelId="{F3FCEF55-334C-534C-8F56-B69BD57B0857}" type="presParOf" srcId="{9BE8C469-7538-1549-9DBB-E4D6ACFBAAC8}" destId="{E56310D0-7A4D-8F4B-915B-176045311517}" srcOrd="0" destOrd="0" presId="urn:microsoft.com/office/officeart/2005/8/layout/hierarchy2"/>
    <dgm:cxn modelId="{34840328-51B0-834D-805A-56CA9E5C3BF3}" type="presParOf" srcId="{9BE8C469-7538-1549-9DBB-E4D6ACFBAAC8}" destId="{0B556046-EAA7-4644-B737-FBA240AD10EB}" srcOrd="1" destOrd="0" presId="urn:microsoft.com/office/officeart/2005/8/layout/hierarchy2"/>
    <dgm:cxn modelId="{B3C77D7A-5076-ED40-8522-BF81A92371DB}" type="presParOf" srcId="{ED2397B9-491C-FE4C-BECF-B806628E0640}" destId="{C6A9E964-F639-504F-9A51-7353E6E43B6D}" srcOrd="1" destOrd="0" presId="urn:microsoft.com/office/officeart/2005/8/layout/hierarchy2"/>
    <dgm:cxn modelId="{6DE6A37C-03A2-B24F-AA79-7E5D77A9FFC3}" type="presParOf" srcId="{C6A9E964-F639-504F-9A51-7353E6E43B6D}" destId="{D219594D-CD20-174C-8C80-F508F8296277}" srcOrd="0" destOrd="0" presId="urn:microsoft.com/office/officeart/2005/8/layout/hierarchy2"/>
    <dgm:cxn modelId="{CCD7FC42-90F8-3B4E-A5B6-781041C9A917}" type="presParOf" srcId="{C6A9E964-F639-504F-9A51-7353E6E43B6D}" destId="{2C4A6110-C81F-A545-9519-2B61EC946B6A}" srcOrd="1" destOrd="0" presId="urn:microsoft.com/office/officeart/2005/8/layout/hierarchy2"/>
    <dgm:cxn modelId="{CC3546B7-2007-FC42-8F8E-9BBEBA15BEE0}" type="presParOf" srcId="{2C4A6110-C81F-A545-9519-2B61EC946B6A}" destId="{041EA3D9-3C82-894E-974D-6F255A583B39}" srcOrd="0" destOrd="0" presId="urn:microsoft.com/office/officeart/2005/8/layout/hierarchy2"/>
    <dgm:cxn modelId="{8163E880-6963-3B40-8B29-21DF6DE54DB2}" type="presParOf" srcId="{041EA3D9-3C82-894E-974D-6F255A583B39}" destId="{F7EAC711-E965-FB47-A6FE-CFE959A8D625}" srcOrd="0" destOrd="0" presId="urn:microsoft.com/office/officeart/2005/8/layout/hierarchy2"/>
    <dgm:cxn modelId="{ACDFADA2-6EB0-2542-B5EF-1DFFB959849D}" type="presParOf" srcId="{2C4A6110-C81F-A545-9519-2B61EC946B6A}" destId="{2DD66DAC-5482-2042-AD34-68A876D79CB0}" srcOrd="1" destOrd="0" presId="urn:microsoft.com/office/officeart/2005/8/layout/hierarchy2"/>
    <dgm:cxn modelId="{858E933D-8BCE-5D46-BD63-FD4C75CED18C}" type="presParOf" srcId="{2DD66DAC-5482-2042-AD34-68A876D79CB0}" destId="{362B7866-32CF-7A43-A6C8-25204DEA49F1}" srcOrd="0" destOrd="0" presId="urn:microsoft.com/office/officeart/2005/8/layout/hierarchy2"/>
    <dgm:cxn modelId="{C138B72E-B314-8A4B-933E-771DBAF28DC2}" type="presParOf" srcId="{2DD66DAC-5482-2042-AD34-68A876D79CB0}" destId="{465CB20E-A3ED-C546-A831-13CE395DA813}" srcOrd="1" destOrd="0" presId="urn:microsoft.com/office/officeart/2005/8/layout/hierarchy2"/>
    <dgm:cxn modelId="{641EB4F0-B178-3A41-A500-68D062A9246A}" type="presParOf" srcId="{465CB20E-A3ED-C546-A831-13CE395DA813}" destId="{29D65B0F-9A2A-CC46-8C23-752B0FCE1495}" srcOrd="0" destOrd="0" presId="urn:microsoft.com/office/officeart/2005/8/layout/hierarchy2"/>
    <dgm:cxn modelId="{AD1D6E00-4DC1-9A47-9988-DC67DEC25FA9}" type="presParOf" srcId="{29D65B0F-9A2A-CC46-8C23-752B0FCE1495}" destId="{D3515386-B832-DB4B-81EC-50D4583136DF}" srcOrd="0" destOrd="0" presId="urn:microsoft.com/office/officeart/2005/8/layout/hierarchy2"/>
    <dgm:cxn modelId="{AE4E52A2-C508-4643-870A-6664338532AF}" type="presParOf" srcId="{465CB20E-A3ED-C546-A831-13CE395DA813}" destId="{0B942E7A-B215-8843-AF38-F060D938B317}" srcOrd="1" destOrd="0" presId="urn:microsoft.com/office/officeart/2005/8/layout/hierarchy2"/>
    <dgm:cxn modelId="{6F3A888D-34D4-EF42-BF73-F8669A1EB46D}" type="presParOf" srcId="{0B942E7A-B215-8843-AF38-F060D938B317}" destId="{61437A78-1D8C-D546-BB5B-8F5230EEF4EF}" srcOrd="0" destOrd="0" presId="urn:microsoft.com/office/officeart/2005/8/layout/hierarchy2"/>
    <dgm:cxn modelId="{3E63362A-8F69-0C43-91DC-FC024C2BC2E8}" type="presParOf" srcId="{0B942E7A-B215-8843-AF38-F060D938B317}" destId="{9E5D913E-B567-E44B-87E1-D90969546D34}" srcOrd="1" destOrd="0" presId="urn:microsoft.com/office/officeart/2005/8/layout/hierarchy2"/>
    <dgm:cxn modelId="{E1543986-57C9-8740-93F7-55FB29A774F7}" type="presParOf" srcId="{465CB20E-A3ED-C546-A831-13CE395DA813}" destId="{D59BA46E-4619-8944-A0C4-FB30F7D070F1}" srcOrd="2" destOrd="0" presId="urn:microsoft.com/office/officeart/2005/8/layout/hierarchy2"/>
    <dgm:cxn modelId="{3FCCB45A-75DB-5A4B-AF60-A1D14E0D3D5B}" type="presParOf" srcId="{D59BA46E-4619-8944-A0C4-FB30F7D070F1}" destId="{2573D821-28FA-0C4E-87DA-42B254CF826C}" srcOrd="0" destOrd="0" presId="urn:microsoft.com/office/officeart/2005/8/layout/hierarchy2"/>
    <dgm:cxn modelId="{CE1B023F-A780-9349-AEE2-AC65B965AE73}" type="presParOf" srcId="{465CB20E-A3ED-C546-A831-13CE395DA813}" destId="{2B8ED53B-AF53-814C-AA2B-501682DD10BA}" srcOrd="3" destOrd="0" presId="urn:microsoft.com/office/officeart/2005/8/layout/hierarchy2"/>
    <dgm:cxn modelId="{AFFDADB7-4D1E-AC42-9510-881535317990}" type="presParOf" srcId="{2B8ED53B-AF53-814C-AA2B-501682DD10BA}" destId="{3F242A22-059F-9D43-9F1A-A52FBFFDA5D8}" srcOrd="0" destOrd="0" presId="urn:microsoft.com/office/officeart/2005/8/layout/hierarchy2"/>
    <dgm:cxn modelId="{C0BB5E50-61F6-EB40-8A23-27D6A1349DC6}" type="presParOf" srcId="{2B8ED53B-AF53-814C-AA2B-501682DD10BA}" destId="{522021FF-5BAE-AF47-9ED2-4D9ABDE3D8EA}" srcOrd="1" destOrd="0" presId="urn:microsoft.com/office/officeart/2005/8/layout/hierarchy2"/>
    <dgm:cxn modelId="{5254BC94-9876-9B4F-B592-3D9F379140AC}" type="presParOf" srcId="{2C4A6110-C81F-A545-9519-2B61EC946B6A}" destId="{9D56C9F7-2C1B-1244-82B5-B5F35D5AD979}" srcOrd="2" destOrd="0" presId="urn:microsoft.com/office/officeart/2005/8/layout/hierarchy2"/>
    <dgm:cxn modelId="{3F3E8D91-1729-AC49-9D08-E056C593CD13}" type="presParOf" srcId="{9D56C9F7-2C1B-1244-82B5-B5F35D5AD979}" destId="{8DFF3C3E-5A70-584D-96B7-97C0A93C4098}" srcOrd="0" destOrd="0" presId="urn:microsoft.com/office/officeart/2005/8/layout/hierarchy2"/>
    <dgm:cxn modelId="{738568E2-451E-0E45-A857-03290E514BE8}" type="presParOf" srcId="{2C4A6110-C81F-A545-9519-2B61EC946B6A}" destId="{62837EDE-11A2-114F-88D7-89F27D7DDCD1}" srcOrd="3" destOrd="0" presId="urn:microsoft.com/office/officeart/2005/8/layout/hierarchy2"/>
    <dgm:cxn modelId="{E13510FA-A7EB-584F-B145-CF8C3F363056}" type="presParOf" srcId="{62837EDE-11A2-114F-88D7-89F27D7DDCD1}" destId="{9E7E4C9B-2998-9148-9CEE-17DE912E4B31}" srcOrd="0" destOrd="0" presId="urn:microsoft.com/office/officeart/2005/8/layout/hierarchy2"/>
    <dgm:cxn modelId="{D7C055C5-973C-5F40-A919-324E4C6D1B5A}" type="presParOf" srcId="{62837EDE-11A2-114F-88D7-89F27D7DDCD1}" destId="{7AB076EA-6C2F-BF49-A9D8-899014255C2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7498E9-0F21-5F46-B31F-22BC6B00C7B7}" type="doc">
      <dgm:prSet loTypeId="urn:microsoft.com/office/officeart/2005/8/layout/process1" loCatId="process" qsTypeId="urn:microsoft.com/office/officeart/2005/8/quickstyle/simple4" qsCatId="simple" csTypeId="urn:microsoft.com/office/officeart/2005/8/colors/accent6_2" csCatId="accent6" phldr="1"/>
      <dgm:spPr/>
    </dgm:pt>
    <dgm:pt modelId="{B558248B-6CFB-B846-9E13-DCDD977CF196}">
      <dgm:prSet phldrT="[Text]"/>
      <dgm:spPr/>
      <dgm:t>
        <a:bodyPr/>
        <a:lstStyle/>
        <a:p>
          <a:r>
            <a:rPr lang="en-AU" b="1" dirty="0" smtClean="0">
              <a:solidFill>
                <a:srgbClr val="000000"/>
              </a:solidFill>
              <a:effectLst/>
              <a:latin typeface="+mj-lt"/>
            </a:rPr>
            <a:t>Authenticate each other</a:t>
          </a:r>
          <a:endParaRPr lang="en-US" b="1" dirty="0">
            <a:solidFill>
              <a:srgbClr val="000000"/>
            </a:solidFill>
            <a:effectLst/>
            <a:latin typeface="+mj-lt"/>
          </a:endParaRPr>
        </a:p>
      </dgm:t>
    </dgm:pt>
    <dgm:pt modelId="{0E4B1560-BA9F-434F-AF5C-2EC77B71DAAE}" type="parTrans" cxnId="{572B3341-93CB-CC40-BC96-A6893A724804}">
      <dgm:prSet/>
      <dgm:spPr/>
      <dgm:t>
        <a:bodyPr/>
        <a:lstStyle/>
        <a:p>
          <a:endParaRPr lang="en-US"/>
        </a:p>
      </dgm:t>
    </dgm:pt>
    <dgm:pt modelId="{E1E386BF-4391-1347-8449-69307ABE4AE0}" type="sibTrans" cxnId="{572B3341-93CB-CC40-BC96-A6893A724804}">
      <dgm:prSet/>
      <dgm:spPr/>
      <dgm:t>
        <a:bodyPr/>
        <a:lstStyle/>
        <a:p>
          <a:endParaRPr lang="en-US" dirty="0"/>
        </a:p>
      </dgm:t>
    </dgm:pt>
    <dgm:pt modelId="{FA9EEEDF-F548-AE40-A81B-09ED0CBB7D97}">
      <dgm:prSet/>
      <dgm:spPr/>
      <dgm:t>
        <a:bodyPr/>
        <a:lstStyle/>
        <a:p>
          <a:r>
            <a:rPr lang="en-AU" b="1" dirty="0" smtClean="0">
              <a:solidFill>
                <a:srgbClr val="000000"/>
              </a:solidFill>
              <a:effectLst/>
              <a:latin typeface="+mj-lt"/>
            </a:rPr>
            <a:t>Negotiate encryption and MAC algorithms</a:t>
          </a:r>
        </a:p>
      </dgm:t>
    </dgm:pt>
    <dgm:pt modelId="{3B2F2035-8CCA-B14B-BB6B-D437B3B95865}" type="parTrans" cxnId="{FB26DE06-347F-B243-B528-72E9431BB921}">
      <dgm:prSet/>
      <dgm:spPr/>
      <dgm:t>
        <a:bodyPr/>
        <a:lstStyle/>
        <a:p>
          <a:endParaRPr lang="en-US"/>
        </a:p>
      </dgm:t>
    </dgm:pt>
    <dgm:pt modelId="{472BC0AB-3477-5348-9446-C93BB2782998}" type="sibTrans" cxnId="{FB26DE06-347F-B243-B528-72E9431BB921}">
      <dgm:prSet/>
      <dgm:spPr/>
      <dgm:t>
        <a:bodyPr/>
        <a:lstStyle/>
        <a:p>
          <a:endParaRPr lang="en-US" dirty="0"/>
        </a:p>
      </dgm:t>
    </dgm:pt>
    <dgm:pt modelId="{622EE2DF-87A6-9348-9ADA-C17491EE8710}">
      <dgm:prSet/>
      <dgm:spPr/>
      <dgm:t>
        <a:bodyPr/>
        <a:lstStyle/>
        <a:p>
          <a:r>
            <a:rPr lang="en-AU" b="1" dirty="0" smtClean="0">
              <a:solidFill>
                <a:srgbClr val="000000"/>
              </a:solidFill>
              <a:effectLst/>
              <a:latin typeface="+mj-lt"/>
            </a:rPr>
            <a:t>Negotiate cryptographic keys to be used</a:t>
          </a:r>
        </a:p>
      </dgm:t>
    </dgm:pt>
    <dgm:pt modelId="{9B355895-4FBC-6047-AA78-5C83FB6D49A9}" type="parTrans" cxnId="{5EC426C8-5634-884F-9DD7-5CE8975079B8}">
      <dgm:prSet/>
      <dgm:spPr/>
      <dgm:t>
        <a:bodyPr/>
        <a:lstStyle/>
        <a:p>
          <a:endParaRPr lang="en-US"/>
        </a:p>
      </dgm:t>
    </dgm:pt>
    <dgm:pt modelId="{45B18ED2-C066-BF46-9DD3-A23F103D4CE2}" type="sibTrans" cxnId="{5EC426C8-5634-884F-9DD7-5CE8975079B8}">
      <dgm:prSet/>
      <dgm:spPr/>
      <dgm:t>
        <a:bodyPr/>
        <a:lstStyle/>
        <a:p>
          <a:endParaRPr lang="en-US"/>
        </a:p>
      </dgm:t>
    </dgm:pt>
    <dgm:pt modelId="{F0023B0C-E774-2A49-9693-A5D34BB710DD}" type="pres">
      <dgm:prSet presAssocID="{A67498E9-0F21-5F46-B31F-22BC6B00C7B7}" presName="Name0" presStyleCnt="0">
        <dgm:presLayoutVars>
          <dgm:dir/>
          <dgm:resizeHandles val="exact"/>
        </dgm:presLayoutVars>
      </dgm:prSet>
      <dgm:spPr/>
    </dgm:pt>
    <dgm:pt modelId="{0AE2156A-2FF1-AD41-9192-44678502CDE8}" type="pres">
      <dgm:prSet presAssocID="{B558248B-6CFB-B846-9E13-DCDD977CF196}" presName="node" presStyleLbl="node1" presStyleIdx="0" presStyleCnt="3">
        <dgm:presLayoutVars>
          <dgm:bulletEnabled val="1"/>
        </dgm:presLayoutVars>
      </dgm:prSet>
      <dgm:spPr/>
      <dgm:t>
        <a:bodyPr/>
        <a:lstStyle/>
        <a:p>
          <a:endParaRPr lang="en-US"/>
        </a:p>
      </dgm:t>
    </dgm:pt>
    <dgm:pt modelId="{C1B21B1E-D74D-D043-B1FF-EEC5785C84C2}" type="pres">
      <dgm:prSet presAssocID="{E1E386BF-4391-1347-8449-69307ABE4AE0}" presName="sibTrans" presStyleLbl="sibTrans2D1" presStyleIdx="0" presStyleCnt="2"/>
      <dgm:spPr/>
      <dgm:t>
        <a:bodyPr/>
        <a:lstStyle/>
        <a:p>
          <a:endParaRPr lang="en-US"/>
        </a:p>
      </dgm:t>
    </dgm:pt>
    <dgm:pt modelId="{70B15042-DDD6-384B-B1A4-A00F1E81E41E}" type="pres">
      <dgm:prSet presAssocID="{E1E386BF-4391-1347-8449-69307ABE4AE0}" presName="connectorText" presStyleLbl="sibTrans2D1" presStyleIdx="0" presStyleCnt="2"/>
      <dgm:spPr/>
      <dgm:t>
        <a:bodyPr/>
        <a:lstStyle/>
        <a:p>
          <a:endParaRPr lang="en-US"/>
        </a:p>
      </dgm:t>
    </dgm:pt>
    <dgm:pt modelId="{DC9373A0-7464-504F-ADE4-6F3484D8DBB9}" type="pres">
      <dgm:prSet presAssocID="{FA9EEEDF-F548-AE40-A81B-09ED0CBB7D97}" presName="node" presStyleLbl="node1" presStyleIdx="1" presStyleCnt="3">
        <dgm:presLayoutVars>
          <dgm:bulletEnabled val="1"/>
        </dgm:presLayoutVars>
      </dgm:prSet>
      <dgm:spPr/>
      <dgm:t>
        <a:bodyPr/>
        <a:lstStyle/>
        <a:p>
          <a:endParaRPr lang="en-US"/>
        </a:p>
      </dgm:t>
    </dgm:pt>
    <dgm:pt modelId="{8BB9FF7C-9D88-4D4D-9003-2F2A770053F6}" type="pres">
      <dgm:prSet presAssocID="{472BC0AB-3477-5348-9446-C93BB2782998}" presName="sibTrans" presStyleLbl="sibTrans2D1" presStyleIdx="1" presStyleCnt="2"/>
      <dgm:spPr/>
      <dgm:t>
        <a:bodyPr/>
        <a:lstStyle/>
        <a:p>
          <a:endParaRPr lang="en-US"/>
        </a:p>
      </dgm:t>
    </dgm:pt>
    <dgm:pt modelId="{068B33F0-3C1B-634A-9B7E-411E9DFE013C}" type="pres">
      <dgm:prSet presAssocID="{472BC0AB-3477-5348-9446-C93BB2782998}" presName="connectorText" presStyleLbl="sibTrans2D1" presStyleIdx="1" presStyleCnt="2"/>
      <dgm:spPr/>
      <dgm:t>
        <a:bodyPr/>
        <a:lstStyle/>
        <a:p>
          <a:endParaRPr lang="en-US"/>
        </a:p>
      </dgm:t>
    </dgm:pt>
    <dgm:pt modelId="{0FE07E99-91F1-4841-B8CF-C8D2509D0524}" type="pres">
      <dgm:prSet presAssocID="{622EE2DF-87A6-9348-9ADA-C17491EE8710}" presName="node" presStyleLbl="node1" presStyleIdx="2" presStyleCnt="3">
        <dgm:presLayoutVars>
          <dgm:bulletEnabled val="1"/>
        </dgm:presLayoutVars>
      </dgm:prSet>
      <dgm:spPr/>
      <dgm:t>
        <a:bodyPr/>
        <a:lstStyle/>
        <a:p>
          <a:endParaRPr lang="en-US"/>
        </a:p>
      </dgm:t>
    </dgm:pt>
  </dgm:ptLst>
  <dgm:cxnLst>
    <dgm:cxn modelId="{E962C972-6580-6F45-B83A-895FE07A1B31}" type="presOf" srcId="{A67498E9-0F21-5F46-B31F-22BC6B00C7B7}" destId="{F0023B0C-E774-2A49-9693-A5D34BB710DD}" srcOrd="0" destOrd="0" presId="urn:microsoft.com/office/officeart/2005/8/layout/process1"/>
    <dgm:cxn modelId="{1201C9A1-A507-3949-A3FC-0EA588E4567F}" type="presOf" srcId="{E1E386BF-4391-1347-8449-69307ABE4AE0}" destId="{C1B21B1E-D74D-D043-B1FF-EEC5785C84C2}" srcOrd="0" destOrd="0" presId="urn:microsoft.com/office/officeart/2005/8/layout/process1"/>
    <dgm:cxn modelId="{7AA554F5-290D-7F4C-AEE2-01406E8F658A}" type="presOf" srcId="{E1E386BF-4391-1347-8449-69307ABE4AE0}" destId="{70B15042-DDD6-384B-B1A4-A00F1E81E41E}" srcOrd="1" destOrd="0" presId="urn:microsoft.com/office/officeart/2005/8/layout/process1"/>
    <dgm:cxn modelId="{F1879098-2F47-8542-BB3E-49AC88EE484F}" type="presOf" srcId="{472BC0AB-3477-5348-9446-C93BB2782998}" destId="{8BB9FF7C-9D88-4D4D-9003-2F2A770053F6}" srcOrd="0" destOrd="0" presId="urn:microsoft.com/office/officeart/2005/8/layout/process1"/>
    <dgm:cxn modelId="{04913DF3-0931-2442-8730-557FAE95364C}" type="presOf" srcId="{472BC0AB-3477-5348-9446-C93BB2782998}" destId="{068B33F0-3C1B-634A-9B7E-411E9DFE013C}" srcOrd="1" destOrd="0" presId="urn:microsoft.com/office/officeart/2005/8/layout/process1"/>
    <dgm:cxn modelId="{5EC426C8-5634-884F-9DD7-5CE8975079B8}" srcId="{A67498E9-0F21-5F46-B31F-22BC6B00C7B7}" destId="{622EE2DF-87A6-9348-9ADA-C17491EE8710}" srcOrd="2" destOrd="0" parTransId="{9B355895-4FBC-6047-AA78-5C83FB6D49A9}" sibTransId="{45B18ED2-C066-BF46-9DD3-A23F103D4CE2}"/>
    <dgm:cxn modelId="{FB26DE06-347F-B243-B528-72E9431BB921}" srcId="{A67498E9-0F21-5F46-B31F-22BC6B00C7B7}" destId="{FA9EEEDF-F548-AE40-A81B-09ED0CBB7D97}" srcOrd="1" destOrd="0" parTransId="{3B2F2035-8CCA-B14B-BB6B-D437B3B95865}" sibTransId="{472BC0AB-3477-5348-9446-C93BB2782998}"/>
    <dgm:cxn modelId="{6559685C-7E2E-D343-BF78-83F575276773}" type="presOf" srcId="{B558248B-6CFB-B846-9E13-DCDD977CF196}" destId="{0AE2156A-2FF1-AD41-9192-44678502CDE8}" srcOrd="0" destOrd="0" presId="urn:microsoft.com/office/officeart/2005/8/layout/process1"/>
    <dgm:cxn modelId="{3C85DFAC-D28D-AB46-96D8-CD6422D89F4B}" type="presOf" srcId="{FA9EEEDF-F548-AE40-A81B-09ED0CBB7D97}" destId="{DC9373A0-7464-504F-ADE4-6F3484D8DBB9}" srcOrd="0" destOrd="0" presId="urn:microsoft.com/office/officeart/2005/8/layout/process1"/>
    <dgm:cxn modelId="{DE6AAD11-CE15-864F-8201-21BF625EA956}" type="presOf" srcId="{622EE2DF-87A6-9348-9ADA-C17491EE8710}" destId="{0FE07E99-91F1-4841-B8CF-C8D2509D0524}" srcOrd="0" destOrd="0" presId="urn:microsoft.com/office/officeart/2005/8/layout/process1"/>
    <dgm:cxn modelId="{572B3341-93CB-CC40-BC96-A6893A724804}" srcId="{A67498E9-0F21-5F46-B31F-22BC6B00C7B7}" destId="{B558248B-6CFB-B846-9E13-DCDD977CF196}" srcOrd="0" destOrd="0" parTransId="{0E4B1560-BA9F-434F-AF5C-2EC77B71DAAE}" sibTransId="{E1E386BF-4391-1347-8449-69307ABE4AE0}"/>
    <dgm:cxn modelId="{FB661ED1-F97C-0441-85DF-721E9C4FC2C7}" type="presParOf" srcId="{F0023B0C-E774-2A49-9693-A5D34BB710DD}" destId="{0AE2156A-2FF1-AD41-9192-44678502CDE8}" srcOrd="0" destOrd="0" presId="urn:microsoft.com/office/officeart/2005/8/layout/process1"/>
    <dgm:cxn modelId="{2CC4C61C-523C-7746-AB19-88E0640A409E}" type="presParOf" srcId="{F0023B0C-E774-2A49-9693-A5D34BB710DD}" destId="{C1B21B1E-D74D-D043-B1FF-EEC5785C84C2}" srcOrd="1" destOrd="0" presId="urn:microsoft.com/office/officeart/2005/8/layout/process1"/>
    <dgm:cxn modelId="{F97ADA0B-F786-5D43-A4DD-43012A97339E}" type="presParOf" srcId="{C1B21B1E-D74D-D043-B1FF-EEC5785C84C2}" destId="{70B15042-DDD6-384B-B1A4-A00F1E81E41E}" srcOrd="0" destOrd="0" presId="urn:microsoft.com/office/officeart/2005/8/layout/process1"/>
    <dgm:cxn modelId="{8891853E-2C2D-4544-B482-D8DF9EBF67E1}" type="presParOf" srcId="{F0023B0C-E774-2A49-9693-A5D34BB710DD}" destId="{DC9373A0-7464-504F-ADE4-6F3484D8DBB9}" srcOrd="2" destOrd="0" presId="urn:microsoft.com/office/officeart/2005/8/layout/process1"/>
    <dgm:cxn modelId="{7B7C7FC4-8DD6-C242-A446-9931E0CC4E8A}" type="presParOf" srcId="{F0023B0C-E774-2A49-9693-A5D34BB710DD}" destId="{8BB9FF7C-9D88-4D4D-9003-2F2A770053F6}" srcOrd="3" destOrd="0" presId="urn:microsoft.com/office/officeart/2005/8/layout/process1"/>
    <dgm:cxn modelId="{F2989DBF-056E-0E41-8221-A29CFF77BDD6}" type="presParOf" srcId="{8BB9FF7C-9D88-4D4D-9003-2F2A770053F6}" destId="{068B33F0-3C1B-634A-9B7E-411E9DFE013C}" srcOrd="0" destOrd="0" presId="urn:microsoft.com/office/officeart/2005/8/layout/process1"/>
    <dgm:cxn modelId="{B2547740-D926-BF4E-9C7C-11CD865432C6}" type="presParOf" srcId="{F0023B0C-E774-2A49-9693-A5D34BB710DD}" destId="{0FE07E99-91F1-4841-B8CF-C8D2509D052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112C3C-63C4-704A-B4E9-3A837A55B6E2}" type="doc">
      <dgm:prSet loTypeId="urn:microsoft.com/office/officeart/2005/8/layout/matrix1" loCatId="hierarchy" qsTypeId="urn:microsoft.com/office/officeart/2005/8/quickstyle/simple4" qsCatId="simple" csTypeId="urn:microsoft.com/office/officeart/2005/8/colors/accent1_2" csCatId="accent1"/>
      <dgm:spPr/>
      <dgm:t>
        <a:bodyPr/>
        <a:lstStyle/>
        <a:p>
          <a:endParaRPr lang="en-US"/>
        </a:p>
      </dgm:t>
    </dgm:pt>
    <dgm:pt modelId="{170FCC8F-A342-EF41-AB8B-CC3CB2A1297E}">
      <dgm:prSet/>
      <dgm:spPr/>
      <dgm:t>
        <a:bodyPr/>
        <a:lstStyle/>
        <a:p>
          <a:pPr rtl="0"/>
          <a:r>
            <a:rPr lang="en-US" b="1" dirty="0" smtClean="0">
              <a:solidFill>
                <a:schemeClr val="bg1"/>
              </a:solidFill>
              <a:latin typeface="+mj-lt"/>
            </a:rPr>
            <a:t>Four general categories:</a:t>
          </a:r>
          <a:endParaRPr lang="en-US" b="1" dirty="0">
            <a:solidFill>
              <a:schemeClr val="bg1"/>
            </a:solidFill>
            <a:latin typeface="+mj-lt"/>
          </a:endParaRPr>
        </a:p>
      </dgm:t>
    </dgm:pt>
    <dgm:pt modelId="{63160688-B078-9041-8345-2EE5E277415B}" type="parTrans" cxnId="{8B0E09EC-BC63-EC43-88EE-844C34E8F0B7}">
      <dgm:prSet/>
      <dgm:spPr/>
      <dgm:t>
        <a:bodyPr/>
        <a:lstStyle/>
        <a:p>
          <a:endParaRPr lang="en-US"/>
        </a:p>
      </dgm:t>
    </dgm:pt>
    <dgm:pt modelId="{3C632248-AB43-E046-947F-483A3F33FB79}" type="sibTrans" cxnId="{8B0E09EC-BC63-EC43-88EE-844C34E8F0B7}">
      <dgm:prSet/>
      <dgm:spPr/>
      <dgm:t>
        <a:bodyPr/>
        <a:lstStyle/>
        <a:p>
          <a:endParaRPr lang="en-US"/>
        </a:p>
      </dgm:t>
    </dgm:pt>
    <dgm:pt modelId="{B159C57B-93AC-C54D-BA12-9FFB2CD10677}">
      <dgm:prSet/>
      <dgm:spPr/>
      <dgm:t>
        <a:bodyPr/>
        <a:lstStyle/>
        <a:p>
          <a:pPr rtl="0"/>
          <a:r>
            <a:rPr lang="en-US" b="1" dirty="0" smtClean="0">
              <a:solidFill>
                <a:schemeClr val="tx1"/>
              </a:solidFill>
              <a:latin typeface="+mj-lt"/>
            </a:rPr>
            <a:t>Attacks on the Handshake Protocol</a:t>
          </a:r>
          <a:endParaRPr lang="en-US" b="1" dirty="0">
            <a:solidFill>
              <a:schemeClr val="tx1"/>
            </a:solidFill>
            <a:latin typeface="+mj-lt"/>
          </a:endParaRPr>
        </a:p>
      </dgm:t>
    </dgm:pt>
    <dgm:pt modelId="{F93BBB02-138F-FF42-A351-95572E9EB29D}" type="parTrans" cxnId="{A81171D2-59F4-5748-8D9B-A799D5929645}">
      <dgm:prSet/>
      <dgm:spPr/>
      <dgm:t>
        <a:bodyPr/>
        <a:lstStyle/>
        <a:p>
          <a:endParaRPr lang="en-US"/>
        </a:p>
      </dgm:t>
    </dgm:pt>
    <dgm:pt modelId="{84E89087-CF86-B441-A1FA-96BFC981B095}" type="sibTrans" cxnId="{A81171D2-59F4-5748-8D9B-A799D5929645}">
      <dgm:prSet/>
      <dgm:spPr/>
      <dgm:t>
        <a:bodyPr/>
        <a:lstStyle/>
        <a:p>
          <a:endParaRPr lang="en-US"/>
        </a:p>
      </dgm:t>
    </dgm:pt>
    <dgm:pt modelId="{9FE3A0BD-FCA3-D941-954E-D4CE58137A05}">
      <dgm:prSet/>
      <dgm:spPr/>
      <dgm:t>
        <a:bodyPr/>
        <a:lstStyle/>
        <a:p>
          <a:pPr rtl="0"/>
          <a:r>
            <a:rPr lang="en-US" b="1" dirty="0" smtClean="0">
              <a:solidFill>
                <a:schemeClr val="tx1"/>
              </a:solidFill>
              <a:latin typeface="+mj-lt"/>
            </a:rPr>
            <a:t>Attacks on the record and application data protocols</a:t>
          </a:r>
          <a:endParaRPr lang="en-US" b="1" dirty="0">
            <a:solidFill>
              <a:schemeClr val="tx1"/>
            </a:solidFill>
            <a:latin typeface="+mj-lt"/>
          </a:endParaRPr>
        </a:p>
      </dgm:t>
    </dgm:pt>
    <dgm:pt modelId="{52ECEDEF-9E9E-2547-A663-125B46F29EB8}" type="parTrans" cxnId="{5F1F1A0F-6B51-064F-A610-8F7BBCC47BF6}">
      <dgm:prSet/>
      <dgm:spPr/>
      <dgm:t>
        <a:bodyPr/>
        <a:lstStyle/>
        <a:p>
          <a:endParaRPr lang="en-US"/>
        </a:p>
      </dgm:t>
    </dgm:pt>
    <dgm:pt modelId="{E939CCB1-EF4F-934A-B404-E7F358CF39C6}" type="sibTrans" cxnId="{5F1F1A0F-6B51-064F-A610-8F7BBCC47BF6}">
      <dgm:prSet/>
      <dgm:spPr/>
      <dgm:t>
        <a:bodyPr/>
        <a:lstStyle/>
        <a:p>
          <a:endParaRPr lang="en-US"/>
        </a:p>
      </dgm:t>
    </dgm:pt>
    <dgm:pt modelId="{455D48EA-5A0F-DD44-B89D-4E4E5B685FD6}">
      <dgm:prSet/>
      <dgm:spPr/>
      <dgm:t>
        <a:bodyPr/>
        <a:lstStyle/>
        <a:p>
          <a:pPr rtl="0"/>
          <a:r>
            <a:rPr lang="en-US" b="1" dirty="0" smtClean="0">
              <a:solidFill>
                <a:schemeClr val="tx1"/>
              </a:solidFill>
              <a:latin typeface="+mj-lt"/>
            </a:rPr>
            <a:t>Attacks on the PKI</a:t>
          </a:r>
          <a:endParaRPr lang="en-US" b="1" dirty="0">
            <a:solidFill>
              <a:schemeClr val="tx1"/>
            </a:solidFill>
            <a:latin typeface="+mj-lt"/>
          </a:endParaRPr>
        </a:p>
      </dgm:t>
    </dgm:pt>
    <dgm:pt modelId="{3AE9D39D-B829-AE49-AF81-2CAAEBE8DA50}" type="parTrans" cxnId="{44BC4EAE-4EBC-2C44-9B40-969C879BA666}">
      <dgm:prSet/>
      <dgm:spPr/>
      <dgm:t>
        <a:bodyPr/>
        <a:lstStyle/>
        <a:p>
          <a:endParaRPr lang="en-US"/>
        </a:p>
      </dgm:t>
    </dgm:pt>
    <dgm:pt modelId="{4003E0F4-A64C-4241-B283-454FF6B7CEA5}" type="sibTrans" cxnId="{44BC4EAE-4EBC-2C44-9B40-969C879BA666}">
      <dgm:prSet/>
      <dgm:spPr/>
      <dgm:t>
        <a:bodyPr/>
        <a:lstStyle/>
        <a:p>
          <a:endParaRPr lang="en-US"/>
        </a:p>
      </dgm:t>
    </dgm:pt>
    <dgm:pt modelId="{251C147E-7E32-0E4F-AB3C-C7376A143623}">
      <dgm:prSet/>
      <dgm:spPr/>
      <dgm:t>
        <a:bodyPr/>
        <a:lstStyle/>
        <a:p>
          <a:pPr rtl="0"/>
          <a:r>
            <a:rPr lang="en-US" b="1" dirty="0" smtClean="0">
              <a:solidFill>
                <a:schemeClr val="tx1"/>
              </a:solidFill>
              <a:latin typeface="+mj-lt"/>
            </a:rPr>
            <a:t>Other attacks</a:t>
          </a:r>
          <a:endParaRPr lang="en-US" b="1" dirty="0">
            <a:solidFill>
              <a:schemeClr val="tx1"/>
            </a:solidFill>
            <a:latin typeface="+mj-lt"/>
          </a:endParaRPr>
        </a:p>
      </dgm:t>
    </dgm:pt>
    <dgm:pt modelId="{C972D8E7-3B9B-BF4F-9F77-E1E56D4CC0A1}" type="parTrans" cxnId="{E13DDCD2-485A-D345-94D2-CC771381EBD4}">
      <dgm:prSet/>
      <dgm:spPr/>
      <dgm:t>
        <a:bodyPr/>
        <a:lstStyle/>
        <a:p>
          <a:endParaRPr lang="en-US"/>
        </a:p>
      </dgm:t>
    </dgm:pt>
    <dgm:pt modelId="{2D51F286-6859-2342-B0B5-F4F32CC585E0}" type="sibTrans" cxnId="{E13DDCD2-485A-D345-94D2-CC771381EBD4}">
      <dgm:prSet/>
      <dgm:spPr/>
      <dgm:t>
        <a:bodyPr/>
        <a:lstStyle/>
        <a:p>
          <a:endParaRPr lang="en-US"/>
        </a:p>
      </dgm:t>
    </dgm:pt>
    <dgm:pt modelId="{C211B1F1-37E3-754C-BB6F-B97DB394C693}" type="pres">
      <dgm:prSet presAssocID="{43112C3C-63C4-704A-B4E9-3A837A55B6E2}" presName="diagram" presStyleCnt="0">
        <dgm:presLayoutVars>
          <dgm:chMax val="1"/>
          <dgm:dir/>
          <dgm:animLvl val="ctr"/>
          <dgm:resizeHandles val="exact"/>
        </dgm:presLayoutVars>
      </dgm:prSet>
      <dgm:spPr/>
      <dgm:t>
        <a:bodyPr/>
        <a:lstStyle/>
        <a:p>
          <a:endParaRPr lang="en-US"/>
        </a:p>
      </dgm:t>
    </dgm:pt>
    <dgm:pt modelId="{1680A726-6F4B-B045-A62A-F5E8F07DA6E8}" type="pres">
      <dgm:prSet presAssocID="{43112C3C-63C4-704A-B4E9-3A837A55B6E2}" presName="matrix" presStyleCnt="0"/>
      <dgm:spPr/>
    </dgm:pt>
    <dgm:pt modelId="{1F5FB57E-B85A-554E-88B5-D34926E23C6D}" type="pres">
      <dgm:prSet presAssocID="{43112C3C-63C4-704A-B4E9-3A837A55B6E2}" presName="tile1" presStyleLbl="node1" presStyleIdx="0" presStyleCnt="4"/>
      <dgm:spPr/>
      <dgm:t>
        <a:bodyPr/>
        <a:lstStyle/>
        <a:p>
          <a:endParaRPr lang="en-US"/>
        </a:p>
      </dgm:t>
    </dgm:pt>
    <dgm:pt modelId="{D898555A-C4A2-0648-8115-D91E182C8ADF}" type="pres">
      <dgm:prSet presAssocID="{43112C3C-63C4-704A-B4E9-3A837A55B6E2}" presName="tile1text" presStyleLbl="node1" presStyleIdx="0" presStyleCnt="4">
        <dgm:presLayoutVars>
          <dgm:chMax val="0"/>
          <dgm:chPref val="0"/>
          <dgm:bulletEnabled val="1"/>
        </dgm:presLayoutVars>
      </dgm:prSet>
      <dgm:spPr/>
      <dgm:t>
        <a:bodyPr/>
        <a:lstStyle/>
        <a:p>
          <a:endParaRPr lang="en-US"/>
        </a:p>
      </dgm:t>
    </dgm:pt>
    <dgm:pt modelId="{C2262827-5B9F-3847-91EF-382EA73CD4DC}" type="pres">
      <dgm:prSet presAssocID="{43112C3C-63C4-704A-B4E9-3A837A55B6E2}" presName="tile2" presStyleLbl="node1" presStyleIdx="1" presStyleCnt="4"/>
      <dgm:spPr/>
      <dgm:t>
        <a:bodyPr/>
        <a:lstStyle/>
        <a:p>
          <a:endParaRPr lang="en-US"/>
        </a:p>
      </dgm:t>
    </dgm:pt>
    <dgm:pt modelId="{27975D16-C615-4044-82D8-B02C75853C08}" type="pres">
      <dgm:prSet presAssocID="{43112C3C-63C4-704A-B4E9-3A837A55B6E2}" presName="tile2text" presStyleLbl="node1" presStyleIdx="1" presStyleCnt="4">
        <dgm:presLayoutVars>
          <dgm:chMax val="0"/>
          <dgm:chPref val="0"/>
          <dgm:bulletEnabled val="1"/>
        </dgm:presLayoutVars>
      </dgm:prSet>
      <dgm:spPr/>
      <dgm:t>
        <a:bodyPr/>
        <a:lstStyle/>
        <a:p>
          <a:endParaRPr lang="en-US"/>
        </a:p>
      </dgm:t>
    </dgm:pt>
    <dgm:pt modelId="{AECA0784-E080-3049-97D3-5E8E21442BE9}" type="pres">
      <dgm:prSet presAssocID="{43112C3C-63C4-704A-B4E9-3A837A55B6E2}" presName="tile3" presStyleLbl="node1" presStyleIdx="2" presStyleCnt="4"/>
      <dgm:spPr/>
      <dgm:t>
        <a:bodyPr/>
        <a:lstStyle/>
        <a:p>
          <a:endParaRPr lang="en-US"/>
        </a:p>
      </dgm:t>
    </dgm:pt>
    <dgm:pt modelId="{B65F1315-6894-1D46-8BA7-C45148885C35}" type="pres">
      <dgm:prSet presAssocID="{43112C3C-63C4-704A-B4E9-3A837A55B6E2}" presName="tile3text" presStyleLbl="node1" presStyleIdx="2" presStyleCnt="4">
        <dgm:presLayoutVars>
          <dgm:chMax val="0"/>
          <dgm:chPref val="0"/>
          <dgm:bulletEnabled val="1"/>
        </dgm:presLayoutVars>
      </dgm:prSet>
      <dgm:spPr/>
      <dgm:t>
        <a:bodyPr/>
        <a:lstStyle/>
        <a:p>
          <a:endParaRPr lang="en-US"/>
        </a:p>
      </dgm:t>
    </dgm:pt>
    <dgm:pt modelId="{DB559B6D-6305-E24E-8C43-AB59EEF7A912}" type="pres">
      <dgm:prSet presAssocID="{43112C3C-63C4-704A-B4E9-3A837A55B6E2}" presName="tile4" presStyleLbl="node1" presStyleIdx="3" presStyleCnt="4"/>
      <dgm:spPr/>
      <dgm:t>
        <a:bodyPr/>
        <a:lstStyle/>
        <a:p>
          <a:endParaRPr lang="en-US"/>
        </a:p>
      </dgm:t>
    </dgm:pt>
    <dgm:pt modelId="{1EAA68FB-593F-5146-8BD0-404426BF6FF3}" type="pres">
      <dgm:prSet presAssocID="{43112C3C-63C4-704A-B4E9-3A837A55B6E2}" presName="tile4text" presStyleLbl="node1" presStyleIdx="3" presStyleCnt="4">
        <dgm:presLayoutVars>
          <dgm:chMax val="0"/>
          <dgm:chPref val="0"/>
          <dgm:bulletEnabled val="1"/>
        </dgm:presLayoutVars>
      </dgm:prSet>
      <dgm:spPr/>
      <dgm:t>
        <a:bodyPr/>
        <a:lstStyle/>
        <a:p>
          <a:endParaRPr lang="en-US"/>
        </a:p>
      </dgm:t>
    </dgm:pt>
    <dgm:pt modelId="{BB7B8828-CE5C-6448-B9AE-482397440A1B}" type="pres">
      <dgm:prSet presAssocID="{43112C3C-63C4-704A-B4E9-3A837A55B6E2}" presName="centerTile" presStyleLbl="fgShp" presStyleIdx="0" presStyleCnt="1">
        <dgm:presLayoutVars>
          <dgm:chMax val="0"/>
          <dgm:chPref val="0"/>
        </dgm:presLayoutVars>
      </dgm:prSet>
      <dgm:spPr/>
      <dgm:t>
        <a:bodyPr/>
        <a:lstStyle/>
        <a:p>
          <a:endParaRPr lang="en-US"/>
        </a:p>
      </dgm:t>
    </dgm:pt>
  </dgm:ptLst>
  <dgm:cxnLst>
    <dgm:cxn modelId="{C4C1985E-5979-574E-9F67-964E517E1285}" type="presOf" srcId="{43112C3C-63C4-704A-B4E9-3A837A55B6E2}" destId="{C211B1F1-37E3-754C-BB6F-B97DB394C693}" srcOrd="0" destOrd="0" presId="urn:microsoft.com/office/officeart/2005/8/layout/matrix1"/>
    <dgm:cxn modelId="{E13DDCD2-485A-D345-94D2-CC771381EBD4}" srcId="{170FCC8F-A342-EF41-AB8B-CC3CB2A1297E}" destId="{251C147E-7E32-0E4F-AB3C-C7376A143623}" srcOrd="3" destOrd="0" parTransId="{C972D8E7-3B9B-BF4F-9F77-E1E56D4CC0A1}" sibTransId="{2D51F286-6859-2342-B0B5-F4F32CC585E0}"/>
    <dgm:cxn modelId="{44BC4EAE-4EBC-2C44-9B40-969C879BA666}" srcId="{170FCC8F-A342-EF41-AB8B-CC3CB2A1297E}" destId="{455D48EA-5A0F-DD44-B89D-4E4E5B685FD6}" srcOrd="2" destOrd="0" parTransId="{3AE9D39D-B829-AE49-AF81-2CAAEBE8DA50}" sibTransId="{4003E0F4-A64C-4241-B283-454FF6B7CEA5}"/>
    <dgm:cxn modelId="{91C10E2F-BB84-0B4E-A177-A57FAF60DD80}" type="presOf" srcId="{9FE3A0BD-FCA3-D941-954E-D4CE58137A05}" destId="{27975D16-C615-4044-82D8-B02C75853C08}" srcOrd="1" destOrd="0" presId="urn:microsoft.com/office/officeart/2005/8/layout/matrix1"/>
    <dgm:cxn modelId="{7A0B66FC-19BE-E145-8F82-F77552297101}" type="presOf" srcId="{9FE3A0BD-FCA3-D941-954E-D4CE58137A05}" destId="{C2262827-5B9F-3847-91EF-382EA73CD4DC}" srcOrd="0" destOrd="0" presId="urn:microsoft.com/office/officeart/2005/8/layout/matrix1"/>
    <dgm:cxn modelId="{5E23FD8D-BFF1-DC4B-8809-88E2F954B41A}" type="presOf" srcId="{455D48EA-5A0F-DD44-B89D-4E4E5B685FD6}" destId="{AECA0784-E080-3049-97D3-5E8E21442BE9}" srcOrd="0" destOrd="0" presId="urn:microsoft.com/office/officeart/2005/8/layout/matrix1"/>
    <dgm:cxn modelId="{A3B7A524-D4FC-C049-A88C-190B1D4734E1}" type="presOf" srcId="{B159C57B-93AC-C54D-BA12-9FFB2CD10677}" destId="{1F5FB57E-B85A-554E-88B5-D34926E23C6D}" srcOrd="0" destOrd="0" presId="urn:microsoft.com/office/officeart/2005/8/layout/matrix1"/>
    <dgm:cxn modelId="{E875D0D1-B1B6-664C-A3DF-EC8840AA64AC}" type="presOf" srcId="{455D48EA-5A0F-DD44-B89D-4E4E5B685FD6}" destId="{B65F1315-6894-1D46-8BA7-C45148885C35}" srcOrd="1" destOrd="0" presId="urn:microsoft.com/office/officeart/2005/8/layout/matrix1"/>
    <dgm:cxn modelId="{8B0E09EC-BC63-EC43-88EE-844C34E8F0B7}" srcId="{43112C3C-63C4-704A-B4E9-3A837A55B6E2}" destId="{170FCC8F-A342-EF41-AB8B-CC3CB2A1297E}" srcOrd="0" destOrd="0" parTransId="{63160688-B078-9041-8345-2EE5E277415B}" sibTransId="{3C632248-AB43-E046-947F-483A3F33FB79}"/>
    <dgm:cxn modelId="{D16BF11E-4EA8-BB47-BA58-8E97D69897F8}" type="presOf" srcId="{251C147E-7E32-0E4F-AB3C-C7376A143623}" destId="{1EAA68FB-593F-5146-8BD0-404426BF6FF3}" srcOrd="1" destOrd="0" presId="urn:microsoft.com/office/officeart/2005/8/layout/matrix1"/>
    <dgm:cxn modelId="{822E18B1-5A59-AA44-87A8-A68F03C13C8A}" type="presOf" srcId="{170FCC8F-A342-EF41-AB8B-CC3CB2A1297E}" destId="{BB7B8828-CE5C-6448-B9AE-482397440A1B}" srcOrd="0" destOrd="0" presId="urn:microsoft.com/office/officeart/2005/8/layout/matrix1"/>
    <dgm:cxn modelId="{5F1F1A0F-6B51-064F-A610-8F7BBCC47BF6}" srcId="{170FCC8F-A342-EF41-AB8B-CC3CB2A1297E}" destId="{9FE3A0BD-FCA3-D941-954E-D4CE58137A05}" srcOrd="1" destOrd="0" parTransId="{52ECEDEF-9E9E-2547-A663-125B46F29EB8}" sibTransId="{E939CCB1-EF4F-934A-B404-E7F358CF39C6}"/>
    <dgm:cxn modelId="{07C7A380-622D-D645-A94C-9C6475266374}" type="presOf" srcId="{B159C57B-93AC-C54D-BA12-9FFB2CD10677}" destId="{D898555A-C4A2-0648-8115-D91E182C8ADF}" srcOrd="1" destOrd="0" presId="urn:microsoft.com/office/officeart/2005/8/layout/matrix1"/>
    <dgm:cxn modelId="{B8DF5CE7-1C4E-3047-B497-EC782EDF4A3C}" type="presOf" srcId="{251C147E-7E32-0E4F-AB3C-C7376A143623}" destId="{DB559B6D-6305-E24E-8C43-AB59EEF7A912}" srcOrd="0" destOrd="0" presId="urn:microsoft.com/office/officeart/2005/8/layout/matrix1"/>
    <dgm:cxn modelId="{A81171D2-59F4-5748-8D9B-A799D5929645}" srcId="{170FCC8F-A342-EF41-AB8B-CC3CB2A1297E}" destId="{B159C57B-93AC-C54D-BA12-9FFB2CD10677}" srcOrd="0" destOrd="0" parTransId="{F93BBB02-138F-FF42-A351-95572E9EB29D}" sibTransId="{84E89087-CF86-B441-A1FA-96BFC981B095}"/>
    <dgm:cxn modelId="{A32C8231-5F01-7140-BE4F-01C55FD238E8}" type="presParOf" srcId="{C211B1F1-37E3-754C-BB6F-B97DB394C693}" destId="{1680A726-6F4B-B045-A62A-F5E8F07DA6E8}" srcOrd="0" destOrd="0" presId="urn:microsoft.com/office/officeart/2005/8/layout/matrix1"/>
    <dgm:cxn modelId="{366E1B7F-62A9-D84C-A560-A1C563096DAE}" type="presParOf" srcId="{1680A726-6F4B-B045-A62A-F5E8F07DA6E8}" destId="{1F5FB57E-B85A-554E-88B5-D34926E23C6D}" srcOrd="0" destOrd="0" presId="urn:microsoft.com/office/officeart/2005/8/layout/matrix1"/>
    <dgm:cxn modelId="{1E74720F-A0F9-704E-9B09-B531F947B246}" type="presParOf" srcId="{1680A726-6F4B-B045-A62A-F5E8F07DA6E8}" destId="{D898555A-C4A2-0648-8115-D91E182C8ADF}" srcOrd="1" destOrd="0" presId="urn:microsoft.com/office/officeart/2005/8/layout/matrix1"/>
    <dgm:cxn modelId="{5D7A1AD2-E55A-D740-A4FC-319096242E35}" type="presParOf" srcId="{1680A726-6F4B-B045-A62A-F5E8F07DA6E8}" destId="{C2262827-5B9F-3847-91EF-382EA73CD4DC}" srcOrd="2" destOrd="0" presId="urn:microsoft.com/office/officeart/2005/8/layout/matrix1"/>
    <dgm:cxn modelId="{94E18488-B2B3-8242-8AC4-6483129E45D2}" type="presParOf" srcId="{1680A726-6F4B-B045-A62A-F5E8F07DA6E8}" destId="{27975D16-C615-4044-82D8-B02C75853C08}" srcOrd="3" destOrd="0" presId="urn:microsoft.com/office/officeart/2005/8/layout/matrix1"/>
    <dgm:cxn modelId="{C0BEF3B8-2AED-834F-BF0C-025D4CF12D0B}" type="presParOf" srcId="{1680A726-6F4B-B045-A62A-F5E8F07DA6E8}" destId="{AECA0784-E080-3049-97D3-5E8E21442BE9}" srcOrd="4" destOrd="0" presId="urn:microsoft.com/office/officeart/2005/8/layout/matrix1"/>
    <dgm:cxn modelId="{DE5BDD4B-9A84-FA4B-AF2C-58EDEA331DAA}" type="presParOf" srcId="{1680A726-6F4B-B045-A62A-F5E8F07DA6E8}" destId="{B65F1315-6894-1D46-8BA7-C45148885C35}" srcOrd="5" destOrd="0" presId="urn:microsoft.com/office/officeart/2005/8/layout/matrix1"/>
    <dgm:cxn modelId="{F4D22D44-8022-DC40-AE45-FFB1E1A566E4}" type="presParOf" srcId="{1680A726-6F4B-B045-A62A-F5E8F07DA6E8}" destId="{DB559B6D-6305-E24E-8C43-AB59EEF7A912}" srcOrd="6" destOrd="0" presId="urn:microsoft.com/office/officeart/2005/8/layout/matrix1"/>
    <dgm:cxn modelId="{51444C4B-BDF6-5240-B0D9-9DDAC948B3A4}" type="presParOf" srcId="{1680A726-6F4B-B045-A62A-F5E8F07DA6E8}" destId="{1EAA68FB-593F-5146-8BD0-404426BF6FF3}" srcOrd="7" destOrd="0" presId="urn:microsoft.com/office/officeart/2005/8/layout/matrix1"/>
    <dgm:cxn modelId="{D0AD0EB5-022C-FC43-86E0-327345A7614F}" type="presParOf" srcId="{C211B1F1-37E3-754C-BB6F-B97DB394C693}" destId="{BB7B8828-CE5C-6448-B9AE-482397440A1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64167E-A121-EF49-968C-D9A517CCCFC5}"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A47BB9A2-118D-FC48-95D0-E530479D0254}">
      <dgm:prSet phldrT="[Text]"/>
      <dgm:spPr>
        <a:solidFill>
          <a:schemeClr val="accent2"/>
        </a:solidFill>
        <a:ln>
          <a:solidFill>
            <a:schemeClr val="bg1"/>
          </a:solidFill>
        </a:ln>
      </dgm:spPr>
      <dgm:t>
        <a:bodyPr/>
        <a:lstStyle/>
        <a:p>
          <a:r>
            <a:rPr lang="en-US" b="1" i="0" dirty="0" smtClean="0">
              <a:solidFill>
                <a:schemeClr val="bg1"/>
              </a:solidFill>
              <a:latin typeface="+mj-lt"/>
            </a:rPr>
            <a:t>Authentication</a:t>
          </a:r>
          <a:endParaRPr lang="en-US" b="1" i="0" dirty="0">
            <a:solidFill>
              <a:schemeClr val="bg1"/>
            </a:solidFill>
            <a:latin typeface="+mj-lt"/>
          </a:endParaRPr>
        </a:p>
      </dgm:t>
    </dgm:pt>
    <dgm:pt modelId="{1C34A828-F1A0-9A43-AE8A-ED5616FECB17}" type="parTrans" cxnId="{78F8151D-1DDB-5B4B-B195-8BF96857A8CA}">
      <dgm:prSet/>
      <dgm:spPr/>
      <dgm:t>
        <a:bodyPr/>
        <a:lstStyle/>
        <a:p>
          <a:endParaRPr lang="en-US"/>
        </a:p>
      </dgm:t>
    </dgm:pt>
    <dgm:pt modelId="{C26E00AB-6791-0349-8991-90ADB8369FF2}" type="sibTrans" cxnId="{78F8151D-1DDB-5B4B-B195-8BF96857A8CA}">
      <dgm:prSet/>
      <dgm:spPr/>
      <dgm:t>
        <a:bodyPr/>
        <a:lstStyle/>
        <a:p>
          <a:endParaRPr lang="en-US"/>
        </a:p>
      </dgm:t>
    </dgm:pt>
    <dgm:pt modelId="{0DBBDB54-5E54-A44A-A73A-8C30CE53FFD0}">
      <dgm:prSet/>
      <dgm:spPr>
        <a:solidFill>
          <a:schemeClr val="accent2"/>
        </a:solidFill>
        <a:ln>
          <a:solidFill>
            <a:schemeClr val="bg1"/>
          </a:solidFill>
        </a:ln>
      </dgm:spPr>
      <dgm:t>
        <a:bodyPr/>
        <a:lstStyle/>
        <a:p>
          <a:r>
            <a:rPr lang="en-US" dirty="0" smtClean="0">
              <a:solidFill>
                <a:schemeClr val="bg1"/>
              </a:solidFill>
              <a:latin typeface="+mj-lt"/>
            </a:rPr>
            <a:t>Assures </a:t>
          </a:r>
          <a:r>
            <a:rPr lang="en-US" dirty="0" smtClean="0">
              <a:solidFill>
                <a:schemeClr val="bg1"/>
              </a:solidFill>
              <a:latin typeface="+mj-lt"/>
            </a:rPr>
            <a:t>that a received packet was, in fact, transmitted by the party identified as the source in the packet header and that the packet has not been altered in transit</a:t>
          </a:r>
        </a:p>
      </dgm:t>
    </dgm:pt>
    <dgm:pt modelId="{1A94995B-3D2D-F242-91DB-2AA8001609CC}" type="parTrans" cxnId="{724B99B2-2D55-5241-AB43-14D0AE92450D}">
      <dgm:prSet/>
      <dgm:spPr/>
      <dgm:t>
        <a:bodyPr/>
        <a:lstStyle/>
        <a:p>
          <a:endParaRPr lang="en-US"/>
        </a:p>
      </dgm:t>
    </dgm:pt>
    <dgm:pt modelId="{953C0C36-F820-2447-A780-B23518D81D90}" type="sibTrans" cxnId="{724B99B2-2D55-5241-AB43-14D0AE92450D}">
      <dgm:prSet/>
      <dgm:spPr/>
      <dgm:t>
        <a:bodyPr/>
        <a:lstStyle/>
        <a:p>
          <a:endParaRPr lang="en-US"/>
        </a:p>
      </dgm:t>
    </dgm:pt>
    <dgm:pt modelId="{5E45E72A-B15B-0A42-9E6F-1424A66323F9}">
      <dgm:prSet/>
      <dgm:spPr>
        <a:solidFill>
          <a:schemeClr val="accent2"/>
        </a:solidFill>
        <a:ln>
          <a:solidFill>
            <a:schemeClr val="bg1"/>
          </a:solidFill>
        </a:ln>
      </dgm:spPr>
      <dgm:t>
        <a:bodyPr/>
        <a:lstStyle/>
        <a:p>
          <a:r>
            <a:rPr lang="en-US" b="1" i="0" dirty="0" smtClean="0">
              <a:solidFill>
                <a:schemeClr val="bg1"/>
              </a:solidFill>
              <a:latin typeface="+mj-lt"/>
            </a:rPr>
            <a:t>Confidentiality</a:t>
          </a:r>
          <a:endParaRPr lang="en-US" b="1" i="0" dirty="0" smtClean="0">
            <a:solidFill>
              <a:schemeClr val="bg1"/>
            </a:solidFill>
            <a:latin typeface="+mj-lt"/>
          </a:endParaRPr>
        </a:p>
      </dgm:t>
    </dgm:pt>
    <dgm:pt modelId="{E58786EE-F70B-7047-A364-63355D97236E}" type="parTrans" cxnId="{29FF5A06-067E-9043-A155-9E60413845F9}">
      <dgm:prSet/>
      <dgm:spPr/>
      <dgm:t>
        <a:bodyPr/>
        <a:lstStyle/>
        <a:p>
          <a:endParaRPr lang="en-US"/>
        </a:p>
      </dgm:t>
    </dgm:pt>
    <dgm:pt modelId="{89EAF99B-5B27-2341-BF60-BA0F937BE3A5}" type="sibTrans" cxnId="{29FF5A06-067E-9043-A155-9E60413845F9}">
      <dgm:prSet/>
      <dgm:spPr/>
      <dgm:t>
        <a:bodyPr/>
        <a:lstStyle/>
        <a:p>
          <a:endParaRPr lang="en-US"/>
        </a:p>
      </dgm:t>
    </dgm:pt>
    <dgm:pt modelId="{2FA10918-A1F6-464B-9E0F-306DEC344BA9}">
      <dgm:prSet/>
      <dgm:spPr>
        <a:solidFill>
          <a:schemeClr val="accent2"/>
        </a:solidFill>
        <a:ln>
          <a:solidFill>
            <a:schemeClr val="bg1"/>
          </a:solidFill>
        </a:ln>
      </dgm:spPr>
      <dgm:t>
        <a:bodyPr/>
        <a:lstStyle/>
        <a:p>
          <a:r>
            <a:rPr lang="en-US" dirty="0" smtClean="0">
              <a:solidFill>
                <a:schemeClr val="bg1"/>
              </a:solidFill>
              <a:latin typeface="+mj-lt"/>
            </a:rPr>
            <a:t>Enables </a:t>
          </a:r>
          <a:r>
            <a:rPr lang="en-US" dirty="0" smtClean="0">
              <a:solidFill>
                <a:schemeClr val="bg1"/>
              </a:solidFill>
              <a:latin typeface="+mj-lt"/>
            </a:rPr>
            <a:t>communicating nodes to encrypt messages to prevent eavesdropping by third parties</a:t>
          </a:r>
        </a:p>
      </dgm:t>
    </dgm:pt>
    <dgm:pt modelId="{6B2BC1CC-F28C-F944-87C0-EE169A55E7AA}" type="parTrans" cxnId="{6844843C-BB50-2E49-B5C3-1777C9102DBD}">
      <dgm:prSet/>
      <dgm:spPr/>
      <dgm:t>
        <a:bodyPr/>
        <a:lstStyle/>
        <a:p>
          <a:endParaRPr lang="en-US"/>
        </a:p>
      </dgm:t>
    </dgm:pt>
    <dgm:pt modelId="{AF29158F-6383-4D4A-82B9-1367C729FABD}" type="sibTrans" cxnId="{6844843C-BB50-2E49-B5C3-1777C9102DBD}">
      <dgm:prSet/>
      <dgm:spPr/>
      <dgm:t>
        <a:bodyPr/>
        <a:lstStyle/>
        <a:p>
          <a:endParaRPr lang="en-US"/>
        </a:p>
      </dgm:t>
    </dgm:pt>
    <dgm:pt modelId="{84EF8B5F-987E-A947-9BF6-79B4BC5D697C}">
      <dgm:prSet/>
      <dgm:spPr>
        <a:solidFill>
          <a:schemeClr val="accent2"/>
        </a:solidFill>
        <a:ln>
          <a:solidFill>
            <a:schemeClr val="bg1"/>
          </a:solidFill>
        </a:ln>
      </dgm:spPr>
      <dgm:t>
        <a:bodyPr/>
        <a:lstStyle/>
        <a:p>
          <a:r>
            <a:rPr lang="en-US" b="1" i="0" dirty="0" smtClean="0">
              <a:solidFill>
                <a:schemeClr val="bg1"/>
              </a:solidFill>
              <a:latin typeface="+mj-lt"/>
            </a:rPr>
            <a:t>Key </a:t>
          </a:r>
          <a:r>
            <a:rPr lang="en-US" b="1" i="0" dirty="0" smtClean="0">
              <a:solidFill>
                <a:schemeClr val="bg1"/>
              </a:solidFill>
              <a:latin typeface="+mj-lt"/>
            </a:rPr>
            <a:t>management</a:t>
          </a:r>
        </a:p>
      </dgm:t>
    </dgm:pt>
    <dgm:pt modelId="{84F2FABC-7B62-4E43-ABA6-3246A28F8C59}" type="parTrans" cxnId="{98E7C7A3-956F-2541-BC2B-98F6E5FA79AE}">
      <dgm:prSet/>
      <dgm:spPr/>
      <dgm:t>
        <a:bodyPr/>
        <a:lstStyle/>
        <a:p>
          <a:endParaRPr lang="en-US"/>
        </a:p>
      </dgm:t>
    </dgm:pt>
    <dgm:pt modelId="{EC0EAC8B-7528-4148-BDE6-423134966455}" type="sibTrans" cxnId="{98E7C7A3-956F-2541-BC2B-98F6E5FA79AE}">
      <dgm:prSet/>
      <dgm:spPr/>
      <dgm:t>
        <a:bodyPr/>
        <a:lstStyle/>
        <a:p>
          <a:endParaRPr lang="en-US"/>
        </a:p>
      </dgm:t>
    </dgm:pt>
    <dgm:pt modelId="{1BCF9E8A-FC25-8448-BD84-60CAB3F9486A}">
      <dgm:prSet/>
      <dgm:spPr>
        <a:solidFill>
          <a:schemeClr val="accent2"/>
        </a:solidFill>
        <a:ln>
          <a:solidFill>
            <a:schemeClr val="bg1"/>
          </a:solidFill>
        </a:ln>
      </dgm:spPr>
      <dgm:t>
        <a:bodyPr/>
        <a:lstStyle/>
        <a:p>
          <a:r>
            <a:rPr lang="en-US" dirty="0" smtClean="0">
              <a:solidFill>
                <a:schemeClr val="bg1"/>
              </a:solidFill>
              <a:latin typeface="+mj-lt"/>
            </a:rPr>
            <a:t>Concerned </a:t>
          </a:r>
          <a:r>
            <a:rPr lang="en-US" dirty="0" smtClean="0">
              <a:solidFill>
                <a:schemeClr val="bg1"/>
              </a:solidFill>
              <a:latin typeface="+mj-lt"/>
            </a:rPr>
            <a:t>with the secure exchange of keys</a:t>
          </a:r>
        </a:p>
      </dgm:t>
    </dgm:pt>
    <dgm:pt modelId="{1B99906A-08DC-0547-9249-E9BCB9F22FFE}" type="parTrans" cxnId="{EE0C99AA-C894-7849-B4DD-A1510A5B9ABF}">
      <dgm:prSet/>
      <dgm:spPr/>
      <dgm:t>
        <a:bodyPr/>
        <a:lstStyle/>
        <a:p>
          <a:endParaRPr lang="en-US"/>
        </a:p>
      </dgm:t>
    </dgm:pt>
    <dgm:pt modelId="{2F3D1B5C-BCCE-E344-A183-101D428B3945}" type="sibTrans" cxnId="{EE0C99AA-C894-7849-B4DD-A1510A5B9ABF}">
      <dgm:prSet/>
      <dgm:spPr/>
      <dgm:t>
        <a:bodyPr/>
        <a:lstStyle/>
        <a:p>
          <a:endParaRPr lang="en-US"/>
        </a:p>
      </dgm:t>
    </dgm:pt>
    <dgm:pt modelId="{6A99F32E-18E9-6A4E-BFC8-212C3BD69BB3}">
      <dgm:prSet/>
      <dgm:spPr>
        <a:solidFill>
          <a:schemeClr val="accent2"/>
        </a:solidFill>
        <a:ln>
          <a:solidFill>
            <a:schemeClr val="bg1"/>
          </a:solidFill>
        </a:ln>
      </dgm:spPr>
      <dgm:t>
        <a:bodyPr/>
        <a:lstStyle/>
        <a:p>
          <a:r>
            <a:rPr lang="en-US" dirty="0" smtClean="0">
              <a:solidFill>
                <a:schemeClr val="bg1"/>
              </a:solidFill>
              <a:latin typeface="+mj-lt"/>
            </a:rPr>
            <a:t>Provided </a:t>
          </a:r>
          <a:r>
            <a:rPr lang="en-US" dirty="0" smtClean="0">
              <a:solidFill>
                <a:schemeClr val="bg1"/>
              </a:solidFill>
              <a:latin typeface="+mj-lt"/>
            </a:rPr>
            <a:t>by the Internet exchange standard IKEv2</a:t>
          </a:r>
        </a:p>
      </dgm:t>
    </dgm:pt>
    <dgm:pt modelId="{DF48919A-6B0C-3E4C-AEEC-C74CC06FFAA1}" type="parTrans" cxnId="{D2B2507D-75CC-A040-AE6F-EE70930D3FAC}">
      <dgm:prSet/>
      <dgm:spPr/>
      <dgm:t>
        <a:bodyPr/>
        <a:lstStyle/>
        <a:p>
          <a:endParaRPr lang="en-US"/>
        </a:p>
      </dgm:t>
    </dgm:pt>
    <dgm:pt modelId="{3EC56E49-750A-154F-B6FA-CDB07BF9DF57}" type="sibTrans" cxnId="{D2B2507D-75CC-A040-AE6F-EE70930D3FAC}">
      <dgm:prSet/>
      <dgm:spPr/>
      <dgm:t>
        <a:bodyPr/>
        <a:lstStyle/>
        <a:p>
          <a:endParaRPr lang="en-US"/>
        </a:p>
      </dgm:t>
    </dgm:pt>
    <dgm:pt modelId="{84A2790D-12A0-5C4B-99B3-6D5D3D4BB780}" type="pres">
      <dgm:prSet presAssocID="{4764167E-A121-EF49-968C-D9A517CCCFC5}" presName="Name0" presStyleCnt="0">
        <dgm:presLayoutVars>
          <dgm:dir/>
          <dgm:resizeHandles val="exact"/>
        </dgm:presLayoutVars>
      </dgm:prSet>
      <dgm:spPr/>
      <dgm:t>
        <a:bodyPr/>
        <a:lstStyle/>
        <a:p>
          <a:endParaRPr lang="en-US"/>
        </a:p>
      </dgm:t>
    </dgm:pt>
    <dgm:pt modelId="{AB5FE4D6-091A-054B-BBFB-6D456E730361}" type="pres">
      <dgm:prSet presAssocID="{A47BB9A2-118D-FC48-95D0-E530479D0254}" presName="node" presStyleLbl="node1" presStyleIdx="0" presStyleCnt="3">
        <dgm:presLayoutVars>
          <dgm:bulletEnabled val="1"/>
        </dgm:presLayoutVars>
      </dgm:prSet>
      <dgm:spPr/>
      <dgm:t>
        <a:bodyPr/>
        <a:lstStyle/>
        <a:p>
          <a:endParaRPr lang="en-US"/>
        </a:p>
      </dgm:t>
    </dgm:pt>
    <dgm:pt modelId="{B95E4E0B-C368-1D49-880C-00D6FDA953D8}" type="pres">
      <dgm:prSet presAssocID="{C26E00AB-6791-0349-8991-90ADB8369FF2}" presName="sibTrans" presStyleCnt="0"/>
      <dgm:spPr/>
    </dgm:pt>
    <dgm:pt modelId="{C4B7C91E-E908-5147-A1CB-E02362E73990}" type="pres">
      <dgm:prSet presAssocID="{5E45E72A-B15B-0A42-9E6F-1424A66323F9}" presName="node" presStyleLbl="node1" presStyleIdx="1" presStyleCnt="3">
        <dgm:presLayoutVars>
          <dgm:bulletEnabled val="1"/>
        </dgm:presLayoutVars>
      </dgm:prSet>
      <dgm:spPr/>
      <dgm:t>
        <a:bodyPr/>
        <a:lstStyle/>
        <a:p>
          <a:endParaRPr lang="en-US"/>
        </a:p>
      </dgm:t>
    </dgm:pt>
    <dgm:pt modelId="{EF141BC4-998A-E04C-B99B-47165ACAA1CD}" type="pres">
      <dgm:prSet presAssocID="{89EAF99B-5B27-2341-BF60-BA0F937BE3A5}" presName="sibTrans" presStyleCnt="0"/>
      <dgm:spPr/>
    </dgm:pt>
    <dgm:pt modelId="{9428016A-3C81-D946-997A-C647D8C8BC97}" type="pres">
      <dgm:prSet presAssocID="{84EF8B5F-987E-A947-9BF6-79B4BC5D697C}" presName="node" presStyleLbl="node1" presStyleIdx="2" presStyleCnt="3">
        <dgm:presLayoutVars>
          <dgm:bulletEnabled val="1"/>
        </dgm:presLayoutVars>
      </dgm:prSet>
      <dgm:spPr/>
      <dgm:t>
        <a:bodyPr/>
        <a:lstStyle/>
        <a:p>
          <a:endParaRPr lang="en-US"/>
        </a:p>
      </dgm:t>
    </dgm:pt>
  </dgm:ptLst>
  <dgm:cxnLst>
    <dgm:cxn modelId="{716269CE-4674-2F4E-9EE0-245DC0D70754}" type="presOf" srcId="{A47BB9A2-118D-FC48-95D0-E530479D0254}" destId="{AB5FE4D6-091A-054B-BBFB-6D456E730361}" srcOrd="0" destOrd="0" presId="urn:microsoft.com/office/officeart/2005/8/layout/hList6"/>
    <dgm:cxn modelId="{A0F145F0-1E98-C541-ACFF-6202CA5B4A9E}" type="presOf" srcId="{4764167E-A121-EF49-968C-D9A517CCCFC5}" destId="{84A2790D-12A0-5C4B-99B3-6D5D3D4BB780}" srcOrd="0" destOrd="0" presId="urn:microsoft.com/office/officeart/2005/8/layout/hList6"/>
    <dgm:cxn modelId="{8B5E0F25-BABC-0B4B-805A-339CCFD7D4CA}" type="presOf" srcId="{84EF8B5F-987E-A947-9BF6-79B4BC5D697C}" destId="{9428016A-3C81-D946-997A-C647D8C8BC97}" srcOrd="0" destOrd="0" presId="urn:microsoft.com/office/officeart/2005/8/layout/hList6"/>
    <dgm:cxn modelId="{29FF5A06-067E-9043-A155-9E60413845F9}" srcId="{4764167E-A121-EF49-968C-D9A517CCCFC5}" destId="{5E45E72A-B15B-0A42-9E6F-1424A66323F9}" srcOrd="1" destOrd="0" parTransId="{E58786EE-F70B-7047-A364-63355D97236E}" sibTransId="{89EAF99B-5B27-2341-BF60-BA0F937BE3A5}"/>
    <dgm:cxn modelId="{6844843C-BB50-2E49-B5C3-1777C9102DBD}" srcId="{5E45E72A-B15B-0A42-9E6F-1424A66323F9}" destId="{2FA10918-A1F6-464B-9E0F-306DEC344BA9}" srcOrd="0" destOrd="0" parTransId="{6B2BC1CC-F28C-F944-87C0-EE169A55E7AA}" sibTransId="{AF29158F-6383-4D4A-82B9-1367C729FABD}"/>
    <dgm:cxn modelId="{3864B477-EE61-E34A-A11A-173AD397E70B}" type="presOf" srcId="{5E45E72A-B15B-0A42-9E6F-1424A66323F9}" destId="{C4B7C91E-E908-5147-A1CB-E02362E73990}" srcOrd="0" destOrd="0" presId="urn:microsoft.com/office/officeart/2005/8/layout/hList6"/>
    <dgm:cxn modelId="{78F8151D-1DDB-5B4B-B195-8BF96857A8CA}" srcId="{4764167E-A121-EF49-968C-D9A517CCCFC5}" destId="{A47BB9A2-118D-FC48-95D0-E530479D0254}" srcOrd="0" destOrd="0" parTransId="{1C34A828-F1A0-9A43-AE8A-ED5616FECB17}" sibTransId="{C26E00AB-6791-0349-8991-90ADB8369FF2}"/>
    <dgm:cxn modelId="{0939EC4E-7444-1346-B328-EFF7FFCDA9C9}" type="presOf" srcId="{6A99F32E-18E9-6A4E-BFC8-212C3BD69BB3}" destId="{9428016A-3C81-D946-997A-C647D8C8BC97}" srcOrd="0" destOrd="2" presId="urn:microsoft.com/office/officeart/2005/8/layout/hList6"/>
    <dgm:cxn modelId="{D2B2507D-75CC-A040-AE6F-EE70930D3FAC}" srcId="{84EF8B5F-987E-A947-9BF6-79B4BC5D697C}" destId="{6A99F32E-18E9-6A4E-BFC8-212C3BD69BB3}" srcOrd="1" destOrd="0" parTransId="{DF48919A-6B0C-3E4C-AEEC-C74CC06FFAA1}" sibTransId="{3EC56E49-750A-154F-B6FA-CDB07BF9DF57}"/>
    <dgm:cxn modelId="{EE0C99AA-C894-7849-B4DD-A1510A5B9ABF}" srcId="{84EF8B5F-987E-A947-9BF6-79B4BC5D697C}" destId="{1BCF9E8A-FC25-8448-BD84-60CAB3F9486A}" srcOrd="0" destOrd="0" parTransId="{1B99906A-08DC-0547-9249-E9BCB9F22FFE}" sibTransId="{2F3D1B5C-BCCE-E344-A183-101D428B3945}"/>
    <dgm:cxn modelId="{C1A62DE3-2BDB-E642-883D-D5DF665B73F3}" type="presOf" srcId="{0DBBDB54-5E54-A44A-A73A-8C30CE53FFD0}" destId="{AB5FE4D6-091A-054B-BBFB-6D456E730361}" srcOrd="0" destOrd="1" presId="urn:microsoft.com/office/officeart/2005/8/layout/hList6"/>
    <dgm:cxn modelId="{84F7C239-8BCD-2440-B92D-34F74F91B010}" type="presOf" srcId="{1BCF9E8A-FC25-8448-BD84-60CAB3F9486A}" destId="{9428016A-3C81-D946-997A-C647D8C8BC97}" srcOrd="0" destOrd="1" presId="urn:microsoft.com/office/officeart/2005/8/layout/hList6"/>
    <dgm:cxn modelId="{98E7C7A3-956F-2541-BC2B-98F6E5FA79AE}" srcId="{4764167E-A121-EF49-968C-D9A517CCCFC5}" destId="{84EF8B5F-987E-A947-9BF6-79B4BC5D697C}" srcOrd="2" destOrd="0" parTransId="{84F2FABC-7B62-4E43-ABA6-3246A28F8C59}" sibTransId="{EC0EAC8B-7528-4148-BDE6-423134966455}"/>
    <dgm:cxn modelId="{724B99B2-2D55-5241-AB43-14D0AE92450D}" srcId="{A47BB9A2-118D-FC48-95D0-E530479D0254}" destId="{0DBBDB54-5E54-A44A-A73A-8C30CE53FFD0}" srcOrd="0" destOrd="0" parTransId="{1A94995B-3D2D-F242-91DB-2AA8001609CC}" sibTransId="{953C0C36-F820-2447-A780-B23518D81D90}"/>
    <dgm:cxn modelId="{9DD85F13-DCC9-CB47-9BD5-C3F260493D7C}" type="presOf" srcId="{2FA10918-A1F6-464B-9E0F-306DEC344BA9}" destId="{C4B7C91E-E908-5147-A1CB-E02362E73990}" srcOrd="0" destOrd="1" presId="urn:microsoft.com/office/officeart/2005/8/layout/hList6"/>
    <dgm:cxn modelId="{0F7AECB4-D9A2-0D45-8A79-37E8947D27D0}" type="presParOf" srcId="{84A2790D-12A0-5C4B-99B3-6D5D3D4BB780}" destId="{AB5FE4D6-091A-054B-BBFB-6D456E730361}" srcOrd="0" destOrd="0" presId="urn:microsoft.com/office/officeart/2005/8/layout/hList6"/>
    <dgm:cxn modelId="{0E6299E7-ADB9-5242-8AEA-DE3F676E7D19}" type="presParOf" srcId="{84A2790D-12A0-5C4B-99B3-6D5D3D4BB780}" destId="{B95E4E0B-C368-1D49-880C-00D6FDA953D8}" srcOrd="1" destOrd="0" presId="urn:microsoft.com/office/officeart/2005/8/layout/hList6"/>
    <dgm:cxn modelId="{E9490B7C-C040-F74E-978A-5D6E75C20817}" type="presParOf" srcId="{84A2790D-12A0-5C4B-99B3-6D5D3D4BB780}" destId="{C4B7C91E-E908-5147-A1CB-E02362E73990}" srcOrd="2" destOrd="0" presId="urn:microsoft.com/office/officeart/2005/8/layout/hList6"/>
    <dgm:cxn modelId="{ECFF9F4A-2996-EB4F-A4A8-A3A733F1DEBE}" type="presParOf" srcId="{84A2790D-12A0-5C4B-99B3-6D5D3D4BB780}" destId="{EF141BC4-998A-E04C-B99B-47165ACAA1CD}" srcOrd="3" destOrd="0" presId="urn:microsoft.com/office/officeart/2005/8/layout/hList6"/>
    <dgm:cxn modelId="{8D892A2B-4D57-6B4C-B8F6-1A295483994C}" type="presParOf" srcId="{84A2790D-12A0-5C4B-99B3-6D5D3D4BB780}" destId="{9428016A-3C81-D946-997A-C647D8C8BC9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BF2D55-44CE-F944-BA9F-1BEAC2C5C762}" type="doc">
      <dgm:prSet loTypeId="urn:microsoft.com/office/officeart/2005/8/layout/matrix3" loCatId="" qsTypeId="urn:microsoft.com/office/officeart/2005/8/quickstyle/simple4" qsCatId="simple" csTypeId="urn:microsoft.com/office/officeart/2005/8/colors/accent1_2" csCatId="accent1"/>
      <dgm:spPr/>
      <dgm:t>
        <a:bodyPr/>
        <a:lstStyle/>
        <a:p>
          <a:endParaRPr lang="en-US"/>
        </a:p>
      </dgm:t>
    </dgm:pt>
    <dgm:pt modelId="{1DA6BB84-0CD1-1B4E-983D-C17DDBD8E30E}">
      <dgm:prSet/>
      <dgm:spPr/>
      <dgm:t>
        <a:bodyPr/>
        <a:lstStyle/>
        <a:p>
          <a:pPr rtl="0"/>
          <a:r>
            <a:rPr lang="en-US" dirty="0" smtClean="0">
              <a:solidFill>
                <a:srgbClr val="000000"/>
              </a:solidFill>
              <a:latin typeface="+mj-lt"/>
            </a:rPr>
            <a:t>Secure branch office connectivity over the Internet</a:t>
          </a:r>
          <a:endParaRPr lang="en-US" dirty="0">
            <a:solidFill>
              <a:srgbClr val="000000"/>
            </a:solidFill>
            <a:latin typeface="+mj-lt"/>
          </a:endParaRPr>
        </a:p>
      </dgm:t>
    </dgm:pt>
    <dgm:pt modelId="{8CB448BE-033C-4C47-8DDC-94F9F9F9FC87}" type="parTrans" cxnId="{99178689-DD59-214E-9F52-12FC568D8796}">
      <dgm:prSet/>
      <dgm:spPr/>
      <dgm:t>
        <a:bodyPr/>
        <a:lstStyle/>
        <a:p>
          <a:endParaRPr lang="en-US"/>
        </a:p>
      </dgm:t>
    </dgm:pt>
    <dgm:pt modelId="{38541C2E-CAA7-EA4E-A19E-DCFC38FF234A}" type="sibTrans" cxnId="{99178689-DD59-214E-9F52-12FC568D8796}">
      <dgm:prSet/>
      <dgm:spPr/>
      <dgm:t>
        <a:bodyPr/>
        <a:lstStyle/>
        <a:p>
          <a:endParaRPr lang="en-US"/>
        </a:p>
      </dgm:t>
    </dgm:pt>
    <dgm:pt modelId="{D3F4FB9D-4371-5E44-8054-743FB6159355}">
      <dgm:prSet/>
      <dgm:spPr/>
      <dgm:t>
        <a:bodyPr/>
        <a:lstStyle/>
        <a:p>
          <a:pPr rtl="0"/>
          <a:r>
            <a:rPr lang="en-US" dirty="0" smtClean="0">
              <a:solidFill>
                <a:srgbClr val="000000"/>
              </a:solidFill>
              <a:latin typeface="+mj-lt"/>
            </a:rPr>
            <a:t>Secure remote access over the Internet</a:t>
          </a:r>
          <a:endParaRPr lang="en-US" dirty="0">
            <a:solidFill>
              <a:srgbClr val="000000"/>
            </a:solidFill>
            <a:latin typeface="+mj-lt"/>
          </a:endParaRPr>
        </a:p>
      </dgm:t>
    </dgm:pt>
    <dgm:pt modelId="{52192FB1-3681-1C46-A121-A96D2F599A95}" type="parTrans" cxnId="{CD658F81-E851-6943-B291-2198A1C4530C}">
      <dgm:prSet/>
      <dgm:spPr/>
      <dgm:t>
        <a:bodyPr/>
        <a:lstStyle/>
        <a:p>
          <a:endParaRPr lang="en-US"/>
        </a:p>
      </dgm:t>
    </dgm:pt>
    <dgm:pt modelId="{4D6C2DC6-534F-F041-9B0A-20A656B11246}" type="sibTrans" cxnId="{CD658F81-E851-6943-B291-2198A1C4530C}">
      <dgm:prSet/>
      <dgm:spPr/>
      <dgm:t>
        <a:bodyPr/>
        <a:lstStyle/>
        <a:p>
          <a:endParaRPr lang="en-US"/>
        </a:p>
      </dgm:t>
    </dgm:pt>
    <dgm:pt modelId="{0539E6E2-BD7F-B649-9BCD-283A27B10A03}">
      <dgm:prSet/>
      <dgm:spPr/>
      <dgm:t>
        <a:bodyPr/>
        <a:lstStyle/>
        <a:p>
          <a:pPr rtl="0"/>
          <a:r>
            <a:rPr lang="en-US" dirty="0" smtClean="0">
              <a:solidFill>
                <a:srgbClr val="000000"/>
              </a:solidFill>
              <a:latin typeface="+mj-lt"/>
            </a:rPr>
            <a:t>Establishing extranet and intranet connectivity with partners</a:t>
          </a:r>
          <a:endParaRPr lang="en-US" dirty="0">
            <a:solidFill>
              <a:srgbClr val="000000"/>
            </a:solidFill>
            <a:latin typeface="+mj-lt"/>
          </a:endParaRPr>
        </a:p>
      </dgm:t>
    </dgm:pt>
    <dgm:pt modelId="{0951E091-E815-1442-B16C-0416D47C3165}" type="parTrans" cxnId="{153F4021-044C-D546-B77C-F9A28EBDEC8C}">
      <dgm:prSet/>
      <dgm:spPr/>
      <dgm:t>
        <a:bodyPr/>
        <a:lstStyle/>
        <a:p>
          <a:endParaRPr lang="en-US"/>
        </a:p>
      </dgm:t>
    </dgm:pt>
    <dgm:pt modelId="{C2965F49-D6D9-0147-901C-758927224EA4}" type="sibTrans" cxnId="{153F4021-044C-D546-B77C-F9A28EBDEC8C}">
      <dgm:prSet/>
      <dgm:spPr/>
      <dgm:t>
        <a:bodyPr/>
        <a:lstStyle/>
        <a:p>
          <a:endParaRPr lang="en-US"/>
        </a:p>
      </dgm:t>
    </dgm:pt>
    <dgm:pt modelId="{47E9AF9C-044E-8E45-B2B2-B8708CE53124}">
      <dgm:prSet/>
      <dgm:spPr/>
      <dgm:t>
        <a:bodyPr/>
        <a:lstStyle/>
        <a:p>
          <a:pPr rtl="0"/>
          <a:r>
            <a:rPr lang="en-US" dirty="0" smtClean="0">
              <a:solidFill>
                <a:srgbClr val="000000"/>
              </a:solidFill>
              <a:latin typeface="+mj-lt"/>
            </a:rPr>
            <a:t>Enhancing electronic commerce security</a:t>
          </a:r>
          <a:endParaRPr lang="en-US" dirty="0">
            <a:solidFill>
              <a:srgbClr val="000000"/>
            </a:solidFill>
            <a:latin typeface="+mj-lt"/>
          </a:endParaRPr>
        </a:p>
      </dgm:t>
    </dgm:pt>
    <dgm:pt modelId="{F8F05C8E-C983-584B-9A50-544CB361298B}" type="parTrans" cxnId="{B87CCBD9-C37E-A743-BD1B-2777A9694EFC}">
      <dgm:prSet/>
      <dgm:spPr/>
      <dgm:t>
        <a:bodyPr/>
        <a:lstStyle/>
        <a:p>
          <a:endParaRPr lang="en-US"/>
        </a:p>
      </dgm:t>
    </dgm:pt>
    <dgm:pt modelId="{CE8EC60C-18D7-F342-90E7-124CFCBCAFF3}" type="sibTrans" cxnId="{B87CCBD9-C37E-A743-BD1B-2777A9694EFC}">
      <dgm:prSet/>
      <dgm:spPr/>
      <dgm:t>
        <a:bodyPr/>
        <a:lstStyle/>
        <a:p>
          <a:endParaRPr lang="en-US"/>
        </a:p>
      </dgm:t>
    </dgm:pt>
    <dgm:pt modelId="{B92BCD67-4881-A24D-A503-D97C08924D6C}" type="pres">
      <dgm:prSet presAssocID="{36BF2D55-44CE-F944-BA9F-1BEAC2C5C762}" presName="matrix" presStyleCnt="0">
        <dgm:presLayoutVars>
          <dgm:chMax val="1"/>
          <dgm:dir/>
          <dgm:resizeHandles val="exact"/>
        </dgm:presLayoutVars>
      </dgm:prSet>
      <dgm:spPr/>
    </dgm:pt>
    <dgm:pt modelId="{B4BD712A-D1D5-3044-AE58-311359EFF8C2}" type="pres">
      <dgm:prSet presAssocID="{36BF2D55-44CE-F944-BA9F-1BEAC2C5C762}" presName="diamond" presStyleLbl="bgShp" presStyleIdx="0" presStyleCnt="1"/>
      <dgm:spPr/>
    </dgm:pt>
    <dgm:pt modelId="{A339B99B-6A91-164D-80F5-34B90B6AE7CA}" type="pres">
      <dgm:prSet presAssocID="{36BF2D55-44CE-F944-BA9F-1BEAC2C5C762}" presName="quad1" presStyleLbl="node1" presStyleIdx="0" presStyleCnt="4">
        <dgm:presLayoutVars>
          <dgm:chMax val="0"/>
          <dgm:chPref val="0"/>
          <dgm:bulletEnabled val="1"/>
        </dgm:presLayoutVars>
      </dgm:prSet>
      <dgm:spPr/>
    </dgm:pt>
    <dgm:pt modelId="{BDE71E21-6E86-B14E-8A6D-FC18D194AAE1}" type="pres">
      <dgm:prSet presAssocID="{36BF2D55-44CE-F944-BA9F-1BEAC2C5C762}" presName="quad2" presStyleLbl="node1" presStyleIdx="1" presStyleCnt="4">
        <dgm:presLayoutVars>
          <dgm:chMax val="0"/>
          <dgm:chPref val="0"/>
          <dgm:bulletEnabled val="1"/>
        </dgm:presLayoutVars>
      </dgm:prSet>
      <dgm:spPr/>
    </dgm:pt>
    <dgm:pt modelId="{4084078A-98F8-754D-96C3-B78838938261}" type="pres">
      <dgm:prSet presAssocID="{36BF2D55-44CE-F944-BA9F-1BEAC2C5C762}" presName="quad3" presStyleLbl="node1" presStyleIdx="2" presStyleCnt="4">
        <dgm:presLayoutVars>
          <dgm:chMax val="0"/>
          <dgm:chPref val="0"/>
          <dgm:bulletEnabled val="1"/>
        </dgm:presLayoutVars>
      </dgm:prSet>
      <dgm:spPr/>
    </dgm:pt>
    <dgm:pt modelId="{88B521B4-5790-6E4E-9258-DC6C3CE7BC96}" type="pres">
      <dgm:prSet presAssocID="{36BF2D55-44CE-F944-BA9F-1BEAC2C5C762}" presName="quad4" presStyleLbl="node1" presStyleIdx="3" presStyleCnt="4">
        <dgm:presLayoutVars>
          <dgm:chMax val="0"/>
          <dgm:chPref val="0"/>
          <dgm:bulletEnabled val="1"/>
        </dgm:presLayoutVars>
      </dgm:prSet>
      <dgm:spPr/>
    </dgm:pt>
  </dgm:ptLst>
  <dgm:cxnLst>
    <dgm:cxn modelId="{8D135C29-A516-654E-9F2F-31D39C6161DE}" type="presOf" srcId="{36BF2D55-44CE-F944-BA9F-1BEAC2C5C762}" destId="{B92BCD67-4881-A24D-A503-D97C08924D6C}" srcOrd="0" destOrd="0" presId="urn:microsoft.com/office/officeart/2005/8/layout/matrix3"/>
    <dgm:cxn modelId="{CD658F81-E851-6943-B291-2198A1C4530C}" srcId="{36BF2D55-44CE-F944-BA9F-1BEAC2C5C762}" destId="{D3F4FB9D-4371-5E44-8054-743FB6159355}" srcOrd="1" destOrd="0" parTransId="{52192FB1-3681-1C46-A121-A96D2F599A95}" sibTransId="{4D6C2DC6-534F-F041-9B0A-20A656B11246}"/>
    <dgm:cxn modelId="{B87CCBD9-C37E-A743-BD1B-2777A9694EFC}" srcId="{36BF2D55-44CE-F944-BA9F-1BEAC2C5C762}" destId="{47E9AF9C-044E-8E45-B2B2-B8708CE53124}" srcOrd="3" destOrd="0" parTransId="{F8F05C8E-C983-584B-9A50-544CB361298B}" sibTransId="{CE8EC60C-18D7-F342-90E7-124CFCBCAFF3}"/>
    <dgm:cxn modelId="{AA7E78ED-5A4E-F942-BCDB-DF43CC9D90AA}" type="presOf" srcId="{47E9AF9C-044E-8E45-B2B2-B8708CE53124}" destId="{88B521B4-5790-6E4E-9258-DC6C3CE7BC96}" srcOrd="0" destOrd="0" presId="urn:microsoft.com/office/officeart/2005/8/layout/matrix3"/>
    <dgm:cxn modelId="{E3275B8F-F8DC-9142-BD83-5BD8C6F46E55}" type="presOf" srcId="{1DA6BB84-0CD1-1B4E-983D-C17DDBD8E30E}" destId="{A339B99B-6A91-164D-80F5-34B90B6AE7CA}" srcOrd="0" destOrd="0" presId="urn:microsoft.com/office/officeart/2005/8/layout/matrix3"/>
    <dgm:cxn modelId="{D991EE54-9446-3947-B24F-EB59269E310E}" type="presOf" srcId="{D3F4FB9D-4371-5E44-8054-743FB6159355}" destId="{BDE71E21-6E86-B14E-8A6D-FC18D194AAE1}" srcOrd="0" destOrd="0" presId="urn:microsoft.com/office/officeart/2005/8/layout/matrix3"/>
    <dgm:cxn modelId="{29E8D526-44C0-4940-B89F-579A4EE73498}" type="presOf" srcId="{0539E6E2-BD7F-B649-9BCD-283A27B10A03}" destId="{4084078A-98F8-754D-96C3-B78838938261}" srcOrd="0" destOrd="0" presId="urn:microsoft.com/office/officeart/2005/8/layout/matrix3"/>
    <dgm:cxn modelId="{153F4021-044C-D546-B77C-F9A28EBDEC8C}" srcId="{36BF2D55-44CE-F944-BA9F-1BEAC2C5C762}" destId="{0539E6E2-BD7F-B649-9BCD-283A27B10A03}" srcOrd="2" destOrd="0" parTransId="{0951E091-E815-1442-B16C-0416D47C3165}" sibTransId="{C2965F49-D6D9-0147-901C-758927224EA4}"/>
    <dgm:cxn modelId="{99178689-DD59-214E-9F52-12FC568D8796}" srcId="{36BF2D55-44CE-F944-BA9F-1BEAC2C5C762}" destId="{1DA6BB84-0CD1-1B4E-983D-C17DDBD8E30E}" srcOrd="0" destOrd="0" parTransId="{8CB448BE-033C-4C47-8DDC-94F9F9F9FC87}" sibTransId="{38541C2E-CAA7-EA4E-A19E-DCFC38FF234A}"/>
    <dgm:cxn modelId="{3FD5BCEA-B2E1-9E49-90FA-BE647B5CF029}" type="presParOf" srcId="{B92BCD67-4881-A24D-A503-D97C08924D6C}" destId="{B4BD712A-D1D5-3044-AE58-311359EFF8C2}" srcOrd="0" destOrd="0" presId="urn:microsoft.com/office/officeart/2005/8/layout/matrix3"/>
    <dgm:cxn modelId="{B4454B9C-DB53-B742-938A-7E025BB80810}" type="presParOf" srcId="{B92BCD67-4881-A24D-A503-D97C08924D6C}" destId="{A339B99B-6A91-164D-80F5-34B90B6AE7CA}" srcOrd="1" destOrd="0" presId="urn:microsoft.com/office/officeart/2005/8/layout/matrix3"/>
    <dgm:cxn modelId="{A17259CE-0636-A947-9FD4-1189BE0ED145}" type="presParOf" srcId="{B92BCD67-4881-A24D-A503-D97C08924D6C}" destId="{BDE71E21-6E86-B14E-8A6D-FC18D194AAE1}" srcOrd="2" destOrd="0" presId="urn:microsoft.com/office/officeart/2005/8/layout/matrix3"/>
    <dgm:cxn modelId="{17F0179C-5F26-CD4C-8F7F-7595CD26F5E4}" type="presParOf" srcId="{B92BCD67-4881-A24D-A503-D97C08924D6C}" destId="{4084078A-98F8-754D-96C3-B78838938261}" srcOrd="3" destOrd="0" presId="urn:microsoft.com/office/officeart/2005/8/layout/matrix3"/>
    <dgm:cxn modelId="{3DC92EB6-AD47-0841-B560-1C63461FA91D}" type="presParOf" srcId="{B92BCD67-4881-A24D-A503-D97C08924D6C}" destId="{88B521B4-5790-6E4E-9258-DC6C3CE7BC9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05138F-E7C9-B24A-A374-2F46A2DB9EE3}"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F87C496C-F7B3-2541-8A5E-F21AAA448A96}">
      <dgm:prSet custT="1"/>
      <dgm:spPr/>
      <dgm:t>
        <a:bodyPr/>
        <a:lstStyle/>
        <a:p>
          <a:pPr rtl="0"/>
          <a:r>
            <a:rPr lang="en-US" sz="1600" b="1" dirty="0" smtClean="0">
              <a:latin typeface="+mj-lt"/>
            </a:rPr>
            <a:t>Provides </a:t>
          </a:r>
          <a:r>
            <a:rPr lang="en-US" sz="1600" b="1" dirty="0" smtClean="0">
              <a:latin typeface="+mj-lt"/>
            </a:rPr>
            <a:t>two main functions:</a:t>
          </a:r>
          <a:endParaRPr lang="en-US" sz="1600" dirty="0">
            <a:latin typeface="+mj-lt"/>
          </a:endParaRPr>
        </a:p>
      </dgm:t>
    </dgm:pt>
    <dgm:pt modelId="{7B99EF4A-BDB3-3E4A-84A0-E0E1DF38E25F}" type="parTrans" cxnId="{404744D2-3AC0-5B48-8F69-E11D1A2DCE40}">
      <dgm:prSet/>
      <dgm:spPr/>
      <dgm:t>
        <a:bodyPr/>
        <a:lstStyle/>
        <a:p>
          <a:endParaRPr lang="en-US"/>
        </a:p>
      </dgm:t>
    </dgm:pt>
    <dgm:pt modelId="{8FA1D6C2-2EF9-D847-B67C-5E33110B20F8}" type="sibTrans" cxnId="{404744D2-3AC0-5B48-8F69-E11D1A2DCE40}">
      <dgm:prSet/>
      <dgm:spPr/>
      <dgm:t>
        <a:bodyPr/>
        <a:lstStyle/>
        <a:p>
          <a:endParaRPr lang="en-US"/>
        </a:p>
      </dgm:t>
    </dgm:pt>
    <dgm:pt modelId="{359FEB05-9857-F64F-B2AA-E113096ED472}">
      <dgm:prSet custT="1"/>
      <dgm:spPr/>
      <dgm:t>
        <a:bodyPr/>
        <a:lstStyle/>
        <a:p>
          <a:pPr rtl="0"/>
          <a:r>
            <a:rPr lang="en-US" sz="1200" b="1" dirty="0" smtClean="0">
              <a:latin typeface="+mj-lt"/>
            </a:rPr>
            <a:t>A </a:t>
          </a:r>
          <a:r>
            <a:rPr lang="en-US" sz="1200" b="1" dirty="0" smtClean="0">
              <a:latin typeface="+mj-lt"/>
            </a:rPr>
            <a:t>combined authentication/encryption function called Encapsulating Security Payload (ESP)</a:t>
          </a:r>
          <a:endParaRPr lang="en-US" sz="1200" dirty="0">
            <a:latin typeface="+mj-lt"/>
          </a:endParaRPr>
        </a:p>
      </dgm:t>
    </dgm:pt>
    <dgm:pt modelId="{DE89B76E-4D1E-0A4B-BF0B-B65A3A2D5E6E}" type="parTrans" cxnId="{2B8BE64B-9302-AA45-A933-B308A437DB13}">
      <dgm:prSet/>
      <dgm:spPr/>
      <dgm:t>
        <a:bodyPr/>
        <a:lstStyle/>
        <a:p>
          <a:endParaRPr lang="en-US"/>
        </a:p>
      </dgm:t>
    </dgm:pt>
    <dgm:pt modelId="{3C5C5ABE-BE9D-AE49-9CA7-B300D78ECAFB}" type="sibTrans" cxnId="{2B8BE64B-9302-AA45-A933-B308A437DB13}">
      <dgm:prSet/>
      <dgm:spPr/>
      <dgm:t>
        <a:bodyPr/>
        <a:lstStyle/>
        <a:p>
          <a:endParaRPr lang="en-US"/>
        </a:p>
      </dgm:t>
    </dgm:pt>
    <dgm:pt modelId="{94517217-6D7F-6C48-AFC3-DEC190FB5AFD}">
      <dgm:prSet custT="1"/>
      <dgm:spPr/>
      <dgm:t>
        <a:bodyPr/>
        <a:lstStyle/>
        <a:p>
          <a:pPr rtl="0"/>
          <a:r>
            <a:rPr lang="en-US" sz="1200" b="1" dirty="0" smtClean="0">
              <a:latin typeface="+mj-lt"/>
            </a:rPr>
            <a:t>Key </a:t>
          </a:r>
          <a:r>
            <a:rPr lang="en-US" sz="1200" b="1" dirty="0" smtClean="0">
              <a:latin typeface="+mj-lt"/>
            </a:rPr>
            <a:t>exchange function</a:t>
          </a:r>
        </a:p>
      </dgm:t>
    </dgm:pt>
    <dgm:pt modelId="{50681E59-719E-B946-A5A0-DC40AB687A5A}" type="parTrans" cxnId="{6C12FD23-CFF5-F645-88F6-F9D49B13926E}">
      <dgm:prSet/>
      <dgm:spPr/>
      <dgm:t>
        <a:bodyPr/>
        <a:lstStyle/>
        <a:p>
          <a:endParaRPr lang="en-US"/>
        </a:p>
      </dgm:t>
    </dgm:pt>
    <dgm:pt modelId="{88B87E4C-9E29-D648-B134-B1C86912E988}" type="sibTrans" cxnId="{6C12FD23-CFF5-F645-88F6-F9D49B13926E}">
      <dgm:prSet/>
      <dgm:spPr/>
      <dgm:t>
        <a:bodyPr/>
        <a:lstStyle/>
        <a:p>
          <a:endParaRPr lang="en-US"/>
        </a:p>
      </dgm:t>
    </dgm:pt>
    <dgm:pt modelId="{47548989-DE77-A84A-BD04-C4E52602C7D4}">
      <dgm:prSet custT="1"/>
      <dgm:spPr/>
      <dgm:t>
        <a:bodyPr/>
        <a:lstStyle/>
        <a:p>
          <a:pPr rtl="0"/>
          <a:r>
            <a:rPr lang="en-US" sz="1600" b="1" dirty="0" smtClean="0">
              <a:latin typeface="+mj-lt"/>
            </a:rPr>
            <a:t>Also </a:t>
          </a:r>
          <a:r>
            <a:rPr lang="en-US" sz="1600" b="1" dirty="0" smtClean="0">
              <a:latin typeface="+mj-lt"/>
            </a:rPr>
            <a:t>an authentication-only function, implemented using an Authentication Header (AH)</a:t>
          </a:r>
        </a:p>
      </dgm:t>
    </dgm:pt>
    <dgm:pt modelId="{64B2AD85-3677-8F48-989F-F32DB56F52BF}" type="parTrans" cxnId="{D5915A27-3005-4D49-B198-EC17CF3453C9}">
      <dgm:prSet/>
      <dgm:spPr/>
      <dgm:t>
        <a:bodyPr/>
        <a:lstStyle/>
        <a:p>
          <a:endParaRPr lang="en-US"/>
        </a:p>
      </dgm:t>
    </dgm:pt>
    <dgm:pt modelId="{E3E8F690-7AE3-5344-BA6C-3264F1C6182B}" type="sibTrans" cxnId="{D5915A27-3005-4D49-B198-EC17CF3453C9}">
      <dgm:prSet/>
      <dgm:spPr/>
      <dgm:t>
        <a:bodyPr/>
        <a:lstStyle/>
        <a:p>
          <a:endParaRPr lang="en-US"/>
        </a:p>
      </dgm:t>
    </dgm:pt>
    <dgm:pt modelId="{A65A5A11-845C-544A-B414-43BDA7B264B9}">
      <dgm:prSet custT="1"/>
      <dgm:spPr/>
      <dgm:t>
        <a:bodyPr/>
        <a:lstStyle/>
        <a:p>
          <a:pPr rtl="0"/>
          <a:r>
            <a:rPr lang="en-US" sz="1200" b="1" dirty="0" smtClean="0">
              <a:latin typeface="+mj-lt"/>
            </a:rPr>
            <a:t>Because </a:t>
          </a:r>
          <a:r>
            <a:rPr lang="en-US" sz="1200" b="1" dirty="0" smtClean="0">
              <a:latin typeface="+mj-lt"/>
            </a:rPr>
            <a:t>message authentication is provided by ESP, the use of AH is included in IPsecv3 for backward compatibility but should not be used in new applications</a:t>
          </a:r>
        </a:p>
      </dgm:t>
    </dgm:pt>
    <dgm:pt modelId="{FD0A45EA-5939-D442-AE40-6CF4AB5351E1}" type="parTrans" cxnId="{B3412837-AB16-9B46-BE62-6F1F796D6A58}">
      <dgm:prSet/>
      <dgm:spPr/>
      <dgm:t>
        <a:bodyPr/>
        <a:lstStyle/>
        <a:p>
          <a:endParaRPr lang="en-US"/>
        </a:p>
      </dgm:t>
    </dgm:pt>
    <dgm:pt modelId="{5A2F881C-9350-E542-B98D-4C41C5100DF5}" type="sibTrans" cxnId="{B3412837-AB16-9B46-BE62-6F1F796D6A58}">
      <dgm:prSet/>
      <dgm:spPr/>
      <dgm:t>
        <a:bodyPr/>
        <a:lstStyle/>
        <a:p>
          <a:endParaRPr lang="en-US"/>
        </a:p>
      </dgm:t>
    </dgm:pt>
    <dgm:pt modelId="{E73F4F03-9E1E-B346-82FC-2C69A3CF694D}">
      <dgm:prSet custT="1"/>
      <dgm:spPr/>
      <dgm:t>
        <a:bodyPr/>
        <a:lstStyle/>
        <a:p>
          <a:pPr rtl="0"/>
          <a:r>
            <a:rPr lang="en-US" sz="1600" b="1" dirty="0" smtClean="0">
              <a:latin typeface="+mj-lt"/>
            </a:rPr>
            <a:t>VPNs want both authentication and encryption</a:t>
          </a:r>
        </a:p>
      </dgm:t>
    </dgm:pt>
    <dgm:pt modelId="{A86D6277-E210-3E4A-B845-2F0CCC26F047}" type="parTrans" cxnId="{2E82A789-7A8F-2E4D-82A8-DE5A6B3B1384}">
      <dgm:prSet/>
      <dgm:spPr/>
      <dgm:t>
        <a:bodyPr/>
        <a:lstStyle/>
        <a:p>
          <a:endParaRPr lang="en-US"/>
        </a:p>
      </dgm:t>
    </dgm:pt>
    <dgm:pt modelId="{F6A0F685-6FD7-2640-8FDC-F677E5A23E20}" type="sibTrans" cxnId="{2E82A789-7A8F-2E4D-82A8-DE5A6B3B1384}">
      <dgm:prSet/>
      <dgm:spPr/>
      <dgm:t>
        <a:bodyPr/>
        <a:lstStyle/>
        <a:p>
          <a:endParaRPr lang="en-US"/>
        </a:p>
      </dgm:t>
    </dgm:pt>
    <dgm:pt modelId="{E7A2D51A-F516-6A42-8E31-D6D0C159CF81}">
      <dgm:prSet custT="1"/>
      <dgm:spPr/>
      <dgm:t>
        <a:bodyPr/>
        <a:lstStyle/>
        <a:p>
          <a:pPr rtl="0"/>
          <a:r>
            <a:rPr lang="en-US" sz="1600" b="1" dirty="0" smtClean="0"/>
            <a:t>Specification </a:t>
          </a:r>
          <a:r>
            <a:rPr lang="en-US" sz="1600" b="1" dirty="0" smtClean="0"/>
            <a:t>is quite complex</a:t>
          </a:r>
        </a:p>
      </dgm:t>
    </dgm:pt>
    <dgm:pt modelId="{5248382B-8DD9-294B-BEF9-440B7192FD83}" type="parTrans" cxnId="{FEC9FC30-EDC0-8349-98C6-C9644E3617B6}">
      <dgm:prSet/>
      <dgm:spPr/>
      <dgm:t>
        <a:bodyPr/>
        <a:lstStyle/>
        <a:p>
          <a:endParaRPr lang="en-US"/>
        </a:p>
      </dgm:t>
    </dgm:pt>
    <dgm:pt modelId="{5D34E1AE-595D-7747-BCA8-CC8B6B77B7E1}" type="sibTrans" cxnId="{FEC9FC30-EDC0-8349-98C6-C9644E3617B6}">
      <dgm:prSet/>
      <dgm:spPr/>
      <dgm:t>
        <a:bodyPr/>
        <a:lstStyle/>
        <a:p>
          <a:endParaRPr lang="en-US"/>
        </a:p>
      </dgm:t>
    </dgm:pt>
    <dgm:pt modelId="{E17C1022-0FB0-4C45-8AEB-3C2982AE1846}">
      <dgm:prSet custT="1"/>
      <dgm:spPr/>
      <dgm:t>
        <a:bodyPr/>
        <a:lstStyle/>
        <a:p>
          <a:pPr rtl="0"/>
          <a:r>
            <a:rPr lang="en-US" sz="1200" b="1" dirty="0" smtClean="0">
              <a:latin typeface="+mj-lt"/>
            </a:rPr>
            <a:t>Numerous </a:t>
          </a:r>
          <a:r>
            <a:rPr lang="en-US" sz="1200" b="1" dirty="0" smtClean="0">
              <a:latin typeface="+mj-lt"/>
            </a:rPr>
            <a:t>RFC’s 2401/4302</a:t>
          </a:r>
          <a:r>
            <a:rPr lang="en-US" sz="1200" b="1" dirty="0" smtClean="0">
              <a:latin typeface="+mj-lt"/>
            </a:rPr>
            <a:t>/ 4303</a:t>
          </a:r>
          <a:r>
            <a:rPr lang="en-US" sz="1200" b="1" dirty="0" smtClean="0">
              <a:latin typeface="+mj-lt"/>
            </a:rPr>
            <a:t>/4306</a:t>
          </a:r>
        </a:p>
      </dgm:t>
    </dgm:pt>
    <dgm:pt modelId="{D35410F8-A7D5-334E-BC2B-F553201865B9}" type="parTrans" cxnId="{06963453-B705-E542-BAF7-D57F38CFFC48}">
      <dgm:prSet/>
      <dgm:spPr/>
      <dgm:t>
        <a:bodyPr/>
        <a:lstStyle/>
        <a:p>
          <a:endParaRPr lang="en-US"/>
        </a:p>
      </dgm:t>
    </dgm:pt>
    <dgm:pt modelId="{34206160-0830-924B-83CE-FFA5DB50228B}" type="sibTrans" cxnId="{06963453-B705-E542-BAF7-D57F38CFFC48}">
      <dgm:prSet/>
      <dgm:spPr/>
      <dgm:t>
        <a:bodyPr/>
        <a:lstStyle/>
        <a:p>
          <a:endParaRPr lang="en-US"/>
        </a:p>
      </dgm:t>
    </dgm:pt>
    <dgm:pt modelId="{D011CFF5-29C2-D04F-856E-D7F7A434D7A4}" type="pres">
      <dgm:prSet presAssocID="{6705138F-E7C9-B24A-A374-2F46A2DB9EE3}" presName="Name0" presStyleCnt="0">
        <dgm:presLayoutVars>
          <dgm:dir/>
          <dgm:resizeHandles val="exact"/>
        </dgm:presLayoutVars>
      </dgm:prSet>
      <dgm:spPr/>
      <dgm:t>
        <a:bodyPr/>
        <a:lstStyle/>
        <a:p>
          <a:endParaRPr lang="en-US"/>
        </a:p>
      </dgm:t>
    </dgm:pt>
    <dgm:pt modelId="{C03712B2-D1CA-804F-A96C-26F4499D310A}" type="pres">
      <dgm:prSet presAssocID="{6705138F-E7C9-B24A-A374-2F46A2DB9EE3}" presName="arrow" presStyleLbl="bgShp" presStyleIdx="0" presStyleCnt="1"/>
      <dgm:spPr/>
    </dgm:pt>
    <dgm:pt modelId="{6FC7EAC1-0457-6843-AF30-687346B7A79C}" type="pres">
      <dgm:prSet presAssocID="{6705138F-E7C9-B24A-A374-2F46A2DB9EE3}" presName="points" presStyleCnt="0"/>
      <dgm:spPr/>
    </dgm:pt>
    <dgm:pt modelId="{7FE926AD-DAC7-0E44-9A80-12C7FA400F8B}" type="pres">
      <dgm:prSet presAssocID="{F87C496C-F7B3-2541-8A5E-F21AAA448A96}" presName="compositeA" presStyleCnt="0"/>
      <dgm:spPr/>
    </dgm:pt>
    <dgm:pt modelId="{CCA5B1C6-4F30-2240-9FA1-30B627AD74FD}" type="pres">
      <dgm:prSet presAssocID="{F87C496C-F7B3-2541-8A5E-F21AAA448A96}" presName="textA" presStyleLbl="revTx" presStyleIdx="0" presStyleCnt="4" custScaleX="252094">
        <dgm:presLayoutVars>
          <dgm:bulletEnabled val="1"/>
        </dgm:presLayoutVars>
      </dgm:prSet>
      <dgm:spPr/>
      <dgm:t>
        <a:bodyPr/>
        <a:lstStyle/>
        <a:p>
          <a:endParaRPr lang="en-US"/>
        </a:p>
      </dgm:t>
    </dgm:pt>
    <dgm:pt modelId="{1F1B0395-E81D-FA4A-9D0B-527370485142}" type="pres">
      <dgm:prSet presAssocID="{F87C496C-F7B3-2541-8A5E-F21AAA448A96}" presName="circleA" presStyleLbl="node1" presStyleIdx="0" presStyleCnt="4"/>
      <dgm:spPr>
        <a:ln>
          <a:solidFill>
            <a:schemeClr val="accent2">
              <a:alpha val="96000"/>
            </a:schemeClr>
          </a:solidFill>
        </a:ln>
        <a:scene3d>
          <a:camera prst="orthographicFront"/>
          <a:lightRig rig="threePt" dir="t"/>
        </a:scene3d>
        <a:sp3d>
          <a:bevelT/>
        </a:sp3d>
      </dgm:spPr>
    </dgm:pt>
    <dgm:pt modelId="{235C1D1A-0B72-9348-B6B3-FFBDA72088F4}" type="pres">
      <dgm:prSet presAssocID="{F87C496C-F7B3-2541-8A5E-F21AAA448A96}" presName="spaceA" presStyleCnt="0"/>
      <dgm:spPr/>
    </dgm:pt>
    <dgm:pt modelId="{F1AEA858-61C1-F944-A4ED-3F086BB193B3}" type="pres">
      <dgm:prSet presAssocID="{8FA1D6C2-2EF9-D847-B67C-5E33110B20F8}" presName="space" presStyleCnt="0"/>
      <dgm:spPr/>
    </dgm:pt>
    <dgm:pt modelId="{996EFA31-4ECC-2D40-BE9F-0F0FFF17641E}" type="pres">
      <dgm:prSet presAssocID="{47548989-DE77-A84A-BD04-C4E52602C7D4}" presName="compositeB" presStyleCnt="0"/>
      <dgm:spPr/>
    </dgm:pt>
    <dgm:pt modelId="{A28FF002-7B72-5D4E-B65A-F6AC334C80D7}" type="pres">
      <dgm:prSet presAssocID="{47548989-DE77-A84A-BD04-C4E52602C7D4}" presName="textB" presStyleLbl="revTx" presStyleIdx="1" presStyleCnt="4" custScaleX="337228">
        <dgm:presLayoutVars>
          <dgm:bulletEnabled val="1"/>
        </dgm:presLayoutVars>
      </dgm:prSet>
      <dgm:spPr/>
      <dgm:t>
        <a:bodyPr/>
        <a:lstStyle/>
        <a:p>
          <a:endParaRPr lang="en-US"/>
        </a:p>
      </dgm:t>
    </dgm:pt>
    <dgm:pt modelId="{0F02A918-6310-3B46-BA12-8F04BA0D4328}" type="pres">
      <dgm:prSet presAssocID="{47548989-DE77-A84A-BD04-C4E52602C7D4}" presName="circleB" presStyleLbl="node1" presStyleIdx="1" presStyleCnt="4" custLinFactNeighborX="-35230" custLinFactNeighborY="3333"/>
      <dgm:spPr>
        <a:ln>
          <a:solidFill>
            <a:schemeClr val="accent2"/>
          </a:solidFill>
        </a:ln>
        <a:scene3d>
          <a:camera prst="orthographicFront"/>
          <a:lightRig rig="threePt" dir="t"/>
        </a:scene3d>
        <a:sp3d>
          <a:bevelT/>
        </a:sp3d>
      </dgm:spPr>
    </dgm:pt>
    <dgm:pt modelId="{C255437B-2BB4-C343-9E9E-7DE5E46FE0D2}" type="pres">
      <dgm:prSet presAssocID="{47548989-DE77-A84A-BD04-C4E52602C7D4}" presName="spaceB" presStyleCnt="0"/>
      <dgm:spPr/>
    </dgm:pt>
    <dgm:pt modelId="{DF67059B-AA0B-AA47-A23F-3492CAA6182D}" type="pres">
      <dgm:prSet presAssocID="{E3E8F690-7AE3-5344-BA6C-3264F1C6182B}" presName="space" presStyleCnt="0"/>
      <dgm:spPr/>
    </dgm:pt>
    <dgm:pt modelId="{56A7FF36-C90B-7444-A28E-F7D29F4154DD}" type="pres">
      <dgm:prSet presAssocID="{E73F4F03-9E1E-B346-82FC-2C69A3CF694D}" presName="compositeA" presStyleCnt="0"/>
      <dgm:spPr/>
    </dgm:pt>
    <dgm:pt modelId="{66CBC975-F030-F341-98B3-036381F9DB6B}" type="pres">
      <dgm:prSet presAssocID="{E73F4F03-9E1E-B346-82FC-2C69A3CF694D}" presName="textA" presStyleLbl="revTx" presStyleIdx="2" presStyleCnt="4" custScaleX="235915" custLinFactNeighborX="-34034" custLinFactNeighborY="-6667">
        <dgm:presLayoutVars>
          <dgm:bulletEnabled val="1"/>
        </dgm:presLayoutVars>
      </dgm:prSet>
      <dgm:spPr/>
      <dgm:t>
        <a:bodyPr/>
        <a:lstStyle/>
        <a:p>
          <a:endParaRPr lang="en-US"/>
        </a:p>
      </dgm:t>
    </dgm:pt>
    <dgm:pt modelId="{DCD5ACE4-A209-BF4D-A32A-9D9CBC2FA3BD}" type="pres">
      <dgm:prSet presAssocID="{E73F4F03-9E1E-B346-82FC-2C69A3CF694D}" presName="circleA" presStyleLbl="node1" presStyleIdx="2" presStyleCnt="4" custLinFactNeighborX="-76454" custLinFactNeighborY="3333"/>
      <dgm:spPr>
        <a:ln>
          <a:solidFill>
            <a:schemeClr val="accent2"/>
          </a:solidFill>
        </a:ln>
        <a:scene3d>
          <a:camera prst="orthographicFront"/>
          <a:lightRig rig="threePt" dir="t"/>
        </a:scene3d>
        <a:sp3d>
          <a:bevelT/>
        </a:sp3d>
      </dgm:spPr>
    </dgm:pt>
    <dgm:pt modelId="{6ADCC8B6-0561-6748-BE17-D49E137C9FF4}" type="pres">
      <dgm:prSet presAssocID="{E73F4F03-9E1E-B346-82FC-2C69A3CF694D}" presName="spaceA" presStyleCnt="0"/>
      <dgm:spPr/>
    </dgm:pt>
    <dgm:pt modelId="{21476812-31D7-5749-9A9C-15B326C657F0}" type="pres">
      <dgm:prSet presAssocID="{F6A0F685-6FD7-2640-8FDC-F677E5A23E20}" presName="space" presStyleCnt="0"/>
      <dgm:spPr/>
    </dgm:pt>
    <dgm:pt modelId="{11AB41C1-79C1-E245-B3D7-6E9550B8149E}" type="pres">
      <dgm:prSet presAssocID="{E7A2D51A-F516-6A42-8E31-D6D0C159CF81}" presName="compositeB" presStyleCnt="0"/>
      <dgm:spPr/>
    </dgm:pt>
    <dgm:pt modelId="{3A58F41B-1232-E742-AC0B-493D48AD4BB0}" type="pres">
      <dgm:prSet presAssocID="{E7A2D51A-F516-6A42-8E31-D6D0C159CF81}" presName="textB" presStyleLbl="revTx" presStyleIdx="3" presStyleCnt="4" custScaleX="198534" custLinFactNeighborX="-41501">
        <dgm:presLayoutVars>
          <dgm:bulletEnabled val="1"/>
        </dgm:presLayoutVars>
      </dgm:prSet>
      <dgm:spPr/>
      <dgm:t>
        <a:bodyPr/>
        <a:lstStyle/>
        <a:p>
          <a:endParaRPr lang="en-US"/>
        </a:p>
      </dgm:t>
    </dgm:pt>
    <dgm:pt modelId="{F45652F5-B87C-434A-A835-032200B544E1}" type="pres">
      <dgm:prSet presAssocID="{E7A2D51A-F516-6A42-8E31-D6D0C159CF81}" presName="circleB" presStyleLbl="node1" presStyleIdx="3" presStyleCnt="4" custLinFactNeighborX="-73564" custLinFactNeighborY="3334"/>
      <dgm:spPr>
        <a:ln>
          <a:solidFill>
            <a:schemeClr val="accent2"/>
          </a:solidFill>
        </a:ln>
        <a:scene3d>
          <a:camera prst="orthographicFront"/>
          <a:lightRig rig="threePt" dir="t"/>
        </a:scene3d>
        <a:sp3d>
          <a:bevelT/>
        </a:sp3d>
      </dgm:spPr>
    </dgm:pt>
    <dgm:pt modelId="{2C8FFFBF-585C-5343-A789-A08C013D160F}" type="pres">
      <dgm:prSet presAssocID="{E7A2D51A-F516-6A42-8E31-D6D0C159CF81}" presName="spaceB" presStyleCnt="0"/>
      <dgm:spPr/>
    </dgm:pt>
  </dgm:ptLst>
  <dgm:cxnLst>
    <dgm:cxn modelId="{DA4187FC-96F4-AD41-8F12-7D31DBA41AD7}" type="presOf" srcId="{47548989-DE77-A84A-BD04-C4E52602C7D4}" destId="{A28FF002-7B72-5D4E-B65A-F6AC334C80D7}" srcOrd="0" destOrd="0" presId="urn:microsoft.com/office/officeart/2005/8/layout/hProcess11"/>
    <dgm:cxn modelId="{9DEACB2C-7630-AC41-B363-0B4AFFDD16E4}" type="presOf" srcId="{E17C1022-0FB0-4C45-8AEB-3C2982AE1846}" destId="{3A58F41B-1232-E742-AC0B-493D48AD4BB0}" srcOrd="0" destOrd="1" presId="urn:microsoft.com/office/officeart/2005/8/layout/hProcess11"/>
    <dgm:cxn modelId="{A6C849A5-CA6D-6B4A-AF38-70A2BE1D25FA}" type="presOf" srcId="{A65A5A11-845C-544A-B414-43BDA7B264B9}" destId="{A28FF002-7B72-5D4E-B65A-F6AC334C80D7}" srcOrd="0" destOrd="1" presId="urn:microsoft.com/office/officeart/2005/8/layout/hProcess11"/>
    <dgm:cxn modelId="{B3412837-AB16-9B46-BE62-6F1F796D6A58}" srcId="{47548989-DE77-A84A-BD04-C4E52602C7D4}" destId="{A65A5A11-845C-544A-B414-43BDA7B264B9}" srcOrd="0" destOrd="0" parTransId="{FD0A45EA-5939-D442-AE40-6CF4AB5351E1}" sibTransId="{5A2F881C-9350-E542-B98D-4C41C5100DF5}"/>
    <dgm:cxn modelId="{E6E231E5-8A37-2846-80CF-5356BA2B5181}" type="presOf" srcId="{6705138F-E7C9-B24A-A374-2F46A2DB9EE3}" destId="{D011CFF5-29C2-D04F-856E-D7F7A434D7A4}" srcOrd="0" destOrd="0" presId="urn:microsoft.com/office/officeart/2005/8/layout/hProcess11"/>
    <dgm:cxn modelId="{06963453-B705-E542-BAF7-D57F38CFFC48}" srcId="{E7A2D51A-F516-6A42-8E31-D6D0C159CF81}" destId="{E17C1022-0FB0-4C45-8AEB-3C2982AE1846}" srcOrd="0" destOrd="0" parTransId="{D35410F8-A7D5-334E-BC2B-F553201865B9}" sibTransId="{34206160-0830-924B-83CE-FFA5DB50228B}"/>
    <dgm:cxn modelId="{43EC3EA2-7C4C-7E4C-A23F-36FD245BFF8E}" type="presOf" srcId="{E7A2D51A-F516-6A42-8E31-D6D0C159CF81}" destId="{3A58F41B-1232-E742-AC0B-493D48AD4BB0}" srcOrd="0" destOrd="0" presId="urn:microsoft.com/office/officeart/2005/8/layout/hProcess11"/>
    <dgm:cxn modelId="{404744D2-3AC0-5B48-8F69-E11D1A2DCE40}" srcId="{6705138F-E7C9-B24A-A374-2F46A2DB9EE3}" destId="{F87C496C-F7B3-2541-8A5E-F21AAA448A96}" srcOrd="0" destOrd="0" parTransId="{7B99EF4A-BDB3-3E4A-84A0-E0E1DF38E25F}" sibTransId="{8FA1D6C2-2EF9-D847-B67C-5E33110B20F8}"/>
    <dgm:cxn modelId="{D5915A27-3005-4D49-B198-EC17CF3453C9}" srcId="{6705138F-E7C9-B24A-A374-2F46A2DB9EE3}" destId="{47548989-DE77-A84A-BD04-C4E52602C7D4}" srcOrd="1" destOrd="0" parTransId="{64B2AD85-3677-8F48-989F-F32DB56F52BF}" sibTransId="{E3E8F690-7AE3-5344-BA6C-3264F1C6182B}"/>
    <dgm:cxn modelId="{36D9C26B-B19E-234F-92B4-CC20F9D42DBC}" type="presOf" srcId="{E73F4F03-9E1E-B346-82FC-2C69A3CF694D}" destId="{66CBC975-F030-F341-98B3-036381F9DB6B}" srcOrd="0" destOrd="0" presId="urn:microsoft.com/office/officeart/2005/8/layout/hProcess11"/>
    <dgm:cxn modelId="{6C12FD23-CFF5-F645-88F6-F9D49B13926E}" srcId="{F87C496C-F7B3-2541-8A5E-F21AAA448A96}" destId="{94517217-6D7F-6C48-AFC3-DEC190FB5AFD}" srcOrd="1" destOrd="0" parTransId="{50681E59-719E-B946-A5A0-DC40AB687A5A}" sibTransId="{88B87E4C-9E29-D648-B134-B1C86912E988}"/>
    <dgm:cxn modelId="{020F56F1-A91E-4743-8593-AC4E967A0305}" type="presOf" srcId="{359FEB05-9857-F64F-B2AA-E113096ED472}" destId="{CCA5B1C6-4F30-2240-9FA1-30B627AD74FD}" srcOrd="0" destOrd="1" presId="urn:microsoft.com/office/officeart/2005/8/layout/hProcess11"/>
    <dgm:cxn modelId="{B4446BD5-F416-9643-975E-F28631D275A7}" type="presOf" srcId="{94517217-6D7F-6C48-AFC3-DEC190FB5AFD}" destId="{CCA5B1C6-4F30-2240-9FA1-30B627AD74FD}" srcOrd="0" destOrd="2" presId="urn:microsoft.com/office/officeart/2005/8/layout/hProcess11"/>
    <dgm:cxn modelId="{FEC9FC30-EDC0-8349-98C6-C9644E3617B6}" srcId="{6705138F-E7C9-B24A-A374-2F46A2DB9EE3}" destId="{E7A2D51A-F516-6A42-8E31-D6D0C159CF81}" srcOrd="3" destOrd="0" parTransId="{5248382B-8DD9-294B-BEF9-440B7192FD83}" sibTransId="{5D34E1AE-595D-7747-BCA8-CC8B6B77B7E1}"/>
    <dgm:cxn modelId="{2E82A789-7A8F-2E4D-82A8-DE5A6B3B1384}" srcId="{6705138F-E7C9-B24A-A374-2F46A2DB9EE3}" destId="{E73F4F03-9E1E-B346-82FC-2C69A3CF694D}" srcOrd="2" destOrd="0" parTransId="{A86D6277-E210-3E4A-B845-2F0CCC26F047}" sibTransId="{F6A0F685-6FD7-2640-8FDC-F677E5A23E20}"/>
    <dgm:cxn modelId="{A243E8F4-CADC-D148-B9B2-73DD29B33A64}" type="presOf" srcId="{F87C496C-F7B3-2541-8A5E-F21AAA448A96}" destId="{CCA5B1C6-4F30-2240-9FA1-30B627AD74FD}" srcOrd="0" destOrd="0" presId="urn:microsoft.com/office/officeart/2005/8/layout/hProcess11"/>
    <dgm:cxn modelId="{2B8BE64B-9302-AA45-A933-B308A437DB13}" srcId="{F87C496C-F7B3-2541-8A5E-F21AAA448A96}" destId="{359FEB05-9857-F64F-B2AA-E113096ED472}" srcOrd="0" destOrd="0" parTransId="{DE89B76E-4D1E-0A4B-BF0B-B65A3A2D5E6E}" sibTransId="{3C5C5ABE-BE9D-AE49-9CA7-B300D78ECAFB}"/>
    <dgm:cxn modelId="{51226506-48C2-FE41-94CF-0539A5A57223}" type="presParOf" srcId="{D011CFF5-29C2-D04F-856E-D7F7A434D7A4}" destId="{C03712B2-D1CA-804F-A96C-26F4499D310A}" srcOrd="0" destOrd="0" presId="urn:microsoft.com/office/officeart/2005/8/layout/hProcess11"/>
    <dgm:cxn modelId="{0802F4DD-5D48-874D-AE85-6F91CC022DE6}" type="presParOf" srcId="{D011CFF5-29C2-D04F-856E-D7F7A434D7A4}" destId="{6FC7EAC1-0457-6843-AF30-687346B7A79C}" srcOrd="1" destOrd="0" presId="urn:microsoft.com/office/officeart/2005/8/layout/hProcess11"/>
    <dgm:cxn modelId="{7AB1A45F-CA9F-2A48-8764-6E642286F0B7}" type="presParOf" srcId="{6FC7EAC1-0457-6843-AF30-687346B7A79C}" destId="{7FE926AD-DAC7-0E44-9A80-12C7FA400F8B}" srcOrd="0" destOrd="0" presId="urn:microsoft.com/office/officeart/2005/8/layout/hProcess11"/>
    <dgm:cxn modelId="{8C79D95A-239A-D54E-9E90-F356866E122B}" type="presParOf" srcId="{7FE926AD-DAC7-0E44-9A80-12C7FA400F8B}" destId="{CCA5B1C6-4F30-2240-9FA1-30B627AD74FD}" srcOrd="0" destOrd="0" presId="urn:microsoft.com/office/officeart/2005/8/layout/hProcess11"/>
    <dgm:cxn modelId="{332BDE82-871E-8E43-AF3B-460716A4DCFD}" type="presParOf" srcId="{7FE926AD-DAC7-0E44-9A80-12C7FA400F8B}" destId="{1F1B0395-E81D-FA4A-9D0B-527370485142}" srcOrd="1" destOrd="0" presId="urn:microsoft.com/office/officeart/2005/8/layout/hProcess11"/>
    <dgm:cxn modelId="{F9D80997-B9AD-E64E-B7F5-1DDC5919475F}" type="presParOf" srcId="{7FE926AD-DAC7-0E44-9A80-12C7FA400F8B}" destId="{235C1D1A-0B72-9348-B6B3-FFBDA72088F4}" srcOrd="2" destOrd="0" presId="urn:microsoft.com/office/officeart/2005/8/layout/hProcess11"/>
    <dgm:cxn modelId="{935BD2A8-0768-2F41-A006-23EAB85D6C48}" type="presParOf" srcId="{6FC7EAC1-0457-6843-AF30-687346B7A79C}" destId="{F1AEA858-61C1-F944-A4ED-3F086BB193B3}" srcOrd="1" destOrd="0" presId="urn:microsoft.com/office/officeart/2005/8/layout/hProcess11"/>
    <dgm:cxn modelId="{A338F363-432E-374C-A33B-F32B86301F56}" type="presParOf" srcId="{6FC7EAC1-0457-6843-AF30-687346B7A79C}" destId="{996EFA31-4ECC-2D40-BE9F-0F0FFF17641E}" srcOrd="2" destOrd="0" presId="urn:microsoft.com/office/officeart/2005/8/layout/hProcess11"/>
    <dgm:cxn modelId="{F5470E15-2926-5E47-B120-126E155F5124}" type="presParOf" srcId="{996EFA31-4ECC-2D40-BE9F-0F0FFF17641E}" destId="{A28FF002-7B72-5D4E-B65A-F6AC334C80D7}" srcOrd="0" destOrd="0" presId="urn:microsoft.com/office/officeart/2005/8/layout/hProcess11"/>
    <dgm:cxn modelId="{DBF7E6E5-97BB-8340-897E-95A0DD86CF99}" type="presParOf" srcId="{996EFA31-4ECC-2D40-BE9F-0F0FFF17641E}" destId="{0F02A918-6310-3B46-BA12-8F04BA0D4328}" srcOrd="1" destOrd="0" presId="urn:microsoft.com/office/officeart/2005/8/layout/hProcess11"/>
    <dgm:cxn modelId="{2D9AAC17-7CC1-B342-9CC9-0971D29B55DF}" type="presParOf" srcId="{996EFA31-4ECC-2D40-BE9F-0F0FFF17641E}" destId="{C255437B-2BB4-C343-9E9E-7DE5E46FE0D2}" srcOrd="2" destOrd="0" presId="urn:microsoft.com/office/officeart/2005/8/layout/hProcess11"/>
    <dgm:cxn modelId="{AB8141FE-CFEE-B746-A26B-80037F486331}" type="presParOf" srcId="{6FC7EAC1-0457-6843-AF30-687346B7A79C}" destId="{DF67059B-AA0B-AA47-A23F-3492CAA6182D}" srcOrd="3" destOrd="0" presId="urn:microsoft.com/office/officeart/2005/8/layout/hProcess11"/>
    <dgm:cxn modelId="{2E329A67-C507-E649-98B3-8C2CB948D656}" type="presParOf" srcId="{6FC7EAC1-0457-6843-AF30-687346B7A79C}" destId="{56A7FF36-C90B-7444-A28E-F7D29F4154DD}" srcOrd="4" destOrd="0" presId="urn:microsoft.com/office/officeart/2005/8/layout/hProcess11"/>
    <dgm:cxn modelId="{EB834ED0-C9BD-E14D-A402-9549EE94AD5E}" type="presParOf" srcId="{56A7FF36-C90B-7444-A28E-F7D29F4154DD}" destId="{66CBC975-F030-F341-98B3-036381F9DB6B}" srcOrd="0" destOrd="0" presId="urn:microsoft.com/office/officeart/2005/8/layout/hProcess11"/>
    <dgm:cxn modelId="{B3D00F4A-C61A-AE43-A53C-27C602347260}" type="presParOf" srcId="{56A7FF36-C90B-7444-A28E-F7D29F4154DD}" destId="{DCD5ACE4-A209-BF4D-A32A-9D9CBC2FA3BD}" srcOrd="1" destOrd="0" presId="urn:microsoft.com/office/officeart/2005/8/layout/hProcess11"/>
    <dgm:cxn modelId="{4C6F73BA-8B75-CE4B-BD8A-B3B0A3BE3946}" type="presParOf" srcId="{56A7FF36-C90B-7444-A28E-F7D29F4154DD}" destId="{6ADCC8B6-0561-6748-BE17-D49E137C9FF4}" srcOrd="2" destOrd="0" presId="urn:microsoft.com/office/officeart/2005/8/layout/hProcess11"/>
    <dgm:cxn modelId="{873A64D1-F4FF-0E4C-9B55-9E6CE6ED758E}" type="presParOf" srcId="{6FC7EAC1-0457-6843-AF30-687346B7A79C}" destId="{21476812-31D7-5749-9A9C-15B326C657F0}" srcOrd="5" destOrd="0" presId="urn:microsoft.com/office/officeart/2005/8/layout/hProcess11"/>
    <dgm:cxn modelId="{197E8A3D-3DBD-B64C-98CD-9E428DFD363C}" type="presParOf" srcId="{6FC7EAC1-0457-6843-AF30-687346B7A79C}" destId="{11AB41C1-79C1-E245-B3D7-6E9550B8149E}" srcOrd="6" destOrd="0" presId="urn:microsoft.com/office/officeart/2005/8/layout/hProcess11"/>
    <dgm:cxn modelId="{52E97B47-75D8-F747-BD6A-E70D198F1DAC}" type="presParOf" srcId="{11AB41C1-79C1-E245-B3D7-6E9550B8149E}" destId="{3A58F41B-1232-E742-AC0B-493D48AD4BB0}" srcOrd="0" destOrd="0" presId="urn:microsoft.com/office/officeart/2005/8/layout/hProcess11"/>
    <dgm:cxn modelId="{8E6F6C78-48DD-8740-9002-262D93B77394}" type="presParOf" srcId="{11AB41C1-79C1-E245-B3D7-6E9550B8149E}" destId="{F45652F5-B87C-434A-A835-032200B544E1}" srcOrd="1" destOrd="0" presId="urn:microsoft.com/office/officeart/2005/8/layout/hProcess11"/>
    <dgm:cxn modelId="{1BBFE1A0-7006-D448-9BBD-C55930C1753A}" type="presParOf" srcId="{11AB41C1-79C1-E245-B3D7-6E9550B8149E}" destId="{2C8FFFBF-585C-5343-A789-A08C013D160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C04BC0-0DBC-154A-A8D4-289F84157D4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D7CA9AF7-A2BE-7C4C-89DA-A0F2810A0AD6}">
      <dgm:prSet phldrT="[Text]"/>
      <dgm:spPr>
        <a:solidFill>
          <a:schemeClr val="tx1"/>
        </a:solidFill>
      </dgm:spPr>
      <dgm:t>
        <a:bodyPr/>
        <a:lstStyle/>
        <a:p>
          <a:r>
            <a:rPr lang="en-US" b="0" dirty="0" smtClean="0">
              <a:solidFill>
                <a:schemeClr val="bg1"/>
              </a:solidFill>
              <a:latin typeface="+mj-lt"/>
            </a:rPr>
            <a:t>Defined by 3 parameters:</a:t>
          </a:r>
          <a:endParaRPr lang="en-US" b="0" dirty="0">
            <a:solidFill>
              <a:schemeClr val="bg1"/>
            </a:solidFill>
            <a:latin typeface="+mj-lt"/>
          </a:endParaRPr>
        </a:p>
      </dgm:t>
    </dgm:pt>
    <dgm:pt modelId="{BE920B1C-2223-364D-8972-E21986B8F0AB}" type="parTrans" cxnId="{3AACEF5D-733E-0D44-804B-3764AA670A57}">
      <dgm:prSet/>
      <dgm:spPr/>
      <dgm:t>
        <a:bodyPr/>
        <a:lstStyle/>
        <a:p>
          <a:endParaRPr lang="en-US"/>
        </a:p>
      </dgm:t>
    </dgm:pt>
    <dgm:pt modelId="{4CA7DECB-CD93-C44E-888A-C8DB30472F84}" type="sibTrans" cxnId="{3AACEF5D-733E-0D44-804B-3764AA670A57}">
      <dgm:prSet/>
      <dgm:spPr/>
      <dgm:t>
        <a:bodyPr/>
        <a:lstStyle/>
        <a:p>
          <a:endParaRPr lang="en-US"/>
        </a:p>
      </dgm:t>
    </dgm:pt>
    <dgm:pt modelId="{188B7B40-5D17-4643-B14E-C34F7D67CB50}">
      <dgm:prSet/>
      <dgm:spPr>
        <a:ln>
          <a:solidFill>
            <a:schemeClr val="bg1"/>
          </a:solidFill>
        </a:ln>
      </dgm:spPr>
      <dgm:t>
        <a:bodyPr/>
        <a:lstStyle/>
        <a:p>
          <a:r>
            <a:rPr lang="en-AU" b="0" dirty="0" smtClean="0">
              <a:solidFill>
                <a:schemeClr val="bg1"/>
              </a:solidFill>
              <a:latin typeface="+mj-lt"/>
            </a:rPr>
            <a:t>Security Parameter Index (SPI)</a:t>
          </a:r>
          <a:endParaRPr lang="en-AU" b="0" dirty="0">
            <a:solidFill>
              <a:schemeClr val="bg1"/>
            </a:solidFill>
            <a:latin typeface="+mj-lt"/>
          </a:endParaRPr>
        </a:p>
      </dgm:t>
    </dgm:pt>
    <dgm:pt modelId="{2E45F5B4-1CF2-C24D-8B6A-AB4CEEE775C7}" type="parTrans" cxnId="{18017617-ABE2-6C4B-BFBB-24CD299ADEEF}">
      <dgm:prSet/>
      <dgm:spPr/>
      <dgm:t>
        <a:bodyPr/>
        <a:lstStyle/>
        <a:p>
          <a:endParaRPr lang="en-US"/>
        </a:p>
      </dgm:t>
    </dgm:pt>
    <dgm:pt modelId="{54C2E2A8-0FF8-5843-9FF6-272A3D4294C9}" type="sibTrans" cxnId="{18017617-ABE2-6C4B-BFBB-24CD299ADEEF}">
      <dgm:prSet/>
      <dgm:spPr/>
      <dgm:t>
        <a:bodyPr/>
        <a:lstStyle/>
        <a:p>
          <a:endParaRPr lang="en-US"/>
        </a:p>
      </dgm:t>
    </dgm:pt>
    <dgm:pt modelId="{0D2188E5-B168-3E4D-9F7A-3B2E7457F2FB}">
      <dgm:prSet/>
      <dgm:spPr>
        <a:ln>
          <a:solidFill>
            <a:schemeClr val="bg1"/>
          </a:solidFill>
        </a:ln>
      </dgm:spPr>
      <dgm:t>
        <a:bodyPr/>
        <a:lstStyle/>
        <a:p>
          <a:r>
            <a:rPr lang="en-AU" b="0" dirty="0" smtClean="0">
              <a:solidFill>
                <a:schemeClr val="bg1"/>
              </a:solidFill>
              <a:latin typeface="+mj-lt"/>
            </a:rPr>
            <a:t>IP Destination Address</a:t>
          </a:r>
        </a:p>
      </dgm:t>
    </dgm:pt>
    <dgm:pt modelId="{2A4FC940-FAEA-1B41-B96E-D7F765116636}" type="parTrans" cxnId="{A7D62ED1-0EDA-9348-8602-B70ED60DD07B}">
      <dgm:prSet/>
      <dgm:spPr/>
      <dgm:t>
        <a:bodyPr/>
        <a:lstStyle/>
        <a:p>
          <a:endParaRPr lang="en-US"/>
        </a:p>
      </dgm:t>
    </dgm:pt>
    <dgm:pt modelId="{B0B1E0CE-9C00-F042-B465-27192F1B8FAC}" type="sibTrans" cxnId="{A7D62ED1-0EDA-9348-8602-B70ED60DD07B}">
      <dgm:prSet/>
      <dgm:spPr/>
      <dgm:t>
        <a:bodyPr/>
        <a:lstStyle/>
        <a:p>
          <a:endParaRPr lang="en-US"/>
        </a:p>
      </dgm:t>
    </dgm:pt>
    <dgm:pt modelId="{86E0F7CF-D39A-0749-8C82-328C82357A7D}">
      <dgm:prSet/>
      <dgm:spPr>
        <a:ln>
          <a:solidFill>
            <a:schemeClr val="bg1"/>
          </a:solidFill>
        </a:ln>
      </dgm:spPr>
      <dgm:t>
        <a:bodyPr/>
        <a:lstStyle/>
        <a:p>
          <a:r>
            <a:rPr lang="en-AU" b="0" dirty="0" smtClean="0">
              <a:solidFill>
                <a:schemeClr val="bg1"/>
              </a:solidFill>
              <a:latin typeface="+mj-lt"/>
            </a:rPr>
            <a:t>Protocol Identifier</a:t>
          </a:r>
        </a:p>
      </dgm:t>
    </dgm:pt>
    <dgm:pt modelId="{4223E873-EC02-354B-9515-AFA0BB58B3D7}" type="parTrans" cxnId="{87DF295D-F840-8A4D-A01B-B1723A9812CB}">
      <dgm:prSet/>
      <dgm:spPr/>
      <dgm:t>
        <a:bodyPr/>
        <a:lstStyle/>
        <a:p>
          <a:endParaRPr lang="en-US"/>
        </a:p>
      </dgm:t>
    </dgm:pt>
    <dgm:pt modelId="{1B7329C0-7A33-9B44-8DBC-838BDD039874}" type="sibTrans" cxnId="{87DF295D-F840-8A4D-A01B-B1723A9812CB}">
      <dgm:prSet/>
      <dgm:spPr/>
      <dgm:t>
        <a:bodyPr/>
        <a:lstStyle/>
        <a:p>
          <a:endParaRPr lang="en-US"/>
        </a:p>
      </dgm:t>
    </dgm:pt>
    <dgm:pt modelId="{D1FE1ADC-6C49-4641-8AF6-70B73E6E4E0D}" type="pres">
      <dgm:prSet presAssocID="{D6C04BC0-0DBC-154A-A8D4-289F84157D43}" presName="theList" presStyleCnt="0">
        <dgm:presLayoutVars>
          <dgm:dir/>
          <dgm:animLvl val="lvl"/>
          <dgm:resizeHandles val="exact"/>
        </dgm:presLayoutVars>
      </dgm:prSet>
      <dgm:spPr/>
      <dgm:t>
        <a:bodyPr/>
        <a:lstStyle/>
        <a:p>
          <a:endParaRPr lang="en-US"/>
        </a:p>
      </dgm:t>
    </dgm:pt>
    <dgm:pt modelId="{5F00ED80-3D9E-8A44-8F18-C5902806885D}" type="pres">
      <dgm:prSet presAssocID="{D7CA9AF7-A2BE-7C4C-89DA-A0F2810A0AD6}" presName="compNode" presStyleCnt="0"/>
      <dgm:spPr/>
    </dgm:pt>
    <dgm:pt modelId="{9F6D6254-141A-6340-88C7-9561F97AAC37}" type="pres">
      <dgm:prSet presAssocID="{D7CA9AF7-A2BE-7C4C-89DA-A0F2810A0AD6}" presName="aNode" presStyleLbl="bgShp" presStyleIdx="0" presStyleCnt="1"/>
      <dgm:spPr/>
      <dgm:t>
        <a:bodyPr/>
        <a:lstStyle/>
        <a:p>
          <a:endParaRPr lang="en-US"/>
        </a:p>
      </dgm:t>
    </dgm:pt>
    <dgm:pt modelId="{36EA901C-CD23-E340-B12D-02E1FFF80819}" type="pres">
      <dgm:prSet presAssocID="{D7CA9AF7-A2BE-7C4C-89DA-A0F2810A0AD6}" presName="textNode" presStyleLbl="bgShp" presStyleIdx="0" presStyleCnt="1"/>
      <dgm:spPr/>
      <dgm:t>
        <a:bodyPr/>
        <a:lstStyle/>
        <a:p>
          <a:endParaRPr lang="en-US"/>
        </a:p>
      </dgm:t>
    </dgm:pt>
    <dgm:pt modelId="{CADB7AE4-6BF6-6146-9D5A-D87A34D1E03C}" type="pres">
      <dgm:prSet presAssocID="{D7CA9AF7-A2BE-7C4C-89DA-A0F2810A0AD6}" presName="compChildNode" presStyleCnt="0"/>
      <dgm:spPr/>
    </dgm:pt>
    <dgm:pt modelId="{91148FA8-0CE5-6C47-AABD-43D3D2C05169}" type="pres">
      <dgm:prSet presAssocID="{D7CA9AF7-A2BE-7C4C-89DA-A0F2810A0AD6}" presName="theInnerList" presStyleCnt="0"/>
      <dgm:spPr/>
    </dgm:pt>
    <dgm:pt modelId="{7B63E8EE-61E8-FD4B-B00B-91B0D3F2136A}" type="pres">
      <dgm:prSet presAssocID="{188B7B40-5D17-4643-B14E-C34F7D67CB50}" presName="childNode" presStyleLbl="node1" presStyleIdx="0" presStyleCnt="3">
        <dgm:presLayoutVars>
          <dgm:bulletEnabled val="1"/>
        </dgm:presLayoutVars>
      </dgm:prSet>
      <dgm:spPr/>
      <dgm:t>
        <a:bodyPr/>
        <a:lstStyle/>
        <a:p>
          <a:endParaRPr lang="en-US"/>
        </a:p>
      </dgm:t>
    </dgm:pt>
    <dgm:pt modelId="{B6E03F86-B02E-8C40-B0ED-17FB8B96BF63}" type="pres">
      <dgm:prSet presAssocID="{188B7B40-5D17-4643-B14E-C34F7D67CB50}" presName="aSpace2" presStyleCnt="0"/>
      <dgm:spPr/>
    </dgm:pt>
    <dgm:pt modelId="{55394461-314B-E344-BCC2-CE62F060F3E2}" type="pres">
      <dgm:prSet presAssocID="{0D2188E5-B168-3E4D-9F7A-3B2E7457F2FB}" presName="childNode" presStyleLbl="node1" presStyleIdx="1" presStyleCnt="3">
        <dgm:presLayoutVars>
          <dgm:bulletEnabled val="1"/>
        </dgm:presLayoutVars>
      </dgm:prSet>
      <dgm:spPr/>
      <dgm:t>
        <a:bodyPr/>
        <a:lstStyle/>
        <a:p>
          <a:endParaRPr lang="en-US"/>
        </a:p>
      </dgm:t>
    </dgm:pt>
    <dgm:pt modelId="{EEF9131B-D167-614B-8CD1-1224631C283B}" type="pres">
      <dgm:prSet presAssocID="{0D2188E5-B168-3E4D-9F7A-3B2E7457F2FB}" presName="aSpace2" presStyleCnt="0"/>
      <dgm:spPr/>
    </dgm:pt>
    <dgm:pt modelId="{9FDDAB45-4504-6742-8729-C4883D1E4092}" type="pres">
      <dgm:prSet presAssocID="{86E0F7CF-D39A-0749-8C82-328C82357A7D}" presName="childNode" presStyleLbl="node1" presStyleIdx="2" presStyleCnt="3">
        <dgm:presLayoutVars>
          <dgm:bulletEnabled val="1"/>
        </dgm:presLayoutVars>
      </dgm:prSet>
      <dgm:spPr/>
      <dgm:t>
        <a:bodyPr/>
        <a:lstStyle/>
        <a:p>
          <a:endParaRPr lang="en-US"/>
        </a:p>
      </dgm:t>
    </dgm:pt>
  </dgm:ptLst>
  <dgm:cxnLst>
    <dgm:cxn modelId="{3AACEF5D-733E-0D44-804B-3764AA670A57}" srcId="{D6C04BC0-0DBC-154A-A8D4-289F84157D43}" destId="{D7CA9AF7-A2BE-7C4C-89DA-A0F2810A0AD6}" srcOrd="0" destOrd="0" parTransId="{BE920B1C-2223-364D-8972-E21986B8F0AB}" sibTransId="{4CA7DECB-CD93-C44E-888A-C8DB30472F84}"/>
    <dgm:cxn modelId="{B8E1E19B-E635-3E42-A4A7-D989DEFC6F60}" type="presOf" srcId="{86E0F7CF-D39A-0749-8C82-328C82357A7D}" destId="{9FDDAB45-4504-6742-8729-C4883D1E4092}" srcOrd="0" destOrd="0" presId="urn:microsoft.com/office/officeart/2005/8/layout/lProcess2"/>
    <dgm:cxn modelId="{43987131-4D0F-764D-BF39-82585FE94892}" type="presOf" srcId="{D7CA9AF7-A2BE-7C4C-89DA-A0F2810A0AD6}" destId="{9F6D6254-141A-6340-88C7-9561F97AAC37}" srcOrd="0" destOrd="0" presId="urn:microsoft.com/office/officeart/2005/8/layout/lProcess2"/>
    <dgm:cxn modelId="{87DF295D-F840-8A4D-A01B-B1723A9812CB}" srcId="{D7CA9AF7-A2BE-7C4C-89DA-A0F2810A0AD6}" destId="{86E0F7CF-D39A-0749-8C82-328C82357A7D}" srcOrd="2" destOrd="0" parTransId="{4223E873-EC02-354B-9515-AFA0BB58B3D7}" sibTransId="{1B7329C0-7A33-9B44-8DBC-838BDD039874}"/>
    <dgm:cxn modelId="{1D562899-1ED8-5F42-8914-1ADA69181BFB}" type="presOf" srcId="{0D2188E5-B168-3E4D-9F7A-3B2E7457F2FB}" destId="{55394461-314B-E344-BCC2-CE62F060F3E2}" srcOrd="0" destOrd="0" presId="urn:microsoft.com/office/officeart/2005/8/layout/lProcess2"/>
    <dgm:cxn modelId="{A453F044-7B9E-C144-B80D-208DDCC2F11E}" type="presOf" srcId="{D7CA9AF7-A2BE-7C4C-89DA-A0F2810A0AD6}" destId="{36EA901C-CD23-E340-B12D-02E1FFF80819}" srcOrd="1" destOrd="0" presId="urn:microsoft.com/office/officeart/2005/8/layout/lProcess2"/>
    <dgm:cxn modelId="{14698A20-23A1-9740-B591-DF0A59C1A593}" type="presOf" srcId="{D6C04BC0-0DBC-154A-A8D4-289F84157D43}" destId="{D1FE1ADC-6C49-4641-8AF6-70B73E6E4E0D}" srcOrd="0" destOrd="0" presId="urn:microsoft.com/office/officeart/2005/8/layout/lProcess2"/>
    <dgm:cxn modelId="{D4A0A8FA-478C-DC45-8A4E-675D4CE27329}" type="presOf" srcId="{188B7B40-5D17-4643-B14E-C34F7D67CB50}" destId="{7B63E8EE-61E8-FD4B-B00B-91B0D3F2136A}" srcOrd="0" destOrd="0" presId="urn:microsoft.com/office/officeart/2005/8/layout/lProcess2"/>
    <dgm:cxn modelId="{18017617-ABE2-6C4B-BFBB-24CD299ADEEF}" srcId="{D7CA9AF7-A2BE-7C4C-89DA-A0F2810A0AD6}" destId="{188B7B40-5D17-4643-B14E-C34F7D67CB50}" srcOrd="0" destOrd="0" parTransId="{2E45F5B4-1CF2-C24D-8B6A-AB4CEEE775C7}" sibTransId="{54C2E2A8-0FF8-5843-9FF6-272A3D4294C9}"/>
    <dgm:cxn modelId="{A7D62ED1-0EDA-9348-8602-B70ED60DD07B}" srcId="{D7CA9AF7-A2BE-7C4C-89DA-A0F2810A0AD6}" destId="{0D2188E5-B168-3E4D-9F7A-3B2E7457F2FB}" srcOrd="1" destOrd="0" parTransId="{2A4FC940-FAEA-1B41-B96E-D7F765116636}" sibTransId="{B0B1E0CE-9C00-F042-B465-27192F1B8FAC}"/>
    <dgm:cxn modelId="{3CD6F997-0B86-A045-911A-6A8812BE7CEB}" type="presParOf" srcId="{D1FE1ADC-6C49-4641-8AF6-70B73E6E4E0D}" destId="{5F00ED80-3D9E-8A44-8F18-C5902806885D}" srcOrd="0" destOrd="0" presId="urn:microsoft.com/office/officeart/2005/8/layout/lProcess2"/>
    <dgm:cxn modelId="{9E2F0198-E2E8-964F-BC13-9B097978C9C8}" type="presParOf" srcId="{5F00ED80-3D9E-8A44-8F18-C5902806885D}" destId="{9F6D6254-141A-6340-88C7-9561F97AAC37}" srcOrd="0" destOrd="0" presId="urn:microsoft.com/office/officeart/2005/8/layout/lProcess2"/>
    <dgm:cxn modelId="{9B7D5BE8-1D7D-E34F-80DD-740E29FB0F4F}" type="presParOf" srcId="{5F00ED80-3D9E-8A44-8F18-C5902806885D}" destId="{36EA901C-CD23-E340-B12D-02E1FFF80819}" srcOrd="1" destOrd="0" presId="urn:microsoft.com/office/officeart/2005/8/layout/lProcess2"/>
    <dgm:cxn modelId="{08F8A4D6-3985-2E41-A266-487ACE09608E}" type="presParOf" srcId="{5F00ED80-3D9E-8A44-8F18-C5902806885D}" destId="{CADB7AE4-6BF6-6146-9D5A-D87A34D1E03C}" srcOrd="2" destOrd="0" presId="urn:microsoft.com/office/officeart/2005/8/layout/lProcess2"/>
    <dgm:cxn modelId="{FE070F23-3544-D147-93F0-945376D997E1}" type="presParOf" srcId="{CADB7AE4-6BF6-6146-9D5A-D87A34D1E03C}" destId="{91148FA8-0CE5-6C47-AABD-43D3D2C05169}" srcOrd="0" destOrd="0" presId="urn:microsoft.com/office/officeart/2005/8/layout/lProcess2"/>
    <dgm:cxn modelId="{AFA10FC7-ADA1-D749-A232-44A77C07A715}" type="presParOf" srcId="{91148FA8-0CE5-6C47-AABD-43D3D2C05169}" destId="{7B63E8EE-61E8-FD4B-B00B-91B0D3F2136A}" srcOrd="0" destOrd="0" presId="urn:microsoft.com/office/officeart/2005/8/layout/lProcess2"/>
    <dgm:cxn modelId="{2F9C7251-16A3-E240-9389-A5A2A6539A7A}" type="presParOf" srcId="{91148FA8-0CE5-6C47-AABD-43D3D2C05169}" destId="{B6E03F86-B02E-8C40-B0ED-17FB8B96BF63}" srcOrd="1" destOrd="0" presId="urn:microsoft.com/office/officeart/2005/8/layout/lProcess2"/>
    <dgm:cxn modelId="{6176167F-0395-4A4A-91E4-C306FB43829E}" type="presParOf" srcId="{91148FA8-0CE5-6C47-AABD-43D3D2C05169}" destId="{55394461-314B-E344-BCC2-CE62F060F3E2}" srcOrd="2" destOrd="0" presId="urn:microsoft.com/office/officeart/2005/8/layout/lProcess2"/>
    <dgm:cxn modelId="{CD65BBF7-AF4D-D946-826F-6A39554A0886}" type="presParOf" srcId="{91148FA8-0CE5-6C47-AABD-43D3D2C05169}" destId="{EEF9131B-D167-614B-8CD1-1224631C283B}" srcOrd="3" destOrd="0" presId="urn:microsoft.com/office/officeart/2005/8/layout/lProcess2"/>
    <dgm:cxn modelId="{9A9B41D1-4A24-D44E-A3F4-50980FB16BD2}" type="presParOf" srcId="{91148FA8-0CE5-6C47-AABD-43D3D2C05169}" destId="{9FDDAB45-4504-6742-8729-C4883D1E409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44A26-8C1A-644B-901D-5F3F81FBC47F}">
      <dsp:nvSpPr>
        <dsp:cNvPr id="0" name=""/>
        <dsp:cNvSpPr/>
      </dsp:nvSpPr>
      <dsp:spPr>
        <a:xfrm>
          <a:off x="1984" y="0"/>
          <a:ext cx="1946895" cy="4525963"/>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Enveloped data</a:t>
          </a:r>
          <a:endParaRPr lang="en-US" sz="2600" kern="1200" dirty="0"/>
        </a:p>
      </dsp:txBody>
      <dsp:txXfrm>
        <a:off x="1984" y="0"/>
        <a:ext cx="1946895" cy="1357788"/>
      </dsp:txXfrm>
    </dsp:sp>
    <dsp:sp modelId="{6D488B68-963B-B74A-A5F5-F42067F07A37}">
      <dsp:nvSpPr>
        <dsp:cNvPr id="0" name=""/>
        <dsp:cNvSpPr/>
      </dsp:nvSpPr>
      <dsp:spPr>
        <a:xfrm>
          <a:off x="196673" y="1357788"/>
          <a:ext cx="1557516" cy="2941875"/>
        </a:xfrm>
        <a:prstGeom prst="roundRect">
          <a:avLst>
            <a:gd name="adj" fmla="val 10000"/>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bg1"/>
              </a:solidFill>
              <a:effectLst>
                <a:outerShdw blurRad="38100" dist="38100" dir="2700000" algn="tl">
                  <a:srgbClr val="000000">
                    <a:alpha val="43137"/>
                  </a:srgbClr>
                </a:outerShdw>
              </a:effectLst>
            </a:rPr>
            <a:t>Encrypted content and associated keys</a:t>
          </a:r>
          <a:endParaRPr lang="en-US" sz="2200" kern="1200" dirty="0">
            <a:solidFill>
              <a:schemeClr val="bg1"/>
            </a:solidFill>
            <a:effectLst>
              <a:outerShdw blurRad="38100" dist="38100" dir="2700000" algn="tl">
                <a:srgbClr val="000000">
                  <a:alpha val="43137"/>
                </a:srgbClr>
              </a:outerShdw>
            </a:effectLst>
          </a:endParaRPr>
        </a:p>
      </dsp:txBody>
      <dsp:txXfrm>
        <a:off x="242291" y="1403406"/>
        <a:ext cx="1466280" cy="2850639"/>
      </dsp:txXfrm>
    </dsp:sp>
    <dsp:sp modelId="{6027E770-94A7-B448-95BD-C9D09682359B}">
      <dsp:nvSpPr>
        <dsp:cNvPr id="0" name=""/>
        <dsp:cNvSpPr/>
      </dsp:nvSpPr>
      <dsp:spPr>
        <a:xfrm>
          <a:off x="2094896" y="0"/>
          <a:ext cx="1946895" cy="4525963"/>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Signed data</a:t>
          </a:r>
          <a:endParaRPr lang="en-US" sz="2600" kern="1200" dirty="0"/>
        </a:p>
      </dsp:txBody>
      <dsp:txXfrm>
        <a:off x="2094896" y="0"/>
        <a:ext cx="1946895" cy="1357788"/>
      </dsp:txXfrm>
    </dsp:sp>
    <dsp:sp modelId="{78BDA3E9-3312-884D-B43B-A0A2D6AB1614}">
      <dsp:nvSpPr>
        <dsp:cNvPr id="0" name=""/>
        <dsp:cNvSpPr/>
      </dsp:nvSpPr>
      <dsp:spPr>
        <a:xfrm>
          <a:off x="2289585" y="1357788"/>
          <a:ext cx="1557516" cy="2941875"/>
        </a:xfrm>
        <a:prstGeom prst="roundRect">
          <a:avLst>
            <a:gd name="adj" fmla="val 10000"/>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effectLst>
                <a:outerShdw blurRad="38100" dist="38100" dir="2700000" algn="tl">
                  <a:srgbClr val="000000">
                    <a:alpha val="43137"/>
                  </a:srgbClr>
                </a:outerShdw>
              </a:effectLst>
            </a:rPr>
            <a:t>Encoded message + signed digest</a:t>
          </a:r>
          <a:endParaRPr lang="en-US" sz="2200" kern="1200" dirty="0">
            <a:solidFill>
              <a:srgbClr val="000000"/>
            </a:solidFill>
            <a:effectLst>
              <a:outerShdw blurRad="38100" dist="38100" dir="2700000" algn="tl">
                <a:srgbClr val="000000">
                  <a:alpha val="43137"/>
                </a:srgbClr>
              </a:outerShdw>
            </a:effectLst>
          </a:endParaRPr>
        </a:p>
      </dsp:txBody>
      <dsp:txXfrm>
        <a:off x="2335203" y="1403406"/>
        <a:ext cx="1466280" cy="2850639"/>
      </dsp:txXfrm>
    </dsp:sp>
    <dsp:sp modelId="{51DC532D-C456-594A-84BE-70D24A750387}">
      <dsp:nvSpPr>
        <dsp:cNvPr id="0" name=""/>
        <dsp:cNvSpPr/>
      </dsp:nvSpPr>
      <dsp:spPr>
        <a:xfrm>
          <a:off x="4187808" y="0"/>
          <a:ext cx="1946895" cy="4525963"/>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Clear-signed data</a:t>
          </a:r>
          <a:endParaRPr lang="en-US" sz="2600" kern="1200" dirty="0"/>
        </a:p>
      </dsp:txBody>
      <dsp:txXfrm>
        <a:off x="4187808" y="0"/>
        <a:ext cx="1946895" cy="1357788"/>
      </dsp:txXfrm>
    </dsp:sp>
    <dsp:sp modelId="{C738B84B-EDAF-544C-9008-41C55A8A8B23}">
      <dsp:nvSpPr>
        <dsp:cNvPr id="0" name=""/>
        <dsp:cNvSpPr/>
      </dsp:nvSpPr>
      <dsp:spPr>
        <a:xfrm>
          <a:off x="4382498" y="1357788"/>
          <a:ext cx="1557516" cy="2941875"/>
        </a:xfrm>
        <a:prstGeom prst="roundRect">
          <a:avLst>
            <a:gd name="adj" fmla="val 10000"/>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b="1" kern="1200" dirty="0" err="1" smtClean="0">
              <a:solidFill>
                <a:srgbClr val="000000"/>
              </a:solidFill>
              <a:effectLst>
                <a:outerShdw blurRad="38100" dist="38100" dir="2700000" algn="tl">
                  <a:srgbClr val="000000">
                    <a:alpha val="43137"/>
                  </a:srgbClr>
                </a:outerShdw>
              </a:effectLst>
            </a:rPr>
            <a:t>Cleartext</a:t>
          </a:r>
          <a:r>
            <a:rPr lang="en-US" sz="2200" b="1" kern="1200" dirty="0" smtClean="0">
              <a:solidFill>
                <a:srgbClr val="000000"/>
              </a:solidFill>
              <a:effectLst>
                <a:outerShdw blurRad="38100" dist="38100" dir="2700000" algn="tl">
                  <a:srgbClr val="000000">
                    <a:alpha val="43137"/>
                  </a:srgbClr>
                </a:outerShdw>
              </a:effectLst>
            </a:rPr>
            <a:t> message + encoded signed digest</a:t>
          </a:r>
          <a:endParaRPr lang="en-US" sz="2200" b="1" kern="1200" dirty="0">
            <a:solidFill>
              <a:srgbClr val="000000"/>
            </a:solidFill>
            <a:effectLst>
              <a:outerShdw blurRad="38100" dist="38100" dir="2700000" algn="tl">
                <a:srgbClr val="000000">
                  <a:alpha val="43137"/>
                </a:srgbClr>
              </a:outerShdw>
            </a:effectLst>
          </a:endParaRPr>
        </a:p>
      </dsp:txBody>
      <dsp:txXfrm>
        <a:off x="4428116" y="1403406"/>
        <a:ext cx="1466280" cy="2850639"/>
      </dsp:txXfrm>
    </dsp:sp>
    <dsp:sp modelId="{7C39A2A1-4861-0E4D-BC69-4AC409260516}">
      <dsp:nvSpPr>
        <dsp:cNvPr id="0" name=""/>
        <dsp:cNvSpPr/>
      </dsp:nvSpPr>
      <dsp:spPr>
        <a:xfrm>
          <a:off x="6280720" y="0"/>
          <a:ext cx="1946895" cy="4525963"/>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t>Signed and enveloped data</a:t>
          </a:r>
          <a:endParaRPr lang="en-US" sz="2600" kern="1200" dirty="0"/>
        </a:p>
      </dsp:txBody>
      <dsp:txXfrm>
        <a:off x="6280720" y="0"/>
        <a:ext cx="1946895" cy="1357788"/>
      </dsp:txXfrm>
    </dsp:sp>
    <dsp:sp modelId="{D6BA33A3-41D1-0D43-975D-52E55FCA4716}">
      <dsp:nvSpPr>
        <dsp:cNvPr id="0" name=""/>
        <dsp:cNvSpPr/>
      </dsp:nvSpPr>
      <dsp:spPr>
        <a:xfrm>
          <a:off x="6475410" y="1357788"/>
          <a:ext cx="1557516" cy="2941875"/>
        </a:xfrm>
        <a:prstGeom prst="roundRect">
          <a:avLst>
            <a:gd name="adj" fmla="val 10000"/>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rtl="0">
            <a:lnSpc>
              <a:spcPct val="90000"/>
            </a:lnSpc>
            <a:spcBef>
              <a:spcPct val="0"/>
            </a:spcBef>
            <a:spcAft>
              <a:spcPct val="35000"/>
            </a:spcAft>
          </a:pPr>
          <a:r>
            <a:rPr lang="en-US" sz="2200" b="1" kern="1200" dirty="0" smtClean="0">
              <a:solidFill>
                <a:srgbClr val="000000"/>
              </a:solidFill>
              <a:effectLst>
                <a:outerShdw blurRad="38100" dist="38100" dir="2700000" algn="tl">
                  <a:srgbClr val="000000">
                    <a:alpha val="43137"/>
                  </a:srgbClr>
                </a:outerShdw>
              </a:effectLst>
            </a:rPr>
            <a:t>Nesting of signed and encrypted entities</a:t>
          </a:r>
          <a:endParaRPr lang="en-AU" sz="2200" b="1" kern="1200" dirty="0">
            <a:solidFill>
              <a:srgbClr val="000000"/>
            </a:solidFill>
            <a:effectLst>
              <a:outerShdw blurRad="38100" dist="38100" dir="2700000" algn="tl">
                <a:srgbClr val="000000">
                  <a:alpha val="43137"/>
                </a:srgbClr>
              </a:outerShdw>
            </a:effectLst>
          </a:endParaRPr>
        </a:p>
      </dsp:txBody>
      <dsp:txXfrm>
        <a:off x="6521028" y="1403406"/>
        <a:ext cx="1466280" cy="2850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0FA28-D658-5647-853D-945674DA00EE}">
      <dsp:nvSpPr>
        <dsp:cNvPr id="0" name=""/>
        <dsp:cNvSpPr/>
      </dsp:nvSpPr>
      <dsp:spPr>
        <a:xfrm>
          <a:off x="1732359" y="1884"/>
          <a:ext cx="2631281" cy="1315640"/>
        </a:xfrm>
        <a:prstGeom prst="roundRect">
          <a:avLst>
            <a:gd name="adj" fmla="val 10000"/>
          </a:avLst>
        </a:prstGeom>
        <a:solidFill>
          <a:srgbClr val="DFC4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b="1" i="0" kern="1200" dirty="0" smtClean="0">
              <a:solidFill>
                <a:schemeClr val="bg1"/>
              </a:solidFill>
              <a:latin typeface="+mj-lt"/>
            </a:rPr>
            <a:t>Two implementation choices:</a:t>
          </a:r>
          <a:endParaRPr lang="en-US" sz="2500" b="1" i="0" kern="1200" dirty="0">
            <a:solidFill>
              <a:schemeClr val="bg1"/>
            </a:solidFill>
            <a:latin typeface="+mj-lt"/>
          </a:endParaRPr>
        </a:p>
      </dsp:txBody>
      <dsp:txXfrm>
        <a:off x="1770893" y="40418"/>
        <a:ext cx="2554213" cy="1238572"/>
      </dsp:txXfrm>
    </dsp:sp>
    <dsp:sp modelId="{00D58886-A1FE-8C47-83FB-F790A172AEE7}">
      <dsp:nvSpPr>
        <dsp:cNvPr id="0" name=""/>
        <dsp:cNvSpPr/>
      </dsp:nvSpPr>
      <dsp:spPr>
        <a:xfrm>
          <a:off x="1995487" y="1317525"/>
          <a:ext cx="263128" cy="986730"/>
        </a:xfrm>
        <a:custGeom>
          <a:avLst/>
          <a:gdLst/>
          <a:ahLst/>
          <a:cxnLst/>
          <a:rect l="0" t="0" r="0" b="0"/>
          <a:pathLst>
            <a:path>
              <a:moveTo>
                <a:pt x="0" y="0"/>
              </a:moveTo>
              <a:lnTo>
                <a:pt x="0" y="986730"/>
              </a:lnTo>
              <a:lnTo>
                <a:pt x="263128" y="98673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A40557-3734-6741-A5C0-1CE24AB6D7C2}">
      <dsp:nvSpPr>
        <dsp:cNvPr id="0" name=""/>
        <dsp:cNvSpPr/>
      </dsp:nvSpPr>
      <dsp:spPr>
        <a:xfrm>
          <a:off x="2258615" y="1646435"/>
          <a:ext cx="2105024" cy="1315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Provided as part of the underlying protocol suite</a:t>
          </a:r>
        </a:p>
      </dsp:txBody>
      <dsp:txXfrm>
        <a:off x="2297149" y="1684969"/>
        <a:ext cx="2027956" cy="1238572"/>
      </dsp:txXfrm>
    </dsp:sp>
    <dsp:sp modelId="{717E1806-6477-7948-B2BD-264D9CF9AFD3}">
      <dsp:nvSpPr>
        <dsp:cNvPr id="0" name=""/>
        <dsp:cNvSpPr/>
      </dsp:nvSpPr>
      <dsp:spPr>
        <a:xfrm>
          <a:off x="1995487" y="1317525"/>
          <a:ext cx="263128" cy="2631281"/>
        </a:xfrm>
        <a:custGeom>
          <a:avLst/>
          <a:gdLst/>
          <a:ahLst/>
          <a:cxnLst/>
          <a:rect l="0" t="0" r="0" b="0"/>
          <a:pathLst>
            <a:path>
              <a:moveTo>
                <a:pt x="0" y="0"/>
              </a:moveTo>
              <a:lnTo>
                <a:pt x="0" y="2631281"/>
              </a:lnTo>
              <a:lnTo>
                <a:pt x="263128" y="26312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9A5563-D16C-E447-B32F-418FA7791C47}">
      <dsp:nvSpPr>
        <dsp:cNvPr id="0" name=""/>
        <dsp:cNvSpPr/>
      </dsp:nvSpPr>
      <dsp:spPr>
        <a:xfrm>
          <a:off x="2258615" y="3290986"/>
          <a:ext cx="2105024" cy="13156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Embedded in specific packages</a:t>
          </a:r>
        </a:p>
      </dsp:txBody>
      <dsp:txXfrm>
        <a:off x="2297149" y="3329520"/>
        <a:ext cx="2027956" cy="1238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987A2-8E7D-6B4D-80E7-465F2E0ED764}">
      <dsp:nvSpPr>
        <dsp:cNvPr id="0" name=""/>
        <dsp:cNvSpPr/>
      </dsp:nvSpPr>
      <dsp:spPr>
        <a:xfrm>
          <a:off x="900" y="856501"/>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Conveys TLS-related alerts to peer entity</a:t>
          </a:r>
          <a:endParaRPr lang="en-US" sz="1400" kern="1200" dirty="0"/>
        </a:p>
      </dsp:txBody>
      <dsp:txXfrm>
        <a:off x="35304" y="890905"/>
        <a:ext cx="2280453" cy="1105822"/>
      </dsp:txXfrm>
    </dsp:sp>
    <dsp:sp modelId="{78F5F78C-FCA7-7241-A05A-73177B7C895E}">
      <dsp:nvSpPr>
        <dsp:cNvPr id="0" name=""/>
        <dsp:cNvSpPr/>
      </dsp:nvSpPr>
      <dsp:spPr>
        <a:xfrm>
          <a:off x="2350161" y="1426941"/>
          <a:ext cx="939704" cy="33750"/>
        </a:xfrm>
        <a:custGeom>
          <a:avLst/>
          <a:gdLst/>
          <a:ahLst/>
          <a:cxnLst/>
          <a:rect l="0" t="0" r="0" b="0"/>
          <a:pathLst>
            <a:path>
              <a:moveTo>
                <a:pt x="0" y="16875"/>
              </a:moveTo>
              <a:lnTo>
                <a:pt x="939704" y="1687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96520" y="1420324"/>
        <a:ext cx="46985" cy="46985"/>
      </dsp:txXfrm>
    </dsp:sp>
    <dsp:sp modelId="{E56310D0-7A4D-8F4B-915B-176045311517}">
      <dsp:nvSpPr>
        <dsp:cNvPr id="0" name=""/>
        <dsp:cNvSpPr/>
      </dsp:nvSpPr>
      <dsp:spPr>
        <a:xfrm>
          <a:off x="3289865" y="856501"/>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Alert messages are compressed and encrypted</a:t>
          </a:r>
          <a:endParaRPr lang="en-US" sz="1400" kern="1200" dirty="0"/>
        </a:p>
      </dsp:txBody>
      <dsp:txXfrm>
        <a:off x="3324269" y="890905"/>
        <a:ext cx="2280453" cy="1105822"/>
      </dsp:txXfrm>
    </dsp:sp>
    <dsp:sp modelId="{D219594D-CD20-174C-8C80-F508F8296277}">
      <dsp:nvSpPr>
        <dsp:cNvPr id="0" name=""/>
        <dsp:cNvSpPr/>
      </dsp:nvSpPr>
      <dsp:spPr>
        <a:xfrm>
          <a:off x="900" y="3558151"/>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Each message consists of two bytes:</a:t>
          </a:r>
          <a:endParaRPr lang="en-US" sz="1400" kern="1200" dirty="0"/>
        </a:p>
      </dsp:txBody>
      <dsp:txXfrm>
        <a:off x="35304" y="3592555"/>
        <a:ext cx="2280453" cy="1105822"/>
      </dsp:txXfrm>
    </dsp:sp>
    <dsp:sp modelId="{041EA3D9-3C82-894E-974D-6F255A583B39}">
      <dsp:nvSpPr>
        <dsp:cNvPr id="0" name=""/>
        <dsp:cNvSpPr/>
      </dsp:nvSpPr>
      <dsp:spPr>
        <a:xfrm rot="19457599">
          <a:off x="2241388" y="3790885"/>
          <a:ext cx="1157249" cy="33750"/>
        </a:xfrm>
        <a:custGeom>
          <a:avLst/>
          <a:gdLst/>
          <a:ahLst/>
          <a:cxnLst/>
          <a:rect l="0" t="0" r="0" b="0"/>
          <a:pathLst>
            <a:path>
              <a:moveTo>
                <a:pt x="0" y="16875"/>
              </a:moveTo>
              <a:lnTo>
                <a:pt x="1157249" y="1687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91082" y="3778829"/>
        <a:ext cx="57862" cy="57862"/>
      </dsp:txXfrm>
    </dsp:sp>
    <dsp:sp modelId="{362B7866-32CF-7A43-A6C8-25204DEA49F1}">
      <dsp:nvSpPr>
        <dsp:cNvPr id="0" name=""/>
        <dsp:cNvSpPr/>
      </dsp:nvSpPr>
      <dsp:spPr>
        <a:xfrm>
          <a:off x="3289865" y="2882739"/>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First byte takes the value warning (1) or fatal (2) to convey the severity of the message</a:t>
          </a:r>
          <a:endParaRPr lang="en-US" sz="1400" kern="1200" dirty="0"/>
        </a:p>
      </dsp:txBody>
      <dsp:txXfrm>
        <a:off x="3324269" y="2917143"/>
        <a:ext cx="2280453" cy="1105822"/>
      </dsp:txXfrm>
    </dsp:sp>
    <dsp:sp modelId="{29D65B0F-9A2A-CC46-8C23-752B0FCE1495}">
      <dsp:nvSpPr>
        <dsp:cNvPr id="0" name=""/>
        <dsp:cNvSpPr/>
      </dsp:nvSpPr>
      <dsp:spPr>
        <a:xfrm rot="19457599">
          <a:off x="5530353" y="3115472"/>
          <a:ext cx="1157249" cy="33750"/>
        </a:xfrm>
        <a:custGeom>
          <a:avLst/>
          <a:gdLst/>
          <a:ahLst/>
          <a:cxnLst/>
          <a:rect l="0" t="0" r="0" b="0"/>
          <a:pathLst>
            <a:path>
              <a:moveTo>
                <a:pt x="0" y="16875"/>
              </a:moveTo>
              <a:lnTo>
                <a:pt x="1157249" y="16875"/>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80047" y="3103416"/>
        <a:ext cx="57862" cy="57862"/>
      </dsp:txXfrm>
    </dsp:sp>
    <dsp:sp modelId="{61437A78-1D8C-D546-BB5B-8F5230EEF4EF}">
      <dsp:nvSpPr>
        <dsp:cNvPr id="0" name=""/>
        <dsp:cNvSpPr/>
      </dsp:nvSpPr>
      <dsp:spPr>
        <a:xfrm>
          <a:off x="6578830" y="2207326"/>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If the level is fatal, TSL immediately terminates the connection</a:t>
          </a:r>
          <a:endParaRPr lang="en-US" sz="1400" kern="1200" dirty="0"/>
        </a:p>
      </dsp:txBody>
      <dsp:txXfrm>
        <a:off x="6613234" y="2241730"/>
        <a:ext cx="2280453" cy="1105822"/>
      </dsp:txXfrm>
    </dsp:sp>
    <dsp:sp modelId="{D59BA46E-4619-8944-A0C4-FB30F7D070F1}">
      <dsp:nvSpPr>
        <dsp:cNvPr id="0" name=""/>
        <dsp:cNvSpPr/>
      </dsp:nvSpPr>
      <dsp:spPr>
        <a:xfrm rot="2142401">
          <a:off x="5530353" y="3790885"/>
          <a:ext cx="1157249" cy="33750"/>
        </a:xfrm>
        <a:custGeom>
          <a:avLst/>
          <a:gdLst/>
          <a:ahLst/>
          <a:cxnLst/>
          <a:rect l="0" t="0" r="0" b="0"/>
          <a:pathLst>
            <a:path>
              <a:moveTo>
                <a:pt x="0" y="16875"/>
              </a:moveTo>
              <a:lnTo>
                <a:pt x="1157249" y="16875"/>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080047" y="3778829"/>
        <a:ext cx="57862" cy="57862"/>
      </dsp:txXfrm>
    </dsp:sp>
    <dsp:sp modelId="{3F242A22-059F-9D43-9F1A-A52FBFFDA5D8}">
      <dsp:nvSpPr>
        <dsp:cNvPr id="0" name=""/>
        <dsp:cNvSpPr/>
      </dsp:nvSpPr>
      <dsp:spPr>
        <a:xfrm>
          <a:off x="6578830" y="3558151"/>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Other connections on the same session may continue, but no new connections on this session may be established</a:t>
          </a:r>
          <a:endParaRPr lang="en-US" sz="1400" kern="1200" dirty="0"/>
        </a:p>
      </dsp:txBody>
      <dsp:txXfrm>
        <a:off x="6613234" y="3592555"/>
        <a:ext cx="2280453" cy="1105822"/>
      </dsp:txXfrm>
    </dsp:sp>
    <dsp:sp modelId="{9D56C9F7-2C1B-1244-82B5-B5F35D5AD979}">
      <dsp:nvSpPr>
        <dsp:cNvPr id="0" name=""/>
        <dsp:cNvSpPr/>
      </dsp:nvSpPr>
      <dsp:spPr>
        <a:xfrm rot="2142401">
          <a:off x="2241388" y="4466298"/>
          <a:ext cx="1157249" cy="33750"/>
        </a:xfrm>
        <a:custGeom>
          <a:avLst/>
          <a:gdLst/>
          <a:ahLst/>
          <a:cxnLst/>
          <a:rect l="0" t="0" r="0" b="0"/>
          <a:pathLst>
            <a:path>
              <a:moveTo>
                <a:pt x="0" y="16875"/>
              </a:moveTo>
              <a:lnTo>
                <a:pt x="1157249" y="1687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791082" y="4454241"/>
        <a:ext cx="57862" cy="57862"/>
      </dsp:txXfrm>
    </dsp:sp>
    <dsp:sp modelId="{9E7E4C9B-2998-9148-9CEE-17DE912E4B31}">
      <dsp:nvSpPr>
        <dsp:cNvPr id="0" name=""/>
        <dsp:cNvSpPr/>
      </dsp:nvSpPr>
      <dsp:spPr>
        <a:xfrm>
          <a:off x="3289865" y="4233564"/>
          <a:ext cx="2349261" cy="117463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smtClean="0"/>
            <a:t>Second byte contains a code that indicates the specific alert</a:t>
          </a:r>
          <a:endParaRPr lang="en-US" sz="1400" kern="1200" dirty="0"/>
        </a:p>
      </dsp:txBody>
      <dsp:txXfrm>
        <a:off x="3324269" y="4267968"/>
        <a:ext cx="2280453" cy="1105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2156A-2FF1-AD41-9192-44678502CDE8}">
      <dsp:nvSpPr>
        <dsp:cNvPr id="0" name=""/>
        <dsp:cNvSpPr/>
      </dsp:nvSpPr>
      <dsp:spPr>
        <a:xfrm>
          <a:off x="6392" y="1431973"/>
          <a:ext cx="1910532" cy="12000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solidFill>
                <a:srgbClr val="000000"/>
              </a:solidFill>
              <a:effectLst/>
              <a:latin typeface="+mj-lt"/>
            </a:rPr>
            <a:t>Authenticate each other</a:t>
          </a:r>
          <a:endParaRPr lang="en-US" sz="1800" b="1" kern="1200" dirty="0">
            <a:solidFill>
              <a:srgbClr val="000000"/>
            </a:solidFill>
            <a:effectLst/>
            <a:latin typeface="+mj-lt"/>
          </a:endParaRPr>
        </a:p>
      </dsp:txBody>
      <dsp:txXfrm>
        <a:off x="41540" y="1467121"/>
        <a:ext cx="1840236" cy="1129757"/>
      </dsp:txXfrm>
    </dsp:sp>
    <dsp:sp modelId="{C1B21B1E-D74D-D043-B1FF-EEC5785C84C2}">
      <dsp:nvSpPr>
        <dsp:cNvPr id="0" name=""/>
        <dsp:cNvSpPr/>
      </dsp:nvSpPr>
      <dsp:spPr>
        <a:xfrm>
          <a:off x="2107977" y="1795093"/>
          <a:ext cx="405032" cy="47381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107977" y="1889855"/>
        <a:ext cx="283522" cy="284288"/>
      </dsp:txXfrm>
    </dsp:sp>
    <dsp:sp modelId="{DC9373A0-7464-504F-ADE4-6F3484D8DBB9}">
      <dsp:nvSpPr>
        <dsp:cNvPr id="0" name=""/>
        <dsp:cNvSpPr/>
      </dsp:nvSpPr>
      <dsp:spPr>
        <a:xfrm>
          <a:off x="2681137" y="1431973"/>
          <a:ext cx="1910532" cy="12000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solidFill>
                <a:srgbClr val="000000"/>
              </a:solidFill>
              <a:effectLst/>
              <a:latin typeface="+mj-lt"/>
            </a:rPr>
            <a:t>Negotiate encryption and MAC algorithms</a:t>
          </a:r>
        </a:p>
      </dsp:txBody>
      <dsp:txXfrm>
        <a:off x="2716285" y="1467121"/>
        <a:ext cx="1840236" cy="1129757"/>
      </dsp:txXfrm>
    </dsp:sp>
    <dsp:sp modelId="{8BB9FF7C-9D88-4D4D-9003-2F2A770053F6}">
      <dsp:nvSpPr>
        <dsp:cNvPr id="0" name=""/>
        <dsp:cNvSpPr/>
      </dsp:nvSpPr>
      <dsp:spPr>
        <a:xfrm>
          <a:off x="4782723" y="1795093"/>
          <a:ext cx="405032" cy="473812"/>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782723" y="1889855"/>
        <a:ext cx="283522" cy="284288"/>
      </dsp:txXfrm>
    </dsp:sp>
    <dsp:sp modelId="{0FE07E99-91F1-4841-B8CF-C8D2509D0524}">
      <dsp:nvSpPr>
        <dsp:cNvPr id="0" name=""/>
        <dsp:cNvSpPr/>
      </dsp:nvSpPr>
      <dsp:spPr>
        <a:xfrm>
          <a:off x="5355883" y="1431973"/>
          <a:ext cx="1910532" cy="120005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dirty="0" smtClean="0">
              <a:solidFill>
                <a:srgbClr val="000000"/>
              </a:solidFill>
              <a:effectLst/>
              <a:latin typeface="+mj-lt"/>
            </a:rPr>
            <a:t>Negotiate cryptographic keys to be used</a:t>
          </a:r>
        </a:p>
      </dsp:txBody>
      <dsp:txXfrm>
        <a:off x="5391031" y="1467121"/>
        <a:ext cx="1840236" cy="11297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FB57E-B85A-554E-88B5-D34926E23C6D}">
      <dsp:nvSpPr>
        <dsp:cNvPr id="0" name=""/>
        <dsp:cNvSpPr/>
      </dsp:nvSpPr>
      <dsp:spPr>
        <a:xfrm rot="16200000">
          <a:off x="925909" y="-925909"/>
          <a:ext cx="2262981" cy="41148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tx1"/>
              </a:solidFill>
              <a:latin typeface="+mj-lt"/>
            </a:rPr>
            <a:t>Attacks on the Handshake Protocol</a:t>
          </a:r>
          <a:endParaRPr lang="en-US" sz="2700" b="1" kern="1200" dirty="0">
            <a:solidFill>
              <a:schemeClr val="tx1"/>
            </a:solidFill>
            <a:latin typeface="+mj-lt"/>
          </a:endParaRPr>
        </a:p>
      </dsp:txBody>
      <dsp:txXfrm rot="5400000">
        <a:off x="-1" y="1"/>
        <a:ext cx="4114800" cy="1697236"/>
      </dsp:txXfrm>
    </dsp:sp>
    <dsp:sp modelId="{C2262827-5B9F-3847-91EF-382EA73CD4DC}">
      <dsp:nvSpPr>
        <dsp:cNvPr id="0" name=""/>
        <dsp:cNvSpPr/>
      </dsp:nvSpPr>
      <dsp:spPr>
        <a:xfrm>
          <a:off x="4114800" y="0"/>
          <a:ext cx="4114800" cy="2262981"/>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tx1"/>
              </a:solidFill>
              <a:latin typeface="+mj-lt"/>
            </a:rPr>
            <a:t>Attacks on the record and application data protocols</a:t>
          </a:r>
          <a:endParaRPr lang="en-US" sz="2700" b="1" kern="1200" dirty="0">
            <a:solidFill>
              <a:schemeClr val="tx1"/>
            </a:solidFill>
            <a:latin typeface="+mj-lt"/>
          </a:endParaRPr>
        </a:p>
      </dsp:txBody>
      <dsp:txXfrm>
        <a:off x="4114800" y="0"/>
        <a:ext cx="4114800" cy="1697236"/>
      </dsp:txXfrm>
    </dsp:sp>
    <dsp:sp modelId="{AECA0784-E080-3049-97D3-5E8E21442BE9}">
      <dsp:nvSpPr>
        <dsp:cNvPr id="0" name=""/>
        <dsp:cNvSpPr/>
      </dsp:nvSpPr>
      <dsp:spPr>
        <a:xfrm rot="10800000">
          <a:off x="0" y="2262981"/>
          <a:ext cx="4114800" cy="2262981"/>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tx1"/>
              </a:solidFill>
              <a:latin typeface="+mj-lt"/>
            </a:rPr>
            <a:t>Attacks on the PKI</a:t>
          </a:r>
          <a:endParaRPr lang="en-US" sz="2700" b="1" kern="1200" dirty="0">
            <a:solidFill>
              <a:schemeClr val="tx1"/>
            </a:solidFill>
            <a:latin typeface="+mj-lt"/>
          </a:endParaRPr>
        </a:p>
      </dsp:txBody>
      <dsp:txXfrm rot="10800000">
        <a:off x="0" y="2828726"/>
        <a:ext cx="4114800" cy="1697236"/>
      </dsp:txXfrm>
    </dsp:sp>
    <dsp:sp modelId="{DB559B6D-6305-E24E-8C43-AB59EEF7A912}">
      <dsp:nvSpPr>
        <dsp:cNvPr id="0" name=""/>
        <dsp:cNvSpPr/>
      </dsp:nvSpPr>
      <dsp:spPr>
        <a:xfrm rot="5400000">
          <a:off x="5040709" y="1337072"/>
          <a:ext cx="2262981" cy="4114800"/>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tx1"/>
              </a:solidFill>
              <a:latin typeface="+mj-lt"/>
            </a:rPr>
            <a:t>Other attacks</a:t>
          </a:r>
          <a:endParaRPr lang="en-US" sz="2700" b="1" kern="1200" dirty="0">
            <a:solidFill>
              <a:schemeClr val="tx1"/>
            </a:solidFill>
            <a:latin typeface="+mj-lt"/>
          </a:endParaRPr>
        </a:p>
      </dsp:txBody>
      <dsp:txXfrm rot="-5400000">
        <a:off x="4114799" y="2828726"/>
        <a:ext cx="4114800" cy="1697236"/>
      </dsp:txXfrm>
    </dsp:sp>
    <dsp:sp modelId="{BB7B8828-CE5C-6448-B9AE-482397440A1B}">
      <dsp:nvSpPr>
        <dsp:cNvPr id="0" name=""/>
        <dsp:cNvSpPr/>
      </dsp:nvSpPr>
      <dsp:spPr>
        <a:xfrm>
          <a:off x="2880359" y="1697236"/>
          <a:ext cx="2468880" cy="1131490"/>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solidFill>
                <a:schemeClr val="bg1"/>
              </a:solidFill>
              <a:latin typeface="+mj-lt"/>
            </a:rPr>
            <a:t>Four general categories:</a:t>
          </a:r>
          <a:endParaRPr lang="en-US" sz="2700" b="1" kern="1200" dirty="0">
            <a:solidFill>
              <a:schemeClr val="bg1"/>
            </a:solidFill>
            <a:latin typeface="+mj-lt"/>
          </a:endParaRPr>
        </a:p>
      </dsp:txBody>
      <dsp:txXfrm>
        <a:off x="2935594" y="1752471"/>
        <a:ext cx="2358410" cy="102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FE4D6-091A-054B-BBFB-6D456E730361}">
      <dsp:nvSpPr>
        <dsp:cNvPr id="0" name=""/>
        <dsp:cNvSpPr/>
      </dsp:nvSpPr>
      <dsp:spPr>
        <a:xfrm rot="16200000">
          <a:off x="-1000323" y="1001380"/>
          <a:ext cx="4752528" cy="2749766"/>
        </a:xfrm>
        <a:prstGeom prst="flowChartManualOperation">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n-US" sz="2200" b="1" i="0" kern="1200" dirty="0" smtClean="0">
              <a:solidFill>
                <a:schemeClr val="bg1"/>
              </a:solidFill>
              <a:latin typeface="+mj-lt"/>
            </a:rPr>
            <a:t>Authentication</a:t>
          </a:r>
          <a:endParaRPr lang="en-US" sz="2200" b="1" i="0" kern="1200" dirty="0">
            <a:solidFill>
              <a:schemeClr val="bg1"/>
            </a:solidFill>
            <a:latin typeface="+mj-lt"/>
          </a:endParaRPr>
        </a:p>
        <a:p>
          <a:pPr marL="171450" lvl="1" indent="-171450" algn="l" defTabSz="755650">
            <a:lnSpc>
              <a:spcPct val="90000"/>
            </a:lnSpc>
            <a:spcBef>
              <a:spcPct val="0"/>
            </a:spcBef>
            <a:spcAft>
              <a:spcPct val="15000"/>
            </a:spcAft>
            <a:buChar char="••"/>
          </a:pPr>
          <a:r>
            <a:rPr lang="en-US" sz="1700" kern="1200" dirty="0" smtClean="0">
              <a:solidFill>
                <a:schemeClr val="bg1"/>
              </a:solidFill>
              <a:latin typeface="+mj-lt"/>
            </a:rPr>
            <a:t>Assures </a:t>
          </a:r>
          <a:r>
            <a:rPr lang="en-US" sz="1700" kern="1200" dirty="0" smtClean="0">
              <a:solidFill>
                <a:schemeClr val="bg1"/>
              </a:solidFill>
              <a:latin typeface="+mj-lt"/>
            </a:rPr>
            <a:t>that a received packet was, in fact, transmitted by the party identified as the source in the packet header and that the packet has not been altered in transit</a:t>
          </a:r>
        </a:p>
      </dsp:txBody>
      <dsp:txXfrm rot="5400000">
        <a:off x="1058" y="950505"/>
        <a:ext cx="2749766" cy="2851516"/>
      </dsp:txXfrm>
    </dsp:sp>
    <dsp:sp modelId="{C4B7C91E-E908-5147-A1CB-E02362E73990}">
      <dsp:nvSpPr>
        <dsp:cNvPr id="0" name=""/>
        <dsp:cNvSpPr/>
      </dsp:nvSpPr>
      <dsp:spPr>
        <a:xfrm rot="16200000">
          <a:off x="1955675" y="1001380"/>
          <a:ext cx="4752528" cy="2749766"/>
        </a:xfrm>
        <a:prstGeom prst="flowChartManualOperation">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n-US" sz="2200" b="1" i="0" kern="1200" dirty="0" smtClean="0">
              <a:solidFill>
                <a:schemeClr val="bg1"/>
              </a:solidFill>
              <a:latin typeface="+mj-lt"/>
            </a:rPr>
            <a:t>Confidentiality</a:t>
          </a:r>
          <a:endParaRPr lang="en-US" sz="2200" b="1" i="0" kern="1200" dirty="0" smtClean="0">
            <a:solidFill>
              <a:schemeClr val="bg1"/>
            </a:solidFill>
            <a:latin typeface="+mj-lt"/>
          </a:endParaRPr>
        </a:p>
        <a:p>
          <a:pPr marL="171450" lvl="1" indent="-171450" algn="l" defTabSz="755650">
            <a:lnSpc>
              <a:spcPct val="90000"/>
            </a:lnSpc>
            <a:spcBef>
              <a:spcPct val="0"/>
            </a:spcBef>
            <a:spcAft>
              <a:spcPct val="15000"/>
            </a:spcAft>
            <a:buChar char="••"/>
          </a:pPr>
          <a:r>
            <a:rPr lang="en-US" sz="1700" kern="1200" dirty="0" smtClean="0">
              <a:solidFill>
                <a:schemeClr val="bg1"/>
              </a:solidFill>
              <a:latin typeface="+mj-lt"/>
            </a:rPr>
            <a:t>Enables </a:t>
          </a:r>
          <a:r>
            <a:rPr lang="en-US" sz="1700" kern="1200" dirty="0" smtClean="0">
              <a:solidFill>
                <a:schemeClr val="bg1"/>
              </a:solidFill>
              <a:latin typeface="+mj-lt"/>
            </a:rPr>
            <a:t>communicating nodes to encrypt messages to prevent eavesdropping by third parties</a:t>
          </a:r>
        </a:p>
      </dsp:txBody>
      <dsp:txXfrm rot="5400000">
        <a:off x="2957056" y="950505"/>
        <a:ext cx="2749766" cy="2851516"/>
      </dsp:txXfrm>
    </dsp:sp>
    <dsp:sp modelId="{9428016A-3C81-D946-997A-C647D8C8BC97}">
      <dsp:nvSpPr>
        <dsp:cNvPr id="0" name=""/>
        <dsp:cNvSpPr/>
      </dsp:nvSpPr>
      <dsp:spPr>
        <a:xfrm rot="16200000">
          <a:off x="4911675" y="1001380"/>
          <a:ext cx="4752528" cy="2749766"/>
        </a:xfrm>
        <a:prstGeom prst="flowChartManualOperation">
          <a:avLst/>
        </a:prstGeom>
        <a:solidFill>
          <a:schemeClr val="accent2"/>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2255" bIns="0" numCol="1" spcCol="1270" anchor="t" anchorCtr="0">
          <a:noAutofit/>
        </a:bodyPr>
        <a:lstStyle/>
        <a:p>
          <a:pPr lvl="0" algn="l" defTabSz="977900">
            <a:lnSpc>
              <a:spcPct val="90000"/>
            </a:lnSpc>
            <a:spcBef>
              <a:spcPct val="0"/>
            </a:spcBef>
            <a:spcAft>
              <a:spcPct val="35000"/>
            </a:spcAft>
          </a:pPr>
          <a:r>
            <a:rPr lang="en-US" sz="2200" b="1" i="0" kern="1200" dirty="0" smtClean="0">
              <a:solidFill>
                <a:schemeClr val="bg1"/>
              </a:solidFill>
              <a:latin typeface="+mj-lt"/>
            </a:rPr>
            <a:t>Key </a:t>
          </a:r>
          <a:r>
            <a:rPr lang="en-US" sz="2200" b="1" i="0" kern="1200" dirty="0" smtClean="0">
              <a:solidFill>
                <a:schemeClr val="bg1"/>
              </a:solidFill>
              <a:latin typeface="+mj-lt"/>
            </a:rPr>
            <a:t>management</a:t>
          </a:r>
        </a:p>
        <a:p>
          <a:pPr marL="171450" lvl="1" indent="-171450" algn="l" defTabSz="755650">
            <a:lnSpc>
              <a:spcPct val="90000"/>
            </a:lnSpc>
            <a:spcBef>
              <a:spcPct val="0"/>
            </a:spcBef>
            <a:spcAft>
              <a:spcPct val="15000"/>
            </a:spcAft>
            <a:buChar char="••"/>
          </a:pPr>
          <a:r>
            <a:rPr lang="en-US" sz="1700" kern="1200" dirty="0" smtClean="0">
              <a:solidFill>
                <a:schemeClr val="bg1"/>
              </a:solidFill>
              <a:latin typeface="+mj-lt"/>
            </a:rPr>
            <a:t>Concerned </a:t>
          </a:r>
          <a:r>
            <a:rPr lang="en-US" sz="1700" kern="1200" dirty="0" smtClean="0">
              <a:solidFill>
                <a:schemeClr val="bg1"/>
              </a:solidFill>
              <a:latin typeface="+mj-lt"/>
            </a:rPr>
            <a:t>with the secure exchange of keys</a:t>
          </a:r>
        </a:p>
        <a:p>
          <a:pPr marL="171450" lvl="1" indent="-171450" algn="l" defTabSz="755650">
            <a:lnSpc>
              <a:spcPct val="90000"/>
            </a:lnSpc>
            <a:spcBef>
              <a:spcPct val="0"/>
            </a:spcBef>
            <a:spcAft>
              <a:spcPct val="15000"/>
            </a:spcAft>
            <a:buChar char="••"/>
          </a:pPr>
          <a:r>
            <a:rPr lang="en-US" sz="1700" kern="1200" dirty="0" smtClean="0">
              <a:solidFill>
                <a:schemeClr val="bg1"/>
              </a:solidFill>
              <a:latin typeface="+mj-lt"/>
            </a:rPr>
            <a:t>Provided </a:t>
          </a:r>
          <a:r>
            <a:rPr lang="en-US" sz="1700" kern="1200" dirty="0" smtClean="0">
              <a:solidFill>
                <a:schemeClr val="bg1"/>
              </a:solidFill>
              <a:latin typeface="+mj-lt"/>
            </a:rPr>
            <a:t>by the Internet exchange standard IKEv2</a:t>
          </a:r>
        </a:p>
      </dsp:txBody>
      <dsp:txXfrm rot="5400000">
        <a:off x="5913056" y="950505"/>
        <a:ext cx="2749766" cy="2851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D712A-D1D5-3044-AE58-311359EFF8C2}">
      <dsp:nvSpPr>
        <dsp:cNvPr id="0" name=""/>
        <dsp:cNvSpPr/>
      </dsp:nvSpPr>
      <dsp:spPr>
        <a:xfrm>
          <a:off x="1637927" y="0"/>
          <a:ext cx="5544616" cy="5544616"/>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339B99B-6A91-164D-80F5-34B90B6AE7CA}">
      <dsp:nvSpPr>
        <dsp:cNvPr id="0" name=""/>
        <dsp:cNvSpPr/>
      </dsp:nvSpPr>
      <dsp:spPr>
        <a:xfrm>
          <a:off x="2164666" y="526738"/>
          <a:ext cx="2162400" cy="2162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solidFill>
                <a:srgbClr val="000000"/>
              </a:solidFill>
              <a:latin typeface="+mj-lt"/>
            </a:rPr>
            <a:t>Secure branch office connectivity over the Internet</a:t>
          </a:r>
          <a:endParaRPr lang="en-US" sz="2100" kern="1200" dirty="0">
            <a:solidFill>
              <a:srgbClr val="000000"/>
            </a:solidFill>
            <a:latin typeface="+mj-lt"/>
          </a:endParaRPr>
        </a:p>
      </dsp:txBody>
      <dsp:txXfrm>
        <a:off x="2270226" y="632298"/>
        <a:ext cx="1951280" cy="1951280"/>
      </dsp:txXfrm>
    </dsp:sp>
    <dsp:sp modelId="{BDE71E21-6E86-B14E-8A6D-FC18D194AAE1}">
      <dsp:nvSpPr>
        <dsp:cNvPr id="0" name=""/>
        <dsp:cNvSpPr/>
      </dsp:nvSpPr>
      <dsp:spPr>
        <a:xfrm>
          <a:off x="4493405" y="526738"/>
          <a:ext cx="2162400" cy="2162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solidFill>
                <a:srgbClr val="000000"/>
              </a:solidFill>
              <a:latin typeface="+mj-lt"/>
            </a:rPr>
            <a:t>Secure remote access over the Internet</a:t>
          </a:r>
          <a:endParaRPr lang="en-US" sz="2100" kern="1200" dirty="0">
            <a:solidFill>
              <a:srgbClr val="000000"/>
            </a:solidFill>
            <a:latin typeface="+mj-lt"/>
          </a:endParaRPr>
        </a:p>
      </dsp:txBody>
      <dsp:txXfrm>
        <a:off x="4598965" y="632298"/>
        <a:ext cx="1951280" cy="1951280"/>
      </dsp:txXfrm>
    </dsp:sp>
    <dsp:sp modelId="{4084078A-98F8-754D-96C3-B78838938261}">
      <dsp:nvSpPr>
        <dsp:cNvPr id="0" name=""/>
        <dsp:cNvSpPr/>
      </dsp:nvSpPr>
      <dsp:spPr>
        <a:xfrm>
          <a:off x="2164666" y="2855477"/>
          <a:ext cx="2162400" cy="2162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solidFill>
                <a:srgbClr val="000000"/>
              </a:solidFill>
              <a:latin typeface="+mj-lt"/>
            </a:rPr>
            <a:t>Establishing extranet and intranet connectivity with partners</a:t>
          </a:r>
          <a:endParaRPr lang="en-US" sz="2100" kern="1200" dirty="0">
            <a:solidFill>
              <a:srgbClr val="000000"/>
            </a:solidFill>
            <a:latin typeface="+mj-lt"/>
          </a:endParaRPr>
        </a:p>
      </dsp:txBody>
      <dsp:txXfrm>
        <a:off x="2270226" y="2961037"/>
        <a:ext cx="1951280" cy="1951280"/>
      </dsp:txXfrm>
    </dsp:sp>
    <dsp:sp modelId="{88B521B4-5790-6E4E-9258-DC6C3CE7BC96}">
      <dsp:nvSpPr>
        <dsp:cNvPr id="0" name=""/>
        <dsp:cNvSpPr/>
      </dsp:nvSpPr>
      <dsp:spPr>
        <a:xfrm>
          <a:off x="4493405" y="2855477"/>
          <a:ext cx="2162400" cy="2162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solidFill>
                <a:srgbClr val="000000"/>
              </a:solidFill>
              <a:latin typeface="+mj-lt"/>
            </a:rPr>
            <a:t>Enhancing electronic commerce security</a:t>
          </a:r>
          <a:endParaRPr lang="en-US" sz="2100" kern="1200" dirty="0">
            <a:solidFill>
              <a:srgbClr val="000000"/>
            </a:solidFill>
            <a:latin typeface="+mj-lt"/>
          </a:endParaRPr>
        </a:p>
      </dsp:txBody>
      <dsp:txXfrm>
        <a:off x="4598965" y="2961037"/>
        <a:ext cx="1951280" cy="1951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712B2-D1CA-804F-A96C-26F4499D310A}">
      <dsp:nvSpPr>
        <dsp:cNvPr id="0" name=""/>
        <dsp:cNvSpPr/>
      </dsp:nvSpPr>
      <dsp:spPr>
        <a:xfrm>
          <a:off x="0" y="1827988"/>
          <a:ext cx="8686800" cy="2437318"/>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CA5B1C6-4F30-2240-9FA1-30B627AD74FD}">
      <dsp:nvSpPr>
        <dsp:cNvPr id="0" name=""/>
        <dsp:cNvSpPr/>
      </dsp:nvSpPr>
      <dsp:spPr>
        <a:xfrm>
          <a:off x="3094" y="0"/>
          <a:ext cx="1895837" cy="243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rtl="0">
            <a:lnSpc>
              <a:spcPct val="90000"/>
            </a:lnSpc>
            <a:spcBef>
              <a:spcPct val="0"/>
            </a:spcBef>
            <a:spcAft>
              <a:spcPct val="35000"/>
            </a:spcAft>
          </a:pPr>
          <a:r>
            <a:rPr lang="en-US" sz="1600" b="1" kern="1200" dirty="0" smtClean="0">
              <a:latin typeface="+mj-lt"/>
            </a:rPr>
            <a:t>Provides </a:t>
          </a:r>
          <a:r>
            <a:rPr lang="en-US" sz="1600" b="1" kern="1200" dirty="0" smtClean="0">
              <a:latin typeface="+mj-lt"/>
            </a:rPr>
            <a:t>two main functions:</a:t>
          </a:r>
          <a:endParaRPr lang="en-US" sz="16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A </a:t>
          </a:r>
          <a:r>
            <a:rPr lang="en-US" sz="1200" b="1" kern="1200" dirty="0" smtClean="0">
              <a:latin typeface="+mj-lt"/>
            </a:rPr>
            <a:t>combined authentication/encryption function called Encapsulating Security Payload (ESP)</a:t>
          </a:r>
          <a:endParaRPr lang="en-US" sz="1200" kern="1200" dirty="0">
            <a:latin typeface="+mj-lt"/>
          </a:endParaRPr>
        </a:p>
        <a:p>
          <a:pPr marL="114300" lvl="1" indent="-114300" algn="l" defTabSz="533400" rtl="0">
            <a:lnSpc>
              <a:spcPct val="90000"/>
            </a:lnSpc>
            <a:spcBef>
              <a:spcPct val="0"/>
            </a:spcBef>
            <a:spcAft>
              <a:spcPct val="15000"/>
            </a:spcAft>
            <a:buChar char="••"/>
          </a:pPr>
          <a:r>
            <a:rPr lang="en-US" sz="1200" b="1" kern="1200" dirty="0" smtClean="0">
              <a:latin typeface="+mj-lt"/>
            </a:rPr>
            <a:t>Key </a:t>
          </a:r>
          <a:r>
            <a:rPr lang="en-US" sz="1200" b="1" kern="1200" dirty="0" smtClean="0">
              <a:latin typeface="+mj-lt"/>
            </a:rPr>
            <a:t>exchange function</a:t>
          </a:r>
        </a:p>
      </dsp:txBody>
      <dsp:txXfrm>
        <a:off x="3094" y="0"/>
        <a:ext cx="1895837" cy="2437318"/>
      </dsp:txXfrm>
    </dsp:sp>
    <dsp:sp modelId="{1F1B0395-E81D-FA4A-9D0B-527370485142}">
      <dsp:nvSpPr>
        <dsp:cNvPr id="0" name=""/>
        <dsp:cNvSpPr/>
      </dsp:nvSpPr>
      <dsp:spPr>
        <a:xfrm>
          <a:off x="646348" y="2741983"/>
          <a:ext cx="609329" cy="6093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2">
              <a:alpha val="96000"/>
            </a:schemeClr>
          </a:solid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sp>
    <dsp:sp modelId="{A28FF002-7B72-5D4E-B65A-F6AC334C80D7}">
      <dsp:nvSpPr>
        <dsp:cNvPr id="0" name=""/>
        <dsp:cNvSpPr/>
      </dsp:nvSpPr>
      <dsp:spPr>
        <a:xfrm>
          <a:off x="1936533" y="3655977"/>
          <a:ext cx="2536075" cy="243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rtl="0">
            <a:lnSpc>
              <a:spcPct val="90000"/>
            </a:lnSpc>
            <a:spcBef>
              <a:spcPct val="0"/>
            </a:spcBef>
            <a:spcAft>
              <a:spcPct val="35000"/>
            </a:spcAft>
          </a:pPr>
          <a:r>
            <a:rPr lang="en-US" sz="1600" b="1" kern="1200" dirty="0" smtClean="0">
              <a:latin typeface="+mj-lt"/>
            </a:rPr>
            <a:t>Also </a:t>
          </a:r>
          <a:r>
            <a:rPr lang="en-US" sz="1600" b="1" kern="1200" dirty="0" smtClean="0">
              <a:latin typeface="+mj-lt"/>
            </a:rPr>
            <a:t>an authentication-only function, implemented using an Authentication Header (AH)</a:t>
          </a:r>
        </a:p>
        <a:p>
          <a:pPr marL="114300" lvl="1" indent="-114300" algn="l" defTabSz="533400" rtl="0">
            <a:lnSpc>
              <a:spcPct val="90000"/>
            </a:lnSpc>
            <a:spcBef>
              <a:spcPct val="0"/>
            </a:spcBef>
            <a:spcAft>
              <a:spcPct val="15000"/>
            </a:spcAft>
            <a:buChar char="••"/>
          </a:pPr>
          <a:r>
            <a:rPr lang="en-US" sz="1200" b="1" kern="1200" dirty="0" smtClean="0">
              <a:latin typeface="+mj-lt"/>
            </a:rPr>
            <a:t>Because </a:t>
          </a:r>
          <a:r>
            <a:rPr lang="en-US" sz="1200" b="1" kern="1200" dirty="0" smtClean="0">
              <a:latin typeface="+mj-lt"/>
            </a:rPr>
            <a:t>message authentication is provided by ESP, the use of AH is included in IPsecv3 for backward compatibility but should not be used in new applications</a:t>
          </a:r>
        </a:p>
      </dsp:txBody>
      <dsp:txXfrm>
        <a:off x="1936533" y="3655977"/>
        <a:ext cx="2536075" cy="2437318"/>
      </dsp:txXfrm>
    </dsp:sp>
    <dsp:sp modelId="{0F02A918-6310-3B46-BA12-8F04BA0D4328}">
      <dsp:nvSpPr>
        <dsp:cNvPr id="0" name=""/>
        <dsp:cNvSpPr/>
      </dsp:nvSpPr>
      <dsp:spPr>
        <a:xfrm>
          <a:off x="2685239" y="2762292"/>
          <a:ext cx="609329" cy="6093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2"/>
          </a:solid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sp>
    <dsp:sp modelId="{66CBC975-F030-F341-98B3-036381F9DB6B}">
      <dsp:nvSpPr>
        <dsp:cNvPr id="0" name=""/>
        <dsp:cNvSpPr/>
      </dsp:nvSpPr>
      <dsp:spPr>
        <a:xfrm>
          <a:off x="4254263" y="0"/>
          <a:ext cx="1774165" cy="243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latin typeface="+mj-lt"/>
            </a:rPr>
            <a:t>VPNs want both authentication and encryption</a:t>
          </a:r>
        </a:p>
      </dsp:txBody>
      <dsp:txXfrm>
        <a:off x="4254263" y="0"/>
        <a:ext cx="1774165" cy="2437318"/>
      </dsp:txXfrm>
    </dsp:sp>
    <dsp:sp modelId="{DCD5ACE4-A209-BF4D-A32A-9D9CBC2FA3BD}">
      <dsp:nvSpPr>
        <dsp:cNvPr id="0" name=""/>
        <dsp:cNvSpPr/>
      </dsp:nvSpPr>
      <dsp:spPr>
        <a:xfrm>
          <a:off x="4626772" y="2762292"/>
          <a:ext cx="609329" cy="6093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2"/>
          </a:solid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sp>
    <dsp:sp modelId="{3A58F41B-1232-E742-AC0B-493D48AD4BB0}">
      <dsp:nvSpPr>
        <dsp:cNvPr id="0" name=""/>
        <dsp:cNvSpPr/>
      </dsp:nvSpPr>
      <dsp:spPr>
        <a:xfrm>
          <a:off x="6009876" y="3655977"/>
          <a:ext cx="1493047" cy="243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lvl="0" algn="l" defTabSz="711200" rtl="0">
            <a:lnSpc>
              <a:spcPct val="90000"/>
            </a:lnSpc>
            <a:spcBef>
              <a:spcPct val="0"/>
            </a:spcBef>
            <a:spcAft>
              <a:spcPct val="35000"/>
            </a:spcAft>
          </a:pPr>
          <a:r>
            <a:rPr lang="en-US" sz="1600" b="1" kern="1200" dirty="0" smtClean="0"/>
            <a:t>Specification </a:t>
          </a:r>
          <a:r>
            <a:rPr lang="en-US" sz="1600" b="1" kern="1200" dirty="0" smtClean="0"/>
            <a:t>is quite complex</a:t>
          </a:r>
        </a:p>
        <a:p>
          <a:pPr marL="114300" lvl="1" indent="-114300" algn="l" defTabSz="533400" rtl="0">
            <a:lnSpc>
              <a:spcPct val="90000"/>
            </a:lnSpc>
            <a:spcBef>
              <a:spcPct val="0"/>
            </a:spcBef>
            <a:spcAft>
              <a:spcPct val="15000"/>
            </a:spcAft>
            <a:buChar char="••"/>
          </a:pPr>
          <a:r>
            <a:rPr lang="en-US" sz="1200" b="1" kern="1200" dirty="0" smtClean="0">
              <a:latin typeface="+mj-lt"/>
            </a:rPr>
            <a:t>Numerous </a:t>
          </a:r>
          <a:r>
            <a:rPr lang="en-US" sz="1200" b="1" kern="1200" dirty="0" smtClean="0">
              <a:latin typeface="+mj-lt"/>
            </a:rPr>
            <a:t>RFC’s 2401/4302</a:t>
          </a:r>
          <a:r>
            <a:rPr lang="en-US" sz="1200" b="1" kern="1200" dirty="0" smtClean="0">
              <a:latin typeface="+mj-lt"/>
            </a:rPr>
            <a:t>/ 4303</a:t>
          </a:r>
          <a:r>
            <a:rPr lang="en-US" sz="1200" b="1" kern="1200" dirty="0" smtClean="0">
              <a:latin typeface="+mj-lt"/>
            </a:rPr>
            <a:t>/4306</a:t>
          </a:r>
        </a:p>
      </dsp:txBody>
      <dsp:txXfrm>
        <a:off x="6009876" y="3655977"/>
        <a:ext cx="1493047" cy="2437318"/>
      </dsp:txXfrm>
    </dsp:sp>
    <dsp:sp modelId="{F45652F5-B87C-434A-A835-032200B544E1}">
      <dsp:nvSpPr>
        <dsp:cNvPr id="0" name=""/>
        <dsp:cNvSpPr/>
      </dsp:nvSpPr>
      <dsp:spPr>
        <a:xfrm>
          <a:off x="6315590" y="2762298"/>
          <a:ext cx="609329" cy="6093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accent2"/>
          </a:solid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D6254-141A-6340-88C7-9561F97AAC37}">
      <dsp:nvSpPr>
        <dsp:cNvPr id="0" name=""/>
        <dsp:cNvSpPr/>
      </dsp:nvSpPr>
      <dsp:spPr>
        <a:xfrm>
          <a:off x="0" y="0"/>
          <a:ext cx="4038600" cy="4064000"/>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0" kern="1200" dirty="0" smtClean="0">
              <a:solidFill>
                <a:schemeClr val="bg1"/>
              </a:solidFill>
              <a:latin typeface="+mj-lt"/>
            </a:rPr>
            <a:t>Defined by 3 parameters:</a:t>
          </a:r>
          <a:endParaRPr lang="en-US" sz="3400" b="0" kern="1200" dirty="0">
            <a:solidFill>
              <a:schemeClr val="bg1"/>
            </a:solidFill>
            <a:latin typeface="+mj-lt"/>
          </a:endParaRPr>
        </a:p>
      </dsp:txBody>
      <dsp:txXfrm>
        <a:off x="0" y="0"/>
        <a:ext cx="4038600" cy="1219200"/>
      </dsp:txXfrm>
    </dsp:sp>
    <dsp:sp modelId="{7B63E8EE-61E8-FD4B-B00B-91B0D3F2136A}">
      <dsp:nvSpPr>
        <dsp:cNvPr id="0" name=""/>
        <dsp:cNvSpPr/>
      </dsp:nvSpPr>
      <dsp:spPr>
        <a:xfrm>
          <a:off x="403860" y="1219547"/>
          <a:ext cx="3230880" cy="7984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AU" sz="2300" b="0" kern="1200" dirty="0" smtClean="0">
              <a:solidFill>
                <a:schemeClr val="bg1"/>
              </a:solidFill>
              <a:latin typeface="+mj-lt"/>
            </a:rPr>
            <a:t>Security Parameter Index (SPI)</a:t>
          </a:r>
          <a:endParaRPr lang="en-AU" sz="2300" b="0" kern="1200" dirty="0">
            <a:solidFill>
              <a:schemeClr val="bg1"/>
            </a:solidFill>
            <a:latin typeface="+mj-lt"/>
          </a:endParaRPr>
        </a:p>
      </dsp:txBody>
      <dsp:txXfrm>
        <a:off x="427245" y="1242932"/>
        <a:ext cx="3184110" cy="751643"/>
      </dsp:txXfrm>
    </dsp:sp>
    <dsp:sp modelId="{55394461-314B-E344-BCC2-CE62F060F3E2}">
      <dsp:nvSpPr>
        <dsp:cNvPr id="0" name=""/>
        <dsp:cNvSpPr/>
      </dsp:nvSpPr>
      <dsp:spPr>
        <a:xfrm>
          <a:off x="403860" y="2140793"/>
          <a:ext cx="3230880" cy="7984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AU" sz="2300" b="0" kern="1200" dirty="0" smtClean="0">
              <a:solidFill>
                <a:schemeClr val="bg1"/>
              </a:solidFill>
              <a:latin typeface="+mj-lt"/>
            </a:rPr>
            <a:t>IP Destination Address</a:t>
          </a:r>
        </a:p>
      </dsp:txBody>
      <dsp:txXfrm>
        <a:off x="427245" y="2164178"/>
        <a:ext cx="3184110" cy="751643"/>
      </dsp:txXfrm>
    </dsp:sp>
    <dsp:sp modelId="{9FDDAB45-4504-6742-8729-C4883D1E4092}">
      <dsp:nvSpPr>
        <dsp:cNvPr id="0" name=""/>
        <dsp:cNvSpPr/>
      </dsp:nvSpPr>
      <dsp:spPr>
        <a:xfrm>
          <a:off x="403860" y="3062039"/>
          <a:ext cx="3230880" cy="7984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AU" sz="2300" b="0" kern="1200" dirty="0" smtClean="0">
              <a:solidFill>
                <a:schemeClr val="bg1"/>
              </a:solidFill>
              <a:latin typeface="+mj-lt"/>
            </a:rPr>
            <a:t>Protocol Identifier</a:t>
          </a:r>
        </a:p>
      </dsp:txBody>
      <dsp:txXfrm>
        <a:off x="427245" y="3085424"/>
        <a:ext cx="3184110" cy="7516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D0E851-8230-6347-80C9-5D232C7D0EAC}" type="slidenum">
              <a:rPr lang="en-AU"/>
              <a:pPr/>
              <a:t>‹#›</a:t>
            </a:fld>
            <a:endParaRPr lang="en-AU" dirty="0"/>
          </a:p>
        </p:txBody>
      </p:sp>
    </p:spTree>
    <p:extLst>
      <p:ext uri="{BB962C8B-B14F-4D97-AF65-F5344CB8AC3E}">
        <p14:creationId xmlns:p14="http://schemas.microsoft.com/office/powerpoint/2010/main" val="26979153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10" charset="0"/>
        <a:ea typeface="+mn-ea"/>
        <a:cs typeface="+mn-cs"/>
      </a:defRPr>
    </a:lvl1pPr>
    <a:lvl2pPr marL="4572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07" charset="0"/>
              </a:rPr>
              <a:t>Lecture slides prepared for “Computer Security: Principles and Practice”, 3/e, by William Stallings and </a:t>
            </a:r>
            <a:r>
              <a:rPr lang="en-US" dirty="0" err="1" smtClean="0">
                <a:latin typeface="Times New Roman" pitchFamily="-107" charset="0"/>
              </a:rPr>
              <a:t>Lawrie</a:t>
            </a:r>
            <a:r>
              <a:rPr lang="en-US" dirty="0" smtClean="0">
                <a:latin typeface="Times New Roman" pitchFamily="-107" charset="0"/>
              </a:rPr>
              <a:t> Brown, Chapter 22 “Internet</a:t>
            </a:r>
            <a:r>
              <a:rPr lang="en-US" baseline="0" dirty="0" smtClean="0">
                <a:latin typeface="Times New Roman" pitchFamily="-107" charset="0"/>
              </a:rPr>
              <a:t> Security Protocols and Standards</a:t>
            </a:r>
            <a:r>
              <a:rPr lang="en-US" dirty="0" smtClean="0">
                <a:latin typeface="Times New Roman" pitchFamily="-107" charset="0"/>
              </a:rPr>
              <a:t>”.</a:t>
            </a:r>
            <a:endParaRPr lang="en-AU"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1</a:t>
            </a:fld>
            <a:endParaRPr lang="en-AU"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DomainKeys Identified Mail (DKIM) is a specification for cryptographically signing</a:t>
            </a:r>
          </a:p>
          <a:p>
            <a:r>
              <a:rPr lang="en-US" sz="1200" kern="1200" baseline="0" dirty="0" smtClean="0">
                <a:solidFill>
                  <a:schemeClr val="tx1"/>
                </a:solidFill>
                <a:latin typeface="Times New Roman" pitchFamily="-110" charset="0"/>
                <a:ea typeface="+mn-ea"/>
                <a:cs typeface="+mn-cs"/>
              </a:rPr>
              <a:t>e-mail messages, permitting a signing domain to claim responsibility for a message</a:t>
            </a:r>
          </a:p>
          <a:p>
            <a:r>
              <a:rPr lang="en-US" sz="1200" kern="1200" baseline="0" dirty="0" smtClean="0">
                <a:solidFill>
                  <a:schemeClr val="tx1"/>
                </a:solidFill>
                <a:latin typeface="Times New Roman" pitchFamily="-110" charset="0"/>
                <a:ea typeface="+mn-ea"/>
                <a:cs typeface="+mn-cs"/>
              </a:rPr>
              <a:t>in the mail stream. Message recipients (or agents acting in their behalf) can verify</a:t>
            </a:r>
          </a:p>
          <a:p>
            <a:r>
              <a:rPr lang="en-US" sz="1200" kern="1200" baseline="0" dirty="0" smtClean="0">
                <a:solidFill>
                  <a:schemeClr val="tx1"/>
                </a:solidFill>
                <a:latin typeface="Times New Roman" pitchFamily="-110" charset="0"/>
                <a:ea typeface="+mn-ea"/>
                <a:cs typeface="+mn-cs"/>
              </a:rPr>
              <a:t>the signature by querying the signer’s domain directly to retrieve the appropriate</a:t>
            </a:r>
          </a:p>
          <a:p>
            <a:r>
              <a:rPr lang="en-US" sz="1200" kern="1200" baseline="0" dirty="0" smtClean="0">
                <a:solidFill>
                  <a:schemeClr val="tx1"/>
                </a:solidFill>
                <a:latin typeface="Times New Roman" pitchFamily="-110" charset="0"/>
                <a:ea typeface="+mn-ea"/>
                <a:cs typeface="+mn-cs"/>
              </a:rPr>
              <a:t>public key and thereby can confirm that the message was attested to by a party in</a:t>
            </a:r>
          </a:p>
          <a:p>
            <a:r>
              <a:rPr lang="en-US" sz="1200" kern="1200" baseline="0" dirty="0" smtClean="0">
                <a:solidFill>
                  <a:schemeClr val="tx1"/>
                </a:solidFill>
                <a:latin typeface="Times New Roman" pitchFamily="-110" charset="0"/>
                <a:ea typeface="+mn-ea"/>
                <a:cs typeface="+mn-cs"/>
              </a:rPr>
              <a:t>possession of the private key for the signing domain. DKIM is a proposed Internet</a:t>
            </a:r>
          </a:p>
          <a:p>
            <a:r>
              <a:rPr lang="en-US" sz="1200" kern="1200" baseline="0" dirty="0" smtClean="0">
                <a:solidFill>
                  <a:schemeClr val="tx1"/>
                </a:solidFill>
                <a:latin typeface="Times New Roman" pitchFamily="-110" charset="0"/>
                <a:ea typeface="+mn-ea"/>
                <a:cs typeface="+mn-cs"/>
              </a:rPr>
              <a:t>Standard (RFC 4871: </a:t>
            </a:r>
            <a:r>
              <a:rPr lang="en-US" sz="1200" i="1" kern="1200" baseline="0" dirty="0" smtClean="0">
                <a:solidFill>
                  <a:schemeClr val="tx1"/>
                </a:solidFill>
                <a:latin typeface="Times New Roman" pitchFamily="-110" charset="0"/>
                <a:ea typeface="+mn-ea"/>
                <a:cs typeface="+mn-cs"/>
              </a:rPr>
              <a:t>DomainKeys Identified Mail (DKIM) Signatures ). DKIM has</a:t>
            </a:r>
          </a:p>
          <a:p>
            <a:r>
              <a:rPr lang="en-US" sz="1200" kern="1200" baseline="0" dirty="0" smtClean="0">
                <a:solidFill>
                  <a:schemeClr val="tx1"/>
                </a:solidFill>
                <a:latin typeface="Times New Roman" pitchFamily="-110" charset="0"/>
                <a:ea typeface="+mn-ea"/>
                <a:cs typeface="+mn-cs"/>
              </a:rPr>
              <a:t>been widely adopted by a range of e-mail providers, including corporations, government</a:t>
            </a:r>
          </a:p>
          <a:p>
            <a:r>
              <a:rPr lang="en-US" sz="1200" kern="1200" baseline="0" dirty="0" smtClean="0">
                <a:solidFill>
                  <a:schemeClr val="tx1"/>
                </a:solidFill>
                <a:latin typeface="Times New Roman" pitchFamily="-110" charset="0"/>
                <a:ea typeface="+mn-ea"/>
                <a:cs typeface="+mn-cs"/>
              </a:rPr>
              <a:t>agencies, Gmail, yahoo, and many Internet service providers (ISPs).</a:t>
            </a:r>
          </a:p>
          <a:p>
            <a:endParaRPr lang="en-US"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To understand the operation of DKIM, it is useful to have a basic grasp of the</a:t>
            </a:r>
          </a:p>
          <a:p>
            <a:r>
              <a:rPr lang="en-US" sz="1200" b="0" i="0" u="none" strike="noStrike" kern="1200" baseline="0" dirty="0" smtClean="0">
                <a:solidFill>
                  <a:schemeClr val="tx1"/>
                </a:solidFill>
                <a:latin typeface="Times New Roman" pitchFamily="-110" charset="0"/>
                <a:ea typeface="+mn-ea"/>
                <a:cs typeface="+mn-cs"/>
              </a:rPr>
              <a:t>Internet mail architecture, which is currently defined in RFC 5598. This subsection</a:t>
            </a:r>
          </a:p>
          <a:p>
            <a:r>
              <a:rPr lang="en-US" sz="1200" b="0" i="0" u="none" strike="noStrike" kern="1200" baseline="0" dirty="0" smtClean="0">
                <a:solidFill>
                  <a:schemeClr val="tx1"/>
                </a:solidFill>
                <a:latin typeface="Times New Roman" pitchFamily="-110" charset="0"/>
                <a:ea typeface="+mn-ea"/>
                <a:cs typeface="+mn-cs"/>
              </a:rPr>
              <a:t>provides an overview of the basic concepts.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At its most fundamental level, the Internet mail architecture consists of a</a:t>
            </a:r>
          </a:p>
          <a:p>
            <a:r>
              <a:rPr lang="en-US" sz="1200" b="0" i="0" u="none" strike="noStrike" kern="1200" baseline="0" dirty="0" smtClean="0">
                <a:solidFill>
                  <a:schemeClr val="tx1"/>
                </a:solidFill>
                <a:latin typeface="Times New Roman" pitchFamily="-110" charset="0"/>
                <a:ea typeface="+mn-ea"/>
                <a:cs typeface="+mn-cs"/>
              </a:rPr>
              <a:t>user world in the form of Message User Agents (MUA), and the transfer world, in</a:t>
            </a:r>
          </a:p>
          <a:p>
            <a:r>
              <a:rPr lang="en-US" sz="1200" b="0" i="0" u="none" strike="noStrike" kern="1200" baseline="0" dirty="0" smtClean="0">
                <a:solidFill>
                  <a:schemeClr val="tx1"/>
                </a:solidFill>
                <a:latin typeface="Times New Roman" pitchFamily="-110" charset="0"/>
                <a:ea typeface="+mn-ea"/>
                <a:cs typeface="+mn-cs"/>
              </a:rPr>
              <a:t>the form of the Message Handling Service (MHS), which is composed of Message</a:t>
            </a:r>
          </a:p>
          <a:p>
            <a:r>
              <a:rPr lang="en-US" sz="1200" b="0" i="0" u="none" strike="noStrike" kern="1200" baseline="0" dirty="0" smtClean="0">
                <a:solidFill>
                  <a:schemeClr val="tx1"/>
                </a:solidFill>
                <a:latin typeface="Times New Roman" pitchFamily="-110" charset="0"/>
                <a:ea typeface="+mn-ea"/>
                <a:cs typeface="+mn-cs"/>
              </a:rPr>
              <a:t>Transfer Agents (MTA). The MHS accepts a message from one user and delivers</a:t>
            </a:r>
          </a:p>
          <a:p>
            <a:r>
              <a:rPr lang="en-US" sz="1200" b="0" i="0" u="none" strike="noStrike" kern="1200" baseline="0" dirty="0" smtClean="0">
                <a:solidFill>
                  <a:schemeClr val="tx1"/>
                </a:solidFill>
                <a:latin typeface="Times New Roman" pitchFamily="-110" charset="0"/>
                <a:ea typeface="+mn-ea"/>
                <a:cs typeface="+mn-cs"/>
              </a:rPr>
              <a:t>it to one or more other users, creating a virtual MUA-to-MUA exchange environment.</a:t>
            </a:r>
          </a:p>
          <a:p>
            <a:r>
              <a:rPr lang="en-US" sz="1200" b="0" i="0" u="none" strike="noStrike" kern="1200" baseline="0" dirty="0" smtClean="0">
                <a:solidFill>
                  <a:schemeClr val="tx1"/>
                </a:solidFill>
                <a:latin typeface="Times New Roman" pitchFamily="-110" charset="0"/>
                <a:ea typeface="+mn-ea"/>
                <a:cs typeface="+mn-cs"/>
              </a:rPr>
              <a:t>This architecture involves three types of interoperability. One is directly</a:t>
            </a:r>
          </a:p>
          <a:p>
            <a:r>
              <a:rPr lang="en-US" sz="1200" b="0" i="0" u="none" strike="noStrike" kern="1200" baseline="0" dirty="0" smtClean="0">
                <a:solidFill>
                  <a:schemeClr val="tx1"/>
                </a:solidFill>
                <a:latin typeface="Times New Roman" pitchFamily="-110" charset="0"/>
                <a:ea typeface="+mn-ea"/>
                <a:cs typeface="+mn-cs"/>
              </a:rPr>
              <a:t>between users: messages must be formatted by the MUA on behalf of the message</a:t>
            </a:r>
          </a:p>
          <a:p>
            <a:r>
              <a:rPr lang="en-US" sz="1200" b="0" i="0" u="none" strike="noStrike" kern="1200" baseline="0" dirty="0" smtClean="0">
                <a:solidFill>
                  <a:schemeClr val="tx1"/>
                </a:solidFill>
                <a:latin typeface="Times New Roman" pitchFamily="-110" charset="0"/>
                <a:ea typeface="+mn-ea"/>
                <a:cs typeface="+mn-cs"/>
              </a:rPr>
              <a:t>author so that the message can be displayed to the message recipient by the destination</a:t>
            </a:r>
          </a:p>
          <a:p>
            <a:r>
              <a:rPr lang="en-US" sz="1200" b="0" i="0" u="none" strike="noStrike" kern="1200" baseline="0" dirty="0" smtClean="0">
                <a:solidFill>
                  <a:schemeClr val="tx1"/>
                </a:solidFill>
                <a:latin typeface="Times New Roman" pitchFamily="-110" charset="0"/>
                <a:ea typeface="+mn-ea"/>
                <a:cs typeface="+mn-cs"/>
              </a:rPr>
              <a:t>MUA. There are also interoperability requirements between the MUA and the</a:t>
            </a:r>
          </a:p>
          <a:p>
            <a:r>
              <a:rPr lang="en-US" sz="1200" b="0" i="0" u="none" strike="noStrike" kern="1200" baseline="0" dirty="0" smtClean="0">
                <a:solidFill>
                  <a:schemeClr val="tx1"/>
                </a:solidFill>
                <a:latin typeface="Times New Roman" pitchFamily="-110" charset="0"/>
                <a:ea typeface="+mn-ea"/>
                <a:cs typeface="+mn-cs"/>
              </a:rPr>
              <a:t>MHS—first when a message is posted from an MUA to the MHS and later when</a:t>
            </a:r>
          </a:p>
          <a:p>
            <a:r>
              <a:rPr lang="en-US" sz="1200" b="0" i="0" u="none" strike="noStrike" kern="1200" baseline="0" dirty="0" smtClean="0">
                <a:solidFill>
                  <a:schemeClr val="tx1"/>
                </a:solidFill>
                <a:latin typeface="Times New Roman" pitchFamily="-110" charset="0"/>
                <a:ea typeface="+mn-ea"/>
                <a:cs typeface="+mn-cs"/>
              </a:rPr>
              <a:t>it is delivered from the MHS to the destination MUA. Interoperability is required</a:t>
            </a:r>
          </a:p>
          <a:p>
            <a:r>
              <a:rPr lang="en-US" sz="1200" b="0" i="0" u="none" strike="noStrike" kern="1200" baseline="0" dirty="0" smtClean="0">
                <a:solidFill>
                  <a:schemeClr val="tx1"/>
                </a:solidFill>
                <a:latin typeface="Times New Roman" pitchFamily="-110" charset="0"/>
                <a:ea typeface="+mn-ea"/>
                <a:cs typeface="+mn-cs"/>
              </a:rPr>
              <a:t>among the MTA components along the transfer path through the MHS.</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smtClean="0">
                <a:solidFill>
                  <a:schemeClr val="tx1"/>
                </a:solidFill>
                <a:latin typeface="Times New Roman" pitchFamily="-110" charset="0"/>
                <a:ea typeface="+mn-ea"/>
                <a:cs typeface="+mn-cs"/>
              </a:rPr>
              <a:t>Figure 22.2 illustrates the key components of the Internet mail architecture,</a:t>
            </a:r>
          </a:p>
          <a:p>
            <a:r>
              <a:rPr lang="en-US" sz="1200" b="0" kern="1200" baseline="0" dirty="0" smtClean="0">
                <a:solidFill>
                  <a:schemeClr val="tx1"/>
                </a:solidFill>
                <a:latin typeface="Times New Roman" pitchFamily="-110" charset="0"/>
                <a:ea typeface="+mn-ea"/>
                <a:cs typeface="+mn-cs"/>
              </a:rPr>
              <a:t>which include the following.</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Message user agent (MUA): Works on behalf of user actors and user</a:t>
            </a:r>
          </a:p>
          <a:p>
            <a:r>
              <a:rPr lang="en-US" sz="1200" b="0" kern="1200" baseline="0" dirty="0" smtClean="0">
                <a:solidFill>
                  <a:schemeClr val="tx1"/>
                </a:solidFill>
                <a:latin typeface="Times New Roman" pitchFamily="-110" charset="0"/>
                <a:ea typeface="+mn-ea"/>
                <a:cs typeface="+mn-cs"/>
              </a:rPr>
              <a:t>applications. It is their representative within the e-mail service. Typically,</a:t>
            </a:r>
          </a:p>
          <a:p>
            <a:r>
              <a:rPr lang="en-US" sz="1200" b="0" kern="1200" baseline="0" dirty="0" smtClean="0">
                <a:solidFill>
                  <a:schemeClr val="tx1"/>
                </a:solidFill>
                <a:latin typeface="Times New Roman" pitchFamily="-110" charset="0"/>
                <a:ea typeface="+mn-ea"/>
                <a:cs typeface="+mn-cs"/>
              </a:rPr>
              <a:t>this function is housed in the user’s computer and is referred to as a client</a:t>
            </a:r>
          </a:p>
          <a:p>
            <a:r>
              <a:rPr lang="en-US" sz="1200" b="0" kern="1200" baseline="0" dirty="0" smtClean="0">
                <a:solidFill>
                  <a:schemeClr val="tx1"/>
                </a:solidFill>
                <a:latin typeface="Times New Roman" pitchFamily="-110" charset="0"/>
                <a:ea typeface="+mn-ea"/>
                <a:cs typeface="+mn-cs"/>
              </a:rPr>
              <a:t>e-mail program or a local network e-mail server. The author MUA formats</a:t>
            </a:r>
          </a:p>
          <a:p>
            <a:r>
              <a:rPr lang="en-US" sz="1200" b="0" kern="1200" baseline="0" dirty="0" smtClean="0">
                <a:solidFill>
                  <a:schemeClr val="tx1"/>
                </a:solidFill>
                <a:latin typeface="Times New Roman" pitchFamily="-110" charset="0"/>
                <a:ea typeface="+mn-ea"/>
                <a:cs typeface="+mn-cs"/>
              </a:rPr>
              <a:t>a message and performs initial submission into the MHS via a MSA. The</a:t>
            </a:r>
          </a:p>
          <a:p>
            <a:r>
              <a:rPr lang="en-US" sz="1200" b="0" kern="1200" baseline="0" dirty="0" smtClean="0">
                <a:solidFill>
                  <a:schemeClr val="tx1"/>
                </a:solidFill>
                <a:latin typeface="Times New Roman" pitchFamily="-110" charset="0"/>
                <a:ea typeface="+mn-ea"/>
                <a:cs typeface="+mn-cs"/>
              </a:rPr>
              <a:t>recipient MUA processes received mail for storage and/or display to the</a:t>
            </a:r>
          </a:p>
          <a:p>
            <a:r>
              <a:rPr lang="en-US" sz="1200" b="0" kern="1200" baseline="0" dirty="0" smtClean="0">
                <a:solidFill>
                  <a:schemeClr val="tx1"/>
                </a:solidFill>
                <a:latin typeface="Times New Roman" pitchFamily="-110" charset="0"/>
                <a:ea typeface="+mn-ea"/>
                <a:cs typeface="+mn-cs"/>
              </a:rPr>
              <a:t>recipient user.</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Mail submission agent (MSA): Accepts the message submitted by an MUA</a:t>
            </a:r>
          </a:p>
          <a:p>
            <a:r>
              <a:rPr lang="en-US" sz="1200" b="0" kern="1200" baseline="0" dirty="0" smtClean="0">
                <a:solidFill>
                  <a:schemeClr val="tx1"/>
                </a:solidFill>
                <a:latin typeface="Times New Roman" pitchFamily="-110" charset="0"/>
                <a:ea typeface="+mn-ea"/>
                <a:cs typeface="+mn-cs"/>
              </a:rPr>
              <a:t>and enforces the policies of the hosting domain and the requirements of</a:t>
            </a:r>
          </a:p>
          <a:p>
            <a:r>
              <a:rPr lang="en-US" sz="1200" b="0" kern="1200" baseline="0" dirty="0" smtClean="0">
                <a:solidFill>
                  <a:schemeClr val="tx1"/>
                </a:solidFill>
                <a:latin typeface="Times New Roman" pitchFamily="-110" charset="0"/>
                <a:ea typeface="+mn-ea"/>
                <a:cs typeface="+mn-cs"/>
              </a:rPr>
              <a:t>Internet standards. This function may be located together with the MUA or</a:t>
            </a:r>
          </a:p>
          <a:p>
            <a:r>
              <a:rPr lang="en-US" sz="1200" b="0" kern="1200" baseline="0" dirty="0" smtClean="0">
                <a:solidFill>
                  <a:schemeClr val="tx1"/>
                </a:solidFill>
                <a:latin typeface="Times New Roman" pitchFamily="-110" charset="0"/>
                <a:ea typeface="+mn-ea"/>
                <a:cs typeface="+mn-cs"/>
              </a:rPr>
              <a:t>as a separate functional model. In the latter case, the Simple Mail Transfer</a:t>
            </a:r>
          </a:p>
          <a:p>
            <a:r>
              <a:rPr lang="en-US" sz="1200" b="0" kern="1200" baseline="0" dirty="0" smtClean="0">
                <a:solidFill>
                  <a:schemeClr val="tx1"/>
                </a:solidFill>
                <a:latin typeface="Times New Roman" pitchFamily="-110" charset="0"/>
                <a:ea typeface="+mn-ea"/>
                <a:cs typeface="+mn-cs"/>
              </a:rPr>
              <a:t>Protocol (SMTP) is used between the MUA and the MSA.</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Message transfer agent (MTA): Relays mail for one application-level hop. It is</a:t>
            </a:r>
          </a:p>
          <a:p>
            <a:r>
              <a:rPr lang="en-US" sz="1200" b="0" kern="1200" baseline="0" dirty="0" smtClean="0">
                <a:solidFill>
                  <a:schemeClr val="tx1"/>
                </a:solidFill>
                <a:latin typeface="Times New Roman" pitchFamily="-110" charset="0"/>
                <a:ea typeface="+mn-ea"/>
                <a:cs typeface="+mn-cs"/>
              </a:rPr>
              <a:t>like a packet switch or IP router in that its job is to make routing assessments</a:t>
            </a:r>
          </a:p>
          <a:p>
            <a:r>
              <a:rPr lang="en-US" sz="1200" b="0" kern="1200" baseline="0" dirty="0" smtClean="0">
                <a:solidFill>
                  <a:schemeClr val="tx1"/>
                </a:solidFill>
                <a:latin typeface="Times New Roman" pitchFamily="-110" charset="0"/>
                <a:ea typeface="+mn-ea"/>
                <a:cs typeface="+mn-cs"/>
              </a:rPr>
              <a:t>and to move the message closer to the recipients. Relaying is performed by a</a:t>
            </a:r>
          </a:p>
          <a:p>
            <a:r>
              <a:rPr lang="en-US" sz="1200" b="0" kern="1200" baseline="0" dirty="0" smtClean="0">
                <a:solidFill>
                  <a:schemeClr val="tx1"/>
                </a:solidFill>
                <a:latin typeface="Times New Roman" pitchFamily="-110" charset="0"/>
                <a:ea typeface="+mn-ea"/>
                <a:cs typeface="+mn-cs"/>
              </a:rPr>
              <a:t>sequence of MTAs until the message reaches a destination MDA. An MTA</a:t>
            </a:r>
          </a:p>
          <a:p>
            <a:r>
              <a:rPr lang="en-US" sz="1200" b="0" kern="1200" baseline="0" dirty="0" smtClean="0">
                <a:solidFill>
                  <a:schemeClr val="tx1"/>
                </a:solidFill>
                <a:latin typeface="Times New Roman" pitchFamily="-110" charset="0"/>
                <a:ea typeface="+mn-ea"/>
                <a:cs typeface="+mn-cs"/>
              </a:rPr>
              <a:t>also adds trace information to the message header. SMTP is used between</a:t>
            </a:r>
          </a:p>
          <a:p>
            <a:r>
              <a:rPr lang="en-US" sz="1200" b="0" kern="1200" baseline="0" dirty="0" smtClean="0">
                <a:solidFill>
                  <a:schemeClr val="tx1"/>
                </a:solidFill>
                <a:latin typeface="Times New Roman" pitchFamily="-110" charset="0"/>
                <a:ea typeface="+mn-ea"/>
                <a:cs typeface="+mn-cs"/>
              </a:rPr>
              <a:t>MTAs and between an MTA and an MSA or MDA.</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Mail delivery agent (MDA): Responsible for transferring the message from</a:t>
            </a:r>
          </a:p>
          <a:p>
            <a:r>
              <a:rPr lang="en-US" sz="1200" b="0" kern="1200" baseline="0" dirty="0" smtClean="0">
                <a:solidFill>
                  <a:schemeClr val="tx1"/>
                </a:solidFill>
                <a:latin typeface="Times New Roman" pitchFamily="-110" charset="0"/>
                <a:ea typeface="+mn-ea"/>
                <a:cs typeface="+mn-cs"/>
              </a:rPr>
              <a:t>the MHS to the MS.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Message store (MS): An MUA can employ a long-term MS. An MS can be</a:t>
            </a:r>
          </a:p>
          <a:p>
            <a:r>
              <a:rPr lang="en-US" sz="1200" b="0" kern="1200" baseline="0" dirty="0" smtClean="0">
                <a:solidFill>
                  <a:schemeClr val="tx1"/>
                </a:solidFill>
                <a:latin typeface="Times New Roman" pitchFamily="-110" charset="0"/>
                <a:ea typeface="+mn-ea"/>
                <a:cs typeface="+mn-cs"/>
              </a:rPr>
              <a:t>located on a remote server or on the same machine as the MUA. Typically,</a:t>
            </a:r>
          </a:p>
          <a:p>
            <a:r>
              <a:rPr lang="en-US" sz="1200" b="0" kern="1200" baseline="0" dirty="0" smtClean="0">
                <a:solidFill>
                  <a:schemeClr val="tx1"/>
                </a:solidFill>
                <a:latin typeface="Times New Roman" pitchFamily="-110" charset="0"/>
                <a:ea typeface="+mn-ea"/>
                <a:cs typeface="+mn-cs"/>
              </a:rPr>
              <a:t>an MUA retrieves messages from a remote server using POP (Post Office</a:t>
            </a:r>
          </a:p>
          <a:p>
            <a:r>
              <a:rPr lang="en-US" sz="1200" b="0" kern="1200" baseline="0" dirty="0" smtClean="0">
                <a:solidFill>
                  <a:schemeClr val="tx1"/>
                </a:solidFill>
                <a:latin typeface="Times New Roman" pitchFamily="-110" charset="0"/>
                <a:ea typeface="+mn-ea"/>
                <a:cs typeface="+mn-cs"/>
              </a:rPr>
              <a:t>Protocol) or IMAP (Internet Message Access Protocol).</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Two other concepts need to be defined. An administrative management</a:t>
            </a:r>
          </a:p>
          <a:p>
            <a:r>
              <a:rPr lang="en-US" sz="1200" b="0" kern="1200" baseline="0" dirty="0" smtClean="0">
                <a:solidFill>
                  <a:schemeClr val="tx1"/>
                </a:solidFill>
                <a:latin typeface="Times New Roman" pitchFamily="-110" charset="0"/>
                <a:ea typeface="+mn-ea"/>
                <a:cs typeface="+mn-cs"/>
              </a:rPr>
              <a:t>domain (ADMD) is an Internet e-mail provider. Examples include a department</a:t>
            </a:r>
          </a:p>
          <a:p>
            <a:r>
              <a:rPr lang="en-US" sz="1200" b="0" kern="1200" baseline="0" dirty="0" smtClean="0">
                <a:solidFill>
                  <a:schemeClr val="tx1"/>
                </a:solidFill>
                <a:latin typeface="Times New Roman" pitchFamily="-110" charset="0"/>
                <a:ea typeface="+mn-ea"/>
                <a:cs typeface="+mn-cs"/>
              </a:rPr>
              <a:t>that operates a local mail relay (MTA), an IT department that operates</a:t>
            </a:r>
          </a:p>
          <a:p>
            <a:r>
              <a:rPr lang="en-US" sz="1200" b="0" kern="1200" baseline="0" dirty="0" smtClean="0">
                <a:solidFill>
                  <a:schemeClr val="tx1"/>
                </a:solidFill>
                <a:latin typeface="Times New Roman" pitchFamily="-110" charset="0"/>
                <a:ea typeface="+mn-ea"/>
                <a:cs typeface="+mn-cs"/>
              </a:rPr>
              <a:t>an enterprise mail relay, and an ISP that operates a public shared e-mail</a:t>
            </a:r>
          </a:p>
          <a:p>
            <a:r>
              <a:rPr lang="en-US" sz="1200" b="0" kern="1200" baseline="0" dirty="0" smtClean="0">
                <a:solidFill>
                  <a:schemeClr val="tx1"/>
                </a:solidFill>
                <a:latin typeface="Times New Roman" pitchFamily="-110" charset="0"/>
                <a:ea typeface="+mn-ea"/>
                <a:cs typeface="+mn-cs"/>
              </a:rPr>
              <a:t>service. Each ADMD can have different operating policies and trust-based</a:t>
            </a:r>
          </a:p>
          <a:p>
            <a:r>
              <a:rPr lang="en-US" sz="1200" b="0" kern="1200" baseline="0" dirty="0" smtClean="0">
                <a:solidFill>
                  <a:schemeClr val="tx1"/>
                </a:solidFill>
                <a:latin typeface="Times New Roman" pitchFamily="-110" charset="0"/>
                <a:ea typeface="+mn-ea"/>
                <a:cs typeface="+mn-cs"/>
              </a:rPr>
              <a:t>decision making. One obvious example is the distinction between mail that is</a:t>
            </a:r>
          </a:p>
          <a:p>
            <a:r>
              <a:rPr lang="en-US" sz="1200" b="0" kern="1200" baseline="0" dirty="0" smtClean="0">
                <a:solidFill>
                  <a:schemeClr val="tx1"/>
                </a:solidFill>
                <a:latin typeface="Times New Roman" pitchFamily="-110" charset="0"/>
                <a:ea typeface="+mn-ea"/>
                <a:cs typeface="+mn-cs"/>
              </a:rPr>
              <a:t>exchanged within an organization and mail that is exchanged between independent</a:t>
            </a:r>
          </a:p>
          <a:p>
            <a:r>
              <a:rPr lang="en-US" sz="1200" b="0" kern="1200" baseline="0" dirty="0" smtClean="0">
                <a:solidFill>
                  <a:schemeClr val="tx1"/>
                </a:solidFill>
                <a:latin typeface="Times New Roman" pitchFamily="-110" charset="0"/>
                <a:ea typeface="+mn-ea"/>
                <a:cs typeface="+mn-cs"/>
              </a:rPr>
              <a:t>organizations. The rules for handling the two types of traffic tend to</a:t>
            </a:r>
          </a:p>
          <a:p>
            <a:r>
              <a:rPr lang="en-US" sz="1200" b="0" kern="1200" baseline="0" dirty="0" smtClean="0">
                <a:solidFill>
                  <a:schemeClr val="tx1"/>
                </a:solidFill>
                <a:latin typeface="Times New Roman" pitchFamily="-110" charset="0"/>
                <a:ea typeface="+mn-ea"/>
                <a:cs typeface="+mn-cs"/>
              </a:rPr>
              <a:t>be quite different.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Domain name system (DNS) is a directory lookup service that provides</a:t>
            </a:r>
          </a:p>
          <a:p>
            <a:r>
              <a:rPr lang="en-US" sz="1200" b="0" kern="1200" baseline="0" dirty="0" smtClean="0">
                <a:solidFill>
                  <a:schemeClr val="tx1"/>
                </a:solidFill>
                <a:latin typeface="Times New Roman" pitchFamily="-110" charset="0"/>
                <a:ea typeface="+mn-ea"/>
                <a:cs typeface="+mn-cs"/>
              </a:rPr>
              <a:t>a mapping between the name of a host on the Internet and its numerical</a:t>
            </a:r>
          </a:p>
          <a:p>
            <a:r>
              <a:rPr lang="en-US" sz="1200" b="0" kern="1200" baseline="0" dirty="0" smtClean="0">
                <a:solidFill>
                  <a:schemeClr val="tx1"/>
                </a:solidFill>
                <a:latin typeface="Times New Roman" pitchFamily="-110" charset="0"/>
                <a:ea typeface="+mn-ea"/>
                <a:cs typeface="+mn-cs"/>
              </a:rPr>
              <a:t>address.</a:t>
            </a:r>
          </a:p>
        </p:txBody>
      </p:sp>
      <p:sp>
        <p:nvSpPr>
          <p:cNvPr id="4" name="Slide Number Placeholder 3"/>
          <p:cNvSpPr>
            <a:spLocks noGrp="1"/>
          </p:cNvSpPr>
          <p:nvPr>
            <p:ph type="sldNum" sz="quarter" idx="10"/>
          </p:nvPr>
        </p:nvSpPr>
        <p:spPr/>
        <p:txBody>
          <a:bodyPr/>
          <a:lstStyle/>
          <a:p>
            <a:fld id="{99D0E851-8230-6347-80C9-5D232C7D0EAC}" type="slidenum">
              <a:rPr lang="en-AU" smtClean="0"/>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22.3 is a simple example of the operation of DKIM. We begin with</a:t>
            </a:r>
          </a:p>
          <a:p>
            <a:r>
              <a:rPr lang="en-US" sz="1200" kern="1200" baseline="0" dirty="0" smtClean="0">
                <a:solidFill>
                  <a:schemeClr val="tx1"/>
                </a:solidFill>
                <a:latin typeface="Times New Roman" pitchFamily="-110" charset="0"/>
                <a:ea typeface="+mn-ea"/>
                <a:cs typeface="+mn-cs"/>
              </a:rPr>
              <a:t>a message generated by a user and transmitted into the MHS to an MSA that is</a:t>
            </a:r>
          </a:p>
          <a:p>
            <a:r>
              <a:rPr lang="en-US" sz="1200" kern="1200" baseline="0" dirty="0" smtClean="0">
                <a:solidFill>
                  <a:schemeClr val="tx1"/>
                </a:solidFill>
                <a:latin typeface="Times New Roman" pitchFamily="-110" charset="0"/>
                <a:ea typeface="+mn-ea"/>
                <a:cs typeface="+mn-cs"/>
              </a:rPr>
              <a:t>within the user’s administrative domain. An e-mail message is generated by an</a:t>
            </a:r>
          </a:p>
          <a:p>
            <a:r>
              <a:rPr lang="en-US" sz="1200" kern="1200" baseline="0" dirty="0" smtClean="0">
                <a:solidFill>
                  <a:schemeClr val="tx1"/>
                </a:solidFill>
                <a:latin typeface="Times New Roman" pitchFamily="-110" charset="0"/>
                <a:ea typeface="+mn-ea"/>
                <a:cs typeface="+mn-cs"/>
              </a:rPr>
              <a:t>e-mail client program. The content of the message, plus selected RFC 5322 headers,</a:t>
            </a:r>
          </a:p>
          <a:p>
            <a:r>
              <a:rPr lang="en-US" sz="1200" kern="1200" baseline="0" dirty="0" smtClean="0">
                <a:solidFill>
                  <a:schemeClr val="tx1"/>
                </a:solidFill>
                <a:latin typeface="Times New Roman" pitchFamily="-110" charset="0"/>
                <a:ea typeface="+mn-ea"/>
                <a:cs typeface="+mn-cs"/>
              </a:rPr>
              <a:t>is signed by the e-mail provider using the provider’s private key. The signer is associated</a:t>
            </a:r>
          </a:p>
          <a:p>
            <a:r>
              <a:rPr lang="en-US" sz="1200" kern="1200" baseline="0" dirty="0" smtClean="0">
                <a:solidFill>
                  <a:schemeClr val="tx1"/>
                </a:solidFill>
                <a:latin typeface="Times New Roman" pitchFamily="-110" charset="0"/>
                <a:ea typeface="+mn-ea"/>
                <a:cs typeface="+mn-cs"/>
              </a:rPr>
              <a:t>with a domain, which could be a corporate local network, an ISP, or a public</a:t>
            </a:r>
          </a:p>
          <a:p>
            <a:r>
              <a:rPr lang="en-US" sz="1200" kern="1200" baseline="0" dirty="0" smtClean="0">
                <a:solidFill>
                  <a:schemeClr val="tx1"/>
                </a:solidFill>
                <a:latin typeface="Times New Roman" pitchFamily="-110" charset="0"/>
                <a:ea typeface="+mn-ea"/>
                <a:cs typeface="+mn-cs"/>
              </a:rPr>
              <a:t>e-mail facility such as Gmail. The signed message then passes through the Internet</a:t>
            </a:r>
          </a:p>
          <a:p>
            <a:r>
              <a:rPr lang="en-US" sz="1200" kern="1200" baseline="0" dirty="0" smtClean="0">
                <a:solidFill>
                  <a:schemeClr val="tx1"/>
                </a:solidFill>
                <a:latin typeface="Times New Roman" pitchFamily="-110" charset="0"/>
                <a:ea typeface="+mn-ea"/>
                <a:cs typeface="+mn-cs"/>
              </a:rPr>
              <a:t>via a sequence of MTAs. At the destination, the MDA retrieves the public key for</a:t>
            </a:r>
          </a:p>
          <a:p>
            <a:r>
              <a:rPr lang="en-US" sz="1200" kern="1200" baseline="0" dirty="0" smtClean="0">
                <a:solidFill>
                  <a:schemeClr val="tx1"/>
                </a:solidFill>
                <a:latin typeface="Times New Roman" pitchFamily="-110" charset="0"/>
                <a:ea typeface="+mn-ea"/>
                <a:cs typeface="+mn-cs"/>
              </a:rPr>
              <a:t>the incoming signature and verifies the signature before passing the message on to</a:t>
            </a:r>
          </a:p>
          <a:p>
            <a:r>
              <a:rPr lang="en-US" sz="1200" kern="1200" baseline="0" dirty="0" smtClean="0">
                <a:solidFill>
                  <a:schemeClr val="tx1"/>
                </a:solidFill>
                <a:latin typeface="Times New Roman" pitchFamily="-110" charset="0"/>
                <a:ea typeface="+mn-ea"/>
                <a:cs typeface="+mn-cs"/>
              </a:rPr>
              <a:t>the destination e-mail client. The default signing algorithm is RSA with SHA-256.</a:t>
            </a:r>
          </a:p>
          <a:p>
            <a:r>
              <a:rPr lang="en-US" sz="1200" kern="1200" baseline="0" dirty="0" smtClean="0">
                <a:solidFill>
                  <a:schemeClr val="tx1"/>
                </a:solidFill>
                <a:latin typeface="Times New Roman" pitchFamily="-110" charset="0"/>
                <a:ea typeface="+mn-ea"/>
                <a:cs typeface="+mn-cs"/>
              </a:rPr>
              <a:t>RSA with SHA-1 also may be used.</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E4970-EE72-1B4B-A261-37832270853A}" type="slidenum">
              <a:rPr lang="en-AU"/>
              <a:pPr/>
              <a:t>13</a:t>
            </a:fld>
            <a:endParaRPr lang="en-AU"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 One of the most widely used security services is the Secure Sockets Layer (SSL) and</a:t>
            </a:r>
          </a:p>
          <a:p>
            <a:r>
              <a:rPr lang="en-US" sz="1200" b="0" i="0" u="none" strike="noStrike" kern="1200" baseline="0" dirty="0" smtClean="0">
                <a:solidFill>
                  <a:schemeClr val="tx1"/>
                </a:solidFill>
                <a:latin typeface="Times New Roman" pitchFamily="-110" charset="0"/>
                <a:ea typeface="+mn-ea"/>
                <a:cs typeface="+mn-cs"/>
              </a:rPr>
              <a:t>the follow-on Internet standard known as Transport Layer Security (TLS), the latter</a:t>
            </a:r>
          </a:p>
          <a:p>
            <a:r>
              <a:rPr lang="en-US" sz="1200" b="0" i="0" u="none" strike="noStrike" kern="1200" baseline="0" dirty="0" smtClean="0">
                <a:solidFill>
                  <a:schemeClr val="tx1"/>
                </a:solidFill>
                <a:latin typeface="Times New Roman" pitchFamily="-110" charset="0"/>
                <a:ea typeface="+mn-ea"/>
                <a:cs typeface="+mn-cs"/>
              </a:rPr>
              <a:t>defined in RFC 4346. TLS has largely supplanted earlier SSL implementations.</a:t>
            </a:r>
          </a:p>
          <a:p>
            <a:r>
              <a:rPr lang="en-US" sz="1200" b="0" i="0" u="none" strike="noStrike" kern="1200" baseline="0" dirty="0" smtClean="0">
                <a:solidFill>
                  <a:schemeClr val="tx1"/>
                </a:solidFill>
                <a:latin typeface="Times New Roman" pitchFamily="-110" charset="0"/>
                <a:ea typeface="+mn-ea"/>
                <a:cs typeface="+mn-cs"/>
              </a:rPr>
              <a:t>TLS is a general-purpose service implemented as a set of protocols that rely on</a:t>
            </a:r>
          </a:p>
          <a:p>
            <a:r>
              <a:rPr lang="en-US" sz="1200" b="0" i="0" u="none" strike="noStrike" kern="1200" baseline="0" dirty="0" smtClean="0">
                <a:solidFill>
                  <a:schemeClr val="tx1"/>
                </a:solidFill>
                <a:latin typeface="Times New Roman" pitchFamily="-110" charset="0"/>
                <a:ea typeface="+mn-ea"/>
                <a:cs typeface="+mn-cs"/>
              </a:rPr>
              <a:t>TCP. At this level, there are two implementation choices. For full generality, TLS</a:t>
            </a:r>
          </a:p>
          <a:p>
            <a:r>
              <a:rPr lang="en-US" sz="1200" b="0" i="0" u="none" strike="noStrike" kern="1200" baseline="0" dirty="0" smtClean="0">
                <a:solidFill>
                  <a:schemeClr val="tx1"/>
                </a:solidFill>
                <a:latin typeface="Times New Roman" pitchFamily="-110" charset="0"/>
                <a:ea typeface="+mn-ea"/>
                <a:cs typeface="+mn-cs"/>
              </a:rPr>
              <a:t>could be provided as part of the underlying protocol</a:t>
            </a:r>
          </a:p>
          <a:p>
            <a:r>
              <a:rPr lang="en-US" sz="1200" b="0" i="0" u="none" strike="noStrike" kern="1200" baseline="0" dirty="0" smtClean="0">
                <a:solidFill>
                  <a:schemeClr val="tx1"/>
                </a:solidFill>
                <a:latin typeface="Times New Roman" pitchFamily="-110" charset="0"/>
                <a:ea typeface="+mn-ea"/>
                <a:cs typeface="+mn-cs"/>
              </a:rPr>
              <a:t>suite and therefore be transparent</a:t>
            </a:r>
          </a:p>
          <a:p>
            <a:r>
              <a:rPr lang="en-US" sz="1200" b="0" i="0" u="none" strike="noStrike" kern="1200" baseline="0" dirty="0" smtClean="0">
                <a:solidFill>
                  <a:schemeClr val="tx1"/>
                </a:solidFill>
                <a:latin typeface="Times New Roman" pitchFamily="-110" charset="0"/>
                <a:ea typeface="+mn-ea"/>
                <a:cs typeface="+mn-cs"/>
              </a:rPr>
              <a:t>to applications. Alternatively, TLS can be embedded in specific packages.</a:t>
            </a:r>
          </a:p>
          <a:p>
            <a:r>
              <a:rPr lang="en-US" sz="1200" b="0" i="0" u="none" strike="noStrike" kern="1200" baseline="0" dirty="0" smtClean="0">
                <a:solidFill>
                  <a:schemeClr val="tx1"/>
                </a:solidFill>
                <a:latin typeface="Times New Roman" pitchFamily="-110" charset="0"/>
                <a:ea typeface="+mn-ea"/>
                <a:cs typeface="+mn-cs"/>
              </a:rPr>
              <a:t>For example, most browsers come equipped with SSL, and most Web servers have</a:t>
            </a:r>
          </a:p>
          <a:p>
            <a:r>
              <a:rPr lang="en-US" sz="1200" b="0" i="0" u="none" strike="noStrike" kern="1200" baseline="0" dirty="0" smtClean="0">
                <a:solidFill>
                  <a:schemeClr val="tx1"/>
                </a:solidFill>
                <a:latin typeface="Times New Roman" pitchFamily="-110" charset="0"/>
                <a:ea typeface="+mn-ea"/>
                <a:cs typeface="+mn-cs"/>
              </a:rPr>
              <a:t>implemented the protocol.</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14B56-9B9F-744E-BBCB-D11357EAB33F}" type="slidenum">
              <a:rPr lang="en-AU"/>
              <a:pPr/>
              <a:t>14</a:t>
            </a:fld>
            <a:endParaRPr lang="en-AU" dirty="0"/>
          </a:p>
        </p:txBody>
      </p:sp>
      <p:sp>
        <p:nvSpPr>
          <p:cNvPr id="212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29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i="0" u="none" strike="noStrike" kern="1200" baseline="0" dirty="0" smtClean="0">
                <a:solidFill>
                  <a:schemeClr val="tx1"/>
                </a:solidFill>
                <a:latin typeface="Times New Roman" pitchFamily="-110" charset="0"/>
                <a:ea typeface="+mn-ea"/>
                <a:cs typeface="+mn-cs"/>
              </a:rPr>
              <a:t> TLS is designed to make use of TCP to provide a reliable end-to-end secure service.</a:t>
            </a:r>
          </a:p>
          <a:p>
            <a:r>
              <a:rPr lang="en-US" sz="1200" b="0" i="0" u="none" strike="noStrike" kern="1200" baseline="0" dirty="0" smtClean="0">
                <a:solidFill>
                  <a:schemeClr val="tx1"/>
                </a:solidFill>
                <a:latin typeface="Times New Roman" pitchFamily="-110" charset="0"/>
                <a:ea typeface="+mn-ea"/>
                <a:cs typeface="+mn-cs"/>
              </a:rPr>
              <a:t>TLS is not a single protocol but rather two layers of protocols, as illustrated in</a:t>
            </a:r>
          </a:p>
          <a:p>
            <a:r>
              <a:rPr lang="en-US" sz="1200" b="0" i="0" u="none" strike="noStrike" kern="1200" baseline="0" dirty="0" smtClean="0">
                <a:solidFill>
                  <a:schemeClr val="tx1"/>
                </a:solidFill>
                <a:latin typeface="Times New Roman" pitchFamily="-110" charset="0"/>
                <a:ea typeface="+mn-ea"/>
                <a:cs typeface="+mn-cs"/>
              </a:rPr>
              <a:t>Figure 22.4.</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The Record Protocol provides basic security services to various higher-layer</a:t>
            </a:r>
          </a:p>
          <a:p>
            <a:r>
              <a:rPr lang="en-US" sz="1200" b="0" i="0" u="none" strike="noStrike" kern="1200" baseline="0" dirty="0" smtClean="0">
                <a:solidFill>
                  <a:schemeClr val="tx1"/>
                </a:solidFill>
                <a:latin typeface="Times New Roman" pitchFamily="-110" charset="0"/>
                <a:ea typeface="+mn-ea"/>
                <a:cs typeface="+mn-cs"/>
              </a:rPr>
              <a:t>protocols. In particular, the Hypertext Transfer Protocol (HTTP), which provides</a:t>
            </a:r>
          </a:p>
          <a:p>
            <a:r>
              <a:rPr lang="en-US" sz="1200" b="0" i="0" u="none" strike="noStrike" kern="1200" baseline="0" dirty="0" smtClean="0">
                <a:solidFill>
                  <a:schemeClr val="tx1"/>
                </a:solidFill>
                <a:latin typeface="Times New Roman" pitchFamily="-110" charset="0"/>
                <a:ea typeface="+mn-ea"/>
                <a:cs typeface="+mn-cs"/>
              </a:rPr>
              <a:t>the transfer service for Web client/server interaction, can operate on top of TLS.</a:t>
            </a:r>
          </a:p>
          <a:p>
            <a:endParaRPr lang="en-AU" dirty="0" smtClean="0"/>
          </a:p>
          <a:p>
            <a:r>
              <a:rPr lang="en-US" sz="1200" b="0" i="0" u="none" strike="noStrike" kern="1200" baseline="0" dirty="0" smtClean="0">
                <a:solidFill>
                  <a:schemeClr val="tx1"/>
                </a:solidFill>
                <a:latin typeface="Times New Roman" pitchFamily="-110" charset="0"/>
                <a:ea typeface="+mn-ea"/>
                <a:cs typeface="+mn-cs"/>
              </a:rPr>
              <a:t> Three higher-layer protocols are defined as part of TLS: the Handshake Protocol,</a:t>
            </a:r>
          </a:p>
          <a:p>
            <a:r>
              <a:rPr lang="en-US" sz="1200" b="0" i="0" u="none" strike="noStrike" kern="1200" baseline="0" dirty="0" smtClean="0">
                <a:solidFill>
                  <a:schemeClr val="tx1"/>
                </a:solidFill>
                <a:latin typeface="Times New Roman" pitchFamily="-110" charset="0"/>
                <a:ea typeface="+mn-ea"/>
                <a:cs typeface="+mn-cs"/>
              </a:rPr>
              <a:t>the Change Cipher Spec Protocol, and the Alert Protocol. These TLS-specific protocols</a:t>
            </a:r>
          </a:p>
          <a:p>
            <a:r>
              <a:rPr lang="en-US" sz="1200" b="0" i="0" u="none" strike="noStrike" kern="1200" baseline="0" dirty="0" smtClean="0">
                <a:solidFill>
                  <a:schemeClr val="tx1"/>
                </a:solidFill>
                <a:latin typeface="Times New Roman" pitchFamily="-110" charset="0"/>
                <a:ea typeface="+mn-ea"/>
                <a:cs typeface="+mn-cs"/>
              </a:rPr>
              <a:t>are used in the management of TLS exchanges and are examined later in this</a:t>
            </a:r>
          </a:p>
          <a:p>
            <a:r>
              <a:rPr lang="en-US" sz="1200" b="0" i="0" u="none" strike="noStrike" kern="1200" baseline="0" dirty="0" smtClean="0">
                <a:solidFill>
                  <a:schemeClr val="tx1"/>
                </a:solidFill>
                <a:latin typeface="Times New Roman" pitchFamily="-110" charset="0"/>
                <a:ea typeface="+mn-ea"/>
                <a:cs typeface="+mn-cs"/>
              </a:rPr>
              <a:t>section.</a:t>
            </a:r>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Two important TLS concepts are the TLS session and the TLS connection,</a:t>
            </a:r>
          </a:p>
          <a:p>
            <a:r>
              <a:rPr lang="en-US" sz="1200" b="0" i="0" u="none" strike="noStrike" kern="1200" baseline="0" dirty="0" smtClean="0">
                <a:solidFill>
                  <a:schemeClr val="tx1"/>
                </a:solidFill>
                <a:latin typeface="Times New Roman" pitchFamily="-110" charset="0"/>
                <a:ea typeface="+mn-ea"/>
                <a:cs typeface="+mn-cs"/>
              </a:rPr>
              <a:t>which are defined in the specification as follows: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Connection : A connection is a transport (in the OSI layering model definition)</a:t>
            </a:r>
          </a:p>
          <a:p>
            <a:r>
              <a:rPr lang="en-US" sz="1200" b="0" i="0" u="none" strike="noStrike" kern="1200" baseline="0" dirty="0" smtClean="0">
                <a:solidFill>
                  <a:schemeClr val="tx1"/>
                </a:solidFill>
                <a:latin typeface="Times New Roman" pitchFamily="-110" charset="0"/>
                <a:ea typeface="+mn-ea"/>
                <a:cs typeface="+mn-cs"/>
              </a:rPr>
              <a:t>that provides a suitable type of service. For TLS, such connections are peer-to-</a:t>
            </a:r>
          </a:p>
          <a:p>
            <a:r>
              <a:rPr lang="en-US" sz="1200" b="0" i="0" u="none" strike="noStrike" kern="1200" baseline="0" dirty="0" smtClean="0">
                <a:solidFill>
                  <a:schemeClr val="tx1"/>
                </a:solidFill>
                <a:latin typeface="Times New Roman" pitchFamily="-110" charset="0"/>
                <a:ea typeface="+mn-ea"/>
                <a:cs typeface="+mn-cs"/>
              </a:rPr>
              <a:t>peer relationships. The connections are transient. Every connection is</a:t>
            </a:r>
          </a:p>
          <a:p>
            <a:r>
              <a:rPr lang="en-US" sz="1200" b="0" i="0" u="none" strike="noStrike" kern="1200" baseline="0" dirty="0" smtClean="0">
                <a:solidFill>
                  <a:schemeClr val="tx1"/>
                </a:solidFill>
                <a:latin typeface="Times New Roman" pitchFamily="-110" charset="0"/>
                <a:ea typeface="+mn-ea"/>
                <a:cs typeface="+mn-cs"/>
              </a:rPr>
              <a:t>associated with one session.</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Session : A TLS session is an association between a client and a server. Sessions</a:t>
            </a:r>
          </a:p>
          <a:p>
            <a:r>
              <a:rPr lang="en-US" sz="1200" b="0" i="0" u="none" strike="noStrike" kern="1200" baseline="0" dirty="0" smtClean="0">
                <a:solidFill>
                  <a:schemeClr val="tx1"/>
                </a:solidFill>
                <a:latin typeface="Times New Roman" pitchFamily="-110" charset="0"/>
                <a:ea typeface="+mn-ea"/>
                <a:cs typeface="+mn-cs"/>
              </a:rPr>
              <a:t>are created by the Handshake Protocol. Sessions define a set of cryptographic</a:t>
            </a:r>
          </a:p>
          <a:p>
            <a:r>
              <a:rPr lang="en-US" sz="1200" b="0" i="0" u="none" strike="noStrike" kern="1200" baseline="0" dirty="0" smtClean="0">
                <a:solidFill>
                  <a:schemeClr val="tx1"/>
                </a:solidFill>
                <a:latin typeface="Times New Roman" pitchFamily="-110" charset="0"/>
                <a:ea typeface="+mn-ea"/>
                <a:cs typeface="+mn-cs"/>
              </a:rPr>
              <a:t>security parameters, which can be shared among multiple connections.</a:t>
            </a:r>
          </a:p>
          <a:p>
            <a:r>
              <a:rPr lang="en-US" sz="1200" b="0" i="0" u="none" strike="noStrike" kern="1200" baseline="0" dirty="0" smtClean="0">
                <a:solidFill>
                  <a:schemeClr val="tx1"/>
                </a:solidFill>
                <a:latin typeface="Times New Roman" pitchFamily="-110" charset="0"/>
                <a:ea typeface="+mn-ea"/>
                <a:cs typeface="+mn-cs"/>
              </a:rPr>
              <a:t>Sessions are used to avoid the expensive negotiation of new security</a:t>
            </a:r>
          </a:p>
          <a:p>
            <a:r>
              <a:rPr lang="en-US" sz="1200" b="0" i="0" u="none" strike="noStrike" kern="1200" baseline="0" dirty="0" smtClean="0">
                <a:solidFill>
                  <a:schemeClr val="tx1"/>
                </a:solidFill>
                <a:latin typeface="Times New Roman" pitchFamily="-110" charset="0"/>
                <a:ea typeface="+mn-ea"/>
                <a:cs typeface="+mn-cs"/>
              </a:rPr>
              <a:t>parameters for each connection.</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Between any pair of parties (applications such as HTTP on client and</a:t>
            </a:r>
          </a:p>
          <a:p>
            <a:r>
              <a:rPr lang="en-US" sz="1200" b="0" i="0" u="none" strike="noStrike" kern="1200" baseline="0" dirty="0" smtClean="0">
                <a:solidFill>
                  <a:schemeClr val="tx1"/>
                </a:solidFill>
                <a:latin typeface="Times New Roman" pitchFamily="-110" charset="0"/>
                <a:ea typeface="+mn-ea"/>
                <a:cs typeface="+mn-cs"/>
              </a:rPr>
              <a:t>server), there may be multiple secure connections. In theory, there may also be</a:t>
            </a:r>
          </a:p>
          <a:p>
            <a:r>
              <a:rPr lang="en-US" sz="1200" b="0" i="0" u="none" strike="noStrike" kern="1200" baseline="0" dirty="0" smtClean="0">
                <a:solidFill>
                  <a:schemeClr val="tx1"/>
                </a:solidFill>
                <a:latin typeface="Times New Roman" pitchFamily="-110" charset="0"/>
                <a:ea typeface="+mn-ea"/>
                <a:cs typeface="+mn-cs"/>
              </a:rPr>
              <a:t>multiple simultaneous sessions between parties, but this feature is not used in</a:t>
            </a:r>
          </a:p>
          <a:p>
            <a:r>
              <a:rPr lang="en-US" sz="1200" b="0" i="0" u="none" strike="noStrike" kern="1200" baseline="0" dirty="0" smtClean="0">
                <a:solidFill>
                  <a:schemeClr val="tx1"/>
                </a:solidFill>
                <a:latin typeface="Times New Roman" pitchFamily="-110" charset="0"/>
                <a:ea typeface="+mn-ea"/>
                <a:cs typeface="+mn-cs"/>
              </a:rPr>
              <a:t>practice.</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15</a:t>
            </a:fld>
            <a:endParaRPr lang="en-AU" dirty="0"/>
          </a:p>
        </p:txBody>
      </p:sp>
    </p:spTree>
    <p:extLst>
      <p:ext uri="{BB962C8B-B14F-4D97-AF65-F5344CB8AC3E}">
        <p14:creationId xmlns:p14="http://schemas.microsoft.com/office/powerpoint/2010/main" val="2468959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64DC2-A1D3-184C-ABCB-33C8D65C59D0}" type="slidenum">
              <a:rPr lang="en-AU"/>
              <a:pPr/>
              <a:t>16</a:t>
            </a:fld>
            <a:endParaRPr lang="en-AU" dirty="0"/>
          </a:p>
        </p:txBody>
      </p:sp>
      <p:sp>
        <p:nvSpPr>
          <p:cNvPr id="219140" name="Rectangle 4"/>
          <p:cNvSpPr>
            <a:spLocks noGrp="1" noRot="1" noChangeAspect="1" noChangeArrowheads="1" noTextEdit="1"/>
          </p:cNvSpPr>
          <p:nvPr>
            <p:ph type="sldImg"/>
          </p:nvPr>
        </p:nvSpPr>
        <p:spPr>
          <a:ln/>
        </p:spPr>
      </p:sp>
      <p:sp>
        <p:nvSpPr>
          <p:cNvPr id="219141" name="Rectangle 5"/>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SSL Record Protocol provides two services for SSL connections: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Confidentiality: The Handshake Protocol defines a shared secret key that is</a:t>
            </a:r>
          </a:p>
          <a:p>
            <a:r>
              <a:rPr lang="en-US" sz="1200" kern="1200" baseline="0" dirty="0" smtClean="0">
                <a:solidFill>
                  <a:schemeClr val="tx1"/>
                </a:solidFill>
                <a:latin typeface="Times New Roman" pitchFamily="-110" charset="0"/>
                <a:ea typeface="+mn-ea"/>
                <a:cs typeface="+mn-cs"/>
              </a:rPr>
              <a:t>used for symmetric encryption of SSL payloads.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Message integrity: The Handshake Protocol also defines a shared secret key</a:t>
            </a:r>
          </a:p>
          <a:p>
            <a:r>
              <a:rPr lang="en-US" sz="1200" kern="1200" baseline="0" dirty="0" smtClean="0">
                <a:solidFill>
                  <a:schemeClr val="tx1"/>
                </a:solidFill>
                <a:latin typeface="Times New Roman" pitchFamily="-110" charset="0"/>
                <a:ea typeface="+mn-ea"/>
                <a:cs typeface="+mn-cs"/>
              </a:rPr>
              <a:t>that is used to form a message authentication code (MAC).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22.5 indicates the overall operation of the SSL Record Protocol. The</a:t>
            </a:r>
          </a:p>
          <a:p>
            <a:r>
              <a:rPr lang="en-US" sz="1200" kern="1200" baseline="0" dirty="0" smtClean="0">
                <a:solidFill>
                  <a:schemeClr val="tx1"/>
                </a:solidFill>
                <a:latin typeface="Times New Roman" pitchFamily="-110" charset="0"/>
                <a:ea typeface="+mn-ea"/>
                <a:cs typeface="+mn-cs"/>
              </a:rPr>
              <a:t>first step is </a:t>
            </a:r>
            <a:r>
              <a:rPr lang="en-US" sz="1200" b="1" kern="1200" baseline="0" dirty="0" smtClean="0">
                <a:solidFill>
                  <a:schemeClr val="tx1"/>
                </a:solidFill>
                <a:latin typeface="Times New Roman" pitchFamily="-110" charset="0"/>
                <a:ea typeface="+mn-ea"/>
                <a:cs typeface="+mn-cs"/>
              </a:rPr>
              <a:t>fragmentation . Each upper-layer message is fragmented into blocks of</a:t>
            </a:r>
          </a:p>
          <a:p>
            <a:r>
              <a:rPr lang="en-US" sz="1200" kern="1200" baseline="0" dirty="0" smtClean="0">
                <a:solidFill>
                  <a:schemeClr val="tx1"/>
                </a:solidFill>
                <a:latin typeface="Times New Roman" pitchFamily="-110" charset="0"/>
                <a:ea typeface="+mn-ea"/>
                <a:cs typeface="+mn-cs"/>
              </a:rPr>
              <a:t>214 bytes (16,384 bytes) or less. Next, </a:t>
            </a:r>
            <a:r>
              <a:rPr lang="en-US" sz="1200" b="1" kern="1200" baseline="0" dirty="0" smtClean="0">
                <a:solidFill>
                  <a:schemeClr val="tx1"/>
                </a:solidFill>
                <a:latin typeface="Times New Roman" pitchFamily="-110" charset="0"/>
                <a:ea typeface="+mn-ea"/>
                <a:cs typeface="+mn-cs"/>
              </a:rPr>
              <a:t>compression is optionally applied. The next</a:t>
            </a:r>
          </a:p>
          <a:p>
            <a:r>
              <a:rPr lang="en-US" sz="1200" kern="1200" baseline="0" dirty="0" smtClean="0">
                <a:solidFill>
                  <a:schemeClr val="tx1"/>
                </a:solidFill>
                <a:latin typeface="Times New Roman" pitchFamily="-110" charset="0"/>
                <a:ea typeface="+mn-ea"/>
                <a:cs typeface="+mn-cs"/>
              </a:rPr>
              <a:t>step in processing is to compute a </a:t>
            </a:r>
            <a:r>
              <a:rPr lang="en-US" sz="1200" b="1" kern="1200" baseline="0" dirty="0" smtClean="0">
                <a:solidFill>
                  <a:schemeClr val="tx1"/>
                </a:solidFill>
                <a:latin typeface="Times New Roman" pitchFamily="-110" charset="0"/>
                <a:ea typeface="+mn-ea"/>
                <a:cs typeface="+mn-cs"/>
              </a:rPr>
              <a:t>message authentication code over the compressed</a:t>
            </a:r>
          </a:p>
          <a:p>
            <a:r>
              <a:rPr lang="en-US" sz="1200" kern="1200" baseline="0" dirty="0" smtClean="0">
                <a:solidFill>
                  <a:schemeClr val="tx1"/>
                </a:solidFill>
                <a:latin typeface="Times New Roman" pitchFamily="-110" charset="0"/>
                <a:ea typeface="+mn-ea"/>
                <a:cs typeface="+mn-cs"/>
              </a:rPr>
              <a:t>data. Next, the compressed message plus the MAC are </a:t>
            </a:r>
            <a:r>
              <a:rPr lang="en-US" sz="1200" b="1" kern="1200" baseline="0" dirty="0" smtClean="0">
                <a:solidFill>
                  <a:schemeClr val="tx1"/>
                </a:solidFill>
                <a:latin typeface="Times New Roman" pitchFamily="-110" charset="0"/>
                <a:ea typeface="+mn-ea"/>
                <a:cs typeface="+mn-cs"/>
              </a:rPr>
              <a:t>encrypted using symmetric</a:t>
            </a:r>
          </a:p>
          <a:p>
            <a:r>
              <a:rPr lang="en-US" sz="1200" kern="1200" baseline="0" dirty="0" smtClean="0">
                <a:solidFill>
                  <a:schemeClr val="tx1"/>
                </a:solidFill>
                <a:latin typeface="Times New Roman" pitchFamily="-110" charset="0"/>
                <a:ea typeface="+mn-ea"/>
                <a:cs typeface="+mn-cs"/>
              </a:rPr>
              <a:t>encryption.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final step of SSL Record Protocol processing is to prepend a header,</a:t>
            </a:r>
          </a:p>
          <a:p>
            <a:r>
              <a:rPr lang="en-US" sz="1200" b="0" i="0" u="none" strike="noStrike" kern="1200" baseline="0" dirty="0" smtClean="0">
                <a:solidFill>
                  <a:schemeClr val="tx1"/>
                </a:solidFill>
                <a:latin typeface="Times New Roman" pitchFamily="-110" charset="0"/>
                <a:ea typeface="+mn-ea"/>
                <a:cs typeface="+mn-cs"/>
              </a:rPr>
              <a:t> which includes version and length 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content types that have been defined are change_cipher_spec, alert,</a:t>
            </a:r>
          </a:p>
          <a:p>
            <a:r>
              <a:rPr lang="en-US" sz="1200" kern="1200" baseline="0" dirty="0" smtClean="0">
                <a:solidFill>
                  <a:schemeClr val="tx1"/>
                </a:solidFill>
                <a:latin typeface="Times New Roman" pitchFamily="-110" charset="0"/>
                <a:ea typeface="+mn-ea"/>
                <a:cs typeface="+mn-cs"/>
              </a:rPr>
              <a:t>handshake, and application_data. The first three are the SSL-specific protocols,</a:t>
            </a:r>
          </a:p>
          <a:p>
            <a:r>
              <a:rPr lang="en-US" sz="1200" kern="1200" baseline="0" dirty="0" smtClean="0">
                <a:solidFill>
                  <a:schemeClr val="tx1"/>
                </a:solidFill>
                <a:latin typeface="Times New Roman" pitchFamily="-110" charset="0"/>
                <a:ea typeface="+mn-ea"/>
                <a:cs typeface="+mn-cs"/>
              </a:rPr>
              <a:t>discussed next. Note that no distinction is made among the various applications</a:t>
            </a:r>
          </a:p>
          <a:p>
            <a:r>
              <a:rPr lang="en-US" sz="1200" kern="1200" baseline="0" dirty="0" smtClean="0">
                <a:solidFill>
                  <a:schemeClr val="tx1"/>
                </a:solidFill>
                <a:latin typeface="Times New Roman" pitchFamily="-110" charset="0"/>
                <a:ea typeface="+mn-ea"/>
                <a:cs typeface="+mn-cs"/>
              </a:rPr>
              <a:t>(e.g., HTTP) that might use SSL; the content of the data created by such applications</a:t>
            </a:r>
          </a:p>
          <a:p>
            <a:r>
              <a:rPr lang="en-US" sz="1200" kern="1200" baseline="0" dirty="0" smtClean="0">
                <a:solidFill>
                  <a:schemeClr val="tx1"/>
                </a:solidFill>
                <a:latin typeface="Times New Roman" pitchFamily="-110" charset="0"/>
                <a:ea typeface="+mn-ea"/>
                <a:cs typeface="+mn-cs"/>
              </a:rPr>
              <a:t>is opaque to SSL.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Record Protocol then transmits the resulting unit in a TCP segment.</a:t>
            </a:r>
          </a:p>
          <a:p>
            <a:r>
              <a:rPr lang="en-US" sz="1200" kern="1200" baseline="0" dirty="0" smtClean="0">
                <a:solidFill>
                  <a:schemeClr val="tx1"/>
                </a:solidFill>
                <a:latin typeface="Times New Roman" pitchFamily="-110" charset="0"/>
                <a:ea typeface="+mn-ea"/>
                <a:cs typeface="+mn-cs"/>
              </a:rPr>
              <a:t>Received data are decrypted, verified, decompressed, and reassembled, and then</a:t>
            </a:r>
          </a:p>
          <a:p>
            <a:r>
              <a:rPr lang="en-US" sz="1200" kern="1200" baseline="0" dirty="0" smtClean="0">
                <a:solidFill>
                  <a:schemeClr val="tx1"/>
                </a:solidFill>
                <a:latin typeface="Times New Roman" pitchFamily="-110" charset="0"/>
                <a:ea typeface="+mn-ea"/>
                <a:cs typeface="+mn-cs"/>
              </a:rPr>
              <a:t>delivered to higher-level users.</a:t>
            </a:r>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7D849-2B28-4347-9F32-F4A903FD7553}" type="slidenum">
              <a:rPr lang="en-AU"/>
              <a:pPr/>
              <a:t>17</a:t>
            </a:fld>
            <a:endParaRPr lang="en-AU" dirty="0"/>
          </a:p>
        </p:txBody>
      </p:sp>
      <p:sp>
        <p:nvSpPr>
          <p:cNvPr id="221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18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The Change Cipher Spec Protocol is one of the four TSL-specific protocols that</a:t>
            </a:r>
          </a:p>
          <a:p>
            <a:r>
              <a:rPr lang="en-US" sz="1200" kern="1200" baseline="0" dirty="0" smtClean="0">
                <a:solidFill>
                  <a:schemeClr val="tx1"/>
                </a:solidFill>
                <a:latin typeface="Times New Roman" pitchFamily="-110" charset="0"/>
                <a:ea typeface="+mn-ea"/>
                <a:cs typeface="+mn-cs"/>
              </a:rPr>
              <a:t>use the TLS Record Protocol, and it is the simplest. This protocol consists of a single</a:t>
            </a:r>
          </a:p>
          <a:p>
            <a:r>
              <a:rPr lang="en-US" sz="1200" kern="1200" baseline="0" dirty="0" smtClean="0">
                <a:solidFill>
                  <a:schemeClr val="tx1"/>
                </a:solidFill>
                <a:latin typeface="Times New Roman" pitchFamily="-110" charset="0"/>
                <a:ea typeface="+mn-ea"/>
                <a:cs typeface="+mn-cs"/>
              </a:rPr>
              <a:t>message, which consists of a single byte with the value 1. The sole purpose of this</a:t>
            </a:r>
          </a:p>
          <a:p>
            <a:r>
              <a:rPr lang="en-US" sz="1200" kern="1200" baseline="0" dirty="0" smtClean="0">
                <a:solidFill>
                  <a:schemeClr val="tx1"/>
                </a:solidFill>
                <a:latin typeface="Times New Roman" pitchFamily="-110" charset="0"/>
                <a:ea typeface="+mn-ea"/>
                <a:cs typeface="+mn-cs"/>
              </a:rPr>
              <a:t>message is to cause the pending state to be copied into the current state, which</a:t>
            </a:r>
          </a:p>
          <a:p>
            <a:r>
              <a:rPr lang="en-US" sz="1200" kern="1200" baseline="0" dirty="0" smtClean="0">
                <a:solidFill>
                  <a:schemeClr val="tx1"/>
                </a:solidFill>
                <a:latin typeface="Times New Roman" pitchFamily="-110" charset="0"/>
                <a:ea typeface="+mn-ea"/>
                <a:cs typeface="+mn-cs"/>
              </a:rPr>
              <a:t>updates the cipher suite to be used on this connection.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9047E-ABBC-3A43-8726-2D645000BF76}" type="slidenum">
              <a:rPr lang="en-AU"/>
              <a:pPr/>
              <a:t>18</a:t>
            </a:fld>
            <a:endParaRPr lang="en-AU" dirty="0"/>
          </a:p>
        </p:txBody>
      </p:sp>
      <p:sp>
        <p:nvSpPr>
          <p:cNvPr id="223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2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The Alert Protocol is used to convey TLS-related alerts to the peer entity. As with</a:t>
            </a:r>
          </a:p>
          <a:p>
            <a:r>
              <a:rPr lang="en-US" sz="1200" kern="1200" baseline="0" dirty="0" smtClean="0">
                <a:solidFill>
                  <a:schemeClr val="tx1"/>
                </a:solidFill>
                <a:latin typeface="Times New Roman" pitchFamily="-110" charset="0"/>
                <a:ea typeface="+mn-ea"/>
                <a:cs typeface="+mn-cs"/>
              </a:rPr>
              <a:t>other applications that use TLS, alert messages are compressed and encrypted, as</a:t>
            </a:r>
          </a:p>
          <a:p>
            <a:r>
              <a:rPr lang="en-US" sz="1200" kern="1200" baseline="0" dirty="0" smtClean="0">
                <a:solidFill>
                  <a:schemeClr val="tx1"/>
                </a:solidFill>
                <a:latin typeface="Times New Roman" pitchFamily="-110" charset="0"/>
                <a:ea typeface="+mn-ea"/>
                <a:cs typeface="+mn-cs"/>
              </a:rPr>
              <a:t>specified by the current state.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Each message in this protocol consists of two bytes. The first byte takes the</a:t>
            </a:r>
          </a:p>
          <a:p>
            <a:r>
              <a:rPr lang="en-US" sz="1200" kern="1200" baseline="0" dirty="0" smtClean="0">
                <a:solidFill>
                  <a:schemeClr val="tx1"/>
                </a:solidFill>
                <a:latin typeface="Times New Roman" pitchFamily="-110" charset="0"/>
                <a:ea typeface="+mn-ea"/>
                <a:cs typeface="+mn-cs"/>
              </a:rPr>
              <a:t>value warning(1) or fatal(2) to convey the severity of the message. If the level is</a:t>
            </a:r>
          </a:p>
          <a:p>
            <a:r>
              <a:rPr lang="en-US" sz="1200" kern="1200" baseline="0" dirty="0" smtClean="0">
                <a:solidFill>
                  <a:schemeClr val="tx1"/>
                </a:solidFill>
                <a:latin typeface="Times New Roman" pitchFamily="-110" charset="0"/>
                <a:ea typeface="+mn-ea"/>
                <a:cs typeface="+mn-cs"/>
              </a:rPr>
              <a:t>fatal, TLS immediately terminates the connection. Other connections on the same</a:t>
            </a:r>
          </a:p>
          <a:p>
            <a:r>
              <a:rPr lang="en-US" sz="1200" kern="1200" baseline="0" dirty="0" smtClean="0">
                <a:solidFill>
                  <a:schemeClr val="tx1"/>
                </a:solidFill>
                <a:latin typeface="Times New Roman" pitchFamily="-110" charset="0"/>
                <a:ea typeface="+mn-ea"/>
                <a:cs typeface="+mn-cs"/>
              </a:rPr>
              <a:t>session may continue, but no new connections on this session may be established.</a:t>
            </a:r>
          </a:p>
          <a:p>
            <a:r>
              <a:rPr lang="en-US" sz="1200" kern="1200" baseline="0" dirty="0" smtClean="0">
                <a:solidFill>
                  <a:schemeClr val="tx1"/>
                </a:solidFill>
                <a:latin typeface="Times New Roman" pitchFamily="-110" charset="0"/>
                <a:ea typeface="+mn-ea"/>
                <a:cs typeface="+mn-cs"/>
              </a:rPr>
              <a:t>The second byte contains a code that indicates the specific alert. An example of</a:t>
            </a:r>
          </a:p>
          <a:p>
            <a:r>
              <a:rPr lang="en-US" sz="1200" kern="1200" baseline="0" dirty="0" smtClean="0">
                <a:solidFill>
                  <a:schemeClr val="tx1"/>
                </a:solidFill>
                <a:latin typeface="Times New Roman" pitchFamily="-110" charset="0"/>
                <a:ea typeface="+mn-ea"/>
                <a:cs typeface="+mn-cs"/>
              </a:rPr>
              <a:t>a fatal alert is an incorrect MAC. An example of a nonfatal alert is a close_notify</a:t>
            </a:r>
          </a:p>
          <a:p>
            <a:r>
              <a:rPr lang="en-US" sz="1200" kern="1200" baseline="0" dirty="0" smtClean="0">
                <a:solidFill>
                  <a:schemeClr val="tx1"/>
                </a:solidFill>
                <a:latin typeface="Times New Roman" pitchFamily="-110" charset="0"/>
                <a:ea typeface="+mn-ea"/>
                <a:cs typeface="+mn-cs"/>
              </a:rPr>
              <a:t>message, which notifies the recipient that the sender will not send any more</a:t>
            </a:r>
          </a:p>
          <a:p>
            <a:r>
              <a:rPr lang="en-US" sz="1200" kern="1200" baseline="0" dirty="0" smtClean="0">
                <a:solidFill>
                  <a:schemeClr val="tx1"/>
                </a:solidFill>
                <a:latin typeface="Times New Roman" pitchFamily="-110" charset="0"/>
                <a:ea typeface="+mn-ea"/>
                <a:cs typeface="+mn-cs"/>
              </a:rPr>
              <a:t>messages on this connection.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918869-7484-E648-ACD5-3E1F0C2A907E}" type="slidenum">
              <a:rPr lang="en-AU"/>
              <a:pPr/>
              <a:t>19</a:t>
            </a:fld>
            <a:endParaRPr lang="en-AU" dirty="0"/>
          </a:p>
        </p:txBody>
      </p:sp>
      <p:sp>
        <p:nvSpPr>
          <p:cNvPr id="225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The most complex part of TLS is the Handshake Protocol. This protocol allows</a:t>
            </a:r>
          </a:p>
          <a:p>
            <a:r>
              <a:rPr lang="en-US" sz="1200" kern="1200" baseline="0" dirty="0" smtClean="0">
                <a:solidFill>
                  <a:schemeClr val="tx1"/>
                </a:solidFill>
                <a:latin typeface="Times New Roman" pitchFamily="-110" charset="0"/>
                <a:ea typeface="+mn-ea"/>
                <a:cs typeface="+mn-cs"/>
              </a:rPr>
              <a:t>the server and client to authenticate each other and to negotiate an encryption</a:t>
            </a:r>
          </a:p>
          <a:p>
            <a:r>
              <a:rPr lang="en-US" sz="1200" kern="1200" baseline="0" dirty="0" smtClean="0">
                <a:solidFill>
                  <a:schemeClr val="tx1"/>
                </a:solidFill>
                <a:latin typeface="Times New Roman" pitchFamily="-110" charset="0"/>
                <a:ea typeface="+mn-ea"/>
                <a:cs typeface="+mn-cs"/>
              </a:rPr>
              <a:t>and MAC algorithm and cryptographic keys to be used to protect data sent in</a:t>
            </a:r>
          </a:p>
          <a:p>
            <a:r>
              <a:rPr lang="en-US" sz="1200" kern="1200" baseline="0" dirty="0" smtClean="0">
                <a:solidFill>
                  <a:schemeClr val="tx1"/>
                </a:solidFill>
                <a:latin typeface="Times New Roman" pitchFamily="-110" charset="0"/>
                <a:ea typeface="+mn-ea"/>
                <a:cs typeface="+mn-cs"/>
              </a:rPr>
              <a:t>an TLS record. The Handshake Protocol is used before any application data are</a:t>
            </a:r>
          </a:p>
          <a:p>
            <a:r>
              <a:rPr lang="en-US" sz="1200" kern="1200" baseline="0" dirty="0" smtClean="0">
                <a:solidFill>
                  <a:schemeClr val="tx1"/>
                </a:solidFill>
                <a:latin typeface="Times New Roman" pitchFamily="-110" charset="0"/>
                <a:ea typeface="+mn-ea"/>
                <a:cs typeface="+mn-cs"/>
              </a:rPr>
              <a:t>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Handshake Protocol consists of a series of messages exchanged by client</a:t>
            </a:r>
          </a:p>
          <a:p>
            <a:r>
              <a:rPr lang="en-US" sz="1200" kern="1200" baseline="0" dirty="0" smtClean="0">
                <a:solidFill>
                  <a:schemeClr val="tx1"/>
                </a:solidFill>
                <a:latin typeface="Times New Roman" pitchFamily="-110" charset="0"/>
                <a:ea typeface="+mn-ea"/>
                <a:cs typeface="+mn-cs"/>
              </a:rPr>
              <a:t>and server. Figure 22.6 shows the initial exchange needed to establish a logical</a:t>
            </a:r>
          </a:p>
          <a:p>
            <a:r>
              <a:rPr lang="en-US" sz="1200" kern="1200" baseline="0" dirty="0" smtClean="0">
                <a:solidFill>
                  <a:schemeClr val="tx1"/>
                </a:solidFill>
                <a:latin typeface="Times New Roman" pitchFamily="-110" charset="0"/>
                <a:ea typeface="+mn-ea"/>
                <a:cs typeface="+mn-cs"/>
              </a:rPr>
              <a:t>connection between client and server. The exchange can be viewed as having</a:t>
            </a:r>
          </a:p>
          <a:p>
            <a:r>
              <a:rPr lang="en-US" sz="1200" kern="1200" baseline="0" dirty="0" smtClean="0">
                <a:solidFill>
                  <a:schemeClr val="tx1"/>
                </a:solidFill>
                <a:latin typeface="Times New Roman" pitchFamily="-110" charset="0"/>
                <a:ea typeface="+mn-ea"/>
                <a:cs typeface="+mn-cs"/>
              </a:rPr>
              <a:t>four phases.</a:t>
            </a:r>
          </a:p>
          <a:p>
            <a:endParaRPr lang="en-US" sz="1200"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1 is used to initiate a logical connection and to establish the security</a:t>
            </a:r>
          </a:p>
          <a:p>
            <a:r>
              <a:rPr lang="en-US" sz="1200" kern="1200" baseline="0" dirty="0" smtClean="0">
                <a:solidFill>
                  <a:schemeClr val="tx1"/>
                </a:solidFill>
                <a:latin typeface="Times New Roman" pitchFamily="-110" charset="0"/>
                <a:ea typeface="+mn-ea"/>
                <a:cs typeface="+mn-cs"/>
              </a:rPr>
              <a:t>capabilities that will be associated with it. The exchange is initiated by the client,</a:t>
            </a:r>
          </a:p>
          <a:p>
            <a:r>
              <a:rPr lang="en-US" sz="1200" kern="1200" baseline="0" dirty="0" smtClean="0">
                <a:solidFill>
                  <a:schemeClr val="tx1"/>
                </a:solidFill>
                <a:latin typeface="Times New Roman" pitchFamily="-110" charset="0"/>
                <a:ea typeface="+mn-ea"/>
                <a:cs typeface="+mn-cs"/>
              </a:rPr>
              <a:t>which sends a client_hello message with the following parameters: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Version: The highest SSL version understood by the client.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Random: A client-generated random structure, consisting of a 32-bit timestamp</a:t>
            </a:r>
          </a:p>
          <a:p>
            <a:r>
              <a:rPr lang="en-US" sz="1200" kern="1200" baseline="0" dirty="0" smtClean="0">
                <a:solidFill>
                  <a:schemeClr val="tx1"/>
                </a:solidFill>
                <a:latin typeface="Times New Roman" pitchFamily="-110" charset="0"/>
                <a:ea typeface="+mn-ea"/>
                <a:cs typeface="+mn-cs"/>
              </a:rPr>
              <a:t>and 28 bytes generated by a secure random number generator. These</a:t>
            </a:r>
          </a:p>
          <a:p>
            <a:r>
              <a:rPr lang="en-US" sz="1200" kern="1200" baseline="0" dirty="0" smtClean="0">
                <a:solidFill>
                  <a:schemeClr val="tx1"/>
                </a:solidFill>
                <a:latin typeface="Times New Roman" pitchFamily="-110" charset="0"/>
                <a:ea typeface="+mn-ea"/>
                <a:cs typeface="+mn-cs"/>
              </a:rPr>
              <a:t>values are used during key exchange to prevent replay attacks.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Session ID: A variable-length session identifier. A nonzero value indicates</a:t>
            </a:r>
          </a:p>
          <a:p>
            <a:r>
              <a:rPr lang="en-US" sz="1200" kern="1200" baseline="0" dirty="0" smtClean="0">
                <a:solidFill>
                  <a:schemeClr val="tx1"/>
                </a:solidFill>
                <a:latin typeface="Times New Roman" pitchFamily="-110" charset="0"/>
                <a:ea typeface="+mn-ea"/>
                <a:cs typeface="+mn-cs"/>
              </a:rPr>
              <a:t>that the client wishes to update the parameters of an existing connection or</a:t>
            </a:r>
          </a:p>
          <a:p>
            <a:r>
              <a:rPr lang="en-US" sz="1200" kern="1200" baseline="0" dirty="0" smtClean="0">
                <a:solidFill>
                  <a:schemeClr val="tx1"/>
                </a:solidFill>
                <a:latin typeface="Times New Roman" pitchFamily="-110" charset="0"/>
                <a:ea typeface="+mn-ea"/>
                <a:cs typeface="+mn-cs"/>
              </a:rPr>
              <a:t>create a new connection on this session. A zero value indicates that the client</a:t>
            </a:r>
          </a:p>
          <a:p>
            <a:r>
              <a:rPr lang="en-US" sz="1200" kern="1200" baseline="0" dirty="0" smtClean="0">
                <a:solidFill>
                  <a:schemeClr val="tx1"/>
                </a:solidFill>
                <a:latin typeface="Times New Roman" pitchFamily="-110" charset="0"/>
                <a:ea typeface="+mn-ea"/>
                <a:cs typeface="+mn-cs"/>
              </a:rPr>
              <a:t>wishes to establish a new connection on a new session.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CipherSuite: This is a list that contains the combinations of cryptographic</a:t>
            </a:r>
          </a:p>
          <a:p>
            <a:r>
              <a:rPr lang="en-US" sz="1200" kern="1200" baseline="0" dirty="0" smtClean="0">
                <a:solidFill>
                  <a:schemeClr val="tx1"/>
                </a:solidFill>
                <a:latin typeface="Times New Roman" pitchFamily="-110" charset="0"/>
                <a:ea typeface="+mn-ea"/>
                <a:cs typeface="+mn-cs"/>
              </a:rPr>
              <a:t>algorithms supported by the client, in decreasing order of preference. Each</a:t>
            </a:r>
          </a:p>
          <a:p>
            <a:r>
              <a:rPr lang="en-US" sz="1200" kern="1200" baseline="0" dirty="0" smtClean="0">
                <a:solidFill>
                  <a:schemeClr val="tx1"/>
                </a:solidFill>
                <a:latin typeface="Times New Roman" pitchFamily="-110" charset="0"/>
                <a:ea typeface="+mn-ea"/>
                <a:cs typeface="+mn-cs"/>
              </a:rPr>
              <a:t>element of the list (each cipher suite) defines both a key exchange algorithm</a:t>
            </a:r>
          </a:p>
          <a:p>
            <a:r>
              <a:rPr lang="en-US" sz="1200" kern="1200" baseline="0" dirty="0" smtClean="0">
                <a:solidFill>
                  <a:schemeClr val="tx1"/>
                </a:solidFill>
                <a:latin typeface="Times New Roman" pitchFamily="-110" charset="0"/>
                <a:ea typeface="+mn-ea"/>
                <a:cs typeface="+mn-cs"/>
              </a:rPr>
              <a:t>and a CipherSpec.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b="1" kern="1200" baseline="0" dirty="0" smtClean="0">
                <a:solidFill>
                  <a:schemeClr val="tx1"/>
                </a:solidFill>
                <a:latin typeface="Times New Roman" pitchFamily="-110" charset="0"/>
                <a:ea typeface="+mn-ea"/>
                <a:cs typeface="+mn-cs"/>
              </a:rPr>
              <a:t>Compression method: This is a list of the compression methods the client</a:t>
            </a:r>
          </a:p>
          <a:p>
            <a:r>
              <a:rPr lang="en-US" sz="1200" kern="1200" baseline="0" dirty="0" smtClean="0">
                <a:solidFill>
                  <a:schemeClr val="tx1"/>
                </a:solidFill>
                <a:latin typeface="Times New Roman" pitchFamily="-110" charset="0"/>
                <a:ea typeface="+mn-ea"/>
                <a:cs typeface="+mn-cs"/>
              </a:rPr>
              <a:t>supports.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After sending the client_hello message, the client waits for the server_hello</a:t>
            </a:r>
          </a:p>
          <a:p>
            <a:r>
              <a:rPr lang="en-US" sz="1200" kern="1200" baseline="0" dirty="0" smtClean="0">
                <a:solidFill>
                  <a:schemeClr val="tx1"/>
                </a:solidFill>
                <a:latin typeface="Times New Roman" pitchFamily="-110" charset="0"/>
                <a:ea typeface="+mn-ea"/>
                <a:cs typeface="+mn-cs"/>
              </a:rPr>
              <a:t>message, which contains the same parameters as the client_hello message.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details of </a:t>
            </a:r>
            <a:r>
              <a:rPr lang="en-US" sz="1200" b="1" kern="1200" baseline="0" dirty="0" smtClean="0">
                <a:solidFill>
                  <a:schemeClr val="tx1"/>
                </a:solidFill>
                <a:latin typeface="Times New Roman" pitchFamily="-110" charset="0"/>
                <a:ea typeface="+mn-ea"/>
                <a:cs typeface="+mn-cs"/>
              </a:rPr>
              <a:t>phase 2 depend on the underlying public-key encryption scheme</a:t>
            </a:r>
          </a:p>
          <a:p>
            <a:r>
              <a:rPr lang="en-US" sz="1200" kern="1200" baseline="0" dirty="0" smtClean="0">
                <a:solidFill>
                  <a:schemeClr val="tx1"/>
                </a:solidFill>
                <a:latin typeface="Times New Roman" pitchFamily="-110" charset="0"/>
                <a:ea typeface="+mn-ea"/>
                <a:cs typeface="+mn-cs"/>
              </a:rPr>
              <a:t>that is used. In some cases, the server passes a certificate to the client, possibly additional</a:t>
            </a:r>
          </a:p>
          <a:p>
            <a:r>
              <a:rPr lang="en-US" sz="1200" kern="1200" baseline="0" dirty="0" smtClean="0">
                <a:solidFill>
                  <a:schemeClr val="tx1"/>
                </a:solidFill>
                <a:latin typeface="Times New Roman" pitchFamily="-110" charset="0"/>
                <a:ea typeface="+mn-ea"/>
                <a:cs typeface="+mn-cs"/>
              </a:rPr>
              <a:t>key information, and a request for a certificate from the client.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final message in phase 2, and one that is always required, is the server_</a:t>
            </a:r>
          </a:p>
          <a:p>
            <a:r>
              <a:rPr lang="en-US" sz="1200" kern="1200" baseline="0" dirty="0" smtClean="0">
                <a:solidFill>
                  <a:schemeClr val="tx1"/>
                </a:solidFill>
                <a:latin typeface="Times New Roman" pitchFamily="-110" charset="0"/>
                <a:ea typeface="+mn-ea"/>
                <a:cs typeface="+mn-cs"/>
              </a:rPr>
              <a:t>done message, which is sent by the server to indicate the end of the server hello and</a:t>
            </a:r>
          </a:p>
          <a:p>
            <a:r>
              <a:rPr lang="en-US" sz="1200" kern="1200" baseline="0" dirty="0" smtClean="0">
                <a:solidFill>
                  <a:schemeClr val="tx1"/>
                </a:solidFill>
                <a:latin typeface="Times New Roman" pitchFamily="-110" charset="0"/>
                <a:ea typeface="+mn-ea"/>
                <a:cs typeface="+mn-cs"/>
              </a:rPr>
              <a:t>associated messages. After sending this message, the server will wait for a client</a:t>
            </a:r>
          </a:p>
          <a:p>
            <a:r>
              <a:rPr lang="en-US" sz="1200" kern="1200" baseline="0" dirty="0" smtClean="0">
                <a:solidFill>
                  <a:schemeClr val="tx1"/>
                </a:solidFill>
                <a:latin typeface="Times New Roman" pitchFamily="-110" charset="0"/>
                <a:ea typeface="+mn-ea"/>
                <a:cs typeface="+mn-cs"/>
              </a:rPr>
              <a:t>response.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a:t>
            </a:r>
            <a:r>
              <a:rPr lang="en-US" sz="1200" b="1" kern="1200" baseline="0" dirty="0" smtClean="0">
                <a:solidFill>
                  <a:schemeClr val="tx1"/>
                </a:solidFill>
                <a:latin typeface="Times New Roman" pitchFamily="-110" charset="0"/>
                <a:ea typeface="+mn-ea"/>
                <a:cs typeface="+mn-cs"/>
              </a:rPr>
              <a:t>phase 3 , upon receipt of the server_done message, the client should verify</a:t>
            </a:r>
          </a:p>
          <a:p>
            <a:r>
              <a:rPr lang="en-US" sz="1200" kern="1200" baseline="0" dirty="0" smtClean="0">
                <a:solidFill>
                  <a:schemeClr val="tx1"/>
                </a:solidFill>
                <a:latin typeface="Times New Roman" pitchFamily="-110" charset="0"/>
                <a:ea typeface="+mn-ea"/>
                <a:cs typeface="+mn-cs"/>
              </a:rPr>
              <a:t>that the server provided a valid certificate if required and check that the server_</a:t>
            </a:r>
          </a:p>
          <a:p>
            <a:r>
              <a:rPr lang="en-US" sz="1200" kern="1200" baseline="0" dirty="0" smtClean="0">
                <a:solidFill>
                  <a:schemeClr val="tx1"/>
                </a:solidFill>
                <a:latin typeface="Times New Roman" pitchFamily="-110" charset="0"/>
                <a:ea typeface="+mn-ea"/>
                <a:cs typeface="+mn-cs"/>
              </a:rPr>
              <a:t>hello parameters are acceptable. If all is satisfactory, the client sends one or more</a:t>
            </a:r>
          </a:p>
          <a:p>
            <a:r>
              <a:rPr lang="en-US" sz="1200" kern="1200" baseline="0" dirty="0" smtClean="0">
                <a:solidFill>
                  <a:schemeClr val="tx1"/>
                </a:solidFill>
                <a:latin typeface="Times New Roman" pitchFamily="-110" charset="0"/>
                <a:ea typeface="+mn-ea"/>
                <a:cs typeface="+mn-cs"/>
              </a:rPr>
              <a:t>messages back to the server, depending on the underlying public-key scheme.</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Phase 4 completes the setting up of a secure connection. The client sends a</a:t>
            </a:r>
          </a:p>
          <a:p>
            <a:r>
              <a:rPr lang="en-US" sz="1200" kern="1200" baseline="0" dirty="0" smtClean="0">
                <a:solidFill>
                  <a:schemeClr val="tx1"/>
                </a:solidFill>
                <a:latin typeface="Times New Roman" pitchFamily="-110" charset="0"/>
                <a:ea typeface="+mn-ea"/>
                <a:cs typeface="+mn-cs"/>
              </a:rPr>
              <a:t>change_cipher_spec message and copies the pending CipherSpec into the current</a:t>
            </a:r>
          </a:p>
          <a:p>
            <a:r>
              <a:rPr lang="en-US" sz="1200" kern="1200" baseline="0" dirty="0" smtClean="0">
                <a:solidFill>
                  <a:schemeClr val="tx1"/>
                </a:solidFill>
                <a:latin typeface="Times New Roman" pitchFamily="-110" charset="0"/>
                <a:ea typeface="+mn-ea"/>
                <a:cs typeface="+mn-cs"/>
              </a:rPr>
              <a:t>CipherSpec. Note that this message is not considered part of the Handshake</a:t>
            </a:r>
          </a:p>
          <a:p>
            <a:r>
              <a:rPr lang="en-US" sz="1200" kern="1200" baseline="0" dirty="0" smtClean="0">
                <a:solidFill>
                  <a:schemeClr val="tx1"/>
                </a:solidFill>
                <a:latin typeface="Times New Roman" pitchFamily="-110" charset="0"/>
                <a:ea typeface="+mn-ea"/>
                <a:cs typeface="+mn-cs"/>
              </a:rPr>
              <a:t>Protocol but is sent using the Change Cipher Spec Protocol. The client then immediately</a:t>
            </a:r>
          </a:p>
          <a:p>
            <a:r>
              <a:rPr lang="en-US" sz="1200" kern="1200" baseline="0" dirty="0" smtClean="0">
                <a:solidFill>
                  <a:schemeClr val="tx1"/>
                </a:solidFill>
                <a:latin typeface="Times New Roman" pitchFamily="-110" charset="0"/>
                <a:ea typeface="+mn-ea"/>
                <a:cs typeface="+mn-cs"/>
              </a:rPr>
              <a:t>sends the finished message under the new algorithms, keys, and secrets. The</a:t>
            </a:r>
          </a:p>
          <a:p>
            <a:r>
              <a:rPr lang="en-US" sz="1200" kern="1200" baseline="0" dirty="0" smtClean="0">
                <a:solidFill>
                  <a:schemeClr val="tx1"/>
                </a:solidFill>
                <a:latin typeface="Times New Roman" pitchFamily="-110" charset="0"/>
                <a:ea typeface="+mn-ea"/>
                <a:cs typeface="+mn-cs"/>
              </a:rPr>
              <a:t>finished message verifies that the key exchange and authentication processes were</a:t>
            </a:r>
          </a:p>
          <a:p>
            <a:r>
              <a:rPr lang="en-US" sz="1200" kern="1200" baseline="0" dirty="0" smtClean="0">
                <a:solidFill>
                  <a:schemeClr val="tx1"/>
                </a:solidFill>
                <a:latin typeface="Times New Roman" pitchFamily="-110" charset="0"/>
                <a:ea typeface="+mn-ea"/>
                <a:cs typeface="+mn-cs"/>
              </a:rPr>
              <a:t>successful.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response to these two messages, the server sends its own change_cipher_spec</a:t>
            </a:r>
          </a:p>
          <a:p>
            <a:r>
              <a:rPr lang="en-US" sz="1200" kern="1200" baseline="0" dirty="0" smtClean="0">
                <a:solidFill>
                  <a:schemeClr val="tx1"/>
                </a:solidFill>
                <a:latin typeface="Times New Roman" pitchFamily="-110" charset="0"/>
                <a:ea typeface="+mn-ea"/>
                <a:cs typeface="+mn-cs"/>
              </a:rPr>
              <a:t>message, transfers the pending to the current CipherSpec, and sends its finished</a:t>
            </a:r>
          </a:p>
          <a:p>
            <a:r>
              <a:rPr lang="en-US" sz="1200" kern="1200" baseline="0" dirty="0" smtClean="0">
                <a:solidFill>
                  <a:schemeClr val="tx1"/>
                </a:solidFill>
                <a:latin typeface="Times New Roman" pitchFamily="-110" charset="0"/>
                <a:ea typeface="+mn-ea"/>
                <a:cs typeface="+mn-cs"/>
              </a:rPr>
              <a:t>message. At this point, the handshake is complete and the client and server may</a:t>
            </a:r>
          </a:p>
          <a:p>
            <a:r>
              <a:rPr lang="en-US" sz="1200" kern="1200" baseline="0" dirty="0" smtClean="0">
                <a:solidFill>
                  <a:schemeClr val="tx1"/>
                </a:solidFill>
                <a:latin typeface="Times New Roman" pitchFamily="-110" charset="0"/>
                <a:ea typeface="+mn-ea"/>
                <a:cs typeface="+mn-cs"/>
              </a:rPr>
              <a:t>begin to exchange application layer data.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This chapter looks at some of the most widely used and important Internet security</a:t>
            </a:r>
          </a:p>
          <a:p>
            <a:r>
              <a:rPr lang="en-US" sz="1200" kern="1200" baseline="0" dirty="0" smtClean="0">
                <a:solidFill>
                  <a:schemeClr val="tx1"/>
                </a:solidFill>
                <a:latin typeface="Times New Roman" pitchFamily="-110" charset="0"/>
                <a:ea typeface="+mn-ea"/>
                <a:cs typeface="+mn-cs"/>
              </a:rPr>
              <a:t>protocols and standards.</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A0DE27-09E7-B245-9147-8301192A8607}" type="slidenum">
              <a:rPr lang="en-AU"/>
              <a:pPr/>
              <a:t>20</a:t>
            </a:fld>
            <a:endParaRPr lang="en-AU" dirty="0"/>
          </a:p>
        </p:txBody>
      </p:sp>
      <p:sp>
        <p:nvSpPr>
          <p:cNvPr id="227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3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i="0" u="none" strike="noStrike" kern="1200" baseline="0" dirty="0" smtClean="0">
                <a:solidFill>
                  <a:schemeClr val="tx1"/>
                </a:solidFill>
                <a:latin typeface="Times New Roman" pitchFamily="-110" charset="0"/>
                <a:ea typeface="+mn-ea"/>
                <a:cs typeface="+mn-cs"/>
              </a:rPr>
              <a:t> The Handshake Protocol consists of a series of messages exchanged by client</a:t>
            </a:r>
          </a:p>
          <a:p>
            <a:r>
              <a:rPr lang="en-US" sz="1200" b="0" i="0" u="none" strike="noStrike" kern="1200" baseline="0" dirty="0" smtClean="0">
                <a:solidFill>
                  <a:schemeClr val="tx1"/>
                </a:solidFill>
                <a:latin typeface="Times New Roman" pitchFamily="-110" charset="0"/>
                <a:ea typeface="+mn-ea"/>
                <a:cs typeface="+mn-cs"/>
              </a:rPr>
              <a:t>and server. Figure 22.6 shows the initial exchange needed to establish a logical</a:t>
            </a:r>
          </a:p>
          <a:p>
            <a:r>
              <a:rPr lang="en-US" sz="1200" b="0" i="0" u="none" strike="noStrike" kern="1200" baseline="0" dirty="0" smtClean="0">
                <a:solidFill>
                  <a:schemeClr val="tx1"/>
                </a:solidFill>
                <a:latin typeface="Times New Roman" pitchFamily="-110" charset="0"/>
                <a:ea typeface="+mn-ea"/>
                <a:cs typeface="+mn-cs"/>
              </a:rPr>
              <a:t>connection between client and server. The exchange can be viewed as having</a:t>
            </a:r>
          </a:p>
          <a:p>
            <a:r>
              <a:rPr lang="en-US" sz="1200" b="0" i="0" u="none" strike="noStrike" kern="1200" baseline="0" dirty="0" smtClean="0">
                <a:solidFill>
                  <a:schemeClr val="tx1"/>
                </a:solidFill>
                <a:latin typeface="Times New Roman" pitchFamily="-110" charset="0"/>
                <a:ea typeface="+mn-ea"/>
                <a:cs typeface="+mn-cs"/>
              </a:rPr>
              <a:t>four phases.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Phase 1 is used to initiate a logical connection and to establish the security</a:t>
            </a:r>
          </a:p>
          <a:p>
            <a:r>
              <a:rPr lang="en-US" sz="1200" b="0" i="0" u="none" strike="noStrike" kern="1200" baseline="0" dirty="0" smtClean="0">
                <a:solidFill>
                  <a:schemeClr val="tx1"/>
                </a:solidFill>
                <a:latin typeface="Times New Roman" pitchFamily="-110" charset="0"/>
                <a:ea typeface="+mn-ea"/>
                <a:cs typeface="+mn-cs"/>
              </a:rPr>
              <a:t>capabilities that will be associated with it. The exchange is initiated by the client,</a:t>
            </a:r>
          </a:p>
          <a:p>
            <a:r>
              <a:rPr lang="en-US" sz="1200" b="0" i="0" u="none" strike="noStrike" kern="1200" baseline="0" dirty="0" smtClean="0">
                <a:solidFill>
                  <a:schemeClr val="tx1"/>
                </a:solidFill>
                <a:latin typeface="Times New Roman" pitchFamily="-110" charset="0"/>
                <a:ea typeface="+mn-ea"/>
                <a:cs typeface="+mn-cs"/>
              </a:rPr>
              <a:t>which sends a </a:t>
            </a:r>
            <a:r>
              <a:rPr lang="en-US" sz="1200" b="0" i="0" u="none" strike="noStrike" kern="1200" baseline="0" dirty="0" err="1" smtClean="0">
                <a:solidFill>
                  <a:schemeClr val="tx1"/>
                </a:solidFill>
                <a:latin typeface="Times New Roman" pitchFamily="-110" charset="0"/>
                <a:ea typeface="+mn-ea"/>
                <a:cs typeface="+mn-cs"/>
              </a:rPr>
              <a:t>client_hello</a:t>
            </a:r>
            <a:r>
              <a:rPr lang="en-US" sz="1200" b="0" i="0" u="none" strike="noStrike" kern="1200" baseline="0" dirty="0" smtClean="0">
                <a:solidFill>
                  <a:schemeClr val="tx1"/>
                </a:solidFill>
                <a:latin typeface="Times New Roman" pitchFamily="-110" charset="0"/>
                <a:ea typeface="+mn-ea"/>
                <a:cs typeface="+mn-cs"/>
              </a:rPr>
              <a:t> message with the following parameters: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Version: The highest TLS version understood by the client.</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Random: A client-generated random structure, consisting of a 32-bit timestamp</a:t>
            </a:r>
          </a:p>
          <a:p>
            <a:r>
              <a:rPr lang="en-US" sz="1200" b="0" i="0" u="none" strike="noStrike" kern="1200" baseline="0" dirty="0" smtClean="0">
                <a:solidFill>
                  <a:schemeClr val="tx1"/>
                </a:solidFill>
                <a:latin typeface="Times New Roman" pitchFamily="-110" charset="0"/>
                <a:ea typeface="+mn-ea"/>
                <a:cs typeface="+mn-cs"/>
              </a:rPr>
              <a:t>and 28 bytes generated by a secure random number generator. These</a:t>
            </a:r>
          </a:p>
          <a:p>
            <a:r>
              <a:rPr lang="en-US" sz="1200" b="0" i="0" u="none" strike="noStrike" kern="1200" baseline="0" dirty="0" smtClean="0">
                <a:solidFill>
                  <a:schemeClr val="tx1"/>
                </a:solidFill>
                <a:latin typeface="Times New Roman" pitchFamily="-110" charset="0"/>
                <a:ea typeface="+mn-ea"/>
                <a:cs typeface="+mn-cs"/>
              </a:rPr>
              <a:t>values are used during key exchange to prevent replay attacks.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Session ID: A variable-length session identifier. A nonzero value indicates</a:t>
            </a:r>
          </a:p>
          <a:p>
            <a:r>
              <a:rPr lang="en-US" sz="1200" b="0" i="0" u="none" strike="noStrike" kern="1200" baseline="0" dirty="0" smtClean="0">
                <a:solidFill>
                  <a:schemeClr val="tx1"/>
                </a:solidFill>
                <a:latin typeface="Times New Roman" pitchFamily="-110" charset="0"/>
                <a:ea typeface="+mn-ea"/>
                <a:cs typeface="+mn-cs"/>
              </a:rPr>
              <a:t>that the client wishes to update the parameters of an existing connection or</a:t>
            </a:r>
          </a:p>
          <a:p>
            <a:r>
              <a:rPr lang="en-US" sz="1200" b="0" i="0" u="none" strike="noStrike" kern="1200" baseline="0" dirty="0" smtClean="0">
                <a:solidFill>
                  <a:schemeClr val="tx1"/>
                </a:solidFill>
                <a:latin typeface="Times New Roman" pitchFamily="-110" charset="0"/>
                <a:ea typeface="+mn-ea"/>
                <a:cs typeface="+mn-cs"/>
              </a:rPr>
              <a:t>create a new connection on this session. A zero value indicates that the client</a:t>
            </a:r>
          </a:p>
          <a:p>
            <a:r>
              <a:rPr lang="en-US" sz="1200" b="0" i="0" u="none" strike="noStrike" kern="1200" baseline="0" dirty="0" smtClean="0">
                <a:solidFill>
                  <a:schemeClr val="tx1"/>
                </a:solidFill>
                <a:latin typeface="Times New Roman" pitchFamily="-110" charset="0"/>
                <a:ea typeface="+mn-ea"/>
                <a:cs typeface="+mn-cs"/>
              </a:rPr>
              <a:t>wishes to establish a new connection on a new session.</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a:t>
            </a:r>
            <a:r>
              <a:rPr lang="en-US" sz="1200" b="0" i="0" u="none" strike="noStrike" kern="1200" baseline="0" dirty="0" err="1" smtClean="0">
                <a:solidFill>
                  <a:schemeClr val="tx1"/>
                </a:solidFill>
                <a:latin typeface="Times New Roman" pitchFamily="-110" charset="0"/>
                <a:ea typeface="+mn-ea"/>
                <a:cs typeface="+mn-cs"/>
              </a:rPr>
              <a:t>CipherSuite</a:t>
            </a:r>
            <a:r>
              <a:rPr lang="en-US" sz="1200" b="0" i="0" u="none" strike="noStrike" kern="1200" baseline="0" dirty="0" smtClean="0">
                <a:solidFill>
                  <a:schemeClr val="tx1"/>
                </a:solidFill>
                <a:latin typeface="Times New Roman" pitchFamily="-110" charset="0"/>
                <a:ea typeface="+mn-ea"/>
                <a:cs typeface="+mn-cs"/>
              </a:rPr>
              <a:t>: This is a list that contains the combinations of cryptographic</a:t>
            </a:r>
          </a:p>
          <a:p>
            <a:r>
              <a:rPr lang="en-US" sz="1200" b="0" i="0" u="none" strike="noStrike" kern="1200" baseline="0" dirty="0" smtClean="0">
                <a:solidFill>
                  <a:schemeClr val="tx1"/>
                </a:solidFill>
                <a:latin typeface="Times New Roman" pitchFamily="-110" charset="0"/>
                <a:ea typeface="+mn-ea"/>
                <a:cs typeface="+mn-cs"/>
              </a:rPr>
              <a:t>algorithms supported by the client, in decreasing order of preference. Each</a:t>
            </a:r>
          </a:p>
          <a:p>
            <a:r>
              <a:rPr lang="en-US" sz="1200" b="0" i="0" u="none" strike="noStrike" kern="1200" baseline="0" dirty="0" smtClean="0">
                <a:solidFill>
                  <a:schemeClr val="tx1"/>
                </a:solidFill>
                <a:latin typeface="Times New Roman" pitchFamily="-110" charset="0"/>
                <a:ea typeface="+mn-ea"/>
                <a:cs typeface="+mn-cs"/>
              </a:rPr>
              <a:t>element of the list (each cipher suite) defines both a key exchange algorithm</a:t>
            </a:r>
          </a:p>
          <a:p>
            <a:r>
              <a:rPr lang="en-US" sz="1200" b="0" i="0" u="none" strike="noStrike" kern="1200" baseline="0" dirty="0" smtClean="0">
                <a:solidFill>
                  <a:schemeClr val="tx1"/>
                </a:solidFill>
                <a:latin typeface="Times New Roman" pitchFamily="-110" charset="0"/>
                <a:ea typeface="+mn-ea"/>
                <a:cs typeface="+mn-cs"/>
              </a:rPr>
              <a:t>and a </a:t>
            </a:r>
            <a:r>
              <a:rPr lang="en-US" sz="1200" b="0" i="0" u="none" strike="noStrike" kern="1200" baseline="0" dirty="0" err="1" smtClean="0">
                <a:solidFill>
                  <a:schemeClr val="tx1"/>
                </a:solidFill>
                <a:latin typeface="Times New Roman" pitchFamily="-110" charset="0"/>
                <a:ea typeface="+mn-ea"/>
                <a:cs typeface="+mn-cs"/>
              </a:rPr>
              <a:t>CipherSpec</a:t>
            </a:r>
            <a:r>
              <a:rPr lang="en-US" sz="1200" b="0" i="0" u="none" strike="noStrike" kern="1200" baseline="0" dirty="0" smtClean="0">
                <a:solidFill>
                  <a:schemeClr val="tx1"/>
                </a:solidFill>
                <a:latin typeface="Times New Roman" pitchFamily="-110" charset="0"/>
                <a:ea typeface="+mn-ea"/>
                <a:cs typeface="+mn-cs"/>
              </a:rPr>
              <a:t>.</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Compression method: This is a list of the compression methods the client</a:t>
            </a:r>
          </a:p>
          <a:p>
            <a:r>
              <a:rPr lang="en-US" sz="1200" b="0" i="0" u="none" strike="noStrike" kern="1200" baseline="0" dirty="0" smtClean="0">
                <a:solidFill>
                  <a:schemeClr val="tx1"/>
                </a:solidFill>
                <a:latin typeface="Times New Roman" pitchFamily="-110" charset="0"/>
                <a:ea typeface="+mn-ea"/>
                <a:cs typeface="+mn-cs"/>
              </a:rPr>
              <a:t>supports.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After sending the </a:t>
            </a:r>
            <a:r>
              <a:rPr lang="en-US" sz="1200" b="0" i="0" u="none" strike="noStrike" kern="1200" baseline="0" dirty="0" err="1" smtClean="0">
                <a:solidFill>
                  <a:schemeClr val="tx1"/>
                </a:solidFill>
                <a:latin typeface="Times New Roman" pitchFamily="-110" charset="0"/>
                <a:ea typeface="+mn-ea"/>
                <a:cs typeface="+mn-cs"/>
              </a:rPr>
              <a:t>client_hello</a:t>
            </a:r>
            <a:r>
              <a:rPr lang="en-US" sz="1200" b="0" i="0" u="none" strike="noStrike" kern="1200" baseline="0" dirty="0" smtClean="0">
                <a:solidFill>
                  <a:schemeClr val="tx1"/>
                </a:solidFill>
                <a:latin typeface="Times New Roman" pitchFamily="-110" charset="0"/>
                <a:ea typeface="+mn-ea"/>
                <a:cs typeface="+mn-cs"/>
              </a:rPr>
              <a:t> message, the client waits for the </a:t>
            </a:r>
            <a:r>
              <a:rPr lang="en-US" sz="1200" b="0" i="0" u="none" strike="noStrike" kern="1200" baseline="0" dirty="0" err="1" smtClean="0">
                <a:solidFill>
                  <a:schemeClr val="tx1"/>
                </a:solidFill>
                <a:latin typeface="Times New Roman" pitchFamily="-110" charset="0"/>
                <a:ea typeface="+mn-ea"/>
                <a:cs typeface="+mn-cs"/>
              </a:rPr>
              <a:t>server_hello</a:t>
            </a:r>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message, which contains the same parameters as the </a:t>
            </a:r>
            <a:r>
              <a:rPr lang="en-US" sz="1200" b="0" i="0" u="none" strike="noStrike" kern="1200" baseline="0" dirty="0" err="1" smtClean="0">
                <a:solidFill>
                  <a:schemeClr val="tx1"/>
                </a:solidFill>
                <a:latin typeface="Times New Roman" pitchFamily="-110" charset="0"/>
                <a:ea typeface="+mn-ea"/>
                <a:cs typeface="+mn-cs"/>
              </a:rPr>
              <a:t>client_hello</a:t>
            </a:r>
            <a:r>
              <a:rPr lang="en-US" sz="1200" b="0" i="0" u="none" strike="noStrike" kern="1200" baseline="0" dirty="0" smtClean="0">
                <a:solidFill>
                  <a:schemeClr val="tx1"/>
                </a:solidFill>
                <a:latin typeface="Times New Roman" pitchFamily="-110" charset="0"/>
                <a:ea typeface="+mn-ea"/>
                <a:cs typeface="+mn-cs"/>
              </a:rPr>
              <a:t> message.</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details of phase 2  depend on the underlying public-key encryption scheme</a:t>
            </a:r>
          </a:p>
          <a:p>
            <a:r>
              <a:rPr lang="en-US" sz="1200" b="0" i="0" u="none" strike="noStrike" kern="1200" baseline="0" dirty="0" smtClean="0">
                <a:solidFill>
                  <a:schemeClr val="tx1"/>
                </a:solidFill>
                <a:latin typeface="Times New Roman" pitchFamily="-110" charset="0"/>
                <a:ea typeface="+mn-ea"/>
                <a:cs typeface="+mn-cs"/>
              </a:rPr>
              <a:t>that is used. In some cases, the server passes a certificate to the client, possibly additional</a:t>
            </a:r>
          </a:p>
          <a:p>
            <a:r>
              <a:rPr lang="en-US" sz="1200" b="0" i="0" u="none" strike="noStrike" kern="1200" baseline="0" dirty="0" smtClean="0">
                <a:solidFill>
                  <a:schemeClr val="tx1"/>
                </a:solidFill>
                <a:latin typeface="Times New Roman" pitchFamily="-110" charset="0"/>
                <a:ea typeface="+mn-ea"/>
                <a:cs typeface="+mn-cs"/>
              </a:rPr>
              <a:t>key information, and a request for a certificate from the client.</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final message in phase 2, and one that is always required, is the </a:t>
            </a:r>
            <a:r>
              <a:rPr lang="en-US" sz="1200" b="0" i="0" u="none" strike="noStrike" kern="1200" baseline="0" dirty="0" err="1" smtClean="0">
                <a:solidFill>
                  <a:schemeClr val="tx1"/>
                </a:solidFill>
                <a:latin typeface="Times New Roman" pitchFamily="-110" charset="0"/>
                <a:ea typeface="+mn-ea"/>
                <a:cs typeface="+mn-cs"/>
              </a:rPr>
              <a:t>server_done</a:t>
            </a:r>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message, which is sent by the server to indicate the end of the server hello and associated</a:t>
            </a:r>
          </a:p>
          <a:p>
            <a:r>
              <a:rPr lang="en-US" sz="1200" b="0" i="0" u="none" strike="noStrike" kern="1200" baseline="0" dirty="0" smtClean="0">
                <a:solidFill>
                  <a:schemeClr val="tx1"/>
                </a:solidFill>
                <a:latin typeface="Times New Roman" pitchFamily="-110" charset="0"/>
                <a:ea typeface="+mn-ea"/>
                <a:cs typeface="+mn-cs"/>
              </a:rPr>
              <a:t>messages. After sending this message, the server will wait for a client response.</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In phase 3 , upon receipt of the </a:t>
            </a:r>
            <a:r>
              <a:rPr lang="en-US" sz="1200" b="0" i="0" u="none" strike="noStrike" kern="1200" baseline="0" dirty="0" err="1" smtClean="0">
                <a:solidFill>
                  <a:schemeClr val="tx1"/>
                </a:solidFill>
                <a:latin typeface="Times New Roman" pitchFamily="-110" charset="0"/>
                <a:ea typeface="+mn-ea"/>
                <a:cs typeface="+mn-cs"/>
              </a:rPr>
              <a:t>server_done</a:t>
            </a:r>
            <a:r>
              <a:rPr lang="en-US" sz="1200" b="0" i="0" u="none" strike="noStrike" kern="1200" baseline="0" dirty="0" smtClean="0">
                <a:solidFill>
                  <a:schemeClr val="tx1"/>
                </a:solidFill>
                <a:latin typeface="Times New Roman" pitchFamily="-110" charset="0"/>
                <a:ea typeface="+mn-ea"/>
                <a:cs typeface="+mn-cs"/>
              </a:rPr>
              <a:t> message, the client should verify</a:t>
            </a:r>
          </a:p>
          <a:p>
            <a:r>
              <a:rPr lang="en-US" sz="1200" b="0" i="0" u="none" strike="noStrike" kern="1200" baseline="0" dirty="0" smtClean="0">
                <a:solidFill>
                  <a:schemeClr val="tx1"/>
                </a:solidFill>
                <a:latin typeface="Times New Roman" pitchFamily="-110" charset="0"/>
                <a:ea typeface="+mn-ea"/>
                <a:cs typeface="+mn-cs"/>
              </a:rPr>
              <a:t>that the server provided a valid certificate if required and check that the server_</a:t>
            </a:r>
          </a:p>
          <a:p>
            <a:r>
              <a:rPr lang="en-US" sz="1200" b="0" i="0" u="none" strike="noStrike" kern="1200" baseline="0" dirty="0" smtClean="0">
                <a:solidFill>
                  <a:schemeClr val="tx1"/>
                </a:solidFill>
                <a:latin typeface="Times New Roman" pitchFamily="-110" charset="0"/>
                <a:ea typeface="+mn-ea"/>
                <a:cs typeface="+mn-cs"/>
              </a:rPr>
              <a:t>hello parameters are acceptable. If all is satisfactory, the client sends one or more</a:t>
            </a:r>
          </a:p>
          <a:p>
            <a:r>
              <a:rPr lang="en-US" sz="1200" b="0" i="0" u="none" strike="noStrike" kern="1200" baseline="0" dirty="0" smtClean="0">
                <a:solidFill>
                  <a:schemeClr val="tx1"/>
                </a:solidFill>
                <a:latin typeface="Times New Roman" pitchFamily="-110" charset="0"/>
                <a:ea typeface="+mn-ea"/>
                <a:cs typeface="+mn-cs"/>
              </a:rPr>
              <a:t>messages back to the server, depending on the underlying public-key scheme.</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Phase 4  completes the setting up of a secure connection. The client sends a</a:t>
            </a:r>
          </a:p>
          <a:p>
            <a:r>
              <a:rPr lang="en-US" sz="1200" b="0" i="0" u="none" strike="noStrike" kern="1200" baseline="0" dirty="0" err="1" smtClean="0">
                <a:solidFill>
                  <a:schemeClr val="tx1"/>
                </a:solidFill>
                <a:latin typeface="Times New Roman" pitchFamily="-110" charset="0"/>
                <a:ea typeface="+mn-ea"/>
                <a:cs typeface="+mn-cs"/>
              </a:rPr>
              <a:t>change_cipher_spec</a:t>
            </a:r>
            <a:r>
              <a:rPr lang="en-US" sz="1200" b="0" i="0" u="none" strike="noStrike" kern="1200" baseline="0" dirty="0" smtClean="0">
                <a:solidFill>
                  <a:schemeClr val="tx1"/>
                </a:solidFill>
                <a:latin typeface="Times New Roman" pitchFamily="-110" charset="0"/>
                <a:ea typeface="+mn-ea"/>
                <a:cs typeface="+mn-cs"/>
              </a:rPr>
              <a:t> message and copies the pending </a:t>
            </a:r>
            <a:r>
              <a:rPr lang="en-US" sz="1200" b="0" i="0" u="none" strike="noStrike" kern="1200" baseline="0" dirty="0" err="1" smtClean="0">
                <a:solidFill>
                  <a:schemeClr val="tx1"/>
                </a:solidFill>
                <a:latin typeface="Times New Roman" pitchFamily="-110" charset="0"/>
                <a:ea typeface="+mn-ea"/>
                <a:cs typeface="+mn-cs"/>
              </a:rPr>
              <a:t>CipherSpec</a:t>
            </a:r>
            <a:r>
              <a:rPr lang="en-US" sz="1200" b="0" i="0" u="none" strike="noStrike" kern="1200" baseline="0" dirty="0" smtClean="0">
                <a:solidFill>
                  <a:schemeClr val="tx1"/>
                </a:solidFill>
                <a:latin typeface="Times New Roman" pitchFamily="-110" charset="0"/>
                <a:ea typeface="+mn-ea"/>
                <a:cs typeface="+mn-cs"/>
              </a:rPr>
              <a:t> into the current</a:t>
            </a:r>
          </a:p>
          <a:p>
            <a:r>
              <a:rPr lang="en-US" sz="1200" b="0" i="0" u="none" strike="noStrike" kern="1200" baseline="0" dirty="0" err="1" smtClean="0">
                <a:solidFill>
                  <a:schemeClr val="tx1"/>
                </a:solidFill>
                <a:latin typeface="Times New Roman" pitchFamily="-110" charset="0"/>
                <a:ea typeface="+mn-ea"/>
                <a:cs typeface="+mn-cs"/>
              </a:rPr>
              <a:t>CipherSpec</a:t>
            </a:r>
            <a:r>
              <a:rPr lang="en-US" sz="1200" b="0" i="0" u="none" strike="noStrike" kern="1200" baseline="0" dirty="0" smtClean="0">
                <a:solidFill>
                  <a:schemeClr val="tx1"/>
                </a:solidFill>
                <a:latin typeface="Times New Roman" pitchFamily="-110" charset="0"/>
                <a:ea typeface="+mn-ea"/>
                <a:cs typeface="+mn-cs"/>
              </a:rPr>
              <a:t>. Note that this message is not considered part of the Handshake Protocol</a:t>
            </a:r>
          </a:p>
          <a:p>
            <a:r>
              <a:rPr lang="en-US" sz="1200" b="0" i="0" u="none" strike="noStrike" kern="1200" baseline="0" dirty="0" smtClean="0">
                <a:solidFill>
                  <a:schemeClr val="tx1"/>
                </a:solidFill>
                <a:latin typeface="Times New Roman" pitchFamily="-110" charset="0"/>
                <a:ea typeface="+mn-ea"/>
                <a:cs typeface="+mn-cs"/>
              </a:rPr>
              <a:t>but is sent using the Change Cipher Spec Protocol. The client then immediately</a:t>
            </a:r>
          </a:p>
          <a:p>
            <a:r>
              <a:rPr lang="en-US" sz="1200" b="0" i="0" u="none" strike="noStrike" kern="1200" baseline="0" dirty="0" smtClean="0">
                <a:solidFill>
                  <a:schemeClr val="tx1"/>
                </a:solidFill>
                <a:latin typeface="Times New Roman" pitchFamily="-110" charset="0"/>
                <a:ea typeface="+mn-ea"/>
                <a:cs typeface="+mn-cs"/>
              </a:rPr>
              <a:t>sends the finished message under the new algorithms, keys, and secrets. The finished</a:t>
            </a:r>
          </a:p>
          <a:p>
            <a:r>
              <a:rPr lang="en-US" sz="1200" b="0" i="0" u="none" strike="noStrike" kern="1200" baseline="0" dirty="0" smtClean="0">
                <a:solidFill>
                  <a:schemeClr val="tx1"/>
                </a:solidFill>
                <a:latin typeface="Times New Roman" pitchFamily="-110" charset="0"/>
                <a:ea typeface="+mn-ea"/>
                <a:cs typeface="+mn-cs"/>
              </a:rPr>
              <a:t>message verifies that the key exchange and authentication processes were successful.</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In response to these two messages, the server sends its own </a:t>
            </a:r>
            <a:r>
              <a:rPr lang="en-US" sz="1200" b="0" i="0" u="none" strike="noStrike" kern="1200" baseline="0" dirty="0" err="1" smtClean="0">
                <a:solidFill>
                  <a:schemeClr val="tx1"/>
                </a:solidFill>
                <a:latin typeface="Times New Roman" pitchFamily="-110" charset="0"/>
                <a:ea typeface="+mn-ea"/>
                <a:cs typeface="+mn-cs"/>
              </a:rPr>
              <a:t>change_cipher_spec</a:t>
            </a:r>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message, transfers the pending to the current </a:t>
            </a:r>
            <a:r>
              <a:rPr lang="en-US" sz="1200" b="0" i="0" u="none" strike="noStrike" kern="1200" baseline="0" dirty="0" err="1" smtClean="0">
                <a:solidFill>
                  <a:schemeClr val="tx1"/>
                </a:solidFill>
                <a:latin typeface="Times New Roman" pitchFamily="-110" charset="0"/>
                <a:ea typeface="+mn-ea"/>
                <a:cs typeface="+mn-cs"/>
              </a:rPr>
              <a:t>CipherSpec</a:t>
            </a:r>
            <a:r>
              <a:rPr lang="en-US" sz="1200" b="0" i="0" u="none" strike="noStrike" kern="1200" baseline="0" dirty="0" smtClean="0">
                <a:solidFill>
                  <a:schemeClr val="tx1"/>
                </a:solidFill>
                <a:latin typeface="Times New Roman" pitchFamily="-110" charset="0"/>
                <a:ea typeface="+mn-ea"/>
                <a:cs typeface="+mn-cs"/>
              </a:rPr>
              <a:t>, and sends its finished</a:t>
            </a:r>
          </a:p>
          <a:p>
            <a:r>
              <a:rPr lang="en-US" sz="1200" b="0" i="0" u="none" strike="noStrike" kern="1200" baseline="0" dirty="0" smtClean="0">
                <a:solidFill>
                  <a:schemeClr val="tx1"/>
                </a:solidFill>
                <a:latin typeface="Times New Roman" pitchFamily="-110" charset="0"/>
                <a:ea typeface="+mn-ea"/>
                <a:cs typeface="+mn-cs"/>
              </a:rPr>
              <a:t>message. At this point, the handshake is complete and the client and server may</a:t>
            </a:r>
          </a:p>
          <a:p>
            <a:r>
              <a:rPr lang="en-US" sz="1200" b="0" i="0" u="none" strike="noStrike" kern="1200" baseline="0" dirty="0" smtClean="0">
                <a:solidFill>
                  <a:schemeClr val="tx1"/>
                </a:solidFill>
                <a:latin typeface="Times New Roman" pitchFamily="-110" charset="0"/>
                <a:ea typeface="+mn-ea"/>
                <a:cs typeface="+mn-cs"/>
              </a:rPr>
              <a:t>begin to exchange application layer data.</a:t>
            </a:r>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 In the context of computer networks, a heartbeat is a</a:t>
            </a:r>
          </a:p>
          <a:p>
            <a:r>
              <a:rPr lang="en-US" sz="1200" b="0" i="0" u="none" strike="noStrike" kern="1200" baseline="0" dirty="0" smtClean="0">
                <a:solidFill>
                  <a:schemeClr val="tx1"/>
                </a:solidFill>
                <a:latin typeface="Times New Roman" pitchFamily="-110" charset="0"/>
                <a:ea typeface="+mn-ea"/>
                <a:cs typeface="+mn-cs"/>
              </a:rPr>
              <a:t>periodic signal generated by hardware or software to indicate normal operation</a:t>
            </a:r>
          </a:p>
          <a:p>
            <a:r>
              <a:rPr lang="en-US" sz="1200" b="0" i="0" u="none" strike="noStrike" kern="1200" baseline="0" dirty="0" smtClean="0">
                <a:solidFill>
                  <a:schemeClr val="tx1"/>
                </a:solidFill>
                <a:latin typeface="Times New Roman" pitchFamily="-110" charset="0"/>
                <a:ea typeface="+mn-ea"/>
                <a:cs typeface="+mn-cs"/>
              </a:rPr>
              <a:t>or to synchronize other parts of a system. A Heartbeat Protocol is typically used</a:t>
            </a:r>
          </a:p>
          <a:p>
            <a:r>
              <a:rPr lang="en-US" sz="1200" b="0" i="0" u="none" strike="noStrike" kern="1200" baseline="0" dirty="0" smtClean="0">
                <a:solidFill>
                  <a:schemeClr val="tx1"/>
                </a:solidFill>
                <a:latin typeface="Times New Roman" pitchFamily="-110" charset="0"/>
                <a:ea typeface="+mn-ea"/>
                <a:cs typeface="+mn-cs"/>
              </a:rPr>
              <a:t>to monitor the availability of a protocol entity. In the specific case of SSL/TLS,</a:t>
            </a:r>
          </a:p>
          <a:p>
            <a:r>
              <a:rPr lang="en-US" sz="1200" b="0" i="0" u="none" strike="noStrike" kern="1200" baseline="0" dirty="0" smtClean="0">
                <a:solidFill>
                  <a:schemeClr val="tx1"/>
                </a:solidFill>
                <a:latin typeface="Times New Roman" pitchFamily="-110" charset="0"/>
                <a:ea typeface="+mn-ea"/>
                <a:cs typeface="+mn-cs"/>
              </a:rPr>
              <a:t>a Heartbeat protocol was defined in 2012 in RFC 6250 (Transport Layer Security</a:t>
            </a:r>
          </a:p>
          <a:p>
            <a:r>
              <a:rPr lang="en-US" sz="1200" b="0" i="0" u="none" strike="noStrike" kern="1200" baseline="0" dirty="0" smtClean="0">
                <a:solidFill>
                  <a:schemeClr val="tx1"/>
                </a:solidFill>
                <a:latin typeface="Times New Roman" pitchFamily="-110" charset="0"/>
                <a:ea typeface="+mn-ea"/>
                <a:cs typeface="+mn-cs"/>
              </a:rPr>
              <a:t>(TLS) and Datagram Transport Layer Security (DTLS) Heartbeat Extension ).</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Heartbeat Protocol runs on the top of the TLS Record Protocol and consists</a:t>
            </a:r>
          </a:p>
          <a:p>
            <a:r>
              <a:rPr lang="en-US" sz="1200" b="0" i="0" u="none" strike="noStrike" kern="1200" baseline="0" dirty="0" smtClean="0">
                <a:solidFill>
                  <a:schemeClr val="tx1"/>
                </a:solidFill>
                <a:latin typeface="Times New Roman" pitchFamily="-110" charset="0"/>
                <a:ea typeface="+mn-ea"/>
                <a:cs typeface="+mn-cs"/>
              </a:rPr>
              <a:t>of two message types: </a:t>
            </a:r>
            <a:r>
              <a:rPr lang="en-US" sz="1200" b="0" i="0" u="none" strike="noStrike" kern="1200" baseline="0" dirty="0" err="1" smtClean="0">
                <a:solidFill>
                  <a:schemeClr val="tx1"/>
                </a:solidFill>
                <a:latin typeface="Times New Roman" pitchFamily="-110" charset="0"/>
                <a:ea typeface="+mn-ea"/>
                <a:cs typeface="+mn-cs"/>
              </a:rPr>
              <a:t>heartbeat_request</a:t>
            </a:r>
            <a:r>
              <a:rPr lang="en-US" sz="1200" b="0" i="0" u="none" strike="noStrike" kern="1200" baseline="0" dirty="0" smtClean="0">
                <a:solidFill>
                  <a:schemeClr val="tx1"/>
                </a:solidFill>
                <a:latin typeface="Times New Roman" pitchFamily="-110" charset="0"/>
                <a:ea typeface="+mn-ea"/>
                <a:cs typeface="+mn-cs"/>
              </a:rPr>
              <a:t> and </a:t>
            </a:r>
            <a:r>
              <a:rPr lang="en-US" sz="1200" b="0" i="0" u="none" strike="noStrike" kern="1200" baseline="0" dirty="0" err="1" smtClean="0">
                <a:solidFill>
                  <a:schemeClr val="tx1"/>
                </a:solidFill>
                <a:latin typeface="Times New Roman" pitchFamily="-110" charset="0"/>
                <a:ea typeface="+mn-ea"/>
                <a:cs typeface="+mn-cs"/>
              </a:rPr>
              <a:t>heartbeat_response</a:t>
            </a:r>
            <a:r>
              <a:rPr lang="en-US" sz="1200" b="0" i="0" u="none" strike="noStrike" kern="1200" baseline="0" dirty="0" smtClean="0">
                <a:solidFill>
                  <a:schemeClr val="tx1"/>
                </a:solidFill>
                <a:latin typeface="Times New Roman" pitchFamily="-110" charset="0"/>
                <a:ea typeface="+mn-ea"/>
                <a:cs typeface="+mn-cs"/>
              </a:rPr>
              <a:t>. The use of</a:t>
            </a:r>
          </a:p>
          <a:p>
            <a:r>
              <a:rPr lang="en-US" sz="1200" b="0" i="0" u="none" strike="noStrike" kern="1200" baseline="0" dirty="0" smtClean="0">
                <a:solidFill>
                  <a:schemeClr val="tx1"/>
                </a:solidFill>
                <a:latin typeface="Times New Roman" pitchFamily="-110" charset="0"/>
                <a:ea typeface="+mn-ea"/>
                <a:cs typeface="+mn-cs"/>
              </a:rPr>
              <a:t>the Heartbeat Protocol is established during Phase 1 of the Handshake Protocol</a:t>
            </a:r>
          </a:p>
          <a:p>
            <a:r>
              <a:rPr lang="en-US" sz="1200" b="0" i="0" u="none" strike="noStrike" kern="1200" baseline="0" dirty="0" smtClean="0">
                <a:solidFill>
                  <a:schemeClr val="tx1"/>
                </a:solidFill>
                <a:latin typeface="Times New Roman" pitchFamily="-110" charset="0"/>
                <a:ea typeface="+mn-ea"/>
                <a:cs typeface="+mn-cs"/>
              </a:rPr>
              <a:t>(Figure 22.6). Each peer indicates whether it supports heartbeats. If heartbeats</a:t>
            </a:r>
          </a:p>
          <a:p>
            <a:r>
              <a:rPr lang="en-US" sz="1200" b="0" i="0" u="none" strike="noStrike" kern="1200" baseline="0" dirty="0" smtClean="0">
                <a:solidFill>
                  <a:schemeClr val="tx1"/>
                </a:solidFill>
                <a:latin typeface="Times New Roman" pitchFamily="-110" charset="0"/>
                <a:ea typeface="+mn-ea"/>
                <a:cs typeface="+mn-cs"/>
              </a:rPr>
              <a:t>are supported, the peer indicates whether it is willing to receive </a:t>
            </a:r>
            <a:r>
              <a:rPr lang="en-US" sz="1200" b="0" i="0" u="none" strike="noStrike" kern="1200" baseline="0" dirty="0" err="1" smtClean="0">
                <a:solidFill>
                  <a:schemeClr val="tx1"/>
                </a:solidFill>
                <a:latin typeface="Times New Roman" pitchFamily="-110" charset="0"/>
                <a:ea typeface="+mn-ea"/>
                <a:cs typeface="+mn-cs"/>
              </a:rPr>
              <a:t>heartbeat_request</a:t>
            </a:r>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messages and respond with </a:t>
            </a:r>
            <a:r>
              <a:rPr lang="en-US" sz="1200" b="0" i="0" u="none" strike="noStrike" kern="1200" baseline="0" dirty="0" err="1" smtClean="0">
                <a:solidFill>
                  <a:schemeClr val="tx1"/>
                </a:solidFill>
                <a:latin typeface="Times New Roman" pitchFamily="-110" charset="0"/>
                <a:ea typeface="+mn-ea"/>
                <a:cs typeface="+mn-cs"/>
              </a:rPr>
              <a:t>heartbeat_response</a:t>
            </a:r>
            <a:r>
              <a:rPr lang="en-US" sz="1200" b="0" i="0" u="none" strike="noStrike" kern="1200" baseline="0" dirty="0" smtClean="0">
                <a:solidFill>
                  <a:schemeClr val="tx1"/>
                </a:solidFill>
                <a:latin typeface="Times New Roman" pitchFamily="-110" charset="0"/>
                <a:ea typeface="+mn-ea"/>
                <a:cs typeface="+mn-cs"/>
              </a:rPr>
              <a:t> messages or only willing to send</a:t>
            </a:r>
          </a:p>
          <a:p>
            <a:r>
              <a:rPr lang="en-US" sz="1200" b="0" i="0" u="none" strike="noStrike" kern="1200" baseline="0" dirty="0" smtClean="0">
                <a:solidFill>
                  <a:schemeClr val="tx1"/>
                </a:solidFill>
                <a:latin typeface="Times New Roman" pitchFamily="-110" charset="0"/>
                <a:ea typeface="+mn-ea"/>
                <a:cs typeface="+mn-cs"/>
              </a:rPr>
              <a:t>heartbeat request messages.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A </a:t>
            </a:r>
            <a:r>
              <a:rPr lang="en-US" sz="1200" b="0" i="0" u="none" strike="noStrike" kern="1200" baseline="0" dirty="0" err="1" smtClean="0">
                <a:solidFill>
                  <a:schemeClr val="tx1"/>
                </a:solidFill>
                <a:latin typeface="Times New Roman" pitchFamily="-110" charset="0"/>
                <a:ea typeface="+mn-ea"/>
                <a:cs typeface="+mn-cs"/>
              </a:rPr>
              <a:t>heartbeat_request</a:t>
            </a:r>
            <a:r>
              <a:rPr lang="en-US" sz="1200" b="0" i="0" u="none" strike="noStrike" kern="1200" baseline="0" dirty="0" smtClean="0">
                <a:solidFill>
                  <a:schemeClr val="tx1"/>
                </a:solidFill>
                <a:latin typeface="Times New Roman" pitchFamily="-110" charset="0"/>
                <a:ea typeface="+mn-ea"/>
                <a:cs typeface="+mn-cs"/>
              </a:rPr>
              <a:t> message can be sent at any time. Whenever a request</a:t>
            </a:r>
          </a:p>
          <a:p>
            <a:r>
              <a:rPr lang="en-US" sz="1200" b="0" i="0" u="none" strike="noStrike" kern="1200" baseline="0" dirty="0" smtClean="0">
                <a:solidFill>
                  <a:schemeClr val="tx1"/>
                </a:solidFill>
                <a:latin typeface="Times New Roman" pitchFamily="-110" charset="0"/>
                <a:ea typeface="+mn-ea"/>
                <a:cs typeface="+mn-cs"/>
              </a:rPr>
              <a:t>message is received, it should be answered promptly with a corresponding heartbeat_</a:t>
            </a:r>
          </a:p>
          <a:p>
            <a:r>
              <a:rPr lang="en-US" sz="1200" b="0" i="0" u="none" strike="noStrike" kern="1200" baseline="0" dirty="0" smtClean="0">
                <a:solidFill>
                  <a:schemeClr val="tx1"/>
                </a:solidFill>
                <a:latin typeface="Times New Roman" pitchFamily="-110" charset="0"/>
                <a:ea typeface="+mn-ea"/>
                <a:cs typeface="+mn-cs"/>
              </a:rPr>
              <a:t>response message. The </a:t>
            </a:r>
            <a:r>
              <a:rPr lang="en-US" sz="1200" b="0" i="0" u="none" strike="noStrike" kern="1200" baseline="0" dirty="0" err="1" smtClean="0">
                <a:solidFill>
                  <a:schemeClr val="tx1"/>
                </a:solidFill>
                <a:latin typeface="Times New Roman" pitchFamily="-110" charset="0"/>
                <a:ea typeface="+mn-ea"/>
                <a:cs typeface="+mn-cs"/>
              </a:rPr>
              <a:t>heartbeat_request</a:t>
            </a:r>
            <a:r>
              <a:rPr lang="en-US" sz="1200" b="0" i="0" u="none" strike="noStrike" kern="1200" baseline="0" dirty="0" smtClean="0">
                <a:solidFill>
                  <a:schemeClr val="tx1"/>
                </a:solidFill>
                <a:latin typeface="Times New Roman" pitchFamily="-110" charset="0"/>
                <a:ea typeface="+mn-ea"/>
                <a:cs typeface="+mn-cs"/>
              </a:rPr>
              <a:t> message includes payload length,</a:t>
            </a:r>
          </a:p>
          <a:p>
            <a:r>
              <a:rPr lang="en-US" sz="1200" b="0" i="0" u="none" strike="noStrike" kern="1200" baseline="0" dirty="0" smtClean="0">
                <a:solidFill>
                  <a:schemeClr val="tx1"/>
                </a:solidFill>
                <a:latin typeface="Times New Roman" pitchFamily="-110" charset="0"/>
                <a:ea typeface="+mn-ea"/>
                <a:cs typeface="+mn-cs"/>
              </a:rPr>
              <a:t>payload, and padding fields. The payload is a random content between 16 bytes and</a:t>
            </a:r>
          </a:p>
          <a:p>
            <a:r>
              <a:rPr lang="en-US" sz="1200" b="0" i="0" u="none" strike="noStrike" kern="1200" baseline="0" dirty="0" smtClean="0">
                <a:solidFill>
                  <a:schemeClr val="tx1"/>
                </a:solidFill>
                <a:latin typeface="Times New Roman" pitchFamily="-110" charset="0"/>
                <a:ea typeface="+mn-ea"/>
                <a:cs typeface="+mn-cs"/>
              </a:rPr>
              <a:t>64 Kbytes in length. The corresponding </a:t>
            </a:r>
            <a:r>
              <a:rPr lang="en-US" sz="1200" b="0" i="0" u="none" strike="noStrike" kern="1200" baseline="0" dirty="0" err="1" smtClean="0">
                <a:solidFill>
                  <a:schemeClr val="tx1"/>
                </a:solidFill>
                <a:latin typeface="Times New Roman" pitchFamily="-110" charset="0"/>
                <a:ea typeface="+mn-ea"/>
                <a:cs typeface="+mn-cs"/>
              </a:rPr>
              <a:t>heartbeat_response</a:t>
            </a:r>
            <a:r>
              <a:rPr lang="en-US" sz="1200" b="0" i="0" u="none" strike="noStrike" kern="1200" baseline="0" dirty="0" smtClean="0">
                <a:solidFill>
                  <a:schemeClr val="tx1"/>
                </a:solidFill>
                <a:latin typeface="Times New Roman" pitchFamily="-110" charset="0"/>
                <a:ea typeface="+mn-ea"/>
                <a:cs typeface="+mn-cs"/>
              </a:rPr>
              <a:t> message must include</a:t>
            </a:r>
          </a:p>
          <a:p>
            <a:r>
              <a:rPr lang="en-US" sz="1200" b="0" i="0" u="none" strike="noStrike" kern="1200" baseline="0" dirty="0" smtClean="0">
                <a:solidFill>
                  <a:schemeClr val="tx1"/>
                </a:solidFill>
                <a:latin typeface="Times New Roman" pitchFamily="-110" charset="0"/>
                <a:ea typeface="+mn-ea"/>
                <a:cs typeface="+mn-cs"/>
              </a:rPr>
              <a:t>an exact copy of the received payload. The padding is also a random content. The</a:t>
            </a:r>
          </a:p>
          <a:p>
            <a:r>
              <a:rPr lang="en-US" sz="1200" b="0" i="0" u="none" strike="noStrike" kern="1200" baseline="0" dirty="0" smtClean="0">
                <a:solidFill>
                  <a:schemeClr val="tx1"/>
                </a:solidFill>
                <a:latin typeface="Times New Roman" pitchFamily="-110" charset="0"/>
                <a:ea typeface="+mn-ea"/>
                <a:cs typeface="+mn-cs"/>
              </a:rPr>
              <a:t>padding enables the sender to perform a path maximum transfer unit (MTU) discovery</a:t>
            </a:r>
          </a:p>
          <a:p>
            <a:r>
              <a:rPr lang="en-US" sz="1200" b="0" i="0" u="none" strike="noStrike" kern="1200" baseline="0" dirty="0" smtClean="0">
                <a:solidFill>
                  <a:schemeClr val="tx1"/>
                </a:solidFill>
                <a:latin typeface="Times New Roman" pitchFamily="-110" charset="0"/>
                <a:ea typeface="+mn-ea"/>
                <a:cs typeface="+mn-cs"/>
              </a:rPr>
              <a:t>operation, by sending requests with increasing padding until there is no</a:t>
            </a:r>
          </a:p>
          <a:p>
            <a:r>
              <a:rPr lang="en-US" sz="1200" b="0" i="0" u="none" strike="noStrike" kern="1200" baseline="0" dirty="0" smtClean="0">
                <a:solidFill>
                  <a:schemeClr val="tx1"/>
                </a:solidFill>
                <a:latin typeface="Times New Roman" pitchFamily="-110" charset="0"/>
                <a:ea typeface="+mn-ea"/>
                <a:cs typeface="+mn-cs"/>
              </a:rPr>
              <a:t>answer anymore, because one of the hosts on the path cannot handle the message.</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heartbeat serves two purposes. First, it assures the sender that the recipient</a:t>
            </a:r>
          </a:p>
          <a:p>
            <a:r>
              <a:rPr lang="en-US" sz="1200" b="0" i="0" u="none" strike="noStrike" kern="1200" baseline="0" dirty="0" smtClean="0">
                <a:solidFill>
                  <a:schemeClr val="tx1"/>
                </a:solidFill>
                <a:latin typeface="Times New Roman" pitchFamily="-110" charset="0"/>
                <a:ea typeface="+mn-ea"/>
                <a:cs typeface="+mn-cs"/>
              </a:rPr>
              <a:t>is still alive, even though there may not have been any activity over the underlying</a:t>
            </a:r>
          </a:p>
          <a:p>
            <a:r>
              <a:rPr lang="en-US" sz="1200" b="0" i="0" u="none" strike="noStrike" kern="1200" baseline="0" dirty="0" smtClean="0">
                <a:solidFill>
                  <a:schemeClr val="tx1"/>
                </a:solidFill>
                <a:latin typeface="Times New Roman" pitchFamily="-110" charset="0"/>
                <a:ea typeface="+mn-ea"/>
                <a:cs typeface="+mn-cs"/>
              </a:rPr>
              <a:t>TCP connection for a while. Second, the heartbeat generates activity across</a:t>
            </a:r>
          </a:p>
          <a:p>
            <a:r>
              <a:rPr lang="en-US" sz="1200" b="0" i="0" u="none" strike="noStrike" kern="1200" baseline="0" dirty="0" smtClean="0">
                <a:solidFill>
                  <a:schemeClr val="tx1"/>
                </a:solidFill>
                <a:latin typeface="Times New Roman" pitchFamily="-110" charset="0"/>
                <a:ea typeface="+mn-ea"/>
                <a:cs typeface="+mn-cs"/>
              </a:rPr>
              <a:t>the connection during idle periods, which avoids closure by a firewall that does not</a:t>
            </a:r>
          </a:p>
          <a:p>
            <a:r>
              <a:rPr lang="en-US" sz="1200" b="0" i="0" u="none" strike="noStrike" kern="1200" baseline="0" dirty="0" smtClean="0">
                <a:solidFill>
                  <a:schemeClr val="tx1"/>
                </a:solidFill>
                <a:latin typeface="Times New Roman" pitchFamily="-110" charset="0"/>
                <a:ea typeface="+mn-ea"/>
                <a:cs typeface="+mn-cs"/>
              </a:rPr>
              <a:t>tolerate idle connections.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requirement for the exchange of a payload was designed into the</a:t>
            </a:r>
          </a:p>
          <a:p>
            <a:r>
              <a:rPr lang="en-US" sz="1200" b="0" i="0" u="none" strike="noStrike" kern="1200" baseline="0" dirty="0" smtClean="0">
                <a:solidFill>
                  <a:schemeClr val="tx1"/>
                </a:solidFill>
                <a:latin typeface="Times New Roman" pitchFamily="-110" charset="0"/>
                <a:ea typeface="+mn-ea"/>
                <a:cs typeface="+mn-cs"/>
              </a:rPr>
              <a:t>Heartbeat Protocol to support its use in a connectionless version of TLS known as</a:t>
            </a:r>
          </a:p>
          <a:p>
            <a:r>
              <a:rPr lang="en-US" sz="1200" b="0" i="0" u="none" strike="noStrike" kern="1200" baseline="0" dirty="0" smtClean="0">
                <a:solidFill>
                  <a:schemeClr val="tx1"/>
                </a:solidFill>
                <a:latin typeface="Times New Roman" pitchFamily="-110" charset="0"/>
                <a:ea typeface="+mn-ea"/>
                <a:cs typeface="+mn-cs"/>
              </a:rPr>
              <a:t>DTLS. Because a connectionless service is subject to packet loss, the payload enables</a:t>
            </a:r>
          </a:p>
          <a:p>
            <a:r>
              <a:rPr lang="en-US" sz="1200" b="0" i="0" u="none" strike="noStrike" kern="1200" baseline="0" dirty="0" smtClean="0">
                <a:solidFill>
                  <a:schemeClr val="tx1"/>
                </a:solidFill>
                <a:latin typeface="Times New Roman" pitchFamily="-110" charset="0"/>
                <a:ea typeface="+mn-ea"/>
                <a:cs typeface="+mn-cs"/>
              </a:rPr>
              <a:t>the requestor to match response messages to request messages. For simplicity,</a:t>
            </a:r>
          </a:p>
          <a:p>
            <a:r>
              <a:rPr lang="en-US" sz="1200" b="0" i="0" u="none" strike="noStrike" kern="1200" baseline="0" dirty="0" smtClean="0">
                <a:solidFill>
                  <a:schemeClr val="tx1"/>
                </a:solidFill>
                <a:latin typeface="Times New Roman" pitchFamily="-110" charset="0"/>
                <a:ea typeface="+mn-ea"/>
                <a:cs typeface="+mn-cs"/>
              </a:rPr>
              <a:t>the same version of the Heartbeat Protocol is used with both TLS and DTLS. Thus,</a:t>
            </a:r>
          </a:p>
          <a:p>
            <a:r>
              <a:rPr lang="en-US" sz="1200" b="0" i="0" u="none" strike="noStrike" kern="1200" baseline="0" dirty="0" smtClean="0">
                <a:solidFill>
                  <a:schemeClr val="tx1"/>
                </a:solidFill>
                <a:latin typeface="Times New Roman" pitchFamily="-110" charset="0"/>
                <a:ea typeface="+mn-ea"/>
                <a:cs typeface="+mn-cs"/>
              </a:rPr>
              <a:t>the payload is required for both TLS and DTLS.</a:t>
            </a:r>
            <a:endParaRPr lang="en-US" dirty="0" smtClean="0"/>
          </a:p>
          <a:p>
            <a:endParaRPr lang="en-US" sz="1200" b="0" i="0" u="none" strike="noStrike" kern="1200" baseline="0" dirty="0" smtClean="0">
              <a:solidFill>
                <a:schemeClr val="tx1"/>
              </a:solidFill>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21</a:t>
            </a:fld>
            <a:endParaRPr lang="en-AU" dirty="0"/>
          </a:p>
        </p:txBody>
      </p:sp>
    </p:spTree>
    <p:extLst>
      <p:ext uri="{BB962C8B-B14F-4D97-AF65-F5344CB8AC3E}">
        <p14:creationId xmlns:p14="http://schemas.microsoft.com/office/powerpoint/2010/main" val="239011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 Since the first introduction of SSL in 1994, and the subsequent standardization of</a:t>
            </a:r>
          </a:p>
          <a:p>
            <a:r>
              <a:rPr lang="en-US" sz="1200" b="0" i="0" u="none" strike="noStrike" kern="1200" baseline="0" dirty="0" smtClean="0">
                <a:solidFill>
                  <a:schemeClr val="tx1"/>
                </a:solidFill>
                <a:latin typeface="Times New Roman" pitchFamily="-110" charset="0"/>
                <a:ea typeface="+mn-ea"/>
                <a:cs typeface="+mn-cs"/>
              </a:rPr>
              <a:t>TLS, numerous attacks have been devised against these protocols. The appearance</a:t>
            </a:r>
          </a:p>
          <a:p>
            <a:r>
              <a:rPr lang="en-US" sz="1200" b="0" i="0" u="none" strike="noStrike" kern="1200" baseline="0" dirty="0" smtClean="0">
                <a:solidFill>
                  <a:schemeClr val="tx1"/>
                </a:solidFill>
                <a:latin typeface="Times New Roman" pitchFamily="-110" charset="0"/>
                <a:ea typeface="+mn-ea"/>
                <a:cs typeface="+mn-cs"/>
              </a:rPr>
              <a:t>of each attack has necessitated changes in the protocol, the encryption tools used, or</a:t>
            </a:r>
          </a:p>
          <a:p>
            <a:r>
              <a:rPr lang="en-US" sz="1200" b="0" i="0" u="none" strike="noStrike" kern="1200" baseline="0" dirty="0" smtClean="0">
                <a:solidFill>
                  <a:schemeClr val="tx1"/>
                </a:solidFill>
                <a:latin typeface="Times New Roman" pitchFamily="-110" charset="0"/>
                <a:ea typeface="+mn-ea"/>
                <a:cs typeface="+mn-cs"/>
              </a:rPr>
              <a:t>some aspects of the implementation of SSL and TLS to counter these threats.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We can group the attacks into four general categories: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Attacks on the Handshake Protocol : As early as 1998, an approach to compromising</a:t>
            </a:r>
          </a:p>
          <a:p>
            <a:r>
              <a:rPr lang="en-US" sz="1200" b="0" i="0" u="none" strike="noStrike" kern="1200" baseline="0" dirty="0" smtClean="0">
                <a:solidFill>
                  <a:schemeClr val="tx1"/>
                </a:solidFill>
                <a:latin typeface="Times New Roman" pitchFamily="-110" charset="0"/>
                <a:ea typeface="+mn-ea"/>
                <a:cs typeface="+mn-cs"/>
              </a:rPr>
              <a:t>the Handshake Protocol based on exploiting the formatting and</a:t>
            </a:r>
          </a:p>
          <a:p>
            <a:r>
              <a:rPr lang="en-US" sz="1200" b="0" i="0" u="none" strike="noStrike" kern="1200" baseline="0" dirty="0" smtClean="0">
                <a:solidFill>
                  <a:schemeClr val="tx1"/>
                </a:solidFill>
                <a:latin typeface="Times New Roman" pitchFamily="-110" charset="0"/>
                <a:ea typeface="+mn-ea"/>
                <a:cs typeface="+mn-cs"/>
              </a:rPr>
              <a:t>implementation of the RSA encryption scheme was presented [BLEI98]. As</a:t>
            </a:r>
          </a:p>
          <a:p>
            <a:r>
              <a:rPr lang="en-US" sz="1200" b="0" i="0" u="none" strike="noStrike" kern="1200" baseline="0" dirty="0" smtClean="0">
                <a:solidFill>
                  <a:schemeClr val="tx1"/>
                </a:solidFill>
                <a:latin typeface="Times New Roman" pitchFamily="-110" charset="0"/>
                <a:ea typeface="+mn-ea"/>
                <a:cs typeface="+mn-cs"/>
              </a:rPr>
              <a:t>countermeasures were implemented, the attack was refined and adjusted to not</a:t>
            </a:r>
          </a:p>
          <a:p>
            <a:r>
              <a:rPr lang="en-US" sz="1200" b="0" i="0" u="none" strike="noStrike" kern="1200" baseline="0" dirty="0" smtClean="0">
                <a:solidFill>
                  <a:schemeClr val="tx1"/>
                </a:solidFill>
                <a:latin typeface="Times New Roman" pitchFamily="-110" charset="0"/>
                <a:ea typeface="+mn-ea"/>
                <a:cs typeface="+mn-cs"/>
              </a:rPr>
              <a:t>only thwart the countermeasures but also speed up the attack [e.g., BARD12].</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Attacks on the record and application data protocols : A number of vulnerabilities</a:t>
            </a:r>
          </a:p>
          <a:p>
            <a:r>
              <a:rPr lang="en-US" sz="1200" b="0" i="0" u="none" strike="noStrike" kern="1200" baseline="0" dirty="0" smtClean="0">
                <a:solidFill>
                  <a:schemeClr val="tx1"/>
                </a:solidFill>
                <a:latin typeface="Times New Roman" pitchFamily="-110" charset="0"/>
                <a:ea typeface="+mn-ea"/>
                <a:cs typeface="+mn-cs"/>
              </a:rPr>
              <a:t>have been discovered in these protocols, leading to patches to counter</a:t>
            </a:r>
          </a:p>
          <a:p>
            <a:r>
              <a:rPr lang="en-US" sz="1200" b="0" i="0" u="none" strike="noStrike" kern="1200" baseline="0" dirty="0" smtClean="0">
                <a:solidFill>
                  <a:schemeClr val="tx1"/>
                </a:solidFill>
                <a:latin typeface="Times New Roman" pitchFamily="-110" charset="0"/>
                <a:ea typeface="+mn-ea"/>
                <a:cs typeface="+mn-cs"/>
              </a:rPr>
              <a:t>the new threats. As a recent example, in 2011, researchers Thai Duong</a:t>
            </a:r>
          </a:p>
          <a:p>
            <a:r>
              <a:rPr lang="en-US" sz="1200" b="0" i="0" u="none" strike="noStrike" kern="1200" baseline="0" dirty="0" smtClean="0">
                <a:solidFill>
                  <a:schemeClr val="tx1"/>
                </a:solidFill>
                <a:latin typeface="Times New Roman" pitchFamily="-110" charset="0"/>
                <a:ea typeface="+mn-ea"/>
                <a:cs typeface="+mn-cs"/>
              </a:rPr>
              <a:t>and </a:t>
            </a:r>
            <a:r>
              <a:rPr lang="en-US" sz="1200" b="0" i="0" u="none" strike="noStrike" kern="1200" baseline="0" dirty="0" err="1" smtClean="0">
                <a:solidFill>
                  <a:schemeClr val="tx1"/>
                </a:solidFill>
                <a:latin typeface="Times New Roman" pitchFamily="-110" charset="0"/>
                <a:ea typeface="+mn-ea"/>
                <a:cs typeface="+mn-cs"/>
              </a:rPr>
              <a:t>Juliano</a:t>
            </a:r>
            <a:r>
              <a:rPr lang="en-US" sz="1200" b="0" i="0" u="none" strike="noStrike" kern="1200" baseline="0" dirty="0" smtClean="0">
                <a:solidFill>
                  <a:schemeClr val="tx1"/>
                </a:solidFill>
                <a:latin typeface="Times New Roman" pitchFamily="-110" charset="0"/>
                <a:ea typeface="+mn-ea"/>
                <a:cs typeface="+mn-cs"/>
              </a:rPr>
              <a:t> Rizzo demonstrated a proof of concept called BEAST (Browser</a:t>
            </a:r>
          </a:p>
          <a:p>
            <a:r>
              <a:rPr lang="en-US" sz="1200" b="0" i="0" u="none" strike="noStrike" kern="1200" baseline="0" dirty="0" smtClean="0">
                <a:solidFill>
                  <a:schemeClr val="tx1"/>
                </a:solidFill>
                <a:latin typeface="Times New Roman" pitchFamily="-110" charset="0"/>
                <a:ea typeface="+mn-ea"/>
                <a:cs typeface="+mn-cs"/>
              </a:rPr>
              <a:t>Exploit Against SSL/TLS) that turned what had been considered only a theoretical</a:t>
            </a:r>
          </a:p>
          <a:p>
            <a:r>
              <a:rPr lang="en-US" sz="1200" b="0" i="0" u="none" strike="noStrike" kern="1200" baseline="0" dirty="0" smtClean="0">
                <a:solidFill>
                  <a:schemeClr val="tx1"/>
                </a:solidFill>
                <a:latin typeface="Times New Roman" pitchFamily="-110" charset="0"/>
                <a:ea typeface="+mn-ea"/>
                <a:cs typeface="+mn-cs"/>
              </a:rPr>
              <a:t>vulnerability into a practical attack [GOOD11]. BEAST leverages a</a:t>
            </a:r>
          </a:p>
          <a:p>
            <a:r>
              <a:rPr lang="en-US" sz="1200" b="0" i="0" u="none" strike="noStrike" kern="1200" baseline="0" dirty="0" smtClean="0">
                <a:solidFill>
                  <a:schemeClr val="tx1"/>
                </a:solidFill>
                <a:latin typeface="Times New Roman" pitchFamily="-110" charset="0"/>
                <a:ea typeface="+mn-ea"/>
                <a:cs typeface="+mn-cs"/>
              </a:rPr>
              <a:t>type of cryptographic attack called a chosen-plaintext attack. The attacker</a:t>
            </a:r>
          </a:p>
          <a:p>
            <a:r>
              <a:rPr lang="en-US" sz="1200" b="0" i="0" u="none" strike="noStrike" kern="1200" baseline="0" dirty="0" smtClean="0">
                <a:solidFill>
                  <a:schemeClr val="tx1"/>
                </a:solidFill>
                <a:latin typeface="Times New Roman" pitchFamily="-110" charset="0"/>
                <a:ea typeface="+mn-ea"/>
                <a:cs typeface="+mn-cs"/>
              </a:rPr>
              <a:t>mounts the attack by choosing a guess for the plaintext that is associated</a:t>
            </a:r>
          </a:p>
          <a:p>
            <a:r>
              <a:rPr lang="en-US" sz="1200" b="0" i="0" u="none" strike="noStrike" kern="1200" baseline="0" dirty="0" smtClean="0">
                <a:solidFill>
                  <a:schemeClr val="tx1"/>
                </a:solidFill>
                <a:latin typeface="Times New Roman" pitchFamily="-110" charset="0"/>
                <a:ea typeface="+mn-ea"/>
                <a:cs typeface="+mn-cs"/>
              </a:rPr>
              <a:t>with a known </a:t>
            </a:r>
            <a:r>
              <a:rPr lang="en-US" sz="1200" b="0" i="0" u="none" strike="noStrike" kern="1200" baseline="0" dirty="0" err="1" smtClean="0">
                <a:solidFill>
                  <a:schemeClr val="tx1"/>
                </a:solidFill>
                <a:latin typeface="Times New Roman" pitchFamily="-110" charset="0"/>
                <a:ea typeface="+mn-ea"/>
                <a:cs typeface="+mn-cs"/>
              </a:rPr>
              <a:t>ciphertext</a:t>
            </a:r>
            <a:r>
              <a:rPr lang="en-US" sz="1200" b="0" i="0" u="none" strike="noStrike" kern="1200" baseline="0" dirty="0" smtClean="0">
                <a:solidFill>
                  <a:schemeClr val="tx1"/>
                </a:solidFill>
                <a:latin typeface="Times New Roman" pitchFamily="-110" charset="0"/>
                <a:ea typeface="+mn-ea"/>
                <a:cs typeface="+mn-cs"/>
              </a:rPr>
              <a:t>. The researchers developed a practical algorithm</a:t>
            </a:r>
          </a:p>
          <a:p>
            <a:r>
              <a:rPr lang="en-US" sz="1200" b="0" i="0" u="none" strike="noStrike" kern="1200" baseline="0" dirty="0" smtClean="0">
                <a:solidFill>
                  <a:schemeClr val="tx1"/>
                </a:solidFill>
                <a:latin typeface="Times New Roman" pitchFamily="-110" charset="0"/>
                <a:ea typeface="+mn-ea"/>
                <a:cs typeface="+mn-cs"/>
              </a:rPr>
              <a:t>for launching successful attacks. Subsequent patches were able to thwart this</a:t>
            </a:r>
          </a:p>
          <a:p>
            <a:r>
              <a:rPr lang="en-US" sz="1200" b="0" i="0" u="none" strike="noStrike" kern="1200" baseline="0" dirty="0" smtClean="0">
                <a:solidFill>
                  <a:schemeClr val="tx1"/>
                </a:solidFill>
                <a:latin typeface="Times New Roman" pitchFamily="-110" charset="0"/>
                <a:ea typeface="+mn-ea"/>
                <a:cs typeface="+mn-cs"/>
              </a:rPr>
              <a:t>attack. The authors of the BEAST attack are also the creators of the 2012</a:t>
            </a:r>
          </a:p>
          <a:p>
            <a:r>
              <a:rPr lang="en-US" sz="1200" b="0" i="0" u="none" strike="noStrike" kern="1200" baseline="0" dirty="0" smtClean="0">
                <a:solidFill>
                  <a:schemeClr val="tx1"/>
                </a:solidFill>
                <a:latin typeface="Times New Roman" pitchFamily="-110" charset="0"/>
                <a:ea typeface="+mn-ea"/>
                <a:cs typeface="+mn-cs"/>
              </a:rPr>
              <a:t>CRIME (Compression Ratio Info-leak Made Easy) attack, which can allow</a:t>
            </a:r>
          </a:p>
          <a:p>
            <a:r>
              <a:rPr lang="en-US" sz="1200" b="0" i="0" u="none" strike="noStrike" kern="1200" baseline="0" dirty="0" smtClean="0">
                <a:solidFill>
                  <a:schemeClr val="tx1"/>
                </a:solidFill>
                <a:latin typeface="Times New Roman" pitchFamily="-110" charset="0"/>
                <a:ea typeface="+mn-ea"/>
                <a:cs typeface="+mn-cs"/>
              </a:rPr>
              <a:t>an attacker to recover the content of web cookies when data compression is</a:t>
            </a:r>
          </a:p>
          <a:p>
            <a:r>
              <a:rPr lang="en-US" sz="1200" b="0" i="0" u="none" strike="noStrike" kern="1200" baseline="0" dirty="0" smtClean="0">
                <a:solidFill>
                  <a:schemeClr val="tx1"/>
                </a:solidFill>
                <a:latin typeface="Times New Roman" pitchFamily="-110" charset="0"/>
                <a:ea typeface="+mn-ea"/>
                <a:cs typeface="+mn-cs"/>
              </a:rPr>
              <a:t> used along with TLS [GOOD12b]. When used to recover the content of secret</a:t>
            </a:r>
          </a:p>
          <a:p>
            <a:r>
              <a:rPr lang="en-US" sz="1200" b="0" i="0" u="none" strike="noStrike" kern="1200" baseline="0" dirty="0" smtClean="0">
                <a:solidFill>
                  <a:schemeClr val="tx1"/>
                </a:solidFill>
                <a:latin typeface="Times New Roman" pitchFamily="-110" charset="0"/>
                <a:ea typeface="+mn-ea"/>
                <a:cs typeface="+mn-cs"/>
              </a:rPr>
              <a:t>authentication cookies, it allows an attacker to perform session hijacking on</a:t>
            </a:r>
          </a:p>
          <a:p>
            <a:r>
              <a:rPr lang="en-US" sz="1200" b="0" i="0" u="none" strike="noStrike" kern="1200" baseline="0" dirty="0" smtClean="0">
                <a:solidFill>
                  <a:schemeClr val="tx1"/>
                </a:solidFill>
                <a:latin typeface="Times New Roman" pitchFamily="-110" charset="0"/>
                <a:ea typeface="+mn-ea"/>
                <a:cs typeface="+mn-cs"/>
              </a:rPr>
              <a:t>an authenticated web session.</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Attacks on the PKI : Checking the validity of X.509 certificates is an activity</a:t>
            </a:r>
          </a:p>
          <a:p>
            <a:r>
              <a:rPr lang="en-US" sz="1200" b="0" i="0" u="none" strike="noStrike" kern="1200" baseline="0" dirty="0" smtClean="0">
                <a:solidFill>
                  <a:schemeClr val="tx1"/>
                </a:solidFill>
                <a:latin typeface="Times New Roman" pitchFamily="-110" charset="0"/>
                <a:ea typeface="+mn-ea"/>
                <a:cs typeface="+mn-cs"/>
              </a:rPr>
              <a:t>subject to a variety of attacks, both in the context of SSL/TLS and elsewhere.</a:t>
            </a:r>
          </a:p>
          <a:p>
            <a:r>
              <a:rPr lang="en-US" sz="1200" b="0" i="0" u="none" strike="noStrike" kern="1200" baseline="0" dirty="0" smtClean="0">
                <a:solidFill>
                  <a:schemeClr val="tx1"/>
                </a:solidFill>
                <a:latin typeface="Times New Roman" pitchFamily="-110" charset="0"/>
                <a:ea typeface="+mn-ea"/>
                <a:cs typeface="+mn-cs"/>
              </a:rPr>
              <a:t>For example, [GEOR12] demonstrated that commonly used libraries</a:t>
            </a:r>
          </a:p>
          <a:p>
            <a:r>
              <a:rPr lang="en-US" sz="1200" b="0" i="0" u="none" strike="noStrike" kern="1200" baseline="0" dirty="0" smtClean="0">
                <a:solidFill>
                  <a:schemeClr val="tx1"/>
                </a:solidFill>
                <a:latin typeface="Times New Roman" pitchFamily="-110" charset="0"/>
                <a:ea typeface="+mn-ea"/>
                <a:cs typeface="+mn-cs"/>
              </a:rPr>
              <a:t>for SSL/TLS suffer from vulnerable certificate validation implementations.</a:t>
            </a:r>
          </a:p>
          <a:p>
            <a:r>
              <a:rPr lang="en-US" sz="1200" b="0" i="0" u="none" strike="noStrike" kern="1200" baseline="0" dirty="0" smtClean="0">
                <a:solidFill>
                  <a:schemeClr val="tx1"/>
                </a:solidFill>
                <a:latin typeface="Times New Roman" pitchFamily="-110" charset="0"/>
                <a:ea typeface="+mn-ea"/>
                <a:cs typeface="+mn-cs"/>
              </a:rPr>
              <a:t>The authors revealed weaknesses in the source code of </a:t>
            </a:r>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a:t>
            </a:r>
            <a:r>
              <a:rPr lang="en-US" sz="1200" b="0" i="0" u="none" strike="noStrike" kern="1200" baseline="0" dirty="0" err="1" smtClean="0">
                <a:solidFill>
                  <a:schemeClr val="tx1"/>
                </a:solidFill>
                <a:latin typeface="Times New Roman" pitchFamily="-110" charset="0"/>
                <a:ea typeface="+mn-ea"/>
                <a:cs typeface="+mn-cs"/>
              </a:rPr>
              <a:t>GnuTLS</a:t>
            </a:r>
            <a:r>
              <a:rPr lang="en-US" sz="1200" b="0" i="0" u="none" strike="noStrike" kern="1200" baseline="0" dirty="0" smtClean="0">
                <a:solidFill>
                  <a:schemeClr val="tx1"/>
                </a:solidFill>
                <a:latin typeface="Times New Roman" pitchFamily="-110" charset="0"/>
                <a:ea typeface="+mn-ea"/>
                <a:cs typeface="+mn-cs"/>
              </a:rPr>
              <a:t>,</a:t>
            </a:r>
          </a:p>
          <a:p>
            <a:r>
              <a:rPr lang="en-US" sz="1200" b="0" i="0" u="none" strike="noStrike" kern="1200" baseline="0" dirty="0" smtClean="0">
                <a:solidFill>
                  <a:schemeClr val="tx1"/>
                </a:solidFill>
                <a:latin typeface="Times New Roman" pitchFamily="-110" charset="0"/>
                <a:ea typeface="+mn-ea"/>
                <a:cs typeface="+mn-cs"/>
              </a:rPr>
              <a:t>JSSE, </a:t>
            </a:r>
            <a:r>
              <a:rPr lang="en-US" sz="1200" b="0" i="0" u="none" strike="noStrike" kern="1200" baseline="0" dirty="0" err="1" smtClean="0">
                <a:solidFill>
                  <a:schemeClr val="tx1"/>
                </a:solidFill>
                <a:latin typeface="Times New Roman" pitchFamily="-110" charset="0"/>
                <a:ea typeface="+mn-ea"/>
                <a:cs typeface="+mn-cs"/>
              </a:rPr>
              <a:t>ApacheHttpClient</a:t>
            </a:r>
            <a:r>
              <a:rPr lang="en-US" sz="1200" b="0" i="0" u="none" strike="noStrike" kern="1200" baseline="0" dirty="0" smtClean="0">
                <a:solidFill>
                  <a:schemeClr val="tx1"/>
                </a:solidFill>
                <a:latin typeface="Times New Roman" pitchFamily="-110" charset="0"/>
                <a:ea typeface="+mn-ea"/>
                <a:cs typeface="+mn-cs"/>
              </a:rPr>
              <a:t>, </a:t>
            </a:r>
            <a:r>
              <a:rPr lang="en-US" sz="1200" b="0" i="0" u="none" strike="noStrike" kern="1200" baseline="0" dirty="0" err="1" smtClean="0">
                <a:solidFill>
                  <a:schemeClr val="tx1"/>
                </a:solidFill>
                <a:latin typeface="Times New Roman" pitchFamily="-110" charset="0"/>
                <a:ea typeface="+mn-ea"/>
                <a:cs typeface="+mn-cs"/>
              </a:rPr>
              <a:t>Weberknecht</a:t>
            </a:r>
            <a:r>
              <a:rPr lang="en-US" sz="1200" b="0" i="0" u="none" strike="noStrike" kern="1200" baseline="0" dirty="0" smtClean="0">
                <a:solidFill>
                  <a:schemeClr val="tx1"/>
                </a:solidFill>
                <a:latin typeface="Times New Roman" pitchFamily="-110" charset="0"/>
                <a:ea typeface="+mn-ea"/>
                <a:cs typeface="+mn-cs"/>
              </a:rPr>
              <a:t>, </a:t>
            </a:r>
            <a:r>
              <a:rPr lang="en-US" sz="1200" b="0" i="0" u="none" strike="noStrike" kern="1200" baseline="0" dirty="0" err="1" smtClean="0">
                <a:solidFill>
                  <a:schemeClr val="tx1"/>
                </a:solidFill>
                <a:latin typeface="Times New Roman" pitchFamily="-110" charset="0"/>
                <a:ea typeface="+mn-ea"/>
                <a:cs typeface="+mn-cs"/>
              </a:rPr>
              <a:t>cURL</a:t>
            </a:r>
            <a:r>
              <a:rPr lang="en-US" sz="1200" b="0" i="0" u="none" strike="noStrike" kern="1200" baseline="0" dirty="0" smtClean="0">
                <a:solidFill>
                  <a:schemeClr val="tx1"/>
                </a:solidFill>
                <a:latin typeface="Times New Roman" pitchFamily="-110" charset="0"/>
                <a:ea typeface="+mn-ea"/>
                <a:cs typeface="+mn-cs"/>
              </a:rPr>
              <a:t>, PHP, Python, and applications</a:t>
            </a:r>
          </a:p>
          <a:p>
            <a:r>
              <a:rPr lang="en-US" sz="1200" b="0" i="0" u="none" strike="noStrike" kern="1200" baseline="0" dirty="0" smtClean="0">
                <a:solidFill>
                  <a:schemeClr val="tx1"/>
                </a:solidFill>
                <a:latin typeface="Times New Roman" pitchFamily="-110" charset="0"/>
                <a:ea typeface="+mn-ea"/>
                <a:cs typeface="+mn-cs"/>
              </a:rPr>
              <a:t>build upon or with these products.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Other attacks : [MEYE13] lists a number of attacks that do not fit into any of</a:t>
            </a:r>
          </a:p>
          <a:p>
            <a:r>
              <a:rPr lang="en-US" sz="1200" b="0" i="0" u="none" strike="noStrike" kern="1200" baseline="0" dirty="0" smtClean="0">
                <a:solidFill>
                  <a:schemeClr val="tx1"/>
                </a:solidFill>
                <a:latin typeface="Times New Roman" pitchFamily="-110" charset="0"/>
                <a:ea typeface="+mn-ea"/>
                <a:cs typeface="+mn-cs"/>
              </a:rPr>
              <a:t>the preceding categories. One example is an attack announced in 2011 by the</a:t>
            </a:r>
          </a:p>
          <a:p>
            <a:r>
              <a:rPr lang="en-US" sz="1200" b="0" i="0" u="none" strike="noStrike" kern="1200" baseline="0" dirty="0" smtClean="0">
                <a:solidFill>
                  <a:schemeClr val="tx1"/>
                </a:solidFill>
                <a:latin typeface="Times New Roman" pitchFamily="-110" charset="0"/>
                <a:ea typeface="+mn-ea"/>
                <a:cs typeface="+mn-cs"/>
              </a:rPr>
              <a:t>German hacker group The Hackers Choice, which is a </a:t>
            </a:r>
            <a:r>
              <a:rPr lang="en-US" sz="1200" b="0" i="0" u="none" strike="noStrike" kern="1200" baseline="0" dirty="0" err="1" smtClean="0">
                <a:solidFill>
                  <a:schemeClr val="tx1"/>
                </a:solidFill>
                <a:latin typeface="Times New Roman" pitchFamily="-110" charset="0"/>
                <a:ea typeface="+mn-ea"/>
                <a:cs typeface="+mn-cs"/>
              </a:rPr>
              <a:t>DoS</a:t>
            </a:r>
            <a:r>
              <a:rPr lang="en-US" sz="1200" b="0" i="0" u="none" strike="noStrike" kern="1200" baseline="0" dirty="0" smtClean="0">
                <a:solidFill>
                  <a:schemeClr val="tx1"/>
                </a:solidFill>
                <a:latin typeface="Times New Roman" pitchFamily="-110" charset="0"/>
                <a:ea typeface="+mn-ea"/>
                <a:cs typeface="+mn-cs"/>
              </a:rPr>
              <a:t> attack [KUMA11].</a:t>
            </a:r>
          </a:p>
          <a:p>
            <a:r>
              <a:rPr lang="en-US" sz="1200" b="0" i="0" u="none" strike="noStrike" kern="1200" baseline="0" dirty="0" smtClean="0">
                <a:solidFill>
                  <a:schemeClr val="tx1"/>
                </a:solidFill>
                <a:latin typeface="Times New Roman" pitchFamily="-110" charset="0"/>
                <a:ea typeface="+mn-ea"/>
                <a:cs typeface="+mn-cs"/>
              </a:rPr>
              <a:t>The attack creates a heavy processing load on a server by overwhelming the</a:t>
            </a:r>
          </a:p>
          <a:p>
            <a:r>
              <a:rPr lang="en-US" sz="1200" b="0" i="0" u="none" strike="noStrike" kern="1200" baseline="0" dirty="0" smtClean="0">
                <a:solidFill>
                  <a:schemeClr val="tx1"/>
                </a:solidFill>
                <a:latin typeface="Times New Roman" pitchFamily="-110" charset="0"/>
                <a:ea typeface="+mn-ea"/>
                <a:cs typeface="+mn-cs"/>
              </a:rPr>
              <a:t>target with SSL/TLS handshake requests. Boosting system load is done by establishing</a:t>
            </a:r>
          </a:p>
          <a:p>
            <a:r>
              <a:rPr lang="en-US" sz="1200" b="0" i="0" u="none" strike="noStrike" kern="1200" baseline="0" dirty="0" smtClean="0">
                <a:solidFill>
                  <a:schemeClr val="tx1"/>
                </a:solidFill>
                <a:latin typeface="Times New Roman" pitchFamily="-110" charset="0"/>
                <a:ea typeface="+mn-ea"/>
                <a:cs typeface="+mn-cs"/>
              </a:rPr>
              <a:t>new connections or using renegotiation. Assuming that the majority</a:t>
            </a:r>
          </a:p>
          <a:p>
            <a:r>
              <a:rPr lang="en-US" sz="1200" b="0" i="0" u="none" strike="noStrike" kern="1200" baseline="0" dirty="0" smtClean="0">
                <a:solidFill>
                  <a:schemeClr val="tx1"/>
                </a:solidFill>
                <a:latin typeface="Times New Roman" pitchFamily="-110" charset="0"/>
                <a:ea typeface="+mn-ea"/>
                <a:cs typeface="+mn-cs"/>
              </a:rPr>
              <a:t>of computation during a handshake is done by the server the attack creates</a:t>
            </a:r>
          </a:p>
          <a:p>
            <a:r>
              <a:rPr lang="en-US" sz="1200" b="0" i="0" u="none" strike="noStrike" kern="1200" baseline="0" dirty="0" smtClean="0">
                <a:solidFill>
                  <a:schemeClr val="tx1"/>
                </a:solidFill>
                <a:latin typeface="Times New Roman" pitchFamily="-110" charset="0"/>
                <a:ea typeface="+mn-ea"/>
                <a:cs typeface="+mn-cs"/>
              </a:rPr>
              <a:t>more system load on the server than on the source device, leading to a </a:t>
            </a:r>
            <a:r>
              <a:rPr lang="en-US" sz="1200" b="0" i="0" u="none" strike="noStrike" kern="1200" baseline="0" dirty="0" err="1" smtClean="0">
                <a:solidFill>
                  <a:schemeClr val="tx1"/>
                </a:solidFill>
                <a:latin typeface="Times New Roman" pitchFamily="-110" charset="0"/>
                <a:ea typeface="+mn-ea"/>
                <a:cs typeface="+mn-cs"/>
              </a:rPr>
              <a:t>DoS</a:t>
            </a:r>
            <a:r>
              <a:rPr lang="en-US" sz="1200" b="0" i="0" u="none" strike="noStrike" kern="1200" baseline="0" dirty="0" smtClean="0">
                <a:solidFill>
                  <a:schemeClr val="tx1"/>
                </a:solidFill>
                <a:latin typeface="Times New Roman" pitchFamily="-110" charset="0"/>
                <a:ea typeface="+mn-ea"/>
                <a:cs typeface="+mn-cs"/>
              </a:rPr>
              <a:t>.</a:t>
            </a:r>
          </a:p>
          <a:p>
            <a:r>
              <a:rPr lang="en-US" sz="1200" b="0" i="0" u="none" strike="noStrike" kern="1200" baseline="0" dirty="0" smtClean="0">
                <a:solidFill>
                  <a:schemeClr val="tx1"/>
                </a:solidFill>
                <a:latin typeface="Times New Roman" pitchFamily="-110" charset="0"/>
                <a:ea typeface="+mn-ea"/>
                <a:cs typeface="+mn-cs"/>
              </a:rPr>
              <a:t>The server is forced to continuously </a:t>
            </a:r>
            <a:r>
              <a:rPr lang="en-US" sz="1200" b="0" i="0" u="none" strike="noStrike" kern="1200" baseline="0" dirty="0" err="1" smtClean="0">
                <a:solidFill>
                  <a:schemeClr val="tx1"/>
                </a:solidFill>
                <a:latin typeface="Times New Roman" pitchFamily="-110" charset="0"/>
                <a:ea typeface="+mn-ea"/>
                <a:cs typeface="+mn-cs"/>
              </a:rPr>
              <a:t>recompute</a:t>
            </a:r>
            <a:r>
              <a:rPr lang="en-US" sz="1200" b="0" i="0" u="none" strike="noStrike" kern="1200" baseline="0" dirty="0" smtClean="0">
                <a:solidFill>
                  <a:schemeClr val="tx1"/>
                </a:solidFill>
                <a:latin typeface="Times New Roman" pitchFamily="-110" charset="0"/>
                <a:ea typeface="+mn-ea"/>
                <a:cs typeface="+mn-cs"/>
              </a:rPr>
              <a:t> random numbers and keys.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history of attacks and countermeasures for SSL/TLS is representative of</a:t>
            </a:r>
          </a:p>
          <a:p>
            <a:r>
              <a:rPr lang="en-US" sz="1200" b="0" i="0" u="none" strike="noStrike" kern="1200" baseline="0" dirty="0" smtClean="0">
                <a:solidFill>
                  <a:schemeClr val="tx1"/>
                </a:solidFill>
                <a:latin typeface="Times New Roman" pitchFamily="-110" charset="0"/>
                <a:ea typeface="+mn-ea"/>
                <a:cs typeface="+mn-cs"/>
              </a:rPr>
              <a:t>that for other Internet-based protocols. A “perfect” protocol and a “perfect” implementation</a:t>
            </a:r>
          </a:p>
          <a:p>
            <a:r>
              <a:rPr lang="en-US" sz="1200" b="0" i="0" u="none" strike="noStrike" kern="1200" baseline="0" dirty="0" smtClean="0">
                <a:solidFill>
                  <a:schemeClr val="tx1"/>
                </a:solidFill>
                <a:latin typeface="Times New Roman" pitchFamily="-110" charset="0"/>
                <a:ea typeface="+mn-ea"/>
                <a:cs typeface="+mn-cs"/>
              </a:rPr>
              <a:t>strategy are never achieved. A constant back-and-forth between threats</a:t>
            </a:r>
          </a:p>
          <a:p>
            <a:r>
              <a:rPr lang="en-US" sz="1200" b="0" i="0" u="none" strike="noStrike" kern="1200" baseline="0" dirty="0" smtClean="0">
                <a:solidFill>
                  <a:schemeClr val="tx1"/>
                </a:solidFill>
                <a:latin typeface="Times New Roman" pitchFamily="-110" charset="0"/>
                <a:ea typeface="+mn-ea"/>
                <a:cs typeface="+mn-cs"/>
              </a:rPr>
              <a:t>and countermeasures determines the evolution of Internet-based protocols.</a:t>
            </a:r>
          </a:p>
          <a:p>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22</a:t>
            </a:fld>
            <a:endParaRPr lang="en-AU" dirty="0"/>
          </a:p>
        </p:txBody>
      </p:sp>
    </p:spTree>
    <p:extLst>
      <p:ext uri="{BB962C8B-B14F-4D97-AF65-F5344CB8AC3E}">
        <p14:creationId xmlns:p14="http://schemas.microsoft.com/office/powerpoint/2010/main" val="8726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10" charset="0"/>
                <a:ea typeface="+mn-ea"/>
                <a:cs typeface="+mn-cs"/>
              </a:rPr>
              <a:t>A recently discovered bug in the TLS software creates one of the</a:t>
            </a:r>
          </a:p>
          <a:p>
            <a:r>
              <a:rPr lang="en-US" sz="1200" b="0" i="0" u="none" strike="noStrike" kern="1200" baseline="0" dirty="0" smtClean="0">
                <a:solidFill>
                  <a:schemeClr val="tx1"/>
                </a:solidFill>
                <a:latin typeface="Times New Roman" pitchFamily="-110" charset="0"/>
                <a:ea typeface="+mn-ea"/>
                <a:cs typeface="+mn-cs"/>
              </a:rPr>
              <a:t>potentially most catastrophic TLS vulnerabilities. The bug is in the open-source</a:t>
            </a:r>
          </a:p>
          <a:p>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implementation of the Heartbeat Protocol. It is important to note that this</a:t>
            </a:r>
          </a:p>
          <a:p>
            <a:r>
              <a:rPr lang="en-US" sz="1200" b="0" i="0" u="none" strike="noStrike" kern="1200" baseline="0" dirty="0" smtClean="0">
                <a:solidFill>
                  <a:schemeClr val="tx1"/>
                </a:solidFill>
                <a:latin typeface="Times New Roman" pitchFamily="-110" charset="0"/>
                <a:ea typeface="+mn-ea"/>
                <a:cs typeface="+mn-cs"/>
              </a:rPr>
              <a:t>vulnerability is not a design flaw in the TLS specification; rather it is a programming</a:t>
            </a:r>
          </a:p>
          <a:p>
            <a:r>
              <a:rPr lang="en-US" sz="1200" b="0" i="0" u="none" strike="noStrike" kern="1200" baseline="0" dirty="0" smtClean="0">
                <a:solidFill>
                  <a:schemeClr val="tx1"/>
                </a:solidFill>
                <a:latin typeface="Times New Roman" pitchFamily="-110" charset="0"/>
                <a:ea typeface="+mn-ea"/>
                <a:cs typeface="+mn-cs"/>
              </a:rPr>
              <a:t>mistake in the </a:t>
            </a:r>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library.</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To understand the nature of the vulnerability, recall from our previous discussion</a:t>
            </a:r>
          </a:p>
          <a:p>
            <a:r>
              <a:rPr lang="en-US" sz="1200" b="0" i="0" u="none" strike="noStrike" kern="1200" baseline="0" dirty="0" smtClean="0">
                <a:solidFill>
                  <a:schemeClr val="tx1"/>
                </a:solidFill>
                <a:latin typeface="Times New Roman" pitchFamily="-110" charset="0"/>
                <a:ea typeface="+mn-ea"/>
                <a:cs typeface="+mn-cs"/>
              </a:rPr>
              <a:t>that the </a:t>
            </a:r>
            <a:r>
              <a:rPr lang="en-US" sz="1200" b="0" i="0" u="none" strike="noStrike" kern="1200" baseline="0" dirty="0" err="1" smtClean="0">
                <a:solidFill>
                  <a:schemeClr val="tx1"/>
                </a:solidFill>
                <a:latin typeface="Times New Roman" pitchFamily="-110" charset="0"/>
                <a:ea typeface="+mn-ea"/>
                <a:cs typeface="+mn-cs"/>
              </a:rPr>
              <a:t>heartbeat_request</a:t>
            </a:r>
            <a:r>
              <a:rPr lang="en-US" sz="1200" b="0" i="0" u="none" strike="noStrike" kern="1200" baseline="0" dirty="0" smtClean="0">
                <a:solidFill>
                  <a:schemeClr val="tx1"/>
                </a:solidFill>
                <a:latin typeface="Times New Roman" pitchFamily="-110" charset="0"/>
                <a:ea typeface="+mn-ea"/>
                <a:cs typeface="+mn-cs"/>
              </a:rPr>
              <a:t> message includes payload length, payload and</a:t>
            </a:r>
          </a:p>
          <a:p>
            <a:r>
              <a:rPr lang="en-US" sz="1200" b="0" i="0" u="none" strike="noStrike" kern="1200" baseline="0" dirty="0" smtClean="0">
                <a:solidFill>
                  <a:schemeClr val="tx1"/>
                </a:solidFill>
                <a:latin typeface="Times New Roman" pitchFamily="-110" charset="0"/>
                <a:ea typeface="+mn-ea"/>
                <a:cs typeface="+mn-cs"/>
              </a:rPr>
              <a:t>padding fields. Before the bug was fixed, the </a:t>
            </a:r>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version of the Heartbeat</a:t>
            </a:r>
          </a:p>
          <a:p>
            <a:r>
              <a:rPr lang="en-US" sz="1200" b="0" i="0" u="none" strike="noStrike" kern="1200" baseline="0" dirty="0" smtClean="0">
                <a:solidFill>
                  <a:schemeClr val="tx1"/>
                </a:solidFill>
                <a:latin typeface="Times New Roman" pitchFamily="-110" charset="0"/>
                <a:ea typeface="+mn-ea"/>
                <a:cs typeface="+mn-cs"/>
              </a:rPr>
              <a:t>Protocol worked as follows: The software reads the incoming request message and</a:t>
            </a:r>
          </a:p>
          <a:p>
            <a:r>
              <a:rPr lang="en-US" sz="1200" b="0" i="0" u="none" strike="noStrike" kern="1200" baseline="0" dirty="0" smtClean="0">
                <a:solidFill>
                  <a:schemeClr val="tx1"/>
                </a:solidFill>
                <a:latin typeface="Times New Roman" pitchFamily="-110" charset="0"/>
                <a:ea typeface="+mn-ea"/>
                <a:cs typeface="+mn-cs"/>
              </a:rPr>
              <a:t>allocates a buffer large enough to hold the message header, the payload, and the</a:t>
            </a:r>
          </a:p>
          <a:p>
            <a:r>
              <a:rPr lang="en-US" sz="1200" b="0" i="0" u="none" strike="noStrike" kern="1200" baseline="0" dirty="0" smtClean="0">
                <a:solidFill>
                  <a:schemeClr val="tx1"/>
                </a:solidFill>
                <a:latin typeface="Times New Roman" pitchFamily="-110" charset="0"/>
                <a:ea typeface="+mn-ea"/>
                <a:cs typeface="+mn-cs"/>
              </a:rPr>
              <a:t>padding. It then overwrites the current contents of the buffer with the incoming message,</a:t>
            </a:r>
          </a:p>
          <a:p>
            <a:r>
              <a:rPr lang="en-US" sz="1200" b="0" i="0" u="none" strike="noStrike" kern="1200" baseline="0" dirty="0" smtClean="0">
                <a:solidFill>
                  <a:schemeClr val="tx1"/>
                </a:solidFill>
                <a:latin typeface="Times New Roman" pitchFamily="-110" charset="0"/>
                <a:ea typeface="+mn-ea"/>
                <a:cs typeface="+mn-cs"/>
              </a:rPr>
              <a:t>changes the first byte to indicate the response message type, and then transmits</a:t>
            </a:r>
          </a:p>
          <a:p>
            <a:r>
              <a:rPr lang="en-US" sz="1200" b="0" i="0" u="none" strike="noStrike" kern="1200" baseline="0" dirty="0" smtClean="0">
                <a:solidFill>
                  <a:schemeClr val="tx1"/>
                </a:solidFill>
                <a:latin typeface="Times New Roman" pitchFamily="-110" charset="0"/>
                <a:ea typeface="+mn-ea"/>
                <a:cs typeface="+mn-cs"/>
              </a:rPr>
              <a:t>a response message, which includes the payload length field and the payload.</a:t>
            </a:r>
          </a:p>
          <a:p>
            <a:r>
              <a:rPr lang="en-US" sz="1200" b="0" i="0" u="none" strike="noStrike" kern="1200" baseline="0" dirty="0" smtClean="0">
                <a:solidFill>
                  <a:schemeClr val="tx1"/>
                </a:solidFill>
                <a:latin typeface="Times New Roman" pitchFamily="-110" charset="0"/>
                <a:ea typeface="+mn-ea"/>
                <a:cs typeface="+mn-cs"/>
              </a:rPr>
              <a:t>However, the software does not check the message length of the incoming message.</a:t>
            </a:r>
          </a:p>
          <a:p>
            <a:r>
              <a:rPr lang="en-US" sz="1200" b="0" i="0" u="none" strike="noStrike" kern="1200" baseline="0" dirty="0" smtClean="0">
                <a:solidFill>
                  <a:schemeClr val="tx1"/>
                </a:solidFill>
                <a:latin typeface="Times New Roman" pitchFamily="-110" charset="0"/>
                <a:ea typeface="+mn-ea"/>
                <a:cs typeface="+mn-cs"/>
              </a:rPr>
              <a:t>As a result, an adversary can send a message that indicates the maximum payload</a:t>
            </a:r>
          </a:p>
          <a:p>
            <a:r>
              <a:rPr lang="en-US" sz="1200" b="0" i="0" u="none" strike="noStrike" kern="1200" baseline="0" dirty="0" smtClean="0">
                <a:solidFill>
                  <a:schemeClr val="tx1"/>
                </a:solidFill>
                <a:latin typeface="Times New Roman" pitchFamily="-110" charset="0"/>
                <a:ea typeface="+mn-ea"/>
                <a:cs typeface="+mn-cs"/>
              </a:rPr>
              <a:t>length (64 KB) but only includes the minimum payload (16 bytes). This means</a:t>
            </a:r>
          </a:p>
          <a:p>
            <a:r>
              <a:rPr lang="en-US" sz="1200" b="0" i="0" u="none" strike="noStrike" kern="1200" baseline="0" dirty="0" smtClean="0">
                <a:solidFill>
                  <a:schemeClr val="tx1"/>
                </a:solidFill>
                <a:latin typeface="Times New Roman" pitchFamily="-110" charset="0"/>
                <a:ea typeface="+mn-ea"/>
                <a:cs typeface="+mn-cs"/>
              </a:rPr>
              <a:t>that almost 64 KB of the buffer is not overwritten and whatever happened to be in</a:t>
            </a:r>
          </a:p>
          <a:p>
            <a:r>
              <a:rPr lang="en-US" sz="1200" b="0" i="0" u="none" strike="noStrike" kern="1200" baseline="0" dirty="0" smtClean="0">
                <a:solidFill>
                  <a:schemeClr val="tx1"/>
                </a:solidFill>
                <a:latin typeface="Times New Roman" pitchFamily="-110" charset="0"/>
                <a:ea typeface="+mn-ea"/>
                <a:cs typeface="+mn-cs"/>
              </a:rPr>
              <a:t>memory at the time will be sent to the requestor. Repeated attacks can result in the</a:t>
            </a:r>
          </a:p>
          <a:p>
            <a:r>
              <a:rPr lang="en-US" sz="1200" b="0" i="0" u="none" strike="noStrike" kern="1200" baseline="0" dirty="0" smtClean="0">
                <a:solidFill>
                  <a:schemeClr val="tx1"/>
                </a:solidFill>
                <a:latin typeface="Times New Roman" pitchFamily="-110" charset="0"/>
                <a:ea typeface="+mn-ea"/>
                <a:cs typeface="+mn-cs"/>
              </a:rPr>
              <a:t>exposure of significant amounts of memory on the vulnerable system. Figure 22.7</a:t>
            </a:r>
          </a:p>
          <a:p>
            <a:r>
              <a:rPr lang="en-US" sz="1200" b="0" i="0" u="none" strike="noStrike" kern="1200" baseline="0" dirty="0" smtClean="0">
                <a:solidFill>
                  <a:schemeClr val="tx1"/>
                </a:solidFill>
                <a:latin typeface="Times New Roman" pitchFamily="-110" charset="0"/>
                <a:ea typeface="+mn-ea"/>
                <a:cs typeface="+mn-cs"/>
              </a:rPr>
              <a:t>illustrates the intended behavior and the actual behavior for the </a:t>
            </a:r>
            <a:r>
              <a:rPr lang="en-US" sz="1200" b="0" i="0" u="none" strike="noStrike" kern="1200" baseline="0" dirty="0" err="1" smtClean="0">
                <a:solidFill>
                  <a:schemeClr val="tx1"/>
                </a:solidFill>
                <a:latin typeface="Times New Roman" pitchFamily="-110" charset="0"/>
                <a:ea typeface="+mn-ea"/>
                <a:cs typeface="+mn-cs"/>
              </a:rPr>
              <a:t>Heartbleed</a:t>
            </a:r>
            <a:r>
              <a:rPr lang="en-US" sz="1200" b="0" i="0" u="none" strike="noStrike" kern="1200" baseline="0" dirty="0" smtClean="0">
                <a:solidFill>
                  <a:schemeClr val="tx1"/>
                </a:solidFill>
                <a:latin typeface="Times New Roman" pitchFamily="-110" charset="0"/>
                <a:ea typeface="+mn-ea"/>
                <a:cs typeface="+mn-cs"/>
              </a:rPr>
              <a:t> exploit.</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This is a spectacular flaw. The untouched memory could contain private keys,</a:t>
            </a:r>
          </a:p>
          <a:p>
            <a:r>
              <a:rPr lang="en-US" sz="1200" b="0" i="0" u="none" strike="noStrike" kern="1200" baseline="0" dirty="0" smtClean="0">
                <a:solidFill>
                  <a:schemeClr val="tx1"/>
                </a:solidFill>
                <a:latin typeface="Times New Roman" pitchFamily="-110" charset="0"/>
                <a:ea typeface="+mn-ea"/>
                <a:cs typeface="+mn-cs"/>
              </a:rPr>
              <a:t>user identification information, authentication data, passwords, or other sensitive</a:t>
            </a:r>
          </a:p>
          <a:p>
            <a:r>
              <a:rPr lang="en-US" sz="1200" b="0" i="0" u="none" strike="noStrike" kern="1200" baseline="0" dirty="0" smtClean="0">
                <a:solidFill>
                  <a:schemeClr val="tx1"/>
                </a:solidFill>
                <a:latin typeface="Times New Roman" pitchFamily="-110" charset="0"/>
                <a:ea typeface="+mn-ea"/>
                <a:cs typeface="+mn-cs"/>
              </a:rPr>
              <a:t>data. The flaw was not discovered for several years. Even though eventually the bug</a:t>
            </a:r>
          </a:p>
          <a:p>
            <a:r>
              <a:rPr lang="en-US" sz="1200" b="0" i="0" u="none" strike="noStrike" kern="1200" baseline="0" dirty="0" smtClean="0">
                <a:solidFill>
                  <a:schemeClr val="tx1"/>
                </a:solidFill>
                <a:latin typeface="Times New Roman" pitchFamily="-110" charset="0"/>
                <a:ea typeface="+mn-ea"/>
                <a:cs typeface="+mn-cs"/>
              </a:rPr>
              <a:t> was fixed in all implementations, large amounts of sensitive data were exposed to</a:t>
            </a:r>
          </a:p>
          <a:p>
            <a:r>
              <a:rPr lang="en-US" sz="1200" b="0" i="0" u="none" strike="noStrike" kern="1200" baseline="0" dirty="0" smtClean="0">
                <a:solidFill>
                  <a:schemeClr val="tx1"/>
                </a:solidFill>
                <a:latin typeface="Times New Roman" pitchFamily="-110" charset="0"/>
                <a:ea typeface="+mn-ea"/>
                <a:cs typeface="+mn-cs"/>
              </a:rPr>
              <a:t>the Internet. Thus, we have a long exposure period, an easily implemented attack,</a:t>
            </a:r>
          </a:p>
          <a:p>
            <a:r>
              <a:rPr lang="en-US" sz="1200" b="0" i="0" u="none" strike="noStrike" kern="1200" baseline="0" dirty="0" smtClean="0">
                <a:solidFill>
                  <a:schemeClr val="tx1"/>
                </a:solidFill>
                <a:latin typeface="Times New Roman" pitchFamily="-110" charset="0"/>
                <a:ea typeface="+mn-ea"/>
                <a:cs typeface="+mn-cs"/>
              </a:rPr>
              <a:t>and an attack that leaves no trace. Full recovery from this bug could take years.</a:t>
            </a:r>
          </a:p>
          <a:p>
            <a:r>
              <a:rPr lang="en-US" sz="1200" b="0" i="0" u="none" strike="noStrike" kern="1200" baseline="0" dirty="0" smtClean="0">
                <a:solidFill>
                  <a:schemeClr val="tx1"/>
                </a:solidFill>
                <a:latin typeface="Times New Roman" pitchFamily="-110" charset="0"/>
                <a:ea typeface="+mn-ea"/>
                <a:cs typeface="+mn-cs"/>
              </a:rPr>
              <a:t>Compounding the problem is that </a:t>
            </a:r>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is the most widely used TLS implementation.</a:t>
            </a:r>
          </a:p>
          <a:p>
            <a:r>
              <a:rPr lang="en-US" sz="1200" b="0" i="0" u="none" strike="noStrike" kern="1200" baseline="0" dirty="0" smtClean="0">
                <a:solidFill>
                  <a:schemeClr val="tx1"/>
                </a:solidFill>
                <a:latin typeface="Times New Roman" pitchFamily="-110" charset="0"/>
                <a:ea typeface="+mn-ea"/>
                <a:cs typeface="+mn-cs"/>
              </a:rPr>
              <a:t>Servers using </a:t>
            </a:r>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for TLS include finance, stock trading, personal</a:t>
            </a:r>
          </a:p>
          <a:p>
            <a:r>
              <a:rPr lang="en-US" sz="1200" b="0" i="0" u="none" strike="noStrike" kern="1200" baseline="0" dirty="0" smtClean="0">
                <a:solidFill>
                  <a:schemeClr val="tx1"/>
                </a:solidFill>
                <a:latin typeface="Times New Roman" pitchFamily="-110" charset="0"/>
                <a:ea typeface="+mn-ea"/>
                <a:cs typeface="+mn-cs"/>
              </a:rPr>
              <a:t>and corporate email, social networks, banking, online shopping, and government</a:t>
            </a:r>
          </a:p>
          <a:p>
            <a:r>
              <a:rPr lang="en-US" sz="1200" b="0" i="0" u="none" strike="noStrike" kern="1200" baseline="0" dirty="0" smtClean="0">
                <a:solidFill>
                  <a:schemeClr val="tx1"/>
                </a:solidFill>
                <a:latin typeface="Times New Roman" pitchFamily="-110" charset="0"/>
                <a:ea typeface="+mn-ea"/>
                <a:cs typeface="+mn-cs"/>
              </a:rPr>
              <a:t>agencies. It has been estimated that over two-thirds of the Internet’s Web servers</a:t>
            </a:r>
          </a:p>
          <a:p>
            <a:r>
              <a:rPr lang="en-US" sz="1200" b="0" i="0" u="none" strike="noStrike" kern="1200" baseline="0" dirty="0" smtClean="0">
                <a:solidFill>
                  <a:schemeClr val="tx1"/>
                </a:solidFill>
                <a:latin typeface="Times New Roman" pitchFamily="-110" charset="0"/>
                <a:ea typeface="+mn-ea"/>
                <a:cs typeface="+mn-cs"/>
              </a:rPr>
              <a:t>use </a:t>
            </a:r>
            <a:r>
              <a:rPr lang="en-US" sz="1200" b="0" i="0" u="none" strike="noStrike" kern="1200" baseline="0" dirty="0" err="1" smtClean="0">
                <a:solidFill>
                  <a:schemeClr val="tx1"/>
                </a:solidFill>
                <a:latin typeface="Times New Roman" pitchFamily="-110" charset="0"/>
                <a:ea typeface="+mn-ea"/>
                <a:cs typeface="+mn-cs"/>
              </a:rPr>
              <a:t>OpenSSL</a:t>
            </a:r>
            <a:r>
              <a:rPr lang="en-US" sz="1200" b="0" i="0" u="none" strike="noStrike" kern="1200" baseline="0" dirty="0" smtClean="0">
                <a:solidFill>
                  <a:schemeClr val="tx1"/>
                </a:solidFill>
                <a:latin typeface="Times New Roman" pitchFamily="-110" charset="0"/>
                <a:ea typeface="+mn-ea"/>
                <a:cs typeface="+mn-cs"/>
              </a:rPr>
              <a:t>, giving some idea of the scale of the problem [GOOD14].</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23</a:t>
            </a:fld>
            <a:endParaRPr lang="en-AU" dirty="0"/>
          </a:p>
        </p:txBody>
      </p:sp>
    </p:spTree>
    <p:extLst>
      <p:ext uri="{BB962C8B-B14F-4D97-AF65-F5344CB8AC3E}">
        <p14:creationId xmlns:p14="http://schemas.microsoft.com/office/powerpoint/2010/main" val="9453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Times New Roman" pitchFamily="-110" charset="0"/>
                <a:ea typeface="+mn-ea"/>
                <a:cs typeface="+mn-cs"/>
              </a:rPr>
              <a:t>HTTPS (HTTP over SSL) refers to the combination of HTTP and SSL to implement</a:t>
            </a:r>
          </a:p>
          <a:p>
            <a:r>
              <a:rPr lang="en-US" sz="1200" kern="1200" baseline="0" dirty="0" smtClean="0">
                <a:solidFill>
                  <a:schemeClr val="tx1"/>
                </a:solidFill>
                <a:latin typeface="Times New Roman" pitchFamily="-110" charset="0"/>
                <a:ea typeface="+mn-ea"/>
                <a:cs typeface="+mn-cs"/>
              </a:rPr>
              <a:t>secure communication between a Web browser and a Web server. The HTTPS</a:t>
            </a:r>
          </a:p>
          <a:p>
            <a:r>
              <a:rPr lang="en-US" sz="1200" kern="1200" baseline="0" dirty="0" smtClean="0">
                <a:solidFill>
                  <a:schemeClr val="tx1"/>
                </a:solidFill>
                <a:latin typeface="Times New Roman" pitchFamily="-110" charset="0"/>
                <a:ea typeface="+mn-ea"/>
                <a:cs typeface="+mn-cs"/>
              </a:rPr>
              <a:t>capability is built into all modern Web browsers. Its use depends on the Web server</a:t>
            </a:r>
          </a:p>
          <a:p>
            <a:r>
              <a:rPr lang="en-US" sz="1200" kern="1200" baseline="0" dirty="0" smtClean="0">
                <a:solidFill>
                  <a:schemeClr val="tx1"/>
                </a:solidFill>
                <a:latin typeface="Times New Roman" pitchFamily="-110" charset="0"/>
                <a:ea typeface="+mn-ea"/>
                <a:cs typeface="+mn-cs"/>
              </a:rPr>
              <a:t>supporting HTTPS communication. </a:t>
            </a:r>
            <a:endParaRPr lang="en-US" sz="1200" kern="1200" baseline="0" dirty="0" smtClean="0">
              <a:solidFill>
                <a:schemeClr val="tx1"/>
              </a:solidFill>
              <a:latin typeface="Times New Roman" pitchFamily="-110" charset="0"/>
              <a:ea typeface="+mn-ea"/>
              <a:cs typeface="+mn-cs"/>
            </a:endParaRP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principal difference seen by a user of a Web browser is that URL (uniform</a:t>
            </a:r>
          </a:p>
          <a:p>
            <a:r>
              <a:rPr lang="en-US" sz="1200" kern="1200" baseline="0" dirty="0" smtClean="0">
                <a:solidFill>
                  <a:schemeClr val="tx1"/>
                </a:solidFill>
                <a:latin typeface="Times New Roman" pitchFamily="-110" charset="0"/>
                <a:ea typeface="+mn-ea"/>
                <a:cs typeface="+mn-cs"/>
              </a:rPr>
              <a:t>resource locator) addresses begin with https:// rather than http:// . A normal HTTP</a:t>
            </a:r>
          </a:p>
          <a:p>
            <a:r>
              <a:rPr lang="en-US" sz="1200" kern="1200" baseline="0" dirty="0" smtClean="0">
                <a:solidFill>
                  <a:schemeClr val="tx1"/>
                </a:solidFill>
                <a:latin typeface="Times New Roman" pitchFamily="-110" charset="0"/>
                <a:ea typeface="+mn-ea"/>
                <a:cs typeface="+mn-cs"/>
              </a:rPr>
              <a:t>connection uses port 80. If HTTPS is specified, port 443 is used, which invokes SSL.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HTTPS is used, the following elements of the communication are</a:t>
            </a:r>
          </a:p>
          <a:p>
            <a:r>
              <a:rPr lang="en-US" sz="1200" kern="1200" baseline="0" dirty="0" smtClean="0">
                <a:solidFill>
                  <a:schemeClr val="tx1"/>
                </a:solidFill>
                <a:latin typeface="Times New Roman" pitchFamily="-110" charset="0"/>
                <a:ea typeface="+mn-ea"/>
                <a:cs typeface="+mn-cs"/>
              </a:rPr>
              <a:t>encrypted: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URL of the requested document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Contents of the document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Contents of browser forms (filled in by browser user)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Cookies sent from browser to server and from server to browser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t>
            </a:r>
            <a:r>
              <a:rPr lang="en-US" sz="1200" kern="1200" baseline="0" dirty="0" smtClean="0">
                <a:solidFill>
                  <a:schemeClr val="tx1"/>
                </a:solidFill>
                <a:latin typeface="Times New Roman" pitchFamily="-110" charset="0"/>
                <a:ea typeface="+mn-ea"/>
                <a:cs typeface="+mn-cs"/>
              </a:rPr>
              <a:t>Contents of HTTP header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HTTPS is documented in RFC 2818, </a:t>
            </a:r>
            <a:r>
              <a:rPr lang="en-US" sz="1200" i="1" kern="1200" baseline="0" dirty="0" smtClean="0">
                <a:solidFill>
                  <a:schemeClr val="tx1"/>
                </a:solidFill>
                <a:latin typeface="Times New Roman" pitchFamily="-110" charset="0"/>
                <a:ea typeface="+mn-ea"/>
                <a:cs typeface="+mn-cs"/>
              </a:rPr>
              <a:t>HTTP Over TLS . There is no fundamental</a:t>
            </a:r>
          </a:p>
          <a:p>
            <a:r>
              <a:rPr lang="en-US" sz="1200" kern="1200" baseline="0" dirty="0" smtClean="0">
                <a:solidFill>
                  <a:schemeClr val="tx1"/>
                </a:solidFill>
                <a:latin typeface="Times New Roman" pitchFamily="-110" charset="0"/>
                <a:ea typeface="+mn-ea"/>
                <a:cs typeface="+mn-cs"/>
              </a:rPr>
              <a:t>change in using HTTP over either SSL or TLS, and both implementations are</a:t>
            </a:r>
          </a:p>
          <a:p>
            <a:r>
              <a:rPr lang="en-US" sz="1200" kern="1200" baseline="0" dirty="0" smtClean="0">
                <a:solidFill>
                  <a:schemeClr val="tx1"/>
                </a:solidFill>
                <a:latin typeface="Times New Roman" pitchFamily="-110" charset="0"/>
                <a:ea typeface="+mn-ea"/>
                <a:cs typeface="+mn-cs"/>
              </a:rPr>
              <a:t>referred to as HTTPS.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HTTPS, the agent acting as the HTTP client also acts as the TLS client. The</a:t>
            </a:r>
          </a:p>
          <a:p>
            <a:r>
              <a:rPr lang="en-US" sz="1200" kern="1200" baseline="0" dirty="0" smtClean="0">
                <a:solidFill>
                  <a:schemeClr val="tx1"/>
                </a:solidFill>
                <a:latin typeface="Times New Roman" pitchFamily="-110" charset="0"/>
                <a:ea typeface="+mn-ea"/>
                <a:cs typeface="+mn-cs"/>
              </a:rPr>
              <a:t>client initiates a connection to the server on the appropriate port and then sends</a:t>
            </a:r>
          </a:p>
          <a:p>
            <a:r>
              <a:rPr lang="en-US" sz="1200" kern="1200" baseline="0" dirty="0" smtClean="0">
                <a:solidFill>
                  <a:schemeClr val="tx1"/>
                </a:solidFill>
                <a:latin typeface="Times New Roman" pitchFamily="-110" charset="0"/>
                <a:ea typeface="+mn-ea"/>
                <a:cs typeface="+mn-cs"/>
              </a:rPr>
              <a:t>the TLS ClientHello to begin the TLS handshake. When the TLS handshake has</a:t>
            </a:r>
          </a:p>
          <a:p>
            <a:r>
              <a:rPr lang="en-US" sz="1200" kern="1200" baseline="0" dirty="0" smtClean="0">
                <a:solidFill>
                  <a:schemeClr val="tx1"/>
                </a:solidFill>
                <a:latin typeface="Times New Roman" pitchFamily="-110" charset="0"/>
                <a:ea typeface="+mn-ea"/>
                <a:cs typeface="+mn-cs"/>
              </a:rPr>
              <a:t>finished, the client may then initiate the first HTTP request. All HTTP data is to be</a:t>
            </a:r>
          </a:p>
          <a:p>
            <a:r>
              <a:rPr lang="en-US" sz="1200" kern="1200" baseline="0" dirty="0" smtClean="0">
                <a:solidFill>
                  <a:schemeClr val="tx1"/>
                </a:solidFill>
                <a:latin typeface="Times New Roman" pitchFamily="-110" charset="0"/>
                <a:ea typeface="+mn-ea"/>
                <a:cs typeface="+mn-cs"/>
              </a:rPr>
              <a:t>sent as TLS application data. Normal HTTP behavior, including retained connections,</a:t>
            </a:r>
          </a:p>
          <a:p>
            <a:r>
              <a:rPr lang="en-US" sz="1200" kern="1200" baseline="0" dirty="0" smtClean="0">
                <a:solidFill>
                  <a:schemeClr val="tx1"/>
                </a:solidFill>
                <a:latin typeface="Times New Roman" pitchFamily="-110" charset="0"/>
                <a:ea typeface="+mn-ea"/>
                <a:cs typeface="+mn-cs"/>
              </a:rPr>
              <a:t>should be followed.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need to be clear that there are three levels of awareness of a connection</a:t>
            </a:r>
          </a:p>
          <a:p>
            <a:r>
              <a:rPr lang="en-US" sz="1200" kern="1200" baseline="0" dirty="0" smtClean="0">
                <a:solidFill>
                  <a:schemeClr val="tx1"/>
                </a:solidFill>
                <a:latin typeface="Times New Roman" pitchFamily="-110" charset="0"/>
                <a:ea typeface="+mn-ea"/>
                <a:cs typeface="+mn-cs"/>
              </a:rPr>
              <a:t>in HTTPS. At the HTTP level, an HTTP client requests a connection to an HTTP</a:t>
            </a:r>
          </a:p>
          <a:p>
            <a:r>
              <a:rPr lang="en-US" sz="1200" kern="1200" baseline="0" dirty="0" smtClean="0">
                <a:solidFill>
                  <a:schemeClr val="tx1"/>
                </a:solidFill>
                <a:latin typeface="Times New Roman" pitchFamily="-110" charset="0"/>
                <a:ea typeface="+mn-ea"/>
                <a:cs typeface="+mn-cs"/>
              </a:rPr>
              <a:t>server by sending a connection request to the next lowest layer. Typically, the next</a:t>
            </a:r>
          </a:p>
          <a:p>
            <a:r>
              <a:rPr lang="en-US" sz="1200" kern="1200" baseline="0" dirty="0" smtClean="0">
                <a:solidFill>
                  <a:schemeClr val="tx1"/>
                </a:solidFill>
                <a:latin typeface="Times New Roman" pitchFamily="-110" charset="0"/>
                <a:ea typeface="+mn-ea"/>
                <a:cs typeface="+mn-cs"/>
              </a:rPr>
              <a:t>lowest layer is TCP, but it also may be TLS/SSL. At the level of TLS, a session is</a:t>
            </a:r>
          </a:p>
          <a:p>
            <a:r>
              <a:rPr lang="en-US" sz="1200" kern="1200" baseline="0" dirty="0" smtClean="0">
                <a:solidFill>
                  <a:schemeClr val="tx1"/>
                </a:solidFill>
                <a:latin typeface="Times New Roman" pitchFamily="-110" charset="0"/>
                <a:ea typeface="+mn-ea"/>
                <a:cs typeface="+mn-cs"/>
              </a:rPr>
              <a:t>established between a TLS client and a TLS server. This session can support one or</a:t>
            </a:r>
          </a:p>
          <a:p>
            <a:r>
              <a:rPr lang="en-US" sz="1200" kern="1200" baseline="0" dirty="0" smtClean="0">
                <a:solidFill>
                  <a:schemeClr val="tx1"/>
                </a:solidFill>
                <a:latin typeface="Times New Roman" pitchFamily="-110" charset="0"/>
                <a:ea typeface="+mn-ea"/>
                <a:cs typeface="+mn-cs"/>
              </a:rPr>
              <a:t>more connections at any time. As we have seen, a TLS request to establish a connection</a:t>
            </a:r>
          </a:p>
          <a:p>
            <a:r>
              <a:rPr lang="en-US" sz="1200" kern="1200" baseline="0" dirty="0" smtClean="0">
                <a:solidFill>
                  <a:schemeClr val="tx1"/>
                </a:solidFill>
                <a:latin typeface="Times New Roman" pitchFamily="-110" charset="0"/>
                <a:ea typeface="+mn-ea"/>
                <a:cs typeface="+mn-cs"/>
              </a:rPr>
              <a:t>begins with the establishment of a TCP connection between the TCP entity</a:t>
            </a:r>
          </a:p>
          <a:p>
            <a:r>
              <a:rPr lang="en-US" sz="1200" kern="1200" baseline="0" dirty="0" smtClean="0">
                <a:solidFill>
                  <a:schemeClr val="tx1"/>
                </a:solidFill>
                <a:latin typeface="Times New Roman" pitchFamily="-110" charset="0"/>
                <a:ea typeface="+mn-ea"/>
                <a:cs typeface="+mn-cs"/>
              </a:rPr>
              <a:t>on the client side and the TCP entity on the server side.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HTTP client or server can indicate the closing of a connection by including the</a:t>
            </a:r>
          </a:p>
          <a:p>
            <a:r>
              <a:rPr lang="en-US" sz="1200" kern="1200" baseline="0" dirty="0" smtClean="0">
                <a:solidFill>
                  <a:schemeClr val="tx1"/>
                </a:solidFill>
                <a:latin typeface="Times New Roman" pitchFamily="-110" charset="0"/>
                <a:ea typeface="+mn-ea"/>
                <a:cs typeface="+mn-cs"/>
              </a:rPr>
              <a:t>following line in an HTTP record: Connection: close. This indicates that the</a:t>
            </a:r>
          </a:p>
          <a:p>
            <a:r>
              <a:rPr lang="en-US" sz="1200" kern="1200" baseline="0" dirty="0" smtClean="0">
                <a:solidFill>
                  <a:schemeClr val="tx1"/>
                </a:solidFill>
                <a:latin typeface="Times New Roman" pitchFamily="-110" charset="0"/>
                <a:ea typeface="+mn-ea"/>
                <a:cs typeface="+mn-cs"/>
              </a:rPr>
              <a:t>connection will be closed after this record is delivered.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closure of an HTTPS connection requires that TLS close the connection</a:t>
            </a:r>
          </a:p>
          <a:p>
            <a:r>
              <a:rPr lang="en-US" sz="1200" kern="1200" baseline="0" dirty="0" smtClean="0">
                <a:solidFill>
                  <a:schemeClr val="tx1"/>
                </a:solidFill>
                <a:latin typeface="Times New Roman" pitchFamily="-110" charset="0"/>
                <a:ea typeface="+mn-ea"/>
                <a:cs typeface="+mn-cs"/>
              </a:rPr>
              <a:t>with the peer TLS entity on the remote side, which will involve closing the underlying</a:t>
            </a:r>
          </a:p>
          <a:p>
            <a:r>
              <a:rPr lang="en-US" sz="1200" kern="1200" baseline="0" dirty="0" smtClean="0">
                <a:solidFill>
                  <a:schemeClr val="tx1"/>
                </a:solidFill>
                <a:latin typeface="Times New Roman" pitchFamily="-110" charset="0"/>
                <a:ea typeface="+mn-ea"/>
                <a:cs typeface="+mn-cs"/>
              </a:rPr>
              <a:t>TCP connection. At the TLS level, the proper way to close a connection is for</a:t>
            </a:r>
          </a:p>
          <a:p>
            <a:r>
              <a:rPr lang="en-US" sz="1200" kern="1200" baseline="0" dirty="0" smtClean="0">
                <a:solidFill>
                  <a:schemeClr val="tx1"/>
                </a:solidFill>
                <a:latin typeface="Times New Roman" pitchFamily="-110" charset="0"/>
                <a:ea typeface="+mn-ea"/>
                <a:cs typeface="+mn-cs"/>
              </a:rPr>
              <a:t>each side to use the TLS alert protocol to send a close_notify alert. TLS implementations</a:t>
            </a:r>
          </a:p>
          <a:p>
            <a:r>
              <a:rPr lang="en-US" sz="1200" kern="1200" baseline="0" dirty="0" smtClean="0">
                <a:solidFill>
                  <a:schemeClr val="tx1"/>
                </a:solidFill>
                <a:latin typeface="Times New Roman" pitchFamily="-110" charset="0"/>
                <a:ea typeface="+mn-ea"/>
                <a:cs typeface="+mn-cs"/>
              </a:rPr>
              <a:t>must initiate an exchange of closure alerts before closing a connection.</a:t>
            </a:r>
          </a:p>
          <a:p>
            <a:r>
              <a:rPr lang="en-US" sz="1200" kern="1200" baseline="0" dirty="0" smtClean="0">
                <a:solidFill>
                  <a:schemeClr val="tx1"/>
                </a:solidFill>
                <a:latin typeface="Times New Roman" pitchFamily="-110" charset="0"/>
                <a:ea typeface="+mn-ea"/>
                <a:cs typeface="+mn-cs"/>
              </a:rPr>
              <a:t>A TLS implementation may, after sending a closure alert, close the connection without</a:t>
            </a:r>
          </a:p>
          <a:p>
            <a:r>
              <a:rPr lang="en-US" sz="1200" kern="1200" baseline="0" dirty="0" smtClean="0">
                <a:solidFill>
                  <a:schemeClr val="tx1"/>
                </a:solidFill>
                <a:latin typeface="Times New Roman" pitchFamily="-110" charset="0"/>
                <a:ea typeface="+mn-ea"/>
                <a:cs typeface="+mn-cs"/>
              </a:rPr>
              <a:t>waiting for the peer to send its closure alert, generating an “incomplete close.”</a:t>
            </a:r>
          </a:p>
          <a:p>
            <a:r>
              <a:rPr lang="en-US" sz="1200" kern="1200" baseline="0" dirty="0" smtClean="0">
                <a:solidFill>
                  <a:schemeClr val="tx1"/>
                </a:solidFill>
                <a:latin typeface="Times New Roman" pitchFamily="-110" charset="0"/>
                <a:ea typeface="+mn-ea"/>
                <a:cs typeface="+mn-cs"/>
              </a:rPr>
              <a:t>Note that an implementation that does this may choose to reuse the session. This</a:t>
            </a:r>
          </a:p>
          <a:p>
            <a:r>
              <a:rPr lang="en-US" sz="1200" kern="1200" baseline="0" dirty="0" smtClean="0">
                <a:solidFill>
                  <a:schemeClr val="tx1"/>
                </a:solidFill>
                <a:latin typeface="Times New Roman" pitchFamily="-110" charset="0"/>
                <a:ea typeface="+mn-ea"/>
                <a:cs typeface="+mn-cs"/>
              </a:rPr>
              <a:t>should only be done when the application knows (typically through detecting HTTP</a:t>
            </a:r>
          </a:p>
          <a:p>
            <a:r>
              <a:rPr lang="en-US" sz="1200" kern="1200" baseline="0" dirty="0" smtClean="0">
                <a:solidFill>
                  <a:schemeClr val="tx1"/>
                </a:solidFill>
                <a:latin typeface="Times New Roman" pitchFamily="-110" charset="0"/>
                <a:ea typeface="+mn-ea"/>
                <a:cs typeface="+mn-cs"/>
              </a:rPr>
              <a:t>message boundaries) that it has received all the message data that it cares about.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HTTP clients also must be able to cope with a situation in which the underlying</a:t>
            </a:r>
          </a:p>
          <a:p>
            <a:r>
              <a:rPr lang="en-US" sz="1200" kern="1200" baseline="0" dirty="0" smtClean="0">
                <a:solidFill>
                  <a:schemeClr val="tx1"/>
                </a:solidFill>
                <a:latin typeface="Times New Roman" pitchFamily="-110" charset="0"/>
                <a:ea typeface="+mn-ea"/>
                <a:cs typeface="+mn-cs"/>
              </a:rPr>
              <a:t>TCP connection is terminated without a prior close_notify alert and</a:t>
            </a:r>
          </a:p>
          <a:p>
            <a:r>
              <a:rPr lang="en-US" sz="1200" kern="1200" baseline="0" dirty="0" smtClean="0">
                <a:solidFill>
                  <a:schemeClr val="tx1"/>
                </a:solidFill>
                <a:latin typeface="Times New Roman" pitchFamily="-110" charset="0"/>
                <a:ea typeface="+mn-ea"/>
                <a:cs typeface="+mn-cs"/>
              </a:rPr>
              <a:t>without a Connection: close indicator. Such a situation could be due to a</a:t>
            </a:r>
          </a:p>
          <a:p>
            <a:r>
              <a:rPr lang="en-US" sz="1200" kern="1200" baseline="0" dirty="0" smtClean="0">
                <a:solidFill>
                  <a:schemeClr val="tx1"/>
                </a:solidFill>
                <a:latin typeface="Times New Roman" pitchFamily="-110" charset="0"/>
                <a:ea typeface="+mn-ea"/>
                <a:cs typeface="+mn-cs"/>
              </a:rPr>
              <a:t>programming error on the server or a communication error that causes the TCP</a:t>
            </a:r>
          </a:p>
          <a:p>
            <a:r>
              <a:rPr lang="en-US" sz="1200" kern="1200" baseline="0" dirty="0" smtClean="0">
                <a:solidFill>
                  <a:schemeClr val="tx1"/>
                </a:solidFill>
                <a:latin typeface="Times New Roman" pitchFamily="-110" charset="0"/>
                <a:ea typeface="+mn-ea"/>
                <a:cs typeface="+mn-cs"/>
              </a:rPr>
              <a:t>connection to drop. However, the unannounced TCP closure could be evidence</a:t>
            </a:r>
          </a:p>
          <a:p>
            <a:r>
              <a:rPr lang="en-US" sz="1200" kern="1200" baseline="0" dirty="0" smtClean="0">
                <a:solidFill>
                  <a:schemeClr val="tx1"/>
                </a:solidFill>
                <a:latin typeface="Times New Roman" pitchFamily="-110" charset="0"/>
                <a:ea typeface="+mn-ea"/>
                <a:cs typeface="+mn-cs"/>
              </a:rPr>
              <a:t>of some sort of attack. So the HTTPS client should issue some sort of security</a:t>
            </a:r>
          </a:p>
          <a:p>
            <a:r>
              <a:rPr lang="en-US" sz="1200" kern="1200" baseline="0" dirty="0" smtClean="0">
                <a:solidFill>
                  <a:schemeClr val="tx1"/>
                </a:solidFill>
                <a:latin typeface="Times New Roman" pitchFamily="-110" charset="0"/>
                <a:ea typeface="+mn-ea"/>
                <a:cs typeface="+mn-cs"/>
              </a:rPr>
              <a:t>warning when this occurs.</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0D9D2-D05C-AE43-8207-DBC7EEC38734}" type="slidenum">
              <a:rPr lang="en-AU"/>
              <a:pPr/>
              <a:t>25</a:t>
            </a:fld>
            <a:endParaRPr lang="en-AU" dirty="0"/>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The Internet community has developed application-specific security mechanisms</a:t>
            </a:r>
          </a:p>
          <a:p>
            <a:r>
              <a:rPr lang="en-US" sz="1200" kern="1200" baseline="0" dirty="0" smtClean="0">
                <a:solidFill>
                  <a:schemeClr val="tx1"/>
                </a:solidFill>
                <a:latin typeface="Times New Roman" pitchFamily="-110" charset="0"/>
                <a:ea typeface="+mn-ea"/>
                <a:cs typeface="+mn-cs"/>
              </a:rPr>
              <a:t>in a number of areas, including electronic mail (S/</a:t>
            </a:r>
            <a:r>
              <a:rPr lang="en-US" sz="1200" kern="1200" baseline="0" dirty="0" smtClean="0">
                <a:solidFill>
                  <a:schemeClr val="tx1"/>
                </a:solidFill>
                <a:latin typeface="Times New Roman" pitchFamily="-110" charset="0"/>
                <a:ea typeface="+mn-ea"/>
                <a:cs typeface="+mn-cs"/>
              </a:rPr>
              <a:t>MIME)</a:t>
            </a:r>
            <a:r>
              <a:rPr lang="en-US" sz="1200" kern="1200" baseline="0" dirty="0" smtClean="0">
                <a:solidFill>
                  <a:schemeClr val="tx1"/>
                </a:solidFill>
                <a:latin typeface="Times New Roman" pitchFamily="-110" charset="0"/>
                <a:ea typeface="+mn-ea"/>
                <a:cs typeface="+mn-cs"/>
              </a:rPr>
              <a:t>, client/server</a:t>
            </a:r>
          </a:p>
          <a:p>
            <a:r>
              <a:rPr lang="en-US" sz="1200" kern="1200" baseline="0" dirty="0" smtClean="0">
                <a:solidFill>
                  <a:schemeClr val="tx1"/>
                </a:solidFill>
                <a:latin typeface="Times New Roman" pitchFamily="-110" charset="0"/>
                <a:ea typeface="+mn-ea"/>
                <a:cs typeface="+mn-cs"/>
              </a:rPr>
              <a:t>(Kerberos), Web access (SSL), and others. However, users have some security</a:t>
            </a:r>
          </a:p>
          <a:p>
            <a:r>
              <a:rPr lang="en-US" sz="1200" kern="1200" baseline="0" dirty="0" smtClean="0">
                <a:solidFill>
                  <a:schemeClr val="tx1"/>
                </a:solidFill>
                <a:latin typeface="Times New Roman" pitchFamily="-110" charset="0"/>
                <a:ea typeface="+mn-ea"/>
                <a:cs typeface="+mn-cs"/>
              </a:rPr>
              <a:t>concerns that cut across protocol layers. For example, an enterprise can run a</a:t>
            </a:r>
          </a:p>
          <a:p>
            <a:r>
              <a:rPr lang="en-US" sz="1200" kern="1200" baseline="0" dirty="0" smtClean="0">
                <a:solidFill>
                  <a:schemeClr val="tx1"/>
                </a:solidFill>
                <a:latin typeface="Times New Roman" pitchFamily="-110" charset="0"/>
                <a:ea typeface="+mn-ea"/>
                <a:cs typeface="+mn-cs"/>
              </a:rPr>
              <a:t>secure, private TCP/IP network by disallowing links to untrusted sites, encrypting</a:t>
            </a:r>
          </a:p>
          <a:p>
            <a:r>
              <a:rPr lang="en-US" sz="1200" kern="1200" baseline="0" dirty="0" smtClean="0">
                <a:solidFill>
                  <a:schemeClr val="tx1"/>
                </a:solidFill>
                <a:latin typeface="Times New Roman" pitchFamily="-110" charset="0"/>
                <a:ea typeface="+mn-ea"/>
                <a:cs typeface="+mn-cs"/>
              </a:rPr>
              <a:t>packets that leave the premises, and authenticating packets that enter the premises.</a:t>
            </a:r>
          </a:p>
          <a:p>
            <a:r>
              <a:rPr lang="en-US" sz="1200" kern="1200" baseline="0" dirty="0" smtClean="0">
                <a:solidFill>
                  <a:schemeClr val="tx1"/>
                </a:solidFill>
                <a:latin typeface="Times New Roman" pitchFamily="-110" charset="0"/>
                <a:ea typeface="+mn-ea"/>
                <a:cs typeface="+mn-cs"/>
              </a:rPr>
              <a:t>By implementing security at the IP level, an organization can ensure secure</a:t>
            </a:r>
          </a:p>
          <a:p>
            <a:r>
              <a:rPr lang="en-US" sz="1200" kern="1200" baseline="0" dirty="0" smtClean="0">
                <a:solidFill>
                  <a:schemeClr val="tx1"/>
                </a:solidFill>
                <a:latin typeface="Times New Roman" pitchFamily="-110" charset="0"/>
                <a:ea typeface="+mn-ea"/>
                <a:cs typeface="+mn-cs"/>
              </a:rPr>
              <a:t>networking not only for applications that have security mechanisms but also for</a:t>
            </a:r>
          </a:p>
          <a:p>
            <a:r>
              <a:rPr lang="en-US" sz="1200" kern="1200" baseline="0" dirty="0" smtClean="0">
                <a:solidFill>
                  <a:schemeClr val="tx1"/>
                </a:solidFill>
                <a:latin typeface="Times New Roman" pitchFamily="-110" charset="0"/>
                <a:ea typeface="+mn-ea"/>
                <a:cs typeface="+mn-cs"/>
              </a:rPr>
              <a:t>the many security-ignorant applications.</a:t>
            </a:r>
          </a:p>
          <a:p>
            <a:endParaRPr lang="en-US" sz="1200"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In response to these issues, the Internet Architecture Board (IAB) included</a:t>
            </a:r>
          </a:p>
          <a:p>
            <a:r>
              <a:rPr lang="en-US" sz="1200" b="0" i="0" u="none" strike="noStrike" kern="1200" baseline="0" dirty="0" smtClean="0">
                <a:solidFill>
                  <a:schemeClr val="tx1"/>
                </a:solidFill>
                <a:latin typeface="Times New Roman" pitchFamily="-110" charset="0"/>
                <a:ea typeface="+mn-ea"/>
                <a:cs typeface="+mn-cs"/>
              </a:rPr>
              <a:t>authentication and encryption as necessary security features in the next-generation</a:t>
            </a:r>
          </a:p>
          <a:p>
            <a:r>
              <a:rPr lang="en-US" sz="1200" b="0" i="0" u="none" strike="noStrike" kern="1200" baseline="0" dirty="0" smtClean="0">
                <a:solidFill>
                  <a:schemeClr val="tx1"/>
                </a:solidFill>
                <a:latin typeface="Times New Roman" pitchFamily="-110" charset="0"/>
                <a:ea typeface="+mn-ea"/>
                <a:cs typeface="+mn-cs"/>
              </a:rPr>
              <a:t>IP, which has been issued as IPv6. Fortunately, these security capabilities were</a:t>
            </a:r>
          </a:p>
          <a:p>
            <a:r>
              <a:rPr lang="en-US" sz="1200" b="0" i="0" u="none" strike="noStrike" kern="1200" baseline="0" dirty="0" smtClean="0">
                <a:solidFill>
                  <a:schemeClr val="tx1"/>
                </a:solidFill>
                <a:latin typeface="Times New Roman" pitchFamily="-110" charset="0"/>
                <a:ea typeface="+mn-ea"/>
                <a:cs typeface="+mn-cs"/>
              </a:rPr>
              <a:t>designed to be usable both with the current IPv4 and the future IPv6. This means</a:t>
            </a:r>
          </a:p>
          <a:p>
            <a:r>
              <a:rPr lang="en-US" sz="1200" b="0" i="0" u="none" strike="noStrike" kern="1200" baseline="0" dirty="0" smtClean="0">
                <a:solidFill>
                  <a:schemeClr val="tx1"/>
                </a:solidFill>
                <a:latin typeface="Times New Roman" pitchFamily="-110" charset="0"/>
                <a:ea typeface="+mn-ea"/>
                <a:cs typeface="+mn-cs"/>
              </a:rPr>
              <a:t>that vendors can begin offering these features now, and many vendors do now have</a:t>
            </a:r>
          </a:p>
          <a:p>
            <a:r>
              <a:rPr lang="en-US" sz="1200" b="0" i="0" u="none" strike="noStrike" kern="1200" baseline="0" dirty="0" smtClean="0">
                <a:solidFill>
                  <a:schemeClr val="tx1"/>
                </a:solidFill>
                <a:latin typeface="Times New Roman" pitchFamily="-110" charset="0"/>
                <a:ea typeface="+mn-ea"/>
                <a:cs typeface="+mn-cs"/>
              </a:rPr>
              <a:t>some </a:t>
            </a:r>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capability in their products.</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response to these issues, the Internet Architecture Board (IAB) included</a:t>
            </a:r>
          </a:p>
          <a:p>
            <a:r>
              <a:rPr lang="en-US" sz="1200" kern="1200" baseline="0" dirty="0" smtClean="0">
                <a:solidFill>
                  <a:schemeClr val="tx1"/>
                </a:solidFill>
                <a:latin typeface="Times New Roman" pitchFamily="-110" charset="0"/>
                <a:ea typeface="+mn-ea"/>
                <a:cs typeface="+mn-cs"/>
              </a:rPr>
              <a:t>authentication and encryption as necessary security features in the next-generation</a:t>
            </a:r>
          </a:p>
          <a:p>
            <a:r>
              <a:rPr lang="en-US" sz="1200" kern="1200" baseline="0" dirty="0" smtClean="0">
                <a:solidFill>
                  <a:schemeClr val="tx1"/>
                </a:solidFill>
                <a:latin typeface="Times New Roman" pitchFamily="-110" charset="0"/>
                <a:ea typeface="+mn-ea"/>
                <a:cs typeface="+mn-cs"/>
              </a:rPr>
              <a:t>IP, which has been issued as IPv6. Fortunately, these security capabilities were</a:t>
            </a:r>
          </a:p>
          <a:p>
            <a:r>
              <a:rPr lang="en-US" sz="1200" kern="1200" baseline="0" dirty="0" smtClean="0">
                <a:solidFill>
                  <a:schemeClr val="tx1"/>
                </a:solidFill>
                <a:latin typeface="Times New Roman" pitchFamily="-110" charset="0"/>
                <a:ea typeface="+mn-ea"/>
                <a:cs typeface="+mn-cs"/>
              </a:rPr>
              <a:t>designed to be usable both with the current IPv4 and the future IPv6. This means</a:t>
            </a:r>
          </a:p>
          <a:p>
            <a:r>
              <a:rPr lang="en-US" sz="1200" kern="1200" baseline="0" dirty="0" smtClean="0">
                <a:solidFill>
                  <a:schemeClr val="tx1"/>
                </a:solidFill>
                <a:latin typeface="Times New Roman" pitchFamily="-110" charset="0"/>
                <a:ea typeface="+mn-ea"/>
                <a:cs typeface="+mn-cs"/>
              </a:rPr>
              <a:t>that vendors can begin offering these features now, and many vendors do now have</a:t>
            </a:r>
          </a:p>
          <a:p>
            <a:r>
              <a:rPr lang="en-US" sz="1200" kern="1200" baseline="0" dirty="0" smtClean="0">
                <a:solidFill>
                  <a:schemeClr val="tx1"/>
                </a:solidFill>
                <a:latin typeface="Times New Roman" pitchFamily="-110" charset="0"/>
                <a:ea typeface="+mn-ea"/>
                <a:cs typeface="+mn-cs"/>
              </a:rPr>
              <a:t>some IPsec capability in their products.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25C30-9C57-C848-BB81-E25C66E4D70A}" type="slidenum">
              <a:rPr lang="en-AU"/>
              <a:pPr/>
              <a:t>26</a:t>
            </a:fld>
            <a:endParaRPr lang="en-AU" dirty="0"/>
          </a:p>
        </p:txBody>
      </p:sp>
      <p:sp>
        <p:nvSpPr>
          <p:cNvPr id="234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IP-level security encompasses three functional areas: authentication, confidentiality,</a:t>
            </a:r>
          </a:p>
          <a:p>
            <a:r>
              <a:rPr lang="en-US" sz="1200" kern="1200" baseline="0" dirty="0" smtClean="0">
                <a:solidFill>
                  <a:schemeClr val="tx1"/>
                </a:solidFill>
                <a:latin typeface="Times New Roman" pitchFamily="-110" charset="0"/>
                <a:ea typeface="+mn-ea"/>
                <a:cs typeface="+mn-cs"/>
              </a:rPr>
              <a:t>and key management. The authentication mechanism assures that a received</a:t>
            </a:r>
          </a:p>
          <a:p>
            <a:r>
              <a:rPr lang="en-US" sz="1200" kern="1200" baseline="0" dirty="0" smtClean="0">
                <a:solidFill>
                  <a:schemeClr val="tx1"/>
                </a:solidFill>
                <a:latin typeface="Times New Roman" pitchFamily="-110" charset="0"/>
                <a:ea typeface="+mn-ea"/>
                <a:cs typeface="+mn-cs"/>
              </a:rPr>
              <a:t>packet was, in fact, transmitted by the party identified as the source in the packet</a:t>
            </a:r>
          </a:p>
          <a:p>
            <a:r>
              <a:rPr lang="en-US" sz="1200" kern="1200" baseline="0" dirty="0" smtClean="0">
                <a:solidFill>
                  <a:schemeClr val="tx1"/>
                </a:solidFill>
                <a:latin typeface="Times New Roman" pitchFamily="-110" charset="0"/>
                <a:ea typeface="+mn-ea"/>
                <a:cs typeface="+mn-cs"/>
              </a:rPr>
              <a:t>header. In addition, this mechanism assures that the packet has not been altered in</a:t>
            </a:r>
          </a:p>
          <a:p>
            <a:r>
              <a:rPr lang="en-US" sz="1200" kern="1200" baseline="0" dirty="0" smtClean="0">
                <a:solidFill>
                  <a:schemeClr val="tx1"/>
                </a:solidFill>
                <a:latin typeface="Times New Roman" pitchFamily="-110" charset="0"/>
                <a:ea typeface="+mn-ea"/>
                <a:cs typeface="+mn-cs"/>
              </a:rPr>
              <a:t>transit. The confidentiality facility enables communicating nodes to encrypt messages</a:t>
            </a:r>
          </a:p>
          <a:p>
            <a:r>
              <a:rPr lang="en-US" sz="1200" kern="1200" baseline="0" dirty="0" smtClean="0">
                <a:solidFill>
                  <a:schemeClr val="tx1"/>
                </a:solidFill>
                <a:latin typeface="Times New Roman" pitchFamily="-110" charset="0"/>
                <a:ea typeface="+mn-ea"/>
                <a:cs typeface="+mn-cs"/>
              </a:rPr>
              <a:t>to prevent eavesdropping by third parties. The key management facility is</a:t>
            </a:r>
          </a:p>
          <a:p>
            <a:r>
              <a:rPr lang="en-US" sz="1200" kern="1200" baseline="0" dirty="0" smtClean="0">
                <a:solidFill>
                  <a:schemeClr val="tx1"/>
                </a:solidFill>
                <a:latin typeface="Times New Roman" pitchFamily="-110" charset="0"/>
                <a:ea typeface="+mn-ea"/>
                <a:cs typeface="+mn-cs"/>
              </a:rPr>
              <a:t>concerned with the secure exchange of keys. The current version of IPsec, known as</a:t>
            </a:r>
          </a:p>
          <a:p>
            <a:r>
              <a:rPr lang="en-US" sz="1200" kern="1200" baseline="0" dirty="0" smtClean="0">
                <a:solidFill>
                  <a:schemeClr val="tx1"/>
                </a:solidFill>
                <a:latin typeface="Times New Roman" pitchFamily="-110" charset="0"/>
                <a:ea typeface="+mn-ea"/>
                <a:cs typeface="+mn-cs"/>
              </a:rPr>
              <a:t>IPsecv3, encompasses authentication and confidentiality. Key management is provided</a:t>
            </a:r>
          </a:p>
          <a:p>
            <a:r>
              <a:rPr lang="en-US" sz="1200" kern="1200" baseline="0" dirty="0" smtClean="0">
                <a:solidFill>
                  <a:schemeClr val="tx1"/>
                </a:solidFill>
                <a:latin typeface="Times New Roman" pitchFamily="-110" charset="0"/>
                <a:ea typeface="+mn-ea"/>
                <a:cs typeface="+mn-cs"/>
              </a:rPr>
              <a:t>by the Internet Key Exchange standard, IKEv2.</a:t>
            </a:r>
          </a:p>
          <a:p>
            <a:endParaRPr lang="en-US" sz="1200" kern="1200" baseline="0" dirty="0" smtClean="0">
              <a:solidFill>
                <a:schemeClr val="tx1"/>
              </a:solidFill>
              <a:latin typeface="Times New Roman" pitchFamily="-110"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AB110-FF3E-804B-B623-01D5A524DB2D}" type="slidenum">
              <a:rPr lang="en-AU"/>
              <a:pPr/>
              <a:t>27</a:t>
            </a:fld>
            <a:endParaRPr lang="en-AU" dirty="0"/>
          </a:p>
        </p:txBody>
      </p:sp>
      <p:sp>
        <p:nvSpPr>
          <p:cNvPr id="236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provides the capability to secure communications</a:t>
            </a:r>
          </a:p>
          <a:p>
            <a:r>
              <a:rPr lang="en-US" sz="1200" b="0" i="0" u="none" strike="noStrike" kern="1200" baseline="0" dirty="0" smtClean="0">
                <a:solidFill>
                  <a:schemeClr val="tx1"/>
                </a:solidFill>
                <a:latin typeface="Times New Roman" pitchFamily="-110" charset="0"/>
                <a:ea typeface="+mn-ea"/>
                <a:cs typeface="+mn-cs"/>
              </a:rPr>
              <a:t>across a LAN, across private and public WANs, and across the Internet. Examples</a:t>
            </a:r>
          </a:p>
          <a:p>
            <a:r>
              <a:rPr lang="en-US" sz="1200" b="0" i="0" u="none" strike="noStrike" kern="1200" baseline="0" dirty="0" smtClean="0">
                <a:solidFill>
                  <a:schemeClr val="tx1"/>
                </a:solidFill>
                <a:latin typeface="Times New Roman" pitchFamily="-110" charset="0"/>
                <a:ea typeface="+mn-ea"/>
                <a:cs typeface="+mn-cs"/>
              </a:rPr>
              <a:t>of its use include the following:</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Secure branch office connectivity over the Internet : A company can build a</a:t>
            </a:r>
          </a:p>
          <a:p>
            <a:r>
              <a:rPr lang="en-US" sz="1200" b="0" i="0" u="none" strike="noStrike" kern="1200" baseline="0" dirty="0" smtClean="0">
                <a:solidFill>
                  <a:schemeClr val="tx1"/>
                </a:solidFill>
                <a:latin typeface="Times New Roman" pitchFamily="-110" charset="0"/>
                <a:ea typeface="+mn-ea"/>
                <a:cs typeface="+mn-cs"/>
              </a:rPr>
              <a:t>secure virtual private network over the Internet or over a public WAN. This</a:t>
            </a:r>
          </a:p>
          <a:p>
            <a:r>
              <a:rPr lang="en-US" sz="1200" b="0" i="0" u="none" strike="noStrike" kern="1200" baseline="0" dirty="0" smtClean="0">
                <a:solidFill>
                  <a:schemeClr val="tx1"/>
                </a:solidFill>
                <a:latin typeface="Times New Roman" pitchFamily="-110" charset="0"/>
                <a:ea typeface="+mn-ea"/>
                <a:cs typeface="+mn-cs"/>
              </a:rPr>
              <a:t>enables a business to rely heavily on the Internet and reduce its need for private</a:t>
            </a:r>
          </a:p>
          <a:p>
            <a:r>
              <a:rPr lang="en-US" sz="1200" b="0" i="0" u="none" strike="noStrike" kern="1200" baseline="0" dirty="0" smtClean="0">
                <a:solidFill>
                  <a:schemeClr val="tx1"/>
                </a:solidFill>
                <a:latin typeface="Times New Roman" pitchFamily="-110" charset="0"/>
                <a:ea typeface="+mn-ea"/>
                <a:cs typeface="+mn-cs"/>
              </a:rPr>
              <a:t>networks, saving costs and network management overhead.</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Secure remote access over the Internet : An end user whose system is equipped</a:t>
            </a:r>
          </a:p>
          <a:p>
            <a:r>
              <a:rPr lang="en-US" sz="1200" b="0" i="0" u="none" strike="noStrike" kern="1200" baseline="0" dirty="0" smtClean="0">
                <a:solidFill>
                  <a:schemeClr val="tx1"/>
                </a:solidFill>
                <a:latin typeface="Times New Roman" pitchFamily="-110" charset="0"/>
                <a:ea typeface="+mn-ea"/>
                <a:cs typeface="+mn-cs"/>
              </a:rPr>
              <a:t>with IP security protocols can make a local call to an Internet service provider</a:t>
            </a:r>
          </a:p>
          <a:p>
            <a:r>
              <a:rPr lang="en-US" sz="1200" b="0" i="0" u="none" strike="noStrike" kern="1200" baseline="0" dirty="0" smtClean="0">
                <a:solidFill>
                  <a:schemeClr val="tx1"/>
                </a:solidFill>
                <a:latin typeface="Times New Roman" pitchFamily="-110" charset="0"/>
                <a:ea typeface="+mn-ea"/>
                <a:cs typeface="+mn-cs"/>
              </a:rPr>
              <a:t>and gain secure access to a company network. This reduces the cost of toll</a:t>
            </a:r>
          </a:p>
          <a:p>
            <a:r>
              <a:rPr lang="en-US" sz="1200" b="0" i="0" u="none" strike="noStrike" kern="1200" baseline="0" dirty="0" smtClean="0">
                <a:solidFill>
                  <a:schemeClr val="tx1"/>
                </a:solidFill>
                <a:latin typeface="Times New Roman" pitchFamily="-110" charset="0"/>
                <a:ea typeface="+mn-ea"/>
                <a:cs typeface="+mn-cs"/>
              </a:rPr>
              <a:t>charges for traveling employees and telecommuters.</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Establishing extranet and intranet connectivity with partners : </a:t>
            </a:r>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can be</a:t>
            </a:r>
          </a:p>
          <a:p>
            <a:r>
              <a:rPr lang="en-US" sz="1200" b="0" i="0" u="none" strike="noStrike" kern="1200" baseline="0" dirty="0" smtClean="0">
                <a:solidFill>
                  <a:schemeClr val="tx1"/>
                </a:solidFill>
                <a:latin typeface="Times New Roman" pitchFamily="-110" charset="0"/>
                <a:ea typeface="+mn-ea"/>
                <a:cs typeface="+mn-cs"/>
              </a:rPr>
              <a:t>used to secure communication with other organizations, ensuring authentication</a:t>
            </a:r>
          </a:p>
          <a:p>
            <a:r>
              <a:rPr lang="en-US" sz="1200" b="0" i="0" u="none" strike="noStrike" kern="1200" baseline="0" dirty="0" smtClean="0">
                <a:solidFill>
                  <a:schemeClr val="tx1"/>
                </a:solidFill>
                <a:latin typeface="Times New Roman" pitchFamily="-110" charset="0"/>
                <a:ea typeface="+mn-ea"/>
                <a:cs typeface="+mn-cs"/>
              </a:rPr>
              <a:t>and confidentiality and providing a key exchange mechanism.</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 Enhancing electronic commerce security : Even though some Web and</a:t>
            </a:r>
          </a:p>
          <a:p>
            <a:r>
              <a:rPr lang="en-US" sz="1200" b="0" i="0" u="none" strike="noStrike" kern="1200" baseline="0" dirty="0" smtClean="0">
                <a:solidFill>
                  <a:schemeClr val="tx1"/>
                </a:solidFill>
                <a:latin typeface="Times New Roman" pitchFamily="-110" charset="0"/>
                <a:ea typeface="+mn-ea"/>
                <a:cs typeface="+mn-cs"/>
              </a:rPr>
              <a:t>electronic commerce applications have built-in security protocols, the use of</a:t>
            </a:r>
          </a:p>
          <a:p>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enhances that security.</a:t>
            </a:r>
          </a:p>
          <a:p>
            <a:endParaRPr lang="en-US" sz="1200" b="0" i="0" u="none" strike="noStrike" kern="1200" baseline="0" dirty="0" smtClean="0">
              <a:solidFill>
                <a:schemeClr val="tx1"/>
              </a:solidFill>
              <a:latin typeface="Times New Roman" pitchFamily="-110" charset="0"/>
              <a:ea typeface="+mn-ea"/>
              <a:cs typeface="+mn-cs"/>
            </a:endParaRPr>
          </a:p>
          <a:p>
            <a:r>
              <a:rPr lang="en-US" sz="1200" b="0" i="0" u="none" strike="noStrike" kern="1200" baseline="0" dirty="0" smtClean="0">
                <a:solidFill>
                  <a:schemeClr val="tx1"/>
                </a:solidFill>
                <a:latin typeface="Times New Roman" pitchFamily="-110" charset="0"/>
                <a:ea typeface="+mn-ea"/>
                <a:cs typeface="+mn-cs"/>
              </a:rPr>
              <a:t>The principal feature of </a:t>
            </a:r>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that enables it to support these varied applications</a:t>
            </a:r>
          </a:p>
          <a:p>
            <a:r>
              <a:rPr lang="en-US" sz="1200" b="0" i="0" u="none" strike="noStrike" kern="1200" baseline="0" dirty="0" smtClean="0">
                <a:solidFill>
                  <a:schemeClr val="tx1"/>
                </a:solidFill>
                <a:latin typeface="Times New Roman" pitchFamily="-110" charset="0"/>
                <a:ea typeface="+mn-ea"/>
                <a:cs typeface="+mn-cs"/>
              </a:rPr>
              <a:t>is that it can encrypt and/or authenticate all  traffic at the IP level. Thus, all</a:t>
            </a:r>
          </a:p>
          <a:p>
            <a:r>
              <a:rPr lang="en-US" sz="1200" b="0" i="0" u="none" strike="noStrike" kern="1200" baseline="0" dirty="0" smtClean="0">
                <a:solidFill>
                  <a:schemeClr val="tx1"/>
                </a:solidFill>
                <a:latin typeface="Times New Roman" pitchFamily="-110" charset="0"/>
                <a:ea typeface="+mn-ea"/>
                <a:cs typeface="+mn-cs"/>
              </a:rPr>
              <a:t> distributed applications, including remote logon, client/server, e-mail, file transfer,</a:t>
            </a:r>
          </a:p>
          <a:p>
            <a:r>
              <a:rPr lang="en-US" sz="1200" b="0" i="0" u="none" strike="noStrike" kern="1200" baseline="0" dirty="0" smtClean="0">
                <a:solidFill>
                  <a:schemeClr val="tx1"/>
                </a:solidFill>
                <a:latin typeface="Times New Roman" pitchFamily="-110" charset="0"/>
                <a:ea typeface="+mn-ea"/>
                <a:cs typeface="+mn-cs"/>
              </a:rPr>
              <a:t>Web access, and so on, can be secured. Figure 9.4 is a typical scenario of </a:t>
            </a:r>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usage.</a:t>
            </a:r>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7FB1E-D43F-454E-822B-554472144256}" type="slidenum">
              <a:rPr lang="en-AU"/>
              <a:pPr/>
              <a:t>28</a:t>
            </a:fld>
            <a:endParaRPr lang="en-AU" dirty="0"/>
          </a:p>
        </p:txBody>
      </p:sp>
      <p:sp>
        <p:nvSpPr>
          <p:cNvPr id="238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i="0" u="none" strike="noStrike" kern="1200" baseline="0" dirty="0" smtClean="0">
                <a:solidFill>
                  <a:schemeClr val="tx1"/>
                </a:solidFill>
                <a:latin typeface="Times New Roman" pitchFamily="-110" charset="0"/>
                <a:ea typeface="+mn-ea"/>
                <a:cs typeface="+mn-cs"/>
              </a:rPr>
              <a:t> The benefits of </a:t>
            </a:r>
            <a:r>
              <a:rPr lang="en-US" sz="1200" b="0" i="0" u="none" strike="noStrike" kern="1200" baseline="0" dirty="0" err="1" smtClean="0">
                <a:solidFill>
                  <a:schemeClr val="tx1"/>
                </a:solidFill>
                <a:latin typeface="Times New Roman" pitchFamily="-110" charset="0"/>
                <a:ea typeface="+mn-ea"/>
                <a:cs typeface="+mn-cs"/>
              </a:rPr>
              <a:t>IPsec</a:t>
            </a:r>
            <a:r>
              <a:rPr lang="en-US" sz="1200" b="0" i="0" u="none" strike="noStrike" kern="1200" baseline="0" dirty="0" smtClean="0">
                <a:solidFill>
                  <a:schemeClr val="tx1"/>
                </a:solidFill>
                <a:latin typeface="Times New Roman" pitchFamily="-110" charset="0"/>
                <a:ea typeface="+mn-ea"/>
                <a:cs typeface="+mn-cs"/>
              </a:rPr>
              <a:t> include the following: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When IPsec is implemented in a firewall or router, it provides strong security</a:t>
            </a:r>
          </a:p>
          <a:p>
            <a:r>
              <a:rPr lang="en-US" sz="1200" kern="1200" baseline="0" dirty="0" smtClean="0">
                <a:solidFill>
                  <a:schemeClr val="tx1"/>
                </a:solidFill>
                <a:latin typeface="Times New Roman" pitchFamily="-110" charset="0"/>
                <a:ea typeface="+mn-ea"/>
                <a:cs typeface="+mn-cs"/>
              </a:rPr>
              <a:t>that can be applied to all traffic crossing the perimeter. Traffic within</a:t>
            </a:r>
          </a:p>
          <a:p>
            <a:r>
              <a:rPr lang="en-US" sz="1200" kern="1200" baseline="0" dirty="0" smtClean="0">
                <a:solidFill>
                  <a:schemeClr val="tx1"/>
                </a:solidFill>
                <a:latin typeface="Times New Roman" pitchFamily="-110" charset="0"/>
                <a:ea typeface="+mn-ea"/>
                <a:cs typeface="+mn-cs"/>
              </a:rPr>
              <a:t>a company or workgroup does not incur the overhead of security-related</a:t>
            </a:r>
          </a:p>
          <a:p>
            <a:r>
              <a:rPr lang="en-US" sz="1200" kern="1200" baseline="0" dirty="0" smtClean="0">
                <a:solidFill>
                  <a:schemeClr val="tx1"/>
                </a:solidFill>
                <a:latin typeface="Times New Roman" pitchFamily="-110" charset="0"/>
                <a:ea typeface="+mn-ea"/>
                <a:cs typeface="+mn-cs"/>
              </a:rPr>
              <a:t>processing.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IPsec in a firewall is resistant to bypass if all traffic from the outside must use</a:t>
            </a:r>
          </a:p>
          <a:p>
            <a:r>
              <a:rPr lang="en-US" sz="1200" kern="1200" baseline="0" dirty="0" smtClean="0">
                <a:solidFill>
                  <a:schemeClr val="tx1"/>
                </a:solidFill>
                <a:latin typeface="Times New Roman" pitchFamily="-110" charset="0"/>
                <a:ea typeface="+mn-ea"/>
                <a:cs typeface="+mn-cs"/>
              </a:rPr>
              <a:t>IP and the firewall is the only means of entrance from the Internet into the</a:t>
            </a:r>
          </a:p>
          <a:p>
            <a:r>
              <a:rPr lang="en-US" sz="1200" kern="1200" baseline="0" dirty="0" smtClean="0">
                <a:solidFill>
                  <a:schemeClr val="tx1"/>
                </a:solidFill>
                <a:latin typeface="Times New Roman" pitchFamily="-110" charset="0"/>
                <a:ea typeface="+mn-ea"/>
                <a:cs typeface="+mn-cs"/>
              </a:rPr>
              <a:t>organization.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IPsec is below the transport layer (TCP, UDP) and so is transparent to applications.</a:t>
            </a:r>
          </a:p>
          <a:p>
            <a:r>
              <a:rPr lang="en-US" sz="1200" kern="1200" baseline="0" dirty="0" smtClean="0">
                <a:solidFill>
                  <a:schemeClr val="tx1"/>
                </a:solidFill>
                <a:latin typeface="Times New Roman" pitchFamily="-110" charset="0"/>
                <a:ea typeface="+mn-ea"/>
                <a:cs typeface="+mn-cs"/>
              </a:rPr>
              <a:t>There is no need to change software on a user or server system when</a:t>
            </a:r>
          </a:p>
          <a:p>
            <a:r>
              <a:rPr lang="en-US" sz="1200" kern="1200" baseline="0" dirty="0" smtClean="0">
                <a:solidFill>
                  <a:schemeClr val="tx1"/>
                </a:solidFill>
                <a:latin typeface="Times New Roman" pitchFamily="-110" charset="0"/>
                <a:ea typeface="+mn-ea"/>
                <a:cs typeface="+mn-cs"/>
              </a:rPr>
              <a:t>IPsec is implemented in the firewall or router. Even if IPsec is implemented in</a:t>
            </a:r>
          </a:p>
          <a:p>
            <a:r>
              <a:rPr lang="en-US" sz="1200" kern="1200" baseline="0" dirty="0" smtClean="0">
                <a:solidFill>
                  <a:schemeClr val="tx1"/>
                </a:solidFill>
                <a:latin typeface="Times New Roman" pitchFamily="-110" charset="0"/>
                <a:ea typeface="+mn-ea"/>
                <a:cs typeface="+mn-cs"/>
              </a:rPr>
              <a:t>end systems, upper-layer software, including applications, is not affected.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IPsec can be transparent to end users. There is no need to train users on security</a:t>
            </a:r>
          </a:p>
          <a:p>
            <a:r>
              <a:rPr lang="en-US" sz="1200" kern="1200" baseline="0" dirty="0" smtClean="0">
                <a:solidFill>
                  <a:schemeClr val="tx1"/>
                </a:solidFill>
                <a:latin typeface="Times New Roman" pitchFamily="-110" charset="0"/>
                <a:ea typeface="+mn-ea"/>
                <a:cs typeface="+mn-cs"/>
              </a:rPr>
              <a:t>mechanisms, issue keying material on a per-user basis, or revoke keying</a:t>
            </a:r>
          </a:p>
          <a:p>
            <a:r>
              <a:rPr lang="en-US" sz="1200" kern="1200" baseline="0" dirty="0" smtClean="0">
                <a:solidFill>
                  <a:schemeClr val="tx1"/>
                </a:solidFill>
                <a:latin typeface="Times New Roman" pitchFamily="-110" charset="0"/>
                <a:ea typeface="+mn-ea"/>
                <a:cs typeface="+mn-cs"/>
              </a:rPr>
              <a:t>material when users leave the organization.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IPsec can provide security for individual users if needed. This is useful for</a:t>
            </a:r>
          </a:p>
          <a:p>
            <a:r>
              <a:rPr lang="en-US" sz="1200" kern="1200" baseline="0" dirty="0" smtClean="0">
                <a:solidFill>
                  <a:schemeClr val="tx1"/>
                </a:solidFill>
                <a:latin typeface="Times New Roman" pitchFamily="-110" charset="0"/>
                <a:ea typeface="+mn-ea"/>
                <a:cs typeface="+mn-cs"/>
              </a:rPr>
              <a:t>off-site workers and for setting up a secure virtual subnetwork within an</a:t>
            </a:r>
          </a:p>
          <a:p>
            <a:r>
              <a:rPr lang="en-US" sz="1200" kern="1200" baseline="0" dirty="0" smtClean="0">
                <a:solidFill>
                  <a:schemeClr val="tx1"/>
                </a:solidFill>
                <a:latin typeface="Times New Roman" pitchFamily="-110" charset="0"/>
                <a:ea typeface="+mn-ea"/>
                <a:cs typeface="+mn-cs"/>
              </a:rPr>
              <a:t>organization for sensitive applications.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addition to supporting end users and protecting</a:t>
            </a:r>
          </a:p>
          <a:p>
            <a:r>
              <a:rPr lang="en-US" sz="1200" kern="1200" baseline="0" dirty="0" smtClean="0">
                <a:solidFill>
                  <a:schemeClr val="tx1"/>
                </a:solidFill>
                <a:latin typeface="Times New Roman" pitchFamily="-110" charset="0"/>
                <a:ea typeface="+mn-ea"/>
                <a:cs typeface="+mn-cs"/>
              </a:rPr>
              <a:t>premises systems and networks, IPsec can play a vital role in the routing architecture</a:t>
            </a:r>
          </a:p>
          <a:p>
            <a:r>
              <a:rPr lang="en-US" sz="1200" kern="1200" baseline="0" dirty="0" smtClean="0">
                <a:solidFill>
                  <a:schemeClr val="tx1"/>
                </a:solidFill>
                <a:latin typeface="Times New Roman" pitchFamily="-110" charset="0"/>
                <a:ea typeface="+mn-ea"/>
                <a:cs typeface="+mn-cs"/>
              </a:rPr>
              <a:t>required for internetworking. [HUIT98] lists the following examples of the use of</a:t>
            </a:r>
          </a:p>
          <a:p>
            <a:r>
              <a:rPr lang="en-US" sz="1200" kern="1200" baseline="0" dirty="0" smtClean="0">
                <a:solidFill>
                  <a:schemeClr val="tx1"/>
                </a:solidFill>
                <a:latin typeface="Times New Roman" pitchFamily="-110" charset="0"/>
                <a:ea typeface="+mn-ea"/>
                <a:cs typeface="+mn-cs"/>
              </a:rPr>
              <a:t>IPsec. IPsec can assure that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router advertisement (a new router advertises its presence) comes from an</a:t>
            </a:r>
          </a:p>
          <a:p>
            <a:r>
              <a:rPr lang="en-US" sz="1200" kern="1200" baseline="0" dirty="0" smtClean="0">
                <a:solidFill>
                  <a:schemeClr val="tx1"/>
                </a:solidFill>
                <a:latin typeface="Times New Roman" pitchFamily="-110" charset="0"/>
                <a:ea typeface="+mn-ea"/>
                <a:cs typeface="+mn-cs"/>
              </a:rPr>
              <a:t>authorized router.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neighbor advertisement (a router seeks to establish or maintain a neighbor</a:t>
            </a:r>
          </a:p>
          <a:p>
            <a:r>
              <a:rPr lang="en-US" sz="1200" kern="1200" baseline="0" dirty="0" smtClean="0">
                <a:solidFill>
                  <a:schemeClr val="tx1"/>
                </a:solidFill>
                <a:latin typeface="Times New Roman" pitchFamily="-110" charset="0"/>
                <a:ea typeface="+mn-ea"/>
                <a:cs typeface="+mn-cs"/>
              </a:rPr>
              <a:t>relationship with a router in another routing domain) comes from an</a:t>
            </a:r>
          </a:p>
          <a:p>
            <a:r>
              <a:rPr lang="en-US" sz="1200" kern="1200" baseline="0" dirty="0" smtClean="0">
                <a:solidFill>
                  <a:schemeClr val="tx1"/>
                </a:solidFill>
                <a:latin typeface="Times New Roman" pitchFamily="-110" charset="0"/>
                <a:ea typeface="+mn-ea"/>
                <a:cs typeface="+mn-cs"/>
              </a:rPr>
              <a:t>authorized router.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redirect message comes from the router to which the initial packet was sent.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routing update is not forged.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Without such security measures, an opponent can disrupt communications or</a:t>
            </a:r>
          </a:p>
          <a:p>
            <a:r>
              <a:rPr lang="en-US" sz="1200" kern="1200" baseline="0" dirty="0" smtClean="0">
                <a:solidFill>
                  <a:schemeClr val="tx1"/>
                </a:solidFill>
                <a:latin typeface="Times New Roman" pitchFamily="-110" charset="0"/>
                <a:ea typeface="+mn-ea"/>
                <a:cs typeface="+mn-cs"/>
              </a:rPr>
              <a:t>divert some traffic. Routing protocols such as Open Shortest Path First (OSPF) should</a:t>
            </a:r>
          </a:p>
          <a:p>
            <a:r>
              <a:rPr lang="en-US" sz="1200" kern="1200" baseline="0" dirty="0" smtClean="0">
                <a:solidFill>
                  <a:schemeClr val="tx1"/>
                </a:solidFill>
                <a:latin typeface="Times New Roman" pitchFamily="-110" charset="0"/>
                <a:ea typeface="+mn-ea"/>
                <a:cs typeface="+mn-cs"/>
              </a:rPr>
              <a:t>be run on top of security associations between routers that are defined by IPsec.</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C3A25-F167-264B-BD1B-F7C6F2181400}" type="slidenum">
              <a:rPr lang="en-AU"/>
              <a:pPr/>
              <a:t>29</a:t>
            </a:fld>
            <a:endParaRPr lang="en-AU" dirty="0"/>
          </a:p>
        </p:txBody>
      </p:sp>
      <p:sp>
        <p:nvSpPr>
          <p:cNvPr id="240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kern="1200" baseline="0" dirty="0" smtClean="0">
                <a:solidFill>
                  <a:schemeClr val="tx1"/>
                </a:solidFill>
                <a:latin typeface="Times New Roman" pitchFamily="-110" charset="0"/>
                <a:ea typeface="+mn-ea"/>
                <a:cs typeface="+mn-cs"/>
              </a:rPr>
              <a:t>IPsec provides two main functions: a combined authentication/encryption function</a:t>
            </a:r>
          </a:p>
          <a:p>
            <a:r>
              <a:rPr lang="en-US" sz="1200" kern="1200" baseline="0" dirty="0" smtClean="0">
                <a:solidFill>
                  <a:schemeClr val="tx1"/>
                </a:solidFill>
                <a:latin typeface="Times New Roman" pitchFamily="-110" charset="0"/>
                <a:ea typeface="+mn-ea"/>
                <a:cs typeface="+mn-cs"/>
              </a:rPr>
              <a:t>called Encapsulating Security Payload (ESP) and a key exchange function. For</a:t>
            </a:r>
          </a:p>
          <a:p>
            <a:r>
              <a:rPr lang="en-US" sz="1200" kern="1200" baseline="0" dirty="0" smtClean="0">
                <a:solidFill>
                  <a:schemeClr val="tx1"/>
                </a:solidFill>
                <a:latin typeface="Times New Roman" pitchFamily="-110" charset="0"/>
                <a:ea typeface="+mn-ea"/>
                <a:cs typeface="+mn-cs"/>
              </a:rPr>
              <a:t>virtual private networks, both authentication and encryption are generally desired,</a:t>
            </a:r>
          </a:p>
          <a:p>
            <a:r>
              <a:rPr lang="en-US" sz="1200" kern="1200" baseline="0" dirty="0" smtClean="0">
                <a:solidFill>
                  <a:schemeClr val="tx1"/>
                </a:solidFill>
                <a:latin typeface="Times New Roman" pitchFamily="-110" charset="0"/>
                <a:ea typeface="+mn-ea"/>
                <a:cs typeface="+mn-cs"/>
              </a:rPr>
              <a:t>because it is important both to (1) assure that unauthorized users do not penetrate</a:t>
            </a:r>
          </a:p>
          <a:p>
            <a:r>
              <a:rPr lang="en-US" sz="1200" kern="1200" baseline="0" dirty="0" smtClean="0">
                <a:solidFill>
                  <a:schemeClr val="tx1"/>
                </a:solidFill>
                <a:latin typeface="Times New Roman" pitchFamily="-110" charset="0"/>
                <a:ea typeface="+mn-ea"/>
                <a:cs typeface="+mn-cs"/>
              </a:rPr>
              <a:t>the virtual private network and (2) assure that eavesdroppers on the Internet cannot</a:t>
            </a:r>
          </a:p>
          <a:p>
            <a:r>
              <a:rPr lang="en-US" sz="1200" kern="1200" baseline="0" dirty="0" smtClean="0">
                <a:solidFill>
                  <a:schemeClr val="tx1"/>
                </a:solidFill>
                <a:latin typeface="Times New Roman" pitchFamily="-110" charset="0"/>
                <a:ea typeface="+mn-ea"/>
                <a:cs typeface="+mn-cs"/>
              </a:rPr>
              <a:t>read messages sent over the virtual private network. There is also an authentication-</a:t>
            </a:r>
          </a:p>
          <a:p>
            <a:r>
              <a:rPr lang="en-US" sz="1200" kern="1200" baseline="0" dirty="0" smtClean="0">
                <a:solidFill>
                  <a:schemeClr val="tx1"/>
                </a:solidFill>
                <a:latin typeface="Times New Roman" pitchFamily="-110" charset="0"/>
                <a:ea typeface="+mn-ea"/>
                <a:cs typeface="+mn-cs"/>
              </a:rPr>
              <a:t>only function, implemented using an Authentication Header (AH). Because</a:t>
            </a:r>
          </a:p>
          <a:p>
            <a:r>
              <a:rPr lang="en-US" sz="1200" kern="1200" baseline="0" dirty="0" smtClean="0">
                <a:solidFill>
                  <a:schemeClr val="tx1"/>
                </a:solidFill>
                <a:latin typeface="Times New Roman" pitchFamily="-110" charset="0"/>
                <a:ea typeface="+mn-ea"/>
                <a:cs typeface="+mn-cs"/>
              </a:rPr>
              <a:t>message authentication is provided by ESP, the use of AH is deprecated. It is</a:t>
            </a:r>
          </a:p>
          <a:p>
            <a:r>
              <a:rPr lang="en-US" sz="1200" kern="1200" baseline="0" dirty="0" smtClean="0">
                <a:solidFill>
                  <a:schemeClr val="tx1"/>
                </a:solidFill>
                <a:latin typeface="Times New Roman" pitchFamily="-110" charset="0"/>
                <a:ea typeface="+mn-ea"/>
                <a:cs typeface="+mn-cs"/>
              </a:rPr>
              <a:t>included in IPsecv3 for backward compatibility but should not be used in new applications.</a:t>
            </a:r>
          </a:p>
          <a:p>
            <a:r>
              <a:rPr lang="en-US" sz="1200" kern="1200" baseline="0" dirty="0" smtClean="0">
                <a:solidFill>
                  <a:schemeClr val="tx1"/>
                </a:solidFill>
                <a:latin typeface="Times New Roman" pitchFamily="-110" charset="0"/>
                <a:ea typeface="+mn-ea"/>
                <a:cs typeface="+mn-cs"/>
              </a:rPr>
              <a:t>We do not discuss AH in this chapter.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key exchange function allows for manual exchange of keys as well as an</a:t>
            </a:r>
          </a:p>
          <a:p>
            <a:r>
              <a:rPr lang="en-US" sz="1200" kern="1200" baseline="0" dirty="0" smtClean="0">
                <a:solidFill>
                  <a:schemeClr val="tx1"/>
                </a:solidFill>
                <a:latin typeface="Times New Roman" pitchFamily="-110" charset="0"/>
                <a:ea typeface="+mn-ea"/>
                <a:cs typeface="+mn-cs"/>
              </a:rPr>
              <a:t>automated scheme.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IPsec specification is quite complex and covers numerous documents.</a:t>
            </a:r>
          </a:p>
          <a:p>
            <a:r>
              <a:rPr lang="en-US" sz="1200" kern="1200" baseline="0" dirty="0" smtClean="0">
                <a:solidFill>
                  <a:schemeClr val="tx1"/>
                </a:solidFill>
                <a:latin typeface="Times New Roman" pitchFamily="-110" charset="0"/>
                <a:ea typeface="+mn-ea"/>
                <a:cs typeface="+mn-cs"/>
              </a:rPr>
              <a:t>The most important of these are RFCs 2401, 4302, 4303, and 4306. In this section,</a:t>
            </a:r>
          </a:p>
          <a:p>
            <a:r>
              <a:rPr lang="en-US" sz="1200" kern="1200" baseline="0" dirty="0" smtClean="0">
                <a:solidFill>
                  <a:schemeClr val="tx1"/>
                </a:solidFill>
                <a:latin typeface="Times New Roman" pitchFamily="-110" charset="0"/>
                <a:ea typeface="+mn-ea"/>
                <a:cs typeface="+mn-cs"/>
              </a:rPr>
              <a:t>we provide an overview of some of the most important elements of IPsec.</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S/MIME (Secure/Multipurpose Internet Mail Extension) is a security enhancement</a:t>
            </a:r>
          </a:p>
          <a:p>
            <a:r>
              <a:rPr lang="en-US" sz="1200" kern="1200" baseline="0" dirty="0" smtClean="0">
                <a:solidFill>
                  <a:schemeClr val="tx1"/>
                </a:solidFill>
                <a:latin typeface="Times New Roman" pitchFamily="-110" charset="0"/>
                <a:ea typeface="+mn-ea"/>
                <a:cs typeface="+mn-cs"/>
              </a:rPr>
              <a:t>to the MIME Internet e-mail format standard, based on technology from RSA Data</a:t>
            </a:r>
          </a:p>
          <a:p>
            <a:r>
              <a:rPr lang="en-US" sz="1200" kern="1200" baseline="0" dirty="0" smtClean="0">
                <a:solidFill>
                  <a:schemeClr val="tx1"/>
                </a:solidFill>
                <a:latin typeface="Times New Roman" pitchFamily="-110" charset="0"/>
                <a:ea typeface="+mn-ea"/>
                <a:cs typeface="+mn-cs"/>
              </a:rPr>
              <a:t>Security.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MIME is an extension to the old RFC 822 specification of an Internet mail format.</a:t>
            </a:r>
          </a:p>
          <a:p>
            <a:r>
              <a:rPr lang="en-US" sz="1200" kern="1200" baseline="0" dirty="0" smtClean="0">
                <a:solidFill>
                  <a:schemeClr val="tx1"/>
                </a:solidFill>
                <a:latin typeface="Times New Roman" pitchFamily="-110" charset="0"/>
                <a:ea typeface="+mn-ea"/>
                <a:cs typeface="+mn-cs"/>
              </a:rPr>
              <a:t>RFC 822 defines a simple header with To, From, Subject, and other fields that can</a:t>
            </a:r>
          </a:p>
          <a:p>
            <a:r>
              <a:rPr lang="en-US" sz="1200" kern="1200" baseline="0" dirty="0" smtClean="0">
                <a:solidFill>
                  <a:schemeClr val="tx1"/>
                </a:solidFill>
                <a:latin typeface="Times New Roman" pitchFamily="-110" charset="0"/>
                <a:ea typeface="+mn-ea"/>
                <a:cs typeface="+mn-cs"/>
              </a:rPr>
              <a:t>be used to route an e-mail message through the Internet and that provides basic</a:t>
            </a:r>
          </a:p>
          <a:p>
            <a:r>
              <a:rPr lang="en-US" sz="1200" kern="1200" baseline="0" dirty="0" smtClean="0">
                <a:solidFill>
                  <a:schemeClr val="tx1"/>
                </a:solidFill>
                <a:latin typeface="Times New Roman" pitchFamily="-110" charset="0"/>
                <a:ea typeface="+mn-ea"/>
                <a:cs typeface="+mn-cs"/>
              </a:rPr>
              <a:t>information about the e-mail content. RFC 822 assumes a simple ASCII text format</a:t>
            </a:r>
          </a:p>
          <a:p>
            <a:r>
              <a:rPr lang="en-US" sz="1200" kern="1200" baseline="0" dirty="0" smtClean="0">
                <a:solidFill>
                  <a:schemeClr val="tx1"/>
                </a:solidFill>
                <a:latin typeface="Times New Roman" pitchFamily="-110" charset="0"/>
                <a:ea typeface="+mn-ea"/>
                <a:cs typeface="+mn-cs"/>
              </a:rPr>
              <a:t>for the content.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MIME provides a number of new header fields that define information about</a:t>
            </a:r>
          </a:p>
          <a:p>
            <a:r>
              <a:rPr lang="en-US" sz="1200" kern="1200" baseline="0" dirty="0" smtClean="0">
                <a:solidFill>
                  <a:schemeClr val="tx1"/>
                </a:solidFill>
                <a:latin typeface="Times New Roman" pitchFamily="-110" charset="0"/>
                <a:ea typeface="+mn-ea"/>
                <a:cs typeface="+mn-cs"/>
              </a:rPr>
              <a:t>the body of the message, including the format of the body and any encoding that</a:t>
            </a:r>
          </a:p>
          <a:p>
            <a:r>
              <a:rPr lang="en-US" sz="1200" kern="1200" baseline="0" dirty="0" smtClean="0">
                <a:solidFill>
                  <a:schemeClr val="tx1"/>
                </a:solidFill>
                <a:latin typeface="Times New Roman" pitchFamily="-110" charset="0"/>
                <a:ea typeface="+mn-ea"/>
                <a:cs typeface="+mn-cs"/>
              </a:rPr>
              <a:t>is done to facilitate transfer. </a:t>
            </a:r>
            <a:r>
              <a:rPr lang="en-US" sz="1200" b="0" i="0" u="none" strike="noStrike" kern="1200" baseline="0" dirty="0" smtClean="0">
                <a:solidFill>
                  <a:schemeClr val="tx1"/>
                </a:solidFill>
                <a:latin typeface="Times New Roman" pitchFamily="-110" charset="0"/>
                <a:ea typeface="+mn-ea"/>
                <a:cs typeface="+mn-cs"/>
              </a:rPr>
              <a:t>Most important, MIME defines a number of content</a:t>
            </a:r>
          </a:p>
          <a:p>
            <a:r>
              <a:rPr lang="en-US" sz="1200" b="0" i="0" u="none" strike="noStrike" kern="1200" baseline="0" dirty="0" smtClean="0">
                <a:solidFill>
                  <a:schemeClr val="tx1"/>
                </a:solidFill>
                <a:latin typeface="Times New Roman" pitchFamily="-110" charset="0"/>
                <a:ea typeface="+mn-ea"/>
                <a:cs typeface="+mn-cs"/>
              </a:rPr>
              <a:t>formats, which standardize representations for the support of multimedia e-mail.</a:t>
            </a:r>
          </a:p>
          <a:p>
            <a:r>
              <a:rPr lang="en-US" sz="1200" b="0" i="0" u="none" strike="noStrike" kern="1200" baseline="0" dirty="0" smtClean="0">
                <a:solidFill>
                  <a:schemeClr val="tx1"/>
                </a:solidFill>
                <a:latin typeface="Times New Roman" pitchFamily="-110" charset="0"/>
                <a:ea typeface="+mn-ea"/>
                <a:cs typeface="+mn-cs"/>
              </a:rPr>
              <a:t>Examples include text, image, audio, and video.</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59EAA-19EE-7647-84C1-BC58D1F18AB4}" type="slidenum">
              <a:rPr lang="en-AU"/>
              <a:pPr/>
              <a:t>30</a:t>
            </a:fld>
            <a:endParaRPr lang="en-AU" dirty="0"/>
          </a:p>
        </p:txBody>
      </p:sp>
      <p:sp>
        <p:nvSpPr>
          <p:cNvPr id="244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kern="1200" baseline="0" dirty="0" smtClean="0">
                <a:solidFill>
                  <a:schemeClr val="tx1"/>
                </a:solidFill>
                <a:latin typeface="Times New Roman" pitchFamily="-110" charset="0"/>
                <a:ea typeface="+mn-ea"/>
                <a:cs typeface="+mn-cs"/>
              </a:rPr>
              <a:t>A key concept that appears in both the authentication and confidentiality mechanisms</a:t>
            </a:r>
          </a:p>
          <a:p>
            <a:r>
              <a:rPr lang="en-US" sz="1200" b="0" kern="1200" baseline="0" dirty="0" smtClean="0">
                <a:solidFill>
                  <a:schemeClr val="tx1"/>
                </a:solidFill>
                <a:latin typeface="Times New Roman" pitchFamily="-110" charset="0"/>
                <a:ea typeface="+mn-ea"/>
                <a:cs typeface="+mn-cs"/>
              </a:rPr>
              <a:t>for IP is the security association (SA). An association is a one-way relationship</a:t>
            </a:r>
          </a:p>
          <a:p>
            <a:r>
              <a:rPr lang="en-US" sz="1200" b="0" kern="1200" baseline="0" dirty="0" smtClean="0">
                <a:solidFill>
                  <a:schemeClr val="tx1"/>
                </a:solidFill>
                <a:latin typeface="Times New Roman" pitchFamily="-110" charset="0"/>
                <a:ea typeface="+mn-ea"/>
                <a:cs typeface="+mn-cs"/>
              </a:rPr>
              <a:t>between a sender and a receiver that affords security services to the traffic carried on</a:t>
            </a:r>
          </a:p>
          <a:p>
            <a:r>
              <a:rPr lang="en-US" sz="1200" b="0" kern="1200" baseline="0" dirty="0" smtClean="0">
                <a:solidFill>
                  <a:schemeClr val="tx1"/>
                </a:solidFill>
                <a:latin typeface="Times New Roman" pitchFamily="-110" charset="0"/>
                <a:ea typeface="+mn-ea"/>
                <a:cs typeface="+mn-cs"/>
              </a:rPr>
              <a:t>it. If a peer relationship is needed, for two-way secure exchange, then two security</a:t>
            </a:r>
          </a:p>
          <a:p>
            <a:r>
              <a:rPr lang="en-US" sz="1200" b="0" kern="1200" baseline="0" dirty="0" smtClean="0">
                <a:solidFill>
                  <a:schemeClr val="tx1"/>
                </a:solidFill>
                <a:latin typeface="Times New Roman" pitchFamily="-110" charset="0"/>
                <a:ea typeface="+mn-ea"/>
                <a:cs typeface="+mn-cs"/>
              </a:rPr>
              <a:t>associations are required. Security services are afforded to an SA for the use of ESP.</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An SA is uniquely identified by three parameters: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Security parameter index (SPI): A bit string assigned to this SA and having</a:t>
            </a:r>
          </a:p>
          <a:p>
            <a:r>
              <a:rPr lang="en-US" sz="1200" b="0" kern="1200" baseline="0" dirty="0" smtClean="0">
                <a:solidFill>
                  <a:schemeClr val="tx1"/>
                </a:solidFill>
                <a:latin typeface="Times New Roman" pitchFamily="-110" charset="0"/>
                <a:ea typeface="+mn-ea"/>
                <a:cs typeface="+mn-cs"/>
              </a:rPr>
              <a:t>local significance only. The SPI is carried in an ESP header to enable the receiving</a:t>
            </a:r>
          </a:p>
          <a:p>
            <a:r>
              <a:rPr lang="en-US" sz="1200" b="0" kern="1200" baseline="0" dirty="0" smtClean="0">
                <a:solidFill>
                  <a:schemeClr val="tx1"/>
                </a:solidFill>
                <a:latin typeface="Times New Roman" pitchFamily="-110" charset="0"/>
                <a:ea typeface="+mn-ea"/>
                <a:cs typeface="+mn-cs"/>
              </a:rPr>
              <a:t>system to select the SA under which a received packet will be processed.</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IP destination address: This is the address of the destination </a:t>
            </a:r>
          </a:p>
          <a:p>
            <a:r>
              <a:rPr lang="en-US" sz="1200" b="0" kern="1200" baseline="0" dirty="0" smtClean="0">
                <a:solidFill>
                  <a:schemeClr val="tx1"/>
                </a:solidFill>
                <a:latin typeface="Times New Roman" pitchFamily="-110" charset="0"/>
                <a:ea typeface="+mn-ea"/>
                <a:cs typeface="+mn-cs"/>
              </a:rPr>
              <a:t>endpoint of the</a:t>
            </a:r>
          </a:p>
          <a:p>
            <a:r>
              <a:rPr lang="en-US" sz="1200" b="0" kern="1200" baseline="0" dirty="0" smtClean="0">
                <a:solidFill>
                  <a:schemeClr val="tx1"/>
                </a:solidFill>
                <a:latin typeface="Times New Roman" pitchFamily="-110" charset="0"/>
                <a:ea typeface="+mn-ea"/>
                <a:cs typeface="+mn-cs"/>
              </a:rPr>
              <a:t>SA, which may be an end-user system or a network system such as a firewall</a:t>
            </a:r>
          </a:p>
          <a:p>
            <a:r>
              <a:rPr lang="en-US" sz="1200" b="0" kern="1200" baseline="0" dirty="0" smtClean="0">
                <a:solidFill>
                  <a:schemeClr val="tx1"/>
                </a:solidFill>
                <a:latin typeface="Times New Roman" pitchFamily="-110" charset="0"/>
                <a:ea typeface="+mn-ea"/>
                <a:cs typeface="+mn-cs"/>
              </a:rPr>
              <a:t>or router.</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Protocol identifier: This field in the outer IP header indicates whether the</a:t>
            </a:r>
          </a:p>
          <a:p>
            <a:r>
              <a:rPr lang="en-US" sz="1200" b="0" kern="1200" baseline="0" dirty="0" smtClean="0">
                <a:solidFill>
                  <a:schemeClr val="tx1"/>
                </a:solidFill>
                <a:latin typeface="Times New Roman" pitchFamily="-110" charset="0"/>
                <a:ea typeface="+mn-ea"/>
                <a:cs typeface="+mn-cs"/>
              </a:rPr>
              <a:t>association is an AH or ESP security association.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Hence, in any IP packet, the security association is uniquely identified by the</a:t>
            </a:r>
          </a:p>
          <a:p>
            <a:r>
              <a:rPr lang="en-US" sz="1200" b="0" kern="1200" baseline="0" dirty="0" smtClean="0">
                <a:solidFill>
                  <a:schemeClr val="tx1"/>
                </a:solidFill>
                <a:latin typeface="Times New Roman" pitchFamily="-110" charset="0"/>
                <a:ea typeface="+mn-ea"/>
                <a:cs typeface="+mn-cs"/>
              </a:rPr>
              <a:t>Destination Address in the IPv4 or IPv6 header and the SPI in the enclosed extension</a:t>
            </a:r>
          </a:p>
          <a:p>
            <a:r>
              <a:rPr lang="en-US" sz="1200" b="0" kern="1200" baseline="0" dirty="0" smtClean="0">
                <a:solidFill>
                  <a:schemeClr val="tx1"/>
                </a:solidFill>
                <a:latin typeface="Times New Roman" pitchFamily="-110" charset="0"/>
                <a:ea typeface="+mn-ea"/>
                <a:cs typeface="+mn-cs"/>
              </a:rPr>
              <a:t>header (AH or ESP).</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An IPsec implementation includes a security association database that defines</a:t>
            </a:r>
          </a:p>
          <a:p>
            <a:r>
              <a:rPr lang="en-US" sz="1200" b="0" kern="1200" baseline="0" dirty="0" smtClean="0">
                <a:solidFill>
                  <a:schemeClr val="tx1"/>
                </a:solidFill>
                <a:latin typeface="Times New Roman" pitchFamily="-110" charset="0"/>
                <a:ea typeface="+mn-ea"/>
                <a:cs typeface="+mn-cs"/>
              </a:rPr>
              <a:t>the parameters associated with each SA. An SA is characterized by the following</a:t>
            </a:r>
          </a:p>
          <a:p>
            <a:r>
              <a:rPr lang="en-US" sz="1200" b="0" kern="1200" baseline="0" dirty="0" smtClean="0">
                <a:solidFill>
                  <a:schemeClr val="tx1"/>
                </a:solidFill>
                <a:latin typeface="Times New Roman" pitchFamily="-110" charset="0"/>
                <a:ea typeface="+mn-ea"/>
                <a:cs typeface="+mn-cs"/>
              </a:rPr>
              <a:t>parameters: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Sequence number counter: A 32-bit value used to generate the Sequence</a:t>
            </a:r>
          </a:p>
          <a:p>
            <a:r>
              <a:rPr lang="en-US" sz="1200" b="0" kern="1200" baseline="0" dirty="0" smtClean="0">
                <a:solidFill>
                  <a:schemeClr val="tx1"/>
                </a:solidFill>
                <a:latin typeface="Times New Roman" pitchFamily="-110" charset="0"/>
                <a:ea typeface="+mn-ea"/>
                <a:cs typeface="+mn-cs"/>
              </a:rPr>
              <a:t>Number field in AH or ESP headers.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Sequence counter overflow: A flag indicating whether overflow of the</a:t>
            </a:r>
          </a:p>
          <a:p>
            <a:r>
              <a:rPr lang="en-US" sz="1200" b="0" kern="1200" baseline="0" dirty="0" smtClean="0">
                <a:solidFill>
                  <a:schemeClr val="tx1"/>
                </a:solidFill>
                <a:latin typeface="Times New Roman" pitchFamily="-110" charset="0"/>
                <a:ea typeface="+mn-ea"/>
                <a:cs typeface="+mn-cs"/>
              </a:rPr>
              <a:t>sequence number counter should generate an auditable event and prevent further</a:t>
            </a:r>
          </a:p>
          <a:p>
            <a:r>
              <a:rPr lang="en-US" sz="1200" b="0" kern="1200" baseline="0" dirty="0" smtClean="0">
                <a:solidFill>
                  <a:schemeClr val="tx1"/>
                </a:solidFill>
                <a:latin typeface="Times New Roman" pitchFamily="-110" charset="0"/>
                <a:ea typeface="+mn-ea"/>
                <a:cs typeface="+mn-cs"/>
              </a:rPr>
              <a:t>transmission of packets on this SA.</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Antireplay window: Used to determine whether an inbound AH or ESP</a:t>
            </a:r>
          </a:p>
          <a:p>
            <a:r>
              <a:rPr lang="en-US" sz="1200" b="0" kern="1200" baseline="0" dirty="0" smtClean="0">
                <a:solidFill>
                  <a:schemeClr val="tx1"/>
                </a:solidFill>
                <a:latin typeface="Times New Roman" pitchFamily="-110" charset="0"/>
                <a:ea typeface="+mn-ea"/>
                <a:cs typeface="+mn-cs"/>
              </a:rPr>
              <a:t>packet is a replay, by defining a sliding window within which the sequence</a:t>
            </a:r>
          </a:p>
          <a:p>
            <a:r>
              <a:rPr lang="en-US" sz="1200" b="0" kern="1200" baseline="0" dirty="0" smtClean="0">
                <a:solidFill>
                  <a:schemeClr val="tx1"/>
                </a:solidFill>
                <a:latin typeface="Times New Roman" pitchFamily="-110" charset="0"/>
                <a:ea typeface="+mn-ea"/>
                <a:cs typeface="+mn-cs"/>
              </a:rPr>
              <a:t>number must fall.</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AH information: Authentication algorithm, keys, key lifetimes, and related</a:t>
            </a:r>
          </a:p>
          <a:p>
            <a:r>
              <a:rPr lang="en-US" sz="1200" b="0" kern="1200" baseline="0" dirty="0" smtClean="0">
                <a:solidFill>
                  <a:schemeClr val="tx1"/>
                </a:solidFill>
                <a:latin typeface="Times New Roman" pitchFamily="-110" charset="0"/>
                <a:ea typeface="+mn-ea"/>
                <a:cs typeface="+mn-cs"/>
              </a:rPr>
              <a:t>parameters being used with AH.</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ESP information: Encryption and authentication algorithm, keys, initialization</a:t>
            </a:r>
          </a:p>
          <a:p>
            <a:r>
              <a:rPr lang="en-US" sz="1200" b="0" kern="1200" baseline="0" dirty="0" smtClean="0">
                <a:solidFill>
                  <a:schemeClr val="tx1"/>
                </a:solidFill>
                <a:latin typeface="Times New Roman" pitchFamily="-110" charset="0"/>
                <a:ea typeface="+mn-ea"/>
                <a:cs typeface="+mn-cs"/>
              </a:rPr>
              <a:t>values, key lifetimes, and related parameters being used with ESP.</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Lifetime of this security association: A time interval or byte count after which</a:t>
            </a:r>
          </a:p>
          <a:p>
            <a:r>
              <a:rPr lang="en-US" sz="1200" b="0" kern="1200" baseline="0" dirty="0" smtClean="0">
                <a:solidFill>
                  <a:schemeClr val="tx1"/>
                </a:solidFill>
                <a:latin typeface="Times New Roman" pitchFamily="-110" charset="0"/>
                <a:ea typeface="+mn-ea"/>
                <a:cs typeface="+mn-cs"/>
              </a:rPr>
              <a:t>an SA must be replaced with a new SA (and new SPI) or terminated, plus an</a:t>
            </a:r>
          </a:p>
          <a:p>
            <a:r>
              <a:rPr lang="en-US" sz="1200" b="0" kern="1200" baseline="0" dirty="0" smtClean="0">
                <a:solidFill>
                  <a:schemeClr val="tx1"/>
                </a:solidFill>
                <a:latin typeface="Times New Roman" pitchFamily="-110" charset="0"/>
                <a:ea typeface="+mn-ea"/>
                <a:cs typeface="+mn-cs"/>
              </a:rPr>
              <a:t>indication of which of these actions should occur.</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IPsec protocol mode: Tunnel, transport, or wildcard (required for all implementations).</a:t>
            </a:r>
          </a:p>
          <a:p>
            <a:r>
              <a:rPr lang="en-US" sz="1200" b="0" kern="1200" baseline="0" dirty="0" smtClean="0">
                <a:solidFill>
                  <a:schemeClr val="tx1"/>
                </a:solidFill>
                <a:latin typeface="Times New Roman" pitchFamily="-110" charset="0"/>
                <a:ea typeface="+mn-ea"/>
                <a:cs typeface="+mn-cs"/>
              </a:rPr>
              <a:t>These modes are discussed later in this section.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Path MTU: Any observed path maximum transmission unit (maximum size of</a:t>
            </a:r>
          </a:p>
          <a:p>
            <a:r>
              <a:rPr lang="en-US" sz="1200" b="0" kern="1200" baseline="0" dirty="0" smtClean="0">
                <a:solidFill>
                  <a:schemeClr val="tx1"/>
                </a:solidFill>
                <a:latin typeface="Times New Roman" pitchFamily="-110" charset="0"/>
                <a:ea typeface="+mn-ea"/>
                <a:cs typeface="+mn-cs"/>
              </a:rPr>
              <a:t>a packet that can be transmitted without fragmentation) and aging variables</a:t>
            </a:r>
          </a:p>
          <a:p>
            <a:r>
              <a:rPr lang="en-US" sz="1200" b="0" kern="1200" baseline="0" dirty="0" smtClean="0">
                <a:solidFill>
                  <a:schemeClr val="tx1"/>
                </a:solidFill>
                <a:latin typeface="Times New Roman" pitchFamily="-110" charset="0"/>
                <a:ea typeface="+mn-ea"/>
                <a:cs typeface="+mn-cs"/>
              </a:rPr>
              <a:t>(required for all implementations).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key management mechanism that is used to distribute keys is coupled to</a:t>
            </a:r>
          </a:p>
          <a:p>
            <a:r>
              <a:rPr lang="en-US" sz="1200" b="0" kern="1200" baseline="0" dirty="0" smtClean="0">
                <a:solidFill>
                  <a:schemeClr val="tx1"/>
                </a:solidFill>
                <a:latin typeface="Times New Roman" pitchFamily="-110" charset="0"/>
                <a:ea typeface="+mn-ea"/>
                <a:cs typeface="+mn-cs"/>
              </a:rPr>
              <a:t>the authentication and privacy mechanisms only by way of the security parameters</a:t>
            </a:r>
          </a:p>
          <a:p>
            <a:r>
              <a:rPr lang="en-US" sz="1200" b="0" kern="1200" baseline="0" dirty="0" smtClean="0">
                <a:solidFill>
                  <a:schemeClr val="tx1"/>
                </a:solidFill>
                <a:latin typeface="Times New Roman" pitchFamily="-110" charset="0"/>
                <a:ea typeface="+mn-ea"/>
                <a:cs typeface="+mn-cs"/>
              </a:rPr>
              <a:t>index. Hence, authentication and privacy have been specified independent of any</a:t>
            </a:r>
          </a:p>
          <a:p>
            <a:r>
              <a:rPr lang="en-US" sz="1200" b="0" kern="1200" baseline="0" dirty="0" smtClean="0">
                <a:solidFill>
                  <a:schemeClr val="tx1"/>
                </a:solidFill>
                <a:latin typeface="Times New Roman" pitchFamily="-110" charset="0"/>
                <a:ea typeface="+mn-ea"/>
                <a:cs typeface="+mn-cs"/>
              </a:rPr>
              <a:t>specific key management mechanism.</a:t>
            </a:r>
            <a:endParaRPr lang="en-US" b="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02796-7046-2949-9C0E-0A22C11C96DE}" type="slidenum">
              <a:rPr lang="en-AU"/>
              <a:pPr/>
              <a:t>31</a:t>
            </a:fld>
            <a:endParaRPr lang="en-AU" dirty="0"/>
          </a:p>
        </p:txBody>
      </p:sp>
      <p:sp>
        <p:nvSpPr>
          <p:cNvPr id="254978"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4979"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kern="1200" baseline="0" dirty="0" smtClean="0">
                <a:solidFill>
                  <a:schemeClr val="tx1"/>
                </a:solidFill>
                <a:latin typeface="Times New Roman" pitchFamily="-110" charset="0"/>
                <a:ea typeface="+mn-ea"/>
                <a:cs typeface="+mn-cs"/>
              </a:rPr>
              <a:t>The Encapsulating Security Payload provides confidentiality services, including</a:t>
            </a:r>
          </a:p>
          <a:p>
            <a:r>
              <a:rPr lang="en-US" sz="1200" b="0" kern="1200" baseline="0" dirty="0" smtClean="0">
                <a:solidFill>
                  <a:schemeClr val="tx1"/>
                </a:solidFill>
                <a:latin typeface="Times New Roman" pitchFamily="-110" charset="0"/>
                <a:ea typeface="+mn-ea"/>
                <a:cs typeface="+mn-cs"/>
              </a:rPr>
              <a:t>confidentiality of message contents and limited traffic flow confidentiality. As an</a:t>
            </a:r>
          </a:p>
          <a:p>
            <a:r>
              <a:rPr lang="en-US" sz="1200" b="0" kern="1200" baseline="0" dirty="0" smtClean="0">
                <a:solidFill>
                  <a:schemeClr val="tx1"/>
                </a:solidFill>
                <a:latin typeface="Times New Roman" pitchFamily="-110" charset="0"/>
                <a:ea typeface="+mn-ea"/>
                <a:cs typeface="+mn-cs"/>
              </a:rPr>
              <a:t>optional feature, ESP can also provide an authentication service.</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Figure </a:t>
            </a:r>
            <a:r>
              <a:rPr lang="en-US" sz="1200" b="0" kern="1200" baseline="0" dirty="0" smtClean="0">
                <a:solidFill>
                  <a:schemeClr val="tx1"/>
                </a:solidFill>
                <a:latin typeface="Times New Roman" pitchFamily="-110" charset="0"/>
                <a:ea typeface="+mn-ea"/>
                <a:cs typeface="+mn-cs"/>
              </a:rPr>
              <a:t>22.8 </a:t>
            </a:r>
            <a:r>
              <a:rPr lang="en-US" sz="1200" b="0" kern="1200" baseline="0" dirty="0" smtClean="0">
                <a:solidFill>
                  <a:schemeClr val="tx1"/>
                </a:solidFill>
                <a:latin typeface="Times New Roman" pitchFamily="-110" charset="0"/>
                <a:ea typeface="+mn-ea"/>
                <a:cs typeface="+mn-cs"/>
              </a:rPr>
              <a:t>shows the format of an ESP packet. It contains the following fields: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Security Parameters Index (32 bits): Identifies a security association.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Sequence Number (32 bits): A monotonically increasing counter value.</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Payload Data (variable): This is a transport-level segment (transport mode)</a:t>
            </a:r>
          </a:p>
          <a:p>
            <a:r>
              <a:rPr lang="en-US" sz="1200" b="0" kern="1200" baseline="0" dirty="0" smtClean="0">
                <a:solidFill>
                  <a:schemeClr val="tx1"/>
                </a:solidFill>
                <a:latin typeface="Times New Roman" pitchFamily="-110" charset="0"/>
                <a:ea typeface="+mn-ea"/>
                <a:cs typeface="+mn-cs"/>
              </a:rPr>
              <a:t>or IP packet (tunnel mode) that is protected by encryption.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Padding (0–255 bytes): May be required if the encryption algorithm requires</a:t>
            </a:r>
          </a:p>
          <a:p>
            <a:r>
              <a:rPr lang="en-US" sz="1200" b="0" kern="1200" baseline="0" dirty="0" smtClean="0">
                <a:solidFill>
                  <a:schemeClr val="tx1"/>
                </a:solidFill>
                <a:latin typeface="Times New Roman" pitchFamily="-110" charset="0"/>
                <a:ea typeface="+mn-ea"/>
                <a:cs typeface="+mn-cs"/>
              </a:rPr>
              <a:t>the plaintext to be a multiple of some number of octets.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Pad Length (8 bits): Indicates the number of pad bytes immediately preceding</a:t>
            </a:r>
          </a:p>
          <a:p>
            <a:r>
              <a:rPr lang="en-US" sz="1200" b="0" kern="1200" baseline="0" dirty="0" smtClean="0">
                <a:solidFill>
                  <a:schemeClr val="tx1"/>
                </a:solidFill>
                <a:latin typeface="Times New Roman" pitchFamily="-110" charset="0"/>
                <a:ea typeface="+mn-ea"/>
                <a:cs typeface="+mn-cs"/>
              </a:rPr>
              <a:t>this field.</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Next Header (8 bits): Identifies the type of data contained in the Payload Data</a:t>
            </a:r>
          </a:p>
          <a:p>
            <a:r>
              <a:rPr lang="en-US" sz="1200" b="0" kern="1200" baseline="0" dirty="0" smtClean="0">
                <a:solidFill>
                  <a:schemeClr val="tx1"/>
                </a:solidFill>
                <a:latin typeface="Times New Roman" pitchFamily="-110" charset="0"/>
                <a:ea typeface="+mn-ea"/>
                <a:cs typeface="+mn-cs"/>
              </a:rPr>
              <a:t>field by identifying the first header in that payload (e.g., an extension header</a:t>
            </a:r>
          </a:p>
          <a:p>
            <a:r>
              <a:rPr lang="en-US" sz="1200" b="0" kern="1200" baseline="0" dirty="0" smtClean="0">
                <a:solidFill>
                  <a:schemeClr val="tx1"/>
                </a:solidFill>
                <a:latin typeface="Times New Roman" pitchFamily="-110" charset="0"/>
                <a:ea typeface="+mn-ea"/>
                <a:cs typeface="+mn-cs"/>
              </a:rPr>
              <a:t>in IPv6, or an upper-layer protocol such as TCP).</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Integrity Check Value (variable): A variable-length field (must be an integral</a:t>
            </a:r>
          </a:p>
          <a:p>
            <a:r>
              <a:rPr lang="en-US" sz="1200" b="0" kern="1200" baseline="0" dirty="0" smtClean="0">
                <a:solidFill>
                  <a:schemeClr val="tx1"/>
                </a:solidFill>
                <a:latin typeface="Times New Roman" pitchFamily="-110" charset="0"/>
                <a:ea typeface="+mn-ea"/>
                <a:cs typeface="+mn-cs"/>
              </a:rPr>
              <a:t>number of 32-bit words) that contains the integrity check value computed</a:t>
            </a:r>
          </a:p>
          <a:p>
            <a:r>
              <a:rPr lang="en-US" sz="1200" b="0" kern="1200" baseline="0" dirty="0" smtClean="0">
                <a:solidFill>
                  <a:schemeClr val="tx1"/>
                </a:solidFill>
                <a:latin typeface="Times New Roman" pitchFamily="-110" charset="0"/>
                <a:ea typeface="+mn-ea"/>
                <a:cs typeface="+mn-cs"/>
              </a:rPr>
              <a:t>over the ESP packet minus the Authentication Data field</a:t>
            </a:r>
            <a:endParaRPr lang="en-AU" b="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C2F4C-37AF-684A-AE1C-32BDFE68C1A0}" type="slidenum">
              <a:rPr lang="en-AU"/>
              <a:pPr/>
              <a:t>32</a:t>
            </a:fld>
            <a:endParaRPr lang="en-AU" dirty="0"/>
          </a:p>
        </p:txBody>
      </p:sp>
      <p:sp>
        <p:nvSpPr>
          <p:cNvPr id="263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b="0" kern="1200" baseline="0" dirty="0" smtClean="0">
                <a:solidFill>
                  <a:schemeClr val="tx1"/>
                </a:solidFill>
                <a:latin typeface="Times New Roman" pitchFamily="-110" charset="0"/>
                <a:ea typeface="+mn-ea"/>
                <a:cs typeface="+mn-cs"/>
              </a:rPr>
              <a:t>ESP supports two modes of use: transport and tunnel modes. We begin this section</a:t>
            </a:r>
          </a:p>
          <a:p>
            <a:r>
              <a:rPr lang="en-US" sz="1200" b="0" kern="1200" baseline="0" dirty="0" smtClean="0">
                <a:solidFill>
                  <a:schemeClr val="tx1"/>
                </a:solidFill>
                <a:latin typeface="Times New Roman" pitchFamily="-110" charset="0"/>
                <a:ea typeface="+mn-ea"/>
                <a:cs typeface="+mn-cs"/>
              </a:rPr>
              <a:t>with a brief overview.</a:t>
            </a:r>
          </a:p>
          <a:p>
            <a:endParaRPr lang="en-US" sz="1200" b="0" i="1" kern="1200" baseline="0" dirty="0" smtClean="0">
              <a:solidFill>
                <a:schemeClr val="tx1"/>
              </a:solidFill>
              <a:latin typeface="Times New Roman" pitchFamily="-110" charset="0"/>
              <a:ea typeface="+mn-ea"/>
              <a:cs typeface="+mn-cs"/>
            </a:endParaRPr>
          </a:p>
          <a:p>
            <a:r>
              <a:rPr lang="en-US" sz="1200" b="0" i="1" kern="1200" baseline="0" dirty="0" smtClean="0">
                <a:solidFill>
                  <a:schemeClr val="tx1"/>
                </a:solidFill>
                <a:latin typeface="Times New Roman" pitchFamily="-110" charset="0"/>
                <a:ea typeface="+mn-ea"/>
                <a:cs typeface="+mn-cs"/>
              </a:rPr>
              <a:t>Transport mode provides protection primarily for upper-layer</a:t>
            </a:r>
          </a:p>
          <a:p>
            <a:r>
              <a:rPr lang="en-US" sz="1200" b="0" kern="1200" baseline="0" dirty="0" smtClean="0">
                <a:solidFill>
                  <a:schemeClr val="tx1"/>
                </a:solidFill>
                <a:latin typeface="Times New Roman" pitchFamily="-110" charset="0"/>
                <a:ea typeface="+mn-ea"/>
                <a:cs typeface="+mn-cs"/>
              </a:rPr>
              <a:t>protocols. That is, transport mode protection extends to the payload of an IP</a:t>
            </a:r>
          </a:p>
          <a:p>
            <a:r>
              <a:rPr lang="en-US" sz="1200" b="0" kern="1200" baseline="0" dirty="0" smtClean="0">
                <a:solidFill>
                  <a:schemeClr val="tx1"/>
                </a:solidFill>
                <a:latin typeface="Times New Roman" pitchFamily="-110" charset="0"/>
                <a:ea typeface="+mn-ea"/>
                <a:cs typeface="+mn-cs"/>
              </a:rPr>
              <a:t>packet. Examples include a TCP or UDP segment, both of which operate directly</a:t>
            </a:r>
          </a:p>
          <a:p>
            <a:r>
              <a:rPr lang="en-US" sz="1200" b="0" kern="1200" baseline="0" dirty="0" smtClean="0">
                <a:solidFill>
                  <a:schemeClr val="tx1"/>
                </a:solidFill>
                <a:latin typeface="Times New Roman" pitchFamily="-110" charset="0"/>
                <a:ea typeface="+mn-ea"/>
                <a:cs typeface="+mn-cs"/>
              </a:rPr>
              <a:t>above IP in a host protocol stack. Typically, transport mode is used for end-to-end</a:t>
            </a:r>
          </a:p>
          <a:p>
            <a:r>
              <a:rPr lang="en-US" sz="1200" b="0" kern="1200" baseline="0" dirty="0" smtClean="0">
                <a:solidFill>
                  <a:schemeClr val="tx1"/>
                </a:solidFill>
                <a:latin typeface="Times New Roman" pitchFamily="-110" charset="0"/>
                <a:ea typeface="+mn-ea"/>
                <a:cs typeface="+mn-cs"/>
              </a:rPr>
              <a:t>communication between two hosts (e.g., a client and a server, or two workstations).</a:t>
            </a:r>
          </a:p>
          <a:p>
            <a:r>
              <a:rPr lang="en-US" sz="1200" b="0" kern="1200" baseline="0" dirty="0" smtClean="0">
                <a:solidFill>
                  <a:schemeClr val="tx1"/>
                </a:solidFill>
                <a:latin typeface="Times New Roman" pitchFamily="-110" charset="0"/>
                <a:ea typeface="+mn-ea"/>
                <a:cs typeface="+mn-cs"/>
              </a:rPr>
              <a:t>When a host runs ESP over IPv4, the payload is the data that normally follow the</a:t>
            </a:r>
          </a:p>
          <a:p>
            <a:r>
              <a:rPr lang="en-US" sz="1200" b="0" kern="1200" baseline="0" dirty="0" smtClean="0">
                <a:solidFill>
                  <a:schemeClr val="tx1"/>
                </a:solidFill>
                <a:latin typeface="Times New Roman" pitchFamily="-110" charset="0"/>
                <a:ea typeface="+mn-ea"/>
                <a:cs typeface="+mn-cs"/>
              </a:rPr>
              <a:t>IP header. For IPv6, the payload is the data that normally follow both the IP header</a:t>
            </a:r>
          </a:p>
          <a:p>
            <a:r>
              <a:rPr lang="en-US" sz="1200" b="0" kern="1200" baseline="0" dirty="0" smtClean="0">
                <a:solidFill>
                  <a:schemeClr val="tx1"/>
                </a:solidFill>
                <a:latin typeface="Times New Roman" pitchFamily="-110" charset="0"/>
                <a:ea typeface="+mn-ea"/>
                <a:cs typeface="+mn-cs"/>
              </a:rPr>
              <a:t>and any IPv6 extension headers that are present, with the possible exception of the</a:t>
            </a:r>
          </a:p>
          <a:p>
            <a:r>
              <a:rPr lang="en-US" sz="1200" b="0" kern="1200" baseline="0" dirty="0" smtClean="0">
                <a:solidFill>
                  <a:schemeClr val="tx1"/>
                </a:solidFill>
                <a:latin typeface="Times New Roman" pitchFamily="-110" charset="0"/>
                <a:ea typeface="+mn-ea"/>
                <a:cs typeface="+mn-cs"/>
              </a:rPr>
              <a:t>destination options header, which may be included in the protection.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ESP in transport mode encrypts and optionally authenticates the IP payload</a:t>
            </a:r>
          </a:p>
          <a:p>
            <a:r>
              <a:rPr lang="en-US" sz="1200" b="0" kern="1200" baseline="0" dirty="0" smtClean="0">
                <a:solidFill>
                  <a:schemeClr val="tx1"/>
                </a:solidFill>
                <a:latin typeface="Times New Roman" pitchFamily="-110" charset="0"/>
                <a:ea typeface="+mn-ea"/>
                <a:cs typeface="+mn-cs"/>
              </a:rPr>
              <a:t>but not the IP header.</a:t>
            </a:r>
          </a:p>
          <a:p>
            <a:endParaRPr lang="en-US" sz="1200" b="0" i="1" kern="1200" baseline="0" dirty="0" smtClean="0">
              <a:solidFill>
                <a:schemeClr val="tx1"/>
              </a:solidFill>
              <a:latin typeface="Times New Roman" pitchFamily="-110" charset="0"/>
              <a:ea typeface="+mn-ea"/>
              <a:cs typeface="+mn-cs"/>
            </a:endParaRPr>
          </a:p>
          <a:p>
            <a:r>
              <a:rPr lang="en-US" sz="1200" b="0" i="1" kern="1200" baseline="0" dirty="0" smtClean="0">
                <a:solidFill>
                  <a:schemeClr val="tx1"/>
                </a:solidFill>
                <a:latin typeface="Times New Roman" pitchFamily="-110" charset="0"/>
                <a:ea typeface="+mn-ea"/>
                <a:cs typeface="+mn-cs"/>
              </a:rPr>
              <a:t>Tunnel mode provides protection to the entire IP packet. To</a:t>
            </a:r>
          </a:p>
          <a:p>
            <a:r>
              <a:rPr lang="en-US" sz="1200" b="0" kern="1200" baseline="0" dirty="0" smtClean="0">
                <a:solidFill>
                  <a:schemeClr val="tx1"/>
                </a:solidFill>
                <a:latin typeface="Times New Roman" pitchFamily="-110" charset="0"/>
                <a:ea typeface="+mn-ea"/>
                <a:cs typeface="+mn-cs"/>
              </a:rPr>
              <a:t>achieve this, after the ESP fields are added to the IP packet, the entire packet plus</a:t>
            </a:r>
          </a:p>
          <a:p>
            <a:r>
              <a:rPr lang="en-US" sz="1200" b="0" kern="1200" baseline="0" dirty="0" smtClean="0">
                <a:solidFill>
                  <a:schemeClr val="tx1"/>
                </a:solidFill>
                <a:latin typeface="Times New Roman" pitchFamily="-110" charset="0"/>
                <a:ea typeface="+mn-ea"/>
                <a:cs typeface="+mn-cs"/>
              </a:rPr>
              <a:t>security fields are treated as the payload of new outer IP packet with a new outer IP</a:t>
            </a:r>
          </a:p>
          <a:p>
            <a:r>
              <a:rPr lang="en-US" sz="1200" b="0" kern="1200" baseline="0" dirty="0" smtClean="0">
                <a:solidFill>
                  <a:schemeClr val="tx1"/>
                </a:solidFill>
                <a:latin typeface="Times New Roman" pitchFamily="-110" charset="0"/>
                <a:ea typeface="+mn-ea"/>
                <a:cs typeface="+mn-cs"/>
              </a:rPr>
              <a:t>header. The entire original, inner, packet travels through a tunnel from one point of</a:t>
            </a:r>
          </a:p>
          <a:p>
            <a:r>
              <a:rPr lang="en-US" sz="1200" b="0" kern="1200" baseline="0" dirty="0" smtClean="0">
                <a:solidFill>
                  <a:schemeClr val="tx1"/>
                </a:solidFill>
                <a:latin typeface="Times New Roman" pitchFamily="-110" charset="0"/>
                <a:ea typeface="+mn-ea"/>
                <a:cs typeface="+mn-cs"/>
              </a:rPr>
              <a:t>an IP network to another; no routers along the way are able to examine the inner IP</a:t>
            </a:r>
          </a:p>
          <a:p>
            <a:r>
              <a:rPr lang="en-US" sz="1200" b="0" kern="1200" baseline="0" dirty="0" smtClean="0">
                <a:solidFill>
                  <a:schemeClr val="tx1"/>
                </a:solidFill>
                <a:latin typeface="Times New Roman" pitchFamily="-110" charset="0"/>
                <a:ea typeface="+mn-ea"/>
                <a:cs typeface="+mn-cs"/>
              </a:rPr>
              <a:t>header. Because the original packet is encapsulated, the new, larger packet may have</a:t>
            </a:r>
          </a:p>
          <a:p>
            <a:r>
              <a:rPr lang="en-US" sz="1200" b="0" kern="1200" baseline="0" dirty="0" smtClean="0">
                <a:solidFill>
                  <a:schemeClr val="tx1"/>
                </a:solidFill>
                <a:latin typeface="Times New Roman" pitchFamily="-110" charset="0"/>
                <a:ea typeface="+mn-ea"/>
                <a:cs typeface="+mn-cs"/>
              </a:rPr>
              <a:t>totally different source and destination addresses, adding to the security. Tunnel</a:t>
            </a:r>
          </a:p>
          <a:p>
            <a:r>
              <a:rPr lang="en-US" sz="1200" b="0" kern="1200" baseline="0" dirty="0" smtClean="0">
                <a:solidFill>
                  <a:schemeClr val="tx1"/>
                </a:solidFill>
                <a:latin typeface="Times New Roman" pitchFamily="-110" charset="0"/>
                <a:ea typeface="+mn-ea"/>
                <a:cs typeface="+mn-cs"/>
              </a:rPr>
              <a:t>mode is used when one or both ends of a security association are a security gateway,</a:t>
            </a:r>
          </a:p>
          <a:p>
            <a:r>
              <a:rPr lang="en-US" sz="1200" b="0" kern="1200" baseline="0" dirty="0" smtClean="0">
                <a:solidFill>
                  <a:schemeClr val="tx1"/>
                </a:solidFill>
                <a:latin typeface="Times New Roman" pitchFamily="-110" charset="0"/>
                <a:ea typeface="+mn-ea"/>
                <a:cs typeface="+mn-cs"/>
              </a:rPr>
              <a:t>such as a firewall or router that implements IPsec. With tunnel mode, a number of</a:t>
            </a:r>
          </a:p>
          <a:p>
            <a:r>
              <a:rPr lang="en-US" sz="1200" b="0" kern="1200" baseline="0" dirty="0" smtClean="0">
                <a:solidFill>
                  <a:schemeClr val="tx1"/>
                </a:solidFill>
                <a:latin typeface="Times New Roman" pitchFamily="-110" charset="0"/>
                <a:ea typeface="+mn-ea"/>
                <a:cs typeface="+mn-cs"/>
              </a:rPr>
              <a:t>hosts on networks behind firewalls may engage in secure communications without</a:t>
            </a:r>
          </a:p>
          <a:p>
            <a:r>
              <a:rPr lang="en-US" sz="1200" b="0" kern="1200" baseline="0" dirty="0" smtClean="0">
                <a:solidFill>
                  <a:schemeClr val="tx1"/>
                </a:solidFill>
                <a:latin typeface="Times New Roman" pitchFamily="-110" charset="0"/>
                <a:ea typeface="+mn-ea"/>
                <a:cs typeface="+mn-cs"/>
              </a:rPr>
              <a:t>implementing IPsec. The unprotected packets generated by such hosts are tunneled</a:t>
            </a:r>
          </a:p>
          <a:p>
            <a:r>
              <a:rPr lang="en-US" sz="1200" b="0" kern="1200" baseline="0" dirty="0" smtClean="0">
                <a:solidFill>
                  <a:schemeClr val="tx1"/>
                </a:solidFill>
                <a:latin typeface="Times New Roman" pitchFamily="-110" charset="0"/>
                <a:ea typeface="+mn-ea"/>
                <a:cs typeface="+mn-cs"/>
              </a:rPr>
              <a:t>through external networks by tunnel mode SAs set up by the IPsec software in the</a:t>
            </a:r>
          </a:p>
          <a:p>
            <a:r>
              <a:rPr lang="en-US" sz="1200" b="0" kern="1200" baseline="0" dirty="0" smtClean="0">
                <a:solidFill>
                  <a:schemeClr val="tx1"/>
                </a:solidFill>
                <a:latin typeface="Times New Roman" pitchFamily="-110" charset="0"/>
                <a:ea typeface="+mn-ea"/>
                <a:cs typeface="+mn-cs"/>
              </a:rPr>
              <a:t>firewall or secure router at the boundary of the local network.</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Here is an example of how tunnel mode IPsec operates. Host A on a network</a:t>
            </a:r>
          </a:p>
          <a:p>
            <a:r>
              <a:rPr lang="en-US" sz="1200" b="0" kern="1200" baseline="0" dirty="0" smtClean="0">
                <a:solidFill>
                  <a:schemeClr val="tx1"/>
                </a:solidFill>
                <a:latin typeface="Times New Roman" pitchFamily="-110" charset="0"/>
                <a:ea typeface="+mn-ea"/>
                <a:cs typeface="+mn-cs"/>
              </a:rPr>
              <a:t>generates an IP packet with the destination address of host B on another network.</a:t>
            </a:r>
          </a:p>
          <a:p>
            <a:r>
              <a:rPr lang="en-US" sz="1200" b="0" kern="1200" baseline="0" dirty="0" smtClean="0">
                <a:solidFill>
                  <a:schemeClr val="tx1"/>
                </a:solidFill>
                <a:latin typeface="Times New Roman" pitchFamily="-110" charset="0"/>
                <a:ea typeface="+mn-ea"/>
                <a:cs typeface="+mn-cs"/>
              </a:rPr>
              <a:t>This packet is routed from the originating host to a firewall or secure router at the</a:t>
            </a:r>
          </a:p>
          <a:p>
            <a:r>
              <a:rPr lang="en-US" sz="1200" b="0" kern="1200" baseline="0" dirty="0" smtClean="0">
                <a:solidFill>
                  <a:schemeClr val="tx1"/>
                </a:solidFill>
                <a:latin typeface="Times New Roman" pitchFamily="-110" charset="0"/>
                <a:ea typeface="+mn-ea"/>
                <a:cs typeface="+mn-cs"/>
              </a:rPr>
              <a:t>boundary of A’s network. The firewall filters all outgoing packets to determine the</a:t>
            </a:r>
          </a:p>
          <a:p>
            <a:r>
              <a:rPr lang="en-US" sz="1200" b="0" kern="1200" baseline="0" dirty="0" smtClean="0">
                <a:solidFill>
                  <a:schemeClr val="tx1"/>
                </a:solidFill>
                <a:latin typeface="Times New Roman" pitchFamily="-110" charset="0"/>
                <a:ea typeface="+mn-ea"/>
                <a:cs typeface="+mn-cs"/>
              </a:rPr>
              <a:t>need for IPsec processing. If this packet from A to B requires IPsec, the firewall performs</a:t>
            </a:r>
          </a:p>
          <a:p>
            <a:r>
              <a:rPr lang="en-US" sz="1200" b="0" kern="1200" baseline="0" dirty="0" smtClean="0">
                <a:solidFill>
                  <a:schemeClr val="tx1"/>
                </a:solidFill>
                <a:latin typeface="Times New Roman" pitchFamily="-110" charset="0"/>
                <a:ea typeface="+mn-ea"/>
                <a:cs typeface="+mn-cs"/>
              </a:rPr>
              <a:t>IPsec processing and encapsulates the packet with an outer IP header. The source</a:t>
            </a:r>
          </a:p>
          <a:p>
            <a:r>
              <a:rPr lang="en-US" sz="1200" b="0" kern="1200" baseline="0" dirty="0" smtClean="0">
                <a:solidFill>
                  <a:schemeClr val="tx1"/>
                </a:solidFill>
                <a:latin typeface="Times New Roman" pitchFamily="-110" charset="0"/>
                <a:ea typeface="+mn-ea"/>
                <a:cs typeface="+mn-cs"/>
              </a:rPr>
              <a:t>IP address of this outer IP packet is this firewall, and the destination address may be a</a:t>
            </a:r>
          </a:p>
          <a:p>
            <a:r>
              <a:rPr lang="en-US" sz="1200" b="0" kern="1200" baseline="0" dirty="0" smtClean="0">
                <a:solidFill>
                  <a:schemeClr val="tx1"/>
                </a:solidFill>
                <a:latin typeface="Times New Roman" pitchFamily="-110" charset="0"/>
                <a:ea typeface="+mn-ea"/>
                <a:cs typeface="+mn-cs"/>
              </a:rPr>
              <a:t>firewall that forms the boundary to B’s local network. This packet is now routed to B’s</a:t>
            </a:r>
          </a:p>
          <a:p>
            <a:r>
              <a:rPr lang="en-US" sz="1200" b="0" kern="1200" baseline="0" dirty="0" smtClean="0">
                <a:solidFill>
                  <a:schemeClr val="tx1"/>
                </a:solidFill>
                <a:latin typeface="Times New Roman" pitchFamily="-110" charset="0"/>
                <a:ea typeface="+mn-ea"/>
                <a:cs typeface="+mn-cs"/>
              </a:rPr>
              <a:t>firewall, with intermediate routers examining only the outer IP header. At B’s firewall,</a:t>
            </a:r>
          </a:p>
          <a:p>
            <a:r>
              <a:rPr lang="en-US" sz="1200" b="0" kern="1200" baseline="0" dirty="0" smtClean="0">
                <a:solidFill>
                  <a:schemeClr val="tx1"/>
                </a:solidFill>
                <a:latin typeface="Times New Roman" pitchFamily="-110" charset="0"/>
                <a:ea typeface="+mn-ea"/>
                <a:cs typeface="+mn-cs"/>
              </a:rPr>
              <a:t>the outer IP header is stripped off, and the inner packet is delivered to B.</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ESP in tunnel mode encrypts and optionally authenticates the entire inner IP</a:t>
            </a:r>
          </a:p>
          <a:p>
            <a:r>
              <a:rPr lang="en-US" sz="1200" b="0" kern="1200" baseline="0" dirty="0" smtClean="0">
                <a:solidFill>
                  <a:schemeClr val="tx1"/>
                </a:solidFill>
                <a:latin typeface="Times New Roman" pitchFamily="-110" charset="0"/>
                <a:ea typeface="+mn-ea"/>
                <a:cs typeface="+mn-cs"/>
              </a:rPr>
              <a:t>packet, including the inner IP header.</a:t>
            </a:r>
            <a:endParaRPr lang="en-US" b="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33</a:t>
            </a:fld>
            <a:endParaRPr lang="en-AU" dirty="0">
              <a:solidFill>
                <a:srgbClr val="000000"/>
              </a:solidFill>
            </a:endParaRPr>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dirty="0">
                <a:latin typeface="Times New Roman" pitchFamily="-107" charset="0"/>
              </a:rPr>
              <a:t>Chapter </a:t>
            </a:r>
            <a:r>
              <a:rPr lang="en-US" dirty="0" smtClean="0">
                <a:latin typeface="Times New Roman" pitchFamily="-107" charset="0"/>
              </a:rPr>
              <a:t>22 </a:t>
            </a:r>
            <a:r>
              <a:rPr lang="en-US" dirty="0">
                <a:latin typeface="Times New Roman" pitchFamily="-107" charset="0"/>
              </a:rPr>
              <a:t>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Times New Roman" pitchFamily="-110" charset="0"/>
                <a:ea typeface="+mn-ea"/>
                <a:cs typeface="+mn-cs"/>
              </a:rPr>
              <a:t> S/MIME is defined as a set of additional MIME content types (Table 22.1) and</a:t>
            </a:r>
          </a:p>
          <a:p>
            <a:r>
              <a:rPr lang="en-US" sz="1200" b="0" i="0" u="none" strike="noStrike" kern="1200" baseline="0" dirty="0" smtClean="0">
                <a:solidFill>
                  <a:schemeClr val="tx1"/>
                </a:solidFill>
                <a:latin typeface="Times New Roman" pitchFamily="-110" charset="0"/>
                <a:ea typeface="+mn-ea"/>
                <a:cs typeface="+mn-cs"/>
              </a:rPr>
              <a:t>provides the ability to sign and/or encrypt e-mail messages.</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smtClean="0">
                <a:solidFill>
                  <a:schemeClr val="tx1"/>
                </a:solidFill>
                <a:latin typeface="Times New Roman" pitchFamily="-110" charset="0"/>
                <a:ea typeface="+mn-ea"/>
                <a:cs typeface="+mn-cs"/>
              </a:rPr>
              <a:t>In essence, these</a:t>
            </a:r>
          </a:p>
          <a:p>
            <a:r>
              <a:rPr lang="en-US" sz="1200" b="0" kern="1200" baseline="0" dirty="0" smtClean="0">
                <a:solidFill>
                  <a:schemeClr val="tx1"/>
                </a:solidFill>
                <a:latin typeface="Times New Roman" pitchFamily="-110" charset="0"/>
                <a:ea typeface="+mn-ea"/>
                <a:cs typeface="+mn-cs"/>
              </a:rPr>
              <a:t>content-types support four new functions: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Enveloped data: This function consists of encrypted content of any type and</a:t>
            </a:r>
          </a:p>
          <a:p>
            <a:r>
              <a:rPr lang="en-US" sz="1200" b="0" kern="1200" baseline="0" dirty="0" smtClean="0">
                <a:solidFill>
                  <a:schemeClr val="tx1"/>
                </a:solidFill>
                <a:latin typeface="Times New Roman" pitchFamily="-110" charset="0"/>
                <a:ea typeface="+mn-ea"/>
                <a:cs typeface="+mn-cs"/>
              </a:rPr>
              <a:t>encrypted-content encryption keys for one or more recipients.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Signed data: A digital signature is formed by taking the message digest of the</a:t>
            </a:r>
          </a:p>
          <a:p>
            <a:r>
              <a:rPr lang="en-US" sz="1200" b="0" kern="1200" baseline="0" dirty="0" smtClean="0">
                <a:solidFill>
                  <a:schemeClr val="tx1"/>
                </a:solidFill>
                <a:latin typeface="Times New Roman" pitchFamily="-110" charset="0"/>
                <a:ea typeface="+mn-ea"/>
                <a:cs typeface="+mn-cs"/>
              </a:rPr>
              <a:t>content to be signed and then encrypting that with the private key of the signer.</a:t>
            </a:r>
          </a:p>
          <a:p>
            <a:r>
              <a:rPr lang="en-US" sz="1200" b="0" kern="1200" baseline="0" dirty="0" smtClean="0">
                <a:solidFill>
                  <a:schemeClr val="tx1"/>
                </a:solidFill>
                <a:latin typeface="Times New Roman" pitchFamily="-110" charset="0"/>
                <a:ea typeface="+mn-ea"/>
                <a:cs typeface="+mn-cs"/>
              </a:rPr>
              <a:t>The content plus signature are then encoded using base64 encoding. A signed</a:t>
            </a:r>
          </a:p>
          <a:p>
            <a:r>
              <a:rPr lang="en-US" sz="1200" b="0" kern="1200" baseline="0" dirty="0" smtClean="0">
                <a:solidFill>
                  <a:schemeClr val="tx1"/>
                </a:solidFill>
                <a:latin typeface="Times New Roman" pitchFamily="-110" charset="0"/>
                <a:ea typeface="+mn-ea"/>
                <a:cs typeface="+mn-cs"/>
              </a:rPr>
              <a:t>data message can only be viewed by a recipient with S/MIME capability.</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Clear-signed data: As with signed data, a digital signature of the content is</a:t>
            </a:r>
          </a:p>
          <a:p>
            <a:r>
              <a:rPr lang="en-US" sz="1200" b="0" kern="1200" baseline="0" dirty="0" smtClean="0">
                <a:solidFill>
                  <a:schemeClr val="tx1"/>
                </a:solidFill>
                <a:latin typeface="Times New Roman" pitchFamily="-110" charset="0"/>
                <a:ea typeface="+mn-ea"/>
                <a:cs typeface="+mn-cs"/>
              </a:rPr>
              <a:t>formed. However, in this case, only the digital signature is encoded using</a:t>
            </a:r>
          </a:p>
          <a:p>
            <a:r>
              <a:rPr lang="en-US" sz="1200" b="0" kern="1200" baseline="0" dirty="0" smtClean="0">
                <a:solidFill>
                  <a:schemeClr val="tx1"/>
                </a:solidFill>
                <a:latin typeface="Times New Roman" pitchFamily="-110" charset="0"/>
                <a:ea typeface="+mn-ea"/>
                <a:cs typeface="+mn-cs"/>
              </a:rPr>
              <a:t>base64. As a result, recipients without S/MIME capability can view the</a:t>
            </a:r>
          </a:p>
          <a:p>
            <a:r>
              <a:rPr lang="en-US" sz="1200" b="0" kern="1200" baseline="0" dirty="0" smtClean="0">
                <a:solidFill>
                  <a:schemeClr val="tx1"/>
                </a:solidFill>
                <a:latin typeface="Times New Roman" pitchFamily="-110" charset="0"/>
                <a:ea typeface="+mn-ea"/>
                <a:cs typeface="+mn-cs"/>
              </a:rPr>
              <a:t>message content, although they cannot verify the signature.</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Signed and enveloped data: Signed-only and encrypted-only entities may be</a:t>
            </a:r>
          </a:p>
          <a:p>
            <a:r>
              <a:rPr lang="en-US" sz="1200" b="0" kern="1200" baseline="0" dirty="0" smtClean="0">
                <a:solidFill>
                  <a:schemeClr val="tx1"/>
                </a:solidFill>
                <a:latin typeface="Times New Roman" pitchFamily="-110" charset="0"/>
                <a:ea typeface="+mn-ea"/>
                <a:cs typeface="+mn-cs"/>
              </a:rPr>
              <a:t>nested, so that encrypted data may be signed and signed data or clear-signed</a:t>
            </a:r>
          </a:p>
          <a:p>
            <a:r>
              <a:rPr lang="en-US" sz="1200" b="0" kern="1200" baseline="0" dirty="0" smtClean="0">
                <a:solidFill>
                  <a:schemeClr val="tx1"/>
                </a:solidFill>
                <a:latin typeface="Times New Roman" pitchFamily="-110" charset="0"/>
                <a:ea typeface="+mn-ea"/>
                <a:cs typeface="+mn-cs"/>
              </a:rPr>
              <a:t>data may be encrypted.</a:t>
            </a:r>
            <a:endParaRPr lang="en-US" b="0" dirty="0" smtClean="0"/>
          </a:p>
          <a:p>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5</a:t>
            </a:fld>
            <a:endParaRPr lang="en-AU" dirty="0"/>
          </a:p>
        </p:txBody>
      </p:sp>
    </p:spTree>
    <p:extLst>
      <p:ext uri="{BB962C8B-B14F-4D97-AF65-F5344CB8AC3E}">
        <p14:creationId xmlns:p14="http://schemas.microsoft.com/office/powerpoint/2010/main" val="361251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Figure 22.1 provides a typical example of the use of S/MIME.</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The default algorithms used for signing</a:t>
            </a:r>
          </a:p>
          <a:p>
            <a:r>
              <a:rPr lang="en-US" sz="1200" kern="1200" baseline="0" dirty="0" smtClean="0">
                <a:solidFill>
                  <a:schemeClr val="tx1"/>
                </a:solidFill>
                <a:latin typeface="Times New Roman" pitchFamily="-110" charset="0"/>
                <a:ea typeface="+mn-ea"/>
                <a:cs typeface="+mn-cs"/>
              </a:rPr>
              <a:t>S/MIME messages are the Digital Signature Standard (DSS) and the Secure Hash</a:t>
            </a:r>
          </a:p>
          <a:p>
            <a:r>
              <a:rPr lang="en-US" sz="1200" kern="1200" baseline="0" dirty="0" smtClean="0">
                <a:solidFill>
                  <a:schemeClr val="tx1"/>
                </a:solidFill>
                <a:latin typeface="Times New Roman" pitchFamily="-110" charset="0"/>
                <a:ea typeface="+mn-ea"/>
                <a:cs typeface="+mn-cs"/>
              </a:rPr>
              <a:t>Algorithm, revision 1 (SHA-1). The process works as follows. Take the message</a:t>
            </a:r>
          </a:p>
          <a:p>
            <a:r>
              <a:rPr lang="en-US" sz="1200" kern="1200" baseline="0" dirty="0" smtClean="0">
                <a:solidFill>
                  <a:schemeClr val="tx1"/>
                </a:solidFill>
                <a:latin typeface="Times New Roman" pitchFamily="-110" charset="0"/>
                <a:ea typeface="+mn-ea"/>
                <a:cs typeface="+mn-cs"/>
              </a:rPr>
              <a:t>that you want to send and map it into a fixed-length code of 160 bits, using SHA-1.</a:t>
            </a:r>
          </a:p>
          <a:p>
            <a:r>
              <a:rPr lang="en-US" sz="1200" kern="1200" baseline="0" dirty="0" smtClean="0">
                <a:solidFill>
                  <a:schemeClr val="tx1"/>
                </a:solidFill>
                <a:latin typeface="Times New Roman" pitchFamily="-110" charset="0"/>
                <a:ea typeface="+mn-ea"/>
                <a:cs typeface="+mn-cs"/>
              </a:rPr>
              <a:t>The 160-bit message digest is, for all practical purposes, unique for this message.</a:t>
            </a:r>
          </a:p>
          <a:p>
            <a:r>
              <a:rPr lang="en-US" sz="1200" kern="1200" baseline="0" dirty="0" smtClean="0">
                <a:solidFill>
                  <a:schemeClr val="tx1"/>
                </a:solidFill>
                <a:latin typeface="Times New Roman" pitchFamily="-110" charset="0"/>
                <a:ea typeface="+mn-ea"/>
                <a:cs typeface="+mn-cs"/>
              </a:rPr>
              <a:t>It would be virtually impossible for someone to alter this message or substitute</a:t>
            </a:r>
          </a:p>
          <a:p>
            <a:r>
              <a:rPr lang="en-US" sz="1200" kern="1200" baseline="0" dirty="0" smtClean="0">
                <a:solidFill>
                  <a:schemeClr val="tx1"/>
                </a:solidFill>
                <a:latin typeface="Times New Roman" pitchFamily="-110" charset="0"/>
                <a:ea typeface="+mn-ea"/>
                <a:cs typeface="+mn-cs"/>
              </a:rPr>
              <a:t>another message and still come up with the same digest. Then, S/MIME encrypts</a:t>
            </a:r>
          </a:p>
          <a:p>
            <a:r>
              <a:rPr lang="en-US" sz="1200" kern="1200" baseline="0" dirty="0" smtClean="0">
                <a:solidFill>
                  <a:schemeClr val="tx1"/>
                </a:solidFill>
                <a:latin typeface="Times New Roman" pitchFamily="-110" charset="0"/>
                <a:ea typeface="+mn-ea"/>
                <a:cs typeface="+mn-cs"/>
              </a:rPr>
              <a:t>the digest using DSS and the sender’s private DSS key. The result is the digital</a:t>
            </a:r>
          </a:p>
          <a:p>
            <a:r>
              <a:rPr lang="en-US" sz="1200" kern="1200" baseline="0" dirty="0" smtClean="0">
                <a:solidFill>
                  <a:schemeClr val="tx1"/>
                </a:solidFill>
                <a:latin typeface="Times New Roman" pitchFamily="-110" charset="0"/>
                <a:ea typeface="+mn-ea"/>
                <a:cs typeface="+mn-cs"/>
              </a:rPr>
              <a:t>signature, which is attached to the message. Now, anyone who gets this message</a:t>
            </a:r>
          </a:p>
          <a:p>
            <a:r>
              <a:rPr lang="en-US" sz="1200" kern="1200" baseline="0" dirty="0" smtClean="0">
                <a:solidFill>
                  <a:schemeClr val="tx1"/>
                </a:solidFill>
                <a:latin typeface="Times New Roman" pitchFamily="-110" charset="0"/>
                <a:ea typeface="+mn-ea"/>
                <a:cs typeface="+mn-cs"/>
              </a:rPr>
              <a:t>can re-compute the message digest and then decrypt the signature using DSS and</a:t>
            </a:r>
          </a:p>
          <a:p>
            <a:r>
              <a:rPr lang="en-US" sz="1200" kern="1200" baseline="0" dirty="0" smtClean="0">
                <a:solidFill>
                  <a:schemeClr val="tx1"/>
                </a:solidFill>
                <a:latin typeface="Times New Roman" pitchFamily="-110" charset="0"/>
                <a:ea typeface="+mn-ea"/>
                <a:cs typeface="+mn-cs"/>
              </a:rPr>
              <a:t>the sender’s public DSS key. If the message digest in the signature matches the</a:t>
            </a:r>
          </a:p>
          <a:p>
            <a:r>
              <a:rPr lang="en-US" sz="1200" kern="1200" baseline="0" dirty="0" smtClean="0">
                <a:solidFill>
                  <a:schemeClr val="tx1"/>
                </a:solidFill>
                <a:latin typeface="Times New Roman" pitchFamily="-110" charset="0"/>
                <a:ea typeface="+mn-ea"/>
                <a:cs typeface="+mn-cs"/>
              </a:rPr>
              <a:t>message digest that was calculated, then the signature is valid. Since this operation</a:t>
            </a:r>
          </a:p>
          <a:p>
            <a:r>
              <a:rPr lang="en-US" sz="1200" kern="1200" baseline="0" dirty="0" smtClean="0">
                <a:solidFill>
                  <a:schemeClr val="tx1"/>
                </a:solidFill>
                <a:latin typeface="Times New Roman" pitchFamily="-110" charset="0"/>
                <a:ea typeface="+mn-ea"/>
                <a:cs typeface="+mn-cs"/>
              </a:rPr>
              <a:t>only involves encrypting and decrypting a 160-bit block, it takes up little time.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an alternative, the RSA public-key encryption algorithm can be used with</a:t>
            </a:r>
          </a:p>
          <a:p>
            <a:r>
              <a:rPr lang="en-US" sz="1200" kern="1200" baseline="0" dirty="0" smtClean="0">
                <a:solidFill>
                  <a:schemeClr val="tx1"/>
                </a:solidFill>
                <a:latin typeface="Times New Roman" pitchFamily="-110" charset="0"/>
                <a:ea typeface="+mn-ea"/>
                <a:cs typeface="+mn-cs"/>
              </a:rPr>
              <a:t>either the SHA-1 or the MD5 message digest algorithm for forming signatures.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signature is a binary string, and sending it in that form through the Internet</a:t>
            </a:r>
          </a:p>
          <a:p>
            <a:r>
              <a:rPr lang="en-US" sz="1200" kern="1200" baseline="0" dirty="0" smtClean="0">
                <a:solidFill>
                  <a:schemeClr val="tx1"/>
                </a:solidFill>
                <a:latin typeface="Times New Roman" pitchFamily="-110" charset="0"/>
                <a:ea typeface="+mn-ea"/>
                <a:cs typeface="+mn-cs"/>
              </a:rPr>
              <a:t>e-mail system could result in unintended alteration of the contents, because some</a:t>
            </a:r>
          </a:p>
          <a:p>
            <a:r>
              <a:rPr lang="en-US" sz="1200" kern="1200" baseline="0" dirty="0" smtClean="0">
                <a:solidFill>
                  <a:schemeClr val="tx1"/>
                </a:solidFill>
                <a:latin typeface="Times New Roman" pitchFamily="-110" charset="0"/>
                <a:ea typeface="+mn-ea"/>
                <a:cs typeface="+mn-cs"/>
              </a:rPr>
              <a:t>e-mail software will attempt to interpret the message content looking for control</a:t>
            </a:r>
          </a:p>
          <a:p>
            <a:r>
              <a:rPr lang="en-US" sz="1200" kern="1200" baseline="0" dirty="0" smtClean="0">
                <a:solidFill>
                  <a:schemeClr val="tx1"/>
                </a:solidFill>
                <a:latin typeface="Times New Roman" pitchFamily="-110" charset="0"/>
                <a:ea typeface="+mn-ea"/>
                <a:cs typeface="+mn-cs"/>
              </a:rPr>
              <a:t>characters such as line feeds. To protect the data, either the signature alone or the</a:t>
            </a:r>
          </a:p>
          <a:p>
            <a:r>
              <a:rPr lang="en-US" sz="1200" kern="1200" baseline="0" dirty="0" smtClean="0">
                <a:solidFill>
                  <a:schemeClr val="tx1"/>
                </a:solidFill>
                <a:latin typeface="Times New Roman" pitchFamily="-110" charset="0"/>
                <a:ea typeface="+mn-ea"/>
                <a:cs typeface="+mn-cs"/>
              </a:rPr>
              <a:t>signature plus the message are mapped into printable ASCII characters using a</a:t>
            </a:r>
          </a:p>
          <a:p>
            <a:r>
              <a:rPr lang="en-US" sz="1200" kern="1200" baseline="0" dirty="0" smtClean="0">
                <a:solidFill>
                  <a:schemeClr val="tx1"/>
                </a:solidFill>
                <a:latin typeface="Times New Roman" pitchFamily="-110" charset="0"/>
                <a:ea typeface="+mn-ea"/>
                <a:cs typeface="+mn-cs"/>
              </a:rPr>
              <a:t>scheme known as radix-64 or base64 mapping. Radix-64 maps each input group of</a:t>
            </a:r>
          </a:p>
          <a:p>
            <a:r>
              <a:rPr lang="en-US" sz="1200" kern="1200" baseline="0" dirty="0" smtClean="0">
                <a:solidFill>
                  <a:schemeClr val="tx1"/>
                </a:solidFill>
                <a:latin typeface="Times New Roman" pitchFamily="-110" charset="0"/>
                <a:ea typeface="+mn-ea"/>
                <a:cs typeface="+mn-cs"/>
              </a:rPr>
              <a:t>three octets of binary data into four ASCII characters (see Appendix G ).</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The default algorithms used for encrypting S/MIME messages</a:t>
            </a:r>
          </a:p>
          <a:p>
            <a:r>
              <a:rPr lang="en-US" sz="1200" kern="1200" baseline="0" dirty="0" smtClean="0">
                <a:solidFill>
                  <a:schemeClr val="tx1"/>
                </a:solidFill>
                <a:latin typeface="Times New Roman" pitchFamily="-110" charset="0"/>
                <a:ea typeface="+mn-ea"/>
                <a:cs typeface="+mn-cs"/>
              </a:rPr>
              <a:t>are the triple DES (3DES) and a public-key scheme known as ElGamal, which is based</a:t>
            </a:r>
          </a:p>
          <a:p>
            <a:r>
              <a:rPr lang="en-US" sz="1200" kern="1200" baseline="0" dirty="0" smtClean="0">
                <a:solidFill>
                  <a:schemeClr val="tx1"/>
                </a:solidFill>
                <a:latin typeface="Times New Roman" pitchFamily="-110" charset="0"/>
                <a:ea typeface="+mn-ea"/>
                <a:cs typeface="+mn-cs"/>
              </a:rPr>
              <a:t>on the Diffie-Hellman public-key exchange algorithm. To begin, S/MIME generates</a:t>
            </a:r>
          </a:p>
          <a:p>
            <a:r>
              <a:rPr lang="en-US" sz="1200" kern="1200" baseline="0" dirty="0" smtClean="0">
                <a:solidFill>
                  <a:schemeClr val="tx1"/>
                </a:solidFill>
                <a:latin typeface="Times New Roman" pitchFamily="-110" charset="0"/>
                <a:ea typeface="+mn-ea"/>
                <a:cs typeface="+mn-cs"/>
              </a:rPr>
              <a:t>a pseudorandom secret key; this is used to encrypt the message using 3DES or some</a:t>
            </a:r>
          </a:p>
          <a:p>
            <a:r>
              <a:rPr lang="en-US" sz="1200" kern="1200" baseline="0" dirty="0" smtClean="0">
                <a:solidFill>
                  <a:schemeClr val="tx1"/>
                </a:solidFill>
                <a:latin typeface="Times New Roman" pitchFamily="-110" charset="0"/>
                <a:ea typeface="+mn-ea"/>
                <a:cs typeface="+mn-cs"/>
              </a:rPr>
              <a:t>other conventional encryption scheme. In any conventional encryption application,</a:t>
            </a:r>
          </a:p>
          <a:p>
            <a:r>
              <a:rPr lang="en-US" sz="1200" kern="1200" baseline="0" dirty="0" smtClean="0">
                <a:solidFill>
                  <a:schemeClr val="tx1"/>
                </a:solidFill>
                <a:latin typeface="Times New Roman" pitchFamily="-110" charset="0"/>
                <a:ea typeface="+mn-ea"/>
                <a:cs typeface="+mn-cs"/>
              </a:rPr>
              <a:t>the problem of key distribution must be addressed. In S/MIME, each conventional</a:t>
            </a:r>
          </a:p>
          <a:p>
            <a:r>
              <a:rPr lang="en-US" sz="1200" kern="1200" baseline="0" dirty="0" smtClean="0">
                <a:solidFill>
                  <a:schemeClr val="tx1"/>
                </a:solidFill>
                <a:latin typeface="Times New Roman" pitchFamily="-110" charset="0"/>
                <a:ea typeface="+mn-ea"/>
                <a:cs typeface="+mn-cs"/>
              </a:rPr>
              <a:t>key is used only once. That is, a new pseudorandom key is generated for each new</a:t>
            </a:r>
          </a:p>
          <a:p>
            <a:r>
              <a:rPr lang="en-US" sz="1200" kern="1200" baseline="0" dirty="0" smtClean="0">
                <a:solidFill>
                  <a:schemeClr val="tx1"/>
                </a:solidFill>
                <a:latin typeface="Times New Roman" pitchFamily="-110" charset="0"/>
                <a:ea typeface="+mn-ea"/>
                <a:cs typeface="+mn-cs"/>
              </a:rPr>
              <a:t>message encryption. This session key is bound to the message and transmitted with</a:t>
            </a:r>
          </a:p>
          <a:p>
            <a:r>
              <a:rPr lang="en-US" sz="1200" kern="1200" baseline="0" dirty="0" smtClean="0">
                <a:solidFill>
                  <a:schemeClr val="tx1"/>
                </a:solidFill>
                <a:latin typeface="Times New Roman" pitchFamily="-110" charset="0"/>
                <a:ea typeface="+mn-ea"/>
                <a:cs typeface="+mn-cs"/>
              </a:rPr>
              <a:t>it. The secret key is used as input to the public-key encryption algorithm, ElGamal,</a:t>
            </a:r>
          </a:p>
          <a:p>
            <a:r>
              <a:rPr lang="en-US" sz="1200" kern="1200" baseline="0" dirty="0" smtClean="0">
                <a:solidFill>
                  <a:schemeClr val="tx1"/>
                </a:solidFill>
                <a:latin typeface="Times New Roman" pitchFamily="-110" charset="0"/>
                <a:ea typeface="+mn-ea"/>
                <a:cs typeface="+mn-cs"/>
              </a:rPr>
              <a:t>which encrypts the key with the recipient’s public ElGamal key. On the receiving</a:t>
            </a:r>
          </a:p>
          <a:p>
            <a:r>
              <a:rPr lang="en-US" sz="1200" kern="1200" baseline="0" dirty="0" smtClean="0">
                <a:solidFill>
                  <a:schemeClr val="tx1"/>
                </a:solidFill>
                <a:latin typeface="Times New Roman" pitchFamily="-110" charset="0"/>
                <a:ea typeface="+mn-ea"/>
                <a:cs typeface="+mn-cs"/>
              </a:rPr>
              <a:t>end, S/MIME uses the receiver’s private ElGamal key to recover the secret key and</a:t>
            </a:r>
          </a:p>
          <a:p>
            <a:r>
              <a:rPr lang="en-US" sz="1200" kern="1200" baseline="0" dirty="0" smtClean="0">
                <a:solidFill>
                  <a:schemeClr val="tx1"/>
                </a:solidFill>
                <a:latin typeface="Times New Roman" pitchFamily="-110" charset="0"/>
                <a:ea typeface="+mn-ea"/>
                <a:cs typeface="+mn-cs"/>
              </a:rPr>
              <a:t>then uses the secret key and 3DES to recover the plaintext message.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encryption is used alone, radix-64 is used to convert the ciphertext to ASCII</a:t>
            </a:r>
          </a:p>
          <a:p>
            <a:r>
              <a:rPr lang="en-US" sz="1200" kern="1200" baseline="0" dirty="0" smtClean="0">
                <a:solidFill>
                  <a:schemeClr val="tx1"/>
                </a:solidFill>
                <a:latin typeface="Times New Roman" pitchFamily="-110" charset="0"/>
                <a:ea typeface="+mn-ea"/>
                <a:cs typeface="+mn-cs"/>
              </a:rPr>
              <a:t>format.</a:t>
            </a:r>
          </a:p>
          <a:p>
            <a:endParaRPr lang="en-US" sz="1200" b="1" i="1" kern="1200" baseline="0" dirty="0" smtClean="0">
              <a:solidFill>
                <a:schemeClr val="tx1"/>
              </a:solidFill>
              <a:latin typeface="Times New Roman" pitchFamily="-110" charset="0"/>
              <a:ea typeface="+mn-ea"/>
              <a:cs typeface="+mn-cs"/>
            </a:endParaRPr>
          </a:p>
          <a:p>
            <a:r>
              <a:rPr lang="en-US" sz="1200" b="1" i="1" kern="1200" baseline="0" dirty="0" smtClean="0">
                <a:solidFill>
                  <a:schemeClr val="tx1"/>
                </a:solidFill>
                <a:latin typeface="Times New Roman" pitchFamily="-110" charset="0"/>
                <a:ea typeface="+mn-ea"/>
                <a:cs typeface="+mn-cs"/>
              </a:rPr>
              <a:t>As can be seen from the discussion so far, S/MIME</a:t>
            </a:r>
          </a:p>
          <a:p>
            <a:r>
              <a:rPr lang="en-US" sz="1200" kern="1200" baseline="0" dirty="0" smtClean="0">
                <a:solidFill>
                  <a:schemeClr val="tx1"/>
                </a:solidFill>
                <a:latin typeface="Times New Roman" pitchFamily="-110" charset="0"/>
                <a:ea typeface="+mn-ea"/>
                <a:cs typeface="+mn-cs"/>
              </a:rPr>
              <a:t>contains a clever, efficient, interlocking set of functions and formats to provide an</a:t>
            </a:r>
          </a:p>
          <a:p>
            <a:r>
              <a:rPr lang="en-US" sz="1200" kern="1200" baseline="0" dirty="0" smtClean="0">
                <a:solidFill>
                  <a:schemeClr val="tx1"/>
                </a:solidFill>
                <a:latin typeface="Times New Roman" pitchFamily="-110" charset="0"/>
                <a:ea typeface="+mn-ea"/>
                <a:cs typeface="+mn-cs"/>
              </a:rPr>
              <a:t>effective encryption and signature service. To complete the system, one final area</a:t>
            </a:r>
          </a:p>
          <a:p>
            <a:r>
              <a:rPr lang="en-US" sz="1200" kern="1200" baseline="0" dirty="0" smtClean="0">
                <a:solidFill>
                  <a:schemeClr val="tx1"/>
                </a:solidFill>
                <a:latin typeface="Times New Roman" pitchFamily="-110" charset="0"/>
                <a:ea typeface="+mn-ea"/>
                <a:cs typeface="+mn-cs"/>
              </a:rPr>
              <a:t>needs to be addressed, that of public-key management.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basic tool that permits widespread use of S/MIME is the public-key certificate.</a:t>
            </a:r>
          </a:p>
          <a:p>
            <a:r>
              <a:rPr lang="en-US" sz="1200" kern="1200" baseline="0" dirty="0" smtClean="0">
                <a:solidFill>
                  <a:schemeClr val="tx1"/>
                </a:solidFill>
                <a:latin typeface="Times New Roman" pitchFamily="-110" charset="0"/>
                <a:ea typeface="+mn-ea"/>
                <a:cs typeface="+mn-cs"/>
              </a:rPr>
              <a:t>S/MIME uses certificates that conform to the international standard X.509v3.</a:t>
            </a:r>
            <a:endParaRPr lang="en-US" dirty="0"/>
          </a:p>
        </p:txBody>
      </p:sp>
      <p:sp>
        <p:nvSpPr>
          <p:cNvPr id="4" name="Slide Number Placeholder 3"/>
          <p:cNvSpPr>
            <a:spLocks noGrp="1"/>
          </p:cNvSpPr>
          <p:nvPr>
            <p:ph type="sldNum" sz="quarter" idx="10"/>
          </p:nvPr>
        </p:nvSpPr>
        <p:spPr/>
        <p:txBody>
          <a:bodyPr/>
          <a:lstStyle/>
          <a:p>
            <a:fld id="{99D0E851-8230-6347-80C9-5D232C7D0EAC}" type="slidenum">
              <a:rPr lang="en-AU" smtClean="0"/>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2A488-4C13-5F41-B570-9B96B9D51797}" type="slidenum">
              <a:rPr lang="en-AU"/>
              <a:pPr/>
              <a:t>9</a:t>
            </a:fld>
            <a:endParaRPr lang="en-AU" dirty="0"/>
          </a:p>
        </p:txBody>
      </p:sp>
      <p:sp>
        <p:nvSpPr>
          <p:cNvPr id="277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75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b="0" dirty="0">
                <a:latin typeface="Times" pitchFamily="-110" charset="0"/>
              </a:rPr>
              <a:t>S/MIME content-types support four new functions:</a:t>
            </a:r>
          </a:p>
          <a:p>
            <a:endParaRPr lang="en-US" b="0" dirty="0" smtClean="0">
              <a:latin typeface="Times" pitchFamily="-110" charset="0"/>
              <a:ea typeface="Times New Roman" pitchFamily="-110" charset="0"/>
              <a:cs typeface="Times New Roman" pitchFamily="-110" charset="0"/>
            </a:endParaRPr>
          </a:p>
          <a:p>
            <a:r>
              <a:rPr lang="en-US" b="0" dirty="0" smtClean="0">
                <a:latin typeface="Times" pitchFamily="-110" charset="0"/>
                <a:ea typeface="Times New Roman" pitchFamily="-110" charset="0"/>
                <a:cs typeface="Times New Roman" pitchFamily="-110" charset="0"/>
              </a:rPr>
              <a:t>• </a:t>
            </a:r>
            <a:r>
              <a:rPr lang="en-US" b="0" dirty="0">
                <a:latin typeface="Times" pitchFamily="-110" charset="0"/>
              </a:rPr>
              <a:t>Enveloped data: This consists of encrypted content of any type and encrypted-content encryption keys for one or more recipients.</a:t>
            </a:r>
          </a:p>
          <a:p>
            <a:endParaRPr lang="en-US" b="0" dirty="0" smtClean="0">
              <a:latin typeface="Times" pitchFamily="-110" charset="0"/>
              <a:ea typeface="Times New Roman" pitchFamily="-110" charset="0"/>
              <a:cs typeface="Times New Roman" pitchFamily="-110" charset="0"/>
            </a:endParaRPr>
          </a:p>
          <a:p>
            <a:r>
              <a:rPr lang="en-US" b="0" dirty="0" smtClean="0">
                <a:latin typeface="Times" pitchFamily="-110" charset="0"/>
                <a:ea typeface="Times New Roman" pitchFamily="-110" charset="0"/>
                <a:cs typeface="Times New Roman" pitchFamily="-110" charset="0"/>
              </a:rPr>
              <a:t>• </a:t>
            </a:r>
            <a:r>
              <a:rPr lang="en-US" b="0" dirty="0">
                <a:latin typeface="Times" pitchFamily="-110" charset="0"/>
              </a:rPr>
              <a:t>Signed data: A digital signature is formed by taking the message digest of the content to be signed and then encrypting that with the private key of the signer. The content plus signature are then encoded using base64 encoding. A signed data message can only be viewed by a recipient with S/MIME capability.</a:t>
            </a:r>
          </a:p>
          <a:p>
            <a:endParaRPr lang="en-US" b="0" dirty="0" smtClean="0">
              <a:latin typeface="Times" pitchFamily="-110" charset="0"/>
              <a:ea typeface="Times New Roman" pitchFamily="-110" charset="0"/>
              <a:cs typeface="Times New Roman" pitchFamily="-110" charset="0"/>
            </a:endParaRPr>
          </a:p>
          <a:p>
            <a:r>
              <a:rPr lang="en-US" b="0" dirty="0" smtClean="0">
                <a:latin typeface="Times" pitchFamily="-110" charset="0"/>
                <a:ea typeface="Times New Roman" pitchFamily="-110" charset="0"/>
                <a:cs typeface="Times New Roman" pitchFamily="-110" charset="0"/>
              </a:rPr>
              <a:t>• </a:t>
            </a:r>
            <a:r>
              <a:rPr lang="en-US" b="0" dirty="0">
                <a:latin typeface="Times" pitchFamily="-110" charset="0"/>
              </a:rPr>
              <a:t>Clear-signed data: As with signed data, a digital signature of the content is formed. However, in this case, only the digital signature is encoded using base64. As a result, recipients without S/MIME capability can view the message content, although they cannot verify the signature.</a:t>
            </a:r>
          </a:p>
          <a:p>
            <a:endParaRPr lang="en-US" b="0" dirty="0" smtClean="0">
              <a:latin typeface="Times" pitchFamily="-110" charset="0"/>
              <a:ea typeface="Times New Roman" pitchFamily="-110" charset="0"/>
              <a:cs typeface="Times New Roman" pitchFamily="-110" charset="0"/>
            </a:endParaRPr>
          </a:p>
          <a:p>
            <a:r>
              <a:rPr lang="en-US" b="0" dirty="0" smtClean="0">
                <a:latin typeface="Times" pitchFamily="-110" charset="0"/>
                <a:ea typeface="Times New Roman" pitchFamily="-110" charset="0"/>
                <a:cs typeface="Times New Roman" pitchFamily="-110" charset="0"/>
              </a:rPr>
              <a:t>• </a:t>
            </a:r>
            <a:r>
              <a:rPr lang="en-US" b="0" dirty="0">
                <a:latin typeface="Times" pitchFamily="-110" charset="0"/>
              </a:rPr>
              <a:t>Signed and enveloped data: Signed-only and encrypted-only entities may be nested, so that encrypted data may be signed and signed data or clear-signed data may be encrypted.</a:t>
            </a:r>
          </a:p>
          <a:p>
            <a:endParaRPr lang="en-US" b="0" dirty="0">
              <a:latin typeface="Times" pitchFamily="-110" charset="0"/>
            </a:endParaRPr>
          </a:p>
          <a:p>
            <a:endParaRPr lang="en-US"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3.w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9.w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w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Microsoft_Word_Document1.docx"/><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Microsoft_Word_Document2.docx"/><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2195736" y="332656"/>
            <a:ext cx="4791334" cy="62268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normAutofit/>
          </a:bodyPr>
          <a:lstStyle/>
          <a:p>
            <a:r>
              <a:rPr lang="en-US" dirty="0" smtClean="0">
                <a:solidFill>
                  <a:srgbClr val="FFB91D"/>
                </a:solidFill>
              </a:rPr>
              <a:t>DomainKeys Identified Mail (DKIM)</a:t>
            </a:r>
            <a:endParaRPr lang="en-US" dirty="0">
              <a:solidFill>
                <a:srgbClr val="FFB91D"/>
              </a:solidFill>
            </a:endParaRPr>
          </a:p>
        </p:txBody>
      </p:sp>
      <p:sp>
        <p:nvSpPr>
          <p:cNvPr id="3" name="Content Placeholder 2"/>
          <p:cNvSpPr>
            <a:spLocks noGrp="1"/>
          </p:cNvSpPr>
          <p:nvPr>
            <p:ph idx="1"/>
          </p:nvPr>
        </p:nvSpPr>
        <p:spPr>
          <a:xfrm>
            <a:off x="467544" y="2204864"/>
            <a:ext cx="8229600" cy="4525963"/>
          </a:xfrm>
        </p:spPr>
        <p:txBody>
          <a:bodyPr>
            <a:normAutofit/>
          </a:bodyPr>
          <a:lstStyle/>
          <a:p>
            <a:pPr>
              <a:spcAft>
                <a:spcPts val="400"/>
              </a:spcAft>
              <a:buClr>
                <a:srgbClr val="FC8D05"/>
              </a:buClr>
            </a:pPr>
            <a:r>
              <a:rPr lang="en-US" dirty="0"/>
              <a:t>S</a:t>
            </a:r>
            <a:r>
              <a:rPr lang="en-US" dirty="0" smtClean="0"/>
              <a:t>pecification of cryptographically signing e-mail messages permitting a signing domain to claim responsibility for a message in the mail stream</a:t>
            </a:r>
          </a:p>
          <a:p>
            <a:pPr>
              <a:spcAft>
                <a:spcPts val="400"/>
              </a:spcAft>
              <a:buClr>
                <a:srgbClr val="FC8D05"/>
              </a:buClr>
            </a:pPr>
            <a:r>
              <a:rPr lang="en-US" dirty="0"/>
              <a:t>P</a:t>
            </a:r>
            <a:r>
              <a:rPr lang="en-US" dirty="0" smtClean="0"/>
              <a:t>roposed Internet Standard (RFC 4871: </a:t>
            </a:r>
            <a:r>
              <a:rPr lang="en-US" i="1" dirty="0" smtClean="0"/>
              <a:t>DomainKeys Identified Mail (DKIM) Signatures)</a:t>
            </a:r>
          </a:p>
          <a:p>
            <a:pPr>
              <a:spcAft>
                <a:spcPts val="400"/>
              </a:spcAft>
              <a:buClr>
                <a:srgbClr val="FC8D05"/>
              </a:buClr>
            </a:pPr>
            <a:r>
              <a:rPr lang="en-US" dirty="0"/>
              <a:t>H</a:t>
            </a:r>
            <a:r>
              <a:rPr lang="en-US" dirty="0" smtClean="0"/>
              <a:t>as been widely adopted by a range of e-mail providers</a:t>
            </a:r>
          </a:p>
        </p:txBody>
      </p:sp>
      <p:pic>
        <p:nvPicPr>
          <p:cNvPr id="4" name="Picture 3"/>
          <p:cNvPicPr>
            <a:picLocks noChangeAspect="1"/>
          </p:cNvPicPr>
          <p:nvPr/>
        </p:nvPicPr>
        <p:blipFill>
          <a:blip r:embed="rId3"/>
          <a:stretch>
            <a:fillRect/>
          </a:stretch>
        </p:blipFill>
        <p:spPr>
          <a:xfrm>
            <a:off x="5638800" y="4800600"/>
            <a:ext cx="1612900" cy="1612900"/>
          </a:xfrm>
          <a:prstGeom prst="rect">
            <a:avLst/>
          </a:prstGeom>
        </p:spPr>
      </p:pic>
      <p:pic>
        <p:nvPicPr>
          <p:cNvPr id="5" name="Picture 4"/>
          <p:cNvPicPr>
            <a:picLocks noChangeAspect="1"/>
          </p:cNvPicPr>
          <p:nvPr/>
        </p:nvPicPr>
        <p:blipFill>
          <a:blip r:embed="rId4"/>
          <a:stretch>
            <a:fillRect/>
          </a:stretch>
        </p:blipFill>
        <p:spPr>
          <a:xfrm>
            <a:off x="6248400" y="5105400"/>
            <a:ext cx="2016369" cy="162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pdf"/>
          <p:cNvPicPr>
            <a:picLocks noChangeAspect="1"/>
          </p:cNvPicPr>
          <p:nvPr/>
        </p:nvPicPr>
        <p:blipFill rotWithShape="1">
          <a:blip r:embed="rId3">
            <a:extLst>
              <a:ext uri="{28A0092B-C50C-407E-A947-70E740481C1C}">
                <a14:useLocalDpi xmlns:a14="http://schemas.microsoft.com/office/drawing/2010/main" val="0"/>
              </a:ext>
            </a:extLst>
          </a:blip>
          <a:srcRect t="13847" b="15881"/>
          <a:stretch/>
        </p:blipFill>
        <p:spPr>
          <a:xfrm>
            <a:off x="1043608" y="260648"/>
            <a:ext cx="7056784" cy="6417512"/>
          </a:xfrm>
          <a:prstGeom prst="rect">
            <a:avLst/>
          </a:prstGeom>
          <a:solidFill>
            <a:schemeClr val="tx1"/>
          </a:solid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3.pdf"/>
          <p:cNvPicPr>
            <a:picLocks noChangeAspect="1"/>
          </p:cNvPicPr>
          <p:nvPr/>
        </p:nvPicPr>
        <p:blipFill rotWithShape="1">
          <a:blip r:embed="rId3">
            <a:extLst>
              <a:ext uri="{28A0092B-C50C-407E-A947-70E740481C1C}">
                <a14:useLocalDpi xmlns:a14="http://schemas.microsoft.com/office/drawing/2010/main" val="0"/>
              </a:ext>
            </a:extLst>
          </a:blip>
          <a:srcRect t="3635" b="7053"/>
          <a:stretch/>
        </p:blipFill>
        <p:spPr>
          <a:xfrm>
            <a:off x="1691680" y="82820"/>
            <a:ext cx="5760640" cy="6658159"/>
          </a:xfrm>
          <a:prstGeom prst="rect">
            <a:avLst/>
          </a:prstGeom>
          <a:solidFill>
            <a:schemeClr val="tx1"/>
          </a:solid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sz="4400" dirty="0">
                <a:solidFill>
                  <a:srgbClr val="DFC400"/>
                </a:solidFill>
              </a:rPr>
              <a:t>Secure Sockets Layer (SSL</a:t>
            </a:r>
            <a:r>
              <a:rPr lang="en-US" sz="4400" dirty="0" smtClean="0">
                <a:solidFill>
                  <a:srgbClr val="DFC400"/>
                </a:solidFill>
              </a:rPr>
              <a:t>) and Transport Layer Security (TLS)</a:t>
            </a:r>
            <a:endParaRPr lang="en-US" sz="4400" dirty="0">
              <a:solidFill>
                <a:srgbClr val="DFC400"/>
              </a:solidFill>
            </a:endParaRPr>
          </a:p>
        </p:txBody>
      </p:sp>
      <p:sp>
        <p:nvSpPr>
          <p:cNvPr id="208899" name="Rectangle 3"/>
          <p:cNvSpPr>
            <a:spLocks noGrp="1" noChangeArrowheads="1"/>
          </p:cNvSpPr>
          <p:nvPr>
            <p:ph idx="1"/>
          </p:nvPr>
        </p:nvSpPr>
        <p:spPr>
          <a:xfrm>
            <a:off x="539552" y="1916832"/>
            <a:ext cx="4464496" cy="4639816"/>
          </a:xfrm>
        </p:spPr>
        <p:txBody>
          <a:bodyPr>
            <a:noAutofit/>
          </a:bodyPr>
          <a:lstStyle/>
          <a:p>
            <a:pPr>
              <a:lnSpc>
                <a:spcPct val="90000"/>
              </a:lnSpc>
              <a:spcAft>
                <a:spcPts val="1200"/>
              </a:spcAft>
            </a:pPr>
            <a:r>
              <a:rPr lang="en-US" sz="2800" dirty="0"/>
              <a:t>O</a:t>
            </a:r>
            <a:r>
              <a:rPr lang="en-US" sz="2800" dirty="0" smtClean="0"/>
              <a:t>ne of the most widely used security services</a:t>
            </a:r>
          </a:p>
          <a:p>
            <a:pPr>
              <a:lnSpc>
                <a:spcPct val="90000"/>
              </a:lnSpc>
              <a:spcAft>
                <a:spcPts val="1200"/>
              </a:spcAft>
            </a:pPr>
            <a:r>
              <a:rPr lang="en-US" sz="2800" dirty="0"/>
              <a:t>G</a:t>
            </a:r>
            <a:r>
              <a:rPr lang="en-US" sz="2800" dirty="0" smtClean="0"/>
              <a:t>eneral-purpose service implemented as a set of protocols that rely on TCP</a:t>
            </a:r>
          </a:p>
          <a:p>
            <a:pPr>
              <a:lnSpc>
                <a:spcPct val="90000"/>
              </a:lnSpc>
              <a:spcAft>
                <a:spcPts val="1200"/>
              </a:spcAft>
            </a:pPr>
            <a:r>
              <a:rPr lang="en-US" sz="2800" dirty="0"/>
              <a:t>S</a:t>
            </a:r>
            <a:r>
              <a:rPr lang="en-US" sz="2800" dirty="0" smtClean="0"/>
              <a:t>ubsequently </a:t>
            </a:r>
            <a:r>
              <a:rPr lang="en-US" sz="2800" dirty="0"/>
              <a:t>became Internet standard </a:t>
            </a:r>
            <a:r>
              <a:rPr lang="en-US" sz="2800" dirty="0" smtClean="0"/>
              <a:t>RFC4346</a:t>
            </a:r>
            <a:r>
              <a:rPr lang="en-US" sz="2800" dirty="0"/>
              <a:t>: Transport Layer Security (TLS</a:t>
            </a:r>
            <a:r>
              <a:rPr lang="en-US" sz="2800" dirty="0" smtClean="0"/>
              <a:t>)</a:t>
            </a:r>
          </a:p>
        </p:txBody>
      </p:sp>
      <p:graphicFrame>
        <p:nvGraphicFramePr>
          <p:cNvPr id="4" name="Diagram 3"/>
          <p:cNvGraphicFramePr/>
          <p:nvPr>
            <p:extLst>
              <p:ext uri="{D42A27DB-BD31-4B8C-83A1-F6EECF244321}">
                <p14:modId xmlns:p14="http://schemas.microsoft.com/office/powerpoint/2010/main" val="896572157"/>
              </p:ext>
            </p:extLst>
          </p:nvPr>
        </p:nvGraphicFramePr>
        <p:xfrm>
          <a:off x="3995936" y="1916832"/>
          <a:ext cx="6096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l="10401" t="24232" r="5159" b="29554"/>
          <a:stretch/>
        </p:blipFill>
        <p:spPr>
          <a:xfrm>
            <a:off x="250639" y="260648"/>
            <a:ext cx="8641841" cy="6120680"/>
          </a:xfrm>
          <a:prstGeom prst="rect">
            <a:avLst/>
          </a:prstGeom>
          <a:solidFill>
            <a:schemeClr val="tx1"/>
          </a:solidFill>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600200"/>
          </a:xfrm>
        </p:spPr>
        <p:txBody>
          <a:bodyPr/>
          <a:lstStyle/>
          <a:p>
            <a:r>
              <a:rPr lang="en-US" dirty="0" smtClean="0">
                <a:solidFill>
                  <a:schemeClr val="accent6">
                    <a:lumMod val="40000"/>
                    <a:lumOff val="60000"/>
                  </a:schemeClr>
                </a:solidFill>
              </a:rPr>
              <a:t>TLS Concepts</a:t>
            </a:r>
            <a:endParaRPr lang="en-US" dirty="0">
              <a:solidFill>
                <a:schemeClr val="accent6">
                  <a:lumMod val="40000"/>
                  <a:lumOff val="60000"/>
                </a:schemeClr>
              </a:solidFill>
            </a:endParaRPr>
          </a:p>
        </p:txBody>
      </p:sp>
      <p:sp>
        <p:nvSpPr>
          <p:cNvPr id="4" name="Text Placeholder 3"/>
          <p:cNvSpPr>
            <a:spLocks noGrp="1"/>
          </p:cNvSpPr>
          <p:nvPr>
            <p:ph type="body" idx="1"/>
          </p:nvPr>
        </p:nvSpPr>
        <p:spPr/>
        <p:txBody>
          <a:bodyPr/>
          <a:lstStyle/>
          <a:p>
            <a:r>
              <a:rPr lang="en-US" dirty="0" smtClean="0"/>
              <a:t>TLS Session</a:t>
            </a:r>
            <a:endParaRPr lang="en-US" dirty="0"/>
          </a:p>
        </p:txBody>
      </p:sp>
      <p:sp>
        <p:nvSpPr>
          <p:cNvPr id="5" name="Text Placeholder 4"/>
          <p:cNvSpPr>
            <a:spLocks noGrp="1"/>
          </p:cNvSpPr>
          <p:nvPr>
            <p:ph type="body" sz="quarter" idx="3"/>
          </p:nvPr>
        </p:nvSpPr>
        <p:spPr/>
        <p:txBody>
          <a:bodyPr/>
          <a:lstStyle/>
          <a:p>
            <a:r>
              <a:rPr lang="en-US" dirty="0" smtClean="0"/>
              <a:t>TLS Connection</a:t>
            </a:r>
            <a:endParaRPr lang="en-US" dirty="0"/>
          </a:p>
        </p:txBody>
      </p:sp>
      <p:sp>
        <p:nvSpPr>
          <p:cNvPr id="6" name="Content Placeholder 5"/>
          <p:cNvSpPr>
            <a:spLocks noGrp="1"/>
          </p:cNvSpPr>
          <p:nvPr>
            <p:ph sz="quarter" idx="13"/>
          </p:nvPr>
        </p:nvSpPr>
        <p:spPr>
          <a:xfrm>
            <a:off x="457200" y="2492896"/>
            <a:ext cx="4041648" cy="4248472"/>
          </a:xfrm>
        </p:spPr>
        <p:txBody>
          <a:bodyPr>
            <a:normAutofit fontScale="92500"/>
          </a:bodyPr>
          <a:lstStyle/>
          <a:p>
            <a:pPr>
              <a:spcAft>
                <a:spcPts val="600"/>
              </a:spcAft>
            </a:pPr>
            <a:r>
              <a:rPr lang="en-US" dirty="0" smtClean="0"/>
              <a:t>An association between a client and a server</a:t>
            </a:r>
          </a:p>
          <a:p>
            <a:pPr>
              <a:spcAft>
                <a:spcPts val="600"/>
              </a:spcAft>
            </a:pPr>
            <a:r>
              <a:rPr lang="en-US" dirty="0" smtClean="0"/>
              <a:t>Created by the Handshake Protocol</a:t>
            </a:r>
          </a:p>
          <a:p>
            <a:pPr>
              <a:spcAft>
                <a:spcPts val="600"/>
              </a:spcAft>
            </a:pPr>
            <a:r>
              <a:rPr lang="en-US" dirty="0" smtClean="0"/>
              <a:t>Define a set of cryptographic security parameters</a:t>
            </a:r>
          </a:p>
          <a:p>
            <a:pPr>
              <a:spcAft>
                <a:spcPts val="600"/>
              </a:spcAft>
            </a:pPr>
            <a:r>
              <a:rPr lang="en-US" dirty="0" smtClean="0"/>
              <a:t>Used to avoid the expensive negotiation of new security parameters for each connection</a:t>
            </a:r>
            <a:endParaRPr lang="en-US" dirty="0"/>
          </a:p>
        </p:txBody>
      </p:sp>
      <p:sp>
        <p:nvSpPr>
          <p:cNvPr id="7" name="Content Placeholder 6"/>
          <p:cNvSpPr>
            <a:spLocks noGrp="1"/>
          </p:cNvSpPr>
          <p:nvPr>
            <p:ph sz="quarter" idx="14"/>
          </p:nvPr>
        </p:nvSpPr>
        <p:spPr>
          <a:xfrm>
            <a:off x="4644008" y="2492896"/>
            <a:ext cx="4041648" cy="4248472"/>
          </a:xfrm>
        </p:spPr>
        <p:txBody>
          <a:bodyPr>
            <a:normAutofit/>
          </a:bodyPr>
          <a:lstStyle/>
          <a:p>
            <a:pPr>
              <a:spcAft>
                <a:spcPts val="600"/>
              </a:spcAft>
            </a:pPr>
            <a:r>
              <a:rPr lang="en-US" sz="2200" dirty="0"/>
              <a:t>A transport (in the OSI layering model definition) that provides a suitable type of service</a:t>
            </a:r>
          </a:p>
          <a:p>
            <a:pPr>
              <a:spcAft>
                <a:spcPts val="600"/>
              </a:spcAft>
            </a:pPr>
            <a:r>
              <a:rPr lang="en-US" sz="2200" dirty="0"/>
              <a:t>Peer-to-peer relationships</a:t>
            </a:r>
          </a:p>
          <a:p>
            <a:pPr>
              <a:spcAft>
                <a:spcPts val="600"/>
              </a:spcAft>
            </a:pPr>
            <a:r>
              <a:rPr lang="en-US" sz="2200" dirty="0"/>
              <a:t>Transient</a:t>
            </a:r>
          </a:p>
          <a:p>
            <a:pPr>
              <a:spcAft>
                <a:spcPts val="600"/>
              </a:spcAft>
            </a:pPr>
            <a:r>
              <a:rPr lang="en-US" sz="2200" dirty="0"/>
              <a:t>Every connection is associated with one session</a:t>
            </a:r>
          </a:p>
        </p:txBody>
      </p:sp>
    </p:spTree>
    <p:extLst>
      <p:ext uri="{BB962C8B-B14F-4D97-AF65-F5344CB8AC3E}">
        <p14:creationId xmlns:p14="http://schemas.microsoft.com/office/powerpoint/2010/main" val="4274441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l="4455" t="5884" r="2196" b="5842"/>
          <a:stretch/>
        </p:blipFill>
        <p:spPr>
          <a:xfrm>
            <a:off x="395536" y="404664"/>
            <a:ext cx="8284942" cy="6053795"/>
          </a:xfrm>
          <a:prstGeom prst="rect">
            <a:avLst/>
          </a:prstGeom>
          <a:solidFill>
            <a:schemeClr val="tx1"/>
          </a:solid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z="4000" dirty="0" smtClean="0">
                <a:solidFill>
                  <a:schemeClr val="accent6">
                    <a:lumMod val="40000"/>
                    <a:lumOff val="60000"/>
                  </a:schemeClr>
                </a:solidFill>
              </a:rPr>
              <a:t>Change </a:t>
            </a:r>
            <a:r>
              <a:rPr lang="en-US" sz="4000" dirty="0">
                <a:solidFill>
                  <a:schemeClr val="accent6">
                    <a:lumMod val="40000"/>
                    <a:lumOff val="60000"/>
                  </a:schemeClr>
                </a:solidFill>
              </a:rPr>
              <a:t>Cipher Spec Protocol</a:t>
            </a:r>
            <a:endParaRPr lang="en-AU" sz="4000" dirty="0">
              <a:solidFill>
                <a:schemeClr val="accent6">
                  <a:lumMod val="40000"/>
                  <a:lumOff val="60000"/>
                </a:schemeClr>
              </a:solidFill>
            </a:endParaRPr>
          </a:p>
        </p:txBody>
      </p:sp>
      <p:sp>
        <p:nvSpPr>
          <p:cNvPr id="220163" name="Rectangle 3"/>
          <p:cNvSpPr>
            <a:spLocks noGrp="1" noChangeArrowheads="1"/>
          </p:cNvSpPr>
          <p:nvPr>
            <p:ph idx="1"/>
          </p:nvPr>
        </p:nvSpPr>
        <p:spPr>
          <a:xfrm>
            <a:off x="457200" y="2057400"/>
            <a:ext cx="8229600" cy="4190999"/>
          </a:xfrm>
        </p:spPr>
        <p:txBody>
          <a:bodyPr>
            <a:normAutofit/>
          </a:bodyPr>
          <a:lstStyle/>
          <a:p>
            <a:pPr>
              <a:spcAft>
                <a:spcPts val="600"/>
              </a:spcAft>
            </a:pPr>
            <a:r>
              <a:rPr lang="en-US" dirty="0"/>
              <a:t>O</a:t>
            </a:r>
            <a:r>
              <a:rPr lang="en-US" dirty="0" smtClean="0"/>
              <a:t>ne of</a:t>
            </a:r>
            <a:r>
              <a:rPr lang="en-US" dirty="0"/>
              <a:t> </a:t>
            </a:r>
            <a:r>
              <a:rPr lang="en-US" dirty="0" smtClean="0"/>
              <a:t>four TLS specific </a:t>
            </a:r>
            <a:r>
              <a:rPr lang="en-US" dirty="0"/>
              <a:t>protocols</a:t>
            </a:r>
            <a:r>
              <a:rPr lang="en-US" dirty="0" smtClean="0"/>
              <a:t> that </a:t>
            </a:r>
            <a:r>
              <a:rPr lang="en-US" dirty="0"/>
              <a:t>use the </a:t>
            </a:r>
            <a:r>
              <a:rPr lang="en-US" dirty="0" smtClean="0"/>
              <a:t>TLS Record Protocol</a:t>
            </a:r>
          </a:p>
          <a:p>
            <a:pPr>
              <a:spcAft>
                <a:spcPts val="600"/>
              </a:spcAft>
            </a:pPr>
            <a:r>
              <a:rPr lang="en-US" dirty="0"/>
              <a:t>I</a:t>
            </a:r>
            <a:r>
              <a:rPr lang="en-US" dirty="0" smtClean="0"/>
              <a:t>s the simplest</a:t>
            </a:r>
          </a:p>
          <a:p>
            <a:pPr>
              <a:spcAft>
                <a:spcPts val="600"/>
              </a:spcAft>
            </a:pPr>
            <a:r>
              <a:rPr lang="en-US" dirty="0"/>
              <a:t>C</a:t>
            </a:r>
            <a:r>
              <a:rPr lang="en-US" dirty="0" smtClean="0"/>
              <a:t>onsists of a </a:t>
            </a:r>
            <a:r>
              <a:rPr lang="en-US" dirty="0"/>
              <a:t>single </a:t>
            </a:r>
            <a:r>
              <a:rPr lang="en-US" dirty="0" smtClean="0"/>
              <a:t>message which consists of a single byte with the value 1</a:t>
            </a:r>
          </a:p>
          <a:p>
            <a:pPr>
              <a:spcAft>
                <a:spcPts val="600"/>
              </a:spcAft>
            </a:pPr>
            <a:r>
              <a:rPr lang="en-US" dirty="0"/>
              <a:t>S</a:t>
            </a:r>
            <a:r>
              <a:rPr lang="en-US" dirty="0" smtClean="0"/>
              <a:t>ole purpose of this message is to cause </a:t>
            </a:r>
            <a:r>
              <a:rPr lang="en-US" dirty="0"/>
              <a:t>pending state to </a:t>
            </a:r>
            <a:r>
              <a:rPr lang="en-US" dirty="0" smtClean="0"/>
              <a:t>be copied into the current state</a:t>
            </a:r>
          </a:p>
          <a:p>
            <a:pPr>
              <a:spcAft>
                <a:spcPts val="600"/>
              </a:spcAft>
            </a:pPr>
            <a:r>
              <a:rPr lang="en-US" dirty="0"/>
              <a:t>H</a:t>
            </a:r>
            <a:r>
              <a:rPr lang="en-US" dirty="0" smtClean="0"/>
              <a:t>ence </a:t>
            </a:r>
            <a:r>
              <a:rPr lang="en-US" dirty="0"/>
              <a:t>updating the cipher suite in use</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7544" y="-387424"/>
            <a:ext cx="8229600" cy="1600200"/>
          </a:xfrm>
        </p:spPr>
        <p:txBody>
          <a:bodyPr/>
          <a:lstStyle/>
          <a:p>
            <a:r>
              <a:rPr lang="en-US" dirty="0" smtClean="0">
                <a:solidFill>
                  <a:schemeClr val="accent6">
                    <a:lumMod val="40000"/>
                    <a:lumOff val="60000"/>
                  </a:schemeClr>
                </a:solidFill>
              </a:rPr>
              <a:t>Alert </a:t>
            </a:r>
            <a:r>
              <a:rPr lang="en-US" dirty="0">
                <a:solidFill>
                  <a:schemeClr val="accent6">
                    <a:lumMod val="40000"/>
                    <a:lumOff val="60000"/>
                  </a:schemeClr>
                </a:solidFill>
              </a:rPr>
              <a:t>Protocol</a:t>
            </a:r>
            <a:endParaRPr lang="en-AU" dirty="0">
              <a:solidFill>
                <a:schemeClr val="accent6">
                  <a:lumMod val="40000"/>
                  <a:lumOff val="60000"/>
                </a:schemeClr>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375942938"/>
              </p:ext>
            </p:extLst>
          </p:nvPr>
        </p:nvGraphicFramePr>
        <p:xfrm>
          <a:off x="107504" y="1124744"/>
          <a:ext cx="892899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0" y="274638"/>
            <a:ext cx="9144000" cy="1143000"/>
          </a:xfrm>
        </p:spPr>
        <p:txBody>
          <a:bodyPr/>
          <a:lstStyle/>
          <a:p>
            <a:r>
              <a:rPr lang="en-US" dirty="0" smtClean="0">
                <a:solidFill>
                  <a:srgbClr val="FFB91D"/>
                </a:solidFill>
              </a:rPr>
              <a:t>Handshake Protocol</a:t>
            </a:r>
            <a:endParaRPr lang="en-AU" dirty="0">
              <a:solidFill>
                <a:srgbClr val="FFB91D"/>
              </a:solidFill>
            </a:endParaRPr>
          </a:p>
        </p:txBody>
      </p:sp>
      <p:sp>
        <p:nvSpPr>
          <p:cNvPr id="224259" name="Rectangle 3"/>
          <p:cNvSpPr>
            <a:spLocks noGrp="1" noChangeArrowheads="1"/>
          </p:cNvSpPr>
          <p:nvPr>
            <p:ph idx="4294967295"/>
          </p:nvPr>
        </p:nvSpPr>
        <p:spPr>
          <a:xfrm>
            <a:off x="467544" y="2132856"/>
            <a:ext cx="8229600" cy="4876800"/>
          </a:xfrm>
        </p:spPr>
        <p:txBody>
          <a:bodyPr>
            <a:normAutofit/>
          </a:bodyPr>
          <a:lstStyle/>
          <a:p>
            <a:r>
              <a:rPr lang="en-AU" dirty="0"/>
              <a:t>M</a:t>
            </a:r>
            <a:r>
              <a:rPr lang="en-AU" dirty="0" smtClean="0"/>
              <a:t>ost complex part of TLS</a:t>
            </a:r>
          </a:p>
          <a:p>
            <a:r>
              <a:rPr lang="en-AU" dirty="0"/>
              <a:t>I</a:t>
            </a:r>
            <a:r>
              <a:rPr lang="en-AU" dirty="0" smtClean="0"/>
              <a:t>s used before any application data are transmitted</a:t>
            </a:r>
          </a:p>
          <a:p>
            <a:r>
              <a:rPr lang="en-AU" dirty="0"/>
              <a:t>A</a:t>
            </a:r>
            <a:r>
              <a:rPr lang="en-AU" dirty="0" smtClean="0"/>
              <a:t>llows server and client to:</a:t>
            </a:r>
          </a:p>
          <a:p>
            <a:pPr>
              <a:buNone/>
            </a:pPr>
            <a:endParaRPr lang="en-US" dirty="0" smtClean="0"/>
          </a:p>
          <a:p>
            <a:pPr>
              <a:buNone/>
            </a:pPr>
            <a:endParaRPr lang="en-US" dirty="0" smtClean="0"/>
          </a:p>
          <a:p>
            <a:pPr>
              <a:buNone/>
            </a:pPr>
            <a:endParaRPr lang="en-US" dirty="0" smtClean="0"/>
          </a:p>
          <a:p>
            <a:pPr>
              <a:buNone/>
            </a:pPr>
            <a:endParaRPr lang="en-US" sz="1050" dirty="0" smtClean="0"/>
          </a:p>
          <a:p>
            <a:pPr>
              <a:buNone/>
            </a:pPr>
            <a:endParaRPr lang="en-US" sz="1050" dirty="0" smtClean="0"/>
          </a:p>
          <a:p>
            <a:pPr>
              <a:spcBef>
                <a:spcPts val="800"/>
              </a:spcBef>
            </a:pPr>
            <a:r>
              <a:rPr lang="en-US" dirty="0"/>
              <a:t>C</a:t>
            </a:r>
            <a:r>
              <a:rPr lang="en-US" dirty="0" smtClean="0"/>
              <a:t>omprises a series of messages exchanged by client and server</a:t>
            </a:r>
          </a:p>
          <a:p>
            <a:pPr>
              <a:spcBef>
                <a:spcPts val="800"/>
              </a:spcBef>
            </a:pPr>
            <a:r>
              <a:rPr lang="en-US" dirty="0"/>
              <a:t>E</a:t>
            </a:r>
            <a:r>
              <a:rPr lang="en-US" dirty="0" smtClean="0"/>
              <a:t>xchange has four phases</a:t>
            </a:r>
          </a:p>
        </p:txBody>
      </p:sp>
      <p:graphicFrame>
        <p:nvGraphicFramePr>
          <p:cNvPr id="4" name="Diagram 3"/>
          <p:cNvGraphicFramePr/>
          <p:nvPr>
            <p:extLst>
              <p:ext uri="{D42A27DB-BD31-4B8C-83A1-F6EECF244321}">
                <p14:modId xmlns:p14="http://schemas.microsoft.com/office/powerpoint/2010/main" val="588181223"/>
              </p:ext>
            </p:extLst>
          </p:nvPr>
        </p:nvGraphicFramePr>
        <p:xfrm>
          <a:off x="755576" y="2420888"/>
          <a:ext cx="72728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rot="744267">
            <a:off x="6975987" y="1453245"/>
            <a:ext cx="1840294" cy="11285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22</a:t>
            </a:r>
            <a:endParaRPr lang="en-US" dirty="0"/>
          </a:p>
        </p:txBody>
      </p:sp>
      <p:sp>
        <p:nvSpPr>
          <p:cNvPr id="13" name="Subtitle 12"/>
          <p:cNvSpPr>
            <a:spLocks noGrp="1"/>
          </p:cNvSpPr>
          <p:nvPr>
            <p:ph type="subTitle" idx="1"/>
          </p:nvPr>
        </p:nvSpPr>
        <p:spPr/>
        <p:txBody>
          <a:bodyPr>
            <a:normAutofit/>
          </a:bodyPr>
          <a:lstStyle/>
          <a:p>
            <a:r>
              <a:rPr lang="en-US" sz="3200" dirty="0" smtClean="0"/>
              <a:t>Internet </a:t>
            </a:r>
            <a:r>
              <a:rPr lang="en-US" sz="3200" dirty="0"/>
              <a:t>Security Protocols and Standards</a:t>
            </a:r>
          </a:p>
          <a:p>
            <a:pPr algn="ctr"/>
            <a:endParaRPr lang="en-US" sz="3200" dirty="0" smtClean="0"/>
          </a:p>
          <a:p>
            <a:endParaRPr lang="en-US"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solidFill>
                <a:prstClr val="white"/>
              </a:solidFill>
              <a:latin typeface="Arial" pitchFamily="-107" charset="0"/>
            </a:endParaRP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r="-1190"/>
          <a:stretch/>
        </p:blipFill>
        <p:spPr>
          <a:xfrm>
            <a:off x="3275856" y="908720"/>
            <a:ext cx="2592288" cy="2221260"/>
          </a:xfrm>
          <a:prstGeom prst="round1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a:solidFill>
            <a:schemeClr val="tx1"/>
          </a:solid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Heartbeat Protocol</a:t>
            </a:r>
            <a:endParaRPr lang="en-US" dirty="0"/>
          </a:p>
        </p:txBody>
      </p:sp>
      <p:sp>
        <p:nvSpPr>
          <p:cNvPr id="3" name="Content Placeholder 2"/>
          <p:cNvSpPr>
            <a:spLocks noGrp="1"/>
          </p:cNvSpPr>
          <p:nvPr>
            <p:ph idx="1"/>
          </p:nvPr>
        </p:nvSpPr>
        <p:spPr>
          <a:xfrm>
            <a:off x="467544" y="1916832"/>
            <a:ext cx="8229600" cy="4525963"/>
          </a:xfrm>
        </p:spPr>
        <p:txBody>
          <a:bodyPr>
            <a:normAutofit fontScale="92500" lnSpcReduction="10000"/>
          </a:bodyPr>
          <a:lstStyle/>
          <a:p>
            <a:r>
              <a:rPr lang="en-US" dirty="0" smtClean="0"/>
              <a:t>A periodic signal generated by hardware or software to indicate normal operation or to synchronize other parts of a system</a:t>
            </a:r>
          </a:p>
          <a:p>
            <a:r>
              <a:rPr lang="en-US" dirty="0" smtClean="0"/>
              <a:t>Typically used to monitor the availability of a protocol entity</a:t>
            </a:r>
          </a:p>
          <a:p>
            <a:r>
              <a:rPr lang="en-US" dirty="0" smtClean="0"/>
              <a:t>Defined in 2012 in RFC 6250</a:t>
            </a:r>
          </a:p>
          <a:p>
            <a:r>
              <a:rPr lang="en-US" dirty="0" smtClean="0"/>
              <a:t>Runs on top of the TLS Record Protocol</a:t>
            </a:r>
          </a:p>
          <a:p>
            <a:r>
              <a:rPr lang="en-US" dirty="0" smtClean="0"/>
              <a:t>Use is established during Phase 1 of the Handshake Protocol</a:t>
            </a:r>
          </a:p>
          <a:p>
            <a:r>
              <a:rPr lang="en-US" dirty="0" smtClean="0"/>
              <a:t>Each peer indicates whether it supports heartbeats</a:t>
            </a:r>
          </a:p>
          <a:p>
            <a:r>
              <a:rPr lang="en-US" dirty="0"/>
              <a:t>Serves two purposes:</a:t>
            </a:r>
          </a:p>
          <a:p>
            <a:pPr lvl="1"/>
            <a:r>
              <a:rPr lang="en-US" dirty="0"/>
              <a:t>Assures the sender that the recipient is still alive</a:t>
            </a:r>
          </a:p>
          <a:p>
            <a:pPr lvl="1"/>
            <a:r>
              <a:rPr lang="en-US" dirty="0"/>
              <a:t>Generates activity across the connection during idle periods</a:t>
            </a:r>
          </a:p>
          <a:p>
            <a:endParaRPr lang="en-US" dirty="0"/>
          </a:p>
        </p:txBody>
      </p:sp>
    </p:spTree>
    <p:extLst>
      <p:ext uri="{BB962C8B-B14F-4D97-AF65-F5344CB8AC3E}">
        <p14:creationId xmlns:p14="http://schemas.microsoft.com/office/powerpoint/2010/main" val="1642366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31440"/>
            <a:ext cx="8640960" cy="1600200"/>
          </a:xfrm>
        </p:spPr>
        <p:txBody>
          <a:bodyPr/>
          <a:lstStyle/>
          <a:p>
            <a:r>
              <a:rPr lang="en-US" dirty="0" smtClean="0"/>
              <a:t>SSL/TLS Attacks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34532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86893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rotWithShape="1">
          <a:blip r:embed="rId3">
            <a:extLst>
              <a:ext uri="{28A0092B-C50C-407E-A947-70E740481C1C}">
                <a14:useLocalDpi xmlns:a14="http://schemas.microsoft.com/office/drawing/2010/main" val="0"/>
              </a:ext>
            </a:extLst>
          </a:blip>
          <a:srcRect t="30810" b="15880"/>
          <a:stretch/>
        </p:blipFill>
        <p:spPr>
          <a:xfrm>
            <a:off x="179512" y="476672"/>
            <a:ext cx="8792226" cy="6065734"/>
          </a:xfrm>
          <a:prstGeom prst="rect">
            <a:avLst/>
          </a:prstGeom>
          <a:solidFill>
            <a:schemeClr val="tx1"/>
          </a:solidFill>
        </p:spPr>
      </p:pic>
    </p:spTree>
    <p:extLst>
      <p:ext uri="{BB962C8B-B14F-4D97-AF65-F5344CB8AC3E}">
        <p14:creationId xmlns:p14="http://schemas.microsoft.com/office/powerpoint/2010/main" val="27720866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600200"/>
          </a:xfrm>
        </p:spPr>
        <p:txBody>
          <a:bodyPr>
            <a:normAutofit/>
          </a:bodyPr>
          <a:lstStyle/>
          <a:p>
            <a:r>
              <a:rPr lang="en-US" dirty="0" smtClean="0">
                <a:solidFill>
                  <a:srgbClr val="FFB91D"/>
                </a:solidFill>
              </a:rPr>
              <a:t>HTTPS </a:t>
            </a:r>
            <a:br>
              <a:rPr lang="en-US" dirty="0" smtClean="0">
                <a:solidFill>
                  <a:srgbClr val="FFB91D"/>
                </a:solidFill>
              </a:rPr>
            </a:br>
            <a:r>
              <a:rPr lang="en-US" dirty="0" smtClean="0">
                <a:solidFill>
                  <a:srgbClr val="FFB91D"/>
                </a:solidFill>
              </a:rPr>
              <a:t>(HTTP over SSL)</a:t>
            </a:r>
            <a:endParaRPr lang="en-US" dirty="0">
              <a:solidFill>
                <a:srgbClr val="FFB91D"/>
              </a:solidFill>
            </a:endParaRPr>
          </a:p>
        </p:txBody>
      </p:sp>
      <p:sp>
        <p:nvSpPr>
          <p:cNvPr id="3" name="Content Placeholder 2"/>
          <p:cNvSpPr>
            <a:spLocks noGrp="1"/>
          </p:cNvSpPr>
          <p:nvPr>
            <p:ph idx="1"/>
          </p:nvPr>
        </p:nvSpPr>
        <p:spPr>
          <a:xfrm>
            <a:off x="457200" y="1981200"/>
            <a:ext cx="8229600" cy="4495799"/>
          </a:xfrm>
        </p:spPr>
        <p:txBody>
          <a:bodyPr>
            <a:normAutofit fontScale="92500"/>
          </a:bodyPr>
          <a:lstStyle/>
          <a:p>
            <a:pPr marL="342900" lvl="1" indent="-342900">
              <a:buClr>
                <a:srgbClr val="DFC400"/>
              </a:buClr>
              <a:buSzPct val="130000"/>
              <a:buFont typeface="Arial" pitchFamily="34" charset="0"/>
              <a:buChar char="•"/>
            </a:pPr>
            <a:r>
              <a:rPr lang="en-US" sz="2400" dirty="0"/>
              <a:t>C</a:t>
            </a:r>
            <a:r>
              <a:rPr lang="en-US" sz="2400" dirty="0"/>
              <a:t>ombination of HTTP and SSL to implement secure communication between a Web browser and a Web server</a:t>
            </a:r>
          </a:p>
          <a:p>
            <a:pPr marL="342900" lvl="1" indent="-342900">
              <a:buClr>
                <a:srgbClr val="DFC400"/>
              </a:buClr>
              <a:buSzPct val="130000"/>
              <a:buFont typeface="Arial" pitchFamily="34" charset="0"/>
              <a:buChar char="•"/>
            </a:pPr>
            <a:r>
              <a:rPr lang="en-US" sz="2400" dirty="0"/>
              <a:t>Built into all modern Web browsers</a:t>
            </a:r>
          </a:p>
          <a:p>
            <a:pPr lvl="1"/>
            <a:r>
              <a:rPr lang="en-US" sz="1900" dirty="0"/>
              <a:t>S</a:t>
            </a:r>
            <a:r>
              <a:rPr lang="en-US" sz="1900" dirty="0" smtClean="0"/>
              <a:t>earch </a:t>
            </a:r>
            <a:r>
              <a:rPr lang="en-US" sz="1900" dirty="0" smtClean="0"/>
              <a:t>engines do not support HTTPS</a:t>
            </a:r>
          </a:p>
          <a:p>
            <a:pPr lvl="1"/>
            <a:r>
              <a:rPr lang="en-US" sz="1900" dirty="0" smtClean="0"/>
              <a:t>URL addresses begin with https://</a:t>
            </a:r>
          </a:p>
          <a:p>
            <a:pPr marL="342900" lvl="1" indent="-342900">
              <a:buClr>
                <a:srgbClr val="DFC400"/>
              </a:buClr>
              <a:buSzPct val="130000"/>
              <a:buFont typeface="Arial" pitchFamily="34" charset="0"/>
              <a:buChar char="•"/>
            </a:pPr>
            <a:r>
              <a:rPr lang="en-US" sz="2400" dirty="0"/>
              <a:t>D</a:t>
            </a:r>
            <a:r>
              <a:rPr lang="en-US" sz="2400" dirty="0"/>
              <a:t>ocumented in RFC 2818, HTTP Over TLS</a:t>
            </a:r>
          </a:p>
          <a:p>
            <a:pPr marL="342900" lvl="1" indent="-342900">
              <a:buClr>
                <a:srgbClr val="DFC400"/>
              </a:buClr>
              <a:buSzPct val="130000"/>
              <a:buFont typeface="Arial" pitchFamily="34" charset="0"/>
              <a:buChar char="•"/>
            </a:pPr>
            <a:r>
              <a:rPr lang="en-US" sz="2400" dirty="0"/>
              <a:t>A</a:t>
            </a:r>
            <a:r>
              <a:rPr lang="en-US" sz="2400" dirty="0"/>
              <a:t>gent acting as the HTTP client also acts as the TLS client</a:t>
            </a:r>
          </a:p>
          <a:p>
            <a:pPr marL="342900" lvl="1" indent="-342900">
              <a:buClr>
                <a:srgbClr val="DFC400"/>
              </a:buClr>
              <a:buSzPct val="130000"/>
              <a:buFont typeface="Arial" pitchFamily="34" charset="0"/>
              <a:buChar char="•"/>
            </a:pPr>
            <a:r>
              <a:rPr lang="en-US" sz="2400" dirty="0"/>
              <a:t>C</a:t>
            </a:r>
            <a:r>
              <a:rPr lang="en-US" sz="2400" dirty="0"/>
              <a:t>losure of an HTTPS connection requires that TLS close the connection with the peer TLS entity on the remote side, which will involve closing the underlying TCP connection</a:t>
            </a:r>
          </a:p>
        </p:txBody>
      </p:sp>
      <p:pic>
        <p:nvPicPr>
          <p:cNvPr id="4" name="Picture 3"/>
          <p:cNvPicPr>
            <a:picLocks noChangeAspect="1"/>
          </p:cNvPicPr>
          <p:nvPr/>
        </p:nvPicPr>
        <p:blipFill>
          <a:blip r:embed="rId3"/>
          <a:stretch>
            <a:fillRect/>
          </a:stretch>
        </p:blipFill>
        <p:spPr>
          <a:xfrm>
            <a:off x="6553200" y="2743200"/>
            <a:ext cx="2081791" cy="1637506"/>
          </a:xfrm>
          <a:prstGeom prst="rect">
            <a:avLst/>
          </a:prstGeom>
        </p:spPr>
      </p:pic>
      <p:pic>
        <p:nvPicPr>
          <p:cNvPr id="5" name="Picture 4"/>
          <p:cNvPicPr>
            <a:picLocks noChangeAspect="1"/>
          </p:cNvPicPr>
          <p:nvPr/>
        </p:nvPicPr>
        <p:blipFill>
          <a:blip r:embed="rId4"/>
          <a:stretch>
            <a:fillRect/>
          </a:stretch>
        </p:blipFill>
        <p:spPr>
          <a:xfrm>
            <a:off x="838200" y="685800"/>
            <a:ext cx="882739" cy="895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827584" y="1798"/>
            <a:ext cx="8229600" cy="1600200"/>
          </a:xfrm>
        </p:spPr>
        <p:txBody>
          <a:bodyPr/>
          <a:lstStyle/>
          <a:p>
            <a:r>
              <a:rPr lang="en-US" dirty="0">
                <a:solidFill>
                  <a:srgbClr val="FFB91D"/>
                </a:solidFill>
              </a:rPr>
              <a:t>IP </a:t>
            </a:r>
            <a:r>
              <a:rPr lang="en-US" dirty="0" smtClean="0">
                <a:solidFill>
                  <a:srgbClr val="FFB91D"/>
                </a:solidFill>
              </a:rPr>
              <a:t>Security (IPsec)</a:t>
            </a:r>
            <a:endParaRPr lang="en-AU" dirty="0">
              <a:solidFill>
                <a:srgbClr val="FFB91D"/>
              </a:solidFill>
            </a:endParaRPr>
          </a:p>
        </p:txBody>
      </p:sp>
      <p:sp>
        <p:nvSpPr>
          <p:cNvPr id="231427" name="Rectangle 3"/>
          <p:cNvSpPr>
            <a:spLocks noGrp="1" noChangeArrowheads="1"/>
          </p:cNvSpPr>
          <p:nvPr>
            <p:ph idx="1"/>
          </p:nvPr>
        </p:nvSpPr>
        <p:spPr>
          <a:xfrm>
            <a:off x="539552" y="1988840"/>
            <a:ext cx="8229600" cy="4869161"/>
          </a:xfrm>
        </p:spPr>
        <p:txBody>
          <a:bodyPr>
            <a:normAutofit/>
          </a:bodyPr>
          <a:lstStyle/>
          <a:p>
            <a:r>
              <a:rPr lang="en-US" sz="2800" dirty="0"/>
              <a:t>V</a:t>
            </a:r>
            <a:r>
              <a:rPr lang="en-US" sz="2800" dirty="0" smtClean="0"/>
              <a:t>arious </a:t>
            </a:r>
            <a:r>
              <a:rPr lang="en-US" sz="2800" dirty="0"/>
              <a:t>application security mechanisms</a:t>
            </a:r>
            <a:endParaRPr lang="en-US" sz="2800" dirty="0" smtClean="0"/>
          </a:p>
          <a:p>
            <a:pPr lvl="1"/>
            <a:r>
              <a:rPr lang="en-US" sz="2000" dirty="0" smtClean="0"/>
              <a:t>S</a:t>
            </a:r>
            <a:r>
              <a:rPr lang="en-US" sz="2000" dirty="0"/>
              <a:t>/MIME</a:t>
            </a:r>
            <a:r>
              <a:rPr lang="en-US" sz="2000" dirty="0" smtClean="0"/>
              <a:t>, Kerberos</a:t>
            </a:r>
            <a:r>
              <a:rPr lang="en-US" sz="2000" dirty="0"/>
              <a:t>, SSL/HTTPS</a:t>
            </a:r>
          </a:p>
          <a:p>
            <a:pPr>
              <a:spcAft>
                <a:spcPts val="600"/>
              </a:spcAft>
            </a:pPr>
            <a:r>
              <a:rPr lang="en-US" sz="2800" dirty="0"/>
              <a:t>S</a:t>
            </a:r>
            <a:r>
              <a:rPr lang="en-US" sz="2800" dirty="0" smtClean="0"/>
              <a:t>ecurity </a:t>
            </a:r>
            <a:r>
              <a:rPr lang="en-US" sz="2800" dirty="0"/>
              <a:t>concerns cross protocol layers</a:t>
            </a:r>
            <a:endParaRPr lang="en-US" sz="2800" dirty="0" smtClean="0"/>
          </a:p>
          <a:p>
            <a:pPr>
              <a:spcAft>
                <a:spcPts val="600"/>
              </a:spcAft>
            </a:pPr>
            <a:r>
              <a:rPr lang="en-US" sz="2800" dirty="0"/>
              <a:t>W</a:t>
            </a:r>
            <a:r>
              <a:rPr lang="en-US" sz="2800" dirty="0" smtClean="0"/>
              <a:t>ould </a:t>
            </a:r>
            <a:r>
              <a:rPr lang="en-US" sz="2800" dirty="0" smtClean="0"/>
              <a:t>like security implemented by the network for all applications</a:t>
            </a:r>
          </a:p>
          <a:p>
            <a:pPr>
              <a:spcAft>
                <a:spcPts val="600"/>
              </a:spcAft>
            </a:pPr>
            <a:r>
              <a:rPr lang="en-US" sz="2800" dirty="0"/>
              <a:t>A</a:t>
            </a:r>
            <a:r>
              <a:rPr lang="en-US" sz="2800" dirty="0" smtClean="0"/>
              <a:t>uthentication </a:t>
            </a:r>
            <a:r>
              <a:rPr lang="en-US" sz="2800" dirty="0" smtClean="0"/>
              <a:t>and </a:t>
            </a:r>
            <a:r>
              <a:rPr lang="en-US" sz="2800" dirty="0"/>
              <a:t>encryption security features included in next-generation IPv6</a:t>
            </a:r>
          </a:p>
          <a:p>
            <a:pPr>
              <a:spcAft>
                <a:spcPts val="600"/>
              </a:spcAft>
            </a:pPr>
            <a:r>
              <a:rPr lang="en-US" sz="2800" dirty="0"/>
              <a:t>A</a:t>
            </a:r>
            <a:r>
              <a:rPr lang="en-US" sz="2800" dirty="0" smtClean="0"/>
              <a:t>lso </a:t>
            </a:r>
            <a:r>
              <a:rPr lang="en-US" sz="2800" dirty="0"/>
              <a:t>usable in existing IPv4</a:t>
            </a:r>
            <a:endParaRPr lang="en-AU" sz="2800" dirty="0"/>
          </a:p>
        </p:txBody>
      </p:sp>
      <p:pic>
        <p:nvPicPr>
          <p:cNvPr id="4" name="Picture 3"/>
          <p:cNvPicPr>
            <a:picLocks noChangeAspect="1"/>
          </p:cNvPicPr>
          <p:nvPr/>
        </p:nvPicPr>
        <p:blipFill>
          <a:blip r:embed="rId3"/>
          <a:stretch>
            <a:fillRect/>
          </a:stretch>
        </p:blipFill>
        <p:spPr>
          <a:xfrm>
            <a:off x="8127626" y="5023131"/>
            <a:ext cx="1016374" cy="1834869"/>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r="-1190"/>
          <a:stretch/>
        </p:blipFill>
        <p:spPr>
          <a:xfrm>
            <a:off x="179512" y="188640"/>
            <a:ext cx="1656184" cy="1419138"/>
          </a:xfrm>
          <a:prstGeom prst="round1Rect">
            <a:avLst/>
          </a:prstGeom>
          <a:effectLst>
            <a:softEdge rad="127000"/>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dirty="0" smtClean="0">
                <a:solidFill>
                  <a:srgbClr val="FFB91D"/>
                </a:solidFill>
              </a:rPr>
              <a:t>IPsec</a:t>
            </a:r>
            <a:endParaRPr lang="en-AU" dirty="0">
              <a:solidFill>
                <a:srgbClr val="FFB91D"/>
              </a:solidFill>
            </a:endParaRPr>
          </a:p>
        </p:txBody>
      </p:sp>
      <p:graphicFrame>
        <p:nvGraphicFramePr>
          <p:cNvPr id="4" name="Diagram 3"/>
          <p:cNvGraphicFramePr/>
          <p:nvPr>
            <p:extLst>
              <p:ext uri="{D42A27DB-BD31-4B8C-83A1-F6EECF244321}">
                <p14:modId xmlns:p14="http://schemas.microsoft.com/office/powerpoint/2010/main" val="1847677561"/>
              </p:ext>
            </p:extLst>
          </p:nvPr>
        </p:nvGraphicFramePr>
        <p:xfrm>
          <a:off x="251520" y="1988840"/>
          <a:ext cx="866388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7239000" y="304800"/>
            <a:ext cx="1394256" cy="15430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0"/>
            <a:ext cx="8229600" cy="1124744"/>
          </a:xfrm>
        </p:spPr>
        <p:txBody>
          <a:bodyPr/>
          <a:lstStyle/>
          <a:p>
            <a:r>
              <a:rPr lang="en-US" dirty="0" smtClean="0">
                <a:solidFill>
                  <a:schemeClr val="accent6">
                    <a:lumMod val="40000"/>
                    <a:lumOff val="60000"/>
                  </a:schemeClr>
                </a:solidFill>
              </a:rPr>
              <a:t>Applications of </a:t>
            </a:r>
            <a:r>
              <a:rPr lang="en-US" dirty="0" err="1" smtClean="0">
                <a:solidFill>
                  <a:schemeClr val="accent6">
                    <a:lumMod val="40000"/>
                    <a:lumOff val="60000"/>
                  </a:schemeClr>
                </a:solidFill>
              </a:rPr>
              <a:t>IPsec</a:t>
            </a:r>
            <a:endParaRPr lang="en-AU" dirty="0">
              <a:solidFill>
                <a:schemeClr val="accent6">
                  <a:lumMod val="40000"/>
                  <a:lumOff val="6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18275171"/>
              </p:ext>
            </p:extLst>
          </p:nvPr>
        </p:nvGraphicFramePr>
        <p:xfrm>
          <a:off x="0" y="1196752"/>
          <a:ext cx="882047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dirty="0">
                <a:solidFill>
                  <a:srgbClr val="EDD3B6"/>
                </a:solidFill>
              </a:rPr>
              <a:t>Benefits of </a:t>
            </a:r>
            <a:r>
              <a:rPr lang="en-US" dirty="0" smtClean="0">
                <a:solidFill>
                  <a:srgbClr val="EDD3B6"/>
                </a:solidFill>
              </a:rPr>
              <a:t>IPsec</a:t>
            </a:r>
            <a:endParaRPr lang="en-AU" dirty="0">
              <a:solidFill>
                <a:srgbClr val="EDD3B6"/>
              </a:solidFill>
            </a:endParaRPr>
          </a:p>
        </p:txBody>
      </p:sp>
      <p:sp>
        <p:nvSpPr>
          <p:cNvPr id="237571" name="Rectangle 3"/>
          <p:cNvSpPr>
            <a:spLocks noGrp="1" noChangeArrowheads="1"/>
          </p:cNvSpPr>
          <p:nvPr>
            <p:ph idx="1"/>
          </p:nvPr>
        </p:nvSpPr>
        <p:spPr>
          <a:xfrm>
            <a:off x="323528" y="2060848"/>
            <a:ext cx="8229600" cy="4343399"/>
          </a:xfrm>
        </p:spPr>
        <p:txBody>
          <a:bodyPr/>
          <a:lstStyle/>
          <a:p>
            <a:pPr>
              <a:lnSpc>
                <a:spcPct val="90000"/>
              </a:lnSpc>
              <a:spcAft>
                <a:spcPts val="600"/>
              </a:spcAft>
            </a:pPr>
            <a:r>
              <a:rPr lang="en-US" dirty="0"/>
              <a:t>W</a:t>
            </a:r>
            <a:r>
              <a:rPr lang="en-US" dirty="0" smtClean="0"/>
              <a:t>hen </a:t>
            </a:r>
            <a:r>
              <a:rPr lang="en-US" dirty="0" smtClean="0"/>
              <a:t>implemented in </a:t>
            </a:r>
            <a:r>
              <a:rPr lang="en-US" dirty="0"/>
              <a:t>a </a:t>
            </a:r>
            <a:r>
              <a:rPr lang="en-US" dirty="0" smtClean="0"/>
              <a:t>firewall or router, it </a:t>
            </a:r>
            <a:r>
              <a:rPr lang="en-US" dirty="0"/>
              <a:t>provides strong security to all traffic crossing the perimeter</a:t>
            </a:r>
          </a:p>
          <a:p>
            <a:pPr>
              <a:lnSpc>
                <a:spcPct val="90000"/>
              </a:lnSpc>
              <a:spcAft>
                <a:spcPts val="600"/>
              </a:spcAft>
            </a:pPr>
            <a:r>
              <a:rPr lang="en-US" dirty="0"/>
              <a:t>I</a:t>
            </a:r>
            <a:r>
              <a:rPr lang="en-US" dirty="0" smtClean="0"/>
              <a:t>n </a:t>
            </a:r>
            <a:r>
              <a:rPr lang="en-US" dirty="0"/>
              <a:t>a </a:t>
            </a:r>
            <a:r>
              <a:rPr lang="en-US" dirty="0" smtClean="0"/>
              <a:t>firewall it </a:t>
            </a:r>
            <a:r>
              <a:rPr lang="en-US" dirty="0"/>
              <a:t>is resistant to bypass</a:t>
            </a:r>
            <a:endParaRPr lang="en-US" dirty="0" smtClean="0"/>
          </a:p>
          <a:p>
            <a:pPr>
              <a:lnSpc>
                <a:spcPct val="90000"/>
              </a:lnSpc>
              <a:spcAft>
                <a:spcPts val="600"/>
              </a:spcAft>
            </a:pPr>
            <a:r>
              <a:rPr lang="en-US" dirty="0"/>
              <a:t>B</a:t>
            </a:r>
            <a:r>
              <a:rPr lang="en-US" dirty="0" smtClean="0"/>
              <a:t>elow </a:t>
            </a:r>
            <a:r>
              <a:rPr lang="en-US" dirty="0"/>
              <a:t>transport layer, hence transparent to applications</a:t>
            </a:r>
          </a:p>
          <a:p>
            <a:pPr>
              <a:lnSpc>
                <a:spcPct val="90000"/>
              </a:lnSpc>
              <a:spcAft>
                <a:spcPts val="600"/>
              </a:spcAft>
            </a:pPr>
            <a:r>
              <a:rPr lang="en-US" dirty="0"/>
              <a:t>C</a:t>
            </a:r>
            <a:r>
              <a:rPr lang="en-US" dirty="0" smtClean="0"/>
              <a:t>an </a:t>
            </a:r>
            <a:r>
              <a:rPr lang="en-US" dirty="0"/>
              <a:t>be transparent to end users</a:t>
            </a:r>
          </a:p>
          <a:p>
            <a:pPr>
              <a:lnSpc>
                <a:spcPct val="90000"/>
              </a:lnSpc>
              <a:spcAft>
                <a:spcPts val="600"/>
              </a:spcAft>
            </a:pPr>
            <a:r>
              <a:rPr lang="en-US" dirty="0"/>
              <a:t>C</a:t>
            </a:r>
            <a:r>
              <a:rPr lang="en-US" dirty="0" smtClean="0"/>
              <a:t>an </a:t>
            </a:r>
            <a:r>
              <a:rPr lang="en-US" dirty="0"/>
              <a:t>provide security for individual users</a:t>
            </a:r>
          </a:p>
          <a:p>
            <a:pPr>
              <a:lnSpc>
                <a:spcPct val="90000"/>
              </a:lnSpc>
              <a:spcAft>
                <a:spcPts val="600"/>
              </a:spcAft>
            </a:pPr>
            <a:r>
              <a:rPr lang="en-AU" dirty="0"/>
              <a:t>S</a:t>
            </a:r>
            <a:r>
              <a:rPr lang="en-AU" dirty="0" smtClean="0"/>
              <a:t>ecures </a:t>
            </a:r>
            <a:r>
              <a:rPr lang="en-AU" dirty="0"/>
              <a:t>routing architecture</a:t>
            </a:r>
          </a:p>
        </p:txBody>
      </p:sp>
      <p:pic>
        <p:nvPicPr>
          <p:cNvPr id="4" name="Picture 3"/>
          <p:cNvPicPr>
            <a:picLocks noChangeAspect="1"/>
          </p:cNvPicPr>
          <p:nvPr/>
        </p:nvPicPr>
        <p:blipFill>
          <a:blip r:embed="rId3"/>
          <a:stretch>
            <a:fillRect/>
          </a:stretch>
        </p:blipFill>
        <p:spPr>
          <a:xfrm>
            <a:off x="6876256" y="4315748"/>
            <a:ext cx="2423820" cy="2514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547664" y="-243408"/>
            <a:ext cx="8229600" cy="1440160"/>
          </a:xfrm>
        </p:spPr>
        <p:txBody>
          <a:bodyPr/>
          <a:lstStyle/>
          <a:p>
            <a:r>
              <a:rPr lang="en-US" dirty="0" smtClean="0">
                <a:solidFill>
                  <a:srgbClr val="FC8D05"/>
                </a:solidFill>
              </a:rPr>
              <a:t>The Scope of IPsec</a:t>
            </a:r>
            <a:endParaRPr lang="en-AU" dirty="0">
              <a:solidFill>
                <a:srgbClr val="FC8D05"/>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75462476"/>
              </p:ext>
            </p:extLst>
          </p:nvPr>
        </p:nvGraphicFramePr>
        <p:xfrm>
          <a:off x="228600" y="764704"/>
          <a:ext cx="8686800" cy="609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848600" cy="1143000"/>
          </a:xfrm>
        </p:spPr>
        <p:txBody>
          <a:bodyPr/>
          <a:lstStyle/>
          <a:p>
            <a:r>
              <a:rPr lang="en-US" dirty="0" smtClean="0">
                <a:solidFill>
                  <a:schemeClr val="accent1"/>
                </a:solidFill>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MIME and S/MIME</a:t>
            </a:r>
            <a:endParaRPr lang="en-US" dirty="0">
              <a:solidFill>
                <a:schemeClr val="accent1"/>
              </a:solidFill>
            </a:endParaRPr>
          </a:p>
        </p:txBody>
      </p:sp>
      <p:sp>
        <p:nvSpPr>
          <p:cNvPr id="4" name="Text Placeholder 3"/>
          <p:cNvSpPr>
            <a:spLocks noGrp="1"/>
          </p:cNvSpPr>
          <p:nvPr>
            <p:ph type="body" idx="1"/>
          </p:nvPr>
        </p:nvSpPr>
        <p:spPr/>
        <p:txBody>
          <a:bodyPr/>
          <a:lstStyle/>
          <a:p>
            <a:r>
              <a:rPr lang="en-US" dirty="0">
                <a:solidFill>
                  <a:srgbClr val="5BE3FC"/>
                </a:solidFill>
              </a:rPr>
              <a:t>MIME</a:t>
            </a:r>
          </a:p>
        </p:txBody>
      </p:sp>
      <p:sp>
        <p:nvSpPr>
          <p:cNvPr id="6" name="Text Placeholder 5"/>
          <p:cNvSpPr>
            <a:spLocks noGrp="1"/>
          </p:cNvSpPr>
          <p:nvPr>
            <p:ph type="body" sz="quarter" idx="3"/>
          </p:nvPr>
        </p:nvSpPr>
        <p:spPr/>
        <p:txBody>
          <a:bodyPr/>
          <a:lstStyle/>
          <a:p>
            <a:r>
              <a:rPr lang="en-US" dirty="0">
                <a:solidFill>
                  <a:srgbClr val="5BE3FC"/>
                </a:solidFill>
              </a:rPr>
              <a:t>S/MIME</a:t>
            </a:r>
          </a:p>
        </p:txBody>
      </p:sp>
      <p:sp>
        <p:nvSpPr>
          <p:cNvPr id="5" name="Content Placeholder 4"/>
          <p:cNvSpPr>
            <a:spLocks noGrp="1"/>
          </p:cNvSpPr>
          <p:nvPr>
            <p:ph sz="quarter" idx="13"/>
          </p:nvPr>
        </p:nvSpPr>
        <p:spPr>
          <a:xfrm>
            <a:off x="457200" y="2212848"/>
            <a:ext cx="4041648" cy="4312496"/>
          </a:xfrm>
          <a:ln>
            <a:noFill/>
          </a:ln>
        </p:spPr>
        <p:txBody>
          <a:bodyPr>
            <a:normAutofit/>
          </a:bodyPr>
          <a:lstStyle/>
          <a:p>
            <a:r>
              <a:rPr lang="en-US" dirty="0"/>
              <a:t>E</a:t>
            </a:r>
            <a:r>
              <a:rPr lang="en-US" dirty="0" smtClean="0"/>
              <a:t>xtension to the old RFC 822 specification of an Internet mail format</a:t>
            </a:r>
          </a:p>
          <a:p>
            <a:pPr lvl="1"/>
            <a:r>
              <a:rPr lang="en-US" dirty="0" smtClean="0"/>
              <a:t>RFC 822 defines a simple heading with To, From, Subject</a:t>
            </a:r>
          </a:p>
          <a:p>
            <a:pPr lvl="1"/>
            <a:r>
              <a:rPr lang="en-US" dirty="0"/>
              <a:t>A</a:t>
            </a:r>
            <a:r>
              <a:rPr lang="en-US" dirty="0" smtClean="0"/>
              <a:t>ssumes ASCII text format</a:t>
            </a:r>
          </a:p>
          <a:p>
            <a:pPr marL="342900" lvl="1" indent="-342900">
              <a:buFont typeface="Arial" pitchFamily="34" charset="0"/>
              <a:buChar char="•"/>
            </a:pPr>
            <a:r>
              <a:rPr lang="en-US" sz="2400" dirty="0"/>
              <a:t>Provides a number of new header fields that define information about the body of the message</a:t>
            </a:r>
          </a:p>
          <a:p>
            <a:pPr lvl="1"/>
            <a:endParaRPr lang="en-US" dirty="0"/>
          </a:p>
        </p:txBody>
      </p:sp>
      <p:sp>
        <p:nvSpPr>
          <p:cNvPr id="7" name="Content Placeholder 6"/>
          <p:cNvSpPr>
            <a:spLocks noGrp="1"/>
          </p:cNvSpPr>
          <p:nvPr>
            <p:ph sz="quarter" idx="14"/>
          </p:nvPr>
        </p:nvSpPr>
        <p:spPr>
          <a:xfrm>
            <a:off x="4754880" y="2514600"/>
            <a:ext cx="3931920" cy="4010744"/>
          </a:xfrm>
          <a:ln>
            <a:noFill/>
          </a:ln>
        </p:spPr>
        <p:txBody>
          <a:bodyPr>
            <a:normAutofit/>
          </a:bodyPr>
          <a:lstStyle/>
          <a:p>
            <a:r>
              <a:rPr lang="en-US" dirty="0" smtClean="0"/>
              <a:t>Secure/Multipurpose Internet Mail Extension</a:t>
            </a:r>
          </a:p>
          <a:p>
            <a:r>
              <a:rPr lang="en-US" dirty="0"/>
              <a:t>S</a:t>
            </a:r>
            <a:r>
              <a:rPr lang="en-US" dirty="0" smtClean="0"/>
              <a:t>ecurity enhancement to the MIME Internet </a:t>
            </a:r>
            <a:r>
              <a:rPr lang="en-US" dirty="0" smtClean="0"/>
              <a:t> e</a:t>
            </a:r>
            <a:r>
              <a:rPr lang="en-US" dirty="0" smtClean="0"/>
              <a:t>-mail format</a:t>
            </a:r>
          </a:p>
          <a:p>
            <a:pPr lvl="1"/>
            <a:r>
              <a:rPr lang="en-US" dirty="0"/>
              <a:t>B</a:t>
            </a:r>
            <a:r>
              <a:rPr lang="en-US" dirty="0" smtClean="0"/>
              <a:t>ased on technology from RSA Data Security</a:t>
            </a:r>
          </a:p>
          <a:p>
            <a:pPr marL="342900" lvl="1" indent="-342900">
              <a:buFont typeface="Arial" pitchFamily="34" charset="0"/>
              <a:buChar char="•"/>
            </a:pPr>
            <a:r>
              <a:rPr lang="en-US" sz="2400" dirty="0"/>
              <a:t>Provides the ability to sign and/or encrypt </a:t>
            </a:r>
            <a:r>
              <a:rPr lang="en-US" sz="2400" dirty="0" smtClean="0"/>
              <a:t>  e</a:t>
            </a:r>
            <a:r>
              <a:rPr lang="en-US" sz="2400" dirty="0"/>
              <a:t>-mail messages</a:t>
            </a:r>
          </a:p>
        </p:txBody>
      </p:sp>
      <p:pic>
        <p:nvPicPr>
          <p:cNvPr id="8" name="Picture 7"/>
          <p:cNvPicPr>
            <a:picLocks noChangeAspect="1"/>
          </p:cNvPicPr>
          <p:nvPr/>
        </p:nvPicPr>
        <p:blipFill>
          <a:blip r:embed="rId3"/>
          <a:stretch>
            <a:fillRect/>
          </a:stretch>
        </p:blipFill>
        <p:spPr>
          <a:xfrm>
            <a:off x="228600" y="228600"/>
            <a:ext cx="1638300" cy="132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467544" y="-30572"/>
            <a:ext cx="8229600" cy="1600200"/>
          </a:xfrm>
        </p:spPr>
        <p:txBody>
          <a:bodyPr/>
          <a:lstStyle/>
          <a:p>
            <a:r>
              <a:rPr lang="en-US" dirty="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rPr>
              <a:t>Security Associations</a:t>
            </a:r>
            <a:endParaRPr lang="en-AU" dirty="0">
              <a:ln w="18415" cmpd="sng">
                <a:solidFill>
                  <a:srgbClr val="FFFFFF"/>
                </a:solidFill>
                <a:prstDash val="solid"/>
              </a:ln>
              <a:solidFill>
                <a:schemeClr val="accent6">
                  <a:lumMod val="40000"/>
                  <a:lumOff val="60000"/>
                </a:schemeClr>
              </a:solidFill>
              <a:effectLst>
                <a:outerShdw blurRad="63500" dir="3600000" algn="tl" rotWithShape="0">
                  <a:srgbClr val="000000">
                    <a:alpha val="70000"/>
                  </a:srgbClr>
                </a:outerShdw>
              </a:effectLst>
            </a:endParaRPr>
          </a:p>
        </p:txBody>
      </p:sp>
      <p:sp>
        <p:nvSpPr>
          <p:cNvPr id="243715" name="Rectangle 3"/>
          <p:cNvSpPr>
            <a:spLocks noGrp="1" noChangeArrowheads="1"/>
          </p:cNvSpPr>
          <p:nvPr>
            <p:ph idx="1"/>
          </p:nvPr>
        </p:nvSpPr>
        <p:spPr>
          <a:xfrm>
            <a:off x="457200" y="2057400"/>
            <a:ext cx="4267200" cy="4343399"/>
          </a:xfrm>
        </p:spPr>
        <p:txBody>
          <a:bodyPr>
            <a:normAutofit lnSpcReduction="10000"/>
          </a:bodyPr>
          <a:lstStyle/>
          <a:p>
            <a:pPr>
              <a:lnSpc>
                <a:spcPct val="90000"/>
              </a:lnSpc>
              <a:spcAft>
                <a:spcPts val="1200"/>
              </a:spcAft>
            </a:pPr>
            <a:r>
              <a:rPr lang="en-US" dirty="0"/>
              <a:t>A</a:t>
            </a:r>
            <a:r>
              <a:rPr lang="en-US" dirty="0" smtClean="0"/>
              <a:t> </a:t>
            </a:r>
            <a:r>
              <a:rPr lang="en-US" dirty="0"/>
              <a:t>one-way relationship between sender</a:t>
            </a:r>
            <a:r>
              <a:rPr lang="en-US" dirty="0" smtClean="0"/>
              <a:t> and </a:t>
            </a:r>
            <a:r>
              <a:rPr lang="en-US" dirty="0"/>
              <a:t>receiver that affords security for traffic </a:t>
            </a:r>
            <a:r>
              <a:rPr lang="en-US" dirty="0" smtClean="0"/>
              <a:t>flow</a:t>
            </a:r>
          </a:p>
          <a:p>
            <a:pPr lvl="1">
              <a:lnSpc>
                <a:spcPct val="90000"/>
              </a:lnSpc>
              <a:spcAft>
                <a:spcPts val="1200"/>
              </a:spcAft>
            </a:pPr>
            <a:r>
              <a:rPr lang="en-US" dirty="0"/>
              <a:t>I</a:t>
            </a:r>
            <a:r>
              <a:rPr lang="en-US" dirty="0" smtClean="0"/>
              <a:t>f </a:t>
            </a:r>
            <a:r>
              <a:rPr lang="en-US" dirty="0" smtClean="0"/>
              <a:t>a peer relationship is needed for two-way secure exchange then two security associations are required</a:t>
            </a:r>
          </a:p>
          <a:p>
            <a:pPr>
              <a:lnSpc>
                <a:spcPct val="90000"/>
              </a:lnSpc>
              <a:spcAft>
                <a:spcPts val="1200"/>
              </a:spcAft>
            </a:pPr>
            <a:r>
              <a:rPr lang="en-US" dirty="0"/>
              <a:t>I</a:t>
            </a:r>
            <a:r>
              <a:rPr lang="en-US" dirty="0" smtClean="0"/>
              <a:t>s </a:t>
            </a:r>
            <a:r>
              <a:rPr lang="en-US" dirty="0" smtClean="0"/>
              <a:t>uniquely identified by the Destination Address in the IPv4 or IPv6 header and the SPI in the enclosed extension header (AH or ESP)</a:t>
            </a:r>
          </a:p>
        </p:txBody>
      </p:sp>
      <p:graphicFrame>
        <p:nvGraphicFramePr>
          <p:cNvPr id="4" name="Diagram 3"/>
          <p:cNvGraphicFramePr/>
          <p:nvPr>
            <p:extLst>
              <p:ext uri="{D42A27DB-BD31-4B8C-83A1-F6EECF244321}">
                <p14:modId xmlns:p14="http://schemas.microsoft.com/office/powerpoint/2010/main" val="4221020543"/>
              </p:ext>
            </p:extLst>
          </p:nvPr>
        </p:nvGraphicFramePr>
        <p:xfrm>
          <a:off x="4800600" y="2057400"/>
          <a:ext cx="4038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8.pdf"/>
          <p:cNvPicPr>
            <a:picLocks noChangeAspect="1"/>
          </p:cNvPicPr>
          <p:nvPr/>
        </p:nvPicPr>
        <p:blipFill rotWithShape="1">
          <a:blip r:embed="rId3">
            <a:extLst>
              <a:ext uri="{28A0092B-C50C-407E-A947-70E740481C1C}">
                <a14:useLocalDpi xmlns:a14="http://schemas.microsoft.com/office/drawing/2010/main" val="0"/>
              </a:ext>
            </a:extLst>
          </a:blip>
          <a:srcRect l="5062" t="7031" r="1531" b="6043"/>
          <a:stretch/>
        </p:blipFill>
        <p:spPr>
          <a:xfrm>
            <a:off x="467544" y="476672"/>
            <a:ext cx="8290011" cy="5961434"/>
          </a:xfrm>
          <a:prstGeom prst="rect">
            <a:avLst/>
          </a:prstGeom>
          <a:solidFill>
            <a:schemeClr val="tx1"/>
          </a:solid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0" y="0"/>
            <a:ext cx="9144000" cy="1052736"/>
          </a:xfrm>
        </p:spPr>
        <p:txBody>
          <a:bodyPr/>
          <a:lstStyle/>
          <a:p>
            <a:r>
              <a:rPr lang="en-US" dirty="0" smtClean="0">
                <a:solidFill>
                  <a:srgbClr val="FFB91D"/>
                </a:solidFill>
              </a:rPr>
              <a:t>Transport and Tunnel Modes</a:t>
            </a:r>
            <a:endParaRPr lang="en-AU" dirty="0">
              <a:solidFill>
                <a:srgbClr val="FFB91D"/>
              </a:solidFill>
            </a:endParaRPr>
          </a:p>
        </p:txBody>
      </p:sp>
      <p:sp>
        <p:nvSpPr>
          <p:cNvPr id="2" name="Text Placeholder 1"/>
          <p:cNvSpPr>
            <a:spLocks noGrp="1"/>
          </p:cNvSpPr>
          <p:nvPr>
            <p:ph type="body" idx="1"/>
          </p:nvPr>
        </p:nvSpPr>
        <p:spPr>
          <a:xfrm>
            <a:off x="395536" y="1412776"/>
            <a:ext cx="4040188" cy="609600"/>
          </a:xfrm>
        </p:spPr>
        <p:txBody>
          <a:bodyPr/>
          <a:lstStyle/>
          <a:p>
            <a:r>
              <a:rPr lang="en-US" sz="3200" dirty="0" smtClean="0"/>
              <a:t>Transport Mode</a:t>
            </a:r>
            <a:endParaRPr lang="en-US" sz="3200" dirty="0"/>
          </a:p>
        </p:txBody>
      </p:sp>
      <p:sp>
        <p:nvSpPr>
          <p:cNvPr id="3" name="Text Placeholder 2"/>
          <p:cNvSpPr>
            <a:spLocks noGrp="1"/>
          </p:cNvSpPr>
          <p:nvPr>
            <p:ph type="body" sz="quarter" idx="3"/>
          </p:nvPr>
        </p:nvSpPr>
        <p:spPr>
          <a:xfrm>
            <a:off x="4644008" y="1412776"/>
            <a:ext cx="4041775" cy="609600"/>
          </a:xfrm>
        </p:spPr>
        <p:txBody>
          <a:bodyPr/>
          <a:lstStyle/>
          <a:p>
            <a:r>
              <a:rPr lang="en-US" sz="3200" dirty="0"/>
              <a:t>Tunnel Mode</a:t>
            </a:r>
            <a:endParaRPr lang="en-US" sz="3200" dirty="0"/>
          </a:p>
        </p:txBody>
      </p:sp>
      <p:sp>
        <p:nvSpPr>
          <p:cNvPr id="6" name="Content Placeholder 5"/>
          <p:cNvSpPr>
            <a:spLocks noGrp="1"/>
          </p:cNvSpPr>
          <p:nvPr>
            <p:ph sz="quarter" idx="13"/>
          </p:nvPr>
        </p:nvSpPr>
        <p:spPr>
          <a:xfrm>
            <a:off x="323528" y="2492896"/>
            <a:ext cx="4041648" cy="3913632"/>
          </a:xfrm>
        </p:spPr>
        <p:txBody>
          <a:bodyPr>
            <a:normAutofit/>
          </a:bodyPr>
          <a:lstStyle/>
          <a:p>
            <a:pPr>
              <a:spcAft>
                <a:spcPts val="600"/>
              </a:spcAft>
            </a:pPr>
            <a:r>
              <a:rPr lang="en-US" sz="2000" dirty="0"/>
              <a:t>E</a:t>
            </a:r>
            <a:r>
              <a:rPr lang="en-US" sz="2000" dirty="0" smtClean="0"/>
              <a:t>xtends </a:t>
            </a:r>
            <a:r>
              <a:rPr lang="en-US" sz="2000" dirty="0" smtClean="0"/>
              <a:t>to the payload of an IP packet</a:t>
            </a:r>
          </a:p>
          <a:p>
            <a:pPr>
              <a:spcAft>
                <a:spcPts val="600"/>
              </a:spcAft>
            </a:pPr>
            <a:r>
              <a:rPr lang="en-US" sz="2000" dirty="0"/>
              <a:t>T</a:t>
            </a:r>
            <a:r>
              <a:rPr lang="en-US" sz="2000" dirty="0" smtClean="0"/>
              <a:t>ypically </a:t>
            </a:r>
            <a:r>
              <a:rPr lang="en-US" sz="2000" dirty="0" smtClean="0"/>
              <a:t>used for end-to-end communication between two hosts</a:t>
            </a:r>
          </a:p>
          <a:p>
            <a:pPr>
              <a:spcAft>
                <a:spcPts val="600"/>
              </a:spcAft>
            </a:pPr>
            <a:r>
              <a:rPr lang="en-US" sz="2000" dirty="0" smtClean="0"/>
              <a:t>ESP </a:t>
            </a:r>
            <a:r>
              <a:rPr lang="en-US" sz="2000" dirty="0" smtClean="0"/>
              <a:t>encrypts and </a:t>
            </a:r>
            <a:r>
              <a:rPr lang="en-US" sz="2000" dirty="0" smtClean="0"/>
              <a:t>optionally authenticates </a:t>
            </a:r>
            <a:r>
              <a:rPr lang="en-US" sz="2000" dirty="0" smtClean="0"/>
              <a:t>the IP payload but not the IP header</a:t>
            </a:r>
          </a:p>
          <a:p>
            <a:endParaRPr lang="en-US" dirty="0"/>
          </a:p>
        </p:txBody>
      </p:sp>
      <p:sp>
        <p:nvSpPr>
          <p:cNvPr id="7" name="Content Placeholder 6"/>
          <p:cNvSpPr>
            <a:spLocks noGrp="1"/>
          </p:cNvSpPr>
          <p:nvPr>
            <p:ph sz="quarter" idx="14"/>
          </p:nvPr>
        </p:nvSpPr>
        <p:spPr>
          <a:xfrm>
            <a:off x="4672584" y="2212848"/>
            <a:ext cx="4041648" cy="4456512"/>
          </a:xfrm>
        </p:spPr>
        <p:txBody>
          <a:bodyPr>
            <a:noAutofit/>
          </a:bodyPr>
          <a:lstStyle/>
          <a:p>
            <a:pPr>
              <a:spcAft>
                <a:spcPts val="600"/>
              </a:spcAft>
            </a:pPr>
            <a:r>
              <a:rPr lang="en-US" sz="1800" dirty="0"/>
              <a:t>P</a:t>
            </a:r>
            <a:r>
              <a:rPr lang="en-US" sz="1800" dirty="0" smtClean="0"/>
              <a:t>rovides </a:t>
            </a:r>
            <a:r>
              <a:rPr lang="en-US" sz="1800" dirty="0" smtClean="0"/>
              <a:t>protection to the entire IP packet</a:t>
            </a:r>
          </a:p>
          <a:p>
            <a:pPr>
              <a:spcAft>
                <a:spcPts val="600"/>
              </a:spcAft>
            </a:pPr>
            <a:r>
              <a:rPr lang="en-US" sz="1800" dirty="0"/>
              <a:t>T</a:t>
            </a:r>
            <a:r>
              <a:rPr lang="en-US" sz="1800" dirty="0" smtClean="0"/>
              <a:t>he </a:t>
            </a:r>
            <a:r>
              <a:rPr lang="en-US" sz="1800" dirty="0" smtClean="0"/>
              <a:t>entire original packet travels through a tunnel from one point of an IP network to another</a:t>
            </a:r>
          </a:p>
          <a:p>
            <a:pPr>
              <a:spcAft>
                <a:spcPts val="600"/>
              </a:spcAft>
            </a:pPr>
            <a:r>
              <a:rPr lang="en-US" sz="1800" dirty="0"/>
              <a:t>U</a:t>
            </a:r>
            <a:r>
              <a:rPr lang="en-US" sz="1800" dirty="0" smtClean="0"/>
              <a:t>sed </a:t>
            </a:r>
            <a:r>
              <a:rPr lang="en-US" sz="1800" dirty="0" smtClean="0"/>
              <a:t>when one or both ends of a security association are a security gateway </a:t>
            </a:r>
            <a:endParaRPr lang="en-US" sz="1800" dirty="0" smtClean="0"/>
          </a:p>
          <a:p>
            <a:pPr>
              <a:spcAft>
                <a:spcPts val="600"/>
              </a:spcAft>
            </a:pPr>
            <a:r>
              <a:rPr lang="en-US" sz="1800" dirty="0" smtClean="0"/>
              <a:t>A </a:t>
            </a:r>
            <a:r>
              <a:rPr lang="en-US" sz="1800" dirty="0" smtClean="0"/>
              <a:t>number of hosts on networks behind firewalls may engage in secure communications without implementing IPsec</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5416"/>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796136" y="1313384"/>
            <a:ext cx="3210580" cy="5544616"/>
          </a:xfrm>
        </p:spPr>
        <p:txBody>
          <a:bodyPr>
            <a:normAutofit fontScale="92500" lnSpcReduction="10000"/>
          </a:bodyPr>
          <a:lstStyle/>
          <a:p>
            <a:pPr marL="342900" lvl="1" indent="-342900">
              <a:buFont typeface="Arial" pitchFamily="34" charset="0"/>
              <a:buChar char="•"/>
            </a:pPr>
            <a:r>
              <a:rPr lang="en-AU" sz="3000" dirty="0" smtClean="0"/>
              <a:t>HTTPS</a:t>
            </a:r>
          </a:p>
          <a:p>
            <a:pPr lvl="1"/>
            <a:r>
              <a:rPr lang="en-AU" sz="2200" dirty="0"/>
              <a:t>Connection institution</a:t>
            </a:r>
          </a:p>
          <a:p>
            <a:pPr lvl="1"/>
            <a:r>
              <a:rPr lang="en-AU" sz="2200" dirty="0"/>
              <a:t>Connection closure</a:t>
            </a:r>
            <a:endParaRPr lang="en-US" sz="2200" dirty="0"/>
          </a:p>
          <a:p>
            <a:pPr marL="342900" lvl="1" indent="-342900">
              <a:buFont typeface="Arial" pitchFamily="34" charset="0"/>
              <a:buChar char="•"/>
            </a:pPr>
            <a:r>
              <a:rPr lang="en-US" sz="3000" dirty="0"/>
              <a:t>IPv4 and IPv6 security</a:t>
            </a:r>
          </a:p>
          <a:p>
            <a:pPr lvl="1"/>
            <a:r>
              <a:rPr lang="en-US" sz="2200" dirty="0"/>
              <a:t>IP security overview</a:t>
            </a:r>
          </a:p>
          <a:p>
            <a:pPr lvl="1"/>
            <a:r>
              <a:rPr lang="en-US" sz="2200" dirty="0"/>
              <a:t>The scope of </a:t>
            </a:r>
            <a:r>
              <a:rPr lang="en-US" sz="2200" smtClean="0"/>
              <a:t>IPsec</a:t>
            </a:r>
            <a:endParaRPr lang="en-US" sz="2200" dirty="0"/>
          </a:p>
          <a:p>
            <a:pPr lvl="1"/>
            <a:r>
              <a:rPr lang="en-US" sz="2200" dirty="0"/>
              <a:t>Security associations</a:t>
            </a:r>
          </a:p>
          <a:p>
            <a:pPr lvl="1"/>
            <a:r>
              <a:rPr lang="en-US" sz="2200" dirty="0"/>
              <a:t>Encapsulating security payload</a:t>
            </a:r>
          </a:p>
          <a:p>
            <a:pPr lvl="1"/>
            <a:r>
              <a:rPr lang="en-US" sz="2200" dirty="0"/>
              <a:t>Transport and tunnel modes</a:t>
            </a:r>
            <a:endParaRPr lang="en-AU" sz="2200" dirty="0"/>
          </a:p>
        </p:txBody>
      </p:sp>
      <p:sp>
        <p:nvSpPr>
          <p:cNvPr id="2" name="Content Placeholder 1"/>
          <p:cNvSpPr>
            <a:spLocks noGrp="1"/>
          </p:cNvSpPr>
          <p:nvPr>
            <p:ph sz="quarter" idx="13"/>
          </p:nvPr>
        </p:nvSpPr>
        <p:spPr>
          <a:xfrm>
            <a:off x="251520" y="1340768"/>
            <a:ext cx="3816424" cy="5616624"/>
          </a:xfrm>
        </p:spPr>
        <p:txBody>
          <a:bodyPr>
            <a:normAutofit lnSpcReduction="10000"/>
          </a:bodyPr>
          <a:lstStyle/>
          <a:p>
            <a:r>
              <a:rPr lang="en-US" sz="3000" dirty="0" smtClean="0"/>
              <a:t>Secure E-mail and S/MIME</a:t>
            </a:r>
          </a:p>
          <a:p>
            <a:pPr lvl="1"/>
            <a:r>
              <a:rPr lang="en-US" sz="2000" dirty="0"/>
              <a:t>MIME</a:t>
            </a:r>
          </a:p>
          <a:p>
            <a:pPr lvl="1"/>
            <a:r>
              <a:rPr lang="en-US" sz="2000" dirty="0"/>
              <a:t>S/MIME</a:t>
            </a:r>
          </a:p>
          <a:p>
            <a:r>
              <a:rPr lang="en-US" sz="3000" dirty="0" err="1"/>
              <a:t>D</a:t>
            </a:r>
            <a:r>
              <a:rPr lang="en-US" sz="3000" dirty="0" err="1" smtClean="0"/>
              <a:t>omainKeys</a:t>
            </a:r>
            <a:r>
              <a:rPr lang="en-US" sz="3000" dirty="0" smtClean="0"/>
              <a:t> identified mail</a:t>
            </a:r>
          </a:p>
          <a:p>
            <a:pPr lvl="1"/>
            <a:r>
              <a:rPr lang="en-US" sz="2000" dirty="0"/>
              <a:t>Internet mail architecture</a:t>
            </a:r>
          </a:p>
          <a:p>
            <a:pPr lvl="1"/>
            <a:r>
              <a:rPr lang="en-US" sz="2100" dirty="0"/>
              <a:t>DKIM strategy</a:t>
            </a:r>
          </a:p>
          <a:p>
            <a:pPr marL="342900" lvl="1" indent="-342900">
              <a:buFont typeface="Arial" pitchFamily="34" charset="0"/>
              <a:buChar char="•"/>
            </a:pPr>
            <a:r>
              <a:rPr lang="en-US" sz="3000" dirty="0"/>
              <a:t>SSL and TLS</a:t>
            </a:r>
          </a:p>
          <a:p>
            <a:pPr lvl="1"/>
            <a:r>
              <a:rPr lang="en-US" sz="2000" dirty="0" smtClean="0"/>
              <a:t>TLS architecture</a:t>
            </a:r>
          </a:p>
          <a:p>
            <a:pPr lvl="1"/>
            <a:r>
              <a:rPr lang="en-US" sz="2000" dirty="0" smtClean="0"/>
              <a:t>TLS protocols</a:t>
            </a:r>
          </a:p>
          <a:p>
            <a:pPr lvl="1"/>
            <a:r>
              <a:rPr lang="en-US" sz="2000" dirty="0" smtClean="0"/>
              <a:t>TLS attacks</a:t>
            </a:r>
          </a:p>
          <a:p>
            <a:pPr lvl="1"/>
            <a:r>
              <a:rPr lang="en-US" sz="2000" dirty="0" smtClean="0"/>
              <a:t>SSL/TLS attacks</a:t>
            </a:r>
            <a:endParaRPr lang="en-US" sz="20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190"/>
          <a:stretch/>
        </p:blipFill>
        <p:spPr>
          <a:xfrm>
            <a:off x="3779912" y="2564904"/>
            <a:ext cx="1872208" cy="1604244"/>
          </a:xfrm>
          <a:prstGeom prst="round1Rect">
            <a:avLst/>
          </a:prstGeom>
          <a:effectLst>
            <a:softEdge rad="1270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15007232"/>
              </p:ext>
            </p:extLst>
          </p:nvPr>
        </p:nvGraphicFramePr>
        <p:xfrm>
          <a:off x="107504" y="0"/>
          <a:ext cx="7110898" cy="6858000"/>
        </p:xfrm>
        <a:graphic>
          <a:graphicData uri="http://schemas.openxmlformats.org/presentationml/2006/ole">
            <mc:AlternateContent xmlns:mc="http://schemas.openxmlformats.org/markup-compatibility/2006">
              <mc:Choice xmlns:v="urn:schemas-microsoft-com:vml" Requires="v">
                <p:oleObj spid="_x0000_s318479" name="Document" r:id="rId4" imgW="6070600" imgH="5854700" progId="Word.Document.12">
                  <p:embed/>
                </p:oleObj>
              </mc:Choice>
              <mc:Fallback>
                <p:oleObj name="Document" r:id="rId4" imgW="6070600" imgH="5854700" progId="Word.Document.12">
                  <p:embed/>
                  <p:pic>
                    <p:nvPicPr>
                      <p:cNvPr id="0" name=""/>
                      <p:cNvPicPr/>
                      <p:nvPr/>
                    </p:nvPicPr>
                    <p:blipFill>
                      <a:blip r:embed="rId5"/>
                      <a:stretch>
                        <a:fillRect/>
                      </a:stretch>
                    </p:blipFill>
                    <p:spPr>
                      <a:xfrm>
                        <a:off x="107504" y="0"/>
                        <a:ext cx="7110898" cy="6858000"/>
                      </a:xfrm>
                      <a:prstGeom prst="rect">
                        <a:avLst/>
                      </a:prstGeom>
                    </p:spPr>
                  </p:pic>
                </p:oleObj>
              </mc:Fallback>
            </mc:AlternateContent>
          </a:graphicData>
        </a:graphic>
      </p:graphicFrame>
      <p:sp>
        <p:nvSpPr>
          <p:cNvPr id="6" name="Title 1"/>
          <p:cNvSpPr txBox="1">
            <a:spLocks/>
          </p:cNvSpPr>
          <p:nvPr/>
        </p:nvSpPr>
        <p:spPr>
          <a:xfrm>
            <a:off x="7164288" y="574060"/>
            <a:ext cx="1835696" cy="6292552"/>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solidFill>
                  <a:schemeClr val="accent1"/>
                </a:solidFill>
              </a:rPr>
              <a:t>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Table 22.1</a:t>
            </a:r>
          </a:p>
          <a:p>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MIME Content Types</a:t>
            </a:r>
            <a:endParaRPr lang="en-US" sz="2800" dirty="0">
              <a:solidFill>
                <a:schemeClr val="accent1"/>
              </a:solidFill>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76975758"/>
              </p:ext>
            </p:extLst>
          </p:nvPr>
        </p:nvGraphicFramePr>
        <p:xfrm>
          <a:off x="179512" y="2204864"/>
          <a:ext cx="8717684" cy="4176464"/>
        </p:xfrm>
        <a:graphic>
          <a:graphicData uri="http://schemas.openxmlformats.org/presentationml/2006/ole">
            <mc:AlternateContent xmlns:mc="http://schemas.openxmlformats.org/markup-compatibility/2006">
              <mc:Choice xmlns:v="urn:schemas-microsoft-com:vml" Requires="v">
                <p:oleObj spid="_x0000_s1034" name="Document" r:id="rId4" imgW="6070600" imgH="2908300" progId="Word.Document.12">
                  <p:embed/>
                </p:oleObj>
              </mc:Choice>
              <mc:Fallback>
                <p:oleObj name="Document" r:id="rId4" imgW="6070600" imgH="2908300" progId="Word.Document.12">
                  <p:embed/>
                  <p:pic>
                    <p:nvPicPr>
                      <p:cNvPr id="0" name=""/>
                      <p:cNvPicPr/>
                      <p:nvPr/>
                    </p:nvPicPr>
                    <p:blipFill>
                      <a:blip r:embed="rId5"/>
                      <a:stretch>
                        <a:fillRect/>
                      </a:stretch>
                    </p:blipFill>
                    <p:spPr>
                      <a:xfrm>
                        <a:off x="179512" y="2204864"/>
                        <a:ext cx="8717684" cy="4176464"/>
                      </a:xfrm>
                      <a:prstGeom prst="rect">
                        <a:avLst/>
                      </a:prstGeom>
                    </p:spPr>
                  </p:pic>
                </p:oleObj>
              </mc:Fallback>
            </mc:AlternateContent>
          </a:graphicData>
        </a:graphic>
      </p:graphicFrame>
      <p:sp>
        <p:nvSpPr>
          <p:cNvPr id="4" name="Title 1"/>
          <p:cNvSpPr txBox="1">
            <a:spLocks/>
          </p:cNvSpPr>
          <p:nvPr/>
        </p:nvSpPr>
        <p:spPr>
          <a:xfrm>
            <a:off x="107504" y="260648"/>
            <a:ext cx="8892480" cy="18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solidFill>
                  <a:schemeClr val="accent1"/>
                </a:solidFill>
              </a:rPr>
              <a:t> </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Table 22.1</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S/MIME Content Types</a:t>
            </a:r>
            <a:endParaRPr lang="en-US" sz="3600" dirty="0">
              <a:solidFill>
                <a:schemeClr val="accent1"/>
              </a:solidFill>
            </a:endParaRPr>
          </a:p>
        </p:txBody>
      </p:sp>
    </p:spTree>
    <p:extLst>
      <p:ext uri="{BB962C8B-B14F-4D97-AF65-F5344CB8AC3E}">
        <p14:creationId xmlns:p14="http://schemas.microsoft.com/office/powerpoint/2010/main" val="1041326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rotWithShape="1">
          <a:blip r:embed="rId3">
            <a:extLst>
              <a:ext uri="{28A0092B-C50C-407E-A947-70E740481C1C}">
                <a14:useLocalDpi xmlns:a14="http://schemas.microsoft.com/office/drawing/2010/main" val="0"/>
              </a:ext>
            </a:extLst>
          </a:blip>
          <a:srcRect l="6325" t="11078" r="9417" b="14323"/>
          <a:stretch/>
        </p:blipFill>
        <p:spPr>
          <a:xfrm>
            <a:off x="179512" y="411505"/>
            <a:ext cx="8784976" cy="6010365"/>
          </a:xfrm>
          <a:prstGeom prst="rect">
            <a:avLst/>
          </a:prstGeom>
          <a:solidFill>
            <a:schemeClr val="tx1"/>
          </a:solid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600200"/>
          </a:xfrm>
        </p:spPr>
        <p:txBody>
          <a:bodyPr>
            <a:normAutofit/>
          </a:bodyPr>
          <a:lstStyle/>
          <a:p>
            <a:r>
              <a:rPr lang="en-US" dirty="0" smtClean="0">
                <a:solidFill>
                  <a:schemeClr val="accent6">
                    <a:lumMod val="40000"/>
                    <a:lumOff val="60000"/>
                  </a:schemeClr>
                </a:solidFill>
              </a:rPr>
              <a:t>Signed and Clear-Signed Data</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67544" y="2300317"/>
            <a:ext cx="8229600" cy="4525963"/>
          </a:xfrm>
        </p:spPr>
        <p:txBody>
          <a:bodyPr/>
          <a:lstStyle/>
          <a:p>
            <a:pPr>
              <a:spcAft>
                <a:spcPts val="1200"/>
              </a:spcAft>
              <a:buClr>
                <a:schemeClr val="accent6">
                  <a:lumMod val="60000"/>
                  <a:lumOff val="40000"/>
                </a:schemeClr>
              </a:buClr>
            </a:pPr>
            <a:r>
              <a:rPr lang="en-US" dirty="0"/>
              <a:t>D</a:t>
            </a:r>
            <a:r>
              <a:rPr lang="en-US" dirty="0" smtClean="0"/>
              <a:t>efault algorithms used for signing messages are DSS and SHA-1</a:t>
            </a:r>
          </a:p>
          <a:p>
            <a:pPr>
              <a:spcAft>
                <a:spcPts val="1200"/>
              </a:spcAft>
              <a:buClr>
                <a:schemeClr val="accent6">
                  <a:lumMod val="60000"/>
                  <a:lumOff val="40000"/>
                </a:schemeClr>
              </a:buClr>
            </a:pPr>
            <a:r>
              <a:rPr lang="en-US" dirty="0" smtClean="0"/>
              <a:t>RSA public-key encryption algorithm can be used with SHA-1 or the MD5 message digest algorithm for forming signatures</a:t>
            </a:r>
          </a:p>
          <a:p>
            <a:pPr>
              <a:spcAft>
                <a:spcPts val="1200"/>
              </a:spcAft>
              <a:buClr>
                <a:schemeClr val="accent6">
                  <a:lumMod val="60000"/>
                  <a:lumOff val="40000"/>
                </a:schemeClr>
              </a:buClr>
            </a:pPr>
            <a:r>
              <a:rPr lang="en-US" dirty="0" smtClean="0"/>
              <a:t>Radix-64 or base64 mapping is used to map the signature and message into printable ASCII characters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600200"/>
          </a:xfrm>
        </p:spPr>
        <p:txBody>
          <a:bodyPr>
            <a:normAutofit/>
          </a:bodyPr>
          <a:lstStyle/>
          <a:p>
            <a:r>
              <a:rPr lang="en-AU" dirty="0" smtClean="0">
                <a:solidFill>
                  <a:srgbClr val="FFB91D"/>
                </a:solidFill>
              </a:rPr>
              <a:t>S/MIME Public Key Certificates</a:t>
            </a:r>
            <a:endParaRPr lang="en-US" dirty="0">
              <a:solidFill>
                <a:srgbClr val="FFB91D"/>
              </a:solidFill>
            </a:endParaRPr>
          </a:p>
        </p:txBody>
      </p:sp>
      <p:sp>
        <p:nvSpPr>
          <p:cNvPr id="3" name="Content Placeholder 2"/>
          <p:cNvSpPr>
            <a:spLocks noGrp="1"/>
          </p:cNvSpPr>
          <p:nvPr>
            <p:ph idx="1"/>
          </p:nvPr>
        </p:nvSpPr>
        <p:spPr>
          <a:xfrm>
            <a:off x="467544" y="2132856"/>
            <a:ext cx="8229600" cy="4525963"/>
          </a:xfrm>
        </p:spPr>
        <p:txBody>
          <a:bodyPr>
            <a:normAutofit/>
          </a:bodyPr>
          <a:lstStyle/>
          <a:p>
            <a:pPr>
              <a:buClr>
                <a:srgbClr val="FC8D05"/>
              </a:buClr>
            </a:pPr>
            <a:r>
              <a:rPr lang="en-US" dirty="0"/>
              <a:t>D</a:t>
            </a:r>
            <a:r>
              <a:rPr lang="en-US" dirty="0" smtClean="0"/>
              <a:t>efault algorithms used for encrypting S/MIME messages are 3DES and EIGamal</a:t>
            </a:r>
          </a:p>
          <a:p>
            <a:pPr lvl="1"/>
            <a:r>
              <a:rPr lang="en-US" dirty="0" smtClean="0"/>
              <a:t>EIGamal is based on the Diffie-Hellman public-key exchange algorithm</a:t>
            </a:r>
          </a:p>
          <a:p>
            <a:pPr>
              <a:buClr>
                <a:srgbClr val="FC8D05"/>
              </a:buClr>
            </a:pPr>
            <a:r>
              <a:rPr lang="en-US" dirty="0"/>
              <a:t>I</a:t>
            </a:r>
            <a:r>
              <a:rPr lang="en-US" dirty="0" smtClean="0"/>
              <a:t>f encryption is used alone radix-64 is used to convert the ciphertext to ASCII format</a:t>
            </a:r>
          </a:p>
          <a:p>
            <a:pPr>
              <a:buClr>
                <a:srgbClr val="FC8D05"/>
              </a:buClr>
            </a:pPr>
            <a:r>
              <a:rPr lang="en-US" dirty="0"/>
              <a:t>B</a:t>
            </a:r>
            <a:r>
              <a:rPr lang="en-US" dirty="0" smtClean="0"/>
              <a:t>asic tool that permits widespread use of S/MIME is the public-key certificate</a:t>
            </a:r>
          </a:p>
          <a:p>
            <a:pPr>
              <a:buClr>
                <a:srgbClr val="FC8D05"/>
              </a:buClr>
            </a:pPr>
            <a:r>
              <a:rPr lang="en-US" dirty="0" smtClean="0"/>
              <a:t>S/MIME uses certificates that conform to the international standard X.509v3</a:t>
            </a:r>
            <a:endParaRPr lang="en-US" dirty="0"/>
          </a:p>
        </p:txBody>
      </p:sp>
      <p:pic>
        <p:nvPicPr>
          <p:cNvPr id="4" name="Picture 3"/>
          <p:cNvPicPr>
            <a:picLocks noChangeAspect="1"/>
          </p:cNvPicPr>
          <p:nvPr/>
        </p:nvPicPr>
        <p:blipFill>
          <a:blip r:embed="rId3">
            <a:lum bright="14000" contrast="-46000"/>
            <a:alphaModFix amt="27000"/>
          </a:blip>
          <a:stretch>
            <a:fillRect/>
          </a:stretch>
        </p:blipFill>
        <p:spPr>
          <a:xfrm>
            <a:off x="2667000" y="2133600"/>
            <a:ext cx="4464050" cy="44640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467544" y="-171400"/>
            <a:ext cx="8229600" cy="1600200"/>
          </a:xfrm>
        </p:spPr>
        <p:txBody>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S/MIME Functions</a:t>
            </a: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8951401"/>
              </p:ext>
            </p:extLst>
          </p:nvPr>
        </p:nvGraphicFramePr>
        <p:xfrm>
          <a:off x="469070" y="199191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3477</TotalTime>
  <Words>10563</Words>
  <Application>Microsoft Macintosh PowerPoint</Application>
  <PresentationFormat>On-screen Show (4:3)</PresentationFormat>
  <Paragraphs>1033</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Executive</vt:lpstr>
      <vt:lpstr>Document</vt:lpstr>
      <vt:lpstr>PowerPoint Presentation</vt:lpstr>
      <vt:lpstr>Chapter 22</vt:lpstr>
      <vt:lpstr> MIME and S/MIME</vt:lpstr>
      <vt:lpstr>PowerPoint Presentation</vt:lpstr>
      <vt:lpstr>PowerPoint Presentation</vt:lpstr>
      <vt:lpstr>PowerPoint Presentation</vt:lpstr>
      <vt:lpstr>Signed and Clear-Signed Data</vt:lpstr>
      <vt:lpstr>S/MIME Public Key Certificates</vt:lpstr>
      <vt:lpstr>S/MIME Functions</vt:lpstr>
      <vt:lpstr>DomainKeys Identified Mail (DKIM)</vt:lpstr>
      <vt:lpstr>PowerPoint Presentation</vt:lpstr>
      <vt:lpstr>PowerPoint Presentation</vt:lpstr>
      <vt:lpstr>Secure Sockets Layer (SSL) and Transport Layer Security (TLS)</vt:lpstr>
      <vt:lpstr>PowerPoint Presentation</vt:lpstr>
      <vt:lpstr>TLS Concepts</vt:lpstr>
      <vt:lpstr>PowerPoint Presentation</vt:lpstr>
      <vt:lpstr>Change Cipher Spec Protocol</vt:lpstr>
      <vt:lpstr>Alert Protocol</vt:lpstr>
      <vt:lpstr>Handshake Protocol</vt:lpstr>
      <vt:lpstr>PowerPoint Presentation</vt:lpstr>
      <vt:lpstr>Heartbeat Protocol</vt:lpstr>
      <vt:lpstr>SSL/TLS Attacks</vt:lpstr>
      <vt:lpstr>PowerPoint Presentation</vt:lpstr>
      <vt:lpstr>HTTPS  (HTTP over SSL)</vt:lpstr>
      <vt:lpstr>IP Security (IPsec)</vt:lpstr>
      <vt:lpstr>IPsec</vt:lpstr>
      <vt:lpstr>Applications of IPsec</vt:lpstr>
      <vt:lpstr>Benefits of IPsec</vt:lpstr>
      <vt:lpstr>The Scope of IPsec</vt:lpstr>
      <vt:lpstr>Security Associations</vt:lpstr>
      <vt:lpstr>PowerPoint Presentation</vt:lpstr>
      <vt:lpstr>Transport and Tunnel Modes</vt:lpstr>
      <vt:lpstr>Summary</vt:lpstr>
    </vt:vector>
  </TitlesOfParts>
  <Manager/>
  <Company>Computer Science,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21 Lecture Overheads</dc:subject>
  <dc:creator>Dr Lawrie Brown</dc:creator>
  <cp:keywords/>
  <dc:description/>
  <cp:lastModifiedBy>Kim Mclaughlin</cp:lastModifiedBy>
  <cp:revision>89</cp:revision>
  <cp:lastPrinted>2007-07-13T01:03:27Z</cp:lastPrinted>
  <dcterms:created xsi:type="dcterms:W3CDTF">2012-04-30T02:03:40Z</dcterms:created>
  <dcterms:modified xsi:type="dcterms:W3CDTF">2014-10-06T03:26:31Z</dcterms:modified>
  <cp:category/>
</cp:coreProperties>
</file>