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863" r:id="rId2"/>
  </p:sldMasterIdLst>
  <p:notesMasterIdLst>
    <p:notesMasterId r:id="rId14"/>
  </p:notesMasterIdLst>
  <p:sldIdLst>
    <p:sldId id="386" r:id="rId3"/>
    <p:sldId id="358" r:id="rId4"/>
    <p:sldId id="359" r:id="rId5"/>
    <p:sldId id="369" r:id="rId6"/>
    <p:sldId id="370" r:id="rId7"/>
    <p:sldId id="371" r:id="rId8"/>
    <p:sldId id="378" r:id="rId9"/>
    <p:sldId id="379" r:id="rId10"/>
    <p:sldId id="380" r:id="rId11"/>
    <p:sldId id="376" r:id="rId12"/>
    <p:sldId id="388" r:id="rId13"/>
  </p:sldIdLst>
  <p:sldSz cx="9144000" cy="6858000" type="screen4x3"/>
  <p:notesSz cx="7315200" cy="96012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ヒラギノ角ゴ Pro W3" pitchFamily="127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ヒラギノ角ゴ Pro W3" pitchFamily="127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ヒラギノ角ゴ Pro W3" pitchFamily="127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ヒラギノ角ゴ Pro W3" pitchFamily="127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ヒラギノ角ゴ Pro W3" pitchFamily="127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ヒラギノ角ゴ Pro W3" pitchFamily="127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ヒラギノ角ゴ Pro W3" pitchFamily="127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ヒラギノ角ゴ Pro W3" pitchFamily="127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ヒラギノ角ゴ Pro W3" pitchFamily="127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80"/>
    <a:srgbClr val="ED6B06"/>
    <a:srgbClr val="FF33CC"/>
    <a:srgbClr val="FFFFCC"/>
    <a:srgbClr val="3333CC"/>
    <a:srgbClr val="333399"/>
    <a:srgbClr val="143C83"/>
    <a:srgbClr val="FF0000"/>
    <a:srgbClr val="66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55" autoAdjust="0"/>
  </p:normalViewPr>
  <p:slideViewPr>
    <p:cSldViewPr snapToGrid="0" showGuides="1">
      <p:cViewPr varScale="1">
        <p:scale>
          <a:sx n="99" d="100"/>
          <a:sy n="99" d="100"/>
        </p:scale>
        <p:origin x="-240" y="-90"/>
      </p:cViewPr>
      <p:guideLst>
        <p:guide orient="horz" pos="903"/>
        <p:guide pos="288"/>
        <p:guide pos="2880"/>
        <p:guide pos="33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" pitchFamily="127" charset="0"/>
              </a:defRPr>
            </a:lvl1pPr>
          </a:lstStyle>
          <a:p>
            <a:pPr>
              <a:defRPr/>
            </a:pPr>
            <a:fld id="{C0122EBD-CFD9-41C4-8965-7FE9D0EB05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9723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1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10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11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2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3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4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5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6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7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8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9</a:t>
            </a:fld>
            <a:endParaRPr lang="en-US" sz="13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42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141413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141413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16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295400" y="16764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9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064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141413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141413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7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295400" y="16764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56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295400" y="16764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07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141413"/>
            <a:ext cx="82296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64464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38547" y="635025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General, Organic, and Biological Chemistry: Structures of Life,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5/e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Karen C. Timberlake</a:t>
            </a:r>
          </a:p>
        </p:txBody>
      </p:sp>
      <p:sp>
        <p:nvSpPr>
          <p:cNvPr id="8" name="Rectangle 12"/>
          <p:cNvSpPr>
            <a:spLocks noChangeArrowheads="1"/>
          </p:cNvSpPr>
          <p:nvPr userDrawn="1"/>
        </p:nvSpPr>
        <p:spPr bwMode="auto">
          <a:xfrm>
            <a:off x="6019800" y="6335404"/>
            <a:ext cx="312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7" dir="2700000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 © 2016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8" r:id="rId3"/>
  </p:sldLayoutIdLst>
  <p:hf sldNum="0" hdr="0" dt="0"/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FFFFCC"/>
          </a:solidFill>
          <a:latin typeface="+mj-lt"/>
          <a:ea typeface="ヒラギノ角ゴ Pro W3" charset="0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FFFFCC"/>
          </a:solidFill>
          <a:latin typeface="Arial" pitchFamily="34" charset="0"/>
          <a:ea typeface="ヒラギノ角ゴ Pro W3" charset="0"/>
          <a:cs typeface="Times New Roman" pitchFamily="18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FFFFCC"/>
          </a:solidFill>
          <a:latin typeface="Arial" pitchFamily="34" charset="0"/>
          <a:ea typeface="ヒラギノ角ゴ Pro W3" charset="0"/>
          <a:cs typeface="Times New Roman" pitchFamily="18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FFFFCC"/>
          </a:solidFill>
          <a:latin typeface="Arial" pitchFamily="34" charset="0"/>
          <a:ea typeface="ヒラギノ角ゴ Pro W3" charset="0"/>
          <a:cs typeface="Times New Roman" pitchFamily="18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FFFFCC"/>
          </a:solidFill>
          <a:latin typeface="Arial" pitchFamily="34" charset="0"/>
          <a:ea typeface="ヒラギノ角ゴ Pro W3" charset="0"/>
          <a:cs typeface="Times New Roman" pitchFamily="18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Times New Roman" pitchFamily="18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Times New Roman" pitchFamily="18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Times New Roman" pitchFamily="18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ヒラギノ角ゴ Pro W3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141413"/>
            <a:ext cx="82296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38547" y="635025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General, Organic, and Biological Chemistry: Structures of Life,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5/e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Karen C. Timberlake</a:t>
            </a:r>
          </a:p>
        </p:txBody>
      </p:sp>
      <p:sp>
        <p:nvSpPr>
          <p:cNvPr id="8" name="Rectangle 12"/>
          <p:cNvSpPr>
            <a:spLocks noChangeArrowheads="1"/>
          </p:cNvSpPr>
          <p:nvPr userDrawn="1"/>
        </p:nvSpPr>
        <p:spPr bwMode="auto">
          <a:xfrm>
            <a:off x="6019800" y="6335404"/>
            <a:ext cx="312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7" dir="2700000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 © 2016 Pearson Education, Inc.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1204913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29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</p:sldLayoutIdLst>
  <p:hf sldNum="0" hdr="0" dt="0"/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FFFFCC"/>
          </a:solidFill>
          <a:latin typeface="+mj-lt"/>
          <a:ea typeface="ヒラギノ角ゴ Pro W3" charset="0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FFFFCC"/>
          </a:solidFill>
          <a:latin typeface="Arial" pitchFamily="34" charset="0"/>
          <a:ea typeface="ヒラギノ角ゴ Pro W3" charset="0"/>
          <a:cs typeface="Times New Roman" pitchFamily="18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FFFFCC"/>
          </a:solidFill>
          <a:latin typeface="Arial" pitchFamily="34" charset="0"/>
          <a:ea typeface="ヒラギノ角ゴ Pro W3" charset="0"/>
          <a:cs typeface="Times New Roman" pitchFamily="18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FFFFCC"/>
          </a:solidFill>
          <a:latin typeface="Arial" pitchFamily="34" charset="0"/>
          <a:ea typeface="ヒラギノ角ゴ Pro W3" charset="0"/>
          <a:cs typeface="Times New Roman" pitchFamily="18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FFFFCC"/>
          </a:solidFill>
          <a:latin typeface="Arial" pitchFamily="34" charset="0"/>
          <a:ea typeface="ヒラギノ角ゴ Pro W3" charset="0"/>
          <a:cs typeface="Times New Roman" pitchFamily="18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Times New Roman" pitchFamily="18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Times New Roman" pitchFamily="18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Times New Roman" pitchFamily="18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ヒラギノ角ゴ Pro W3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77913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24.6  Degradation of Proteins and </a:t>
            </a:r>
            <a:r>
              <a:rPr lang="en-US" dirty="0" smtClean="0">
                <a:solidFill>
                  <a:srgbClr val="FF6600"/>
                </a:solidFill>
                <a:ea typeface="ヒラギノ角ゴ Pro W3" pitchFamily="127" charset="-128"/>
              </a:rPr>
              <a:t/>
            </a:r>
            <a:br>
              <a:rPr lang="en-US" dirty="0" smtClean="0">
                <a:solidFill>
                  <a:srgbClr val="FF6600"/>
                </a:solidFill>
                <a:ea typeface="ヒラギノ角ゴ Pro W3" pitchFamily="127" charset="-128"/>
              </a:rPr>
            </a:br>
            <a:r>
              <a:rPr lang="en-US" dirty="0" smtClean="0">
                <a:solidFill>
                  <a:srgbClr val="FF6600"/>
                </a:solidFill>
                <a:ea typeface="ヒラギノ角ゴ Pro W3" pitchFamily="127" charset="-128"/>
              </a:rPr>
              <a:t>Amino </a:t>
            </a:r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Acids</a:t>
            </a:r>
            <a:endParaRPr lang="en-US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idx="4294967295"/>
          </p:nvPr>
        </p:nvSpPr>
        <p:spPr>
          <a:xfrm>
            <a:off x="457200" y="1812640"/>
            <a:ext cx="4622800" cy="3187700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200" dirty="0" smtClean="0">
                <a:ea typeface="ＭＳ Ｐゴシック" pitchFamily="34" charset="-128"/>
                <a:cs typeface="Times" charset="0"/>
              </a:rPr>
              <a:t>In a transamination reaction, </a:t>
            </a:r>
          </a:p>
          <a:p>
            <a:pPr eaLnBrk="1" hangingPunct="1"/>
            <a:r>
              <a:rPr lang="en-US" altLang="en-US" sz="2200" i="1" dirty="0" smtClean="0">
                <a:ea typeface="ＭＳ Ｐゴシック" pitchFamily="34" charset="-128"/>
                <a:cs typeface="Times" charset="0"/>
              </a:rPr>
              <a:t>aspartate transaminase (AST) </a:t>
            </a:r>
            <a:r>
              <a:rPr lang="en-US" altLang="en-US" sz="2200" dirty="0" smtClean="0">
                <a:ea typeface="ＭＳ Ｐゴシック" pitchFamily="34" charset="-128"/>
                <a:cs typeface="Times" charset="0"/>
              </a:rPr>
              <a:t>catalyzes the reversible transfer of an amino group between glutamate and aspartate.</a:t>
            </a:r>
          </a:p>
          <a:p>
            <a:pPr eaLnBrk="1" hangingPunct="1"/>
            <a:r>
              <a:rPr lang="en-US" altLang="en-US" sz="2200" dirty="0" smtClean="0">
                <a:ea typeface="ＭＳ Ｐゴシック" pitchFamily="34" charset="-128"/>
                <a:cs typeface="Times" charset="0"/>
              </a:rPr>
              <a:t>an </a:t>
            </a:r>
            <a:r>
              <a:rPr lang="en-US" altLang="en-US" sz="2200" i="1" dirty="0" smtClean="0">
                <a:ea typeface="ＭＳ Ｐゴシック" pitchFamily="34" charset="-128"/>
                <a:cs typeface="Times" charset="0"/>
              </a:rPr>
              <a:t>α</a:t>
            </a:r>
            <a:r>
              <a:rPr lang="en-US" altLang="en-US" sz="2200" dirty="0" smtClean="0">
                <a:ea typeface="ＭＳ Ｐゴシック" pitchFamily="34" charset="-128"/>
                <a:cs typeface="Times" charset="0"/>
              </a:rPr>
              <a:t>-amino group is transferred from an amino acid to an </a:t>
            </a:r>
            <a:r>
              <a:rPr lang="en-US" altLang="en-US" sz="2200" i="1" dirty="0" smtClean="0">
                <a:ea typeface="ＭＳ Ｐゴシック" pitchFamily="34" charset="-128"/>
                <a:cs typeface="Times" charset="0"/>
              </a:rPr>
              <a:t>α</a:t>
            </a:r>
            <a:r>
              <a:rPr lang="en-US" altLang="en-US" sz="2200" dirty="0" smtClean="0">
                <a:ea typeface="ＭＳ Ｐゴシック" pitchFamily="34" charset="-128"/>
                <a:cs typeface="Times" charset="0"/>
              </a:rPr>
              <a:t>-</a:t>
            </a:r>
            <a:r>
              <a:rPr lang="en-US" altLang="en-US" sz="2200" dirty="0" err="1" smtClean="0">
                <a:ea typeface="ＭＳ Ｐゴシック" pitchFamily="34" charset="-128"/>
                <a:cs typeface="Times" charset="0"/>
              </a:rPr>
              <a:t>keto</a:t>
            </a:r>
            <a:r>
              <a:rPr lang="en-US" altLang="en-US" sz="2200" dirty="0" smtClean="0">
                <a:ea typeface="ＭＳ Ｐゴシック" pitchFamily="34" charset="-128"/>
                <a:cs typeface="Times" charset="0"/>
              </a:rPr>
              <a:t> acid, usually </a:t>
            </a:r>
            <a:r>
              <a:rPr lang="en-US" altLang="en-US" sz="2200" i="1" dirty="0" smtClean="0">
                <a:ea typeface="ＭＳ Ｐゴシック" pitchFamily="34" charset="-128"/>
                <a:cs typeface="Times" charset="0"/>
              </a:rPr>
              <a:t>α</a:t>
            </a:r>
            <a:r>
              <a:rPr lang="en-US" altLang="en-US" sz="2200" dirty="0" smtClean="0">
                <a:ea typeface="ＭＳ Ｐゴシック" pitchFamily="34" charset="-128"/>
                <a:cs typeface="Times" charset="0"/>
              </a:rPr>
              <a:t>-</a:t>
            </a:r>
            <a:r>
              <a:rPr lang="en-US" altLang="en-US" sz="2200" dirty="0" err="1" smtClean="0">
                <a:ea typeface="ＭＳ Ｐゴシック" pitchFamily="34" charset="-128"/>
                <a:cs typeface="Times" charset="0"/>
              </a:rPr>
              <a:t>ketoglutarate</a:t>
            </a:r>
            <a:r>
              <a:rPr lang="en-US" altLang="en-US" sz="2200" dirty="0" smtClean="0">
                <a:ea typeface="ＭＳ Ｐゴシック" pitchFamily="34" charset="-128"/>
                <a:cs typeface="Times" charset="0"/>
              </a:rPr>
              <a:t>. 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200" dirty="0" smtClean="0">
              <a:ea typeface="ＭＳ Ｐゴシック" pitchFamily="34" charset="-128"/>
              <a:cs typeface="Time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100" y="5089240"/>
            <a:ext cx="85631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+mn-lt"/>
                <a:ea typeface="ＭＳ Ｐゴシック" charset="0"/>
                <a:cs typeface="Times"/>
              </a:rPr>
              <a:t>Learning Goal  </a:t>
            </a:r>
            <a:r>
              <a:rPr lang="en-US" dirty="0">
                <a:latin typeface="+mn-lt"/>
                <a:ea typeface="ＭＳ Ｐゴシック" charset="0"/>
                <a:cs typeface="Times"/>
              </a:rPr>
              <a:t>Describe the hydrolysis of dietary protein and </a:t>
            </a:r>
            <a:r>
              <a:rPr lang="en-US" dirty="0" smtClean="0">
                <a:latin typeface="+mn-lt"/>
                <a:ea typeface="ＭＳ Ｐゴシック" charset="0"/>
                <a:cs typeface="Times"/>
              </a:rPr>
              <a:t>the reactions </a:t>
            </a:r>
            <a:r>
              <a:rPr lang="en-US" dirty="0">
                <a:latin typeface="+mn-lt"/>
                <a:ea typeface="ＭＳ Ｐゴシック" charset="0"/>
                <a:cs typeface="Times"/>
              </a:rPr>
              <a:t>of transamination and oxidative deamination in the degradation of amino acids.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8"/>
          <a:stretch/>
        </p:blipFill>
        <p:spPr>
          <a:xfrm>
            <a:off x="5514108" y="1818178"/>
            <a:ext cx="3203717" cy="329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44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Study Check</a:t>
            </a:r>
            <a:endParaRPr lang="en-US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307661"/>
            <a:ext cx="8778875" cy="3933384"/>
          </a:xfrm>
        </p:spPr>
        <p:txBody>
          <a:bodyPr/>
          <a:lstStyle/>
          <a:p>
            <a:pPr marL="414338" indent="-414338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>
                <a:ea typeface="ＭＳ Ｐゴシック" pitchFamily="34" charset="-128"/>
                <a:cs typeface="Times" charset="0"/>
              </a:rPr>
              <a:t>Match each of the following end products of digestion </a:t>
            </a:r>
          </a:p>
          <a:p>
            <a:pPr marL="414338" indent="-414338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>
                <a:ea typeface="ＭＳ Ｐゴシック" pitchFamily="34" charset="-128"/>
                <a:cs typeface="Times" charset="0"/>
              </a:rPr>
              <a:t>with the types of food (A</a:t>
            </a:r>
            <a:r>
              <a:rPr lang="en-US" altLang="en-US" sz="2400" dirty="0">
                <a:ea typeface="ＭＳ Ｐゴシック" pitchFamily="34" charset="-128"/>
                <a:cs typeface="Times" charset="0"/>
                <a:sym typeface="Symbol" pitchFamily="18" charset="2"/>
              </a:rPr>
              <a:t>–</a:t>
            </a:r>
            <a:r>
              <a:rPr lang="en-US" altLang="en-US" sz="2400" dirty="0">
                <a:ea typeface="ＭＳ Ｐゴシック" pitchFamily="34" charset="-128"/>
                <a:cs typeface="Times" charset="0"/>
              </a:rPr>
              <a:t>C):</a:t>
            </a:r>
          </a:p>
          <a:p>
            <a:pPr marL="414338" indent="-414338" eaLnBrk="1" hangingPunct="1">
              <a:buFont typeface="Wingdings" pitchFamily="2" charset="2"/>
              <a:buNone/>
            </a:pPr>
            <a:r>
              <a:rPr lang="en-US" altLang="en-US" sz="2400" dirty="0">
                <a:ea typeface="ＭＳ Ｐゴシック" pitchFamily="34" charset="-128"/>
                <a:cs typeface="Times" charset="0"/>
              </a:rPr>
              <a:t>1.  amino acids</a:t>
            </a:r>
          </a:p>
          <a:p>
            <a:pPr marL="414338" indent="-414338" eaLnBrk="1" hangingPunct="1">
              <a:buFont typeface="Wingdings" pitchFamily="2" charset="2"/>
              <a:buNone/>
            </a:pPr>
            <a:r>
              <a:rPr lang="en-US" altLang="en-US" sz="2400" dirty="0">
                <a:ea typeface="ＭＳ Ｐゴシック" pitchFamily="34" charset="-128"/>
                <a:cs typeface="Times" charset="0"/>
              </a:rPr>
              <a:t>	A. fats		B. proteins		</a:t>
            </a:r>
            <a:r>
              <a:rPr lang="en-US" altLang="en-US" sz="2400" dirty="0" smtClean="0">
                <a:ea typeface="ＭＳ Ｐゴシック" pitchFamily="34" charset="-128"/>
                <a:cs typeface="Times" charset="0"/>
              </a:rPr>
              <a:t>C</a:t>
            </a:r>
            <a:r>
              <a:rPr lang="en-US" altLang="en-US" sz="2400" dirty="0">
                <a:ea typeface="ＭＳ Ｐゴシック" pitchFamily="34" charset="-128"/>
                <a:cs typeface="Times" charset="0"/>
              </a:rPr>
              <a:t>. carbohydrates</a:t>
            </a:r>
          </a:p>
          <a:p>
            <a:pPr marL="414338" indent="-414338" eaLnBrk="1" hangingPunct="1">
              <a:buFont typeface="Wingdings" pitchFamily="2" charset="2"/>
              <a:buNone/>
            </a:pPr>
            <a:r>
              <a:rPr lang="en-US" altLang="en-US" sz="2400" dirty="0">
                <a:ea typeface="ＭＳ Ｐゴシック" pitchFamily="34" charset="-128"/>
                <a:cs typeface="Times" charset="0"/>
              </a:rPr>
              <a:t>2.  fatty acids and glycerol</a:t>
            </a:r>
          </a:p>
          <a:p>
            <a:pPr marL="414338" indent="-414338" eaLnBrk="1" hangingPunct="1">
              <a:buFont typeface="Wingdings" pitchFamily="2" charset="2"/>
              <a:buNone/>
            </a:pPr>
            <a:r>
              <a:rPr lang="en-US" altLang="en-US" sz="2400" dirty="0">
                <a:ea typeface="ＭＳ Ｐゴシック" pitchFamily="34" charset="-128"/>
                <a:cs typeface="Times" charset="0"/>
              </a:rPr>
              <a:t>	A. fats 		B. proteins		</a:t>
            </a:r>
            <a:r>
              <a:rPr lang="en-US" altLang="en-US" sz="2400" dirty="0" smtClean="0">
                <a:ea typeface="ＭＳ Ｐゴシック" pitchFamily="34" charset="-128"/>
                <a:cs typeface="Times" charset="0"/>
              </a:rPr>
              <a:t>C</a:t>
            </a:r>
            <a:r>
              <a:rPr lang="en-US" altLang="en-US" sz="2400" dirty="0">
                <a:ea typeface="ＭＳ Ｐゴシック" pitchFamily="34" charset="-128"/>
                <a:cs typeface="Times" charset="0"/>
              </a:rPr>
              <a:t>. carbohydrates</a:t>
            </a:r>
          </a:p>
          <a:p>
            <a:pPr marL="414338" indent="-414338" eaLnBrk="1" hangingPunct="1">
              <a:buFont typeface="Wingdings" pitchFamily="2" charset="2"/>
              <a:buNone/>
            </a:pPr>
            <a:r>
              <a:rPr lang="en-US" altLang="en-US" sz="2400" dirty="0">
                <a:ea typeface="ＭＳ Ｐゴシック" pitchFamily="34" charset="-128"/>
                <a:cs typeface="Times" charset="0"/>
              </a:rPr>
              <a:t>3.  glucose</a:t>
            </a:r>
          </a:p>
          <a:p>
            <a:pPr marL="414338" indent="-414338" eaLnBrk="1" hangingPunct="1">
              <a:buFont typeface="Wingdings" pitchFamily="2" charset="2"/>
              <a:buNone/>
            </a:pPr>
            <a:r>
              <a:rPr lang="en-US" altLang="en-US" sz="2400" dirty="0">
                <a:ea typeface="ＭＳ Ｐゴシック" pitchFamily="34" charset="-128"/>
                <a:cs typeface="Times" charset="0"/>
              </a:rPr>
              <a:t>	A. fats		B. proteins		</a:t>
            </a:r>
            <a:r>
              <a:rPr lang="en-US" altLang="en-US" sz="2400" dirty="0" smtClean="0">
                <a:ea typeface="ＭＳ Ｐゴシック" pitchFamily="34" charset="-128"/>
                <a:cs typeface="Times" charset="0"/>
              </a:rPr>
              <a:t>C</a:t>
            </a:r>
            <a:r>
              <a:rPr lang="en-US" altLang="en-US" sz="2400" dirty="0">
                <a:ea typeface="ＭＳ Ｐゴシック" pitchFamily="34" charset="-128"/>
                <a:cs typeface="Times" charset="0"/>
              </a:rPr>
              <a:t>. carbohydrates</a:t>
            </a:r>
          </a:p>
          <a:p>
            <a:pPr marL="414338" indent="-414338" eaLnBrk="1" hangingPunct="1">
              <a:buFont typeface="Wingdings" pitchFamily="2" charset="2"/>
              <a:buNone/>
            </a:pPr>
            <a:endParaRPr lang="en-US" altLang="en-US" sz="2400" dirty="0">
              <a:ea typeface="ＭＳ Ｐゴシック" pitchFamily="34" charset="-128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22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Solution</a:t>
            </a:r>
            <a:endParaRPr lang="en-US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307661"/>
            <a:ext cx="8778875" cy="3933384"/>
          </a:xfrm>
        </p:spPr>
        <p:txBody>
          <a:bodyPr/>
          <a:lstStyle/>
          <a:p>
            <a:pPr marL="414338" indent="-414338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>
                <a:ea typeface="ＭＳ Ｐゴシック" pitchFamily="34" charset="-128"/>
                <a:cs typeface="Times" charset="0"/>
              </a:rPr>
              <a:t>Match each of the following end products of digestion </a:t>
            </a:r>
          </a:p>
          <a:p>
            <a:pPr marL="414338" indent="-414338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>
                <a:ea typeface="ＭＳ Ｐゴシック" pitchFamily="34" charset="-128"/>
                <a:cs typeface="Times" charset="0"/>
              </a:rPr>
              <a:t>with the types of food (A</a:t>
            </a:r>
            <a:r>
              <a:rPr lang="en-US" altLang="en-US" sz="2400" dirty="0">
                <a:ea typeface="ＭＳ Ｐゴシック" pitchFamily="34" charset="-128"/>
                <a:cs typeface="Times" charset="0"/>
                <a:sym typeface="Symbol" pitchFamily="18" charset="2"/>
              </a:rPr>
              <a:t>–</a:t>
            </a:r>
            <a:r>
              <a:rPr lang="en-US" altLang="en-US" sz="2400" dirty="0">
                <a:ea typeface="ＭＳ Ｐゴシック" pitchFamily="34" charset="-128"/>
                <a:cs typeface="Times" charset="0"/>
              </a:rPr>
              <a:t>C):</a:t>
            </a:r>
          </a:p>
          <a:p>
            <a:pPr marL="414338" indent="-414338" eaLnBrk="1" hangingPunct="1">
              <a:buFont typeface="Wingdings" pitchFamily="2" charset="2"/>
              <a:buNone/>
            </a:pPr>
            <a:r>
              <a:rPr lang="en-US" altLang="en-US" sz="2400" dirty="0">
                <a:ea typeface="ＭＳ Ｐゴシック" pitchFamily="34" charset="-128"/>
                <a:cs typeface="Times" charset="0"/>
              </a:rPr>
              <a:t>1.  amino acids</a:t>
            </a:r>
          </a:p>
          <a:p>
            <a:pPr marL="414338" indent="-414338" eaLnBrk="1" hangingPunct="1">
              <a:buFont typeface="Wingdings" pitchFamily="2" charset="2"/>
              <a:buNone/>
            </a:pPr>
            <a:r>
              <a:rPr lang="en-US" altLang="en-US" sz="2400" b="1" dirty="0">
                <a:ea typeface="ＭＳ Ｐゴシック" pitchFamily="34" charset="-128"/>
                <a:cs typeface="Times" charset="0"/>
              </a:rPr>
              <a:t>	</a:t>
            </a:r>
            <a:r>
              <a:rPr lang="en-US" altLang="en-US" sz="2400" b="1" dirty="0" smtClean="0">
                <a:ea typeface="ＭＳ Ｐゴシック" pitchFamily="34" charset="-128"/>
                <a:cs typeface="Times" charset="0"/>
              </a:rPr>
              <a:t>B</a:t>
            </a:r>
            <a:r>
              <a:rPr lang="en-US" altLang="en-US" sz="2400" b="1" dirty="0">
                <a:ea typeface="ＭＳ Ｐゴシック" pitchFamily="34" charset="-128"/>
                <a:cs typeface="Times" charset="0"/>
              </a:rPr>
              <a:t>. proteins	</a:t>
            </a:r>
          </a:p>
          <a:p>
            <a:pPr marL="414338" indent="-414338" eaLnBrk="1" hangingPunct="1">
              <a:buFont typeface="Wingdings" pitchFamily="2" charset="2"/>
              <a:buNone/>
            </a:pPr>
            <a:r>
              <a:rPr lang="en-US" altLang="en-US" sz="2400" dirty="0">
                <a:ea typeface="ＭＳ Ｐゴシック" pitchFamily="34" charset="-128"/>
                <a:cs typeface="Times" charset="0"/>
              </a:rPr>
              <a:t>2.  fatty acids and glycerol</a:t>
            </a:r>
          </a:p>
          <a:p>
            <a:pPr marL="414338" indent="-414338" eaLnBrk="1" hangingPunct="1">
              <a:buFont typeface="Wingdings" pitchFamily="2" charset="2"/>
              <a:buNone/>
            </a:pPr>
            <a:r>
              <a:rPr lang="en-US" altLang="en-US" sz="2400" b="1" dirty="0">
                <a:ea typeface="ＭＳ Ｐゴシック" pitchFamily="34" charset="-128"/>
                <a:cs typeface="Times" charset="0"/>
              </a:rPr>
              <a:t>	A. </a:t>
            </a:r>
            <a:r>
              <a:rPr lang="en-US" altLang="en-US" sz="2400" b="1" dirty="0" smtClean="0">
                <a:ea typeface="ＭＳ Ｐゴシック" pitchFamily="34" charset="-128"/>
                <a:cs typeface="Times" charset="0"/>
              </a:rPr>
              <a:t>fats</a:t>
            </a:r>
          </a:p>
          <a:p>
            <a:pPr marL="414338" indent="-414338" eaLnBrk="1" hangingPunct="1">
              <a:buFont typeface="Wingdings" pitchFamily="2" charset="2"/>
              <a:buNone/>
            </a:pPr>
            <a:r>
              <a:rPr lang="en-US" altLang="en-US" sz="2400" dirty="0" smtClean="0">
                <a:ea typeface="ＭＳ Ｐゴシック" pitchFamily="34" charset="-128"/>
                <a:cs typeface="Times" charset="0"/>
              </a:rPr>
              <a:t>3.  glucose</a:t>
            </a:r>
          </a:p>
          <a:p>
            <a:pPr marL="414338" indent="-414338" eaLnBrk="1" hangingPunct="1">
              <a:buFont typeface="Wingdings" pitchFamily="2" charset="2"/>
              <a:buNone/>
            </a:pPr>
            <a:r>
              <a:rPr lang="en-US" altLang="en-US" sz="2400" b="1" dirty="0">
                <a:ea typeface="ＭＳ Ｐゴシック" pitchFamily="34" charset="-128"/>
                <a:cs typeface="Times" charset="0"/>
              </a:rPr>
              <a:t>	</a:t>
            </a:r>
            <a:r>
              <a:rPr lang="en-US" altLang="en-US" sz="2400" b="1" dirty="0" smtClean="0">
                <a:ea typeface="ＭＳ Ｐゴシック" pitchFamily="34" charset="-128"/>
                <a:cs typeface="Times" charset="0"/>
              </a:rPr>
              <a:t>C</a:t>
            </a:r>
            <a:r>
              <a:rPr lang="en-US" altLang="en-US" sz="2400" b="1" dirty="0">
                <a:ea typeface="ＭＳ Ｐゴシック" pitchFamily="34" charset="-128"/>
                <a:cs typeface="Times" charset="0"/>
              </a:rPr>
              <a:t>. carbohydrates</a:t>
            </a:r>
          </a:p>
          <a:p>
            <a:pPr marL="414338" indent="-414338" eaLnBrk="1" hangingPunct="1">
              <a:buFont typeface="Wingdings" pitchFamily="2" charset="2"/>
              <a:buNone/>
            </a:pPr>
            <a:endParaRPr lang="en-US" altLang="en-US" sz="2400" dirty="0">
              <a:ea typeface="ＭＳ Ｐゴシック" pitchFamily="34" charset="-128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67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Degradation of Proteins</a:t>
            </a:r>
            <a:endParaRPr lang="en-US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6914" y="1327475"/>
            <a:ext cx="4509886" cy="5102935"/>
          </a:xfrm>
        </p:spPr>
        <p:txBody>
          <a:bodyPr/>
          <a:lstStyle/>
          <a:p>
            <a:pPr marL="0" indent="0" eaLnBrk="1" hangingPunct="1">
              <a:buFont typeface="Wingdings" charset="2"/>
              <a:buNone/>
              <a:defRPr/>
            </a:pPr>
            <a:r>
              <a:rPr lang="en-US" sz="2200" dirty="0"/>
              <a:t>When carbohydrates and lipids are not available, amino acids are degraded to substrates that enter energy-producing pathways. The digestion of proteins </a:t>
            </a:r>
          </a:p>
          <a:p>
            <a:pPr eaLnBrk="1" hangingPunct="1">
              <a:defRPr/>
            </a:pPr>
            <a:r>
              <a:rPr lang="en-US" sz="2200" dirty="0"/>
              <a:t>begins in the stomach. </a:t>
            </a:r>
          </a:p>
          <a:p>
            <a:pPr eaLnBrk="1" hangingPunct="1">
              <a:defRPr/>
            </a:pPr>
            <a:r>
              <a:rPr lang="en-US" sz="2200" dirty="0"/>
              <a:t>denatures proteins and activates enzymes that hydrolyze the peptide bonds.</a:t>
            </a:r>
          </a:p>
          <a:p>
            <a:pPr eaLnBrk="1" hangingPunct="1">
              <a:defRPr/>
            </a:pPr>
            <a:r>
              <a:rPr lang="en-US" sz="2200" dirty="0"/>
              <a:t>moves into the small intestine.</a:t>
            </a:r>
          </a:p>
          <a:p>
            <a:pPr eaLnBrk="1" hangingPunct="1">
              <a:defRPr/>
            </a:pPr>
            <a:r>
              <a:rPr lang="en-US" sz="2200" dirty="0"/>
              <a:t>is completed in the small intestine by trypsin and chymotrypsin to form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amino </a:t>
            </a:r>
            <a:r>
              <a:rPr lang="en-US" sz="2200" dirty="0"/>
              <a:t>acids.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7"/>
          <a:stretch/>
        </p:blipFill>
        <p:spPr>
          <a:xfrm>
            <a:off x="4927276" y="1433513"/>
            <a:ext cx="4023118" cy="3766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27277" y="5403561"/>
            <a:ext cx="4105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Proteins </a:t>
            </a:r>
            <a:r>
              <a:rPr lang="en-US" sz="1800" dirty="0" smtClean="0">
                <a:latin typeface="+mn-lt"/>
              </a:rPr>
              <a:t>are hydrolyzed </a:t>
            </a:r>
            <a:r>
              <a:rPr lang="en-US" sz="1800" dirty="0">
                <a:latin typeface="+mn-lt"/>
              </a:rPr>
              <a:t>to polypeptides in </a:t>
            </a:r>
            <a:r>
              <a:rPr lang="en-US" sz="1800" dirty="0" smtClean="0">
                <a:latin typeface="+mn-lt"/>
              </a:rPr>
              <a:t>the stomach </a:t>
            </a:r>
            <a:r>
              <a:rPr lang="en-US" sz="1800" dirty="0">
                <a:latin typeface="+mn-lt"/>
              </a:rPr>
              <a:t>and to amino acids in </a:t>
            </a:r>
            <a:r>
              <a:rPr lang="en-US" sz="1800" dirty="0" smtClean="0">
                <a:latin typeface="+mn-lt"/>
              </a:rPr>
              <a:t>the small </a:t>
            </a:r>
            <a:r>
              <a:rPr lang="en-US" sz="1800" dirty="0">
                <a:latin typeface="+mn-lt"/>
              </a:rPr>
              <a:t>intestine.</a:t>
            </a:r>
          </a:p>
        </p:txBody>
      </p:sp>
    </p:spTree>
    <p:extLst>
      <p:ext uri="{BB962C8B-B14F-4D97-AF65-F5344CB8AC3E}">
        <p14:creationId xmlns:p14="http://schemas.microsoft.com/office/powerpoint/2010/main" val="371031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Protein Turnover</a:t>
            </a:r>
            <a:endParaRPr lang="en-US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298425"/>
            <a:ext cx="4391602" cy="4290405"/>
          </a:xfrm>
        </p:spPr>
        <p:txBody>
          <a:bodyPr/>
          <a:lstStyle/>
          <a:p>
            <a:pPr marL="0" indent="0" eaLnBrk="1" hangingPunct="1">
              <a:buFont typeface="Wingdings" charset="2"/>
              <a:buNone/>
              <a:defRPr/>
            </a:pPr>
            <a:r>
              <a:rPr lang="en-US" sz="2200" dirty="0"/>
              <a:t>The process of breaking down and synthesizing proteins is called </a:t>
            </a:r>
            <a:r>
              <a:rPr lang="en-US" sz="2200" b="1" dirty="0"/>
              <a:t>protein turnover</a:t>
            </a:r>
            <a:r>
              <a:rPr lang="en-US" sz="2200" dirty="0"/>
              <a:t>. </a:t>
            </a:r>
          </a:p>
          <a:p>
            <a:pPr eaLnBrk="1" hangingPunct="1">
              <a:defRPr/>
            </a:pPr>
            <a:r>
              <a:rPr lang="en-US" sz="2200" dirty="0"/>
              <a:t>Proteins, including enzymes, hormones, hemoglobin, and damaged proteins, are often synthesized in the cells and then degraded. </a:t>
            </a:r>
          </a:p>
          <a:p>
            <a:pPr eaLnBrk="1" hangingPunct="1">
              <a:defRPr/>
            </a:pPr>
            <a:r>
              <a:rPr lang="en-US" sz="2200" dirty="0"/>
              <a:t>Most amino acids are used to build proteins; however, other compounds also require nitrogen for their synthesis.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6"/>
          <a:stretch/>
        </p:blipFill>
        <p:spPr>
          <a:xfrm>
            <a:off x="4729019" y="1402539"/>
            <a:ext cx="4054764" cy="40118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18180" y="5384805"/>
            <a:ext cx="43520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Proteins are </a:t>
            </a:r>
            <a:r>
              <a:rPr lang="en-US" sz="1600" dirty="0" smtClean="0">
                <a:latin typeface="+mn-lt"/>
              </a:rPr>
              <a:t>used in </a:t>
            </a:r>
            <a:r>
              <a:rPr lang="en-US" sz="1600" dirty="0">
                <a:latin typeface="+mn-lt"/>
              </a:rPr>
              <a:t>the synthesis of </a:t>
            </a:r>
            <a:r>
              <a:rPr lang="en-US" sz="1600" dirty="0" smtClean="0">
                <a:latin typeface="+mn-lt"/>
              </a:rPr>
              <a:t> nitrogen-containing compounds or degraded </a:t>
            </a:r>
            <a:r>
              <a:rPr lang="en-US" sz="1600" dirty="0">
                <a:latin typeface="+mn-lt"/>
              </a:rPr>
              <a:t>to urea and </a:t>
            </a:r>
            <a:r>
              <a:rPr lang="en-US" sz="1600" dirty="0" smtClean="0">
                <a:latin typeface="+mn-lt"/>
              </a:rPr>
              <a:t>carbon skeletons </a:t>
            </a:r>
            <a:r>
              <a:rPr lang="en-US" sz="1600" dirty="0">
                <a:latin typeface="+mn-lt"/>
              </a:rPr>
              <a:t>that enter </a:t>
            </a:r>
            <a:r>
              <a:rPr lang="en-US" sz="1600" dirty="0" smtClean="0">
                <a:latin typeface="+mn-lt"/>
              </a:rPr>
              <a:t>other metabolic </a:t>
            </a:r>
            <a:r>
              <a:rPr lang="en-US" sz="1600" dirty="0">
                <a:latin typeface="+mn-lt"/>
              </a:rPr>
              <a:t>pathways.</a:t>
            </a:r>
          </a:p>
        </p:txBody>
      </p:sp>
    </p:spTree>
    <p:extLst>
      <p:ext uri="{BB962C8B-B14F-4D97-AF65-F5344CB8AC3E}">
        <p14:creationId xmlns:p14="http://schemas.microsoft.com/office/powerpoint/2010/main" val="270043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Nitrogen-Containing Compounds</a:t>
            </a:r>
            <a:endParaRPr lang="en-US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0"/>
          <a:stretch/>
        </p:blipFill>
        <p:spPr>
          <a:xfrm>
            <a:off x="339718" y="2200192"/>
            <a:ext cx="8592766" cy="3162733"/>
          </a:xfrm>
        </p:spPr>
      </p:pic>
    </p:spTree>
    <p:extLst>
      <p:ext uri="{BB962C8B-B14F-4D97-AF65-F5344CB8AC3E}">
        <p14:creationId xmlns:p14="http://schemas.microsoft.com/office/powerpoint/2010/main" val="249733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Nitrogen-Containing Compounds</a:t>
            </a:r>
            <a:endParaRPr lang="en-US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307661"/>
            <a:ext cx="8464839" cy="4376583"/>
          </a:xfrm>
        </p:spPr>
        <p:txBody>
          <a:bodyPr/>
          <a:lstStyle/>
          <a:p>
            <a:pPr marL="0" indent="0" eaLnBrk="1" hangingPunct="1">
              <a:buFont typeface="Wingdings" charset="2"/>
              <a:buNone/>
              <a:defRPr/>
            </a:pPr>
            <a:r>
              <a:rPr lang="en-US" sz="2400" dirty="0"/>
              <a:t>Our bodies maintain a nitrogen balance in the cells so that the amount of protein we break down is equal to the amount that is reused. </a:t>
            </a:r>
          </a:p>
          <a:p>
            <a:pPr eaLnBrk="1" hangingPunct="1">
              <a:defRPr/>
            </a:pPr>
            <a:r>
              <a:rPr lang="en-US" sz="2400" dirty="0"/>
              <a:t>Diets high in protein, however, have a positive nitrogen balance because a high-protein diet supplies more nitrogen than we need. </a:t>
            </a:r>
          </a:p>
          <a:p>
            <a:pPr eaLnBrk="1" hangingPunct="1">
              <a:defRPr/>
            </a:pPr>
            <a:r>
              <a:rPr lang="en-US" sz="2400" dirty="0"/>
              <a:t>The body cannot store nitrogen, so the excess is excreted as urea, putting an extra demand on the liver and kidneys.</a:t>
            </a:r>
          </a:p>
          <a:p>
            <a:pPr eaLnBrk="1" hangingPunct="1">
              <a:defRPr/>
            </a:pPr>
            <a:r>
              <a:rPr lang="en-US" sz="2400" dirty="0"/>
              <a:t>Diets that do not provide sufficient protein have a negative nitrogen balance, a condition that occurs during starvation and fasting.</a:t>
            </a:r>
          </a:p>
        </p:txBody>
      </p:sp>
    </p:spTree>
    <p:extLst>
      <p:ext uri="{BB962C8B-B14F-4D97-AF65-F5344CB8AC3E}">
        <p14:creationId xmlns:p14="http://schemas.microsoft.com/office/powerpoint/2010/main" val="294808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Energy from Amino Acids</a:t>
            </a:r>
            <a:endParaRPr lang="en-US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307661"/>
            <a:ext cx="8511020" cy="3194721"/>
          </a:xfrm>
        </p:spPr>
        <p:txBody>
          <a:bodyPr/>
          <a:lstStyle/>
          <a:p>
            <a:pPr marL="0" indent="0" eaLnBrk="1" hangingPunct="1">
              <a:buFont typeface="Wingdings" charset="2"/>
              <a:buNone/>
              <a:defRPr/>
            </a:pPr>
            <a:r>
              <a:rPr lang="en-US" sz="2400" dirty="0"/>
              <a:t>Energy is extracted from amino acids in conditions such as fasting or starvation.  </a:t>
            </a:r>
          </a:p>
          <a:p>
            <a:pPr eaLnBrk="1" hangingPunct="1">
              <a:defRPr/>
            </a:pPr>
            <a:r>
              <a:rPr lang="en-US" sz="2400" dirty="0"/>
              <a:t>If amino acids remain the only source of energy for a long period of time, the breakdown of body proteins eventually leads to a destruction of essential body tissues. </a:t>
            </a:r>
          </a:p>
          <a:p>
            <a:pPr eaLnBrk="1" hangingPunct="1">
              <a:defRPr/>
            </a:pPr>
            <a:r>
              <a:rPr lang="en-US" sz="2400" dirty="0"/>
              <a:t>In anorexia, the loss of protein decreases muscle mass and may severely weaken the heart muscle and impair heart function.</a:t>
            </a:r>
            <a:endParaRPr lang="en-US" sz="240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65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Degradation of Amino Acids</a:t>
            </a:r>
            <a:endParaRPr lang="en-US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307661"/>
            <a:ext cx="8492548" cy="3637919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 dirty="0">
                <a:ea typeface="ＭＳ Ｐゴシック" pitchFamily="34" charset="-128"/>
                <a:cs typeface="Times" charset="0"/>
              </a:rPr>
              <a:t>When dietary protein exceeds the nitrogen needed for protein synthesis, excess amino acids are degraded.</a:t>
            </a:r>
          </a:p>
          <a:p>
            <a:pPr eaLnBrk="1" hangingPunct="1"/>
            <a:r>
              <a:rPr lang="en-US" altLang="en-US" sz="2400" dirty="0">
                <a:ea typeface="ＭＳ Ｐゴシック" pitchFamily="34" charset="-128"/>
                <a:cs typeface="Times" charset="0"/>
              </a:rPr>
              <a:t>The </a:t>
            </a:r>
            <a:r>
              <a:rPr lang="en-US" altLang="en-US" sz="2400" i="1" dirty="0">
                <a:ea typeface="ＭＳ Ｐゴシック" pitchFamily="34" charset="-128"/>
                <a:cs typeface="Times" charset="0"/>
              </a:rPr>
              <a:t>α</a:t>
            </a:r>
            <a:r>
              <a:rPr lang="en-US" altLang="en-US" sz="2400" b="1" dirty="0">
                <a:ea typeface="ＭＳ Ｐゴシック" pitchFamily="34" charset="-128"/>
                <a:cs typeface="Times" charset="0"/>
              </a:rPr>
              <a:t> </a:t>
            </a:r>
            <a:r>
              <a:rPr lang="en-US" altLang="en-US" sz="2400" dirty="0">
                <a:ea typeface="ＭＳ Ｐゴシック" pitchFamily="34" charset="-128"/>
                <a:cs typeface="Times" charset="0"/>
              </a:rPr>
              <a:t>amino group is removed to yield an </a:t>
            </a:r>
            <a:r>
              <a:rPr lang="en-US" altLang="en-US" sz="2400" i="1" dirty="0">
                <a:ea typeface="ＭＳ Ｐゴシック" pitchFamily="34" charset="-128"/>
                <a:cs typeface="Times" charset="0"/>
              </a:rPr>
              <a:t>α-</a:t>
            </a:r>
            <a:r>
              <a:rPr lang="en-US" altLang="en-US" sz="2400" dirty="0" err="1">
                <a:ea typeface="ＭＳ Ｐゴシック" pitchFamily="34" charset="-128"/>
                <a:cs typeface="Times" charset="0"/>
              </a:rPr>
              <a:t>keto</a:t>
            </a:r>
            <a:r>
              <a:rPr lang="en-US" altLang="en-US" sz="2400" dirty="0">
                <a:ea typeface="ＭＳ Ｐゴシック" pitchFamily="34" charset="-128"/>
                <a:cs typeface="Times" charset="0"/>
              </a:rPr>
              <a:t> acid, which can be converted to an intermediate for other metabolic pathways.</a:t>
            </a:r>
          </a:p>
          <a:p>
            <a:pPr eaLnBrk="1" hangingPunct="1"/>
            <a:r>
              <a:rPr lang="en-US" altLang="en-US" sz="2400" dirty="0">
                <a:ea typeface="ＭＳ Ｐゴシック" pitchFamily="34" charset="-128"/>
                <a:cs typeface="Times" charset="0"/>
              </a:rPr>
              <a:t>Carbon atoms from amino acids are used in the citric acid cycle as well as for the synthesis of fatty acids, ketone bodies, and glucose.</a:t>
            </a:r>
          </a:p>
          <a:p>
            <a:pPr eaLnBrk="1" hangingPunct="1"/>
            <a:r>
              <a:rPr lang="en-US" altLang="en-US" sz="2400" dirty="0">
                <a:ea typeface="ＭＳ Ｐゴシック" pitchFamily="34" charset="-128"/>
                <a:cs typeface="Times" charset="0"/>
              </a:rPr>
              <a:t>Most of the amino acids are converted to urea.</a:t>
            </a:r>
          </a:p>
        </p:txBody>
      </p:sp>
    </p:spTree>
    <p:extLst>
      <p:ext uri="{BB962C8B-B14F-4D97-AF65-F5344CB8AC3E}">
        <p14:creationId xmlns:p14="http://schemas.microsoft.com/office/powerpoint/2010/main" val="350502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Transamination</a:t>
            </a:r>
            <a:endParaRPr lang="en-US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6490" y="1307661"/>
            <a:ext cx="8511020" cy="252992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 dirty="0">
                <a:ea typeface="ＭＳ Ｐゴシック" pitchFamily="34" charset="-128"/>
                <a:cs typeface="Times" charset="0"/>
              </a:rPr>
              <a:t>In a transamination reaction,</a:t>
            </a:r>
          </a:p>
          <a:p>
            <a:pPr eaLnBrk="1" hangingPunct="1"/>
            <a:r>
              <a:rPr lang="en-US" altLang="en-US" sz="2400" dirty="0">
                <a:ea typeface="ＭＳ Ｐゴシック" pitchFamily="34" charset="-128"/>
                <a:cs typeface="Times" charset="0"/>
              </a:rPr>
              <a:t>an </a:t>
            </a:r>
            <a:r>
              <a:rPr lang="en-US" altLang="en-US" sz="2400" i="1" dirty="0">
                <a:ea typeface="ＭＳ Ｐゴシック" pitchFamily="34" charset="-128"/>
                <a:cs typeface="Times" charset="0"/>
              </a:rPr>
              <a:t>α </a:t>
            </a:r>
            <a:r>
              <a:rPr lang="en-US" altLang="en-US" sz="2400" dirty="0">
                <a:ea typeface="ＭＳ Ｐゴシック" pitchFamily="34" charset="-128"/>
                <a:cs typeface="Times" charset="0"/>
              </a:rPr>
              <a:t>amino group is transferred from an amino acid to an </a:t>
            </a:r>
            <a:r>
              <a:rPr lang="en-US" altLang="en-US" sz="2400" i="1" dirty="0">
                <a:ea typeface="ＭＳ Ｐゴシック" pitchFamily="34" charset="-128"/>
                <a:cs typeface="Times" charset="0"/>
              </a:rPr>
              <a:t>α-</a:t>
            </a:r>
            <a:r>
              <a:rPr lang="en-US" altLang="en-US" sz="2400" dirty="0" err="1">
                <a:ea typeface="ＭＳ Ｐゴシック" pitchFamily="34" charset="-128"/>
                <a:cs typeface="Times" charset="0"/>
              </a:rPr>
              <a:t>keto</a:t>
            </a:r>
            <a:r>
              <a:rPr lang="en-US" altLang="en-US" sz="2400" dirty="0">
                <a:ea typeface="ＭＳ Ｐゴシック" pitchFamily="34" charset="-128"/>
                <a:cs typeface="Times" charset="0"/>
              </a:rPr>
              <a:t> acid, usually </a:t>
            </a:r>
            <a:r>
              <a:rPr lang="en-US" altLang="en-US" sz="2400" i="1" dirty="0">
                <a:ea typeface="ＭＳ Ｐゴシック" pitchFamily="34" charset="-128"/>
                <a:cs typeface="Times" charset="0"/>
              </a:rPr>
              <a:t>α-</a:t>
            </a:r>
            <a:r>
              <a:rPr lang="en-US" altLang="en-US" sz="2400" dirty="0" err="1">
                <a:ea typeface="ＭＳ Ｐゴシック" pitchFamily="34" charset="-128"/>
                <a:cs typeface="Times" charset="0"/>
              </a:rPr>
              <a:t>ketoglutarate</a:t>
            </a:r>
            <a:r>
              <a:rPr lang="en-US" altLang="en-US" sz="2400" dirty="0">
                <a:ea typeface="ＭＳ Ｐゴシック" pitchFamily="34" charset="-128"/>
                <a:cs typeface="Times" charset="0"/>
              </a:rPr>
              <a:t>.</a:t>
            </a:r>
          </a:p>
          <a:p>
            <a:pPr eaLnBrk="1" hangingPunct="1"/>
            <a:r>
              <a:rPr lang="en-US" altLang="en-US" sz="2400" dirty="0" smtClean="0">
                <a:ea typeface="ＭＳ Ｐゴシック" pitchFamily="34" charset="-128"/>
                <a:cs typeface="Times" charset="0"/>
              </a:rPr>
              <a:t>a </a:t>
            </a:r>
            <a:r>
              <a:rPr lang="en-US" altLang="en-US" sz="2400" dirty="0">
                <a:ea typeface="ＭＳ Ｐゴシック" pitchFamily="34" charset="-128"/>
                <a:cs typeface="Times" charset="0"/>
              </a:rPr>
              <a:t>new amino acid and a new </a:t>
            </a:r>
            <a:r>
              <a:rPr lang="en-US" altLang="en-US" sz="2400" i="1" dirty="0">
                <a:ea typeface="ＭＳ Ｐゴシック" pitchFamily="34" charset="-128"/>
                <a:cs typeface="Times" charset="0"/>
              </a:rPr>
              <a:t>α-</a:t>
            </a:r>
            <a:r>
              <a:rPr lang="en-US" altLang="en-US" sz="2400" dirty="0" err="1">
                <a:ea typeface="ＭＳ Ｐゴシック" pitchFamily="34" charset="-128"/>
                <a:cs typeface="Times" charset="0"/>
              </a:rPr>
              <a:t>keto</a:t>
            </a:r>
            <a:r>
              <a:rPr lang="en-US" altLang="en-US" sz="2400" dirty="0">
                <a:ea typeface="ＭＳ Ｐゴシック" pitchFamily="34" charset="-128"/>
                <a:cs typeface="Times" charset="0"/>
              </a:rPr>
              <a:t> acid are produced.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 dirty="0">
                <a:ea typeface="ＭＳ Ｐゴシック" pitchFamily="34" charset="-128"/>
                <a:cs typeface="Times" charset="0"/>
              </a:rPr>
              <a:t>The enzymes for the transfer of amino groups are known as </a:t>
            </a:r>
            <a:r>
              <a:rPr lang="en-US" altLang="en-US" sz="2400" i="1" dirty="0">
                <a:ea typeface="ＭＳ Ｐゴシック" pitchFamily="34" charset="-128"/>
                <a:cs typeface="Times" charset="0"/>
              </a:rPr>
              <a:t>transaminases</a:t>
            </a:r>
            <a:r>
              <a:rPr lang="en-US" altLang="en-US" sz="2400" dirty="0">
                <a:ea typeface="ＭＳ Ｐゴシック" pitchFamily="34" charset="-128"/>
                <a:cs typeface="Times" charset="0"/>
              </a:rPr>
              <a:t> or</a:t>
            </a:r>
            <a:r>
              <a:rPr lang="en-US" altLang="en-US" sz="2400" i="1" dirty="0">
                <a:ea typeface="ＭＳ Ｐゴシック" pitchFamily="34" charset="-128"/>
                <a:cs typeface="Times" charset="0"/>
              </a:rPr>
              <a:t> aminotransferases</a:t>
            </a:r>
            <a:r>
              <a:rPr lang="en-US" altLang="en-US" sz="2400" dirty="0">
                <a:ea typeface="ＭＳ Ｐゴシック" pitchFamily="34" charset="-128"/>
                <a:cs typeface="Times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" t="4718" r="1" b="5181"/>
          <a:stretch/>
        </p:blipFill>
        <p:spPr>
          <a:xfrm>
            <a:off x="1296738" y="3997158"/>
            <a:ext cx="6510420" cy="214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9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Oxidative Deamination</a:t>
            </a:r>
            <a:endParaRPr lang="en-US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307661"/>
            <a:ext cx="8511020" cy="289925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 dirty="0">
                <a:ea typeface="ＭＳ Ｐゴシック" pitchFamily="34" charset="-128"/>
                <a:cs typeface="Times" charset="0"/>
              </a:rPr>
              <a:t>In oxidative deamination, </a:t>
            </a:r>
          </a:p>
          <a:p>
            <a:pPr eaLnBrk="1" hangingPunct="1"/>
            <a:r>
              <a:rPr lang="en-US" altLang="en-US" sz="2400" dirty="0">
                <a:ea typeface="ＭＳ Ｐゴシック" pitchFamily="34" charset="-128"/>
                <a:cs typeface="Times" charset="0"/>
              </a:rPr>
              <a:t>the amino group —NH</a:t>
            </a:r>
            <a:r>
              <a:rPr lang="en-US" altLang="en-US" sz="2400" baseline="-25000" dirty="0">
                <a:ea typeface="ＭＳ Ｐゴシック" pitchFamily="34" charset="-128"/>
                <a:cs typeface="Times" charset="0"/>
              </a:rPr>
              <a:t>3</a:t>
            </a:r>
            <a:r>
              <a:rPr lang="en-US" altLang="en-US" sz="2400" baseline="30000" dirty="0">
                <a:ea typeface="ＭＳ Ｐゴシック" pitchFamily="34" charset="-128"/>
                <a:cs typeface="Times" charset="0"/>
              </a:rPr>
              <a:t>+</a:t>
            </a:r>
            <a:r>
              <a:rPr lang="en-US" altLang="en-US" sz="2400" dirty="0">
                <a:ea typeface="ＭＳ Ｐゴシック" pitchFamily="34" charset="-128"/>
                <a:cs typeface="Times" charset="0"/>
              </a:rPr>
              <a:t> in glutamate is removed as an ammonium ion, NH</a:t>
            </a:r>
            <a:r>
              <a:rPr lang="en-US" altLang="en-US" sz="2400" baseline="-25000" dirty="0">
                <a:ea typeface="ＭＳ Ｐゴシック" pitchFamily="34" charset="-128"/>
                <a:cs typeface="Times" charset="0"/>
              </a:rPr>
              <a:t>4</a:t>
            </a:r>
            <a:r>
              <a:rPr lang="en-US" altLang="en-US" sz="2400" baseline="30000" dirty="0">
                <a:ea typeface="ＭＳ Ｐゴシック" pitchFamily="34" charset="-128"/>
                <a:cs typeface="Times" charset="0"/>
              </a:rPr>
              <a:t>+</a:t>
            </a:r>
            <a:r>
              <a:rPr lang="en-US" altLang="en-US" sz="2400" dirty="0">
                <a:ea typeface="ＭＳ Ｐゴシック" pitchFamily="34" charset="-128"/>
                <a:cs typeface="Times" charset="0"/>
              </a:rPr>
              <a:t>.</a:t>
            </a:r>
            <a:r>
              <a:rPr lang="en-US" altLang="en-US" sz="2400" baseline="30000" dirty="0">
                <a:ea typeface="ＭＳ Ｐゴシック" pitchFamily="34" charset="-128"/>
                <a:cs typeface="Times" charset="0"/>
              </a:rPr>
              <a:t>         </a:t>
            </a:r>
            <a:endParaRPr lang="en-US" altLang="en-US" sz="2400" baseline="-25000" dirty="0">
              <a:ea typeface="ＭＳ Ｐゴシック" pitchFamily="34" charset="-128"/>
              <a:cs typeface="Times" charset="0"/>
            </a:endParaRPr>
          </a:p>
          <a:p>
            <a:pPr eaLnBrk="1" hangingPunct="1"/>
            <a:r>
              <a:rPr lang="en-US" altLang="en-US" sz="2400" i="1" dirty="0">
                <a:ea typeface="ＭＳ Ｐゴシック" pitchFamily="34" charset="-128"/>
                <a:cs typeface="Times" charset="0"/>
              </a:rPr>
              <a:t>α-</a:t>
            </a:r>
            <a:r>
              <a:rPr lang="en-US" altLang="en-US" sz="2400" dirty="0" err="1">
                <a:ea typeface="ＭＳ Ｐゴシック" pitchFamily="34" charset="-128"/>
                <a:cs typeface="Times" charset="0"/>
              </a:rPr>
              <a:t>ketoglutarate</a:t>
            </a:r>
            <a:r>
              <a:rPr lang="en-US" altLang="en-US" sz="2400" dirty="0">
                <a:ea typeface="ＭＳ Ｐゴシック" pitchFamily="34" charset="-128"/>
                <a:cs typeface="Times" charset="0"/>
              </a:rPr>
              <a:t>, which can enter transamination with an amino acid, is produced.</a:t>
            </a:r>
          </a:p>
          <a:p>
            <a:pPr eaLnBrk="1" hangingPunct="1"/>
            <a:r>
              <a:rPr lang="en-US" altLang="en-US" sz="2400" i="1" dirty="0">
                <a:ea typeface="ＭＳ Ｐゴシック" pitchFamily="34" charset="-128"/>
                <a:cs typeface="Times" charset="0"/>
              </a:rPr>
              <a:t>glutamate dehydrogenase</a:t>
            </a:r>
            <a:r>
              <a:rPr lang="en-US" altLang="en-US" sz="2400" dirty="0">
                <a:ea typeface="ＭＳ Ｐゴシック" pitchFamily="34" charset="-128"/>
                <a:cs typeface="Times" charset="0"/>
              </a:rPr>
              <a:t>, the enzyme, uses NAD</a:t>
            </a:r>
            <a:r>
              <a:rPr lang="en-US" altLang="en-US" sz="2400" b="1" baseline="30000" dirty="0">
                <a:ea typeface="ＭＳ Ｐゴシック" pitchFamily="34" charset="-128"/>
                <a:cs typeface="Times" charset="0"/>
              </a:rPr>
              <a:t>+</a:t>
            </a:r>
            <a:r>
              <a:rPr lang="en-US" altLang="en-US" sz="2400" b="1" dirty="0">
                <a:ea typeface="ＭＳ Ｐゴシック" pitchFamily="34" charset="-128"/>
                <a:cs typeface="Times" charset="0"/>
              </a:rPr>
              <a:t> </a:t>
            </a:r>
            <a:r>
              <a:rPr lang="en-US" altLang="en-US" sz="2400" dirty="0">
                <a:ea typeface="ＭＳ Ｐゴシック" pitchFamily="34" charset="-128"/>
                <a:cs typeface="Times" charset="0"/>
              </a:rPr>
              <a:t>as a coenzyme.</a:t>
            </a:r>
          </a:p>
        </p:txBody>
      </p:sp>
      <p:pic>
        <p:nvPicPr>
          <p:cNvPr id="4" name="Picture 3" descr="24_Pg883_Un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6"/>
          <a:stretch/>
        </p:blipFill>
        <p:spPr>
          <a:xfrm>
            <a:off x="1695116" y="4233112"/>
            <a:ext cx="5844674" cy="199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7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141&quot;&gt;&lt;property id=&quot;20148&quot; value=&quot;5&quot;/&gt;&lt;property id=&quot;20300&quot; value=&quot;Slide 1 - &amp;quot;5.3  Radiation Measurement&amp;quot;&quot;/&gt;&lt;property id=&quot;20307&quot; value=&quot;356&quot;/&gt;&lt;/object&gt;&lt;object type=&quot;3&quot; unique_id=&quot;10142&quot;&gt;&lt;property id=&quot;20148&quot; value=&quot;5&quot;/&gt;&lt;property id=&quot;20300&quot; value=&quot;Slide 2 - &amp;quot;Geiger Counter&amp;quot;&quot;/&gt;&lt;property id=&quot;20307&quot; value=&quot;358&quot;/&gt;&lt;/object&gt;&lt;object type=&quot;3&quot; unique_id=&quot;10143&quot;&gt;&lt;property id=&quot;20148&quot; value=&quot;5&quot;/&gt;&lt;property id=&quot;20300&quot; value=&quot;Slide 3 - &amp;quot;Units for Measuring Radiation&amp;quot;&quot;/&gt;&lt;property id=&quot;20307&quot; value=&quot;359&quot;/&gt;&lt;/object&gt;&lt;object type=&quot;3&quot; unique_id=&quot;10144&quot;&gt;&lt;property id=&quot;20148&quot; value=&quot;5&quot;/&gt;&lt;property id=&quot;20300&quot; value=&quot;Slide 4 - &amp;quot;Units for Measuring Radiation&amp;quot;&quot;/&gt;&lt;property id=&quot;20307&quot; value=&quot;360&quot;/&gt;&lt;/object&gt;&lt;object type=&quot;3&quot; unique_id=&quot;10145&quot;&gt;&lt;property id=&quot;20148&quot; value=&quot;5&quot;/&gt;&lt;property id=&quot;20300&quot; value=&quot;Slide 5 - &amp;quot;Measuring Radiation Damage&amp;quot;&quot;/&gt;&lt;property id=&quot;20307&quot; value=&quot;357&quot;/&gt;&lt;/object&gt;&lt;object type=&quot;3&quot; unique_id=&quot;10146&quot;&gt;&lt;property id=&quot;20148&quot; value=&quot;5&quot;/&gt;&lt;property id=&quot;20300&quot; value=&quot;Slide 6 - &amp;quot;Radiation Measurement&amp;quot;&quot;/&gt;&lt;property id=&quot;20307&quot; value=&quot;361&quot;/&gt;&lt;/object&gt;&lt;object type=&quot;3&quot; unique_id=&quot;10147&quot;&gt;&lt;property id=&quot;20148&quot; value=&quot;5&quot;/&gt;&lt;property id=&quot;20300&quot; value=&quot;Slide 7 - &amp;quot;Chemistry Link to Health: Radiation and Food&amp;quot;&quot;/&gt;&lt;property id=&quot;20307&quot; value=&quot;362&quot;/&gt;&lt;/object&gt;&lt;object type=&quot;3&quot; unique_id=&quot;10148&quot;&gt;&lt;property id=&quot;20148&quot; value=&quot;5&quot;/&gt;&lt;property id=&quot;20300&quot; value=&quot;Slide 8 - &amp;quot;Chemistry Link to Health: Radiation and Food&amp;quot;&quot;/&gt;&lt;property id=&quot;20307&quot; value=&quot;363&quot;/&gt;&lt;/object&gt;&lt;object type=&quot;3&quot; unique_id=&quot;10149&quot;&gt;&lt;property id=&quot;20148&quot; value=&quot;5&quot;/&gt;&lt;property id=&quot;20300&quot; value=&quot;Slide 9 - &amp;quot;Dosimeters Measure Radiation Exposure&amp;quot;&quot;/&gt;&lt;property id=&quot;20307&quot; value=&quot;364&quot;/&gt;&lt;/object&gt;&lt;object type=&quot;3&quot; unique_id=&quot;10150&quot;&gt;&lt;property id=&quot;20148&quot; value=&quot;5&quot;/&gt;&lt;property id=&quot;20300&quot; value=&quot;Slide 10 - &amp;quot;Average Annual Radiation Exposure in the United States&amp;quot;&quot;/&gt;&lt;property id=&quot;20307&quot; value=&quot;365&quot;/&gt;&lt;/object&gt;&lt;object type=&quot;3&quot; unique_id=&quot;10151&quot;&gt;&lt;property id=&quot;20148&quot; value=&quot;5&quot;/&gt;&lt;property id=&quot;20300&quot; value=&quot;Slide 11 - &amp;quot;Radiation Exposure&amp;quot;&quot;/&gt;&lt;property id=&quot;20307&quot; value=&quot;366&quot;/&gt;&lt;/object&gt;&lt;object type=&quot;3&quot; unique_id=&quot;10152&quot;&gt;&lt;property id=&quot;20148&quot; value=&quot;5&quot;/&gt;&lt;property id=&quot;20300&quot; value=&quot;Slide 12 - &amp;quot;Radiation Sickness&amp;quot;&quot;/&gt;&lt;property id=&quot;20307&quot; value=&quot;367&quot;/&gt;&lt;/object&gt;&lt;object type=&quot;3&quot; unique_id=&quot;10153&quot;&gt;&lt;property id=&quot;20148&quot; value=&quot;5&quot;/&gt;&lt;property id=&quot;20300&quot; value=&quot;Slide 13 - &amp;quot;Study Check&amp;quot;&quot;/&gt;&lt;property id=&quot;20307&quot; value=&quot;368&quot;/&gt;&lt;/object&gt;&lt;object type=&quot;3&quot; unique_id=&quot;10154&quot;&gt;&lt;property id=&quot;20148&quot; value=&quot;5&quot;/&gt;&lt;property id=&quot;20300&quot; value=&quot;Slide 14 - &amp;quot;Solution&amp;quot;&quot;/&gt;&lt;property id=&quot;20307&quot; value=&quot;369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HA5Lec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5Lect_template">
      <a:majorFont>
        <a:latin typeface="Arial"/>
        <a:ea typeface=""/>
        <a:cs typeface="Times New Roman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HA5Lec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5Lect_template">
      <a:majorFont>
        <a:latin typeface="Arial"/>
        <a:ea typeface=""/>
        <a:cs typeface="Times New Roman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2536</TotalTime>
  <Words>636</Words>
  <Application>Microsoft Office PowerPoint</Application>
  <PresentationFormat>On-screen Show (4:3)</PresentationFormat>
  <Paragraphs>71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HA5Lect_template</vt:lpstr>
      <vt:lpstr>1_HA5Lect_template</vt:lpstr>
      <vt:lpstr>24.6  Degradation of Proteins and  Amino Acids</vt:lpstr>
      <vt:lpstr>Degradation of Proteins</vt:lpstr>
      <vt:lpstr>Protein Turnover</vt:lpstr>
      <vt:lpstr>Nitrogen-Containing Compounds</vt:lpstr>
      <vt:lpstr>Nitrogen-Containing Compounds</vt:lpstr>
      <vt:lpstr>Energy from Amino Acids</vt:lpstr>
      <vt:lpstr>Degradation of Amino Acids</vt:lpstr>
      <vt:lpstr>Transamination</vt:lpstr>
      <vt:lpstr>Oxidative Deamination</vt:lpstr>
      <vt:lpstr>Study Check</vt:lpstr>
      <vt:lpstr>Solution</vt:lpstr>
    </vt:vector>
  </TitlesOfParts>
  <Company>뿿ˤʤ㏘뿿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U</dc:creator>
  <cp:lastModifiedBy>windows</cp:lastModifiedBy>
  <cp:revision>575</cp:revision>
  <cp:lastPrinted>2013-03-26T15:10:13Z</cp:lastPrinted>
  <dcterms:created xsi:type="dcterms:W3CDTF">2007-09-26T05:29:17Z</dcterms:created>
  <dcterms:modified xsi:type="dcterms:W3CDTF">2015-02-04T13:29:29Z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