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63" r:id="rId2"/>
  </p:sldMasterIdLst>
  <p:notesMasterIdLst>
    <p:notesMasterId r:id="rId16"/>
  </p:notesMasterIdLst>
  <p:sldIdLst>
    <p:sldId id="356" r:id="rId3"/>
    <p:sldId id="358" r:id="rId4"/>
    <p:sldId id="359" r:id="rId5"/>
    <p:sldId id="360" r:id="rId6"/>
    <p:sldId id="357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ED6B06"/>
    <a:srgbClr val="FF33CC"/>
    <a:srgbClr val="FFFFCC"/>
    <a:srgbClr val="3333CC"/>
    <a:srgbClr val="333399"/>
    <a:srgbClr val="143C83"/>
    <a:srgbClr val="FF0000"/>
    <a:srgbClr val="66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 snapToGrid="0" showGuides="1">
      <p:cViewPr varScale="1">
        <p:scale>
          <a:sx n="99" d="100"/>
          <a:sy n="99" d="100"/>
        </p:scale>
        <p:origin x="-240" y="-90"/>
      </p:cViewPr>
      <p:guideLst>
        <p:guide orient="horz" pos="903"/>
        <p:guide pos="288"/>
        <p:guide pos="2880"/>
        <p:guide pos="3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27" charset="0"/>
              </a:defRPr>
            </a:lvl1pPr>
          </a:lstStyle>
          <a:p>
            <a:pPr>
              <a:defRPr/>
            </a:pPr>
            <a:fld id="{C0122EBD-CFD9-41C4-8965-7FE9D0EB0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72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10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8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9</a:t>
            </a:fld>
            <a:endParaRPr 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4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6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38547" y="6350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General, Organic, and Biological Chemistry: Structures of Life,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5/e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 C. Timberlake</a:t>
            </a: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6019800" y="6335404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38547" y="6350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General, Organic, and Biological Chemistry: Structures of Life,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5/e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 C. Timberlake</a:t>
            </a: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6019800" y="6335404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© 2016 Pearson Education, Inc.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204913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9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20.4  Regulation of Enzyme Activity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5"/>
            <a:ext cx="4480294" cy="4007251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Times" charset="0"/>
              </a:rPr>
              <a:t>Phosphorylation is a type of covalent modification that activates or deactivates an enzyme.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cs typeface="Times" charset="0"/>
              </a:rPr>
              <a:t>a</a:t>
            </a:r>
            <a:r>
              <a:rPr lang="en-US" sz="2400" dirty="0" smtClean="0">
                <a:cs typeface="Times" charset="0"/>
              </a:rPr>
              <a:t>) A </a:t>
            </a:r>
            <a:r>
              <a:rPr lang="en-US" sz="2400" dirty="0">
                <a:cs typeface="Times" charset="0"/>
              </a:rPr>
              <a:t>kinase activates an </a:t>
            </a:r>
            <a:r>
              <a:rPr lang="en-US" sz="2400" dirty="0" smtClean="0">
                <a:cs typeface="Times" charset="0"/>
              </a:rPr>
              <a:t>inactive enzyme </a:t>
            </a:r>
            <a:r>
              <a:rPr lang="en-US" sz="2400" dirty="0">
                <a:cs typeface="Times" charset="0"/>
              </a:rPr>
              <a:t>by phosphorylation. 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cs typeface="Times" charset="0"/>
              </a:rPr>
              <a:t>b</a:t>
            </a:r>
            <a:r>
              <a:rPr lang="en-US" sz="2400" dirty="0" smtClean="0">
                <a:cs typeface="Times" charset="0"/>
              </a:rPr>
              <a:t>) A </a:t>
            </a:r>
            <a:r>
              <a:rPr lang="en-US" sz="2400" dirty="0">
                <a:cs typeface="Times" charset="0"/>
              </a:rPr>
              <a:t>phosphatase activates </a:t>
            </a:r>
            <a:r>
              <a:rPr lang="en-US" sz="2400" dirty="0" smtClean="0">
                <a:cs typeface="Times" charset="0"/>
              </a:rPr>
              <a:t>an inactive </a:t>
            </a:r>
            <a:r>
              <a:rPr lang="en-US" sz="2400" dirty="0">
                <a:cs typeface="Times" charset="0"/>
              </a:rPr>
              <a:t>enzyme by removal </a:t>
            </a:r>
            <a:r>
              <a:rPr lang="en-US" sz="2400" dirty="0" smtClean="0">
                <a:cs typeface="Times" charset="0"/>
              </a:rPr>
              <a:t>of </a:t>
            </a:r>
            <a:r>
              <a:rPr lang="en-US" sz="2400" dirty="0">
                <a:cs typeface="Times" charset="0"/>
              </a:rPr>
              <a:t>a phosphate.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475" y="5567730"/>
            <a:ext cx="8721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charset="0"/>
              </a:rPr>
              <a:t>Learning Goal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charset="0"/>
              </a:rPr>
              <a:t> </a:t>
            </a:r>
            <a:r>
              <a:rPr lang="en-US" sz="2200" dirty="0">
                <a:latin typeface="+mn-lt"/>
                <a:cs typeface="ＭＳ Ｐゴシック" charset="0"/>
              </a:rPr>
              <a:t>Describe the roles of allosteric enzymes, feedback control, and covalent modification in </a:t>
            </a:r>
            <a:r>
              <a:rPr lang="en-US" sz="2200" dirty="0" smtClean="0">
                <a:latin typeface="+mn-lt"/>
                <a:cs typeface="ＭＳ Ｐゴシック" charset="0"/>
              </a:rPr>
              <a:t>regulating enzyme </a:t>
            </a:r>
            <a:r>
              <a:rPr lang="en-US" sz="2200" dirty="0">
                <a:latin typeface="+mn-lt"/>
                <a:cs typeface="ＭＳ Ｐゴシック" charset="0"/>
              </a:rPr>
              <a:t>activity.</a:t>
            </a:r>
          </a:p>
          <a:p>
            <a:r>
              <a:rPr lang="en-US" sz="2200" dirty="0" smtClean="0">
                <a:latin typeface="+mn-lt"/>
                <a:cs typeface="ＭＳ Ｐゴシック" charset="0"/>
              </a:rPr>
              <a:t> </a:t>
            </a:r>
            <a:endParaRPr lang="en-US" sz="2200" dirty="0">
              <a:latin typeface="+mn-lt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"/>
          <a:stretch/>
        </p:blipFill>
        <p:spPr>
          <a:xfrm>
            <a:off x="5652655" y="1387334"/>
            <a:ext cx="2839069" cy="40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Zymogens, Insulin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5"/>
            <a:ext cx="8564650" cy="2086725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400" dirty="0"/>
              <a:t>The protein hormone insulin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is synthesized in the pancreas as a zymogen called </a:t>
            </a:r>
            <a:r>
              <a:rPr lang="en-US" sz="2400" dirty="0" err="1"/>
              <a:t>proinsulin</a:t>
            </a:r>
            <a:r>
              <a:rPr lang="en-US" sz="2400" dirty="0"/>
              <a:t>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becomes biologically active when the polypeptide chain of </a:t>
            </a:r>
            <a:r>
              <a:rPr lang="en-US" sz="2400" dirty="0" smtClean="0"/>
              <a:t>33 </a:t>
            </a:r>
            <a:r>
              <a:rPr lang="en-US" sz="2400" dirty="0"/>
              <a:t>amino acids is removed by peptidases.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6582" y="3715625"/>
            <a:ext cx="2087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The removal of a polypeptide chain from </a:t>
            </a:r>
            <a:r>
              <a:rPr lang="en-US" sz="1800" dirty="0" err="1">
                <a:latin typeface="+mn-lt"/>
              </a:rPr>
              <a:t>proinsulin</a:t>
            </a:r>
            <a:r>
              <a:rPr lang="en-US" sz="1800" dirty="0">
                <a:latin typeface="+mn-lt"/>
              </a:rPr>
              <a:t> produces the active form of insulin.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/>
        </p:blipFill>
        <p:spPr>
          <a:xfrm>
            <a:off x="401784" y="3678017"/>
            <a:ext cx="6654798" cy="26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Phosphorylation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5"/>
            <a:ext cx="4708468" cy="2825389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400" dirty="0"/>
              <a:t>An inactive enzyme undergoes covalent modification in which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 </a:t>
            </a:r>
            <a:r>
              <a:rPr lang="en-US" sz="2400" dirty="0"/>
              <a:t>enzyme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can be activated by the addition of a phosphate group.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can be deactivated by the removal of a phosphate group.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308945"/>
            <a:ext cx="4685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Phosphorylation </a:t>
            </a:r>
            <a:r>
              <a:rPr lang="en-US" sz="1800" dirty="0" smtClean="0">
                <a:latin typeface="+mn-lt"/>
              </a:rPr>
              <a:t>is a </a:t>
            </a:r>
            <a:r>
              <a:rPr lang="en-US" sz="1800" dirty="0">
                <a:latin typeface="+mn-lt"/>
              </a:rPr>
              <a:t>type of covalent modification </a:t>
            </a:r>
            <a:r>
              <a:rPr lang="en-US" sz="1800" dirty="0" smtClean="0">
                <a:latin typeface="+mn-lt"/>
              </a:rPr>
              <a:t>in which </a:t>
            </a:r>
            <a:r>
              <a:rPr lang="en-US" sz="1800" dirty="0">
                <a:latin typeface="+mn-lt"/>
              </a:rPr>
              <a:t>an enzyme is deactivated </a:t>
            </a:r>
            <a:r>
              <a:rPr lang="en-US" sz="1800" dirty="0" smtClean="0">
                <a:latin typeface="+mn-lt"/>
              </a:rPr>
              <a:t>or activated</a:t>
            </a:r>
            <a:r>
              <a:rPr lang="en-US" sz="1800" dirty="0">
                <a:latin typeface="+mn-lt"/>
              </a:rPr>
              <a:t>. </a:t>
            </a:r>
            <a:r>
              <a:rPr lang="en-US" sz="1800" b="1" dirty="0" smtClean="0">
                <a:latin typeface="+mn-lt"/>
              </a:rPr>
              <a:t>(a) </a:t>
            </a:r>
            <a:r>
              <a:rPr lang="en-US" sz="1800" dirty="0">
                <a:latin typeface="+mn-lt"/>
              </a:rPr>
              <a:t>A kinase can </a:t>
            </a:r>
            <a:r>
              <a:rPr lang="en-US" sz="1800" dirty="0" smtClean="0">
                <a:latin typeface="+mn-lt"/>
              </a:rPr>
              <a:t>activate an inactive enzyme by phosphorylation. </a:t>
            </a:r>
            <a:r>
              <a:rPr lang="en-US" sz="1800" b="1" dirty="0" smtClean="0">
                <a:latin typeface="+mn-lt"/>
              </a:rPr>
              <a:t>(b) </a:t>
            </a:r>
            <a:r>
              <a:rPr lang="en-US" sz="1800" dirty="0">
                <a:latin typeface="+mn-lt"/>
              </a:rPr>
              <a:t>A phosphatase can </a:t>
            </a:r>
            <a:r>
              <a:rPr lang="en-US" sz="1800" dirty="0" smtClean="0">
                <a:latin typeface="+mn-lt"/>
              </a:rPr>
              <a:t>activate an </a:t>
            </a:r>
            <a:r>
              <a:rPr lang="en-US" sz="1800" dirty="0">
                <a:latin typeface="+mn-lt"/>
              </a:rPr>
              <a:t>inactive enzyme by removal of</a:t>
            </a:r>
          </a:p>
          <a:p>
            <a:r>
              <a:rPr lang="en-US" sz="1800" dirty="0">
                <a:latin typeface="+mn-lt"/>
              </a:rPr>
              <a:t>phosphate.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"/>
          <a:stretch/>
        </p:blipFill>
        <p:spPr>
          <a:xfrm>
            <a:off x="5142885" y="1387331"/>
            <a:ext cx="3520808" cy="49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Study Check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3" y="1327475"/>
            <a:ext cx="8647777" cy="32685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Indicate whether the following statements describe enzyme regulation by an allosteric enzyme, a zymogen, or covalent modification: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An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end product attaches to the regulatory site of the 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first enzyme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in the reaction sequence.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400" dirty="0" err="1" smtClean="0">
                <a:ea typeface="ＭＳ Ｐゴシック" pitchFamily="34" charset="-128"/>
                <a:cs typeface="Times" charset="0"/>
              </a:rPr>
              <a:t>Proinsulin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forms in the pancreas.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400" dirty="0" err="1" smtClean="0">
                <a:ea typeface="ＭＳ Ｐゴシック" pitchFamily="34" charset="-128"/>
                <a:cs typeface="Times" charset="0"/>
              </a:rPr>
              <a:t>Phosphorylase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kinase deactivates 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pyruvate</a:t>
            </a:r>
            <a:br>
              <a:rPr lang="en-US" altLang="en-US" sz="2400" dirty="0" smtClean="0">
                <a:ea typeface="ＭＳ Ｐゴシック" pitchFamily="34" charset="-128"/>
                <a:cs typeface="Times" charset="0"/>
              </a:rPr>
            </a:b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dehydrogenase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0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3" y="1327475"/>
            <a:ext cx="8777087" cy="32685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Indicate whether the following statements describe enzyme regulation by an allosteric enzyme, a zymogen, or covalent modification: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An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end product attaches to the regulatory site of the 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first enzyme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in the reaction sequence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.     </a:t>
            </a:r>
            <a:r>
              <a:rPr lang="en-US" altLang="en-US" sz="2400" b="1" dirty="0">
                <a:solidFill>
                  <a:srgbClr val="800000"/>
                </a:solidFill>
                <a:ea typeface="ＭＳ Ｐゴシック" pitchFamily="34" charset="-128"/>
                <a:cs typeface="Times" charset="0"/>
              </a:rPr>
              <a:t>allosteric enzyme</a:t>
            </a: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400" dirty="0" err="1" smtClean="0">
                <a:ea typeface="ＭＳ Ｐゴシック" pitchFamily="34" charset="-128"/>
                <a:cs typeface="Times" charset="0"/>
              </a:rPr>
              <a:t>Proinsulin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forms in the 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pancreas.      </a:t>
            </a:r>
            <a:r>
              <a:rPr lang="en-US" altLang="en-US" sz="2400" b="1" dirty="0" smtClean="0">
                <a:solidFill>
                  <a:srgbClr val="800000"/>
                </a:solidFill>
                <a:ea typeface="ＭＳ Ｐゴシック" pitchFamily="34" charset="-128"/>
                <a:cs typeface="Times" charset="0"/>
              </a:rPr>
              <a:t>zymogen</a:t>
            </a:r>
            <a:endParaRPr lang="en-US" altLang="en-US" sz="2400" b="1" dirty="0">
              <a:solidFill>
                <a:srgbClr val="800000"/>
              </a:solidFill>
              <a:ea typeface="ＭＳ Ｐゴシック" pitchFamily="34" charset="-128"/>
              <a:cs typeface="Times" charset="0"/>
            </a:endParaRPr>
          </a:p>
          <a:p>
            <a:pPr marL="457200" indent="-457200" eaLnBrk="1" hangingPunct="1">
              <a:buFont typeface="+mj-lt"/>
              <a:buAutoNum type="alphaUcPeriod"/>
            </a:pPr>
            <a:r>
              <a:rPr lang="en-US" altLang="en-US" sz="2400" dirty="0" err="1" smtClean="0">
                <a:ea typeface="ＭＳ Ｐゴシック" pitchFamily="34" charset="-128"/>
                <a:cs typeface="Times" charset="0"/>
              </a:rPr>
              <a:t>Phosphorylase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kinase deactivates 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pyruvate</a:t>
            </a:r>
            <a:br>
              <a:rPr lang="en-US" altLang="en-US" sz="2400" dirty="0" smtClean="0">
                <a:ea typeface="ＭＳ Ｐゴシック" pitchFamily="34" charset="-128"/>
                <a:cs typeface="Times" charset="0"/>
              </a:rPr>
            </a:b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dehydrogenase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.			   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     </a:t>
            </a:r>
            <a:r>
              <a:rPr lang="en-US" altLang="en-US" sz="2400" b="1" dirty="0" smtClean="0">
                <a:solidFill>
                  <a:srgbClr val="800000"/>
                </a:solidFill>
                <a:ea typeface="ＭＳ Ｐゴシック" pitchFamily="34" charset="-128"/>
                <a:cs typeface="Times" charset="0"/>
              </a:rPr>
              <a:t>covalent </a:t>
            </a:r>
            <a:r>
              <a:rPr lang="en-US" altLang="en-US" sz="2400" b="1" dirty="0">
                <a:solidFill>
                  <a:srgbClr val="800000"/>
                </a:solidFill>
                <a:ea typeface="ＭＳ Ｐゴシック" pitchFamily="34" charset="-128"/>
                <a:cs typeface="Times" charset="0"/>
              </a:rPr>
              <a:t>modification</a:t>
            </a:r>
          </a:p>
        </p:txBody>
      </p:sp>
    </p:spTree>
    <p:extLst>
      <p:ext uri="{BB962C8B-B14F-4D97-AF65-F5344CB8AC3E}">
        <p14:creationId xmlns:p14="http://schemas.microsoft.com/office/powerpoint/2010/main" val="41655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Enzyme Regulation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5"/>
            <a:ext cx="8777086" cy="42288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800" dirty="0"/>
              <a:t>The rates of enzyme-catalyzed reactions are controlled by regulatory enzymes that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increase the reaction rate when more of a particular substance is needed.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decrease the reaction rate when that substance is not needed.</a:t>
            </a:r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US" sz="2800" dirty="0"/>
              <a:t>Enzyme activity can be regulated by allosteric enzymes, feedback control, and covalent modifications</a:t>
            </a:r>
            <a:r>
              <a:rPr lang="en-US" sz="2800" dirty="0" smtClean="0"/>
              <a:t>.</a:t>
            </a:r>
            <a:endParaRPr lang="en-US" sz="28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Allosteric Enzymes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5" y="1327475"/>
            <a:ext cx="8777085" cy="4081117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400" dirty="0"/>
              <a:t>Allosteric enzymes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bind with a regulator molecule at the allosteric site that is different from the active site.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change the shape of the enzyme, which causes a change in the shape of the active site.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can be a positive regulator that changes the shape of the active site to allow the substrate to bind more effectively.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can be a negative regulator that changes the shape of the active site to prevent the proper binding of the substrate, which decreases the rate of the catalyzed reaction.</a:t>
            </a:r>
            <a:endParaRPr lang="en-US" sz="240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Regulation by Allosteric Enzymes 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"/>
          <a:stretch/>
        </p:blipFill>
        <p:spPr>
          <a:xfrm>
            <a:off x="883514" y="1204069"/>
            <a:ext cx="7380019" cy="3554121"/>
          </a:xfrm>
        </p:spPr>
      </p:pic>
      <p:sp>
        <p:nvSpPr>
          <p:cNvPr id="6" name="TextBox 5"/>
          <p:cNvSpPr txBox="1"/>
          <p:nvPr/>
        </p:nvSpPr>
        <p:spPr>
          <a:xfrm>
            <a:off x="392548" y="4892940"/>
            <a:ext cx="8751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A positive regulator changes the shape of the active site </a:t>
            </a:r>
            <a:r>
              <a:rPr lang="en-US" sz="2200" dirty="0" smtClean="0">
                <a:latin typeface="+mn-lt"/>
              </a:rPr>
              <a:t>allowing the </a:t>
            </a:r>
            <a:r>
              <a:rPr lang="en-US" sz="2200" dirty="0">
                <a:latin typeface="+mn-lt"/>
              </a:rPr>
              <a:t>substrate to bind more effectively and increasing the reaction rate. A </a:t>
            </a:r>
            <a:r>
              <a:rPr lang="en-US" sz="2200" dirty="0" smtClean="0">
                <a:latin typeface="+mn-lt"/>
              </a:rPr>
              <a:t>negative regulator </a:t>
            </a:r>
            <a:r>
              <a:rPr lang="en-US" sz="2200" dirty="0">
                <a:latin typeface="+mn-lt"/>
              </a:rPr>
              <a:t>changes the shape of the active site preventing the binding of </a:t>
            </a:r>
            <a:r>
              <a:rPr lang="en-US" sz="2200" dirty="0" smtClean="0">
                <a:latin typeface="+mn-lt"/>
              </a:rPr>
              <a:t>the substrate </a:t>
            </a:r>
            <a:r>
              <a:rPr lang="en-US" sz="2200" dirty="0">
                <a:latin typeface="+mn-lt"/>
              </a:rPr>
              <a:t>and decreasing the reaction rate.</a:t>
            </a:r>
          </a:p>
        </p:txBody>
      </p:sp>
    </p:spTree>
    <p:extLst>
      <p:ext uri="{BB962C8B-B14F-4D97-AF65-F5344CB8AC3E}">
        <p14:creationId xmlns:p14="http://schemas.microsoft.com/office/powerpoint/2010/main" val="18025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Feedback Control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5"/>
            <a:ext cx="8536454" cy="3280898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800" dirty="0" smtClean="0"/>
              <a:t>In </a:t>
            </a:r>
            <a:r>
              <a:rPr lang="en-US" sz="2800" dirty="0"/>
              <a:t>feedback control, when the end product level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is </a:t>
            </a:r>
            <a:r>
              <a:rPr lang="en-US" sz="2800" dirty="0"/>
              <a:t>high,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the end product of a series of reactions acts as a negative regulator and binds to the allosteric site.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the substrate cannot bind to the active site, and production of all of the intermediate compounds in the subsequent reaction sequence stops.</a:t>
            </a:r>
          </a:p>
        </p:txBody>
      </p:sp>
    </p:spTree>
    <p:extLst>
      <p:ext uri="{BB962C8B-B14F-4D97-AF65-F5344CB8AC3E}">
        <p14:creationId xmlns:p14="http://schemas.microsoft.com/office/powerpoint/2010/main" val="41594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Feedback Control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5"/>
            <a:ext cx="8777086" cy="1877437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000" dirty="0" smtClean="0"/>
              <a:t>In </a:t>
            </a:r>
            <a:r>
              <a:rPr lang="en-US" sz="2000" dirty="0"/>
              <a:t>feedback control, when the level of end product is low,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/>
              <a:t>the regulator dissociates from the allosteric site on the enzyme, unblocking the active site.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/>
              <a:t>the initial substrate is allowed to bind to the active site again</a:t>
            </a:r>
            <a:r>
              <a:rPr lang="en-US" sz="2000" dirty="0" smtClean="0"/>
              <a:t>.</a:t>
            </a:r>
          </a:p>
          <a:p>
            <a:pPr marL="0" indent="0" eaLnBrk="1" hangingPunct="1">
              <a:buNone/>
              <a:defRPr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"/>
          <a:stretch/>
        </p:blipFill>
        <p:spPr>
          <a:xfrm>
            <a:off x="420253" y="3050871"/>
            <a:ext cx="5772727" cy="2840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5272" y="3343572"/>
            <a:ext cx="29787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In feedback control, the end product binds to a regulatory site on the allosteric (first) enzyme in the reaction sequence, which prevents the formation of all intermediate compounds needed in the synthesis of the end product</a:t>
            </a:r>
            <a:r>
              <a:rPr lang="en-US" sz="1800" dirty="0" smtClean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5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9387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sz="3000" dirty="0">
                <a:solidFill>
                  <a:srgbClr val="FF6600"/>
                </a:solidFill>
                <a:ea typeface="ヒラギノ角ゴ Pro W3" pitchFamily="127" charset="-128"/>
              </a:rPr>
              <a:t>Covalent Modification</a:t>
            </a:r>
            <a:endParaRPr lang="en-US" sz="3000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3" y="1327475"/>
            <a:ext cx="8693959" cy="4672048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800" dirty="0"/>
              <a:t>Covalent modification is another way in which enzymes are modified.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Enzyme activity is modified by covalent bonds to a group on the polypeptide chain that are formed or broken.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Covalent modification is reversible.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Zymogens, or </a:t>
            </a:r>
            <a:r>
              <a:rPr lang="en-US" sz="2800" i="1" dirty="0" err="1"/>
              <a:t>proenzymes</a:t>
            </a:r>
            <a:r>
              <a:rPr lang="en-US" sz="2800" dirty="0"/>
              <a:t>, are produced in their inactive form and can be activated at a later time when they are needed. </a:t>
            </a:r>
          </a:p>
          <a:p>
            <a:pPr eaLnBrk="1" hangingPunct="1">
              <a:buFont typeface="Wingdings" charset="2"/>
              <a:buChar char="u"/>
              <a:defRPr/>
            </a:pPr>
            <a:endParaRPr lang="en-US" sz="240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Zymogens, </a:t>
            </a:r>
            <a:r>
              <a:rPr lang="en-US" dirty="0" err="1">
                <a:solidFill>
                  <a:srgbClr val="FF6600"/>
                </a:solidFill>
                <a:ea typeface="ヒラギノ角ゴ Pro W3" pitchFamily="127" charset="-128"/>
              </a:rPr>
              <a:t>Proenzymes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5"/>
            <a:ext cx="8688309" cy="2086725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400" dirty="0"/>
              <a:t>Zymogens include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digestive enzymes; protein hormones, such as insulin; and blood clotting enzymes.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proteases, or digestive enzymes that hydrolyze protein, produced as larger, inactive forms.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4"/>
          <a:stretch/>
        </p:blipFill>
        <p:spPr>
          <a:xfrm>
            <a:off x="406396" y="3517761"/>
            <a:ext cx="8534400" cy="27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Zymogens, </a:t>
            </a:r>
            <a:r>
              <a:rPr lang="en-US" dirty="0" err="1">
                <a:solidFill>
                  <a:srgbClr val="FF6600"/>
                </a:solidFill>
                <a:ea typeface="ヒラギノ角ゴ Pro W3" pitchFamily="127" charset="-128"/>
              </a:rPr>
              <a:t>Proenzymes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5"/>
            <a:ext cx="8777086" cy="4154984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200" dirty="0"/>
              <a:t>Once a zymogen is formed, it is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/>
              <a:t>transported to where the active form is needed.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/>
              <a:t>converted to its active form by a covalent modification.</a:t>
            </a:r>
            <a:endParaRPr lang="en-US" sz="2200" dirty="0">
              <a:cs typeface="ＭＳ Ｐゴシック" charset="0"/>
            </a:endParaRPr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US" sz="2200" dirty="0"/>
              <a:t>Zymogens such as the proteases </a:t>
            </a:r>
            <a:r>
              <a:rPr lang="en-US" sz="2200" dirty="0" err="1"/>
              <a:t>trypsinogen</a:t>
            </a:r>
            <a:r>
              <a:rPr lang="en-US" sz="2200" dirty="0"/>
              <a:t> and </a:t>
            </a:r>
            <a:r>
              <a:rPr lang="en-US" sz="2200" dirty="0" err="1"/>
              <a:t>chymotrypsinogen</a:t>
            </a:r>
            <a:r>
              <a:rPr lang="en-US" sz="2200" dirty="0"/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/>
              <a:t>are stored in the pancreas until after food is ingested.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/>
              <a:t>are released when triggered by hormones from the </a:t>
            </a:r>
            <a:r>
              <a:rPr lang="en-US" sz="2200" dirty="0" smtClean="0"/>
              <a:t>pancreas.</a:t>
            </a:r>
            <a:endParaRPr lang="en-US" sz="2200" dirty="0"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4584" y="3955761"/>
            <a:ext cx="2669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Once formed, trypsin catalyzes </a:t>
            </a:r>
            <a:r>
              <a:rPr lang="en-US" sz="1800" dirty="0" smtClean="0">
                <a:latin typeface="+mn-lt"/>
              </a:rPr>
              <a:t>the removal </a:t>
            </a:r>
            <a:r>
              <a:rPr lang="en-US" sz="1800" dirty="0">
                <a:latin typeface="+mn-lt"/>
              </a:rPr>
              <a:t>of dipeptides from </a:t>
            </a:r>
            <a:r>
              <a:rPr lang="en-US" sz="1800" dirty="0" smtClean="0">
                <a:latin typeface="+mn-lt"/>
              </a:rPr>
              <a:t>inactive </a:t>
            </a:r>
            <a:r>
              <a:rPr lang="en-US" sz="1800" dirty="0" err="1" smtClean="0">
                <a:latin typeface="+mn-lt"/>
              </a:rPr>
              <a:t>chymotrypsinogen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and </a:t>
            </a:r>
            <a:r>
              <a:rPr lang="en-US" sz="1800" dirty="0" err="1" smtClean="0">
                <a:latin typeface="+mn-lt"/>
              </a:rPr>
              <a:t>trypsinogen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to </a:t>
            </a:r>
            <a:r>
              <a:rPr lang="en-US" sz="1800" dirty="0">
                <a:latin typeface="+mn-lt"/>
              </a:rPr>
              <a:t>give the active </a:t>
            </a:r>
            <a:r>
              <a:rPr lang="en-US" sz="1800" dirty="0" smtClean="0">
                <a:latin typeface="+mn-lt"/>
              </a:rPr>
              <a:t>proteases chymotrypsin and trypsin</a:t>
            </a:r>
            <a:r>
              <a:rPr lang="en-US" sz="18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2"/>
          <a:stretch/>
        </p:blipFill>
        <p:spPr>
          <a:xfrm>
            <a:off x="411020" y="3764741"/>
            <a:ext cx="6063563" cy="25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141&quot;&gt;&lt;property id=&quot;20148&quot; value=&quot;5&quot;/&gt;&lt;property id=&quot;20300&quot; value=&quot;Slide 1 - &amp;quot;5.3  Radiation Measurement&amp;quot;&quot;/&gt;&lt;property id=&quot;20307&quot; value=&quot;356&quot;/&gt;&lt;/object&gt;&lt;object type=&quot;3&quot; unique_id=&quot;10142&quot;&gt;&lt;property id=&quot;20148&quot; value=&quot;5&quot;/&gt;&lt;property id=&quot;20300&quot; value=&quot;Slide 2 - &amp;quot;Geiger Counter&amp;quot;&quot;/&gt;&lt;property id=&quot;20307&quot; value=&quot;358&quot;/&gt;&lt;/object&gt;&lt;object type=&quot;3&quot; unique_id=&quot;10143&quot;&gt;&lt;property id=&quot;20148&quot; value=&quot;5&quot;/&gt;&lt;property id=&quot;20300&quot; value=&quot;Slide 3 - &amp;quot;Units for Measuring Radiation&amp;quot;&quot;/&gt;&lt;property id=&quot;20307&quot; value=&quot;359&quot;/&gt;&lt;/object&gt;&lt;object type=&quot;3&quot; unique_id=&quot;10144&quot;&gt;&lt;property id=&quot;20148&quot; value=&quot;5&quot;/&gt;&lt;property id=&quot;20300&quot; value=&quot;Slide 4 - &amp;quot;Units for Measuring Radiation&amp;quot;&quot;/&gt;&lt;property id=&quot;20307&quot; value=&quot;360&quot;/&gt;&lt;/object&gt;&lt;object type=&quot;3&quot; unique_id=&quot;10145&quot;&gt;&lt;property id=&quot;20148&quot; value=&quot;5&quot;/&gt;&lt;property id=&quot;20300&quot; value=&quot;Slide 5 - &amp;quot;Measuring Radiation Damage&amp;quot;&quot;/&gt;&lt;property id=&quot;20307&quot; value=&quot;357&quot;/&gt;&lt;/object&gt;&lt;object type=&quot;3&quot; unique_id=&quot;10146&quot;&gt;&lt;property id=&quot;20148&quot; value=&quot;5&quot;/&gt;&lt;property id=&quot;20300&quot; value=&quot;Slide 6 - &amp;quot;Radiation Measurement&amp;quot;&quot;/&gt;&lt;property id=&quot;20307&quot; value=&quot;361&quot;/&gt;&lt;/object&gt;&lt;object type=&quot;3&quot; unique_id=&quot;10147&quot;&gt;&lt;property id=&quot;20148&quot; value=&quot;5&quot;/&gt;&lt;property id=&quot;20300&quot; value=&quot;Slide 7 - &amp;quot;Chemistry Link to Health: Radiation and Food&amp;quot;&quot;/&gt;&lt;property id=&quot;20307&quot; value=&quot;362&quot;/&gt;&lt;/object&gt;&lt;object type=&quot;3&quot; unique_id=&quot;10148&quot;&gt;&lt;property id=&quot;20148&quot; value=&quot;5&quot;/&gt;&lt;property id=&quot;20300&quot; value=&quot;Slide 8 - &amp;quot;Chemistry Link to Health: Radiation and Food&amp;quot;&quot;/&gt;&lt;property id=&quot;20307&quot; value=&quot;363&quot;/&gt;&lt;/object&gt;&lt;object type=&quot;3&quot; unique_id=&quot;10149&quot;&gt;&lt;property id=&quot;20148&quot; value=&quot;5&quot;/&gt;&lt;property id=&quot;20300&quot; value=&quot;Slide 9 - &amp;quot;Dosimeters Measure Radiation Exposure&amp;quot;&quot;/&gt;&lt;property id=&quot;20307&quot; value=&quot;364&quot;/&gt;&lt;/object&gt;&lt;object type=&quot;3&quot; unique_id=&quot;10150&quot;&gt;&lt;property id=&quot;20148&quot; value=&quot;5&quot;/&gt;&lt;property id=&quot;20300&quot; value=&quot;Slide 10 - &amp;quot;Average Annual Radiation Exposure in the United States&amp;quot;&quot;/&gt;&lt;property id=&quot;20307&quot; value=&quot;365&quot;/&gt;&lt;/object&gt;&lt;object type=&quot;3&quot; unique_id=&quot;10151&quot;&gt;&lt;property id=&quot;20148&quot; value=&quot;5&quot;/&gt;&lt;property id=&quot;20300&quot; value=&quot;Slide 11 - &amp;quot;Radiation Exposure&amp;quot;&quot;/&gt;&lt;property id=&quot;20307&quot; value=&quot;366&quot;/&gt;&lt;/object&gt;&lt;object type=&quot;3&quot; unique_id=&quot;10152&quot;&gt;&lt;property id=&quot;20148&quot; value=&quot;5&quot;/&gt;&lt;property id=&quot;20300&quot; value=&quot;Slide 12 - &amp;quot;Radiation Sickness&amp;quot;&quot;/&gt;&lt;property id=&quot;20307&quot; value=&quot;367&quot;/&gt;&lt;/object&gt;&lt;object type=&quot;3&quot; unique_id=&quot;10153&quot;&gt;&lt;property id=&quot;20148&quot; value=&quot;5&quot;/&gt;&lt;property id=&quot;20300&quot; value=&quot;Slide 13 - &amp;quot;Study Check&amp;quot;&quot;/&gt;&lt;property id=&quot;20307&quot; value=&quot;368&quot;/&gt;&lt;/object&gt;&lt;object type=&quot;3&quot; unique_id=&quot;10154&quot;&gt;&lt;property id=&quot;20148&quot; value=&quot;5&quot;/&gt;&lt;property id=&quot;20300&quot; value=&quot;Slide 14 - &amp;quot;Solution&amp;quot;&quot;/&gt;&lt;property id=&quot;20307&quot; value=&quot;369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A5Lec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751</Words>
  <Application>Microsoft Office PowerPoint</Application>
  <PresentationFormat>On-screen Show (4:3)</PresentationFormat>
  <Paragraphs>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HA5Lect_template</vt:lpstr>
      <vt:lpstr>1_HA5Lect_template</vt:lpstr>
      <vt:lpstr>20.4  Regulation of Enzyme Activity</vt:lpstr>
      <vt:lpstr>Enzyme Regulation</vt:lpstr>
      <vt:lpstr>Allosteric Enzymes</vt:lpstr>
      <vt:lpstr>Regulation by Allosteric Enzymes </vt:lpstr>
      <vt:lpstr>Feedback Control</vt:lpstr>
      <vt:lpstr>Feedback Control</vt:lpstr>
      <vt:lpstr>Covalent Modification</vt:lpstr>
      <vt:lpstr>Zymogens, Proenzymes</vt:lpstr>
      <vt:lpstr>Zymogens, Proenzymes</vt:lpstr>
      <vt:lpstr>Zymogens, Insulin</vt:lpstr>
      <vt:lpstr>Phosphorylation</vt:lpstr>
      <vt:lpstr>Study Check</vt:lpstr>
      <vt:lpstr>Solution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windows</cp:lastModifiedBy>
  <cp:revision>538</cp:revision>
  <cp:lastPrinted>2013-03-26T15:10:13Z</cp:lastPrinted>
  <dcterms:created xsi:type="dcterms:W3CDTF">2007-09-26T05:29:17Z</dcterms:created>
  <dcterms:modified xsi:type="dcterms:W3CDTF">2015-02-03T20:16:25Z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