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9"/>
  </p:notesMasterIdLst>
  <p:sldIdLst>
    <p:sldId id="390" r:id="rId2"/>
    <p:sldId id="407" r:id="rId3"/>
    <p:sldId id="384" r:id="rId4"/>
    <p:sldId id="408" r:id="rId5"/>
    <p:sldId id="409" r:id="rId6"/>
    <p:sldId id="392" r:id="rId7"/>
    <p:sldId id="402" r:id="rId8"/>
    <p:sldId id="403" r:id="rId9"/>
    <p:sldId id="410" r:id="rId10"/>
    <p:sldId id="404" r:id="rId11"/>
    <p:sldId id="411" r:id="rId12"/>
    <p:sldId id="405" r:id="rId13"/>
    <p:sldId id="406" r:id="rId14"/>
    <p:sldId id="412" r:id="rId15"/>
    <p:sldId id="413" r:id="rId16"/>
    <p:sldId id="414" r:id="rId17"/>
    <p:sldId id="415" r:id="rId18"/>
  </p:sldIdLst>
  <p:sldSz cx="9144000" cy="6858000" type="screen4x3"/>
  <p:notesSz cx="7315200" cy="96012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  <a:srgbClr val="004080"/>
    <a:srgbClr val="3333CC"/>
    <a:srgbClr val="00401C"/>
    <a:srgbClr val="800000"/>
    <a:srgbClr val="ED6B06"/>
    <a:srgbClr val="FF33CC"/>
    <a:srgbClr val="FFFFCC"/>
    <a:srgbClr val="333399"/>
    <a:srgbClr val="143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55" autoAdjust="0"/>
  </p:normalViewPr>
  <p:slideViewPr>
    <p:cSldViewPr snapToGrid="0" showGuides="1">
      <p:cViewPr varScale="1">
        <p:scale>
          <a:sx n="102" d="100"/>
          <a:sy n="102" d="100"/>
        </p:scale>
        <p:origin x="-234" y="-90"/>
      </p:cViewPr>
      <p:guideLst>
        <p:guide orient="horz" pos="290"/>
        <p:guide pos="2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" pitchFamily="127" charset="0"/>
              </a:defRPr>
            </a:lvl1pPr>
          </a:lstStyle>
          <a:p>
            <a:pPr>
              <a:defRPr/>
            </a:pPr>
            <a:fld id="{C0122EBD-CFD9-41C4-8965-7FE9D0EB05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72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1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10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11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12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13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14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15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16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17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2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3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4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5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6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7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8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9</a:t>
            </a:fld>
            <a:endParaRPr lang="en-US" sz="13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4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16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38547" y="635025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General, Organic, and Biological Chemistry: Structures of Life,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5/e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Karen C. Timberlake</a:t>
            </a:r>
          </a:p>
        </p:txBody>
      </p:sp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6019800" y="6335404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7" dir="2700000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 © 2016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</p:sldLayoutIdLst>
  <p:hf sldNum="0" hd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+mj-lt"/>
          <a:ea typeface="ヒラギノ角ゴ Pro W3" charset="0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8.6 Volume and </a:t>
            </a:r>
            <a:r>
              <a:rPr lang="en-US" dirty="0" smtClean="0">
                <a:solidFill>
                  <a:srgbClr val="FF6600"/>
                </a:solidFill>
                <a:ea typeface="ヒラギノ角ゴ Pro W3" pitchFamily="127" charset="-128"/>
              </a:rPr>
              <a:t>Moles, Avogadro’s </a:t>
            </a:r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Law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6915" y="1327476"/>
            <a:ext cx="4205086" cy="3053144"/>
          </a:xfrm>
        </p:spPr>
        <p:txBody>
          <a:bodyPr/>
          <a:lstStyle/>
          <a:p>
            <a:pPr marL="0" indent="0" eaLnBrk="1" hangingPunct="1">
              <a:buFont typeface="Times New Roman" charset="0"/>
              <a:buNone/>
              <a:defRPr/>
            </a:pPr>
            <a:r>
              <a:rPr lang="en-US" sz="2600" dirty="0">
                <a:cs typeface="ＭＳ Ｐゴシック" charset="0"/>
              </a:rPr>
              <a:t>The molar volume of a gas at STP is about the same as the volume of three basketballs.</a:t>
            </a:r>
          </a:p>
          <a:p>
            <a:pPr marL="0" indent="0" eaLnBrk="1" hangingPunct="1">
              <a:buFont typeface="Times New Roman" charset="0"/>
              <a:buNone/>
              <a:defRPr/>
            </a:pPr>
            <a:endParaRPr lang="en-US" sz="2600" dirty="0">
              <a:cs typeface="ＭＳ Ｐゴシック" charset="0"/>
            </a:endParaRPr>
          </a:p>
          <a:p>
            <a:pPr marL="0" indent="0" eaLnBrk="1" hangingPunct="1">
              <a:buFont typeface="Times New Roman" charset="0"/>
              <a:buNone/>
              <a:defRPr/>
            </a:pPr>
            <a:r>
              <a:rPr lang="en-US" sz="2600" dirty="0">
                <a:cs typeface="ＭＳ Ｐゴシック" charset="0"/>
              </a:rPr>
              <a:t>The volume of 1 mole of gas is 22.4 liters.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4464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59344" y="4872061"/>
            <a:ext cx="8292287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  <a:cs typeface="+mn-cs"/>
              </a:defRPr>
            </a:lvl9pPr>
          </a:lstStyle>
          <a:p>
            <a:pPr>
              <a:defRPr/>
            </a:pPr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charset="0"/>
              </a:rPr>
              <a:t>Learning Goal  </a:t>
            </a:r>
            <a:r>
              <a:rPr lang="en-US" altLang="en-US" sz="2600" dirty="0">
                <a:latin typeface="+mn-lt"/>
                <a:cs typeface="Times New Roman" pitchFamily="18" charset="0"/>
              </a:rPr>
              <a:t>Use Avogadro’s law to calculate the amount or volume of a gas when the pressure </a:t>
            </a:r>
            <a:r>
              <a:rPr lang="en-US" altLang="en-US" sz="2600" dirty="0" smtClean="0">
                <a:latin typeface="+mn-lt"/>
                <a:cs typeface="Times New Roman" pitchFamily="18" charset="0"/>
              </a:rPr>
              <a:t>and temperature are constant</a:t>
            </a:r>
            <a:r>
              <a:rPr lang="en-US" altLang="en-US" sz="2600" dirty="0">
                <a:latin typeface="+mn-lt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075" y="1734982"/>
            <a:ext cx="4267200" cy="163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5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Calculations Using Molar Volume</a:t>
            </a:r>
            <a:endParaRPr lang="en-US" i="1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6914" y="1327477"/>
            <a:ext cx="8661583" cy="489364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>
                <a:cs typeface="ＭＳ Ｐゴシック" charset="0"/>
              </a:rPr>
              <a:t>What is the volume occupied by 2.75 moles of N</a:t>
            </a:r>
            <a:r>
              <a:rPr lang="en-US" sz="2400" baseline="-25000" dirty="0">
                <a:cs typeface="ＭＳ Ｐゴシック" charset="0"/>
              </a:rPr>
              <a:t>2</a:t>
            </a:r>
            <a:r>
              <a:rPr lang="en-US" sz="2400" dirty="0">
                <a:cs typeface="ＭＳ Ｐゴシック" charset="0"/>
              </a:rPr>
              <a:t> gas at STP?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sz="2400" dirty="0"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b="1" dirty="0" smtClean="0">
                <a:solidFill>
                  <a:srgbClr val="004080"/>
                </a:solidFill>
                <a:cs typeface="ＭＳ Ｐゴシック" charset="0"/>
              </a:rPr>
              <a:t>STEP 1</a:t>
            </a:r>
            <a:r>
              <a:rPr lang="en-US" sz="2400" dirty="0" smtClean="0">
                <a:cs typeface="ＭＳ Ｐゴシック" charset="0"/>
              </a:rPr>
              <a:t>  </a:t>
            </a:r>
            <a:r>
              <a:rPr lang="en-US" sz="2400" b="1" dirty="0" smtClean="0">
                <a:cs typeface="ＭＳ Ｐゴシック" charset="0"/>
              </a:rPr>
              <a:t>State </a:t>
            </a:r>
            <a:r>
              <a:rPr lang="en-US" sz="2400" b="1" dirty="0">
                <a:cs typeface="ＭＳ Ｐゴシック" charset="0"/>
              </a:rPr>
              <a:t>the given and needed quantities</a:t>
            </a:r>
            <a:r>
              <a:rPr lang="en-US" sz="2400" dirty="0">
                <a:cs typeface="ＭＳ Ｐゴシック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>
                <a:cs typeface="ＭＳ Ｐゴシック" charset="0"/>
              </a:rPr>
              <a:t>	</a:t>
            </a:r>
          </a:p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>
                <a:cs typeface="ＭＳ Ｐゴシック" charset="0"/>
              </a:rPr>
              <a:t>              </a:t>
            </a:r>
            <a:r>
              <a:rPr lang="en-US" sz="2400" dirty="0" smtClean="0">
                <a:cs typeface="ＭＳ Ｐゴシック" charset="0"/>
              </a:rPr>
              <a:t>     </a:t>
            </a:r>
          </a:p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>
                <a:cs typeface="ＭＳ Ｐゴシック" charset="0"/>
              </a:rPr>
              <a:t>	</a:t>
            </a:r>
            <a:r>
              <a:rPr lang="en-US" sz="2400" dirty="0" smtClean="0">
                <a:cs typeface="ＭＳ Ｐゴシック" charset="0"/>
              </a:rPr>
              <a:t>    Pressure </a:t>
            </a:r>
            <a:r>
              <a:rPr lang="en-US" sz="2400" dirty="0">
                <a:cs typeface="ＭＳ Ｐゴシック" charset="0"/>
              </a:rPr>
              <a:t>and temperature remain constant.</a:t>
            </a:r>
          </a:p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b="1" dirty="0" smtClean="0">
                <a:solidFill>
                  <a:srgbClr val="008000"/>
                </a:solidFill>
                <a:cs typeface="ＭＳ Ｐゴシック" charset="0"/>
              </a:rPr>
              <a:t>STEP 2  </a:t>
            </a:r>
            <a:r>
              <a:rPr lang="en-US" sz="2400" b="1" dirty="0" smtClean="0">
                <a:cs typeface="ＭＳ Ｐゴシック" charset="0"/>
              </a:rPr>
              <a:t>Write </a:t>
            </a:r>
            <a:r>
              <a:rPr lang="en-US" sz="2400" b="1" dirty="0">
                <a:cs typeface="ＭＳ Ｐゴシック" charset="0"/>
              </a:rPr>
              <a:t>a plan to calculate the needed quantity.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>
                <a:cs typeface="ＭＳ Ｐゴシック" charset="0"/>
              </a:rPr>
              <a:t>		           		 	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>
                <a:cs typeface="ＭＳ Ｐゴシック" charset="0"/>
              </a:rPr>
              <a:t>		</a:t>
            </a:r>
            <a:r>
              <a:rPr lang="en-US" sz="2400" dirty="0" smtClean="0">
                <a:cs typeface="ＭＳ Ｐゴシック" charset="0"/>
              </a:rPr>
              <a:t>        Moles </a:t>
            </a:r>
            <a:r>
              <a:rPr lang="en-US" sz="2400" dirty="0">
                <a:cs typeface="ＭＳ Ｐゴシック" charset="0"/>
              </a:rPr>
              <a:t>N</a:t>
            </a:r>
            <a:r>
              <a:rPr lang="en-US" sz="2400" baseline="-25000" dirty="0">
                <a:cs typeface="ＭＳ Ｐゴシック" charset="0"/>
              </a:rPr>
              <a:t>2</a:t>
            </a:r>
            <a:r>
              <a:rPr lang="en-US" sz="2400" dirty="0">
                <a:cs typeface="ＭＳ Ｐゴシック" charset="0"/>
              </a:rPr>
              <a:t>	                    Volume N</a:t>
            </a:r>
            <a:r>
              <a:rPr lang="en-US" sz="2400" baseline="-25000" dirty="0">
                <a:cs typeface="ＭＳ Ｐゴシック" charset="0"/>
              </a:rPr>
              <a:t>2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 smtClean="0"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64464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615" y="2714139"/>
            <a:ext cx="551815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293" y="5194055"/>
            <a:ext cx="13954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Calculations Using Molar Volume</a:t>
            </a:r>
            <a:endParaRPr lang="en-US" i="1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6914" y="1327477"/>
            <a:ext cx="8661583" cy="367485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Times New Roman" pitchFamily="18" charset="0"/>
              <a:buNone/>
              <a:tabLst>
                <a:tab pos="1203325" algn="l"/>
              </a:tabLst>
            </a:pPr>
            <a:r>
              <a:rPr lang="en-US" sz="2400" b="1" dirty="0">
                <a:solidFill>
                  <a:srgbClr val="558ED5"/>
                </a:solidFill>
                <a:ea typeface="ＭＳ Ｐゴシック" pitchFamily="-84" charset="-128"/>
                <a:cs typeface="Times" pitchFamily="-84" charset="0"/>
              </a:rPr>
              <a:t>STEP </a:t>
            </a:r>
            <a:r>
              <a:rPr lang="en-US" sz="2400" b="1" dirty="0" smtClean="0">
                <a:solidFill>
                  <a:srgbClr val="558ED5"/>
                </a:solidFill>
                <a:ea typeface="ＭＳ Ｐゴシック" pitchFamily="-84" charset="-128"/>
                <a:cs typeface="Times" pitchFamily="-84" charset="0"/>
              </a:rPr>
              <a:t>3</a:t>
            </a:r>
            <a:r>
              <a:rPr lang="en-US" sz="2400" dirty="0" smtClean="0">
                <a:solidFill>
                  <a:srgbClr val="558ED5"/>
                </a:solidFill>
                <a:ea typeface="ＭＳ Ｐゴシック" pitchFamily="-84" charset="-128"/>
                <a:cs typeface="Times" pitchFamily="-84" charset="0"/>
              </a:rPr>
              <a:t>  </a:t>
            </a:r>
            <a:r>
              <a:rPr lang="en-US" altLang="en-US" sz="2400" b="1" dirty="0" smtClean="0">
                <a:ea typeface="ＭＳ Ｐゴシック" pitchFamily="34" charset="-128"/>
                <a:cs typeface="Times" pitchFamily="18" charset="0"/>
              </a:rPr>
              <a:t>Write </a:t>
            </a:r>
            <a:r>
              <a:rPr lang="en-US" altLang="en-US" sz="2400" b="1" dirty="0">
                <a:ea typeface="ＭＳ Ｐゴシック" pitchFamily="34" charset="-128"/>
                <a:cs typeface="Times" pitchFamily="18" charset="0"/>
              </a:rPr>
              <a:t>conversion factors including 22.4 </a:t>
            </a:r>
            <a:r>
              <a:rPr lang="en-US" altLang="en-US" sz="2400" b="1" dirty="0" smtClean="0">
                <a:ea typeface="ＭＳ Ｐゴシック" pitchFamily="34" charset="-128"/>
                <a:cs typeface="Times" pitchFamily="18" charset="0"/>
              </a:rPr>
              <a:t>L/mole </a:t>
            </a:r>
            <a:br>
              <a:rPr lang="en-US" altLang="en-US" sz="2400" b="1" dirty="0" smtClean="0">
                <a:ea typeface="ＭＳ Ｐゴシック" pitchFamily="34" charset="-128"/>
                <a:cs typeface="Times" pitchFamily="18" charset="0"/>
              </a:rPr>
            </a:br>
            <a:r>
              <a:rPr lang="en-US" altLang="en-US" sz="2400" b="1" dirty="0" smtClean="0">
                <a:ea typeface="ＭＳ Ｐゴシック" pitchFamily="34" charset="-128"/>
                <a:cs typeface="Times" pitchFamily="18" charset="0"/>
              </a:rPr>
              <a:t>	at STP.</a:t>
            </a:r>
          </a:p>
          <a:p>
            <a:pPr marL="0" indent="0" eaLnBrk="1" hangingPunct="1">
              <a:lnSpc>
                <a:spcPct val="90000"/>
              </a:lnSpc>
              <a:buFont typeface="Times New Roman" pitchFamily="18" charset="0"/>
              <a:buNone/>
            </a:pPr>
            <a:r>
              <a:rPr lang="en-US" altLang="en-US" sz="2400" b="1" dirty="0">
                <a:ea typeface="ＭＳ Ｐゴシック" pitchFamily="34" charset="-128"/>
                <a:cs typeface="Times" pitchFamily="18" charset="0"/>
              </a:rPr>
              <a:t> </a:t>
            </a:r>
            <a:r>
              <a:rPr lang="en-US" altLang="en-US" sz="2400" b="1" dirty="0" smtClean="0">
                <a:ea typeface="ＭＳ Ｐゴシック" pitchFamily="34" charset="-128"/>
                <a:cs typeface="Times" pitchFamily="18" charset="0"/>
              </a:rPr>
              <a:t>             </a:t>
            </a:r>
            <a:r>
              <a:rPr lang="en-US" altLang="en-US" sz="2400" dirty="0" smtClean="0">
                <a:ea typeface="ＭＳ Ｐゴシック" pitchFamily="34" charset="-128"/>
                <a:cs typeface="Times" pitchFamily="18" charset="0"/>
              </a:rPr>
              <a:t>At </a:t>
            </a:r>
            <a:r>
              <a:rPr lang="en-US" altLang="en-US" sz="2400" dirty="0">
                <a:ea typeface="ＭＳ Ｐゴシック" pitchFamily="34" charset="-128"/>
                <a:cs typeface="Times" pitchFamily="18" charset="0"/>
              </a:rPr>
              <a:t>STP, 22.4 L = 1 mole N</a:t>
            </a:r>
            <a:r>
              <a:rPr lang="en-US" altLang="en-US" sz="2400" baseline="-25000" dirty="0">
                <a:ea typeface="ＭＳ Ｐゴシック" pitchFamily="34" charset="-128"/>
                <a:cs typeface="Times" pitchFamily="18" charset="0"/>
              </a:rPr>
              <a:t>2</a:t>
            </a:r>
            <a:r>
              <a:rPr lang="en-US" altLang="en-US" sz="2400" dirty="0">
                <a:ea typeface="ＭＳ Ｐゴシック" pitchFamily="34" charset="-128"/>
                <a:cs typeface="Times" pitchFamily="18" charset="0"/>
              </a:rPr>
              <a:t>.	</a:t>
            </a:r>
            <a:endParaRPr lang="en-US" altLang="en-US" sz="2400" dirty="0">
              <a:solidFill>
                <a:srgbClr val="FF0000"/>
              </a:solidFill>
              <a:ea typeface="ＭＳ Ｐゴシック" pitchFamily="34" charset="-128"/>
              <a:cs typeface="Times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Times New Roman" pitchFamily="18" charset="0"/>
              <a:buNone/>
            </a:pPr>
            <a:endParaRPr lang="en-US" altLang="en-US" sz="2400" b="1" dirty="0">
              <a:solidFill>
                <a:srgbClr val="FF0000"/>
              </a:solidFill>
              <a:ea typeface="ＭＳ Ｐゴシック" pitchFamily="34" charset="-128"/>
              <a:cs typeface="Times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Times New Roman" pitchFamily="18" charset="0"/>
              <a:buNone/>
            </a:pPr>
            <a:endParaRPr lang="en-US" altLang="en-US" sz="2400" b="1" dirty="0">
              <a:solidFill>
                <a:srgbClr val="FF0000"/>
              </a:solidFill>
              <a:ea typeface="ＭＳ Ｐゴシック" pitchFamily="34" charset="-128"/>
              <a:cs typeface="Times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Times New Roman" pitchFamily="18" charset="0"/>
              <a:buNone/>
            </a:pPr>
            <a:endParaRPr lang="en-US" altLang="en-US" sz="2400" b="1" dirty="0">
              <a:solidFill>
                <a:srgbClr val="FF0000"/>
              </a:solidFill>
              <a:ea typeface="ＭＳ Ｐゴシック" pitchFamily="34" charset="-128"/>
              <a:cs typeface="Times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Times New Roman" pitchFamily="18" charset="0"/>
              <a:buNone/>
            </a:pPr>
            <a:r>
              <a:rPr lang="en-US" altLang="en-US" sz="2400" b="1" dirty="0" smtClean="0">
                <a:solidFill>
                  <a:srgbClr val="800000"/>
                </a:solidFill>
                <a:ea typeface="ＭＳ Ｐゴシック" pitchFamily="34" charset="-128"/>
                <a:cs typeface="Times" pitchFamily="18" charset="0"/>
              </a:rPr>
              <a:t>STEP 4  </a:t>
            </a:r>
            <a:r>
              <a:rPr lang="en-US" altLang="en-US" sz="2400" b="1" dirty="0" smtClean="0">
                <a:ea typeface="ＭＳ Ｐゴシック" pitchFamily="34" charset="-128"/>
                <a:cs typeface="Times" pitchFamily="18" charset="0"/>
              </a:rPr>
              <a:t>Set </a:t>
            </a:r>
            <a:r>
              <a:rPr lang="en-US" altLang="en-US" sz="2400" b="1" dirty="0">
                <a:ea typeface="ＭＳ Ｐゴシック" pitchFamily="34" charset="-128"/>
                <a:cs typeface="Times" pitchFamily="18" charset="0"/>
              </a:rPr>
              <a:t>up the problem with factors to cancel units.</a:t>
            </a:r>
          </a:p>
          <a:p>
            <a:pPr marL="0" indent="0" eaLnBrk="1" hangingPunct="1">
              <a:lnSpc>
                <a:spcPct val="90000"/>
              </a:lnSpc>
              <a:buFont typeface="Times New Roman" pitchFamily="18" charset="0"/>
              <a:buNone/>
            </a:pPr>
            <a:r>
              <a:rPr lang="en-US" altLang="en-US" sz="2400" dirty="0">
                <a:latin typeface="Times" pitchFamily="18" charset="0"/>
                <a:ea typeface="ＭＳ Ｐゴシック" pitchFamily="34" charset="-128"/>
                <a:cs typeface="Times" pitchFamily="18" charset="0"/>
              </a:rPr>
              <a:t>		</a:t>
            </a:r>
            <a:endParaRPr lang="en-US" altLang="en-US" sz="2400" i="1" dirty="0">
              <a:solidFill>
                <a:schemeClr val="bg2"/>
              </a:solidFill>
              <a:latin typeface="Times" pitchFamily="18" charset="0"/>
              <a:ea typeface="ＭＳ Ｐゴシック" pitchFamily="34" charset="-128"/>
              <a:cs typeface="Times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 smtClean="0"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64464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36" y="2703006"/>
            <a:ext cx="3745161" cy="792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840" y="4570493"/>
            <a:ext cx="6232155" cy="9176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4236784" y="4829607"/>
            <a:ext cx="231228" cy="29429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80268" y="4713993"/>
                <a:ext cx="4812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268" y="4713993"/>
                <a:ext cx="481222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68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Study Check</a:t>
            </a:r>
            <a:endParaRPr lang="en-US" i="1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6914" y="1327477"/>
            <a:ext cx="8661583" cy="323780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800" dirty="0">
                <a:cs typeface="ＭＳ Ｐゴシック" charset="0"/>
              </a:rPr>
              <a:t>1. What is the volume at STP of 4.00 g of CH</a:t>
            </a:r>
            <a:r>
              <a:rPr lang="en-US" sz="2800" baseline="-25000" dirty="0">
                <a:cs typeface="ＭＳ Ｐゴシック" charset="0"/>
              </a:rPr>
              <a:t>4</a:t>
            </a:r>
            <a:r>
              <a:rPr lang="en-US" sz="2800" dirty="0">
                <a:cs typeface="ＭＳ Ｐゴシック" charset="0"/>
              </a:rPr>
              <a:t>?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800" dirty="0">
                <a:cs typeface="ＭＳ Ｐゴシック" charset="0"/>
              </a:rPr>
              <a:t>	A.  5.60 </a:t>
            </a:r>
            <a:r>
              <a:rPr lang="en-US" sz="2800" dirty="0" smtClean="0">
                <a:cs typeface="ＭＳ Ｐゴシック" charset="0"/>
              </a:rPr>
              <a:t>L</a:t>
            </a:r>
            <a:r>
              <a:rPr lang="en-US" sz="2800" dirty="0">
                <a:cs typeface="ＭＳ Ｐゴシック" charset="0"/>
              </a:rPr>
              <a:t>	</a:t>
            </a:r>
            <a:r>
              <a:rPr lang="en-US" sz="2800" dirty="0" smtClean="0">
                <a:cs typeface="ＭＳ Ｐゴシック" charset="0"/>
              </a:rPr>
              <a:t>B</a:t>
            </a:r>
            <a:r>
              <a:rPr lang="en-US" sz="2800" dirty="0">
                <a:cs typeface="ＭＳ Ｐゴシック" charset="0"/>
              </a:rPr>
              <a:t>.  11.2 </a:t>
            </a:r>
            <a:r>
              <a:rPr lang="en-US" sz="2800" dirty="0" smtClean="0">
                <a:cs typeface="ＭＳ Ｐゴシック" charset="0"/>
              </a:rPr>
              <a:t>L	     C</a:t>
            </a:r>
            <a:r>
              <a:rPr lang="en-US" sz="2800" dirty="0">
                <a:cs typeface="ＭＳ Ｐゴシック" charset="0"/>
              </a:rPr>
              <a:t>.  44.8 L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800" dirty="0"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800" dirty="0"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800" dirty="0">
                <a:cs typeface="ＭＳ Ｐゴシック" charset="0"/>
              </a:rPr>
              <a:t>2. How many grams of He are present in 8.00 L of gas at STP?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800" dirty="0">
                <a:cs typeface="ＭＳ Ｐゴシック" charset="0"/>
              </a:rPr>
              <a:t>	A.  25.6 g	</a:t>
            </a:r>
            <a:r>
              <a:rPr lang="en-US" sz="2800" dirty="0" smtClean="0">
                <a:cs typeface="ＭＳ Ｐゴシック" charset="0"/>
              </a:rPr>
              <a:t>B</a:t>
            </a:r>
            <a:r>
              <a:rPr lang="en-US" sz="2800" dirty="0">
                <a:cs typeface="ＭＳ Ｐゴシック" charset="0"/>
              </a:rPr>
              <a:t>.  0.357 g	</a:t>
            </a:r>
            <a:r>
              <a:rPr lang="en-US" sz="2800" dirty="0" smtClean="0">
                <a:cs typeface="ＭＳ Ｐゴシック" charset="0"/>
              </a:rPr>
              <a:t>     C</a:t>
            </a:r>
            <a:r>
              <a:rPr lang="en-US" sz="2800" dirty="0">
                <a:cs typeface="ＭＳ Ｐゴシック" charset="0"/>
              </a:rPr>
              <a:t>.  1.43 g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64464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Solution</a:t>
            </a:r>
            <a:endParaRPr lang="en-US" i="1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6914" y="1327477"/>
            <a:ext cx="8661583" cy="4856714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 typeface="Times New Roman" charset="0"/>
              <a:buNone/>
              <a:defRPr/>
            </a:pPr>
            <a:r>
              <a:rPr lang="en-US" sz="2400" b="1" dirty="0" smtClean="0">
                <a:solidFill>
                  <a:srgbClr val="004080"/>
                </a:solidFill>
                <a:cs typeface="ＭＳ Ｐゴシック" charset="0"/>
              </a:rPr>
              <a:t>STEP 1</a:t>
            </a:r>
            <a:r>
              <a:rPr lang="en-US" sz="2400" dirty="0" smtClean="0">
                <a:solidFill>
                  <a:srgbClr val="004080"/>
                </a:solidFill>
                <a:cs typeface="ＭＳ Ｐゴシック" charset="0"/>
              </a:rPr>
              <a:t>  </a:t>
            </a:r>
            <a:r>
              <a:rPr lang="en-US" sz="2400" b="1" dirty="0" smtClean="0">
                <a:cs typeface="ＭＳ Ｐゴシック" charset="0"/>
              </a:rPr>
              <a:t>State </a:t>
            </a:r>
            <a:r>
              <a:rPr lang="en-US" sz="2400" b="1" dirty="0">
                <a:cs typeface="ＭＳ Ｐゴシック" charset="0"/>
              </a:rPr>
              <a:t>given and needed quantities. </a:t>
            </a:r>
          </a:p>
          <a:p>
            <a:pPr marL="0" indent="0" eaLnBrk="1" hangingPunct="1">
              <a:lnSpc>
                <a:spcPct val="120000"/>
              </a:lnSpc>
              <a:buClr>
                <a:schemeClr val="tx1"/>
              </a:buClr>
              <a:buSzPct val="100000"/>
              <a:buFont typeface="Wingdings" charset="2"/>
              <a:buNone/>
              <a:defRPr/>
            </a:pPr>
            <a:r>
              <a:rPr lang="en-US" sz="2400" dirty="0" smtClean="0">
                <a:cs typeface="ＭＳ Ｐゴシック" charset="0"/>
              </a:rPr>
              <a:t>	        1.  </a:t>
            </a:r>
            <a:r>
              <a:rPr lang="en-US" sz="2400" dirty="0">
                <a:cs typeface="ＭＳ Ｐゴシック" charset="0"/>
              </a:rPr>
              <a:t>What is the volume at STP of 4.00 g of CH</a:t>
            </a:r>
            <a:r>
              <a:rPr lang="en-US" sz="2400" baseline="-25000" dirty="0">
                <a:cs typeface="ＭＳ Ｐゴシック" charset="0"/>
              </a:rPr>
              <a:t>4</a:t>
            </a:r>
            <a:r>
              <a:rPr lang="en-US" sz="2400" dirty="0">
                <a:cs typeface="ＭＳ Ｐゴシック" charset="0"/>
              </a:rPr>
              <a:t>?</a:t>
            </a:r>
          </a:p>
          <a:p>
            <a:pPr marL="457200" indent="-457200" eaLnBrk="1" hangingPunct="1">
              <a:lnSpc>
                <a:spcPct val="120000"/>
              </a:lnSpc>
              <a:buSzPct val="100000"/>
              <a:buFont typeface="+mj-lt"/>
              <a:buAutoNum type="arabicPeriod"/>
              <a:defRPr/>
            </a:pPr>
            <a:endParaRPr lang="en-US" sz="2400" dirty="0">
              <a:cs typeface="ＭＳ Ｐゴシック" charset="0"/>
            </a:endParaRPr>
          </a:p>
          <a:p>
            <a:pPr marL="457200" indent="-457200" eaLnBrk="1" hangingPunct="1">
              <a:lnSpc>
                <a:spcPct val="120000"/>
              </a:lnSpc>
              <a:buSzPct val="100000"/>
              <a:buFont typeface="+mj-lt"/>
              <a:buAutoNum type="arabicPeriod"/>
              <a:defRPr/>
            </a:pPr>
            <a:endParaRPr lang="en-US" sz="2400" dirty="0">
              <a:cs typeface="ＭＳ Ｐゴシック" charset="0"/>
            </a:endParaRPr>
          </a:p>
          <a:p>
            <a:pPr marL="0" indent="0" eaLnBrk="1" hangingPunct="1">
              <a:lnSpc>
                <a:spcPct val="120000"/>
              </a:lnSpc>
              <a:buSzPct val="100000"/>
              <a:buFont typeface="Wingdings" charset="2"/>
              <a:buNone/>
              <a:defRPr/>
            </a:pPr>
            <a:r>
              <a:rPr lang="en-US" sz="2400" dirty="0">
                <a:cs typeface="ＭＳ Ｐゴシック" charset="0"/>
              </a:rPr>
              <a:t>       		</a:t>
            </a:r>
            <a:r>
              <a:rPr lang="en-US" sz="2400" dirty="0" smtClean="0">
                <a:cs typeface="ＭＳ Ｐゴシック" charset="0"/>
              </a:rPr>
              <a:t>   </a:t>
            </a:r>
            <a:r>
              <a:rPr lang="en-US" sz="2400" dirty="0" smtClean="0">
                <a:solidFill>
                  <a:srgbClr val="000000"/>
                </a:solidFill>
                <a:cs typeface="ＭＳ Ｐゴシック" charset="0"/>
              </a:rPr>
              <a:t>Pressure </a:t>
            </a:r>
            <a:r>
              <a:rPr lang="en-US" sz="2400" dirty="0">
                <a:solidFill>
                  <a:srgbClr val="000000"/>
                </a:solidFill>
                <a:cs typeface="ＭＳ Ｐゴシック" charset="0"/>
              </a:rPr>
              <a:t>and temperature remain constant.</a:t>
            </a:r>
            <a:endParaRPr lang="en-US" sz="2400" dirty="0"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SzPct val="100000"/>
              <a:buFont typeface="Wingdings" charset="2"/>
              <a:buNone/>
              <a:defRPr/>
            </a:pPr>
            <a:r>
              <a:rPr lang="en-US" sz="2400" dirty="0">
                <a:cs typeface="ＭＳ Ｐゴシック" charset="0"/>
              </a:rPr>
              <a:t>	</a:t>
            </a:r>
            <a:r>
              <a:rPr lang="en-US" sz="2400" dirty="0" smtClean="0">
                <a:cs typeface="ＭＳ Ｐゴシック" charset="0"/>
              </a:rPr>
              <a:t>        2</a:t>
            </a:r>
            <a:r>
              <a:rPr lang="en-US" sz="2400" dirty="0">
                <a:cs typeface="ＭＳ Ｐゴシック" charset="0"/>
              </a:rPr>
              <a:t>.   How many grams of He are present in 8.00 L </a:t>
            </a:r>
            <a:r>
              <a:rPr lang="en-US" sz="2400" dirty="0" smtClean="0">
                <a:cs typeface="ＭＳ Ｐゴシック" charset="0"/>
              </a:rPr>
              <a:t>	              of gas </a:t>
            </a:r>
            <a:r>
              <a:rPr lang="en-US" sz="2400" dirty="0">
                <a:cs typeface="ＭＳ Ｐゴシック" charset="0"/>
              </a:rPr>
              <a:t>at STP? Pressure and </a:t>
            </a:r>
            <a:r>
              <a:rPr lang="en-US" sz="2400" dirty="0" smtClean="0">
                <a:cs typeface="ＭＳ Ｐゴシック" charset="0"/>
              </a:rPr>
              <a:t>temperature 		              remain constant</a:t>
            </a:r>
            <a:r>
              <a:rPr lang="en-US" sz="2400" dirty="0">
                <a:cs typeface="ＭＳ Ｐゴシック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Times New Roman" charset="0"/>
              <a:buNone/>
              <a:defRPr/>
            </a:pPr>
            <a:endParaRPr lang="en-US" sz="2400" dirty="0"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Times New Roman" charset="0"/>
              <a:buNone/>
              <a:defRPr/>
            </a:pPr>
            <a:endParaRPr lang="en-US" sz="2400" dirty="0"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10000"/>
              </a:spcBef>
              <a:buFont typeface="Arial" charset="0"/>
              <a:buNone/>
              <a:defRPr/>
            </a:pPr>
            <a:r>
              <a:rPr lang="en-US" sz="2400" b="1" dirty="0">
                <a:solidFill>
                  <a:srgbClr val="004080"/>
                </a:solidFill>
                <a:cs typeface="ＭＳ Ｐゴシック" charset="0"/>
              </a:rPr>
              <a:t>	</a:t>
            </a:r>
            <a:endParaRPr lang="en-US" sz="2400" b="1" dirty="0" smtClean="0">
              <a:solidFill>
                <a:srgbClr val="004080"/>
              </a:solidFill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64464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748" y="5066044"/>
            <a:ext cx="5675313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2492964" y="2412023"/>
            <a:ext cx="5486400" cy="990600"/>
          </a:xfrm>
          <a:prstGeom prst="roundRect">
            <a:avLst>
              <a:gd name="adj" fmla="val 10713"/>
            </a:avLst>
          </a:prstGeom>
          <a:solidFill>
            <a:srgbClr val="A992FF">
              <a:alpha val="25098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eaLnBrk="0" hangingPunct="0">
              <a:defRPr/>
            </a:pPr>
            <a:r>
              <a:rPr lang="en-US" sz="1800" b="1" dirty="0">
                <a:latin typeface="Times"/>
                <a:ea typeface="+mn-ea"/>
                <a:cs typeface="Times"/>
              </a:rPr>
              <a:t>ANALYZE     Given                           Need</a:t>
            </a:r>
          </a:p>
          <a:p>
            <a:pPr eaLnBrk="0" hangingPunct="0">
              <a:defRPr/>
            </a:pPr>
            <a:r>
              <a:rPr lang="en-US" sz="1800" b="1" dirty="0">
                <a:latin typeface="Times"/>
                <a:ea typeface="+mn-ea"/>
                <a:cs typeface="Times"/>
              </a:rPr>
              <a:t>THE 	        </a:t>
            </a:r>
            <a:r>
              <a:rPr lang="en-US" sz="1800" dirty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</a:rPr>
              <a:t>4.00 grams CH</a:t>
            </a:r>
            <a:r>
              <a:rPr lang="en-US" sz="1800" baseline="-25000" dirty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</a:rPr>
              <a:t>(g)</a:t>
            </a:r>
            <a:r>
              <a:rPr lang="en-US" sz="1800" i="1" dirty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</a:rPr>
              <a:t>      </a:t>
            </a:r>
            <a:r>
              <a:rPr lang="en-US" sz="1800" dirty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</a:rPr>
              <a:t>volume CH</a:t>
            </a:r>
            <a:r>
              <a:rPr lang="en-US" sz="1800" baseline="-25000" dirty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</a:rPr>
              <a:t>(g)</a:t>
            </a:r>
            <a:r>
              <a:rPr lang="en-US" sz="1800" i="1" dirty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</a:rPr>
              <a:t> </a:t>
            </a:r>
            <a:r>
              <a:rPr lang="en-US" sz="1800" b="1" dirty="0">
                <a:latin typeface="Times"/>
                <a:ea typeface="+mn-ea"/>
                <a:cs typeface="Times"/>
              </a:rPr>
              <a:t>PROBLEM    </a:t>
            </a:r>
            <a:r>
              <a:rPr lang="en-US" sz="1800" dirty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</a:rPr>
              <a:t>at STP	             at STP</a:t>
            </a:r>
            <a:r>
              <a:rPr lang="en-US" sz="1800" dirty="0">
                <a:latin typeface="Times"/>
                <a:ea typeface="ＭＳ Ｐゴシック" charset="0"/>
                <a:cs typeface="Times"/>
              </a:rPr>
              <a:t>	</a:t>
            </a:r>
            <a:endParaRPr lang="en-US" sz="1800" dirty="0">
              <a:solidFill>
                <a:srgbClr val="000000"/>
              </a:solidFill>
              <a:latin typeface="Times"/>
              <a:ea typeface="+mn-ea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15697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420" y="2749032"/>
            <a:ext cx="4365625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Solution</a:t>
            </a:r>
            <a:endParaRPr lang="en-US" i="1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6914" y="1327477"/>
            <a:ext cx="8777086" cy="4081117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Times New Roman" charset="0"/>
              <a:buNone/>
              <a:defRPr/>
            </a:pPr>
            <a:r>
              <a:rPr lang="en-US" sz="2400" b="1" dirty="0" smtClean="0">
                <a:solidFill>
                  <a:srgbClr val="008000"/>
                </a:solidFill>
                <a:cs typeface="ＭＳ Ｐゴシック" charset="0"/>
              </a:rPr>
              <a:t>STEP 2  </a:t>
            </a:r>
            <a:r>
              <a:rPr lang="en-US" sz="2400" b="1" dirty="0" smtClean="0">
                <a:cs typeface="ＭＳ Ｐゴシック" charset="0"/>
              </a:rPr>
              <a:t>Write </a:t>
            </a:r>
            <a:r>
              <a:rPr lang="en-US" sz="2400" b="1" dirty="0">
                <a:cs typeface="ＭＳ Ｐゴシック" charset="0"/>
              </a:rPr>
              <a:t>a plan to calculate the needed quantity.</a:t>
            </a:r>
          </a:p>
          <a:p>
            <a:pPr marL="398463" indent="-398463" eaLnBrk="1" hangingPunct="1">
              <a:lnSpc>
                <a:spcPct val="120000"/>
              </a:lnSpc>
              <a:buFont typeface="Times New Roman" charset="0"/>
              <a:buNone/>
              <a:tabLst>
                <a:tab pos="1654175" algn="l"/>
              </a:tabLst>
              <a:defRPr/>
            </a:pPr>
            <a:r>
              <a:rPr lang="en-US" sz="2400" dirty="0">
                <a:cs typeface="ＭＳ Ｐゴシック" charset="0"/>
              </a:rPr>
              <a:t>	       </a:t>
            </a:r>
            <a:r>
              <a:rPr lang="en-US" sz="2400" dirty="0" smtClean="0">
                <a:cs typeface="ＭＳ Ｐゴシック" charset="0"/>
              </a:rPr>
              <a:t>      </a:t>
            </a:r>
            <a:r>
              <a:rPr lang="en-US" sz="2400" dirty="0" smtClean="0">
                <a:cs typeface="ＭＳ Ｐゴシック" charset="0"/>
              </a:rPr>
              <a:t> 1</a:t>
            </a:r>
            <a:r>
              <a:rPr lang="en-US" sz="2400" dirty="0" smtClean="0">
                <a:cs typeface="ＭＳ Ｐゴシック" charset="0"/>
              </a:rPr>
              <a:t>.  What </a:t>
            </a:r>
            <a:r>
              <a:rPr lang="en-US" sz="2400" dirty="0">
                <a:cs typeface="ＭＳ Ｐゴシック" charset="0"/>
              </a:rPr>
              <a:t>is the volume at STP of 4.00 g of CH</a:t>
            </a:r>
            <a:r>
              <a:rPr lang="en-US" sz="2400" baseline="-25000" dirty="0">
                <a:cs typeface="ＭＳ Ｐゴシック" charset="0"/>
              </a:rPr>
              <a:t>4</a:t>
            </a:r>
            <a:r>
              <a:rPr lang="en-US" sz="2400" dirty="0">
                <a:cs typeface="ＭＳ Ｐゴシック" charset="0"/>
              </a:rPr>
              <a:t>?</a:t>
            </a:r>
          </a:p>
          <a:p>
            <a:pPr eaLnBrk="1" hangingPunct="1">
              <a:lnSpc>
                <a:spcPct val="120000"/>
              </a:lnSpc>
              <a:buFont typeface="Times New Roman" charset="0"/>
              <a:buNone/>
              <a:defRPr/>
            </a:pPr>
            <a:r>
              <a:rPr lang="en-US" sz="2400" dirty="0">
                <a:cs typeface="ＭＳ Ｐゴシック" charset="0"/>
              </a:rPr>
              <a:t>		</a:t>
            </a:r>
          </a:p>
          <a:p>
            <a:pPr eaLnBrk="1" hangingPunct="1">
              <a:lnSpc>
                <a:spcPct val="120000"/>
              </a:lnSpc>
              <a:buFont typeface="Times New Roman" charset="0"/>
              <a:buNone/>
              <a:defRPr/>
            </a:pPr>
            <a:r>
              <a:rPr lang="en-US" sz="2400" dirty="0">
                <a:cs typeface="ＭＳ Ｐゴシック" charset="0"/>
              </a:rPr>
              <a:t>mass CH</a:t>
            </a:r>
            <a:r>
              <a:rPr lang="en-US" sz="2400" baseline="-25000" dirty="0">
                <a:cs typeface="ＭＳ Ｐゴシック" charset="0"/>
              </a:rPr>
              <a:t>4</a:t>
            </a:r>
            <a:r>
              <a:rPr lang="en-US" sz="2400" dirty="0">
                <a:cs typeface="ＭＳ Ｐゴシック" charset="0"/>
              </a:rPr>
              <a:t>                      moles CH</a:t>
            </a:r>
            <a:r>
              <a:rPr lang="en-US" sz="2400" baseline="-25000" dirty="0">
                <a:cs typeface="ＭＳ Ｐゴシック" charset="0"/>
              </a:rPr>
              <a:t>4</a:t>
            </a:r>
            <a:r>
              <a:rPr lang="en-US" sz="2400" dirty="0">
                <a:cs typeface="ＭＳ Ｐゴシック" charset="0"/>
              </a:rPr>
              <a:t>                      volume CH</a:t>
            </a:r>
            <a:r>
              <a:rPr lang="en-US" sz="2400" baseline="-25000" dirty="0">
                <a:cs typeface="ＭＳ Ｐゴシック" charset="0"/>
              </a:rPr>
              <a:t>4</a:t>
            </a:r>
          </a:p>
          <a:p>
            <a:pPr eaLnBrk="1" hangingPunct="1">
              <a:lnSpc>
                <a:spcPct val="120000"/>
              </a:lnSpc>
              <a:buFont typeface="Times New Roman" charset="0"/>
              <a:buNone/>
              <a:defRPr/>
            </a:pPr>
            <a:endParaRPr lang="en-US" sz="2400" dirty="0">
              <a:cs typeface="ＭＳ Ｐゴシック" charset="0"/>
            </a:endParaRPr>
          </a:p>
          <a:p>
            <a:pPr marL="457200" indent="-457200" eaLnBrk="1" hangingPunct="1">
              <a:lnSpc>
                <a:spcPct val="120000"/>
              </a:lnSpc>
              <a:buFont typeface="Times New Roman" charset="0"/>
              <a:buNone/>
              <a:tabLst>
                <a:tab pos="1604963" algn="l"/>
              </a:tabLst>
              <a:defRPr/>
            </a:pPr>
            <a:r>
              <a:rPr lang="en-US" sz="2400" dirty="0">
                <a:cs typeface="ＭＳ Ｐゴシック" charset="0"/>
              </a:rPr>
              <a:t>	        </a:t>
            </a:r>
            <a:r>
              <a:rPr lang="en-US" sz="2400" dirty="0" smtClean="0">
                <a:cs typeface="ＭＳ Ｐゴシック" charset="0"/>
              </a:rPr>
              <a:t>     </a:t>
            </a:r>
            <a:r>
              <a:rPr lang="en-US" sz="2400" dirty="0" smtClean="0">
                <a:cs typeface="ＭＳ Ｐゴシック" charset="0"/>
              </a:rPr>
              <a:t>2</a:t>
            </a:r>
            <a:r>
              <a:rPr lang="en-US" sz="2400" dirty="0" smtClean="0">
                <a:cs typeface="ＭＳ Ｐゴシック" charset="0"/>
              </a:rPr>
              <a:t>.  How </a:t>
            </a:r>
            <a:r>
              <a:rPr lang="en-US" sz="2400" dirty="0">
                <a:cs typeface="ＭＳ Ｐゴシック" charset="0"/>
              </a:rPr>
              <a:t>many grams of He are present in 8.00 L </a:t>
            </a:r>
            <a:r>
              <a:rPr lang="en-US" sz="2400" dirty="0" smtClean="0">
                <a:cs typeface="ＭＳ Ｐゴシック" charset="0"/>
              </a:rPr>
              <a:t>of 		 </a:t>
            </a:r>
            <a:r>
              <a:rPr lang="en-US" sz="2400" dirty="0" smtClean="0">
                <a:cs typeface="ＭＳ Ｐゴシック" charset="0"/>
              </a:rPr>
              <a:t>  gas </a:t>
            </a:r>
            <a:r>
              <a:rPr lang="en-US" sz="2400" dirty="0" smtClean="0">
                <a:cs typeface="ＭＳ Ｐゴシック" charset="0"/>
              </a:rPr>
              <a:t>at </a:t>
            </a:r>
            <a:r>
              <a:rPr lang="en-US" sz="2400" dirty="0">
                <a:cs typeface="ＭＳ Ｐゴシック" charset="0"/>
              </a:rPr>
              <a:t>STP? </a:t>
            </a:r>
          </a:p>
          <a:p>
            <a:pPr eaLnBrk="1" hangingPunct="1">
              <a:lnSpc>
                <a:spcPct val="120000"/>
              </a:lnSpc>
              <a:buFont typeface="Times New Roman" charset="0"/>
              <a:buNone/>
              <a:defRPr/>
            </a:pPr>
            <a:r>
              <a:rPr lang="en-US" sz="2400" dirty="0" smtClean="0">
                <a:cs typeface="ＭＳ Ｐゴシック" charset="0"/>
              </a:rPr>
              <a:t>volume </a:t>
            </a:r>
            <a:r>
              <a:rPr lang="en-US" sz="2400" dirty="0">
                <a:cs typeface="ＭＳ Ｐゴシック" charset="0"/>
              </a:rPr>
              <a:t>He                      moles He                        mass He </a:t>
            </a:r>
            <a:r>
              <a:rPr lang="en-US" sz="2400" b="1" dirty="0">
                <a:solidFill>
                  <a:srgbClr val="004080"/>
                </a:solidFill>
                <a:cs typeface="ＭＳ Ｐゴシック" charset="0"/>
              </a:rPr>
              <a:t>	</a:t>
            </a:r>
            <a:endParaRPr lang="en-US" sz="2400" b="1" dirty="0" smtClean="0">
              <a:solidFill>
                <a:srgbClr val="004080"/>
              </a:solidFill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64464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1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Solution</a:t>
            </a:r>
            <a:endParaRPr lang="en-US" i="1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6914" y="1366759"/>
            <a:ext cx="8661583" cy="3921073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Times New Roman" charset="0"/>
              <a:buNone/>
              <a:tabLst>
                <a:tab pos="1203325" algn="l"/>
              </a:tabLst>
              <a:defRPr/>
            </a:pPr>
            <a:r>
              <a:rPr lang="en-US" altLang="en-US" sz="2400" b="1" dirty="0" smtClean="0">
                <a:solidFill>
                  <a:srgbClr val="558ED5"/>
                </a:solidFill>
                <a:ea typeface="ＭＳ Ｐゴシック" pitchFamily="34" charset="-128"/>
                <a:cs typeface="Times" pitchFamily="18" charset="0"/>
              </a:rPr>
              <a:t>STEP 3</a:t>
            </a:r>
            <a:r>
              <a:rPr lang="en-US" altLang="en-US" sz="2400" b="1" dirty="0" smtClean="0">
                <a:solidFill>
                  <a:srgbClr val="0000FF"/>
                </a:solidFill>
                <a:ea typeface="ＭＳ Ｐゴシック" pitchFamily="34" charset="-128"/>
                <a:cs typeface="Times" pitchFamily="18" charset="0"/>
              </a:rPr>
              <a:t>  </a:t>
            </a:r>
            <a:r>
              <a:rPr lang="en-US" sz="2400" b="1" dirty="0" smtClean="0">
                <a:cs typeface="ＭＳ Ｐゴシック" charset="0"/>
              </a:rPr>
              <a:t>Write </a:t>
            </a:r>
            <a:r>
              <a:rPr lang="en-US" sz="2400" b="1" dirty="0">
                <a:cs typeface="ＭＳ Ｐゴシック" charset="0"/>
              </a:rPr>
              <a:t>conversion factors including 22.4 L/mole 	</a:t>
            </a:r>
            <a:r>
              <a:rPr lang="en-US" sz="2400" b="1" dirty="0" smtClean="0">
                <a:cs typeface="ＭＳ Ｐゴシック" charset="0"/>
              </a:rPr>
              <a:t>       	at </a:t>
            </a:r>
            <a:r>
              <a:rPr lang="en-US" sz="2400" b="1" dirty="0">
                <a:cs typeface="ＭＳ Ｐゴシック" charset="0"/>
              </a:rPr>
              <a:t>STP.</a:t>
            </a:r>
          </a:p>
          <a:p>
            <a:pPr eaLnBrk="1" hangingPunct="1">
              <a:lnSpc>
                <a:spcPct val="120000"/>
              </a:lnSpc>
              <a:buFont typeface="Times New Roman" charset="0"/>
              <a:buNone/>
              <a:defRPr/>
            </a:pPr>
            <a:r>
              <a:rPr lang="en-US" sz="2400" b="1" dirty="0">
                <a:cs typeface="ＭＳ Ｐゴシック" charset="0"/>
              </a:rPr>
              <a:t>		   </a:t>
            </a:r>
            <a:r>
              <a:rPr lang="en-US" sz="2400" b="1" dirty="0" smtClean="0">
                <a:cs typeface="ＭＳ Ｐゴシック" charset="0"/>
              </a:rPr>
              <a:t>     </a:t>
            </a:r>
            <a:r>
              <a:rPr lang="en-US" sz="2400" dirty="0" smtClean="0">
                <a:cs typeface="ＭＳ Ｐゴシック" charset="0"/>
              </a:rPr>
              <a:t>1</a:t>
            </a:r>
            <a:r>
              <a:rPr lang="en-US" sz="2400" dirty="0">
                <a:cs typeface="ＭＳ Ｐゴシック" charset="0"/>
              </a:rPr>
              <a:t>. What is the volume at STP of 4.00 g of CH</a:t>
            </a:r>
            <a:r>
              <a:rPr lang="en-US" sz="2400" baseline="-25000" dirty="0">
                <a:cs typeface="ＭＳ Ｐゴシック" charset="0"/>
              </a:rPr>
              <a:t>4</a:t>
            </a:r>
            <a:r>
              <a:rPr lang="en-US" sz="2400" dirty="0">
                <a:cs typeface="ＭＳ Ｐゴシック" charset="0"/>
              </a:rPr>
              <a:t>?</a:t>
            </a:r>
          </a:p>
          <a:p>
            <a:pPr eaLnBrk="1" hangingPunct="1">
              <a:lnSpc>
                <a:spcPct val="120000"/>
              </a:lnSpc>
              <a:buFont typeface="Times New Roman" charset="0"/>
              <a:buNone/>
              <a:defRPr/>
            </a:pPr>
            <a:r>
              <a:rPr lang="en-US" sz="2400" dirty="0">
                <a:cs typeface="ＭＳ Ｐゴシック" charset="0"/>
              </a:rPr>
              <a:t>	 	        		22.4 L = 1 mole of CH</a:t>
            </a:r>
            <a:r>
              <a:rPr lang="en-US" sz="2400" baseline="-25000" dirty="0">
                <a:cs typeface="ＭＳ Ｐゴシック" charset="0"/>
              </a:rPr>
              <a:t>4</a:t>
            </a:r>
          </a:p>
          <a:p>
            <a:pPr eaLnBrk="1" hangingPunct="1">
              <a:lnSpc>
                <a:spcPct val="120000"/>
              </a:lnSpc>
              <a:buFont typeface="Times New Roman" charset="0"/>
              <a:buNone/>
              <a:defRPr/>
            </a:pPr>
            <a:r>
              <a:rPr lang="en-US" sz="2400" dirty="0">
                <a:cs typeface="ＭＳ Ｐゴシック" charset="0"/>
              </a:rPr>
              <a:t>	</a:t>
            </a:r>
          </a:p>
          <a:p>
            <a:pPr eaLnBrk="1" hangingPunct="1">
              <a:lnSpc>
                <a:spcPct val="120000"/>
              </a:lnSpc>
              <a:buFont typeface="Times New Roman" charset="0"/>
              <a:buNone/>
              <a:defRPr/>
            </a:pPr>
            <a:r>
              <a:rPr lang="en-US" sz="2400" dirty="0">
                <a:cs typeface="ＭＳ Ｐゴシック" charset="0"/>
              </a:rPr>
              <a:t>	 	    </a:t>
            </a:r>
          </a:p>
          <a:p>
            <a:pPr eaLnBrk="1" hangingPunct="1">
              <a:lnSpc>
                <a:spcPct val="120000"/>
              </a:lnSpc>
              <a:buFont typeface="Times New Roman" charset="0"/>
              <a:buNone/>
              <a:defRPr/>
            </a:pPr>
            <a:r>
              <a:rPr lang="en-US" sz="2400" dirty="0">
                <a:cs typeface="ＭＳ Ｐゴシック" charset="0"/>
              </a:rPr>
              <a:t>		        	      1 mole of CH</a:t>
            </a:r>
            <a:r>
              <a:rPr lang="en-US" sz="2400" baseline="-25000" dirty="0">
                <a:cs typeface="ＭＳ Ｐゴシック" charset="0"/>
              </a:rPr>
              <a:t>4</a:t>
            </a:r>
            <a:r>
              <a:rPr lang="en-US" sz="2400" dirty="0">
                <a:cs typeface="ＭＳ Ｐゴシック" charset="0"/>
              </a:rPr>
              <a:t> = 16.05 g CH</a:t>
            </a:r>
            <a:r>
              <a:rPr lang="en-US" sz="2400" baseline="-25000" dirty="0">
                <a:cs typeface="ＭＳ Ｐゴシック" charset="0"/>
              </a:rPr>
              <a:t>4</a:t>
            </a:r>
          </a:p>
          <a:p>
            <a:pPr eaLnBrk="1" hangingPunct="1">
              <a:lnSpc>
                <a:spcPct val="120000"/>
              </a:lnSpc>
              <a:buFont typeface="Times New Roman" charset="0"/>
              <a:buNone/>
              <a:defRPr/>
            </a:pPr>
            <a:endParaRPr lang="en-US" sz="2400" dirty="0">
              <a:solidFill>
                <a:srgbClr val="008000"/>
              </a:solidFill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64464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660" y="3568505"/>
            <a:ext cx="3797808" cy="701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527" y="4922519"/>
            <a:ext cx="4331815" cy="76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5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Solution</a:t>
            </a:r>
            <a:endParaRPr lang="en-US" i="1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6914" y="1366759"/>
            <a:ext cx="8661583" cy="2680734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Times New Roman" charset="0"/>
              <a:buNone/>
              <a:tabLst>
                <a:tab pos="1203325" algn="l"/>
              </a:tabLst>
              <a:defRPr/>
            </a:pPr>
            <a:r>
              <a:rPr lang="en-US" altLang="en-US" sz="2400" b="1" dirty="0" smtClean="0">
                <a:solidFill>
                  <a:srgbClr val="558ED5"/>
                </a:solidFill>
                <a:ea typeface="ＭＳ Ｐゴシック" pitchFamily="34" charset="-128"/>
                <a:cs typeface="Times" pitchFamily="18" charset="0"/>
              </a:rPr>
              <a:t>STEP 3</a:t>
            </a:r>
            <a:r>
              <a:rPr lang="en-US" altLang="en-US" sz="2400" b="1" dirty="0" smtClean="0">
                <a:solidFill>
                  <a:srgbClr val="0000FF"/>
                </a:solidFill>
                <a:ea typeface="ＭＳ Ｐゴシック" pitchFamily="34" charset="-128"/>
                <a:cs typeface="Times" pitchFamily="18" charset="0"/>
              </a:rPr>
              <a:t>  </a:t>
            </a:r>
            <a:r>
              <a:rPr lang="en-US" sz="2400" b="1" dirty="0" smtClean="0">
                <a:cs typeface="ＭＳ Ｐゴシック" charset="0"/>
              </a:rPr>
              <a:t>Write </a:t>
            </a:r>
            <a:r>
              <a:rPr lang="en-US" sz="2400" b="1" dirty="0">
                <a:cs typeface="ＭＳ Ｐゴシック" charset="0"/>
              </a:rPr>
              <a:t>conversion factors including 22.4 L/mole 	</a:t>
            </a:r>
            <a:r>
              <a:rPr lang="en-US" sz="2400" b="1" dirty="0" smtClean="0">
                <a:cs typeface="ＭＳ Ｐゴシック" charset="0"/>
              </a:rPr>
              <a:t>        	at </a:t>
            </a:r>
            <a:r>
              <a:rPr lang="en-US" sz="2400" b="1" dirty="0">
                <a:cs typeface="ＭＳ Ｐゴシック" charset="0"/>
              </a:rPr>
              <a:t>STP</a:t>
            </a:r>
            <a:r>
              <a:rPr lang="en-US" sz="2400" b="1" dirty="0" smtClean="0">
                <a:cs typeface="ＭＳ Ｐゴシック" charset="0"/>
              </a:rPr>
              <a:t>.</a:t>
            </a:r>
          </a:p>
          <a:p>
            <a:pPr eaLnBrk="1" hangingPunct="1">
              <a:spcBef>
                <a:spcPts val="600"/>
              </a:spcBef>
              <a:buFont typeface="Times New Roman" charset="0"/>
              <a:buNone/>
              <a:defRPr/>
            </a:pPr>
            <a:r>
              <a:rPr lang="en-US" sz="2400" b="1" dirty="0" smtClean="0">
                <a:cs typeface="ＭＳ Ｐゴシック" charset="0"/>
              </a:rPr>
              <a:t>		        </a:t>
            </a:r>
            <a:r>
              <a:rPr lang="en-US" sz="2400" dirty="0" smtClean="0">
                <a:cs typeface="ＭＳ Ｐゴシック" charset="0"/>
              </a:rPr>
              <a:t>2</a:t>
            </a:r>
            <a:r>
              <a:rPr lang="en-US" sz="2400" dirty="0">
                <a:cs typeface="ＭＳ Ｐゴシック" charset="0"/>
              </a:rPr>
              <a:t>.  How many grams of He are present in 8.00 L of 	        	 </a:t>
            </a:r>
            <a:r>
              <a:rPr lang="en-US" sz="2400" dirty="0" smtClean="0">
                <a:cs typeface="ＭＳ Ｐゴシック" charset="0"/>
              </a:rPr>
              <a:t> gas </a:t>
            </a:r>
            <a:r>
              <a:rPr lang="en-US" sz="2400" dirty="0">
                <a:cs typeface="ＭＳ Ｐゴシック" charset="0"/>
              </a:rPr>
              <a:t>at STP? </a:t>
            </a:r>
          </a:p>
          <a:p>
            <a:pPr eaLnBrk="1" hangingPunct="1">
              <a:lnSpc>
                <a:spcPct val="120000"/>
              </a:lnSpc>
              <a:buFont typeface="Times New Roman" charset="0"/>
              <a:buNone/>
              <a:defRPr/>
            </a:pPr>
            <a:r>
              <a:rPr lang="en-US" sz="2400" dirty="0">
                <a:cs typeface="ＭＳ Ｐゴシック" charset="0"/>
              </a:rPr>
              <a:t>	</a:t>
            </a:r>
          </a:p>
          <a:p>
            <a:pPr eaLnBrk="1" hangingPunct="1">
              <a:lnSpc>
                <a:spcPct val="120000"/>
              </a:lnSpc>
              <a:buFont typeface="Times New Roman" charset="0"/>
              <a:buNone/>
              <a:defRPr/>
            </a:pPr>
            <a:r>
              <a:rPr lang="en-US" sz="2400" dirty="0">
                <a:cs typeface="ＭＳ Ｐゴシック" charset="0"/>
              </a:rPr>
              <a:t>	 	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64464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395" y="3587821"/>
            <a:ext cx="3395472" cy="6888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53706" y="4562297"/>
            <a:ext cx="312438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SzTx/>
              <a:buFont typeface="Arial" charset="0"/>
              <a:buNone/>
            </a:pPr>
            <a:r>
              <a:rPr lang="en-US" altLang="en-US" dirty="0">
                <a:latin typeface="+mn-lt"/>
                <a:ea typeface="ＭＳ Ｐゴシック" pitchFamily="34" charset="-128"/>
                <a:cs typeface="Times" pitchFamily="18" charset="0"/>
              </a:rPr>
              <a:t>22.4 L = 1 mole of He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135" y="5185694"/>
            <a:ext cx="3616971" cy="6635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42689" y="2922737"/>
            <a:ext cx="361509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SzTx/>
              <a:buFont typeface="Arial" charset="0"/>
              <a:buNone/>
            </a:pPr>
            <a:r>
              <a:rPr lang="en-US" altLang="en-US" dirty="0" smtClean="0">
                <a:latin typeface="+mn-lt"/>
                <a:ea typeface="ＭＳ Ｐゴシック" pitchFamily="34" charset="-128"/>
                <a:cs typeface="Times" pitchFamily="18" charset="0"/>
              </a:rPr>
              <a:t>1 mole of He = 4.00 g He</a:t>
            </a:r>
            <a:endParaRPr lang="en-US" altLang="en-US" dirty="0">
              <a:latin typeface="+mn-lt"/>
              <a:ea typeface="ＭＳ Ｐゴシック" pitchFamily="34" charset="-128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6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Solution</a:t>
            </a:r>
            <a:endParaRPr lang="en-US" i="1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6914" y="1366759"/>
            <a:ext cx="8777086" cy="4970591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Times New Roman" charset="0"/>
              <a:buNone/>
              <a:defRPr/>
            </a:pPr>
            <a:r>
              <a:rPr lang="en-US" altLang="en-US" sz="2400" b="1" dirty="0" smtClean="0">
                <a:solidFill>
                  <a:srgbClr val="800000"/>
                </a:solidFill>
                <a:ea typeface="ＭＳ Ｐゴシック" pitchFamily="34" charset="-128"/>
                <a:cs typeface="Times" pitchFamily="18" charset="0"/>
              </a:rPr>
              <a:t>STEP </a:t>
            </a:r>
            <a:r>
              <a:rPr lang="en-US" altLang="en-US" sz="2400" b="1" dirty="0">
                <a:solidFill>
                  <a:srgbClr val="800000"/>
                </a:solidFill>
                <a:ea typeface="ＭＳ Ｐゴシック" pitchFamily="34" charset="-128"/>
                <a:cs typeface="Times" pitchFamily="18" charset="0"/>
              </a:rPr>
              <a:t>4 </a:t>
            </a:r>
            <a:r>
              <a:rPr lang="en-US" sz="2400" b="1" dirty="0" smtClean="0">
                <a:cs typeface="ＭＳ Ｐゴシック" charset="0"/>
              </a:rPr>
              <a:t>Set </a:t>
            </a:r>
            <a:r>
              <a:rPr lang="en-US" sz="2400" b="1" dirty="0">
                <a:cs typeface="ＭＳ Ｐゴシック" charset="0"/>
              </a:rPr>
              <a:t>up the problem with factors to </a:t>
            </a:r>
            <a:r>
              <a:rPr lang="en-US" sz="2400" b="1" dirty="0" smtClean="0">
                <a:cs typeface="ＭＳ Ｐゴシック" charset="0"/>
              </a:rPr>
              <a:t>cancel</a:t>
            </a:r>
            <a:r>
              <a:rPr lang="en-US" sz="2400" b="1" dirty="0">
                <a:cs typeface="ＭＳ Ｐゴシック" charset="0"/>
              </a:rPr>
              <a:t> </a:t>
            </a:r>
            <a:r>
              <a:rPr lang="en-US" sz="2400" b="1" dirty="0" smtClean="0">
                <a:cs typeface="ＭＳ Ｐゴシック" charset="0"/>
              </a:rPr>
              <a:t>units</a:t>
            </a:r>
            <a:r>
              <a:rPr lang="en-US" sz="2400" b="1" dirty="0">
                <a:cs typeface="ＭＳ Ｐゴシック" charset="0"/>
              </a:rPr>
              <a:t>.</a:t>
            </a:r>
          </a:p>
          <a:p>
            <a:pPr eaLnBrk="1" hangingPunct="1">
              <a:spcBef>
                <a:spcPts val="600"/>
              </a:spcBef>
              <a:buFont typeface="Times New Roman" charset="0"/>
              <a:buNone/>
              <a:defRPr/>
            </a:pPr>
            <a:r>
              <a:rPr lang="en-US" sz="2400" b="1" dirty="0">
                <a:cs typeface="ＭＳ Ｐゴシック" charset="0"/>
              </a:rPr>
              <a:t>		  </a:t>
            </a:r>
            <a:r>
              <a:rPr lang="en-US" sz="2400" b="1" dirty="0" smtClean="0">
                <a:cs typeface="ＭＳ Ｐゴシック" charset="0"/>
              </a:rPr>
              <a:t>      </a:t>
            </a:r>
            <a:r>
              <a:rPr lang="en-US" sz="2400" dirty="0" smtClean="0">
                <a:cs typeface="ＭＳ Ｐゴシック" charset="0"/>
              </a:rPr>
              <a:t>1</a:t>
            </a:r>
            <a:r>
              <a:rPr lang="en-US" sz="2400" dirty="0">
                <a:cs typeface="ＭＳ Ｐゴシック" charset="0"/>
              </a:rPr>
              <a:t>. </a:t>
            </a:r>
            <a:r>
              <a:rPr lang="en-US" sz="2400" dirty="0" smtClean="0">
                <a:cs typeface="ＭＳ Ｐゴシック" charset="0"/>
              </a:rPr>
              <a:t> What </a:t>
            </a:r>
            <a:r>
              <a:rPr lang="en-US" sz="2400" dirty="0">
                <a:cs typeface="ＭＳ Ｐゴシック" charset="0"/>
              </a:rPr>
              <a:t>is the volume at STP of 4.00 g of </a:t>
            </a:r>
            <a:r>
              <a:rPr lang="en-US" sz="2400" dirty="0" smtClean="0">
                <a:cs typeface="ＭＳ Ｐゴシック" charset="0"/>
              </a:rPr>
              <a:t>CH</a:t>
            </a:r>
            <a:r>
              <a:rPr lang="en-US" sz="2400" baseline="-25000" dirty="0" smtClean="0">
                <a:cs typeface="ＭＳ Ｐゴシック" charset="0"/>
              </a:rPr>
              <a:t>4</a:t>
            </a:r>
            <a:r>
              <a:rPr lang="en-US" sz="2400" dirty="0" smtClean="0">
                <a:cs typeface="ＭＳ Ｐゴシック" charset="0"/>
              </a:rPr>
              <a:t>?</a:t>
            </a:r>
          </a:p>
          <a:p>
            <a:pPr eaLnBrk="1" hangingPunct="1">
              <a:spcBef>
                <a:spcPts val="0"/>
              </a:spcBef>
              <a:buFont typeface="Times New Roman" charset="0"/>
              <a:buNone/>
              <a:defRPr/>
            </a:pPr>
            <a:endParaRPr lang="en-US" sz="2400" b="1" dirty="0" smtClean="0">
              <a:cs typeface="ＭＳ Ｐゴシック" charset="0"/>
            </a:endParaRPr>
          </a:p>
          <a:p>
            <a:pPr eaLnBrk="1" hangingPunct="1">
              <a:spcBef>
                <a:spcPts val="0"/>
              </a:spcBef>
              <a:buFont typeface="Times New Roman" charset="0"/>
              <a:buNone/>
              <a:defRPr/>
            </a:pPr>
            <a:r>
              <a:rPr lang="en-US" sz="2400" b="1" dirty="0" smtClean="0">
                <a:cs typeface="ＭＳ Ｐゴシック" charset="0"/>
              </a:rPr>
              <a:t>    	    </a:t>
            </a:r>
          </a:p>
          <a:p>
            <a:pPr eaLnBrk="1" hangingPunct="1">
              <a:spcBef>
                <a:spcPts val="0"/>
              </a:spcBef>
              <a:buFont typeface="Times New Roman" charset="0"/>
              <a:buNone/>
              <a:defRPr/>
            </a:pPr>
            <a:r>
              <a:rPr lang="en-US" sz="2400" b="1" dirty="0" smtClean="0">
                <a:cs typeface="ＭＳ Ｐゴシック" charset="0"/>
              </a:rPr>
              <a:t>			  </a:t>
            </a:r>
          </a:p>
          <a:p>
            <a:pPr eaLnBrk="1" hangingPunct="1">
              <a:spcBef>
                <a:spcPts val="0"/>
              </a:spcBef>
              <a:buFont typeface="Times New Roman" charset="0"/>
              <a:buNone/>
              <a:defRPr/>
            </a:pPr>
            <a:r>
              <a:rPr lang="en-US" sz="2400" b="1" dirty="0">
                <a:cs typeface="ＭＳ Ｐゴシック" charset="0"/>
              </a:rPr>
              <a:t>	</a:t>
            </a:r>
            <a:r>
              <a:rPr lang="en-US" sz="2400" b="1" dirty="0" smtClean="0">
                <a:cs typeface="ＭＳ Ｐゴシック" charset="0"/>
              </a:rPr>
              <a:t>		  The </a:t>
            </a:r>
            <a:r>
              <a:rPr lang="en-US" sz="2400" b="1" dirty="0">
                <a:cs typeface="ＭＳ Ｐゴシック" charset="0"/>
              </a:rPr>
              <a:t>answer is A, 5.60 </a:t>
            </a:r>
            <a:r>
              <a:rPr lang="en-US" sz="2400" b="1" dirty="0" smtClean="0">
                <a:cs typeface="ＭＳ Ｐゴシック" charset="0"/>
              </a:rPr>
              <a:t>L</a:t>
            </a:r>
            <a:br>
              <a:rPr lang="en-US" sz="2400" b="1" dirty="0" smtClean="0">
                <a:cs typeface="ＭＳ Ｐゴシック" charset="0"/>
              </a:rPr>
            </a:br>
            <a:endParaRPr lang="en-US" sz="2400" b="1" dirty="0" smtClean="0">
              <a:cs typeface="ＭＳ Ｐゴシック" charset="0"/>
            </a:endParaRPr>
          </a:p>
          <a:p>
            <a:pPr marL="2062163" indent="-457200" eaLnBrk="1" hangingPunct="1">
              <a:spcBef>
                <a:spcPts val="0"/>
              </a:spcBef>
              <a:buFont typeface="Times New Roman" charset="0"/>
              <a:buNone/>
              <a:defRPr/>
            </a:pPr>
            <a:r>
              <a:rPr lang="en-US" sz="2400" dirty="0" smtClean="0">
                <a:cs typeface="ＭＳ Ｐゴシック" charset="0"/>
              </a:rPr>
              <a:t>2</a:t>
            </a:r>
            <a:r>
              <a:rPr lang="en-US" sz="2400" dirty="0">
                <a:cs typeface="ＭＳ Ｐゴシック" charset="0"/>
              </a:rPr>
              <a:t>. </a:t>
            </a:r>
            <a:r>
              <a:rPr lang="en-US" sz="2400" dirty="0" smtClean="0">
                <a:cs typeface="ＭＳ Ｐゴシック" charset="0"/>
              </a:rPr>
              <a:t> How </a:t>
            </a:r>
            <a:r>
              <a:rPr lang="en-US" sz="2400" dirty="0">
                <a:cs typeface="ＭＳ Ｐゴシック" charset="0"/>
              </a:rPr>
              <a:t>many grams of He are present in </a:t>
            </a:r>
            <a:r>
              <a:rPr lang="en-US" sz="2400" dirty="0" smtClean="0">
                <a:cs typeface="ＭＳ Ｐゴシック" charset="0"/>
              </a:rPr>
              <a:t>8.00 L of gas </a:t>
            </a:r>
            <a:r>
              <a:rPr lang="en-US" sz="2400" dirty="0">
                <a:cs typeface="ＭＳ Ｐゴシック" charset="0"/>
              </a:rPr>
              <a:t>at STP? </a:t>
            </a:r>
          </a:p>
          <a:p>
            <a:pPr eaLnBrk="1" hangingPunct="1">
              <a:spcBef>
                <a:spcPts val="0"/>
              </a:spcBef>
              <a:buFont typeface="Times New Roman" charset="0"/>
              <a:buNone/>
              <a:defRPr/>
            </a:pPr>
            <a:endParaRPr lang="en-US" sz="2400" dirty="0">
              <a:cs typeface="ＭＳ Ｐゴシック" charset="0"/>
            </a:endParaRPr>
          </a:p>
          <a:p>
            <a:pPr eaLnBrk="1" hangingPunct="1">
              <a:spcBef>
                <a:spcPts val="0"/>
              </a:spcBef>
              <a:buFont typeface="Times New Roman" charset="0"/>
              <a:buNone/>
              <a:defRPr/>
            </a:pPr>
            <a:endParaRPr lang="en-US" sz="2400" dirty="0">
              <a:cs typeface="ＭＳ Ｐゴシック" charset="0"/>
            </a:endParaRPr>
          </a:p>
          <a:p>
            <a:pPr eaLnBrk="1" hangingPunct="1">
              <a:spcBef>
                <a:spcPts val="0"/>
              </a:spcBef>
              <a:buFont typeface="Times New Roman" charset="0"/>
              <a:buNone/>
              <a:defRPr/>
            </a:pPr>
            <a:r>
              <a:rPr lang="en-US" sz="2400" dirty="0">
                <a:cs typeface="ＭＳ Ｐゴシック" charset="0"/>
              </a:rPr>
              <a:t>		    </a:t>
            </a:r>
            <a:r>
              <a:rPr lang="en-US" sz="2400" dirty="0" smtClean="0">
                <a:cs typeface="ＭＳ Ｐゴシック" charset="0"/>
              </a:rPr>
              <a:t>          </a:t>
            </a:r>
          </a:p>
          <a:p>
            <a:pPr eaLnBrk="1" hangingPunct="1">
              <a:spcBef>
                <a:spcPts val="0"/>
              </a:spcBef>
              <a:buFont typeface="Times New Roman" charset="0"/>
              <a:buNone/>
              <a:defRPr/>
            </a:pPr>
            <a:r>
              <a:rPr lang="en-US" sz="2400" dirty="0">
                <a:cs typeface="ＭＳ Ｐゴシック" charset="0"/>
              </a:rPr>
              <a:t>	</a:t>
            </a:r>
            <a:r>
              <a:rPr lang="en-US" sz="2400" dirty="0" smtClean="0">
                <a:cs typeface="ＭＳ Ｐゴシック" charset="0"/>
              </a:rPr>
              <a:t>		   </a:t>
            </a:r>
            <a:r>
              <a:rPr lang="en-US" sz="2400" b="1" dirty="0" smtClean="0">
                <a:cs typeface="ＭＳ Ｐゴシック" charset="0"/>
              </a:rPr>
              <a:t>The </a:t>
            </a:r>
            <a:r>
              <a:rPr lang="en-US" sz="2400" b="1" dirty="0">
                <a:cs typeface="ＭＳ Ｐゴシック" charset="0"/>
              </a:rPr>
              <a:t>answer is C, 1.43 </a:t>
            </a:r>
            <a:r>
              <a:rPr lang="en-US" sz="2400" b="1" dirty="0" smtClean="0">
                <a:cs typeface="ＭＳ Ｐゴシック" charset="0"/>
              </a:rPr>
              <a:t>g</a:t>
            </a:r>
            <a:r>
              <a:rPr lang="en-US" sz="2400" b="1" dirty="0">
                <a:cs typeface="ＭＳ Ｐゴシック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64464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597" y="2338212"/>
            <a:ext cx="6650736" cy="7741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264" y="4887531"/>
            <a:ext cx="5839968" cy="8412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3563007" y="2714999"/>
            <a:ext cx="224875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586248" y="2689557"/>
            <a:ext cx="224875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450569" y="4783424"/>
            <a:ext cx="224875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71090" y="4757982"/>
            <a:ext cx="325459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9103" y="5027771"/>
            <a:ext cx="33633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×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52556" y="5024189"/>
            <a:ext cx="33633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×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30519" y="2461822"/>
            <a:ext cx="33633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×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19485" y="2452091"/>
            <a:ext cx="33633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49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Avogadro’s Law: </a:t>
            </a:r>
            <a:r>
              <a:rPr lang="en-US" dirty="0" smtClean="0">
                <a:solidFill>
                  <a:srgbClr val="FF6600"/>
                </a:solidFill>
                <a:ea typeface="ヒラギノ角ゴ Pro W3" pitchFamily="127" charset="-128"/>
              </a:rPr>
              <a:t>Volume </a:t>
            </a:r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and Moles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6914" y="1327476"/>
            <a:ext cx="4673988" cy="4093428"/>
          </a:xfrm>
        </p:spPr>
        <p:txBody>
          <a:bodyPr/>
          <a:lstStyle/>
          <a:p>
            <a:pPr marL="0" indent="0" eaLnBrk="1" hangingPunct="1">
              <a:buFont typeface="Times New Roman" charset="0"/>
              <a:buNone/>
              <a:defRPr/>
            </a:pPr>
            <a:r>
              <a:rPr lang="en-US" sz="2600" dirty="0">
                <a:cs typeface="ＭＳ Ｐゴシック" charset="0"/>
              </a:rPr>
              <a:t>In Avogadro’s law,</a:t>
            </a:r>
          </a:p>
          <a:p>
            <a:pPr eaLnBrk="1" hangingPunct="1">
              <a:defRPr/>
            </a:pPr>
            <a:r>
              <a:rPr lang="en-US" sz="2600" dirty="0">
                <a:cs typeface="ＭＳ Ｐゴシック" charset="0"/>
              </a:rPr>
              <a:t>the volume of a gas is directly related to the number of moles (</a:t>
            </a:r>
            <a:r>
              <a:rPr lang="en-US" sz="2600" i="1" dirty="0">
                <a:cs typeface="ＭＳ Ｐゴシック" charset="0"/>
              </a:rPr>
              <a:t>n</a:t>
            </a:r>
            <a:r>
              <a:rPr lang="en-US" sz="2600" dirty="0">
                <a:cs typeface="ＭＳ Ｐゴシック" charset="0"/>
              </a:rPr>
              <a:t>) of gas. </a:t>
            </a:r>
          </a:p>
          <a:p>
            <a:pPr marL="0" indent="0" eaLnBrk="1" hangingPunct="1">
              <a:buFont typeface="Times New Roman" charset="0"/>
              <a:buNone/>
              <a:defRPr/>
            </a:pPr>
            <a:endParaRPr lang="en-US" sz="2600" dirty="0">
              <a:cs typeface="ＭＳ Ｐゴシック" charset="0"/>
            </a:endParaRPr>
          </a:p>
          <a:p>
            <a:pPr marL="0" indent="0" eaLnBrk="1" hangingPunct="1">
              <a:buFont typeface="Times New Roman" charset="0"/>
              <a:buNone/>
              <a:defRPr/>
            </a:pPr>
            <a:endParaRPr lang="en-US" sz="2600" dirty="0" smtClean="0">
              <a:cs typeface="ＭＳ Ｐゴシック" charset="0"/>
            </a:endParaRPr>
          </a:p>
          <a:p>
            <a:pPr marL="0" indent="0" eaLnBrk="1" hangingPunct="1">
              <a:buFont typeface="Times New Roman" charset="0"/>
              <a:buNone/>
              <a:defRPr/>
            </a:pPr>
            <a:endParaRPr lang="en-US" sz="2600" dirty="0"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600" i="1" dirty="0">
                <a:cs typeface="ＭＳ Ｐゴシック" charset="0"/>
              </a:rPr>
              <a:t>T</a:t>
            </a:r>
            <a:r>
              <a:rPr lang="en-US" sz="2600" dirty="0">
                <a:cs typeface="ＭＳ Ｐゴシック" charset="0"/>
              </a:rPr>
              <a:t> and </a:t>
            </a:r>
            <a:r>
              <a:rPr lang="en-US" sz="2600" i="1" dirty="0">
                <a:cs typeface="ＭＳ Ｐゴシック" charset="0"/>
              </a:rPr>
              <a:t>P</a:t>
            </a:r>
            <a:r>
              <a:rPr lang="en-US" sz="2600" dirty="0">
                <a:cs typeface="ＭＳ Ｐゴシック" charset="0"/>
              </a:rPr>
              <a:t> are constant.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4464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92" y="3396946"/>
            <a:ext cx="1292352" cy="792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"/>
          <a:stretch/>
        </p:blipFill>
        <p:spPr>
          <a:xfrm>
            <a:off x="5148339" y="1473592"/>
            <a:ext cx="3768755" cy="397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Calculations Using Avogadro’s Law</a:t>
            </a:r>
            <a:endParaRPr lang="en-US" i="1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6914" y="1327477"/>
            <a:ext cx="8661583" cy="293618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>
                <a:ea typeface="ＭＳ Ｐゴシック" pitchFamily="34" charset="-128"/>
                <a:cs typeface="Times" pitchFamily="18" charset="0"/>
              </a:rPr>
              <a:t>If 0.75 mole of helium gas occupies a volume of 1.5 L, what volume (L) will 1.2 moles of helium occupy at the same temperature and pressure?</a:t>
            </a:r>
          </a:p>
          <a:p>
            <a:pPr marL="0" indent="0" eaLnBrk="1" hangingPunct="1">
              <a:buNone/>
            </a:pPr>
            <a:r>
              <a:rPr lang="en-US" altLang="en-US" sz="2400" dirty="0" smtClean="0">
                <a:ea typeface="ＭＳ Ｐゴシック" pitchFamily="34" charset="-128"/>
                <a:cs typeface="Times" pitchFamily="18" charset="0"/>
              </a:rPr>
              <a:t>A.  0.94 </a:t>
            </a:r>
            <a:r>
              <a:rPr lang="en-US" altLang="en-US" sz="2400" dirty="0">
                <a:ea typeface="ＭＳ Ｐゴシック" pitchFamily="34" charset="-128"/>
                <a:cs typeface="Times" pitchFamily="18" charset="0"/>
              </a:rPr>
              <a:t>L		</a:t>
            </a:r>
          </a:p>
          <a:p>
            <a:pPr marL="0" indent="0" eaLnBrk="1" hangingPunct="1">
              <a:buNone/>
            </a:pPr>
            <a:r>
              <a:rPr lang="en-US" altLang="en-US" sz="2400" dirty="0" smtClean="0">
                <a:ea typeface="ＭＳ Ｐゴシック" pitchFamily="34" charset="-128"/>
                <a:cs typeface="Times" pitchFamily="18" charset="0"/>
              </a:rPr>
              <a:t>B.  1.8 </a:t>
            </a:r>
            <a:r>
              <a:rPr lang="en-US" altLang="en-US" sz="2400" dirty="0">
                <a:ea typeface="ＭＳ Ｐゴシック" pitchFamily="34" charset="-128"/>
                <a:cs typeface="Times" pitchFamily="18" charset="0"/>
              </a:rPr>
              <a:t>L		</a:t>
            </a:r>
          </a:p>
          <a:p>
            <a:pPr marL="0" indent="0" eaLnBrk="1" hangingPunct="1">
              <a:buNone/>
            </a:pPr>
            <a:r>
              <a:rPr lang="en-US" altLang="en-US" sz="2400" dirty="0" smtClean="0">
                <a:ea typeface="ＭＳ Ｐゴシック" pitchFamily="34" charset="-128"/>
                <a:cs typeface="Times" pitchFamily="18" charset="0"/>
              </a:rPr>
              <a:t>C.  2.4 </a:t>
            </a:r>
            <a:r>
              <a:rPr lang="en-US" altLang="en-US" sz="2400" dirty="0">
                <a:ea typeface="ＭＳ Ｐゴシック" pitchFamily="34" charset="-128"/>
                <a:cs typeface="Times" pitchFamily="18" charset="0"/>
              </a:rPr>
              <a:t>L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64464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Calculations Using Avogadro’s Law</a:t>
            </a:r>
            <a:endParaRPr lang="en-US" i="1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6914" y="1327477"/>
            <a:ext cx="8661583" cy="50783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>
                <a:ea typeface="ＭＳ Ｐゴシック" pitchFamily="34" charset="-128"/>
                <a:cs typeface="Times" pitchFamily="18" charset="0"/>
              </a:rPr>
              <a:t>If 0.75 mole of helium gas occupies a volume of 1.5 L, what volume (L) will 1.2 moles of helium occupy at the same temperature and pressure?</a:t>
            </a:r>
          </a:p>
          <a:p>
            <a:pPr marL="0" indent="0" eaLnBrk="1" hangingPunct="1">
              <a:buNone/>
            </a:pPr>
            <a:endParaRPr lang="en-US" altLang="en-US" sz="2400" dirty="0">
              <a:ea typeface="ＭＳ Ｐゴシック" pitchFamily="34" charset="-128"/>
              <a:cs typeface="Times" pitchFamily="18" charset="0"/>
            </a:endParaRPr>
          </a:p>
          <a:p>
            <a:pPr marL="0" indent="0" eaLnBrk="1" hangingPunct="1">
              <a:buNone/>
              <a:tabLst>
                <a:tab pos="1203325" algn="l"/>
              </a:tabLst>
            </a:pPr>
            <a:r>
              <a:rPr lang="en-US" sz="2400" b="1" dirty="0" smtClean="0">
                <a:solidFill>
                  <a:srgbClr val="004080"/>
                </a:solidFill>
                <a:cs typeface="ＭＳ Ｐゴシック" charset="0"/>
              </a:rPr>
              <a:t>STEP 1</a:t>
            </a:r>
            <a:r>
              <a:rPr lang="en-US" sz="2400" dirty="0" smtClean="0">
                <a:solidFill>
                  <a:srgbClr val="004080"/>
                </a:solidFill>
                <a:cs typeface="ＭＳ Ｐゴシック" charset="0"/>
              </a:rPr>
              <a:t>  </a:t>
            </a:r>
            <a:r>
              <a:rPr lang="en-US" altLang="en-US" sz="2400" b="1" dirty="0" smtClean="0">
                <a:ea typeface="ＭＳ Ｐゴシック" pitchFamily="34" charset="-128"/>
                <a:cs typeface="Times" pitchFamily="18" charset="0"/>
              </a:rPr>
              <a:t>Organize </a:t>
            </a:r>
            <a:r>
              <a:rPr lang="en-US" altLang="en-US" sz="2400" b="1" dirty="0">
                <a:ea typeface="ＭＳ Ｐゴシック" pitchFamily="34" charset="-128"/>
                <a:cs typeface="Times" pitchFamily="18" charset="0"/>
              </a:rPr>
              <a:t>the data into a table of initial and </a:t>
            </a:r>
            <a:r>
              <a:rPr lang="en-US" altLang="en-US" sz="2400" b="1" dirty="0" smtClean="0">
                <a:ea typeface="ＭＳ Ｐゴシック" pitchFamily="34" charset="-128"/>
                <a:cs typeface="Times" pitchFamily="18" charset="0"/>
              </a:rPr>
              <a:t>	               	final </a:t>
            </a:r>
            <a:r>
              <a:rPr lang="en-US" altLang="en-US" sz="2400" b="1" dirty="0">
                <a:ea typeface="ＭＳ Ｐゴシック" pitchFamily="34" charset="-128"/>
                <a:cs typeface="Times" pitchFamily="18" charset="0"/>
              </a:rPr>
              <a:t>conditions.</a:t>
            </a:r>
          </a:p>
          <a:p>
            <a:pPr marL="0" indent="0" eaLnBrk="1" hangingPunct="1">
              <a:buNone/>
            </a:pPr>
            <a:endParaRPr lang="en-US" altLang="en-US" sz="2400" dirty="0">
              <a:ea typeface="ＭＳ Ｐゴシック" pitchFamily="34" charset="-128"/>
              <a:cs typeface="Times" pitchFamily="18" charset="0"/>
            </a:endParaRPr>
          </a:p>
          <a:p>
            <a:pPr marL="0" indent="0" eaLnBrk="1" hangingPunct="1">
              <a:buNone/>
            </a:pPr>
            <a:endParaRPr lang="en-US" altLang="en-US" sz="2400" dirty="0">
              <a:ea typeface="ＭＳ Ｐゴシック" pitchFamily="34" charset="-128"/>
              <a:cs typeface="Times" pitchFamily="18" charset="0"/>
            </a:endParaRPr>
          </a:p>
          <a:p>
            <a:pPr marL="0" indent="0" eaLnBrk="1" hangingPunct="1">
              <a:buNone/>
            </a:pPr>
            <a:endParaRPr lang="en-US" altLang="en-US" sz="2400" dirty="0">
              <a:ea typeface="ＭＳ Ｐゴシック" pitchFamily="34" charset="-128"/>
              <a:cs typeface="Times" pitchFamily="18" charset="0"/>
            </a:endParaRPr>
          </a:p>
          <a:p>
            <a:pPr marL="0" indent="0" eaLnBrk="1" hangingPunct="1">
              <a:buNone/>
            </a:pPr>
            <a:endParaRPr lang="en-US" altLang="en-US" sz="2400" dirty="0">
              <a:ea typeface="ＭＳ Ｐゴシック" pitchFamily="34" charset="-128"/>
              <a:cs typeface="Times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2400" dirty="0">
                <a:ea typeface="ＭＳ Ｐゴシック" pitchFamily="34" charset="-128"/>
                <a:cs typeface="Times" pitchFamily="18" charset="0"/>
              </a:rPr>
              <a:t>	  </a:t>
            </a:r>
            <a:r>
              <a:rPr lang="en-US" altLang="en-US" sz="2400" dirty="0" smtClean="0">
                <a:ea typeface="ＭＳ Ｐゴシック" pitchFamily="34" charset="-128"/>
                <a:cs typeface="Times" pitchFamily="18" charset="0"/>
              </a:rPr>
              <a:t> Pressure </a:t>
            </a:r>
            <a:r>
              <a:rPr lang="en-US" altLang="en-US" sz="2400" dirty="0">
                <a:ea typeface="ＭＳ Ｐゴシック" pitchFamily="34" charset="-128"/>
                <a:cs typeface="Times" pitchFamily="18" charset="0"/>
              </a:rPr>
              <a:t>and temperature remain constant.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64464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4014561"/>
            <a:ext cx="7718425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01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Calculations Using Avogadro’s Law</a:t>
            </a:r>
            <a:endParaRPr lang="en-US" i="1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6914" y="1327476"/>
            <a:ext cx="8777086" cy="437658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 smtClean="0">
                <a:solidFill>
                  <a:srgbClr val="008000"/>
                </a:solidFill>
                <a:ea typeface="ＭＳ Ｐゴシック" pitchFamily="-84" charset="-128"/>
                <a:cs typeface="Times" pitchFamily="-84" charset="0"/>
              </a:rPr>
              <a:t>STEP 2  </a:t>
            </a:r>
            <a:r>
              <a:rPr lang="en-US" altLang="en-US" sz="2400" b="1" dirty="0" smtClean="0">
                <a:ea typeface="ＭＳ Ｐゴシック" pitchFamily="34" charset="-128"/>
                <a:cs typeface="Times" pitchFamily="18" charset="0"/>
              </a:rPr>
              <a:t>Rearrange </a:t>
            </a:r>
            <a:r>
              <a:rPr lang="en-US" altLang="en-US" sz="2400" b="1" dirty="0">
                <a:ea typeface="ＭＳ Ｐゴシック" pitchFamily="34" charset="-128"/>
                <a:cs typeface="Times" pitchFamily="18" charset="0"/>
              </a:rPr>
              <a:t>to solve for unknown </a:t>
            </a:r>
            <a:r>
              <a:rPr lang="en-US" altLang="en-US" sz="2400" b="1" dirty="0" smtClean="0">
                <a:ea typeface="ＭＳ Ｐゴシック" pitchFamily="34" charset="-128"/>
                <a:cs typeface="Times" pitchFamily="18" charset="0"/>
              </a:rPr>
              <a:t>quantity </a:t>
            </a:r>
            <a:r>
              <a:rPr lang="en-US" altLang="en-US" sz="2400" b="1" i="1" dirty="0">
                <a:ea typeface="ＭＳ Ｐゴシック" pitchFamily="34" charset="-128"/>
                <a:cs typeface="Times" pitchFamily="18" charset="0"/>
              </a:rPr>
              <a:t>V</a:t>
            </a:r>
            <a:r>
              <a:rPr lang="en-US" altLang="en-US" sz="2400" b="1" baseline="-25000" dirty="0">
                <a:ea typeface="ＭＳ Ｐゴシック" pitchFamily="34" charset="-128"/>
                <a:cs typeface="Times" pitchFamily="18" charset="0"/>
              </a:rPr>
              <a:t>2</a:t>
            </a:r>
            <a:r>
              <a:rPr lang="en-US" altLang="en-US" sz="2400" b="1" dirty="0">
                <a:ea typeface="ＭＳ Ｐゴシック" pitchFamily="34" charset="-128"/>
                <a:cs typeface="Times" pitchFamily="18" charset="0"/>
              </a:rPr>
              <a:t>.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ea typeface="ＭＳ Ｐゴシック" pitchFamily="34" charset="-128"/>
                <a:cs typeface="Times" pitchFamily="18" charset="0"/>
              </a:rPr>
              <a:t>		  </a:t>
            </a:r>
          </a:p>
          <a:p>
            <a:pPr marL="0" indent="0" eaLnBrk="1" hangingPunct="1">
              <a:buNone/>
            </a:pPr>
            <a:endParaRPr lang="en-US" altLang="en-US" sz="2400" dirty="0">
              <a:ea typeface="ＭＳ Ｐゴシック" pitchFamily="34" charset="-128"/>
              <a:cs typeface="Times" pitchFamily="18" charset="0"/>
            </a:endParaRPr>
          </a:p>
          <a:p>
            <a:pPr marL="0" indent="0" eaLnBrk="1" hangingPunct="1">
              <a:buNone/>
            </a:pPr>
            <a:endParaRPr lang="en-US" altLang="en-US" sz="2400" dirty="0" smtClean="0">
              <a:ea typeface="ＭＳ Ｐゴシック" pitchFamily="34" charset="-128"/>
              <a:cs typeface="Times" pitchFamily="18" charset="0"/>
            </a:endParaRPr>
          </a:p>
          <a:p>
            <a:pPr marL="0" indent="0" eaLnBrk="1" hangingPunct="1">
              <a:buNone/>
              <a:tabLst>
                <a:tab pos="1203325" algn="l"/>
              </a:tabLst>
            </a:pPr>
            <a:r>
              <a:rPr lang="en-US" sz="2400" b="1" dirty="0" smtClean="0">
                <a:solidFill>
                  <a:srgbClr val="558ED5"/>
                </a:solidFill>
                <a:cs typeface="ＭＳ Ｐゴシック" charset="0"/>
              </a:rPr>
              <a:t>STEP 3</a:t>
            </a:r>
            <a:r>
              <a:rPr lang="en-US" sz="2400" b="1" dirty="0" smtClean="0">
                <a:solidFill>
                  <a:srgbClr val="3366FF"/>
                </a:solidFill>
                <a:cs typeface="ＭＳ Ｐゴシック" charset="0"/>
              </a:rPr>
              <a:t>  </a:t>
            </a:r>
            <a:r>
              <a:rPr lang="en-US" altLang="en-US" sz="2400" b="1" dirty="0" smtClean="0">
                <a:ea typeface="ＭＳ Ｐゴシック" pitchFamily="34" charset="-128"/>
                <a:cs typeface="Times" pitchFamily="18" charset="0"/>
              </a:rPr>
              <a:t>Substitute </a:t>
            </a:r>
            <a:r>
              <a:rPr lang="en-US" altLang="en-US" sz="2400" b="1" dirty="0">
                <a:ea typeface="ＭＳ Ｐゴシック" pitchFamily="34" charset="-128"/>
                <a:cs typeface="Times" pitchFamily="18" charset="0"/>
              </a:rPr>
              <a:t>the values into the gas law </a:t>
            </a:r>
            <a:r>
              <a:rPr lang="en-US" altLang="en-US" sz="2400" b="1" dirty="0" smtClean="0">
                <a:ea typeface="ＭＳ Ｐゴシック" pitchFamily="34" charset="-128"/>
                <a:cs typeface="Times" pitchFamily="18" charset="0"/>
              </a:rPr>
              <a:t>equation 	and calculate</a:t>
            </a:r>
            <a:r>
              <a:rPr lang="en-US" altLang="en-US" sz="2400" b="1" dirty="0">
                <a:ea typeface="ＭＳ Ｐゴシック" pitchFamily="34" charset="-128"/>
                <a:cs typeface="Times" pitchFamily="18" charset="0"/>
              </a:rPr>
              <a:t>. 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ea typeface="ＭＳ Ｐゴシック" pitchFamily="34" charset="-128"/>
                <a:cs typeface="Times" pitchFamily="18" charset="0"/>
              </a:rPr>
              <a:t>		 	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ea typeface="ＭＳ Ｐゴシック" pitchFamily="34" charset="-128"/>
                <a:cs typeface="Times" pitchFamily="18" charset="0"/>
              </a:rPr>
              <a:t>						      </a:t>
            </a:r>
          </a:p>
          <a:p>
            <a:pPr marL="0" indent="0" eaLnBrk="1" hangingPunct="1">
              <a:buNone/>
            </a:pPr>
            <a:endParaRPr lang="en-US" altLang="en-US" sz="2400" dirty="0">
              <a:ea typeface="ＭＳ Ｐゴシック" pitchFamily="34" charset="-128"/>
              <a:cs typeface="Times" pitchFamily="18" charset="0"/>
            </a:endParaRPr>
          </a:p>
          <a:p>
            <a:pPr marL="0" indent="0" eaLnBrk="1" hangingPunct="1">
              <a:buNone/>
              <a:tabLst>
                <a:tab pos="1196975" algn="l"/>
              </a:tabLst>
            </a:pPr>
            <a:r>
              <a:rPr lang="en-US" altLang="en-US" sz="2400" dirty="0">
                <a:ea typeface="ＭＳ Ｐゴシック" pitchFamily="34" charset="-128"/>
                <a:cs typeface="Times" pitchFamily="18" charset="0"/>
              </a:rPr>
              <a:t>	</a:t>
            </a:r>
            <a:r>
              <a:rPr lang="en-US" altLang="en-US" sz="2400" b="1" dirty="0" smtClean="0">
                <a:ea typeface="ＭＳ Ｐゴシック" pitchFamily="34" charset="-128"/>
                <a:cs typeface="Times" pitchFamily="18" charset="0"/>
              </a:rPr>
              <a:t>The </a:t>
            </a:r>
            <a:r>
              <a:rPr lang="en-US" altLang="en-US" sz="2400" b="1" dirty="0">
                <a:ea typeface="ＭＳ Ｐゴシック" pitchFamily="34" charset="-128"/>
                <a:cs typeface="Times" pitchFamily="18" charset="0"/>
              </a:rPr>
              <a:t>answer is </a:t>
            </a:r>
            <a:r>
              <a:rPr lang="en-US" altLang="en-US" sz="2400" b="1" dirty="0" smtClean="0">
                <a:ea typeface="ＭＳ Ｐゴシック" pitchFamily="34" charset="-128"/>
                <a:cs typeface="Times" pitchFamily="18" charset="0"/>
              </a:rPr>
              <a:t>C.</a:t>
            </a:r>
            <a:endParaRPr lang="en-US" sz="2400" b="1" dirty="0"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64464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588" y="2432304"/>
            <a:ext cx="3145536" cy="6644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588" y="4261345"/>
            <a:ext cx="4354554" cy="7786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4093721" y="4428695"/>
            <a:ext cx="273269" cy="3258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3623" y="4352369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>
                <a:ea typeface="ＭＳ Ｐゴシック" pitchFamily="34" charset="-128"/>
                <a:cs typeface="Times" pitchFamily="18" charset="0"/>
              </a:rPr>
              <a:t>×</a:t>
            </a:r>
            <a:endParaRPr lang="en-US" altLang="en-US" dirty="0">
              <a:ea typeface="ＭＳ Ｐゴシック" pitchFamily="34" charset="-128"/>
              <a:cs typeface="Times" pitchFamily="18" charset="0"/>
            </a:endParaRP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5097517" y="2554014"/>
            <a:ext cx="294290" cy="3573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5666" y="2495867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>
                <a:ea typeface="ＭＳ Ｐゴシック" pitchFamily="34" charset="-128"/>
                <a:cs typeface="Times" pitchFamily="18" charset="0"/>
              </a:rPr>
              <a:t>×</a:t>
            </a:r>
            <a:endParaRPr lang="en-US" altLang="en-US" dirty="0">
              <a:ea typeface="ＭＳ Ｐゴシック" pitchFamily="34" charset="-128"/>
              <a:cs typeface="Times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66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Standard Temperature and Pressure</a:t>
            </a:r>
            <a:endParaRPr lang="en-US" i="1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64464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4" y="1350917"/>
            <a:ext cx="8778876" cy="353943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 volumes of gases can be compared at STP, Standard Temperature and Pressure, when they have</a:t>
            </a:r>
          </a:p>
          <a:p>
            <a:r>
              <a:rPr lang="en-US" sz="2800" dirty="0"/>
              <a:t>the same temperature. </a:t>
            </a:r>
          </a:p>
          <a:p>
            <a:r>
              <a:rPr lang="en-US" sz="2800" dirty="0"/>
              <a:t>a standard temperature (</a:t>
            </a:r>
            <a:r>
              <a:rPr lang="en-US" sz="2800" i="1" dirty="0"/>
              <a:t>T</a:t>
            </a:r>
            <a:r>
              <a:rPr lang="en-US" sz="2800" dirty="0"/>
              <a:t>) of 0 </a:t>
            </a:r>
            <a:r>
              <a:rPr lang="en-US" sz="2800" b="1" dirty="0" smtClean="0">
                <a:ea typeface="Times New Roman"/>
              </a:rPr>
              <a:t>°</a:t>
            </a:r>
            <a:r>
              <a:rPr lang="en-US" sz="2800" dirty="0" smtClean="0"/>
              <a:t>C </a:t>
            </a:r>
            <a:r>
              <a:rPr lang="en-US" sz="2800" dirty="0"/>
              <a:t>or 273 K.</a:t>
            </a:r>
          </a:p>
          <a:p>
            <a:r>
              <a:rPr lang="en-US" sz="2800" dirty="0"/>
              <a:t>the same pressure.	</a:t>
            </a:r>
          </a:p>
          <a:p>
            <a:r>
              <a:rPr lang="en-US" sz="2800" dirty="0"/>
              <a:t>a standard pressure (</a:t>
            </a:r>
            <a:r>
              <a:rPr lang="en-US" sz="2800" i="1" dirty="0"/>
              <a:t>P</a:t>
            </a:r>
            <a:r>
              <a:rPr lang="en-US" sz="2800" dirty="0"/>
              <a:t>) of 1 </a:t>
            </a:r>
            <a:r>
              <a:rPr lang="en-US" sz="2800" dirty="0" err="1"/>
              <a:t>atm</a:t>
            </a:r>
            <a:r>
              <a:rPr lang="en-US" sz="2800" dirty="0"/>
              <a:t> (760 mmHg).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091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Molar Volume, STP</a:t>
            </a:r>
            <a:endParaRPr lang="en-US" i="1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6914" y="1327477"/>
            <a:ext cx="8199018" cy="429040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>
                <a:ea typeface="ＭＳ Ｐゴシック" pitchFamily="-84" charset="-128"/>
                <a:cs typeface="Times" pitchFamily="-84" charset="0"/>
              </a:rPr>
              <a:t>At standard temperature and pressure (STP), 1 mole of a gas occupies a volume of 22.4 L, which is called its molar volume.</a:t>
            </a:r>
          </a:p>
          <a:p>
            <a:pPr marL="0" indent="0" eaLnBrk="1" hangingPunct="1">
              <a:buNone/>
            </a:pPr>
            <a:endParaRPr lang="en-US" sz="2800" dirty="0">
              <a:ea typeface="ＭＳ Ｐゴシック" pitchFamily="-84" charset="-128"/>
              <a:cs typeface="Times" pitchFamily="-84" charset="0"/>
            </a:endParaRPr>
          </a:p>
          <a:p>
            <a:pPr marL="0" indent="0" eaLnBrk="1" hangingPunct="1">
              <a:buNone/>
            </a:pPr>
            <a:r>
              <a:rPr lang="en-US" sz="2800" dirty="0">
                <a:ea typeface="ＭＳ Ｐゴシック" pitchFamily="-84" charset="-128"/>
                <a:cs typeface="Times" pitchFamily="-84" charset="0"/>
              </a:rPr>
              <a:t>Use this equality as a conversion factor for gas </a:t>
            </a:r>
            <a:r>
              <a:rPr lang="en-US" sz="2800" dirty="0" smtClean="0">
                <a:ea typeface="ＭＳ Ｐゴシック" pitchFamily="-84" charset="-128"/>
                <a:cs typeface="Times" pitchFamily="-84" charset="0"/>
              </a:rPr>
              <a:t/>
            </a:r>
            <a:br>
              <a:rPr lang="en-US" sz="2800" dirty="0" smtClean="0">
                <a:ea typeface="ＭＳ Ｐゴシック" pitchFamily="-84" charset="-128"/>
                <a:cs typeface="Times" pitchFamily="-84" charset="0"/>
              </a:rPr>
            </a:br>
            <a:r>
              <a:rPr lang="en-US" sz="2800" dirty="0" smtClean="0">
                <a:ea typeface="ＭＳ Ｐゴシック" pitchFamily="-84" charset="-128"/>
                <a:cs typeface="Times" pitchFamily="-84" charset="0"/>
              </a:rPr>
              <a:t>at </a:t>
            </a:r>
            <a:r>
              <a:rPr lang="en-US" sz="2800" dirty="0">
                <a:ea typeface="ＭＳ Ｐゴシック" pitchFamily="-84" charset="-128"/>
                <a:cs typeface="Times" pitchFamily="-84" charset="0"/>
              </a:rPr>
              <a:t>STP:</a:t>
            </a:r>
          </a:p>
          <a:p>
            <a:pPr marL="0" indent="0" eaLnBrk="1" hangingPunct="1">
              <a:buNone/>
            </a:pPr>
            <a:endParaRPr lang="en-US" sz="2800" dirty="0">
              <a:ea typeface="ＭＳ Ｐゴシック" pitchFamily="-84" charset="-128"/>
              <a:cs typeface="Times" pitchFamily="-84" charset="0"/>
            </a:endParaRPr>
          </a:p>
          <a:p>
            <a:pPr marL="0" indent="0" eaLnBrk="1" hangingPunct="1">
              <a:buNone/>
            </a:pPr>
            <a:r>
              <a:rPr lang="en-US" sz="2800" dirty="0">
                <a:ea typeface="ＭＳ Ｐゴシック" pitchFamily="-84" charset="-128"/>
                <a:cs typeface="Times" pitchFamily="-84" charset="0"/>
              </a:rPr>
              <a:t>22.4 L  =  1 mole gas</a:t>
            </a:r>
            <a:endParaRPr lang="en-US" sz="2800" dirty="0" smtClean="0"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64464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644" y="4589539"/>
            <a:ext cx="4506288" cy="91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Molar Volume</a:t>
            </a:r>
            <a:endParaRPr lang="en-US" i="1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64464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6"/>
          <a:stretch/>
        </p:blipFill>
        <p:spPr>
          <a:xfrm>
            <a:off x="1346480" y="1399014"/>
            <a:ext cx="6094844" cy="4181980"/>
          </a:xfrm>
        </p:spPr>
      </p:pic>
      <p:sp>
        <p:nvSpPr>
          <p:cNvPr id="2" name="TextBox 1"/>
          <p:cNvSpPr txBox="1"/>
          <p:nvPr/>
        </p:nvSpPr>
        <p:spPr>
          <a:xfrm>
            <a:off x="1975944" y="5678995"/>
            <a:ext cx="4750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Avogadro’s law indicated that1 mole of any gas at STP has a volume of 22.4 L.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912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Guide to Using Molar Volume</a:t>
            </a:r>
            <a:endParaRPr lang="en-US" i="1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64464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"/>
          <a:stretch/>
        </p:blipFill>
        <p:spPr>
          <a:xfrm>
            <a:off x="2579005" y="1352427"/>
            <a:ext cx="3588323" cy="4797163"/>
          </a:xfrm>
        </p:spPr>
      </p:pic>
    </p:spTree>
    <p:extLst>
      <p:ext uri="{BB962C8B-B14F-4D97-AF65-F5344CB8AC3E}">
        <p14:creationId xmlns:p14="http://schemas.microsoft.com/office/powerpoint/2010/main" val="91663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141&quot;&gt;&lt;property id=&quot;20148&quot; value=&quot;5&quot;/&gt;&lt;property id=&quot;20300&quot; value=&quot;Slide 1 - &amp;quot;5.2  Nuclear Reactions&amp;quot;&quot;/&gt;&lt;property id=&quot;20307&quot; value=&quot;356&quot;/&gt;&lt;/object&gt;&lt;object type=&quot;3&quot; unique_id=&quot;10142&quot;&gt;&lt;property id=&quot;20148&quot; value=&quot;5&quot;/&gt;&lt;property id=&quot;20300&quot; value=&quot;Slide 2 - &amp;quot;Balancing Nuclear Equations&amp;quot;&quot;/&gt;&lt;property id=&quot;20307&quot; value=&quot;357&quot;/&gt;&lt;/object&gt;&lt;object type=&quot;3&quot; unique_id=&quot;10143&quot;&gt;&lt;property id=&quot;20148&quot; value=&quot;5&quot;/&gt;&lt;property id=&quot;20300&quot; value=&quot;Slide 3 - &amp;quot;Alpha Decay&amp;quot;&quot;/&gt;&lt;property id=&quot;20307&quot; value=&quot;358&quot;/&gt;&lt;/object&gt;&lt;object type=&quot;3&quot; unique_id=&quot;10144&quot;&gt;&lt;property id=&quot;20148&quot; value=&quot;5&quot;/&gt;&lt;property id=&quot;20300&quot; value=&quot;Slide 4 - &amp;quot;Guide to Completing Nuclear Equations&amp;quot;&quot;/&gt;&lt;property id=&quot;20307&quot; value=&quot;359&quot;/&gt;&lt;/object&gt;&lt;object type=&quot;3&quot; unique_id=&quot;10145&quot;&gt;&lt;property id=&quot;20148&quot; value=&quot;5&quot;/&gt;&lt;property id=&quot;20300&quot; value=&quot;Slide 5 - &amp;quot;Equation for Alpha Emission&amp;quot;&quot;/&gt;&lt;property id=&quot;20307&quot; value=&quot;360&quot;/&gt;&lt;/object&gt;&lt;object type=&quot;3&quot; unique_id=&quot;10146&quot;&gt;&lt;property id=&quot;20148&quot; value=&quot;5&quot;/&gt;&lt;property id=&quot;20300&quot; value=&quot;Slide 6 - &amp;quot;Equation for Alpha Emission&amp;quot;&quot;/&gt;&lt;property id=&quot;20307&quot; value=&quot;361&quot;/&gt;&lt;/object&gt;&lt;object type=&quot;3&quot; unique_id=&quot;10147&quot;&gt;&lt;property id=&quot;20148&quot; value=&quot;5&quot;/&gt;&lt;property id=&quot;20300&quot; value=&quot;Slide 7 - &amp;quot;Equation for Alpha Emission&amp;quot;&quot;/&gt;&lt;property id=&quot;20307&quot; value=&quot;362&quot;/&gt;&lt;/object&gt;&lt;object type=&quot;3&quot; unique_id=&quot;10148&quot;&gt;&lt;property id=&quot;20148&quot; value=&quot;5&quot;/&gt;&lt;property id=&quot;20300&quot; value=&quot;Slide 8 - &amp;quot;Beta Decay&amp;quot;&quot;/&gt;&lt;property id=&quot;20307&quot; value=&quot;363&quot;/&gt;&lt;/object&gt;&lt;object type=&quot;3&quot; unique_id=&quot;10149&quot;&gt;&lt;property id=&quot;20148&quot; value=&quot;5&quot;/&gt;&lt;property id=&quot;20300&quot; value=&quot;Slide 9 - &amp;quot;Equation for Beta Decay&amp;quot;&quot;/&gt;&lt;property id=&quot;20307&quot; value=&quot;364&quot;/&gt;&lt;/object&gt;&lt;object type=&quot;3&quot; unique_id=&quot;10150&quot;&gt;&lt;property id=&quot;20148&quot; value=&quot;5&quot;/&gt;&lt;property id=&quot;20300&quot; value=&quot;Slide 10 - &amp;quot;Equation for Beta Decay&amp;quot;&quot;/&gt;&lt;property id=&quot;20307&quot; value=&quot;365&quot;/&gt;&lt;/object&gt;&lt;object type=&quot;3&quot; unique_id=&quot;10151&quot;&gt;&lt;property id=&quot;20148&quot; value=&quot;5&quot;/&gt;&lt;property id=&quot;20300&quot; value=&quot;Slide 11 - &amp;quot;Equation for Beta Decay&amp;quot;&quot;/&gt;&lt;property id=&quot;20307&quot; value=&quot;366&quot;/&gt;&lt;/object&gt;&lt;object type=&quot;3&quot; unique_id=&quot;10152&quot;&gt;&lt;property id=&quot;20148&quot; value=&quot;5&quot;/&gt;&lt;property id=&quot;20300&quot; value=&quot;Slide 12 - &amp;quot;Study Check&amp;quot;&quot;/&gt;&lt;property id=&quot;20307&quot; value=&quot;367&quot;/&gt;&lt;/object&gt;&lt;object type=&quot;3&quot; unique_id=&quot;10153&quot;&gt;&lt;property id=&quot;20148&quot; value=&quot;5&quot;/&gt;&lt;property id=&quot;20300&quot; value=&quot;Slide 13 - &amp;quot;Solution&amp;quot;&quot;/&gt;&lt;property id=&quot;20307&quot; value=&quot;368&quot;/&gt;&lt;/object&gt;&lt;object type=&quot;3&quot; unique_id=&quot;10154&quot;&gt;&lt;property id=&quot;20148&quot; value=&quot;5&quot;/&gt;&lt;property id=&quot;20300&quot; value=&quot;Slide 14 - &amp;quot;Solution&amp;quot;&quot;/&gt;&lt;property id=&quot;20307&quot; value=&quot;369&quot;/&gt;&lt;/object&gt;&lt;object type=&quot;3&quot; unique_id=&quot;10155&quot;&gt;&lt;property id=&quot;20148&quot; value=&quot;5&quot;/&gt;&lt;property id=&quot;20300&quot; value=&quot;Slide 15 - &amp;quot;Solution&amp;quot;&quot;/&gt;&lt;property id=&quot;20307&quot; value=&quot;370&quot;/&gt;&lt;/object&gt;&lt;object type=&quot;3&quot; unique_id=&quot;10156&quot;&gt;&lt;property id=&quot;20148&quot; value=&quot;5&quot;/&gt;&lt;property id=&quot;20300&quot; value=&quot;Slide 16 - &amp;quot;Positron Emission&amp;quot;&quot;/&gt;&lt;property id=&quot;20307&quot; value=&quot;371&quot;/&gt;&lt;/object&gt;&lt;object type=&quot;3&quot; unique_id=&quot;10157&quot;&gt;&lt;property id=&quot;20148&quot; value=&quot;5&quot;/&gt;&lt;property id=&quot;20300&quot; value=&quot;Slide 17 - &amp;quot;Gamma Radiation&amp;quot;&quot;/&gt;&lt;property id=&quot;20307&quot; value=&quot;372&quot;/&gt;&lt;/object&gt;&lt;object type=&quot;3&quot; unique_id=&quot;10158&quot;&gt;&lt;property id=&quot;20148&quot; value=&quot;5&quot;/&gt;&lt;property id=&quot;20300&quot; value=&quot;Slide 18 - &amp;quot;Summary of Types of Radiation&amp;quot;&quot;/&gt;&lt;property id=&quot;20307&quot; value=&quot;373&quot;/&gt;&lt;/object&gt;&lt;object type=&quot;3&quot; unique_id=&quot;10159&quot;&gt;&lt;property id=&quot;20148&quot; value=&quot;5&quot;/&gt;&lt;property id=&quot;20300&quot; value=&quot;Slide 19 - &amp;quot;Producing Radioactive Isotopes&amp;quot;&quot;/&gt;&lt;property id=&quot;20307&quot; value=&quot;374&quot;/&gt;&lt;/object&gt;&lt;object type=&quot;3&quot; unique_id=&quot;10160&quot;&gt;&lt;property id=&quot;20148&quot; value=&quot;5&quot;/&gt;&lt;property id=&quot;20300&quot; value=&quot;Slide 20 - &amp;quot;Equation for Producing New Isotopes by Bombardment&amp;quot;&quot;/&gt;&lt;property id=&quot;20307&quot; value=&quot;375&quot;/&gt;&lt;/object&gt;&lt;object type=&quot;3&quot; unique_id=&quot;10161&quot;&gt;&lt;property id=&quot;20148&quot; value=&quot;5&quot;/&gt;&lt;property id=&quot;20300&quot; value=&quot;Slide 21 - &amp;quot;Equation for Producing New Isotopes by Bombardment&amp;quot;&quot;/&gt;&lt;property id=&quot;20307&quot; value=&quot;376&quot;/&gt;&lt;/object&gt;&lt;object type=&quot;3&quot; unique_id=&quot;10162&quot;&gt;&lt;property id=&quot;20148&quot; value=&quot;5&quot;/&gt;&lt;property id=&quot;20300&quot; value=&quot;Slide 22 - &amp;quot;Equation for Producing New Isotopes by Bombardment&amp;quot;&quot;/&gt;&lt;property id=&quot;20307&quot; value=&quot;377&quot;/&gt;&lt;/object&gt;&lt;object type=&quot;3&quot; unique_id=&quot;10163&quot;&gt;&lt;property id=&quot;20148&quot; value=&quot;5&quot;/&gt;&lt;property id=&quot;20300&quot; value=&quot;Slide 23 - &amp;quot;Study Check&amp;quot;&quot;/&gt;&lt;property id=&quot;20307&quot; value=&quot;378&quot;/&gt;&lt;/object&gt;&lt;object type=&quot;3&quot; unique_id=&quot;10164&quot;&gt;&lt;property id=&quot;20148&quot; value=&quot;5&quot;/&gt;&lt;property id=&quot;20300&quot; value=&quot;Slide 24 - &amp;quot;Solution&amp;quot;&quot;/&gt;&lt;property id=&quot;20307&quot; value=&quot;379&quot;/&gt;&lt;/object&gt;&lt;object type=&quot;3&quot; unique_id=&quot;10165&quot;&gt;&lt;property id=&quot;20148&quot; value=&quot;5&quot;/&gt;&lt;property id=&quot;20300&quot; value=&quot;Slide 25 - &amp;quot;Solution&amp;quot;&quot;/&gt;&lt;property id=&quot;20307&quot; value=&quot;380&quot;/&gt;&lt;/object&gt;&lt;object type=&quot;3&quot; unique_id=&quot;10166&quot;&gt;&lt;property id=&quot;20148&quot; value=&quot;5&quot;/&gt;&lt;property id=&quot;20300&quot; value=&quot;Slide 26 - &amp;quot;Solution&amp;quot;&quot;/&gt;&lt;property id=&quot;20307&quot; value=&quot;381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HA5Lec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5Lect_template">
      <a:majorFont>
        <a:latin typeface="Arial"/>
        <a:ea typeface=""/>
        <a:cs typeface="Times New Roman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2843</TotalTime>
  <Words>451</Words>
  <Application>Microsoft Office PowerPoint</Application>
  <PresentationFormat>On-screen Show (4:3)</PresentationFormat>
  <Paragraphs>148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HA5Lect_template</vt:lpstr>
      <vt:lpstr>8.6 Volume and Moles, Avogadro’s Law</vt:lpstr>
      <vt:lpstr>Avogadro’s Law: Volume and Moles</vt:lpstr>
      <vt:lpstr>Calculations Using Avogadro’s Law</vt:lpstr>
      <vt:lpstr>Calculations Using Avogadro’s Law</vt:lpstr>
      <vt:lpstr>Calculations Using Avogadro’s Law</vt:lpstr>
      <vt:lpstr>Standard Temperature and Pressure</vt:lpstr>
      <vt:lpstr>Molar Volume, STP</vt:lpstr>
      <vt:lpstr>Molar Volume</vt:lpstr>
      <vt:lpstr>Guide to Using Molar Volume</vt:lpstr>
      <vt:lpstr>Calculations Using Molar Volume</vt:lpstr>
      <vt:lpstr>Calculations Using Molar Volume</vt:lpstr>
      <vt:lpstr>Study Check</vt:lpstr>
      <vt:lpstr>Solution</vt:lpstr>
      <vt:lpstr>Solution</vt:lpstr>
      <vt:lpstr>Solution</vt:lpstr>
      <vt:lpstr>Solution</vt:lpstr>
      <vt:lpstr>Solution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GEX_QC_07</cp:lastModifiedBy>
  <cp:revision>897</cp:revision>
  <cp:lastPrinted>2013-03-26T15:10:13Z</cp:lastPrinted>
  <dcterms:created xsi:type="dcterms:W3CDTF">2007-09-26T05:29:17Z</dcterms:created>
  <dcterms:modified xsi:type="dcterms:W3CDTF">2015-01-12T21:04:46Z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