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401C"/>
    <a:srgbClr val="004080"/>
    <a:srgbClr val="800000"/>
    <a:srgbClr val="ED6B06"/>
    <a:srgbClr val="FF33CC"/>
    <a:srgbClr val="FFFFCC"/>
    <a:srgbClr val="3333CC"/>
    <a:srgbClr val="333399"/>
    <a:srgbClr val="143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 showGuides="1">
      <p:cViewPr varScale="1">
        <p:scale>
          <a:sx n="102" d="100"/>
          <a:sy n="102" d="100"/>
        </p:scale>
        <p:origin x="-234" y="-90"/>
      </p:cViewPr>
      <p:guideLst>
        <p:guide orient="horz" pos="290"/>
        <p:guide pos="171"/>
        <p:guide pos="2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27" charset="0"/>
              </a:defRPr>
            </a:lvl1pPr>
          </a:lstStyle>
          <a:p>
            <a:pPr>
              <a:defRPr/>
            </a:pPr>
            <a:fld id="{C0122EBD-CFD9-41C4-8965-7FE9D0EB0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9</a:t>
            </a:fld>
            <a:endParaRPr 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6.2  </a:t>
            </a:r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Writing Formulas for 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Ionic Compounds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3" y="1327477"/>
            <a:ext cx="6268162" cy="452431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US" b="1">
                <a:ea typeface="ＭＳ Ｐゴシック" pitchFamily="-84" charset="-128"/>
                <a:cs typeface="Times" pitchFamily="-84" charset="0"/>
              </a:rPr>
              <a:t>Ionic </a:t>
            </a:r>
            <a:r>
              <a:rPr lang="en-US" b="1" smtClean="0">
                <a:ea typeface="ＭＳ Ｐゴシック" pitchFamily="-84" charset="-128"/>
                <a:cs typeface="Times" pitchFamily="-84" charset="0"/>
              </a:rPr>
              <a:t>compounds </a:t>
            </a:r>
            <a:r>
              <a:rPr lang="en-US" smtClean="0">
                <a:ea typeface="ＭＳ Ｐゴシック" pitchFamily="-84" charset="-128"/>
                <a:cs typeface="Times" pitchFamily="-84" charset="0"/>
              </a:rPr>
              <a:t>consist </a:t>
            </a:r>
            <a:r>
              <a:rPr lang="en-US" dirty="0">
                <a:ea typeface="ＭＳ Ｐゴシック" pitchFamily="-84" charset="-128"/>
                <a:cs typeface="Times" pitchFamily="-84" charset="0"/>
              </a:rPr>
              <a:t>of positive and negative charges held together by the strong electrical attractions between oppositely charged ions</a:t>
            </a:r>
            <a:r>
              <a:rPr lang="en-US" dirty="0" smtClean="0">
                <a:ea typeface="ＭＳ Ｐゴシック" pitchFamily="-84" charset="-128"/>
                <a:cs typeface="Times" pitchFamily="-84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ea typeface="ＭＳ Ｐゴシック" pitchFamily="-84" charset="-128"/>
              <a:cs typeface="Times" pitchFamily="-8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Learning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Goal  </a:t>
            </a:r>
            <a:r>
              <a:rPr lang="en-US" dirty="0">
                <a:cs typeface="Times New Roman" charset="0"/>
              </a:rPr>
              <a:t>Using charge balance, write the </a:t>
            </a:r>
            <a:r>
              <a:rPr lang="en-US" dirty="0" smtClean="0">
                <a:cs typeface="Times New Roman" charset="0"/>
              </a:rPr>
              <a:t>correct formula </a:t>
            </a:r>
            <a:r>
              <a:rPr lang="en-US" dirty="0">
                <a:cs typeface="Times New Roman" charset="0"/>
              </a:rPr>
              <a:t>for an ionic compound</a:t>
            </a:r>
            <a:r>
              <a:rPr lang="en-US" dirty="0" smtClean="0">
                <a:cs typeface="Times New Roman" charset="0"/>
              </a:rPr>
              <a:t>.</a:t>
            </a:r>
            <a:endParaRPr lang="en-US" dirty="0">
              <a:ea typeface="ＭＳ Ｐゴシック" pitchFamily="-84" charset="-128"/>
              <a:cs typeface="Times" pitchFamily="-8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06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0" t="29319" r="31193" b="2659"/>
          <a:stretch/>
        </p:blipFill>
        <p:spPr>
          <a:xfrm>
            <a:off x="6715617" y="1427458"/>
            <a:ext cx="2222153" cy="48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777086" cy="4622803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>
                <a:cs typeface="ＭＳ Ｐゴシック" charset="0"/>
              </a:rPr>
              <a:t>Select the correct formula for each of the following ionic compounds</a:t>
            </a:r>
            <a:r>
              <a:rPr lang="en-US" dirty="0" smtClean="0">
                <a:cs typeface="ＭＳ Ｐゴシック" charset="0"/>
              </a:rPr>
              <a:t>.</a:t>
            </a:r>
            <a:endParaRPr lang="en-US" dirty="0">
              <a:cs typeface="ＭＳ Ｐゴシック" charset="0"/>
            </a:endParaRPr>
          </a:p>
          <a:p>
            <a:pPr marL="450850" indent="-450850" eaLnBrk="1" hangingPunct="1">
              <a:buFontTx/>
              <a:buAutoNum type="arabicPeriod"/>
              <a:tabLst>
                <a:tab pos="1031875" algn="l"/>
                <a:tab pos="2967038" algn="l"/>
                <a:tab pos="3370263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Na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and  O</a:t>
            </a:r>
            <a:r>
              <a:rPr lang="en-US" baseline="30000" dirty="0">
                <a:cs typeface="ＭＳ Ｐゴシック" charset="0"/>
              </a:rPr>
              <a:t>2</a:t>
            </a:r>
            <a:r>
              <a:rPr lang="en-US" baseline="30000" dirty="0" smtClean="0">
                <a:cs typeface="ＭＳ Ｐゴシック" charset="0"/>
              </a:rPr>
              <a:t>−	</a:t>
            </a:r>
            <a:r>
              <a:rPr lang="en-US" baseline="30000" dirty="0">
                <a:cs typeface="ＭＳ Ｐゴシック" charset="0"/>
              </a:rPr>
              <a:t>	</a:t>
            </a:r>
            <a:r>
              <a:rPr lang="en-US" baseline="30000" dirty="0" smtClean="0">
                <a:cs typeface="ＭＳ Ｐゴシック" charset="0"/>
              </a:rPr>
              <a:t>	</a:t>
            </a:r>
            <a:r>
              <a:rPr lang="en-US" b="1" dirty="0" smtClean="0">
                <a:cs typeface="ＭＳ Ｐゴシック" charset="0"/>
              </a:rPr>
              <a:t>B</a:t>
            </a:r>
            <a:r>
              <a:rPr lang="en-US" b="1" dirty="0" smtClean="0">
                <a:cs typeface="ＭＳ Ｐゴシック" charset="0"/>
              </a:rPr>
              <a:t>.	Na</a:t>
            </a:r>
            <a:r>
              <a:rPr lang="en-US" b="1" baseline="-25000" dirty="0" smtClean="0">
                <a:cs typeface="ＭＳ Ｐゴシック" charset="0"/>
              </a:rPr>
              <a:t>2</a:t>
            </a:r>
            <a:r>
              <a:rPr lang="en-US" b="1" dirty="0" smtClean="0">
                <a:cs typeface="ＭＳ Ｐゴシック" charset="0"/>
              </a:rPr>
              <a:t>O</a:t>
            </a:r>
            <a:r>
              <a:rPr lang="en-US" dirty="0" smtClean="0">
                <a:cs typeface="ＭＳ Ｐゴシック" charset="0"/>
              </a:rPr>
              <a:t>	</a:t>
            </a:r>
            <a:r>
              <a:rPr lang="es-ES_tradnl" dirty="0" err="1">
                <a:cs typeface="ＭＳ Ｐゴシック" charset="0"/>
              </a:rPr>
              <a:t>Check</a:t>
            </a:r>
            <a:r>
              <a:rPr lang="es-ES_tradnl" dirty="0" smtClean="0">
                <a:cs typeface="ＭＳ Ｐゴシック" charset="0"/>
              </a:rPr>
              <a:t>:</a:t>
            </a:r>
          </a:p>
          <a:p>
            <a:pPr marL="0" indent="0" eaLnBrk="1" hangingPunct="1">
              <a:buNone/>
              <a:tabLst>
                <a:tab pos="463550" algn="l"/>
                <a:tab pos="1031875" algn="l"/>
                <a:tab pos="2967038" algn="l"/>
                <a:tab pos="3370263" algn="l"/>
                <a:tab pos="3430588" algn="l"/>
                <a:tab pos="4000500" algn="l"/>
                <a:tab pos="5946775" algn="l"/>
                <a:tab pos="6338888" algn="l"/>
                <a:tab pos="6742113" algn="l"/>
              </a:tabLst>
              <a:defRPr/>
            </a:pPr>
            <a:r>
              <a:rPr lang="es-ES_tradnl" dirty="0" smtClean="0">
                <a:cs typeface="ＭＳ Ｐゴシック" charset="0"/>
              </a:rPr>
              <a:t>	2Na</a:t>
            </a:r>
            <a:r>
              <a:rPr lang="es-ES_tradnl" baseline="30000" dirty="0">
                <a:cs typeface="ＭＳ Ｐゴシック" charset="0"/>
              </a:rPr>
              <a:t>+</a:t>
            </a:r>
            <a:r>
              <a:rPr lang="es-ES_tradnl" dirty="0">
                <a:cs typeface="ＭＳ Ｐゴシック" charset="0"/>
              </a:rPr>
              <a:t> + O</a:t>
            </a:r>
            <a:r>
              <a:rPr lang="es-ES_tradnl" baseline="30000" dirty="0">
                <a:cs typeface="ＭＳ Ｐゴシック" charset="0"/>
              </a:rPr>
              <a:t>2</a:t>
            </a:r>
            <a:r>
              <a:rPr lang="es-ES_tradnl" baseline="30000" dirty="0" smtClean="0">
                <a:cs typeface="ＭＳ Ｐゴシック" charset="0"/>
              </a:rPr>
              <a:t>−</a:t>
            </a:r>
            <a:r>
              <a:rPr lang="es-ES_tradnl" dirty="0" smtClean="0">
                <a:cs typeface="ＭＳ Ｐゴシック" charset="0"/>
              </a:rPr>
              <a:t>	=	2</a:t>
            </a:r>
            <a:r>
              <a:rPr lang="es-ES_tradnl" dirty="0">
                <a:cs typeface="ＭＳ Ｐゴシック" charset="0"/>
              </a:rPr>
              <a:t>(1+) + 1(2−</a:t>
            </a:r>
            <a:r>
              <a:rPr lang="es-ES_tradnl" dirty="0" smtClean="0">
                <a:cs typeface="ＭＳ Ｐゴシック" charset="0"/>
              </a:rPr>
              <a:t>)	=	0</a:t>
            </a:r>
            <a:endParaRPr lang="en-US" baseline="-25000" dirty="0">
              <a:cs typeface="ＭＳ Ｐゴシック" charset="0"/>
            </a:endParaRPr>
          </a:p>
          <a:p>
            <a:pPr marL="450850" indent="-450850" eaLnBrk="1" hangingPunct="1">
              <a:buAutoNum type="arabicPeriod" startAt="2"/>
              <a:tabLst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Al</a:t>
            </a:r>
            <a:r>
              <a:rPr lang="en-US" baseline="30000" dirty="0" smtClean="0">
                <a:cs typeface="ＭＳ Ｐゴシック" charset="0"/>
              </a:rPr>
              <a:t>3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and </a:t>
            </a:r>
            <a:r>
              <a:rPr lang="en-US" dirty="0" err="1">
                <a:cs typeface="ＭＳ Ｐゴシック" charset="0"/>
              </a:rPr>
              <a:t>Cl</a:t>
            </a:r>
            <a:r>
              <a:rPr lang="en-US" baseline="30000" dirty="0" smtClean="0">
                <a:cs typeface="ＭＳ Ｐゴシック" charset="0"/>
              </a:rPr>
              <a:t>−	</a:t>
            </a:r>
            <a:r>
              <a:rPr lang="en-US" b="1" dirty="0" smtClean="0">
                <a:cs typeface="ＭＳ Ｐゴシック" charset="0"/>
              </a:rPr>
              <a:t>A.	AlCl</a:t>
            </a:r>
            <a:r>
              <a:rPr lang="en-US" b="1" baseline="-25000" dirty="0" smtClean="0">
                <a:cs typeface="ＭＳ Ｐゴシック" charset="0"/>
              </a:rPr>
              <a:t>3</a:t>
            </a:r>
            <a:r>
              <a:rPr lang="en-US" dirty="0" smtClean="0">
                <a:cs typeface="ＭＳ Ｐゴシック" charset="0"/>
              </a:rPr>
              <a:t>	</a:t>
            </a:r>
            <a:r>
              <a:rPr lang="es-ES_tradnl" dirty="0" err="1" smtClean="0">
                <a:cs typeface="ＭＳ Ｐゴシック" charset="0"/>
              </a:rPr>
              <a:t>Check</a:t>
            </a:r>
            <a:r>
              <a:rPr lang="es-ES_tradnl" dirty="0" smtClean="0">
                <a:cs typeface="ＭＳ Ｐゴシック" charset="0"/>
              </a:rPr>
              <a:t>:</a:t>
            </a:r>
          </a:p>
          <a:p>
            <a:pPr marL="0" indent="0" eaLnBrk="1" hangingPunct="1">
              <a:buNone/>
              <a:tabLst>
                <a:tab pos="463550" algn="l"/>
                <a:tab pos="1031875" algn="l"/>
                <a:tab pos="2967038" algn="l"/>
                <a:tab pos="3370263" algn="l"/>
                <a:tab pos="3430588" algn="l"/>
                <a:tab pos="4000500" algn="l"/>
                <a:tab pos="5946775" algn="l"/>
                <a:tab pos="6172200" algn="l"/>
                <a:tab pos="6338888" algn="l"/>
                <a:tab pos="6742113" algn="l"/>
              </a:tabLst>
              <a:defRPr/>
            </a:pPr>
            <a:r>
              <a:rPr lang="es-ES_tradnl" dirty="0">
                <a:cs typeface="ＭＳ Ｐゴシック" charset="0"/>
              </a:rPr>
              <a:t>	</a:t>
            </a:r>
            <a:r>
              <a:rPr lang="es-ES_tradnl" dirty="0" smtClean="0">
                <a:cs typeface="ＭＳ Ｐゴシック" charset="0"/>
              </a:rPr>
              <a:t>Al</a:t>
            </a:r>
            <a:r>
              <a:rPr lang="es-ES_tradnl" baseline="30000" dirty="0" smtClean="0">
                <a:cs typeface="ＭＳ Ｐゴシック" charset="0"/>
              </a:rPr>
              <a:t>3</a:t>
            </a:r>
            <a:r>
              <a:rPr lang="es-ES_tradnl" baseline="30000" dirty="0">
                <a:cs typeface="ＭＳ Ｐゴシック" charset="0"/>
              </a:rPr>
              <a:t>+</a:t>
            </a:r>
            <a:r>
              <a:rPr lang="es-ES_tradnl" dirty="0">
                <a:cs typeface="ＭＳ Ｐゴシック" charset="0"/>
              </a:rPr>
              <a:t> + 3Cl</a:t>
            </a:r>
            <a:r>
              <a:rPr lang="es-ES_tradnl" baseline="30000" dirty="0" smtClean="0">
                <a:cs typeface="ＭＳ Ｐゴシック" charset="0"/>
              </a:rPr>
              <a:t>−</a:t>
            </a:r>
            <a:r>
              <a:rPr lang="es-ES_tradnl" dirty="0" smtClean="0">
                <a:cs typeface="ＭＳ Ｐゴシック" charset="0"/>
              </a:rPr>
              <a:t>	=	(</a:t>
            </a:r>
            <a:r>
              <a:rPr lang="es-ES_tradnl" dirty="0">
                <a:cs typeface="ＭＳ Ｐゴシック" charset="0"/>
              </a:rPr>
              <a:t>3+) + 3(1−</a:t>
            </a:r>
            <a:r>
              <a:rPr lang="es-ES_tradnl" dirty="0" smtClean="0">
                <a:cs typeface="ＭＳ Ｐゴシック" charset="0"/>
              </a:rPr>
              <a:t>)	=	0</a:t>
            </a:r>
            <a:endParaRPr lang="en-US" dirty="0" smtClean="0">
              <a:cs typeface="ＭＳ Ｐゴシック" charset="0"/>
            </a:endParaRPr>
          </a:p>
          <a:p>
            <a:pPr marL="450850" indent="-450850" eaLnBrk="1" hangingPunct="1">
              <a:buAutoNum type="arabicPeriod" startAt="3"/>
              <a:tabLst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Mg</a:t>
            </a:r>
            <a:r>
              <a:rPr lang="en-US" baseline="30000" dirty="0" smtClean="0">
                <a:cs typeface="ＭＳ Ｐゴシック" charset="0"/>
              </a:rPr>
              <a:t>2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and N</a:t>
            </a:r>
            <a:r>
              <a:rPr lang="en-US" baseline="30000" dirty="0">
                <a:cs typeface="ＭＳ Ｐゴシック" charset="0"/>
              </a:rPr>
              <a:t>3</a:t>
            </a:r>
            <a:r>
              <a:rPr lang="en-US" baseline="30000" dirty="0" smtClean="0">
                <a:cs typeface="ＭＳ Ｐゴシック" charset="0"/>
              </a:rPr>
              <a:t>−	</a:t>
            </a:r>
            <a:r>
              <a:rPr lang="en-US" b="1" dirty="0" smtClean="0">
                <a:cs typeface="ＭＳ Ｐゴシック" charset="0"/>
              </a:rPr>
              <a:t>C.	Mg</a:t>
            </a:r>
            <a:r>
              <a:rPr lang="en-US" b="1" baseline="-25000" dirty="0" smtClean="0">
                <a:cs typeface="ＭＳ Ｐゴシック" charset="0"/>
              </a:rPr>
              <a:t>3</a:t>
            </a:r>
            <a:r>
              <a:rPr lang="en-US" b="1" dirty="0" smtClean="0">
                <a:cs typeface="ＭＳ Ｐゴシック" charset="0"/>
              </a:rPr>
              <a:t>N</a:t>
            </a:r>
            <a:r>
              <a:rPr lang="en-US" b="1" baseline="-25000" dirty="0" smtClean="0">
                <a:cs typeface="ＭＳ Ｐゴシック" charset="0"/>
              </a:rPr>
              <a:t>2</a:t>
            </a:r>
            <a:r>
              <a:rPr lang="en-US" dirty="0" smtClean="0">
                <a:cs typeface="ＭＳ Ｐゴシック" charset="0"/>
              </a:rPr>
              <a:t>	</a:t>
            </a:r>
            <a:r>
              <a:rPr lang="es-ES_tradnl" dirty="0" err="1" smtClean="0">
                <a:cs typeface="ＭＳ Ｐゴシック" charset="0"/>
              </a:rPr>
              <a:t>Check</a:t>
            </a:r>
            <a:r>
              <a:rPr lang="es-ES_tradnl" dirty="0" smtClean="0">
                <a:cs typeface="ＭＳ Ｐゴシック" charset="0"/>
              </a:rPr>
              <a:t>:</a:t>
            </a:r>
            <a:endParaRPr lang="es-ES_tradnl" dirty="0">
              <a:cs typeface="ＭＳ Ｐゴシック" charset="0"/>
            </a:endParaRPr>
          </a:p>
          <a:p>
            <a:pPr marL="0" indent="0" eaLnBrk="1" hangingPunct="1">
              <a:buNone/>
              <a:tabLst>
                <a:tab pos="463550" algn="l"/>
                <a:tab pos="1031875" algn="l"/>
                <a:tab pos="2967038" algn="l"/>
                <a:tab pos="3370263" algn="l"/>
                <a:tab pos="3430588" algn="l"/>
                <a:tab pos="4000500" algn="l"/>
                <a:tab pos="5946775" algn="l"/>
                <a:tab pos="6172200" algn="l"/>
                <a:tab pos="6338888" algn="l"/>
                <a:tab pos="6742113" algn="l"/>
              </a:tabLst>
              <a:defRPr/>
            </a:pPr>
            <a:r>
              <a:rPr lang="es-ES_tradnl" dirty="0" smtClean="0">
                <a:cs typeface="ＭＳ Ｐゴシック" charset="0"/>
              </a:rPr>
              <a:t>	3Mg</a:t>
            </a:r>
            <a:r>
              <a:rPr lang="es-ES_tradnl" baseline="30000" dirty="0" smtClean="0">
                <a:cs typeface="ＭＳ Ｐゴシック" charset="0"/>
              </a:rPr>
              <a:t>2</a:t>
            </a:r>
            <a:r>
              <a:rPr lang="es-ES_tradnl" baseline="30000" dirty="0">
                <a:cs typeface="ＭＳ Ｐゴシック" charset="0"/>
              </a:rPr>
              <a:t>+</a:t>
            </a:r>
            <a:r>
              <a:rPr lang="es-ES_tradnl" dirty="0">
                <a:cs typeface="ＭＳ Ｐゴシック" charset="0"/>
              </a:rPr>
              <a:t> + 2N</a:t>
            </a:r>
            <a:r>
              <a:rPr lang="es-ES_tradnl" baseline="30000" dirty="0">
                <a:cs typeface="ＭＳ Ｐゴシック" charset="0"/>
              </a:rPr>
              <a:t>3</a:t>
            </a:r>
            <a:r>
              <a:rPr lang="es-ES_tradnl" baseline="30000" dirty="0" smtClean="0">
                <a:cs typeface="ＭＳ Ｐゴシック" charset="0"/>
              </a:rPr>
              <a:t>−</a:t>
            </a:r>
            <a:r>
              <a:rPr lang="es-ES_tradnl" dirty="0" smtClean="0">
                <a:cs typeface="ＭＳ Ｐゴシック" charset="0"/>
              </a:rPr>
              <a:t>	=	2</a:t>
            </a:r>
            <a:r>
              <a:rPr lang="es-ES_tradnl" dirty="0">
                <a:cs typeface="ＭＳ Ｐゴシック" charset="0"/>
              </a:rPr>
              <a:t>(3+) + 2(3−</a:t>
            </a:r>
            <a:r>
              <a:rPr lang="es-ES_tradnl" dirty="0" smtClean="0">
                <a:cs typeface="ＭＳ Ｐゴシック" charset="0"/>
              </a:rPr>
              <a:t>)	=	0</a:t>
            </a:r>
            <a:endParaRPr lang="es-ES_tradnl" dirty="0"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Properties of Ionic Compounds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642332" cy="3440941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Font typeface="Wingdings" charset="0"/>
              <a:buNone/>
              <a:defRPr/>
            </a:pPr>
            <a:r>
              <a:rPr lang="en-US" b="1" dirty="0">
                <a:cs typeface="ＭＳ Ｐゴシック" charset="0"/>
              </a:rPr>
              <a:t>Ionic compounds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consist of positive and negative ions.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have attractions called </a:t>
            </a:r>
            <a:r>
              <a:rPr lang="en-US" b="1" dirty="0">
                <a:cs typeface="ＭＳ Ｐゴシック" charset="0"/>
              </a:rPr>
              <a:t>ionic bonds</a:t>
            </a:r>
            <a:r>
              <a:rPr lang="en-US" dirty="0">
                <a:cs typeface="ＭＳ Ｐゴシック" charset="0"/>
              </a:rPr>
              <a:t> between positively and negatively charged ions.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have high melting points.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are solids at room temperature.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err="1">
                <a:solidFill>
                  <a:srgbClr val="FF6600"/>
                </a:solidFill>
                <a:ea typeface="ヒラギノ角ゴ Pro W3" pitchFamily="127" charset="-128"/>
              </a:rPr>
              <a:t>NaCl</a:t>
            </a:r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, An Ionic Compound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3" y="1327477"/>
            <a:ext cx="3929862" cy="501675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cs typeface="ＭＳ Ｐゴシック" charset="0"/>
              </a:rPr>
              <a:t>Sodium chloride is more commonly known as table salt. The magnification of </a:t>
            </a:r>
            <a:r>
              <a:rPr lang="en-US" dirty="0" err="1">
                <a:cs typeface="ＭＳ Ｐゴシック" charset="0"/>
              </a:rPr>
              <a:t>NaCl</a:t>
            </a:r>
            <a:r>
              <a:rPr lang="en-US" dirty="0">
                <a:cs typeface="ＭＳ Ｐゴシック" charset="0"/>
              </a:rPr>
              <a:t> crystals shows the arrangement of Na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and </a:t>
            </a:r>
            <a:r>
              <a:rPr lang="en-US" dirty="0" err="1">
                <a:cs typeface="ＭＳ Ｐゴシック" charset="0"/>
              </a:rPr>
              <a:t>Cl</a:t>
            </a:r>
            <a:r>
              <a:rPr lang="en-US" baseline="30000" dirty="0">
                <a:cs typeface="ＭＳ Ｐゴシック" charset="0"/>
              </a:rPr>
              <a:t>−</a:t>
            </a:r>
            <a:r>
              <a:rPr lang="en-US" dirty="0">
                <a:cs typeface="ＭＳ Ｐゴシック" charset="0"/>
              </a:rPr>
              <a:t> ions in an </a:t>
            </a:r>
            <a:r>
              <a:rPr lang="en-US" dirty="0" err="1">
                <a:cs typeface="ＭＳ Ｐゴシック" charset="0"/>
              </a:rPr>
              <a:t>NaCl</a:t>
            </a:r>
            <a:r>
              <a:rPr lang="en-US" dirty="0">
                <a:cs typeface="ＭＳ Ｐゴシック" charset="0"/>
              </a:rPr>
              <a:t> crystal.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06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"/>
          <a:stretch/>
        </p:blipFill>
        <p:spPr>
          <a:xfrm>
            <a:off x="4218572" y="1400682"/>
            <a:ext cx="4741057" cy="4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Formulas of Ionic Compounds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777086" cy="2505301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Font typeface="Wingdings" charset="0"/>
              <a:buNone/>
              <a:defRPr/>
            </a:pPr>
            <a:r>
              <a:rPr lang="en-US" sz="2800" dirty="0">
                <a:cs typeface="ＭＳ Ｐゴシック" charset="0"/>
              </a:rPr>
              <a:t>In a </a:t>
            </a:r>
            <a:r>
              <a:rPr lang="en-US" sz="2800" b="1" dirty="0">
                <a:cs typeface="ＭＳ Ｐゴシック" charset="0"/>
              </a:rPr>
              <a:t>chemical formula</a:t>
            </a:r>
            <a:r>
              <a:rPr lang="en-US" sz="2800" dirty="0">
                <a:cs typeface="ＭＳ Ｐゴシック" charset="0"/>
              </a:rPr>
              <a:t>,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cs typeface="ＭＳ Ｐゴシック" charset="0"/>
              </a:rPr>
              <a:t>the symbols and subscripts are written in the lowest whole</a:t>
            </a:r>
            <a:r>
              <a:rPr lang="en-US" sz="2800" dirty="0" smtClean="0">
                <a:cs typeface="ＭＳ Ｐゴシック" charset="0"/>
              </a:rPr>
              <a:t>-number </a:t>
            </a:r>
            <a:r>
              <a:rPr lang="en-US" sz="2800" dirty="0">
                <a:cs typeface="ＭＳ Ｐゴシック" charset="0"/>
              </a:rPr>
              <a:t>ratio of the atoms or ions.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cs typeface="ＭＳ Ｐゴシック" charset="0"/>
              </a:rPr>
              <a:t>the sum of ion charges equals  zero.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cs typeface="ＭＳ Ｐゴシック" charset="0"/>
              </a:rPr>
              <a:t>the </a:t>
            </a:r>
            <a:r>
              <a:rPr lang="en-US" sz="2800" b="1" dirty="0">
                <a:cs typeface="ＭＳ Ｐゴシック" charset="0"/>
              </a:rPr>
              <a:t>total positive charge = total negative charge</a:t>
            </a:r>
            <a:r>
              <a:rPr lang="en-US" sz="2800" dirty="0">
                <a:cs typeface="ＭＳ Ｐゴシック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06_Pg190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"/>
          <a:stretch/>
        </p:blipFill>
        <p:spPr>
          <a:xfrm>
            <a:off x="1186955" y="3917162"/>
            <a:ext cx="6816210" cy="23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Subscripts in Formulas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2" y="5660095"/>
            <a:ext cx="8475897" cy="55988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US" b="1" dirty="0">
                <a:solidFill>
                  <a:srgbClr val="800000"/>
                </a:solidFill>
                <a:ea typeface="ＭＳ Ｐゴシック" pitchFamily="-84" charset="-128"/>
                <a:cs typeface="Times" pitchFamily="-84" charset="0"/>
              </a:rPr>
              <a:t>Core Chemistry Skill</a:t>
            </a:r>
            <a:r>
              <a:rPr lang="en-US" dirty="0">
                <a:solidFill>
                  <a:srgbClr val="800000"/>
                </a:solidFill>
                <a:ea typeface="ＭＳ Ｐゴシック" pitchFamily="-84" charset="-128"/>
                <a:cs typeface="Times" pitchFamily="-84" charset="0"/>
              </a:rPr>
              <a:t>  </a:t>
            </a:r>
            <a:r>
              <a:rPr lang="en-US" dirty="0">
                <a:ea typeface="ＭＳ Ｐゴシック" pitchFamily="-84" charset="-128"/>
                <a:cs typeface="Times" pitchFamily="-84" charset="0"/>
              </a:rPr>
              <a:t>Writing Ionic Formulas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06_Pg190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"/>
          <a:stretch/>
        </p:blipFill>
        <p:spPr>
          <a:xfrm>
            <a:off x="807128" y="1341331"/>
            <a:ext cx="7558744" cy="42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Writing Ionic Formulas from Ion Charges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337219" cy="1661993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Font typeface="Wingdings" charset="0"/>
              <a:buNone/>
              <a:defRPr/>
            </a:pPr>
            <a:r>
              <a:rPr lang="en-US" sz="3000" dirty="0">
                <a:cs typeface="ＭＳ Ｐゴシック" charset="0"/>
              </a:rPr>
              <a:t>To balance ionic charge in an ionic compound</a:t>
            </a:r>
            <a:r>
              <a:rPr lang="en-US" sz="3000" dirty="0" smtClean="0">
                <a:cs typeface="ＭＳ Ｐゴシック" charset="0"/>
              </a:rPr>
              <a:t>,</a:t>
            </a:r>
          </a:p>
          <a:p>
            <a:pPr marL="0" indent="0" algn="ctr" eaLnBrk="1" hangingPunct="1">
              <a:buClr>
                <a:srgbClr val="7DA0D0"/>
              </a:buClr>
              <a:buFont typeface="Wingdings" charset="0"/>
              <a:buNone/>
              <a:defRPr/>
            </a:pPr>
            <a:r>
              <a:rPr lang="en-US" sz="3000" b="1" dirty="0" smtClean="0">
                <a:cs typeface="ＭＳ Ｐゴシック" charset="0"/>
              </a:rPr>
              <a:t>total </a:t>
            </a:r>
            <a:r>
              <a:rPr lang="en-US" sz="3000" b="1" dirty="0">
                <a:cs typeface="ＭＳ Ｐゴシック" charset="0"/>
              </a:rPr>
              <a:t>positive charge = total negative charge</a:t>
            </a:r>
          </a:p>
          <a:p>
            <a:pPr marL="0" indent="0" eaLnBrk="1" hangingPunct="1">
              <a:buClr>
                <a:srgbClr val="7DA0D0"/>
              </a:buClr>
              <a:buFont typeface="Wingdings" charset="0"/>
              <a:buNone/>
              <a:defRPr/>
            </a:pPr>
            <a:endParaRPr lang="en-US" sz="3000" dirty="0"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06_Pg191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"/>
          <a:stretch/>
        </p:blipFill>
        <p:spPr>
          <a:xfrm>
            <a:off x="1407092" y="2616949"/>
            <a:ext cx="6291741" cy="3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Study Check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777086" cy="1077218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Font typeface="Wingdings" charset="0"/>
              <a:buNone/>
              <a:defRPr/>
            </a:pPr>
            <a:r>
              <a:rPr lang="en-US" dirty="0">
                <a:cs typeface="ＭＳ Ｐゴシック" charset="0"/>
              </a:rPr>
              <a:t>Write the ionic formula of the compound formed with Ba</a:t>
            </a:r>
            <a:r>
              <a:rPr lang="en-US" baseline="30000" dirty="0">
                <a:cs typeface="ＭＳ Ｐゴシック" charset="0"/>
              </a:rPr>
              <a:t>2+</a:t>
            </a:r>
            <a:r>
              <a:rPr lang="en-US" dirty="0">
                <a:cs typeface="ＭＳ Ｐゴシック" charset="0"/>
              </a:rPr>
              <a:t> and </a:t>
            </a:r>
            <a:r>
              <a:rPr lang="en-US" dirty="0" err="1">
                <a:cs typeface="ＭＳ Ｐゴシック" charset="0"/>
              </a:rPr>
              <a:t>Cl</a:t>
            </a:r>
            <a:r>
              <a:rPr lang="en-US" baseline="30000" dirty="0">
                <a:cs typeface="ＭＳ Ｐゴシック" charset="0"/>
              </a:rPr>
              <a:t>−</a:t>
            </a:r>
            <a:r>
              <a:rPr lang="en-US" dirty="0">
                <a:cs typeface="ＭＳ Ｐゴシック" charset="0"/>
              </a:rPr>
              <a:t> ions</a:t>
            </a:r>
            <a:r>
              <a:rPr lang="en-US" dirty="0" smtClean="0">
                <a:cs typeface="ＭＳ Ｐゴシック" charset="0"/>
              </a:rPr>
              <a:t>.</a:t>
            </a:r>
            <a:endParaRPr lang="en-US" dirty="0"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777086" cy="4524315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None/>
              <a:defRPr/>
            </a:pPr>
            <a:r>
              <a:rPr lang="en-US" dirty="0">
                <a:cs typeface="ＭＳ Ｐゴシック" charset="0"/>
              </a:rPr>
              <a:t>Write the ionic formula of the compound formed with Ba</a:t>
            </a:r>
            <a:r>
              <a:rPr lang="en-US" baseline="30000" dirty="0">
                <a:cs typeface="ＭＳ Ｐゴシック" charset="0"/>
              </a:rPr>
              <a:t>2+</a:t>
            </a:r>
            <a:r>
              <a:rPr lang="en-US" dirty="0">
                <a:cs typeface="ＭＳ Ｐゴシック" charset="0"/>
              </a:rPr>
              <a:t> and </a:t>
            </a:r>
            <a:r>
              <a:rPr lang="en-US" dirty="0" err="1">
                <a:cs typeface="ＭＳ Ｐゴシック" charset="0"/>
              </a:rPr>
              <a:t>Cl</a:t>
            </a:r>
            <a:r>
              <a:rPr lang="en-US" baseline="30000" dirty="0">
                <a:cs typeface="ＭＳ Ｐゴシック" charset="0"/>
              </a:rPr>
              <a:t>−</a:t>
            </a:r>
            <a:r>
              <a:rPr lang="en-US" dirty="0">
                <a:cs typeface="ＭＳ Ｐゴシック" charset="0"/>
              </a:rPr>
              <a:t> ions</a:t>
            </a:r>
            <a:r>
              <a:rPr lang="en-US" dirty="0" smtClean="0">
                <a:cs typeface="ＭＳ Ｐゴシック" charset="0"/>
              </a:rPr>
              <a:t>.</a:t>
            </a:r>
            <a:endParaRPr lang="en-US" dirty="0">
              <a:cs typeface="ＭＳ Ｐゴシック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Write the symbols of the ions:</a:t>
            </a:r>
          </a:p>
          <a:p>
            <a:pPr marL="0" indent="0" algn="ctr" eaLnBrk="1" hangingPunct="1">
              <a:buNone/>
              <a:defRPr/>
            </a:pPr>
            <a:r>
              <a:rPr lang="en-US" dirty="0" smtClean="0">
                <a:cs typeface="ＭＳ Ｐゴシック" charset="0"/>
              </a:rPr>
              <a:t>Ba</a:t>
            </a:r>
            <a:r>
              <a:rPr lang="en-US" baseline="30000" dirty="0" smtClean="0">
                <a:cs typeface="ＭＳ Ｐゴシック" charset="0"/>
              </a:rPr>
              <a:t>2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 	           </a:t>
            </a:r>
            <a:r>
              <a:rPr lang="en-US" dirty="0" err="1">
                <a:cs typeface="ＭＳ Ｐゴシック" charset="0"/>
              </a:rPr>
              <a:t>Cl</a:t>
            </a:r>
            <a:r>
              <a:rPr lang="en-US" baseline="30000" dirty="0">
                <a:cs typeface="ＭＳ Ｐゴシック" charset="0"/>
              </a:rPr>
              <a:t>−</a:t>
            </a:r>
            <a:r>
              <a:rPr lang="en-US" dirty="0">
                <a:cs typeface="ＭＳ Ｐゴシック" charset="0"/>
              </a:rPr>
              <a:t>                          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cs typeface="ＭＳ Ｐゴシック" charset="0"/>
              </a:rPr>
              <a:t>Balance the charges:</a:t>
            </a:r>
          </a:p>
          <a:p>
            <a:pPr marL="0" indent="0" algn="ctr" eaLnBrk="1" hangingPunct="1">
              <a:buNone/>
              <a:defRPr/>
            </a:pPr>
            <a:r>
              <a:rPr lang="en-US" dirty="0" smtClean="0">
                <a:cs typeface="ＭＳ Ｐゴシック" charset="0"/>
              </a:rPr>
              <a:t>1</a:t>
            </a:r>
            <a:r>
              <a:rPr lang="en-US" dirty="0">
                <a:cs typeface="ＭＳ Ｐゴシック" charset="0"/>
              </a:rPr>
              <a:t>(2+)   +   </a:t>
            </a:r>
            <a:r>
              <a:rPr lang="en-US" dirty="0" smtClean="0"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(1−)  =  </a:t>
            </a:r>
            <a:r>
              <a:rPr lang="en-US" dirty="0" smtClean="0">
                <a:cs typeface="ＭＳ Ｐゴシック" charset="0"/>
              </a:rPr>
              <a:t>0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cs typeface="ＭＳ Ｐゴシック" charset="0"/>
              </a:rPr>
              <a:t>Writing </a:t>
            </a:r>
            <a:r>
              <a:rPr lang="en-US" dirty="0">
                <a:cs typeface="ＭＳ Ｐゴシック" charset="0"/>
              </a:rPr>
              <a:t>the </a:t>
            </a:r>
            <a:r>
              <a:rPr lang="en-US" dirty="0" err="1">
                <a:cs typeface="ＭＳ Ｐゴシック" charset="0"/>
              </a:rPr>
              <a:t>cation</a:t>
            </a:r>
            <a:r>
              <a:rPr lang="en-US" dirty="0">
                <a:cs typeface="ＭＳ Ｐゴシック" charset="0"/>
              </a:rPr>
              <a:t> first and the anion second gives the formula BaCl</a:t>
            </a:r>
            <a:r>
              <a:rPr lang="en-US" baseline="-25000" dirty="0">
                <a:cs typeface="ＭＳ Ｐゴシック" charset="0"/>
              </a:rPr>
              <a:t>2</a:t>
            </a:r>
            <a:r>
              <a:rPr lang="en-US" dirty="0" smtClean="0">
                <a:cs typeface="ＭＳ Ｐゴシック" charset="0"/>
              </a:rPr>
              <a:t>.</a:t>
            </a:r>
            <a:endParaRPr lang="en-US" dirty="0"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Study Check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777086" cy="4622803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>
                <a:cs typeface="ＭＳ Ｐゴシック" charset="0"/>
              </a:rPr>
              <a:t>Select the correct formula for each of the following ionic compounds</a:t>
            </a:r>
            <a:r>
              <a:rPr lang="en-US" dirty="0" smtClean="0">
                <a:cs typeface="ＭＳ Ｐゴシック" charset="0"/>
              </a:rPr>
              <a:t>.</a:t>
            </a:r>
            <a:endParaRPr lang="en-US" dirty="0">
              <a:cs typeface="ＭＳ Ｐゴシック" charset="0"/>
            </a:endParaRPr>
          </a:p>
          <a:p>
            <a:pPr marL="463550" indent="-463550" eaLnBrk="1" hangingPunct="1"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1.	Na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and  O</a:t>
            </a:r>
            <a:r>
              <a:rPr lang="en-US" baseline="30000" dirty="0">
                <a:cs typeface="ＭＳ Ｐゴシック" charset="0"/>
              </a:rPr>
              <a:t>2−</a:t>
            </a:r>
          </a:p>
          <a:p>
            <a:pPr marL="463550" indent="-463550" eaLnBrk="1" hangingPunct="1"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	A.	</a:t>
            </a:r>
            <a:r>
              <a:rPr lang="en-US" dirty="0" err="1" smtClean="0">
                <a:cs typeface="ＭＳ Ｐゴシック" charset="0"/>
              </a:rPr>
              <a:t>NaO</a:t>
            </a:r>
            <a:r>
              <a:rPr lang="en-US" dirty="0" smtClean="0">
                <a:cs typeface="ＭＳ Ｐゴシック" charset="0"/>
              </a:rPr>
              <a:t>	B.	Na</a:t>
            </a:r>
            <a:r>
              <a:rPr lang="en-US" baseline="-25000" dirty="0" smtClean="0">
                <a:cs typeface="ＭＳ Ｐゴシック" charset="0"/>
              </a:rPr>
              <a:t>2</a:t>
            </a:r>
            <a:r>
              <a:rPr lang="en-US" dirty="0" smtClean="0">
                <a:cs typeface="ＭＳ Ｐゴシック" charset="0"/>
              </a:rPr>
              <a:t>O	C.	NaO</a:t>
            </a:r>
            <a:r>
              <a:rPr lang="en-US" baseline="-25000" dirty="0" smtClean="0">
                <a:cs typeface="ＭＳ Ｐゴシック" charset="0"/>
              </a:rPr>
              <a:t>2</a:t>
            </a:r>
            <a:endParaRPr lang="en-US" baseline="-25000" dirty="0">
              <a:cs typeface="ＭＳ Ｐゴシック" charset="0"/>
            </a:endParaRPr>
          </a:p>
          <a:p>
            <a:pPr marL="463550" indent="-463550" eaLnBrk="1" hangingPunct="1"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2.	Al</a:t>
            </a:r>
            <a:r>
              <a:rPr lang="en-US" baseline="30000" dirty="0" smtClean="0">
                <a:cs typeface="ＭＳ Ｐゴシック" charset="0"/>
              </a:rPr>
              <a:t>3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and </a:t>
            </a:r>
            <a:r>
              <a:rPr lang="en-US" dirty="0" err="1">
                <a:cs typeface="ＭＳ Ｐゴシック" charset="0"/>
              </a:rPr>
              <a:t>Cl</a:t>
            </a:r>
            <a:r>
              <a:rPr lang="en-US" baseline="30000" dirty="0">
                <a:cs typeface="ＭＳ Ｐゴシック" charset="0"/>
              </a:rPr>
              <a:t>−</a:t>
            </a:r>
          </a:p>
          <a:p>
            <a:pPr marL="463550" indent="-463550" eaLnBrk="1" hangingPunct="1"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	A.	AlCl</a:t>
            </a:r>
            <a:r>
              <a:rPr lang="en-US" baseline="-25000" dirty="0" smtClean="0">
                <a:cs typeface="ＭＳ Ｐゴシック" charset="0"/>
              </a:rPr>
              <a:t>3</a:t>
            </a:r>
            <a:r>
              <a:rPr lang="en-US" dirty="0" smtClean="0">
                <a:cs typeface="ＭＳ Ｐゴシック" charset="0"/>
              </a:rPr>
              <a:t>	B.	</a:t>
            </a:r>
            <a:r>
              <a:rPr lang="en-US" dirty="0" err="1" smtClean="0">
                <a:cs typeface="ＭＳ Ｐゴシック" charset="0"/>
              </a:rPr>
              <a:t>AlCl</a:t>
            </a:r>
            <a:r>
              <a:rPr lang="en-US" dirty="0" smtClean="0">
                <a:cs typeface="ＭＳ Ｐゴシック" charset="0"/>
              </a:rPr>
              <a:t>	C.	Al</a:t>
            </a:r>
            <a:r>
              <a:rPr lang="en-US" baseline="-25000" dirty="0" smtClean="0">
                <a:cs typeface="ＭＳ Ｐゴシック" charset="0"/>
              </a:rPr>
              <a:t>3</a:t>
            </a:r>
            <a:r>
              <a:rPr lang="en-US" dirty="0" smtClean="0">
                <a:cs typeface="ＭＳ Ｐゴシック" charset="0"/>
              </a:rPr>
              <a:t>Cl</a:t>
            </a:r>
            <a:endParaRPr lang="en-US" dirty="0">
              <a:cs typeface="ＭＳ Ｐゴシック" charset="0"/>
            </a:endParaRPr>
          </a:p>
          <a:p>
            <a:pPr marL="463550" indent="-463550" eaLnBrk="1" hangingPunct="1"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3.	Mg</a:t>
            </a:r>
            <a:r>
              <a:rPr lang="en-US" baseline="30000" dirty="0" smtClean="0">
                <a:cs typeface="ＭＳ Ｐゴシック" charset="0"/>
              </a:rPr>
              <a:t>2</a:t>
            </a:r>
            <a:r>
              <a:rPr lang="en-US" baseline="30000" dirty="0">
                <a:cs typeface="ＭＳ Ｐゴシック" charset="0"/>
              </a:rPr>
              <a:t>+</a:t>
            </a:r>
            <a:r>
              <a:rPr lang="en-US" dirty="0">
                <a:cs typeface="ＭＳ Ｐゴシック" charset="0"/>
              </a:rPr>
              <a:t> and N</a:t>
            </a:r>
            <a:r>
              <a:rPr lang="en-US" baseline="30000" dirty="0">
                <a:cs typeface="ＭＳ Ｐゴシック" charset="0"/>
              </a:rPr>
              <a:t>3−</a:t>
            </a:r>
          </a:p>
          <a:p>
            <a:pPr marL="463550" indent="-463550" eaLnBrk="1" hangingPunct="1">
              <a:buNone/>
              <a:tabLst>
                <a:tab pos="463550" algn="l"/>
                <a:tab pos="1031875" algn="l"/>
                <a:tab pos="3430588" algn="l"/>
                <a:tab pos="4000500" algn="l"/>
                <a:tab pos="6172200" algn="l"/>
                <a:tab pos="6742113" algn="l"/>
              </a:tabLst>
              <a:defRPr/>
            </a:pPr>
            <a:r>
              <a:rPr lang="en-US" dirty="0" smtClean="0">
                <a:cs typeface="ＭＳ Ｐゴシック" charset="0"/>
              </a:rPr>
              <a:t>	A.	</a:t>
            </a:r>
            <a:r>
              <a:rPr lang="en-US" dirty="0" err="1" smtClean="0">
                <a:cs typeface="ＭＳ Ｐゴシック" charset="0"/>
              </a:rPr>
              <a:t>MgN</a:t>
            </a:r>
            <a:r>
              <a:rPr lang="en-US" dirty="0" smtClean="0">
                <a:cs typeface="ＭＳ Ｐゴシック" charset="0"/>
              </a:rPr>
              <a:t>	B.	Mg</a:t>
            </a:r>
            <a:r>
              <a:rPr lang="en-US" baseline="-25000" dirty="0" smtClean="0">
                <a:cs typeface="ＭＳ Ｐゴシック" charset="0"/>
              </a:rPr>
              <a:t>2</a:t>
            </a:r>
            <a:r>
              <a:rPr lang="en-US" dirty="0" smtClean="0">
                <a:cs typeface="ＭＳ Ｐゴシック" charset="0"/>
              </a:rPr>
              <a:t>N</a:t>
            </a:r>
            <a:r>
              <a:rPr lang="en-US" baseline="-25000" dirty="0" smtClean="0">
                <a:cs typeface="ＭＳ Ｐゴシック" charset="0"/>
              </a:rPr>
              <a:t>3</a:t>
            </a:r>
            <a:r>
              <a:rPr lang="en-US" dirty="0" smtClean="0">
                <a:cs typeface="ＭＳ Ｐゴシック" charset="0"/>
              </a:rPr>
              <a:t>	C.	Mg</a:t>
            </a:r>
            <a:r>
              <a:rPr lang="en-US" baseline="-25000" dirty="0" smtClean="0">
                <a:cs typeface="ＭＳ Ｐゴシック" charset="0"/>
              </a:rPr>
              <a:t>3</a:t>
            </a:r>
            <a:r>
              <a:rPr lang="en-US" dirty="0" smtClean="0">
                <a:cs typeface="ＭＳ Ｐゴシック" charset="0"/>
              </a:rPr>
              <a:t>N</a:t>
            </a:r>
            <a:r>
              <a:rPr lang="en-US" baseline="-25000" dirty="0" smtClean="0">
                <a:cs typeface="ＭＳ Ｐゴシック" charset="0"/>
              </a:rPr>
              <a:t>2</a:t>
            </a:r>
            <a:endParaRPr lang="en-US" baseline="-25000" dirty="0"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141&quot;&gt;&lt;property id=&quot;20148&quot; value=&quot;5&quot;/&gt;&lt;property id=&quot;20300&quot; value=&quot;Slide 1 - &amp;quot;5.2  Nuclear Reactions&amp;quot;&quot;/&gt;&lt;property id=&quot;20307&quot; value=&quot;356&quot;/&gt;&lt;/object&gt;&lt;object type=&quot;3&quot; unique_id=&quot;10142&quot;&gt;&lt;property id=&quot;20148&quot; value=&quot;5&quot;/&gt;&lt;property id=&quot;20300&quot; value=&quot;Slide 2 - &amp;quot;Balancing Nuclear Equations&amp;quot;&quot;/&gt;&lt;property id=&quot;20307&quot; value=&quot;357&quot;/&gt;&lt;/object&gt;&lt;object type=&quot;3&quot; unique_id=&quot;10143&quot;&gt;&lt;property id=&quot;20148&quot; value=&quot;5&quot;/&gt;&lt;property id=&quot;20300&quot; value=&quot;Slide 3 - &amp;quot;Alpha Decay&amp;quot;&quot;/&gt;&lt;property id=&quot;20307&quot; value=&quot;358&quot;/&gt;&lt;/object&gt;&lt;object type=&quot;3&quot; unique_id=&quot;10144&quot;&gt;&lt;property id=&quot;20148&quot; value=&quot;5&quot;/&gt;&lt;property id=&quot;20300&quot; value=&quot;Slide 4 - &amp;quot;Guide to Completing Nuclear Equations&amp;quot;&quot;/&gt;&lt;property id=&quot;20307&quot; value=&quot;359&quot;/&gt;&lt;/object&gt;&lt;object type=&quot;3&quot; unique_id=&quot;10145&quot;&gt;&lt;property id=&quot;20148&quot; value=&quot;5&quot;/&gt;&lt;property id=&quot;20300&quot; value=&quot;Slide 5 - &amp;quot;Equation for Alpha Emission&amp;quot;&quot;/&gt;&lt;property id=&quot;20307&quot; value=&quot;360&quot;/&gt;&lt;/object&gt;&lt;object type=&quot;3&quot; unique_id=&quot;10146&quot;&gt;&lt;property id=&quot;20148&quot; value=&quot;5&quot;/&gt;&lt;property id=&quot;20300&quot; value=&quot;Slide 6 - &amp;quot;Equation for Alpha Emission&amp;quot;&quot;/&gt;&lt;property id=&quot;20307&quot; value=&quot;361&quot;/&gt;&lt;/object&gt;&lt;object type=&quot;3&quot; unique_id=&quot;10147&quot;&gt;&lt;property id=&quot;20148&quot; value=&quot;5&quot;/&gt;&lt;property id=&quot;20300&quot; value=&quot;Slide 7 - &amp;quot;Equation for Alpha Emission&amp;quot;&quot;/&gt;&lt;property id=&quot;20307&quot; value=&quot;362&quot;/&gt;&lt;/object&gt;&lt;object type=&quot;3&quot; unique_id=&quot;10148&quot;&gt;&lt;property id=&quot;20148&quot; value=&quot;5&quot;/&gt;&lt;property id=&quot;20300&quot; value=&quot;Slide 8 - &amp;quot;Beta Decay&amp;quot;&quot;/&gt;&lt;property id=&quot;20307&quot; value=&quot;363&quot;/&gt;&lt;/object&gt;&lt;object type=&quot;3&quot; unique_id=&quot;10149&quot;&gt;&lt;property id=&quot;20148&quot; value=&quot;5&quot;/&gt;&lt;property id=&quot;20300&quot; value=&quot;Slide 9 - &amp;quot;Equation for Beta Decay&amp;quot;&quot;/&gt;&lt;property id=&quot;20307&quot; value=&quot;364&quot;/&gt;&lt;/object&gt;&lt;object type=&quot;3&quot; unique_id=&quot;10150&quot;&gt;&lt;property id=&quot;20148&quot; value=&quot;5&quot;/&gt;&lt;property id=&quot;20300&quot; value=&quot;Slide 10 - &amp;quot;Equation for Beta Decay&amp;quot;&quot;/&gt;&lt;property id=&quot;20307&quot; value=&quot;365&quot;/&gt;&lt;/object&gt;&lt;object type=&quot;3&quot; unique_id=&quot;10151&quot;&gt;&lt;property id=&quot;20148&quot; value=&quot;5&quot;/&gt;&lt;property id=&quot;20300&quot; value=&quot;Slide 11 - &amp;quot;Equation for Beta Decay&amp;quot;&quot;/&gt;&lt;property id=&quot;20307&quot; value=&quot;366&quot;/&gt;&lt;/object&gt;&lt;object type=&quot;3&quot; unique_id=&quot;10152&quot;&gt;&lt;property id=&quot;20148&quot; value=&quot;5&quot;/&gt;&lt;property id=&quot;20300&quot; value=&quot;Slide 12 - &amp;quot;Study Check&amp;quot;&quot;/&gt;&lt;property id=&quot;20307&quot; value=&quot;367&quot;/&gt;&lt;/object&gt;&lt;object type=&quot;3&quot; unique_id=&quot;10153&quot;&gt;&lt;property id=&quot;20148&quot; value=&quot;5&quot;/&gt;&lt;property id=&quot;20300&quot; value=&quot;Slide 13 - &amp;quot;Solution&amp;quot;&quot;/&gt;&lt;property id=&quot;20307&quot; value=&quot;368&quot;/&gt;&lt;/object&gt;&lt;object type=&quot;3&quot; unique_id=&quot;10154&quot;&gt;&lt;property id=&quot;20148&quot; value=&quot;5&quot;/&gt;&lt;property id=&quot;20300&quot; value=&quot;Slide 14 - &amp;quot;Solution&amp;quot;&quot;/&gt;&lt;property id=&quot;20307&quot; value=&quot;369&quot;/&gt;&lt;/object&gt;&lt;object type=&quot;3&quot; unique_id=&quot;10155&quot;&gt;&lt;property id=&quot;20148&quot; value=&quot;5&quot;/&gt;&lt;property id=&quot;20300&quot; value=&quot;Slide 15 - &amp;quot;Solution&amp;quot;&quot;/&gt;&lt;property id=&quot;20307&quot; value=&quot;370&quot;/&gt;&lt;/object&gt;&lt;object type=&quot;3&quot; unique_id=&quot;10156&quot;&gt;&lt;property id=&quot;20148&quot; value=&quot;5&quot;/&gt;&lt;property id=&quot;20300&quot; value=&quot;Slide 16 - &amp;quot;Positron Emission&amp;quot;&quot;/&gt;&lt;property id=&quot;20307&quot; value=&quot;371&quot;/&gt;&lt;/object&gt;&lt;object type=&quot;3&quot; unique_id=&quot;10157&quot;&gt;&lt;property id=&quot;20148&quot; value=&quot;5&quot;/&gt;&lt;property id=&quot;20300&quot; value=&quot;Slide 17 - &amp;quot;Gamma Radiation&amp;quot;&quot;/&gt;&lt;property id=&quot;20307&quot; value=&quot;372&quot;/&gt;&lt;/object&gt;&lt;object type=&quot;3&quot; unique_id=&quot;10158&quot;&gt;&lt;property id=&quot;20148&quot; value=&quot;5&quot;/&gt;&lt;property id=&quot;20300&quot; value=&quot;Slide 18 - &amp;quot;Summary of Types of Radiation&amp;quot;&quot;/&gt;&lt;property id=&quot;20307&quot; value=&quot;373&quot;/&gt;&lt;/object&gt;&lt;object type=&quot;3&quot; unique_id=&quot;10159&quot;&gt;&lt;property id=&quot;20148&quot; value=&quot;5&quot;/&gt;&lt;property id=&quot;20300&quot; value=&quot;Slide 19 - &amp;quot;Producing Radioactive Isotopes&amp;quot;&quot;/&gt;&lt;property id=&quot;20307&quot; value=&quot;374&quot;/&gt;&lt;/object&gt;&lt;object type=&quot;3&quot; unique_id=&quot;10160&quot;&gt;&lt;property id=&quot;20148&quot; value=&quot;5&quot;/&gt;&lt;property id=&quot;20300&quot; value=&quot;Slide 20 - &amp;quot;Equation for Producing New Isotopes by Bombardment&amp;quot;&quot;/&gt;&lt;property id=&quot;20307&quot; value=&quot;375&quot;/&gt;&lt;/object&gt;&lt;object type=&quot;3&quot; unique_id=&quot;10161&quot;&gt;&lt;property id=&quot;20148&quot; value=&quot;5&quot;/&gt;&lt;property id=&quot;20300&quot; value=&quot;Slide 21 - &amp;quot;Equation for Producing New Isotopes by Bombardment&amp;quot;&quot;/&gt;&lt;property id=&quot;20307&quot; value=&quot;376&quot;/&gt;&lt;/object&gt;&lt;object type=&quot;3&quot; unique_id=&quot;10162&quot;&gt;&lt;property id=&quot;20148&quot; value=&quot;5&quot;/&gt;&lt;property id=&quot;20300&quot; value=&quot;Slide 22 - &amp;quot;Equation for Producing New Isotopes by Bombardment&amp;quot;&quot;/&gt;&lt;property id=&quot;20307&quot; value=&quot;377&quot;/&gt;&lt;/object&gt;&lt;object type=&quot;3&quot; unique_id=&quot;10163&quot;&gt;&lt;property id=&quot;20148&quot; value=&quot;5&quot;/&gt;&lt;property id=&quot;20300&quot; value=&quot;Slide 23 - &amp;quot;Study Check&amp;quot;&quot;/&gt;&lt;property id=&quot;20307&quot; value=&quot;378&quot;/&gt;&lt;/object&gt;&lt;object type=&quot;3&quot; unique_id=&quot;10164&quot;&gt;&lt;property id=&quot;20148&quot; value=&quot;5&quot;/&gt;&lt;property id=&quot;20300&quot; value=&quot;Slide 24 - &amp;quot;Solution&amp;quot;&quot;/&gt;&lt;property id=&quot;20307&quot; value=&quot;379&quot;/&gt;&lt;/object&gt;&lt;object type=&quot;3&quot; unique_id=&quot;10165&quot;&gt;&lt;property id=&quot;20148&quot; value=&quot;5&quot;/&gt;&lt;property id=&quot;20300&quot; value=&quot;Slide 25 - &amp;quot;Solution&amp;quot;&quot;/&gt;&lt;property id=&quot;20307&quot; value=&quot;380&quot;/&gt;&lt;/object&gt;&lt;object type=&quot;3&quot; unique_id=&quot;10166&quot;&gt;&lt;property id=&quot;20148&quot; value=&quot;5&quot;/&gt;&lt;property id=&quot;20300&quot; value=&quot;Slide 26 - &amp;quot;Solution&amp;quot;&quot;/&gt;&lt;property id=&quot;20307&quot; value=&quot;381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274</Words>
  <Application>Microsoft Office PowerPoint</Application>
  <PresentationFormat>On-screen Show (4:3)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HA5Lect_template</vt:lpstr>
      <vt:lpstr>6.2  Writing Formulas for Ionic Compounds</vt:lpstr>
      <vt:lpstr>Properties of Ionic Compounds</vt:lpstr>
      <vt:lpstr>NaCl, An Ionic Compound</vt:lpstr>
      <vt:lpstr>Formulas of Ionic Compounds</vt:lpstr>
      <vt:lpstr>Subscripts in Formulas</vt:lpstr>
      <vt:lpstr>Writing Ionic Formulas from Ion Charges</vt:lpstr>
      <vt:lpstr>Study Check</vt:lpstr>
      <vt:lpstr>Solution</vt:lpstr>
      <vt:lpstr>Study Check</vt:lpstr>
      <vt:lpstr>Solution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GEX_QC_07</cp:lastModifiedBy>
  <cp:revision>614</cp:revision>
  <cp:lastPrinted>2013-03-26T15:10:13Z</cp:lastPrinted>
  <dcterms:created xsi:type="dcterms:W3CDTF">2007-09-26T05:29:17Z</dcterms:created>
  <dcterms:modified xsi:type="dcterms:W3CDTF">2015-01-12T19:53:25Z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