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356" r:id="rId2"/>
    <p:sldId id="357" r:id="rId3"/>
    <p:sldId id="358" r:id="rId4"/>
    <p:sldId id="361" r:id="rId5"/>
    <p:sldId id="362" r:id="rId6"/>
    <p:sldId id="363" r:id="rId7"/>
    <p:sldId id="364" r:id="rId8"/>
    <p:sldId id="365" r:id="rId9"/>
  </p:sldIdLst>
  <p:sldSz cx="9144000" cy="6858000" type="screen4x3"/>
  <p:notesSz cx="7315200" cy="96012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1C"/>
    <a:srgbClr val="004080"/>
    <a:srgbClr val="800000"/>
    <a:srgbClr val="ED6B06"/>
    <a:srgbClr val="FF33CC"/>
    <a:srgbClr val="FFFFCC"/>
    <a:srgbClr val="3333CC"/>
    <a:srgbClr val="333399"/>
    <a:srgbClr val="143C8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5" autoAdjust="0"/>
  </p:normalViewPr>
  <p:slideViewPr>
    <p:cSldViewPr snapToGrid="0" showGuides="1">
      <p:cViewPr varScale="1">
        <p:scale>
          <a:sx n="99" d="100"/>
          <a:sy n="99" d="100"/>
        </p:scale>
        <p:origin x="-240" y="-90"/>
      </p:cViewPr>
      <p:guideLst>
        <p:guide orient="horz" pos="290"/>
        <p:guide pos="171"/>
        <p:guide pos="25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27" charset="0"/>
              </a:defRPr>
            </a:lvl1pPr>
          </a:lstStyle>
          <a:p>
            <a:pPr>
              <a:defRPr/>
            </a:pPr>
            <a:fld id="{C0122EBD-CFD9-41C4-8965-7FE9D0EB0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7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1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2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3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4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5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6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7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8</a:t>
            </a:fld>
            <a:endParaRPr 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4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1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141413"/>
            <a:ext cx="8229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38547" y="635025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General, Organic, and Biological Chemistry: Structures of Life,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5/e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Karen C. Timberlake</a:t>
            </a: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6019800" y="6335404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© 2016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</p:sldLayoutIdLst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18.6  Hydrolysis of Amides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327476"/>
            <a:ext cx="8777087" cy="89255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In a reverse reaction of </a:t>
            </a:r>
            <a:r>
              <a:rPr lang="en-US" sz="2600" dirty="0" err="1"/>
              <a:t>amidation</a:t>
            </a:r>
            <a:r>
              <a:rPr lang="en-US" sz="2600" dirty="0"/>
              <a:t>, hydrolysis occurs when water and an acid or a base split an amide.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59344" y="5395838"/>
            <a:ext cx="854281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Learning Goal  </a:t>
            </a:r>
            <a:r>
              <a:rPr lang="en-US" sz="2600" dirty="0">
                <a:latin typeface="+mn-lt"/>
                <a:cs typeface="Times New Roman" charset="0"/>
              </a:rPr>
              <a:t>Write balanced chemical equations for the hydrolysis of amides.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 descr="18_Pg677_UnFigure_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"/>
          <a:stretch/>
        </p:blipFill>
        <p:spPr>
          <a:xfrm>
            <a:off x="410651" y="2517802"/>
            <a:ext cx="8320379" cy="261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Acid Hydrolysis of Amides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642332" cy="8925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z="2600" dirty="0">
                <a:cs typeface="Times" charset="0"/>
              </a:rPr>
              <a:t>Amides undergo</a:t>
            </a:r>
            <a:r>
              <a:rPr lang="en-US" sz="2600" dirty="0">
                <a:solidFill>
                  <a:srgbClr val="000000"/>
                </a:solidFill>
                <a:cs typeface="Times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cs typeface="Times" charset="0"/>
              </a:rPr>
              <a:t>acid hydrolysis</a:t>
            </a:r>
            <a:r>
              <a:rPr lang="en-US" sz="2600" dirty="0">
                <a:solidFill>
                  <a:srgbClr val="000000"/>
                </a:solidFill>
                <a:cs typeface="Times" charset="0"/>
              </a:rPr>
              <a:t> with heat to produce a carboxylic acid and an ammonium salt</a:t>
            </a:r>
            <a:r>
              <a:rPr lang="en-US" sz="2600" dirty="0" smtClean="0">
                <a:solidFill>
                  <a:srgbClr val="000000"/>
                </a:solidFill>
                <a:cs typeface="Times" charset="0"/>
              </a:rPr>
              <a:t>.</a:t>
            </a:r>
            <a:endParaRPr lang="en-US" sz="2600" dirty="0">
              <a:solidFill>
                <a:srgbClr val="000000"/>
              </a:solidFill>
              <a:cs typeface="Times" charset="0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59344" y="5818931"/>
            <a:ext cx="864990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9pPr>
          </a:lstStyle>
          <a:p>
            <a:pPr eaLnBrk="1" hangingPunct="1">
              <a:buClr>
                <a:schemeClr val="bg2"/>
              </a:buClr>
            </a:pPr>
            <a:r>
              <a:rPr lang="en-US" sz="2600" b="1" dirty="0">
                <a:solidFill>
                  <a:srgbClr val="800000"/>
                </a:solidFill>
                <a:latin typeface="+mn-lt"/>
                <a:cs typeface="Times New Roman" charset="0"/>
              </a:rPr>
              <a:t>Core Chemistry Skill  </a:t>
            </a:r>
            <a:r>
              <a:rPr lang="en-US" sz="2600" dirty="0">
                <a:solidFill>
                  <a:srgbClr val="000000"/>
                </a:solidFill>
                <a:latin typeface="+mn-lt"/>
                <a:cs typeface="Times" charset="0"/>
              </a:rPr>
              <a:t>Hydrolyzing Amides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 descr="18_Pg676_UnFigure_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9"/>
          <a:stretch/>
        </p:blipFill>
        <p:spPr>
          <a:xfrm>
            <a:off x="518694" y="2677694"/>
            <a:ext cx="8117479" cy="26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Base Hydrolysis of Amides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3" y="1327476"/>
            <a:ext cx="8549823" cy="230832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dirty="0">
                <a:cs typeface="Times" charset="0"/>
              </a:rPr>
              <a:t>Amides undergo</a:t>
            </a:r>
            <a:r>
              <a:rPr lang="en-US" dirty="0">
                <a:solidFill>
                  <a:srgbClr val="000000"/>
                </a:solidFill>
                <a:cs typeface="Times" charset="0"/>
              </a:rPr>
              <a:t> </a:t>
            </a:r>
            <a:r>
              <a:rPr lang="en-US" b="1" dirty="0">
                <a:solidFill>
                  <a:srgbClr val="000000"/>
                </a:solidFill>
                <a:cs typeface="Times" charset="0"/>
              </a:rPr>
              <a:t>base hydrolysis</a:t>
            </a:r>
            <a:r>
              <a:rPr lang="en-US" dirty="0">
                <a:solidFill>
                  <a:srgbClr val="000000"/>
                </a:solidFill>
                <a:cs typeface="Times" charset="0"/>
              </a:rPr>
              <a:t> with heat to produce a carboxylate salt and an amine or ammonia.</a:t>
            </a:r>
          </a:p>
          <a:p>
            <a:pPr marL="0" indent="0" eaLnBrk="1" hangingPunct="1">
              <a:spcBef>
                <a:spcPct val="50000"/>
              </a:spcBef>
              <a:buSzTx/>
              <a:buFont typeface="Arial" charset="0"/>
              <a:buNone/>
            </a:pPr>
            <a:endParaRPr lang="en-US" dirty="0">
              <a:solidFill>
                <a:srgbClr val="000000"/>
              </a:solidFill>
              <a:cs typeface="Time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 descr="18_Pg676_UnFigure_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1"/>
          <a:stretch/>
        </p:blipFill>
        <p:spPr>
          <a:xfrm>
            <a:off x="398379" y="3472134"/>
            <a:ext cx="8416481" cy="195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Base Hydrolysis of Amides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642332" cy="129266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SzTx/>
              <a:buFont typeface="Arial" charset="0"/>
              <a:buNone/>
            </a:pPr>
            <a:r>
              <a:rPr lang="en-US" sz="2600" dirty="0">
                <a:solidFill>
                  <a:srgbClr val="000000"/>
                </a:solidFill>
                <a:cs typeface="Times" charset="0"/>
              </a:rPr>
              <a:t>Draw the condensed structural formulas and give the IUPAC names for the products from the hydrolysis of </a:t>
            </a:r>
            <a:r>
              <a:rPr lang="en-US" sz="2600" i="1" dirty="0">
                <a:solidFill>
                  <a:srgbClr val="000000"/>
                </a:solidFill>
                <a:cs typeface="Times" charset="0"/>
              </a:rPr>
              <a:t>N-</a:t>
            </a:r>
            <a:r>
              <a:rPr lang="en-US" sz="2600" dirty="0" err="1">
                <a:solidFill>
                  <a:srgbClr val="000000"/>
                </a:solidFill>
                <a:cs typeface="Times" charset="0"/>
              </a:rPr>
              <a:t>methylpentanamide</a:t>
            </a:r>
            <a:r>
              <a:rPr lang="en-US" sz="2600" dirty="0">
                <a:solidFill>
                  <a:srgbClr val="000000"/>
                </a:solidFill>
                <a:cs typeface="Times" charset="0"/>
              </a:rPr>
              <a:t> with </a:t>
            </a:r>
            <a:r>
              <a:rPr lang="en-US" sz="2600" dirty="0" err="1">
                <a:solidFill>
                  <a:srgbClr val="000000"/>
                </a:solidFill>
                <a:cs typeface="Times" charset="0"/>
              </a:rPr>
              <a:t>NaOH</a:t>
            </a:r>
            <a:r>
              <a:rPr lang="en-US" sz="2600" dirty="0">
                <a:solidFill>
                  <a:srgbClr val="000000"/>
                </a:solidFill>
                <a:cs typeface="Times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449179" y="3685673"/>
            <a:ext cx="7391400" cy="1600200"/>
          </a:xfrm>
          <a:prstGeom prst="roundRect">
            <a:avLst>
              <a:gd name="adj" fmla="val 16667"/>
            </a:avLst>
          </a:prstGeom>
          <a:solidFill>
            <a:srgbClr val="A992FF">
              <a:alpha val="25098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 sz="2000" b="1" dirty="0">
              <a:latin typeface="Times"/>
              <a:ea typeface="+mn-ea"/>
              <a:cs typeface="Times"/>
            </a:endParaRPr>
          </a:p>
          <a:p>
            <a:pPr>
              <a:defRPr/>
            </a:pPr>
            <a:endParaRPr lang="en-US" sz="2000" b="1" dirty="0">
              <a:latin typeface="Times"/>
              <a:ea typeface="+mn-ea"/>
              <a:cs typeface="Times"/>
            </a:endParaRPr>
          </a:p>
          <a:p>
            <a:pPr>
              <a:defRPr/>
            </a:pPr>
            <a:endParaRPr lang="en-US" sz="2000" b="1" dirty="0">
              <a:latin typeface="Times"/>
              <a:ea typeface="+mn-ea"/>
              <a:cs typeface="Times"/>
            </a:endParaRPr>
          </a:p>
          <a:p>
            <a:pPr>
              <a:defRPr/>
            </a:pPr>
            <a:endParaRPr lang="en-US" sz="2000" b="1" dirty="0">
              <a:latin typeface="Times"/>
              <a:ea typeface="+mn-ea"/>
              <a:cs typeface="Times"/>
            </a:endParaRPr>
          </a:p>
          <a:p>
            <a:pPr>
              <a:defRPr/>
            </a:pPr>
            <a:r>
              <a:rPr lang="en-US" sz="2000" b="1" dirty="0">
                <a:latin typeface="Times"/>
                <a:ea typeface="+mn-ea"/>
                <a:cs typeface="Times"/>
              </a:rPr>
              <a:t>ANALYZE      	Given </a:t>
            </a:r>
            <a:r>
              <a:rPr lang="en-US" sz="2000" b="1" i="1" dirty="0">
                <a:latin typeface="Times"/>
                <a:ea typeface="+mn-ea"/>
                <a:cs typeface="Times"/>
              </a:rPr>
              <a:t> 	                      	</a:t>
            </a:r>
            <a:r>
              <a:rPr lang="en-US" sz="2000" b="1" dirty="0">
                <a:latin typeface="Times"/>
                <a:ea typeface="+mn-ea"/>
                <a:cs typeface="Times"/>
              </a:rPr>
              <a:t>Need</a:t>
            </a:r>
          </a:p>
          <a:p>
            <a:pPr>
              <a:defRPr/>
            </a:pPr>
            <a:r>
              <a:rPr lang="en-US" sz="2000" b="1" dirty="0">
                <a:latin typeface="Times"/>
                <a:ea typeface="+mn-ea"/>
                <a:cs typeface="Times"/>
              </a:rPr>
              <a:t>THE	 	</a:t>
            </a:r>
            <a:r>
              <a:rPr lang="en-US" sz="2000" dirty="0">
                <a:latin typeface="Times"/>
                <a:ea typeface="+mn-ea"/>
                <a:cs typeface="Times"/>
              </a:rPr>
              <a:t>hydrolysis of		products, condensed</a:t>
            </a:r>
          </a:p>
          <a:p>
            <a:pPr>
              <a:defRPr/>
            </a:pPr>
            <a:r>
              <a:rPr lang="en-US" sz="2000" b="1" dirty="0">
                <a:latin typeface="Times"/>
                <a:ea typeface="+mn-ea"/>
                <a:cs typeface="Times"/>
              </a:rPr>
              <a:t>PROBLEM</a:t>
            </a:r>
            <a:r>
              <a:rPr lang="en-US" sz="2000" dirty="0">
                <a:latin typeface="Times"/>
                <a:ea typeface="+mn-ea"/>
                <a:cs typeface="Times"/>
              </a:rPr>
              <a:t> 	</a:t>
            </a:r>
            <a:r>
              <a:rPr lang="en-US" sz="2000" i="1" dirty="0" smtClean="0">
                <a:latin typeface="Times" charset="0"/>
                <a:ea typeface="+mn-ea"/>
                <a:cs typeface="Times" charset="0"/>
              </a:rPr>
              <a:t>N</a:t>
            </a:r>
            <a:r>
              <a:rPr lang="en-US" sz="2000" dirty="0">
                <a:latin typeface="Times" charset="0"/>
                <a:ea typeface="+mn-ea"/>
                <a:cs typeface="Times" charset="0"/>
              </a:rPr>
              <a:t>-</a:t>
            </a:r>
            <a:r>
              <a:rPr lang="en-US" sz="2000" dirty="0" err="1">
                <a:latin typeface="Times" charset="0"/>
                <a:ea typeface="+mn-ea"/>
                <a:cs typeface="Times" charset="0"/>
              </a:rPr>
              <a:t>methylpentanamide</a:t>
            </a:r>
            <a:r>
              <a:rPr lang="en-US" sz="2000" dirty="0">
                <a:latin typeface="Times" charset="0"/>
                <a:ea typeface="+mn-ea"/>
                <a:cs typeface="Times" charset="0"/>
              </a:rPr>
              <a:t>	</a:t>
            </a:r>
            <a:r>
              <a:rPr lang="en-US" sz="2000" dirty="0" smtClean="0">
                <a:latin typeface="Times" charset="0"/>
                <a:ea typeface="+mn-ea"/>
                <a:cs typeface="Times" charset="0"/>
              </a:rPr>
              <a:t>structural </a:t>
            </a:r>
            <a:r>
              <a:rPr lang="en-US" sz="2000" dirty="0">
                <a:latin typeface="Times" charset="0"/>
                <a:ea typeface="+mn-ea"/>
                <a:cs typeface="Times" charset="0"/>
              </a:rPr>
              <a:t>formulas,</a:t>
            </a:r>
          </a:p>
          <a:p>
            <a:pPr>
              <a:defRPr/>
            </a:pPr>
            <a:r>
              <a:rPr lang="en-US" sz="2000" dirty="0">
                <a:latin typeface="Times" charset="0"/>
                <a:ea typeface="+mn-ea"/>
                <a:cs typeface="Times" charset="0"/>
              </a:rPr>
              <a:t>		</a:t>
            </a:r>
            <a:r>
              <a:rPr lang="en-US" sz="2000" dirty="0" smtClean="0">
                <a:latin typeface="Times" charset="0"/>
                <a:ea typeface="+mn-ea"/>
                <a:cs typeface="Times" charset="0"/>
              </a:rPr>
              <a:t>with </a:t>
            </a:r>
            <a:r>
              <a:rPr lang="en-US" sz="2000" dirty="0">
                <a:latin typeface="Times" charset="0"/>
                <a:ea typeface="+mn-ea"/>
                <a:cs typeface="Times" charset="0"/>
              </a:rPr>
              <a:t>NaOH		</a:t>
            </a:r>
            <a:r>
              <a:rPr lang="en-US" sz="2000" dirty="0" smtClean="0">
                <a:latin typeface="Times" charset="0"/>
                <a:ea typeface="+mn-ea"/>
                <a:cs typeface="Times" charset="0"/>
              </a:rPr>
              <a:t>IUPAC </a:t>
            </a:r>
            <a:r>
              <a:rPr lang="en-US" sz="2000" dirty="0">
                <a:latin typeface="Times" charset="0"/>
                <a:ea typeface="+mn-ea"/>
                <a:cs typeface="Times" charset="0"/>
              </a:rPr>
              <a:t>names</a:t>
            </a:r>
          </a:p>
          <a:p>
            <a:pPr>
              <a:defRPr/>
            </a:pPr>
            <a:endParaRPr lang="en-US" sz="2000" dirty="0">
              <a:latin typeface="Times"/>
              <a:ea typeface="+mn-ea"/>
              <a:cs typeface="Times"/>
            </a:endParaRPr>
          </a:p>
          <a:p>
            <a:pPr>
              <a:defRPr/>
            </a:pPr>
            <a:endParaRPr lang="en-US" sz="2000" dirty="0">
              <a:latin typeface="Times"/>
              <a:ea typeface="+mn-ea"/>
              <a:cs typeface="Times"/>
            </a:endParaRPr>
          </a:p>
          <a:p>
            <a:pPr>
              <a:defRPr/>
            </a:pPr>
            <a:r>
              <a:rPr lang="en-US" sz="2000" dirty="0">
                <a:latin typeface="Times"/>
                <a:ea typeface="+mn-ea"/>
                <a:cs typeface="Times"/>
              </a:rPr>
              <a:t>              </a:t>
            </a:r>
            <a:r>
              <a:rPr lang="en-US" sz="2000" dirty="0">
                <a:solidFill>
                  <a:srgbClr val="000000"/>
                </a:solidFill>
                <a:latin typeface="Times"/>
                <a:cs typeface="Times"/>
              </a:rPr>
              <a:t>	           		        				         	  					</a:t>
            </a:r>
          </a:p>
        </p:txBody>
      </p:sp>
    </p:spTree>
    <p:extLst>
      <p:ext uri="{BB962C8B-B14F-4D97-AF65-F5344CB8AC3E}">
        <p14:creationId xmlns:p14="http://schemas.microsoft.com/office/powerpoint/2010/main" val="21575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Base Hydrolysis of Amides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642332" cy="2806922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SzTx/>
              <a:buFont typeface="Arial"/>
              <a:buNone/>
              <a:defRPr/>
            </a:pPr>
            <a:r>
              <a:rPr lang="en-US" sz="2600" dirty="0">
                <a:solidFill>
                  <a:srgbClr val="000000"/>
                </a:solidFill>
                <a:cs typeface="ＭＳ Ｐゴシック" charset="0"/>
              </a:rPr>
              <a:t>Draw the condensed structural formulas for the products from the hydrolysis of </a:t>
            </a:r>
            <a:r>
              <a:rPr lang="en-US" sz="2600" i="1" dirty="0">
                <a:solidFill>
                  <a:srgbClr val="000000"/>
                </a:solidFill>
                <a:cs typeface="ＭＳ Ｐゴシック" charset="0"/>
              </a:rPr>
              <a:t>N-</a:t>
            </a:r>
            <a:r>
              <a:rPr lang="en-US" sz="2600" dirty="0" err="1">
                <a:solidFill>
                  <a:srgbClr val="000000"/>
                </a:solidFill>
                <a:cs typeface="ＭＳ Ｐゴシック" charset="0"/>
              </a:rPr>
              <a:t>methylpentanamide</a:t>
            </a:r>
            <a:r>
              <a:rPr lang="en-US" sz="2600" dirty="0">
                <a:solidFill>
                  <a:srgbClr val="000000"/>
                </a:solidFill>
                <a:cs typeface="ＭＳ Ｐゴシック" charset="0"/>
              </a:rPr>
              <a:t> with </a:t>
            </a:r>
            <a:r>
              <a:rPr lang="en-US" sz="2600" dirty="0" err="1">
                <a:solidFill>
                  <a:srgbClr val="000000"/>
                </a:solidFill>
                <a:cs typeface="ＭＳ Ｐゴシック" charset="0"/>
              </a:rPr>
              <a:t>NaOH</a:t>
            </a:r>
            <a:r>
              <a:rPr lang="en-US" sz="2600" dirty="0">
                <a:solidFill>
                  <a:srgbClr val="000000"/>
                </a:solidFill>
                <a:cs typeface="ＭＳ Ｐゴシック" charset="0"/>
              </a:rPr>
              <a:t>.</a:t>
            </a:r>
          </a:p>
          <a:p>
            <a:pPr marL="0" indent="0" eaLnBrk="1" hangingPunct="1">
              <a:spcBef>
                <a:spcPts val="1200"/>
              </a:spcBef>
              <a:buFont typeface="Arial"/>
              <a:buNone/>
              <a:defRPr/>
            </a:pPr>
            <a:r>
              <a:rPr lang="en-US" sz="2600" dirty="0"/>
              <a:t>In the base hydrolysis of the amide,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600" dirty="0"/>
              <a:t>the amide bond is broken between the carboxyl carbon atom and the nitrogen atom.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sz="2600" dirty="0"/>
              <a:t>the products are the carboxylate salt and an amine.</a:t>
            </a:r>
            <a:endParaRPr lang="en-US" sz="2600" dirty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11" descr="18_Pg677_UnFigure_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8"/>
          <a:stretch/>
        </p:blipFill>
        <p:spPr>
          <a:xfrm>
            <a:off x="958758" y="4082440"/>
            <a:ext cx="7129138" cy="224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Study Check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642332" cy="89255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sz="2600" dirty="0">
                <a:cs typeface="Times" charset="0"/>
              </a:rPr>
              <a:t>Draw the condensed structural formula for the hydrolysis of the following amide with </a:t>
            </a:r>
            <a:r>
              <a:rPr lang="en-US" sz="2600" dirty="0" err="1">
                <a:cs typeface="Times" charset="0"/>
              </a:rPr>
              <a:t>HCl</a:t>
            </a:r>
            <a:r>
              <a:rPr lang="en-US" sz="2600" dirty="0">
                <a:cs typeface="Times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33147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063912" y="30480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5pPr>
            <a:lvl6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6pPr>
            <a:lvl7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7pPr>
            <a:lvl8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8pPr>
            <a:lvl9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9pPr>
          </a:lstStyle>
          <a:p>
            <a:r>
              <a:rPr lang="en-US" sz="1800" dirty="0"/>
              <a:t>heat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67483" y="3331413"/>
            <a:ext cx="480862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sz="2500" dirty="0" smtClean="0">
                <a:latin typeface="Times" charset="0"/>
                <a:cs typeface="Times" charset="0"/>
              </a:rPr>
              <a:t>+  H</a:t>
            </a:r>
            <a:r>
              <a:rPr lang="en-US" sz="2500" baseline="-25000" dirty="0" smtClean="0">
                <a:latin typeface="Times" charset="0"/>
                <a:cs typeface="Times" charset="0"/>
              </a:rPr>
              <a:t>2</a:t>
            </a:r>
            <a:r>
              <a:rPr lang="en-US" sz="2500" dirty="0" smtClean="0">
                <a:latin typeface="Times" charset="0"/>
                <a:cs typeface="Times" charset="0"/>
              </a:rPr>
              <a:t>O  +  </a:t>
            </a:r>
            <a:r>
              <a:rPr lang="en-US" sz="2500" dirty="0" err="1" smtClean="0">
                <a:latin typeface="Times" charset="0"/>
                <a:cs typeface="Times" charset="0"/>
              </a:rPr>
              <a:t>HCl</a:t>
            </a:r>
            <a:r>
              <a:rPr lang="en-US" sz="2500" dirty="0" smtClean="0">
                <a:latin typeface="Times" charset="0"/>
                <a:cs typeface="Times" charset="0"/>
              </a:rPr>
              <a:t>    </a:t>
            </a:r>
            <a:r>
              <a:rPr lang="en-US" sz="2500" dirty="0" smtClean="0">
                <a:latin typeface="Times" charset="0"/>
                <a:cs typeface="Times" charset="0"/>
                <a:sym typeface="Wingdings" charset="0"/>
              </a:rPr>
              <a:t></a:t>
            </a:r>
          </a:p>
        </p:txBody>
      </p:sp>
    </p:spTree>
    <p:extLst>
      <p:ext uri="{BB962C8B-B14F-4D97-AF65-F5344CB8AC3E}">
        <p14:creationId xmlns:p14="http://schemas.microsoft.com/office/powerpoint/2010/main" val="2009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Solution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6914" y="1327477"/>
            <a:ext cx="8642332" cy="89255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sz="2600" dirty="0">
                <a:cs typeface="Times" charset="0"/>
              </a:rPr>
              <a:t>Draw the condensed structural formula for the hydrolysis of the following amide with </a:t>
            </a:r>
            <a:r>
              <a:rPr lang="en-US" sz="2600" dirty="0" err="1">
                <a:cs typeface="Times" charset="0"/>
              </a:rPr>
              <a:t>HCl</a:t>
            </a:r>
            <a:r>
              <a:rPr lang="en-US" sz="2600" dirty="0">
                <a:cs typeface="Times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33147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063912" y="30480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5pPr>
            <a:lvl6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6pPr>
            <a:lvl7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7pPr>
            <a:lvl8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8pPr>
            <a:lvl9pPr eaLnBrk="0" fontAlgn="base" hangingPunct="0">
              <a:spcAft>
                <a:spcPct val="0"/>
              </a:spcAft>
              <a:buClr>
                <a:srgbClr val="800000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Times" charset="0"/>
              </a:defRPr>
            </a:lvl9pPr>
          </a:lstStyle>
          <a:p>
            <a:r>
              <a:rPr lang="en-US" sz="1800" dirty="0"/>
              <a:t>heat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67483" y="3331413"/>
            <a:ext cx="480862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Wingdings" charset="0"/>
              <a:buNone/>
            </a:pPr>
            <a:r>
              <a:rPr lang="en-US" sz="2500" dirty="0" smtClean="0">
                <a:latin typeface="Times" charset="0"/>
                <a:cs typeface="Times" charset="0"/>
              </a:rPr>
              <a:t>+  H</a:t>
            </a:r>
            <a:r>
              <a:rPr lang="en-US" sz="2500" baseline="-25000" dirty="0" smtClean="0">
                <a:latin typeface="Times" charset="0"/>
                <a:cs typeface="Times" charset="0"/>
              </a:rPr>
              <a:t>2</a:t>
            </a:r>
            <a:r>
              <a:rPr lang="en-US" sz="2500" dirty="0" smtClean="0">
                <a:latin typeface="Times" charset="0"/>
                <a:cs typeface="Times" charset="0"/>
              </a:rPr>
              <a:t>O  +  </a:t>
            </a:r>
            <a:r>
              <a:rPr lang="en-US" sz="2500" dirty="0" err="1" smtClean="0">
                <a:latin typeface="Times" charset="0"/>
                <a:cs typeface="Times" charset="0"/>
              </a:rPr>
              <a:t>HCl</a:t>
            </a:r>
            <a:r>
              <a:rPr lang="en-US" sz="2500" dirty="0" smtClean="0">
                <a:latin typeface="Times" charset="0"/>
                <a:cs typeface="Times" charset="0"/>
              </a:rPr>
              <a:t>    </a:t>
            </a:r>
            <a:r>
              <a:rPr lang="en-US" sz="2500" dirty="0" smtClean="0">
                <a:latin typeface="Times" charset="0"/>
                <a:cs typeface="Times" charset="0"/>
                <a:sym typeface="Wingdings" charset="0"/>
              </a:rPr>
              <a:t>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67200"/>
            <a:ext cx="269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20447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3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Concept Map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Picture 2" descr="18_Pg678_UnFigure_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1"/>
          <a:stretch/>
        </p:blipFill>
        <p:spPr>
          <a:xfrm>
            <a:off x="304800" y="1632284"/>
            <a:ext cx="8534400" cy="41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141&quot;&gt;&lt;property id=&quot;20148&quot; value=&quot;5&quot;/&gt;&lt;property id=&quot;20300&quot; value=&quot;Slide 1 - &amp;quot;5.2  Nuclear Reactions&amp;quot;&quot;/&gt;&lt;property id=&quot;20307&quot; value=&quot;356&quot;/&gt;&lt;/object&gt;&lt;object type=&quot;3&quot; unique_id=&quot;10142&quot;&gt;&lt;property id=&quot;20148&quot; value=&quot;5&quot;/&gt;&lt;property id=&quot;20300&quot; value=&quot;Slide 2 - &amp;quot;Balancing Nuclear Equations&amp;quot;&quot;/&gt;&lt;property id=&quot;20307&quot; value=&quot;357&quot;/&gt;&lt;/object&gt;&lt;object type=&quot;3&quot; unique_id=&quot;10143&quot;&gt;&lt;property id=&quot;20148&quot; value=&quot;5&quot;/&gt;&lt;property id=&quot;20300&quot; value=&quot;Slide 3 - &amp;quot;Alpha Decay&amp;quot;&quot;/&gt;&lt;property id=&quot;20307&quot; value=&quot;358&quot;/&gt;&lt;/object&gt;&lt;object type=&quot;3&quot; unique_id=&quot;10144&quot;&gt;&lt;property id=&quot;20148&quot; value=&quot;5&quot;/&gt;&lt;property id=&quot;20300&quot; value=&quot;Slide 4 - &amp;quot;Guide to Completing Nuclear Equations&amp;quot;&quot;/&gt;&lt;property id=&quot;20307&quot; value=&quot;359&quot;/&gt;&lt;/object&gt;&lt;object type=&quot;3&quot; unique_id=&quot;10145&quot;&gt;&lt;property id=&quot;20148&quot; value=&quot;5&quot;/&gt;&lt;property id=&quot;20300&quot; value=&quot;Slide 5 - &amp;quot;Equation for Alpha Emission&amp;quot;&quot;/&gt;&lt;property id=&quot;20307&quot; value=&quot;360&quot;/&gt;&lt;/object&gt;&lt;object type=&quot;3&quot; unique_id=&quot;10146&quot;&gt;&lt;property id=&quot;20148&quot; value=&quot;5&quot;/&gt;&lt;property id=&quot;20300&quot; value=&quot;Slide 6 - &amp;quot;Equation for Alpha Emission&amp;quot;&quot;/&gt;&lt;property id=&quot;20307&quot; value=&quot;361&quot;/&gt;&lt;/object&gt;&lt;object type=&quot;3&quot; unique_id=&quot;10147&quot;&gt;&lt;property id=&quot;20148&quot; value=&quot;5&quot;/&gt;&lt;property id=&quot;20300&quot; value=&quot;Slide 7 - &amp;quot;Equation for Alpha Emission&amp;quot;&quot;/&gt;&lt;property id=&quot;20307&quot; value=&quot;362&quot;/&gt;&lt;/object&gt;&lt;object type=&quot;3&quot; unique_id=&quot;10148&quot;&gt;&lt;property id=&quot;20148&quot; value=&quot;5&quot;/&gt;&lt;property id=&quot;20300&quot; value=&quot;Slide 8 - &amp;quot;Beta Decay&amp;quot;&quot;/&gt;&lt;property id=&quot;20307&quot; value=&quot;363&quot;/&gt;&lt;/object&gt;&lt;object type=&quot;3&quot; unique_id=&quot;10149&quot;&gt;&lt;property id=&quot;20148&quot; value=&quot;5&quot;/&gt;&lt;property id=&quot;20300&quot; value=&quot;Slide 9 - &amp;quot;Equation for Beta Decay&amp;quot;&quot;/&gt;&lt;property id=&quot;20307&quot; value=&quot;364&quot;/&gt;&lt;/object&gt;&lt;object type=&quot;3&quot; unique_id=&quot;10150&quot;&gt;&lt;property id=&quot;20148&quot; value=&quot;5&quot;/&gt;&lt;property id=&quot;20300&quot; value=&quot;Slide 10 - &amp;quot;Equation for Beta Decay&amp;quot;&quot;/&gt;&lt;property id=&quot;20307&quot; value=&quot;365&quot;/&gt;&lt;/object&gt;&lt;object type=&quot;3&quot; unique_id=&quot;10151&quot;&gt;&lt;property id=&quot;20148&quot; value=&quot;5&quot;/&gt;&lt;property id=&quot;20300&quot; value=&quot;Slide 11 - &amp;quot;Equation for Beta Decay&amp;quot;&quot;/&gt;&lt;property id=&quot;20307&quot; value=&quot;366&quot;/&gt;&lt;/object&gt;&lt;object type=&quot;3&quot; unique_id=&quot;10152&quot;&gt;&lt;property id=&quot;20148&quot; value=&quot;5&quot;/&gt;&lt;property id=&quot;20300&quot; value=&quot;Slide 12 - &amp;quot;Study Check&amp;quot;&quot;/&gt;&lt;property id=&quot;20307&quot; value=&quot;367&quot;/&gt;&lt;/object&gt;&lt;object type=&quot;3&quot; unique_id=&quot;10153&quot;&gt;&lt;property id=&quot;20148&quot; value=&quot;5&quot;/&gt;&lt;property id=&quot;20300&quot; value=&quot;Slide 13 - &amp;quot;Solution&amp;quot;&quot;/&gt;&lt;property id=&quot;20307&quot; value=&quot;368&quot;/&gt;&lt;/object&gt;&lt;object type=&quot;3&quot; unique_id=&quot;10154&quot;&gt;&lt;property id=&quot;20148&quot; value=&quot;5&quot;/&gt;&lt;property id=&quot;20300&quot; value=&quot;Slide 14 - &amp;quot;Solution&amp;quot;&quot;/&gt;&lt;property id=&quot;20307&quot; value=&quot;369&quot;/&gt;&lt;/object&gt;&lt;object type=&quot;3&quot; unique_id=&quot;10155&quot;&gt;&lt;property id=&quot;20148&quot; value=&quot;5&quot;/&gt;&lt;property id=&quot;20300&quot; value=&quot;Slide 15 - &amp;quot;Solution&amp;quot;&quot;/&gt;&lt;property id=&quot;20307&quot; value=&quot;370&quot;/&gt;&lt;/object&gt;&lt;object type=&quot;3&quot; unique_id=&quot;10156&quot;&gt;&lt;property id=&quot;20148&quot; value=&quot;5&quot;/&gt;&lt;property id=&quot;20300&quot; value=&quot;Slide 16 - &amp;quot;Positron Emission&amp;quot;&quot;/&gt;&lt;property id=&quot;20307&quot; value=&quot;371&quot;/&gt;&lt;/object&gt;&lt;object type=&quot;3&quot; unique_id=&quot;10157&quot;&gt;&lt;property id=&quot;20148&quot; value=&quot;5&quot;/&gt;&lt;property id=&quot;20300&quot; value=&quot;Slide 17 - &amp;quot;Gamma Radiation&amp;quot;&quot;/&gt;&lt;property id=&quot;20307&quot; value=&quot;372&quot;/&gt;&lt;/object&gt;&lt;object type=&quot;3&quot; unique_id=&quot;10158&quot;&gt;&lt;property id=&quot;20148&quot; value=&quot;5&quot;/&gt;&lt;property id=&quot;20300&quot; value=&quot;Slide 18 - &amp;quot;Summary of Types of Radiation&amp;quot;&quot;/&gt;&lt;property id=&quot;20307&quot; value=&quot;373&quot;/&gt;&lt;/object&gt;&lt;object type=&quot;3&quot; unique_id=&quot;10159&quot;&gt;&lt;property id=&quot;20148&quot; value=&quot;5&quot;/&gt;&lt;property id=&quot;20300&quot; value=&quot;Slide 19 - &amp;quot;Producing Radioactive Isotopes&amp;quot;&quot;/&gt;&lt;property id=&quot;20307&quot; value=&quot;374&quot;/&gt;&lt;/object&gt;&lt;object type=&quot;3&quot; unique_id=&quot;10160&quot;&gt;&lt;property id=&quot;20148&quot; value=&quot;5&quot;/&gt;&lt;property id=&quot;20300&quot; value=&quot;Slide 20 - &amp;quot;Equation for Producing New Isotopes by Bombardment&amp;quot;&quot;/&gt;&lt;property id=&quot;20307&quot; value=&quot;375&quot;/&gt;&lt;/object&gt;&lt;object type=&quot;3&quot; unique_id=&quot;10161&quot;&gt;&lt;property id=&quot;20148&quot; value=&quot;5&quot;/&gt;&lt;property id=&quot;20300&quot; value=&quot;Slide 21 - &amp;quot;Equation for Producing New Isotopes by Bombardment&amp;quot;&quot;/&gt;&lt;property id=&quot;20307&quot; value=&quot;376&quot;/&gt;&lt;/object&gt;&lt;object type=&quot;3&quot; unique_id=&quot;10162&quot;&gt;&lt;property id=&quot;20148&quot; value=&quot;5&quot;/&gt;&lt;property id=&quot;20300&quot; value=&quot;Slide 22 - &amp;quot;Equation for Producing New Isotopes by Bombardment&amp;quot;&quot;/&gt;&lt;property id=&quot;20307&quot; value=&quot;377&quot;/&gt;&lt;/object&gt;&lt;object type=&quot;3&quot; unique_id=&quot;10163&quot;&gt;&lt;property id=&quot;20148&quot; value=&quot;5&quot;/&gt;&lt;property id=&quot;20300&quot; value=&quot;Slide 23 - &amp;quot;Study Check&amp;quot;&quot;/&gt;&lt;property id=&quot;20307&quot; value=&quot;378&quot;/&gt;&lt;/object&gt;&lt;object type=&quot;3&quot; unique_id=&quot;10164&quot;&gt;&lt;property id=&quot;20148&quot; value=&quot;5&quot;/&gt;&lt;property id=&quot;20300&quot; value=&quot;Slide 24 - &amp;quot;Solution&amp;quot;&quot;/&gt;&lt;property id=&quot;20307&quot; value=&quot;379&quot;/&gt;&lt;/object&gt;&lt;object type=&quot;3&quot; unique_id=&quot;10165&quot;&gt;&lt;property id=&quot;20148&quot; value=&quot;5&quot;/&gt;&lt;property id=&quot;20300&quot; value=&quot;Slide 25 - &amp;quot;Solution&amp;quot;&quot;/&gt;&lt;property id=&quot;20307&quot; value=&quot;380&quot;/&gt;&lt;/object&gt;&lt;object type=&quot;3&quot; unique_id=&quot;10166&quot;&gt;&lt;property id=&quot;20148&quot; value=&quot;5&quot;/&gt;&lt;property id=&quot;20300&quot; value=&quot;Slide 26 - &amp;quot;Solution&amp;quot;&quot;/&gt;&lt;property id=&quot;20307&quot; value=&quot;381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A5Lec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5Lect_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2577</TotalTime>
  <Words>217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HA5Lect_template</vt:lpstr>
      <vt:lpstr>18.6  Hydrolysis of Amides</vt:lpstr>
      <vt:lpstr>Acid Hydrolysis of Amides</vt:lpstr>
      <vt:lpstr>Base Hydrolysis of Amides</vt:lpstr>
      <vt:lpstr>Base Hydrolysis of Amides</vt:lpstr>
      <vt:lpstr>Base Hydrolysis of Amides</vt:lpstr>
      <vt:lpstr>Study Check</vt:lpstr>
      <vt:lpstr>Solution</vt:lpstr>
      <vt:lpstr>Concept Map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windows</cp:lastModifiedBy>
  <cp:revision>556</cp:revision>
  <cp:lastPrinted>2013-03-26T15:10:13Z</cp:lastPrinted>
  <dcterms:created xsi:type="dcterms:W3CDTF">2007-09-26T05:29:17Z</dcterms:created>
  <dcterms:modified xsi:type="dcterms:W3CDTF">2015-01-22T18:52:22Z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