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864" r:id="rId2"/>
  </p:sldMasterIdLst>
  <p:notesMasterIdLst>
    <p:notesMasterId r:id="rId12"/>
  </p:notesMasterIdLst>
  <p:sldIdLst>
    <p:sldId id="400" r:id="rId3"/>
    <p:sldId id="401" r:id="rId4"/>
    <p:sldId id="402" r:id="rId5"/>
    <p:sldId id="403" r:id="rId6"/>
    <p:sldId id="404" r:id="rId7"/>
    <p:sldId id="409" r:id="rId8"/>
    <p:sldId id="406" r:id="rId9"/>
    <p:sldId id="407" r:id="rId10"/>
    <p:sldId id="408" r:id="rId11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ED6B06"/>
    <a:srgbClr val="FF33CC"/>
    <a:srgbClr val="FFFFCC"/>
    <a:srgbClr val="3333CC"/>
    <a:srgbClr val="333399"/>
    <a:srgbClr val="143C83"/>
    <a:srgbClr val="FF0000"/>
    <a:srgbClr val="66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55" autoAdjust="0"/>
  </p:normalViewPr>
  <p:slideViewPr>
    <p:cSldViewPr snapToGrid="0" showGuides="1">
      <p:cViewPr varScale="1">
        <p:scale>
          <a:sx n="99" d="100"/>
          <a:sy n="99" d="100"/>
        </p:scale>
        <p:origin x="-240" y="-90"/>
      </p:cViewPr>
      <p:guideLst>
        <p:guide orient="horz" pos="909"/>
        <p:guide pos="294"/>
        <p:guide pos="2880"/>
        <p:guide pos="33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 pitchFamily="127" charset="0"/>
              </a:defRPr>
            </a:lvl1pPr>
          </a:lstStyle>
          <a:p>
            <a:pPr>
              <a:defRPr/>
            </a:pPr>
            <a:fld id="{C0122EBD-CFD9-41C4-8965-7FE9D0EB05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7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1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2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3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4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5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7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8</a:t>
            </a:fld>
            <a:endParaRPr lang="en-US" sz="13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  <a:ea typeface="ヒラギノ角ゴ Pro W3" pitchFamily="127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ヒラギノ角ゴ Pro W3" pitchFamily="127" charset="-128"/>
              </a:defRPr>
            </a:lvl9pPr>
          </a:lstStyle>
          <a:p>
            <a:fld id="{80BB00B0-3D8C-4DBE-BD2C-4566215A2D20}" type="slidenum">
              <a:rPr lang="en-US" sz="1300" smtClean="0"/>
              <a:pPr/>
              <a:t>9</a:t>
            </a:fld>
            <a:endParaRPr lang="en-US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4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51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5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02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2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1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9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3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8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2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5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141413"/>
            <a:ext cx="82296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644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38547" y="635025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General, Organic, and Biological Chemistry: Structures of Life,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5/e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Karen C. Timberlake</a:t>
            </a: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6019800" y="6335404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7" dir="2700000" algn="ctr" rotWithShape="0">
                    <a:schemeClr val="bg2">
                      <a:alpha val="75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© 2016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2pPr>
      <a:lvl3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3pPr>
      <a:lvl4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4pPr>
      <a:lvl5pPr algn="l" rtl="0" eaLnBrk="0" fontAlgn="base" hangingPunct="0">
        <a:spcBef>
          <a:spcPct val="50000"/>
        </a:spcBef>
        <a:spcAft>
          <a:spcPct val="0"/>
        </a:spcAft>
        <a:defRPr sz="3200" b="1">
          <a:solidFill>
            <a:srgbClr val="FFFFCC"/>
          </a:solidFill>
          <a:latin typeface="Arial" pitchFamily="34" charset="0"/>
          <a:ea typeface="ヒラギノ角ゴ Pro W3" charset="0"/>
          <a:cs typeface="Times New Roman" pitchFamily="18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BC2BF-62A2-4BF4-9F50-B4B58A3970C5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70E9-E312-4856-81D9-F20D3EF6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8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17.7  Cell Membranes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0" y="1178469"/>
            <a:ext cx="87915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Arial" pitchFamily="34" charset="0"/>
              <a:buNone/>
            </a:pPr>
            <a:r>
              <a:rPr lang="en-US" altLang="en-US" sz="2400" dirty="0">
                <a:ea typeface="ＭＳ Ｐゴシック" pitchFamily="34" charset="-128"/>
                <a:cs typeface="Times" charset="0"/>
              </a:rPr>
              <a:t>Substances are transported across a cell membrane by either diffusion, facilitated transport, or active transport.</a:t>
            </a:r>
            <a:endParaRPr lang="en-US" altLang="en-US" sz="2400" b="1" dirty="0">
              <a:ea typeface="ＭＳ Ｐゴシック" pitchFamily="34" charset="-128"/>
              <a:cs typeface="Times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1474" y="5566201"/>
            <a:ext cx="8562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" charset="0"/>
              </a:rPr>
              <a:t>Learning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imes" charset="0"/>
              </a:rPr>
              <a:t>Goal  </a:t>
            </a:r>
            <a:r>
              <a:rPr lang="en-US" dirty="0" smtClean="0">
                <a:latin typeface="+mn-lt"/>
                <a:cs typeface="Times" charset="0"/>
              </a:rPr>
              <a:t>Describe </a:t>
            </a:r>
            <a:r>
              <a:rPr lang="en-US" dirty="0">
                <a:latin typeface="+mn-lt"/>
                <a:cs typeface="Times" charset="0"/>
              </a:rPr>
              <a:t>the composition and function of the lipid bilayer in cell membranes.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5"/>
          <a:stretch/>
        </p:blipFill>
        <p:spPr>
          <a:xfrm>
            <a:off x="1800225" y="2010441"/>
            <a:ext cx="5505450" cy="347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Cell Membranes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0" y="1302294"/>
            <a:ext cx="8534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sz="2800" b="1" dirty="0">
                <a:ea typeface="ＭＳ Ｐゴシック" pitchFamily="34" charset="-128"/>
                <a:cs typeface="Times" charset="0"/>
                <a:sym typeface="Symbol" pitchFamily="18" charset="2"/>
              </a:rPr>
              <a:t>Cell membranes</a:t>
            </a:r>
            <a:r>
              <a:rPr lang="en-US" altLang="en-US" sz="2800" dirty="0">
                <a:ea typeface="ＭＳ Ｐゴシック" pitchFamily="34" charset="-128"/>
                <a:cs typeface="Times" charset="0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ea typeface="ＭＳ Ｐゴシック" pitchFamily="34" charset="-128"/>
                <a:cs typeface="Times" charset="0"/>
              </a:rPr>
              <a:t>are semipermeable so that nutrients can enter the cell and waste products can leave.</a:t>
            </a:r>
            <a:endParaRPr lang="en-US" altLang="en-US" sz="2800" dirty="0">
              <a:ea typeface="ＭＳ Ｐゴシック" pitchFamily="34" charset="-128"/>
              <a:cs typeface="Times" charset="0"/>
              <a:sym typeface="Symbol" pitchFamily="18" charset="2"/>
            </a:endParaRP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ea typeface="ＭＳ Ｐゴシック" pitchFamily="34" charset="-128"/>
                <a:cs typeface="Times" charset="0"/>
                <a:sym typeface="Symbol" pitchFamily="18" charset="2"/>
              </a:rPr>
              <a:t>separate cellular contents from the external environment.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ea typeface="ＭＳ Ｐゴシック" pitchFamily="34" charset="-128"/>
                <a:cs typeface="Times" charset="0"/>
                <a:sym typeface="Symbol" pitchFamily="18" charset="2"/>
              </a:rPr>
              <a:t>consist of a </a:t>
            </a:r>
            <a:r>
              <a:rPr lang="en-US" altLang="en-US" sz="2800" b="1" dirty="0">
                <a:ea typeface="ＭＳ Ｐゴシック" pitchFamily="34" charset="-128"/>
                <a:cs typeface="Times" charset="0"/>
                <a:sym typeface="Symbol" pitchFamily="18" charset="2"/>
              </a:rPr>
              <a:t>lipid bilayer </a:t>
            </a:r>
            <a:r>
              <a:rPr lang="en-US" altLang="en-US" sz="2800" dirty="0">
                <a:ea typeface="ＭＳ Ｐゴシック" pitchFamily="34" charset="-128"/>
                <a:cs typeface="Times" charset="0"/>
                <a:sym typeface="Symbol" pitchFamily="18" charset="2"/>
              </a:rPr>
              <a:t>made of two rows of phospholipids.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ea typeface="ＭＳ Ｐゴシック" pitchFamily="34" charset="-128"/>
                <a:cs typeface="Times" charset="0"/>
                <a:sym typeface="Symbol" pitchFamily="18" charset="2"/>
              </a:rPr>
              <a:t>have an inner portion made of the nonpolar tails of phospholipids, with the polar heads at the outer and </a:t>
            </a:r>
            <a:r>
              <a:rPr lang="en-US" altLang="en-US" sz="2800" dirty="0" smtClean="0">
                <a:ea typeface="ＭＳ Ｐゴシック" pitchFamily="34" charset="-128"/>
                <a:cs typeface="Times" charset="0"/>
                <a:sym typeface="Symbol" pitchFamily="18" charset="2"/>
              </a:rPr>
              <a:t>inner </a:t>
            </a:r>
            <a:r>
              <a:rPr lang="en-US" altLang="en-US" sz="2800" dirty="0">
                <a:ea typeface="ＭＳ Ｐゴシック" pitchFamily="34" charset="-128"/>
                <a:cs typeface="Times" charset="0"/>
                <a:sym typeface="Symbol" pitchFamily="18" charset="2"/>
              </a:rPr>
              <a:t>surfaces.</a:t>
            </a:r>
          </a:p>
        </p:txBody>
      </p:sp>
    </p:spTree>
    <p:extLst>
      <p:ext uri="{BB962C8B-B14F-4D97-AF65-F5344CB8AC3E}">
        <p14:creationId xmlns:p14="http://schemas.microsoft.com/office/powerpoint/2010/main" val="19231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"/>
          <a:stretch/>
        </p:blipFill>
        <p:spPr>
          <a:xfrm>
            <a:off x="4280940" y="1638301"/>
            <a:ext cx="4712309" cy="4305300"/>
          </a:xfrm>
          <a:prstGeom prst="rect">
            <a:avLst/>
          </a:prstGeom>
        </p:spPr>
      </p:pic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it-IT" dirty="0">
                <a:solidFill>
                  <a:srgbClr val="FF6600"/>
                </a:solidFill>
                <a:ea typeface="ヒラギノ角ゴ Pro W3" pitchFamily="127" charset="-128"/>
              </a:rPr>
              <a:t>Fluid Mosaic Model, Cell Membrane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50" y="1302294"/>
            <a:ext cx="4267200" cy="467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Arial"/>
              <a:buNone/>
              <a:defRPr/>
            </a:pPr>
            <a:r>
              <a:rPr lang="en-US" sz="2400" dirty="0"/>
              <a:t>In the fluid mosaic model of a cell membrane,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proteins and cholesterol are embedded in a lipid bilayer of phospholipids.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/>
              <a:t>the bilayer forms a membrane-type barrier with polar heads at the membrane surfaces and the nonpolar tails in the center, away from the water.</a:t>
            </a:r>
            <a:endParaRPr lang="en-US" sz="2400" b="1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it-IT" dirty="0">
                <a:solidFill>
                  <a:srgbClr val="FF6600"/>
                </a:solidFill>
                <a:ea typeface="ヒラギノ角ゴ Pro W3" pitchFamily="127" charset="-128"/>
              </a:rPr>
              <a:t>Fluid Mosaic Model, Cell Membrane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49" y="1302295"/>
            <a:ext cx="867727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The </a:t>
            </a:r>
            <a:r>
              <a:rPr lang="en-US" altLang="en-US" sz="2800" b="1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lipid bilayer</a:t>
            </a: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contains phospholipids with unsaturated fatty acids with kinks in the carbon chains.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contains proteins, carbohydrates, and cholesterol molecules.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is not a rigid, fixed structure but one that is dynamic and fluid-like.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has proteins and carbohydrates on the surface that communicate with hormones and neurotransmitters.</a:t>
            </a:r>
          </a:p>
        </p:txBody>
      </p:sp>
    </p:spTree>
    <p:extLst>
      <p:ext uri="{BB962C8B-B14F-4D97-AF65-F5344CB8AC3E}">
        <p14:creationId xmlns:p14="http://schemas.microsoft.com/office/powerpoint/2010/main" val="12936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it-IT" dirty="0">
                <a:solidFill>
                  <a:srgbClr val="FF6600"/>
                </a:solidFill>
                <a:ea typeface="ヒラギノ角ゴ Pro W3" pitchFamily="127" charset="-128"/>
              </a:rPr>
              <a:t>Transport through Cell Membranes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49" y="1302295"/>
            <a:ext cx="8677275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The transport of substances through cell membranes involves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b="1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diffusion (passive transport)</a:t>
            </a: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, which moves particles from a higher to a lower concentration.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b="1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facilitated transport</a:t>
            </a: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, which uses protein channels to increase the rate of diffusion.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800" b="1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active transport</a:t>
            </a:r>
            <a:r>
              <a:rPr lang="en-US" altLang="en-US" sz="2800" dirty="0">
                <a:solidFill>
                  <a:srgbClr val="000000"/>
                </a:solidFill>
                <a:ea typeface="ＭＳ Ｐゴシック" pitchFamily="34" charset="-128"/>
                <a:cs typeface="Times" charset="0"/>
              </a:rPr>
              <a:t>, which moves ions against a concentration gradient.</a:t>
            </a:r>
          </a:p>
        </p:txBody>
      </p:sp>
    </p:spTree>
    <p:extLst>
      <p:ext uri="{BB962C8B-B14F-4D97-AF65-F5344CB8AC3E}">
        <p14:creationId xmlns:p14="http://schemas.microsoft.com/office/powerpoint/2010/main" val="14459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83564"/>
            <a:ext cx="914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8547" y="635025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General, Organic, and Biological Chemistry: Structures of Life,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5/e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Karen C. Timberlake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019800" y="6335404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7" dir="2700000" algn="ctr" rotWithShape="0">
                    <a:schemeClr val="bg2">
                      <a:alpha val="75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 © 2016 Pearson Education, Inc.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vert="horz" lIns="457200" tIns="45720" rIns="91440" bIns="45720" rtlCol="0" anchor="t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FF6600"/>
                </a:solidFill>
                <a:latin typeface="Arial" pitchFamily="34" charset="0"/>
                <a:ea typeface="ヒラギノ角ゴ Pro W3" pitchFamily="127" charset="-128"/>
                <a:cs typeface="Arial" pitchFamily="34" charset="0"/>
              </a:rPr>
              <a:t>Transport Pathways through Cell Membranes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1949" y="5399135"/>
            <a:ext cx="8677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Substances are transported across a cell membrane by diffusion (passive) transport, facilitated transport, or active transport.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5"/>
          <a:stretch/>
        </p:blipFill>
        <p:spPr>
          <a:xfrm>
            <a:off x="1800225" y="1762791"/>
            <a:ext cx="5505450" cy="347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2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Study Check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49" y="1312910"/>
            <a:ext cx="8677275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 dirty="0">
                <a:ea typeface="ＭＳ Ｐゴシック" pitchFamily="34" charset="-128"/>
                <a:cs typeface="Times" charset="0"/>
              </a:rPr>
              <a:t>The transport of particles across a cell membrane from high </a:t>
            </a:r>
            <a:r>
              <a:rPr lang="en-US" altLang="en-US" sz="2800" dirty="0" smtClean="0">
                <a:ea typeface="ＭＳ Ｐゴシック" pitchFamily="34" charset="-128"/>
                <a:cs typeface="Times" charset="0"/>
              </a:rPr>
              <a:t>concentration </a:t>
            </a:r>
            <a:r>
              <a:rPr lang="en-US" altLang="en-US" sz="2800" dirty="0">
                <a:ea typeface="ＭＳ Ｐゴシック" pitchFamily="34" charset="-128"/>
                <a:cs typeface="Times" charset="0"/>
              </a:rPr>
              <a:t>to low concentration is called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sz="2800" dirty="0">
                <a:ea typeface="ＭＳ Ｐゴシック" pitchFamily="34" charset="-128"/>
                <a:cs typeface="Times" charset="0"/>
              </a:rPr>
              <a:t>A.  facilitated transport.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sz="2800" dirty="0">
                <a:ea typeface="ＭＳ Ｐゴシック" pitchFamily="34" charset="-128"/>
                <a:cs typeface="Times" charset="0"/>
              </a:rPr>
              <a:t>B.  diffusion.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altLang="en-US" sz="2800" dirty="0">
                <a:ea typeface="ＭＳ Ｐゴシック" pitchFamily="34" charset="-128"/>
                <a:cs typeface="Times" charset="0"/>
              </a:rPr>
              <a:t>C.  active transport.</a:t>
            </a:r>
          </a:p>
        </p:txBody>
      </p:sp>
    </p:spTree>
    <p:extLst>
      <p:ext uri="{BB962C8B-B14F-4D97-AF65-F5344CB8AC3E}">
        <p14:creationId xmlns:p14="http://schemas.microsoft.com/office/powerpoint/2010/main" val="1796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FF6600"/>
                </a:solidFill>
                <a:ea typeface="ヒラギノ角ゴ Pro W3" pitchFamily="127" charset="-128"/>
              </a:rPr>
              <a:t>Solution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61949" y="1312910"/>
            <a:ext cx="8677275" cy="14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ヒラギノ角ゴ Pro W3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800" dirty="0">
                <a:ea typeface="ＭＳ Ｐゴシック" pitchFamily="34" charset="-128"/>
                <a:cs typeface="Times" charset="0"/>
              </a:rPr>
              <a:t>The transport of particles across a cell membrane from high </a:t>
            </a:r>
            <a:r>
              <a:rPr lang="en-US" altLang="en-US" sz="2800" dirty="0" smtClean="0">
                <a:ea typeface="ＭＳ Ｐゴシック" pitchFamily="34" charset="-128"/>
                <a:cs typeface="Times" charset="0"/>
              </a:rPr>
              <a:t>concentration </a:t>
            </a:r>
            <a:r>
              <a:rPr lang="en-US" altLang="en-US" sz="2800" dirty="0">
                <a:ea typeface="ＭＳ Ｐゴシック" pitchFamily="34" charset="-128"/>
                <a:cs typeface="Times" charset="0"/>
              </a:rPr>
              <a:t>to low concentration is called</a:t>
            </a:r>
          </a:p>
          <a:p>
            <a:pPr eaLnBrk="1" hangingPunct="1">
              <a:spcBef>
                <a:spcPts val="840"/>
              </a:spcBef>
              <a:buFont typeface="Wingdings" pitchFamily="2" charset="2"/>
              <a:buNone/>
            </a:pPr>
            <a:r>
              <a:rPr lang="en-US" altLang="en-US" sz="2800" b="1" dirty="0" smtClean="0">
                <a:ea typeface="ＭＳ Ｐゴシック" pitchFamily="34" charset="-128"/>
                <a:cs typeface="Times" charset="0"/>
              </a:rPr>
              <a:t>B</a:t>
            </a:r>
            <a:r>
              <a:rPr lang="en-US" altLang="en-US" sz="2800" b="1" dirty="0">
                <a:ea typeface="ＭＳ Ｐゴシック" pitchFamily="34" charset="-128"/>
                <a:cs typeface="Times" charset="0"/>
              </a:rPr>
              <a:t>.  diffusion. </a:t>
            </a:r>
            <a:endParaRPr lang="en-US" altLang="en-US" sz="2800" b="1" dirty="0">
              <a:ea typeface="ＭＳ Ｐゴシック" pitchFamily="34" charset="-128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</p:spPr>
        <p:txBody>
          <a:bodyPr lIns="457200" anchor="t">
            <a:spAutoFit/>
          </a:bodyPr>
          <a:lstStyle/>
          <a:p>
            <a:pPr eaLnBrk="1" hangingPunct="1"/>
            <a:r>
              <a:rPr lang="en-US" smtClean="0">
                <a:solidFill>
                  <a:srgbClr val="FF6600"/>
                </a:solidFill>
                <a:ea typeface="ヒラギノ角ゴ Pro W3" pitchFamily="127" charset="-128"/>
              </a:rPr>
              <a:t>Concept </a:t>
            </a:r>
            <a:r>
              <a:rPr lang="en-US" dirty="0">
                <a:solidFill>
                  <a:srgbClr val="FF6600"/>
                </a:solidFill>
                <a:ea typeface="ヒラギノ角ゴ Pro W3" pitchFamily="127" charset="-128"/>
              </a:rPr>
              <a:t>Map</a:t>
            </a:r>
            <a:endParaRPr lang="en-US" dirty="0" smtClean="0">
              <a:solidFill>
                <a:srgbClr val="FF6600"/>
              </a:solidFill>
              <a:ea typeface="ヒラギノ角ゴ Pro W3" pitchFamily="127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"/>
          <a:stretch/>
        </p:blipFill>
        <p:spPr>
          <a:xfrm>
            <a:off x="304800" y="1374648"/>
            <a:ext cx="8534400" cy="455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2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3 - &amp;quot;Chapter 5  Readiness&amp;quot;&quot;/&gt;&lt;property id=&quot;20307&quot; value=&quot;259&quot;/&gt;&lt;/object&gt;&lt;object type=&quot;3&quot; unique_id=&quot;10836&quot;&gt;&lt;property id=&quot;20148&quot; value=&quot;5&quot;/&gt;&lt;property id=&quot;20300&quot; value=&quot;Slide 1&quot;/&gt;&lt;property id=&quot;20307&quot; value=&quot;370&quot;/&gt;&lt;/object&gt;&lt;object type=&quot;3&quot; unique_id=&quot;10837&quot;&gt;&lt;property id=&quot;20148&quot; value=&quot;5&quot;/&gt;&lt;property id=&quot;20300&quot; value=&quot;Slide 2 - &amp;quot;Chapter 5  Nuclear Chemistry&amp;quot;&quot;/&gt;&lt;property id=&quot;20307&quot; value=&quot;356&quot;/&gt;&lt;/object&gt;&lt;object type=&quot;3&quot; unique_id=&quot;10838&quot;&gt;&lt;property id=&quot;20148&quot; value=&quot;5&quot;/&gt;&lt;property id=&quot;20300&quot; value=&quot;Slide 4 - &amp;quot;5.1  Natural Radioactivity&amp;quot;&quot;/&gt;&lt;property id=&quot;20307&quot; value=&quot;357&quot;/&gt;&lt;/object&gt;&lt;object type=&quot;3&quot; unique_id=&quot;10839&quot;&gt;&lt;property id=&quot;20148&quot; value=&quot;5&quot;/&gt;&lt;property id=&quot;20300&quot; value=&quot;Slide 5 - &amp;quot;Natural Radioactivity&amp;quot;&quot;/&gt;&lt;property id=&quot;20307&quot; value=&quot;358&quot;/&gt;&lt;/object&gt;&lt;object type=&quot;3&quot; unique_id=&quot;10840&quot;&gt;&lt;property id=&quot;20148&quot; value=&quot;5&quot;/&gt;&lt;property id=&quot;20300&quot; value=&quot;Slide 6 - &amp;quot;Radioisotope&amp;quot;&quot;/&gt;&lt;property id=&quot;20307&quot; value=&quot;359&quot;/&gt;&lt;/object&gt;&lt;object type=&quot;3&quot; unique_id=&quot;10841&quot;&gt;&lt;property id=&quot;20148&quot; value=&quot;5&quot;/&gt;&lt;property id=&quot;20300&quot; value=&quot;Slide 7 - &amp;quot;Stable and Radioactive Isotopes&amp;quot;&quot;/&gt;&lt;property id=&quot;20307&quot; value=&quot;360&quot;/&gt;&lt;/object&gt;&lt;object type=&quot;3&quot; unique_id=&quot;10842&quot;&gt;&lt;property id=&quot;20148&quot; value=&quot;5&quot;/&gt;&lt;property id=&quot;20300&quot; value=&quot;Slide 8 - &amp;quot;Types of Radiation&amp;quot;&quot;/&gt;&lt;property id=&quot;20307&quot; value=&quot;361&quot;/&gt;&lt;/object&gt;&lt;object type=&quot;3&quot; unique_id=&quot;10843&quot;&gt;&lt;property id=&quot;20148&quot; value=&quot;5&quot;/&gt;&lt;property id=&quot;20300&quot; value=&quot;Slide 9 - &amp;quot;Some Forms of Radiation&amp;quot;&quot;/&gt;&lt;property id=&quot;20307&quot; value=&quot;362&quot;/&gt;&lt;/object&gt;&lt;object type=&quot;3&quot; unique_id=&quot;10844&quot;&gt;&lt;property id=&quot;20148&quot; value=&quot;5&quot;/&gt;&lt;property id=&quot;20300&quot; value=&quot;Slide 10 - &amp;quot;Study Check&amp;quot;&quot;/&gt;&lt;property id=&quot;20307&quot; value=&quot;363&quot;/&gt;&lt;/object&gt;&lt;object type=&quot;3&quot; unique_id=&quot;10845&quot;&gt;&lt;property id=&quot;20148&quot; value=&quot;5&quot;/&gt;&lt;property id=&quot;20300&quot; value=&quot;Slide 11 - &amp;quot;Solution&amp;quot;&quot;/&gt;&lt;property id=&quot;20307&quot; value=&quot;364&quot;/&gt;&lt;/object&gt;&lt;object type=&quot;3&quot; unique_id=&quot;10846&quot;&gt;&lt;property id=&quot;20148&quot; value=&quot;5&quot;/&gt;&lt;property id=&quot;20300&quot; value=&quot;Slide 12 - &amp;quot;Biological Effects of Radiation&amp;quot;&quot;/&gt;&lt;property id=&quot;20307&quot; value=&quot;365&quot;/&gt;&lt;/object&gt;&lt;object type=&quot;3&quot; unique_id=&quot;10847&quot;&gt;&lt;property id=&quot;20148&quot; value=&quot;5&quot;/&gt;&lt;property id=&quot;20300&quot; value=&quot;Slide 13 - &amp;quot;Radiation Protection&amp;quot;&quot;/&gt;&lt;property id=&quot;20307&quot; value=&quot;366&quot;/&gt;&lt;/object&gt;&lt;object type=&quot;3&quot; unique_id=&quot;10848&quot;&gt;&lt;property id=&quot;20148&quot; value=&quot;5&quot;/&gt;&lt;property id=&quot;20300&quot; value=&quot;Slide 14 - &amp;quot;Properties of Radiation&amp;quot;&quot;/&gt;&lt;property id=&quot;20307&quot; value=&quot;367&quot;/&gt;&lt;/object&gt;&lt;object type=&quot;3&quot; unique_id=&quot;10849&quot;&gt;&lt;property id=&quot;20148&quot; value=&quot;5&quot;/&gt;&lt;property id=&quot;20300&quot; value=&quot;Slide 15 - &amp;quot;Study Check&amp;quot;&quot;/&gt;&lt;property id=&quot;20307&quot; value=&quot;368&quot;/&gt;&lt;/object&gt;&lt;object type=&quot;3&quot; unique_id=&quot;10850&quot;&gt;&lt;property id=&quot;20148&quot; value=&quot;5&quot;/&gt;&lt;property id=&quot;20300&quot; value=&quot;Slide 16 - &amp;quot;Solution&amp;quot;&quot;/&gt;&lt;property id=&quot;20307&quot; value=&quot;369&quot;/&gt;&lt;/object&gt;&lt;/object&gt;&lt;object type=&quot;8&quot; unique_id=&quot;101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HA5Lec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5Lect_template">
      <a:majorFont>
        <a:latin typeface="Arial"/>
        <a:ea typeface=""/>
        <a:cs typeface="Times New Roman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</TotalTime>
  <Words>379</Words>
  <Application>Microsoft Office PowerPoint</Application>
  <PresentationFormat>On-screen Show (4:3)</PresentationFormat>
  <Paragraphs>46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HA5Lect_template</vt:lpstr>
      <vt:lpstr>Custom Design</vt:lpstr>
      <vt:lpstr>17.7  Cell Membranes</vt:lpstr>
      <vt:lpstr>Cell Membranes</vt:lpstr>
      <vt:lpstr>Fluid Mosaic Model, Cell Membrane</vt:lpstr>
      <vt:lpstr>Fluid Mosaic Model, Cell Membrane</vt:lpstr>
      <vt:lpstr>Transport through Cell Membranes</vt:lpstr>
      <vt:lpstr>PowerPoint Presentation</vt:lpstr>
      <vt:lpstr>Study Check</vt:lpstr>
      <vt:lpstr>Solution</vt:lpstr>
      <vt:lpstr>Concept Map</vt:lpstr>
    </vt:vector>
  </TitlesOfParts>
  <Company>뿿ˤʤ㏘뿿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windows</cp:lastModifiedBy>
  <cp:revision>640</cp:revision>
  <cp:lastPrinted>2013-03-26T15:10:13Z</cp:lastPrinted>
  <dcterms:created xsi:type="dcterms:W3CDTF">2007-09-26T05:29:17Z</dcterms:created>
  <dcterms:modified xsi:type="dcterms:W3CDTF">2015-01-22T18:11:15Z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