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864" r:id="rId2"/>
  </p:sldMasterIdLst>
  <p:notesMasterIdLst>
    <p:notesMasterId r:id="rId24"/>
  </p:notesMasterIdLst>
  <p:sldIdLst>
    <p:sldId id="401" r:id="rId3"/>
    <p:sldId id="400" r:id="rId4"/>
    <p:sldId id="402" r:id="rId5"/>
    <p:sldId id="403" r:id="rId6"/>
    <p:sldId id="404" r:id="rId7"/>
    <p:sldId id="405" r:id="rId8"/>
    <p:sldId id="406" r:id="rId9"/>
    <p:sldId id="407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</p:sldIdLst>
  <p:sldSz cx="9144000" cy="6858000" type="screen4x3"/>
  <p:notesSz cx="7315200" cy="96012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ヒラギノ角ゴ Pro W3" pitchFamily="12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80"/>
    <a:srgbClr val="ED6B06"/>
    <a:srgbClr val="FF33CC"/>
    <a:srgbClr val="FFFFCC"/>
    <a:srgbClr val="3333CC"/>
    <a:srgbClr val="333399"/>
    <a:srgbClr val="143C83"/>
    <a:srgbClr val="FF0000"/>
    <a:srgbClr val="66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55" autoAdjust="0"/>
  </p:normalViewPr>
  <p:slideViewPr>
    <p:cSldViewPr snapToGrid="0" showGuides="1">
      <p:cViewPr varScale="1">
        <p:scale>
          <a:sx n="99" d="100"/>
          <a:sy n="99" d="100"/>
        </p:scale>
        <p:origin x="-240" y="-90"/>
      </p:cViewPr>
      <p:guideLst>
        <p:guide orient="horz" pos="909"/>
        <p:guide pos="294"/>
        <p:guide pos="2880"/>
        <p:guide pos="33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pitchFamily="127" charset="0"/>
              </a:defRPr>
            </a:lvl1pPr>
          </a:lstStyle>
          <a:p>
            <a:pPr>
              <a:defRPr/>
            </a:pPr>
            <a:fld id="{C0122EBD-CFD9-41C4-8965-7FE9D0EB05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72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2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11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12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13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14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15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16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17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18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19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20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3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21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4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5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6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7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8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9</a:t>
            </a:fld>
            <a:endParaRPr lang="en-US" sz="13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ヒラギノ角ゴ Pro W3" pitchFamily="127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pitchFamily="127" charset="-128"/>
              </a:defRPr>
            </a:lvl9pPr>
          </a:lstStyle>
          <a:p>
            <a:fld id="{80BB00B0-3D8C-4DBE-BD2C-4566215A2D20}" type="slidenum">
              <a:rPr lang="en-US" sz="1300" smtClean="0"/>
              <a:pPr/>
              <a:t>10</a:t>
            </a:fld>
            <a:endParaRPr lang="en-US" sz="13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42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2BF-62A2-4BF4-9F50-B4B58A3970C5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70E9-E312-4856-81D9-F20D3EF62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51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2BF-62A2-4BF4-9F50-B4B58A3970C5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70E9-E312-4856-81D9-F20D3EF62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35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2BF-62A2-4BF4-9F50-B4B58A3970C5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70E9-E312-4856-81D9-F20D3EF62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02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2BF-62A2-4BF4-9F50-B4B58A3970C5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70E9-E312-4856-81D9-F20D3EF62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2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1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2BF-62A2-4BF4-9F50-B4B58A3970C5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70E9-E312-4856-81D9-F20D3EF62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9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2BF-62A2-4BF4-9F50-B4B58A3970C5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70E9-E312-4856-81D9-F20D3EF62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2BF-62A2-4BF4-9F50-B4B58A3970C5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70E9-E312-4856-81D9-F20D3EF62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3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2BF-62A2-4BF4-9F50-B4B58A3970C5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70E9-E312-4856-81D9-F20D3EF62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82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2BF-62A2-4BF4-9F50-B4B58A3970C5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70E9-E312-4856-81D9-F20D3EF62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2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2BF-62A2-4BF4-9F50-B4B58A3970C5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70E9-E312-4856-81D9-F20D3EF62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5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C2BF-62A2-4BF4-9F50-B4B58A3970C5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C70E9-E312-4856-81D9-F20D3EF62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10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4464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38547" y="635025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General, Organic, and Biological Chemistry: Structures of Life,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5/e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Karen C. Timberlake</a:t>
            </a:r>
          </a:p>
        </p:txBody>
      </p:sp>
      <p:sp>
        <p:nvSpPr>
          <p:cNvPr id="8" name="Rectangle 12"/>
          <p:cNvSpPr>
            <a:spLocks noChangeArrowheads="1"/>
          </p:cNvSpPr>
          <p:nvPr userDrawn="1"/>
        </p:nvSpPr>
        <p:spPr bwMode="auto">
          <a:xfrm>
            <a:off x="6019800" y="6335404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7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© 2016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+mj-lt"/>
          <a:ea typeface="ヒラギノ角ゴ Pro W3" charset="0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BC2BF-62A2-4BF4-9F50-B4B58A3970C5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C70E9-E312-4856-81D9-F20D3EF62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8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74039"/>
            <a:ext cx="91440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547" y="635025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General, Organic, and Biological Chemistry: Structures of Life,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5/e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Karen C. Timberlake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019800" y="6335404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7" dir="2700000" algn="ctr" rotWithShape="0">
                    <a:schemeClr val="bg2">
                      <a:alpha val="75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© 2016 Pearson Education, Inc.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vert="horz" lIns="457200" tIns="45720" rIns="91440" bIns="4572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FF6600"/>
                </a:solidFill>
                <a:latin typeface="Arial" pitchFamily="34" charset="0"/>
                <a:ea typeface="ヒラギノ角ゴ Pro W3" pitchFamily="127" charset="-128"/>
                <a:cs typeface="Arial" pitchFamily="34" charset="0"/>
              </a:rPr>
              <a:t>17.6  Steroids: Cholesterol, Bile Salts, and Steroid Hormones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1949" y="1600199"/>
            <a:ext cx="410527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en-US" altLang="en-US" sz="28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High- and low-density lipoproteins transport cholesterol between the tissues and the liver.</a:t>
            </a:r>
            <a:endParaRPr lang="en-US" altLang="en-US" sz="2800" b="1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71474" y="5810250"/>
            <a:ext cx="807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Learning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Goal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Draw </a:t>
            </a:r>
            <a:r>
              <a:rPr lang="en-US" dirty="0">
                <a:latin typeface="Arial" pitchFamily="34" charset="0"/>
                <a:cs typeface="Arial" pitchFamily="34" charset="0"/>
              </a:rPr>
              <a:t>the structures of steroids.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2757487" y="4000500"/>
            <a:ext cx="3262313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sz="1400" dirty="0"/>
              <a:t>Excess </a:t>
            </a:r>
            <a:r>
              <a:rPr lang="en-US" sz="1400" dirty="0" smtClean="0"/>
              <a:t>cholesterol forms </a:t>
            </a:r>
            <a:r>
              <a:rPr lang="en-US" sz="1400" dirty="0"/>
              <a:t>plaque that can block </a:t>
            </a:r>
            <a:r>
              <a:rPr lang="en-US" sz="1400" dirty="0" smtClean="0"/>
              <a:t>an artery</a:t>
            </a:r>
            <a:r>
              <a:rPr lang="en-US" sz="1400" dirty="0"/>
              <a:t>, resulting in a heart attack</a:t>
            </a:r>
            <a:r>
              <a:rPr lang="en-US" sz="1400" dirty="0" smtClean="0"/>
              <a:t>.</a:t>
            </a:r>
            <a:r>
              <a:rPr lang="en-US" sz="1400" b="1" dirty="0" smtClean="0"/>
              <a:t> (a) </a:t>
            </a:r>
            <a:r>
              <a:rPr lang="en-US" sz="1400" dirty="0"/>
              <a:t>A cross section of a normal</a:t>
            </a:r>
            <a:r>
              <a:rPr lang="en-US" sz="1400" dirty="0" smtClean="0"/>
              <a:t>, open </a:t>
            </a:r>
            <a:r>
              <a:rPr lang="en-US" sz="1400" dirty="0"/>
              <a:t>artery shows no buildup </a:t>
            </a:r>
            <a:r>
              <a:rPr lang="en-US" sz="1400" dirty="0" smtClean="0"/>
              <a:t>of plaque</a:t>
            </a:r>
            <a:r>
              <a:rPr lang="en-US" sz="1400" dirty="0"/>
              <a:t>. </a:t>
            </a:r>
            <a:r>
              <a:rPr lang="en-US" sz="1400" b="1" dirty="0" smtClean="0"/>
              <a:t>(b) </a:t>
            </a:r>
            <a:r>
              <a:rPr lang="en-US" sz="1400" dirty="0"/>
              <a:t>A cross section of </a:t>
            </a:r>
            <a:r>
              <a:rPr lang="en-US" sz="1400" dirty="0" smtClean="0"/>
              <a:t>an artery </a:t>
            </a:r>
            <a:r>
              <a:rPr lang="en-US" sz="1400" dirty="0"/>
              <a:t>that is almost </a:t>
            </a:r>
            <a:r>
              <a:rPr lang="en-US" sz="1400" dirty="0" smtClean="0"/>
              <a:t>completely clogged </a:t>
            </a:r>
            <a:r>
              <a:rPr lang="en-US" sz="1400" dirty="0"/>
              <a:t>by atherosclerotic plaque.</a:t>
            </a:r>
            <a:endParaRPr lang="en-US" sz="1400" dirty="0">
              <a:latin typeface="Time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1"/>
          <a:stretch/>
        </p:blipFill>
        <p:spPr>
          <a:xfrm>
            <a:off x="6169203" y="1646116"/>
            <a:ext cx="2279471" cy="416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80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Bile Salts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4"/>
          <a:stretch/>
        </p:blipFill>
        <p:spPr>
          <a:xfrm>
            <a:off x="678621" y="1695069"/>
            <a:ext cx="7960553" cy="409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9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Lipoproteins: Lipid Transport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23975"/>
            <a:ext cx="8077200" cy="1200329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Lipids are nonpolar and are made more soluble by combining them with </a:t>
            </a:r>
            <a:r>
              <a:rPr lang="en-US" altLang="en-US" sz="2400" dirty="0" err="1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glycerophospholipids</a:t>
            </a:r>
            <a:r>
              <a:rPr lang="en-US" altLang="en-US" sz="2400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 and proteins to form water-soluble complexes called lipoproteins.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6"/>
          <a:stretch/>
        </p:blipFill>
        <p:spPr>
          <a:xfrm>
            <a:off x="304800" y="3153156"/>
            <a:ext cx="8534400" cy="22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9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3"/>
          <a:stretch/>
        </p:blipFill>
        <p:spPr>
          <a:xfrm>
            <a:off x="3400426" y="1791842"/>
            <a:ext cx="5672472" cy="3272307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Lipoproteins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80999" y="1323975"/>
            <a:ext cx="3190876" cy="3977756"/>
          </a:xfrm>
        </p:spPr>
        <p:txBody>
          <a:bodyPr/>
          <a:lstStyle/>
          <a:p>
            <a:pPr eaLnBrk="1" hangingPunct="1">
              <a:spcBef>
                <a:spcPct val="26000"/>
              </a:spcBef>
              <a:buFont typeface="Wingdings" pitchFamily="2" charset="2"/>
              <a:buNone/>
            </a:pPr>
            <a:r>
              <a:rPr lang="en-US" altLang="en-US" sz="2400" b="1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Lipoproteins</a:t>
            </a:r>
          </a:p>
          <a:p>
            <a:pPr eaLnBrk="1" hangingPunct="1">
              <a:spcBef>
                <a:spcPct val="26000"/>
              </a:spcBef>
            </a:pPr>
            <a:r>
              <a:rPr lang="en-US" altLang="en-US" sz="2400" dirty="0">
                <a:ea typeface="ＭＳ Ｐゴシック" pitchFamily="34" charset="-128"/>
                <a:cs typeface="Times" charset="0"/>
              </a:rPr>
              <a:t>surround nonpolar lipids with polar lipids and protein for transport </a:t>
            </a:r>
            <a:br>
              <a:rPr lang="en-US" altLang="en-US" sz="2400" dirty="0">
                <a:ea typeface="ＭＳ Ｐゴシック" pitchFamily="34" charset="-128"/>
                <a:cs typeface="Times" charset="0"/>
              </a:rPr>
            </a:br>
            <a:r>
              <a:rPr lang="en-US" altLang="en-US" sz="2400" dirty="0">
                <a:ea typeface="ＭＳ Ｐゴシック" pitchFamily="34" charset="-128"/>
                <a:cs typeface="Times" charset="0"/>
              </a:rPr>
              <a:t>to cells.</a:t>
            </a:r>
          </a:p>
          <a:p>
            <a:pPr eaLnBrk="1" hangingPunct="1">
              <a:spcBef>
                <a:spcPct val="26000"/>
              </a:spcBef>
            </a:pPr>
            <a:r>
              <a:rPr lang="en-US" altLang="en-US" sz="2400" dirty="0">
                <a:ea typeface="ＭＳ Ｐゴシック" pitchFamily="34" charset="-128"/>
                <a:cs typeface="Times" charset="0"/>
              </a:rPr>
              <a:t>are soluble in </a:t>
            </a:r>
            <a:br>
              <a:rPr lang="en-US" altLang="en-US" sz="2400" dirty="0">
                <a:ea typeface="ＭＳ Ｐゴシック" pitchFamily="34" charset="-128"/>
                <a:cs typeface="Times" charset="0"/>
              </a:rPr>
            </a:br>
            <a:r>
              <a:rPr lang="en-US" altLang="en-US" sz="2400" dirty="0">
                <a:ea typeface="ＭＳ Ｐゴシック" pitchFamily="34" charset="-128"/>
                <a:cs typeface="Times" charset="0"/>
              </a:rPr>
              <a:t>water because the surface consists of polar lipids.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086226" y="5324475"/>
            <a:ext cx="47720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sz="1400" dirty="0">
                <a:latin typeface="+mn-lt"/>
              </a:rPr>
              <a:t>A spherical </a:t>
            </a:r>
            <a:r>
              <a:rPr lang="en-US" sz="1400" dirty="0" smtClean="0">
                <a:latin typeface="+mn-lt"/>
              </a:rPr>
              <a:t>lipoprotein </a:t>
            </a:r>
            <a:r>
              <a:rPr lang="en-US" sz="1400" dirty="0">
                <a:latin typeface="+mn-lt"/>
              </a:rPr>
              <a:t>particle </a:t>
            </a:r>
            <a:r>
              <a:rPr lang="en-US" sz="1400" dirty="0" smtClean="0">
                <a:latin typeface="+mn-lt"/>
              </a:rPr>
              <a:t>surrounds nonpolar </a:t>
            </a:r>
            <a:r>
              <a:rPr lang="en-US" sz="1400" dirty="0">
                <a:latin typeface="+mn-lt"/>
              </a:rPr>
              <a:t>lipids with polar </a:t>
            </a:r>
            <a:r>
              <a:rPr lang="en-US" sz="1400" dirty="0" smtClean="0">
                <a:latin typeface="+mn-lt"/>
              </a:rPr>
              <a:t>lipids and </a:t>
            </a:r>
            <a:r>
              <a:rPr lang="en-US" sz="1400" dirty="0">
                <a:latin typeface="+mn-lt"/>
              </a:rPr>
              <a:t>protein for </a:t>
            </a:r>
            <a:r>
              <a:rPr lang="en-US" sz="1400" dirty="0" smtClean="0">
                <a:latin typeface="+mn-lt"/>
              </a:rPr>
              <a:t>transport to body </a:t>
            </a:r>
            <a:r>
              <a:rPr lang="en-US" sz="1400" dirty="0">
                <a:latin typeface="+mn-lt"/>
              </a:rPr>
              <a:t>cells.</a:t>
            </a:r>
          </a:p>
        </p:txBody>
      </p:sp>
    </p:spTree>
    <p:extLst>
      <p:ext uri="{BB962C8B-B14F-4D97-AF65-F5344CB8AC3E}">
        <p14:creationId xmlns:p14="http://schemas.microsoft.com/office/powerpoint/2010/main" val="16781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Types of Lipoproteins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80998" y="1323975"/>
            <a:ext cx="8677277" cy="1754326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en-US" altLang="en-US" sz="2400" b="1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Lipoproteins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2400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differ in density, composition, and 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function.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en-US" sz="2400" dirty="0">
                <a:ea typeface="ＭＳ Ｐゴシック" pitchFamily="34" charset="-128"/>
                <a:cs typeface="Times" charset="0"/>
              </a:rPr>
              <a:t>include low-density lipoproteins (LDLs) and high-density lipoproteins (HDLs).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4"/>
          <a:stretch/>
        </p:blipFill>
        <p:spPr>
          <a:xfrm>
            <a:off x="1047750" y="3288030"/>
            <a:ext cx="7219950" cy="289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Lipoprotein Transport in the Body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80998" y="1323975"/>
            <a:ext cx="2949343" cy="249299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Lipoproteins such as HDLs and LDLs transport nonpolar lipids and cholesterol to cells and the liver.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171047" y="5570821"/>
            <a:ext cx="46386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sz="1600" dirty="0"/>
              <a:t>High- and </a:t>
            </a:r>
            <a:r>
              <a:rPr lang="en-US" sz="1600" dirty="0" smtClean="0"/>
              <a:t>low-density lipoproteins transport cholesterol </a:t>
            </a:r>
            <a:r>
              <a:rPr lang="en-US" sz="1600" dirty="0"/>
              <a:t>between the tissues </a:t>
            </a:r>
            <a:r>
              <a:rPr lang="en-US" sz="1600" dirty="0" smtClean="0"/>
              <a:t>and the </a:t>
            </a:r>
            <a:r>
              <a:rPr lang="en-US" sz="1600" dirty="0"/>
              <a:t>liver.</a:t>
            </a:r>
            <a:endParaRPr lang="en-US" sz="1600" dirty="0">
              <a:latin typeface="Time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"/>
          <a:stretch/>
        </p:blipFill>
        <p:spPr>
          <a:xfrm>
            <a:off x="4002404" y="1347547"/>
            <a:ext cx="4538934" cy="25089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4"/>
          <a:stretch/>
        </p:blipFill>
        <p:spPr>
          <a:xfrm>
            <a:off x="3567553" y="4023360"/>
            <a:ext cx="5408635" cy="140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Steroid Hormones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61948" y="1323975"/>
            <a:ext cx="8677277" cy="4052391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altLang="en-US" sz="2600" b="1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Steroid hormones</a:t>
            </a:r>
            <a:r>
              <a:rPr lang="en-US" altLang="en-US" sz="2600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 are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2600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chemical messengers that serve as a communication system for the body.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2600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produced from cholesterol.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2600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male sex hormones, testosterone and </a:t>
            </a:r>
            <a:r>
              <a:rPr lang="en-US" altLang="en-US" sz="2600" dirty="0" err="1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androsterone</a:t>
            </a:r>
            <a:r>
              <a:rPr lang="en-US" altLang="en-US" sz="2600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.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2600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female sex hormones, estrogens and progesterone.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2600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adrenal corticosteroids from adrenal glands:</a:t>
            </a:r>
          </a:p>
          <a:p>
            <a:pPr eaLnBrk="1" hangingPunct="1">
              <a:spcBef>
                <a:spcPts val="400"/>
              </a:spcBef>
              <a:buSzPct val="105000"/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		</a:t>
            </a:r>
            <a:r>
              <a:rPr lang="en-US" altLang="en-US" sz="2600" dirty="0" smtClean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– </a:t>
            </a:r>
            <a:r>
              <a:rPr lang="en-US" altLang="en-US" sz="2600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mineralocorticoids (electrolyte balance) and</a:t>
            </a:r>
          </a:p>
          <a:p>
            <a:pPr eaLnBrk="1" hangingPunct="1">
              <a:spcBef>
                <a:spcPts val="400"/>
              </a:spcBef>
              <a:buSzPct val="105000"/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		</a:t>
            </a:r>
            <a:r>
              <a:rPr lang="en-US" altLang="en-US" sz="2600" dirty="0" smtClean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– glucocorticoids </a:t>
            </a:r>
            <a:r>
              <a:rPr lang="en-US" altLang="en-US" sz="2600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(regulation of glucose level).</a:t>
            </a:r>
          </a:p>
        </p:txBody>
      </p:sp>
    </p:spTree>
    <p:extLst>
      <p:ext uri="{BB962C8B-B14F-4D97-AF65-F5344CB8AC3E}">
        <p14:creationId xmlns:p14="http://schemas.microsoft.com/office/powerpoint/2010/main" val="275581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Structures of Steroid Hormones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9"/>
          <a:stretch/>
        </p:blipFill>
        <p:spPr>
          <a:xfrm>
            <a:off x="304800" y="2496312"/>
            <a:ext cx="8534400" cy="170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4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Chemistry Link </a:t>
            </a:r>
            <a:r>
              <a:rPr lang="en-US">
                <a:solidFill>
                  <a:srgbClr val="FF6600"/>
                </a:solidFill>
                <a:ea typeface="ヒラギノ角ゴ Pro W3" pitchFamily="127" charset="-128"/>
              </a:rPr>
              <a:t>to </a:t>
            </a:r>
            <a:r>
              <a:rPr lang="en-US" smtClean="0">
                <a:solidFill>
                  <a:srgbClr val="FF6600"/>
                </a:solidFill>
                <a:ea typeface="ヒラギノ角ゴ Pro W3" pitchFamily="127" charset="-128"/>
              </a:rPr>
              <a:t>Health: </a:t>
            </a:r>
            <a:r>
              <a:rPr lang="en-US" dirty="0" smtClean="0">
                <a:solidFill>
                  <a:srgbClr val="FF6600"/>
                </a:solidFill>
                <a:ea typeface="ヒラギノ角ゴ Pro W3" pitchFamily="127" charset="-128"/>
              </a:rPr>
              <a:t>Anabolic </a:t>
            </a:r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Steroids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52425" y="1347788"/>
            <a:ext cx="8704948" cy="2112886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600" b="1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Anabolic steroids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z="2600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are derivatives of testosterone.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z="2600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are used illegally to increase muscle mass.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</a:pPr>
            <a:r>
              <a:rPr lang="en-US" altLang="en-US" sz="2600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have side effects including fluid retention, hair growth, sleep disturbance, and liver damage.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0"/>
          <a:stretch/>
        </p:blipFill>
        <p:spPr>
          <a:xfrm>
            <a:off x="304800" y="3810381"/>
            <a:ext cx="8534400" cy="169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Adrenal Corticosteroids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52425" y="1347788"/>
            <a:ext cx="5353050" cy="4431983"/>
          </a:xfrm>
        </p:spPr>
        <p:txBody>
          <a:bodyPr/>
          <a:lstStyle/>
          <a:p>
            <a:pPr marL="0" indent="0" eaLnBrk="1" hangingPunct="1">
              <a:spcBef>
                <a:spcPct val="25000"/>
              </a:spcBef>
              <a:buFont typeface="Wingdings" charset="0"/>
              <a:buNone/>
              <a:defRPr/>
            </a:pPr>
            <a:r>
              <a:rPr lang="en-US" sz="2400" dirty="0">
                <a:cs typeface="ＭＳ Ｐゴシック" charset="0"/>
              </a:rPr>
              <a:t>Steroid</a:t>
            </a:r>
            <a:r>
              <a:rPr lang="en-US" sz="2400" dirty="0">
                <a:solidFill>
                  <a:srgbClr val="000000"/>
                </a:solidFill>
                <a:cs typeface="ＭＳ Ｐゴシック" charset="0"/>
              </a:rPr>
              <a:t> hormones called </a:t>
            </a:r>
            <a:r>
              <a:rPr lang="en-US" sz="2400" b="1" dirty="0">
                <a:solidFill>
                  <a:srgbClr val="000000"/>
                </a:solidFill>
                <a:cs typeface="ＭＳ Ｐゴシック" charset="0"/>
              </a:rPr>
              <a:t>adrenal corticosteroids</a:t>
            </a:r>
            <a:r>
              <a:rPr lang="en-US" sz="2400" dirty="0">
                <a:solidFill>
                  <a:srgbClr val="000000"/>
                </a:solidFill>
                <a:cs typeface="ＭＳ Ｐゴシック" charset="0"/>
              </a:rPr>
              <a:t> </a:t>
            </a:r>
          </a:p>
          <a:p>
            <a:pPr eaLnBrk="1" hangingPunct="1"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cs typeface="ＭＳ Ｐゴシック" charset="0"/>
              </a:rPr>
              <a:t>are produced by the adrenal glands located on the top of each kidney.</a:t>
            </a:r>
          </a:p>
          <a:p>
            <a:pPr eaLnBrk="1" hangingPunct="1"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cs typeface="ＭＳ Ｐゴシック" charset="0"/>
              </a:rPr>
              <a:t>include</a:t>
            </a:r>
            <a:r>
              <a:rPr lang="en-US" sz="2400" i="1" dirty="0">
                <a:cs typeface="ＭＳ Ｐゴシック" charset="0"/>
              </a:rPr>
              <a:t> aldosterone</a:t>
            </a:r>
            <a:r>
              <a:rPr lang="en-US" sz="2400" dirty="0">
                <a:cs typeface="ＭＳ Ｐゴシック" charset="0"/>
              </a:rPr>
              <a:t>, which regulates electrolytes and water balance by the kidneys.</a:t>
            </a:r>
          </a:p>
          <a:p>
            <a:pPr eaLnBrk="1" hangingPunct="1"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cs typeface="ＭＳ Ｐゴシック" charset="0"/>
              </a:rPr>
              <a:t>include </a:t>
            </a:r>
            <a:r>
              <a:rPr lang="en-US" sz="2400" i="1" dirty="0">
                <a:cs typeface="ＭＳ Ｐゴシック" charset="0"/>
              </a:rPr>
              <a:t>cortisone</a:t>
            </a:r>
            <a:r>
              <a:rPr lang="en-US" sz="2400" dirty="0">
                <a:cs typeface="ＭＳ Ｐゴシック" charset="0"/>
              </a:rPr>
              <a:t>,</a:t>
            </a:r>
            <a:r>
              <a:rPr lang="en-US" sz="2400" i="1" dirty="0">
                <a:cs typeface="ＭＳ Ｐゴシック" charset="0"/>
              </a:rPr>
              <a:t> </a:t>
            </a:r>
            <a:r>
              <a:rPr lang="en-US" sz="2400" dirty="0">
                <a:cs typeface="ＭＳ Ｐゴシック" charset="0"/>
              </a:rPr>
              <a:t>a glucocorticoid, which increases blood glucose level and stimulates the synthesis of glycogen in the liver.</a:t>
            </a:r>
            <a:endParaRPr lang="en-US" sz="2400" b="1" dirty="0"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5576887" y="2753867"/>
            <a:ext cx="3309937" cy="183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5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Adrenal Corticosteroids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3"/>
          <a:stretch/>
        </p:blipFill>
        <p:spPr>
          <a:xfrm>
            <a:off x="128469" y="1502235"/>
            <a:ext cx="5816105" cy="4239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6102467" y="2458591"/>
            <a:ext cx="2946282" cy="163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Steroid Nucleus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2424" y="1327961"/>
            <a:ext cx="8791576" cy="183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15000"/>
              </a:spcBef>
              <a:spcAft>
                <a:spcPct val="15000"/>
              </a:spcAft>
              <a:buClr>
                <a:schemeClr val="bg2"/>
              </a:buClr>
              <a:buSzPct val="105000"/>
              <a:buFontTx/>
              <a:buNone/>
              <a:defRPr/>
            </a:pPr>
            <a:r>
              <a:rPr lang="en-US" sz="2200" dirty="0">
                <a:cs typeface="ＭＳ Ｐゴシック" charset="0"/>
              </a:rPr>
              <a:t>All steroids contain a </a:t>
            </a:r>
            <a:r>
              <a:rPr lang="en-US" sz="2200" b="1" dirty="0">
                <a:cs typeface="ＭＳ Ｐゴシック" charset="0"/>
              </a:rPr>
              <a:t>steroid nucleus</a:t>
            </a:r>
            <a:r>
              <a:rPr lang="en-US" sz="2200" dirty="0">
                <a:cs typeface="ＭＳ Ｐゴシック" charset="0"/>
              </a:rPr>
              <a:t>, which consists of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cs typeface="ＭＳ Ｐゴシック" charset="0"/>
              </a:rPr>
              <a:t>three cyclohexane rings and one </a:t>
            </a:r>
            <a:r>
              <a:rPr lang="en-US" sz="2200" dirty="0" err="1">
                <a:cs typeface="ＭＳ Ｐゴシック" charset="0"/>
              </a:rPr>
              <a:t>cylopentane</a:t>
            </a:r>
            <a:r>
              <a:rPr lang="en-US" sz="2200" dirty="0">
                <a:cs typeface="ＭＳ Ｐゴシック" charset="0"/>
              </a:rPr>
              <a:t> ring, fused together.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cs typeface="ＭＳ Ｐゴシック" charset="0"/>
              </a:rPr>
              <a:t>rings designated as A, B, C, </a:t>
            </a:r>
            <a:r>
              <a:rPr lang="en-US" sz="2200" dirty="0" smtClean="0">
                <a:cs typeface="ＭＳ Ｐゴシック" charset="0"/>
              </a:rPr>
              <a:t>and </a:t>
            </a:r>
            <a:r>
              <a:rPr lang="en-US" sz="2200" dirty="0">
                <a:cs typeface="ＭＳ Ｐゴシック" charset="0"/>
              </a:rPr>
              <a:t>D.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cs typeface="ＭＳ Ｐゴシック" charset="0"/>
              </a:rPr>
              <a:t>numbered carbon atoms beginning in ring A.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>
                <a:cs typeface="ＭＳ Ｐゴシック" charset="0"/>
              </a:rPr>
              <a:t>two methyl groups at positions 18 and 19.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1950" y="588645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b="1" dirty="0">
                <a:solidFill>
                  <a:srgbClr val="800000"/>
                </a:solidFill>
                <a:latin typeface="+mn-lt"/>
              </a:rPr>
              <a:t>Core Chemistry </a:t>
            </a:r>
            <a:r>
              <a:rPr lang="en-US" b="1" dirty="0" smtClean="0">
                <a:solidFill>
                  <a:srgbClr val="800000"/>
                </a:solidFill>
                <a:latin typeface="+mn-lt"/>
              </a:rPr>
              <a:t>Skill  </a:t>
            </a:r>
            <a:r>
              <a:rPr lang="en-US" dirty="0" smtClean="0">
                <a:latin typeface="+mn-lt"/>
              </a:rPr>
              <a:t>Identifying </a:t>
            </a:r>
            <a:r>
              <a:rPr lang="en-US" dirty="0">
                <a:latin typeface="+mn-lt"/>
              </a:rPr>
              <a:t>the Steroid Nucleus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5"/>
          <a:stretch/>
        </p:blipFill>
        <p:spPr>
          <a:xfrm>
            <a:off x="1258420" y="3345085"/>
            <a:ext cx="6094880" cy="228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9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Study Check 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52424" y="1304925"/>
            <a:ext cx="8620125" cy="4047262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800" dirty="0">
                <a:ea typeface="ＭＳ Ｐゴシック" pitchFamily="34" charset="-128"/>
                <a:cs typeface="Times" charset="0"/>
              </a:rPr>
              <a:t>Identify each of the following as a fatty acid, steroid, </a:t>
            </a: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800" dirty="0">
                <a:ea typeface="ＭＳ Ｐゴシック" pitchFamily="34" charset="-128"/>
                <a:cs typeface="Times" charset="0"/>
              </a:rPr>
              <a:t>or triacylglycerol:</a:t>
            </a: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en-US" sz="2800" dirty="0">
              <a:ea typeface="ＭＳ Ｐゴシック" pitchFamily="34" charset="-128"/>
              <a:cs typeface="Times" charset="0"/>
            </a:endParaRP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800" dirty="0">
                <a:ea typeface="ＭＳ Ｐゴシック" pitchFamily="34" charset="-128"/>
                <a:cs typeface="Times" charset="0"/>
              </a:rPr>
              <a:t>A.  cholesterol</a:t>
            </a:r>
          </a:p>
          <a:p>
            <a:pPr marL="609600" indent="-609600" eaLnBrk="1" hangingPunct="1">
              <a:spcBef>
                <a:spcPct val="25000"/>
              </a:spcBef>
              <a:buFontTx/>
              <a:buNone/>
            </a:pPr>
            <a:r>
              <a:rPr lang="en-US" altLang="en-US" sz="2800" dirty="0">
                <a:ea typeface="ＭＳ Ｐゴシック" pitchFamily="34" charset="-128"/>
                <a:cs typeface="Times" charset="0"/>
              </a:rPr>
              <a:t>B.  stearic acid</a:t>
            </a:r>
          </a:p>
          <a:p>
            <a:pPr marL="609600" indent="-609600" eaLnBrk="1" hangingPunct="1">
              <a:spcBef>
                <a:spcPct val="25000"/>
              </a:spcBef>
              <a:buFontTx/>
              <a:buNone/>
            </a:pPr>
            <a:r>
              <a:rPr lang="en-US" altLang="en-US" sz="2800" dirty="0">
                <a:ea typeface="ＭＳ Ｐゴシック" pitchFamily="34" charset="-128"/>
                <a:cs typeface="Times" charset="0"/>
              </a:rPr>
              <a:t>C.  </a:t>
            </a:r>
            <a:r>
              <a:rPr lang="en-US" altLang="en-US" sz="2800" dirty="0" err="1">
                <a:ea typeface="ＭＳ Ｐゴシック" pitchFamily="34" charset="-128"/>
                <a:cs typeface="Times" charset="0"/>
              </a:rPr>
              <a:t>glyceryl</a:t>
            </a:r>
            <a:r>
              <a:rPr lang="en-US" altLang="en-US" sz="2800" dirty="0">
                <a:ea typeface="ＭＳ Ｐゴシック" pitchFamily="34" charset="-128"/>
                <a:cs typeface="Times" charset="0"/>
              </a:rPr>
              <a:t> </a:t>
            </a:r>
            <a:r>
              <a:rPr lang="en-US" altLang="en-US" sz="2800" dirty="0" err="1">
                <a:ea typeface="ＭＳ Ｐゴシック" pitchFamily="34" charset="-128"/>
                <a:cs typeface="Times" charset="0"/>
              </a:rPr>
              <a:t>tristearate</a:t>
            </a:r>
            <a:endParaRPr lang="en-US" altLang="en-US" sz="2800" dirty="0">
              <a:ea typeface="ＭＳ Ｐゴシック" pitchFamily="34" charset="-128"/>
              <a:cs typeface="Times" charset="0"/>
            </a:endParaRPr>
          </a:p>
          <a:p>
            <a:pPr marL="609600" indent="-609600" eaLnBrk="1" hangingPunct="1">
              <a:spcBef>
                <a:spcPct val="25000"/>
              </a:spcBef>
              <a:buFontTx/>
              <a:buNone/>
            </a:pPr>
            <a:r>
              <a:rPr lang="en-US" altLang="en-US" sz="2800" dirty="0">
                <a:ea typeface="ＭＳ Ｐゴシック" pitchFamily="34" charset="-128"/>
                <a:cs typeface="Times" charset="0"/>
              </a:rPr>
              <a:t>D.  estradiol</a:t>
            </a:r>
          </a:p>
          <a:p>
            <a:pPr marL="609600" indent="-609600" eaLnBrk="1" hangingPunct="1">
              <a:spcBef>
                <a:spcPct val="25000"/>
              </a:spcBef>
              <a:buFontTx/>
              <a:buNone/>
            </a:pPr>
            <a:r>
              <a:rPr lang="en-US" altLang="en-US" sz="2800" dirty="0">
                <a:ea typeface="ＭＳ Ｐゴシック" pitchFamily="34" charset="-128"/>
                <a:cs typeface="Times" charset="0"/>
              </a:rPr>
              <a:t>E.  contains no fatty acids</a:t>
            </a:r>
          </a:p>
        </p:txBody>
      </p:sp>
    </p:spTree>
    <p:extLst>
      <p:ext uri="{BB962C8B-B14F-4D97-AF65-F5344CB8AC3E}">
        <p14:creationId xmlns:p14="http://schemas.microsoft.com/office/powerpoint/2010/main" val="397910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Solution 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52425" y="1304925"/>
            <a:ext cx="8705850" cy="446276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800" dirty="0">
                <a:ea typeface="ＭＳ Ｐゴシック" pitchFamily="34" charset="-128"/>
                <a:cs typeface="Times" charset="0"/>
              </a:rPr>
              <a:t>Identify each of the following as a fatty acid, steroid, </a:t>
            </a: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800" dirty="0">
                <a:ea typeface="ＭＳ Ｐゴシック" pitchFamily="34" charset="-128"/>
                <a:cs typeface="Times" charset="0"/>
              </a:rPr>
              <a:t>or triacylglycerol:</a:t>
            </a: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800" dirty="0">
                <a:ea typeface="ＭＳ Ｐゴシック" pitchFamily="34" charset="-128"/>
                <a:cs typeface="Times" charset="0"/>
              </a:rPr>
              <a:t>	 </a:t>
            </a: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800" dirty="0">
                <a:ea typeface="ＭＳ Ｐゴシック" pitchFamily="34" charset="-128"/>
                <a:cs typeface="Times" charset="0"/>
              </a:rPr>
              <a:t>A.  cholesterol				</a:t>
            </a:r>
            <a:r>
              <a:rPr lang="en-US" altLang="en-US" sz="2800" b="1" dirty="0" smtClean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steroid</a:t>
            </a:r>
            <a:endParaRPr lang="en-US" altLang="en-US" sz="2800" b="1" dirty="0">
              <a:solidFill>
                <a:srgbClr val="000000"/>
              </a:solidFill>
              <a:ea typeface="ＭＳ Ｐゴシック" pitchFamily="34" charset="-128"/>
              <a:cs typeface="Times" charset="0"/>
            </a:endParaRPr>
          </a:p>
          <a:p>
            <a:pPr marL="609600" indent="-609600" eaLnBrk="1" hangingPunct="1">
              <a:spcBef>
                <a:spcPct val="2500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B.  stearic acid				</a:t>
            </a:r>
            <a:r>
              <a:rPr lang="en-US" altLang="en-US" sz="2800" b="1" dirty="0" smtClean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fatty </a:t>
            </a:r>
            <a:r>
              <a:rPr lang="en-US" altLang="en-US" sz="2800" b="1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acid</a:t>
            </a:r>
          </a:p>
          <a:p>
            <a:pPr marL="609600" indent="-609600" eaLnBrk="1" hangingPunct="1">
              <a:spcBef>
                <a:spcPct val="2500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C.  </a:t>
            </a:r>
            <a:r>
              <a:rPr lang="en-US" altLang="en-US" sz="2800" dirty="0" err="1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glyceryl</a:t>
            </a:r>
            <a:r>
              <a:rPr lang="en-US" altLang="en-US" sz="2800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tristearate</a:t>
            </a:r>
            <a:r>
              <a:rPr lang="en-US" altLang="en-US" sz="2800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			</a:t>
            </a:r>
            <a:r>
              <a:rPr lang="en-US" altLang="en-US" sz="2800" b="1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triacylglycerol</a:t>
            </a:r>
          </a:p>
          <a:p>
            <a:pPr marL="609600" indent="-609600" eaLnBrk="1" hangingPunct="1">
              <a:spcBef>
                <a:spcPct val="2500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D.  estradiol			</a:t>
            </a:r>
            <a:r>
              <a:rPr lang="en-US" altLang="en-US" sz="280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	</a:t>
            </a:r>
            <a:r>
              <a:rPr lang="en-US" altLang="en-US" sz="2800" b="1" smtClean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steroid</a:t>
            </a:r>
            <a:endParaRPr lang="en-US" altLang="en-US" sz="2800" b="1" dirty="0">
              <a:solidFill>
                <a:srgbClr val="000000"/>
              </a:solidFill>
              <a:ea typeface="ＭＳ Ｐゴシック" pitchFamily="34" charset="-128"/>
              <a:cs typeface="Times" charset="0"/>
            </a:endParaRPr>
          </a:p>
          <a:p>
            <a:pPr marL="609600" indent="-609600" eaLnBrk="1" hangingPunct="1">
              <a:spcBef>
                <a:spcPct val="2500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E.  contains no fatty acids		</a:t>
            </a:r>
            <a:r>
              <a:rPr lang="en-US" altLang="en-US" sz="2800" b="1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steroid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1587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Cholesterol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66712" y="1328738"/>
            <a:ext cx="5434013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Arial" pitchFamily="34" charset="0"/>
              <a:buNone/>
            </a:pPr>
            <a:r>
              <a:rPr lang="en-US" altLang="en-US" sz="2600" b="1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Cholesterol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600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is the most important and abundant steroid in the body.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600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has a hydroxyl group (— OH) </a:t>
            </a:r>
            <a:r>
              <a:rPr lang="en-US" altLang="en-US" sz="2600" dirty="0" smtClean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/>
            </a:r>
            <a:br>
              <a:rPr lang="en-US" altLang="en-US" sz="2600" dirty="0" smtClean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</a:br>
            <a:r>
              <a:rPr lang="en-US" altLang="en-US" sz="2600" dirty="0" smtClean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on </a:t>
            </a:r>
            <a:r>
              <a:rPr lang="en-US" altLang="en-US" sz="2600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carbon 3.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600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has a double bond between carbons 5 and 6.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600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has methyl groups on carbons </a:t>
            </a:r>
            <a:r>
              <a:rPr lang="en-US" altLang="en-US" sz="2600" dirty="0" smtClean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/>
            </a:r>
            <a:br>
              <a:rPr lang="en-US" altLang="en-US" sz="2600" dirty="0" smtClean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</a:br>
            <a:r>
              <a:rPr lang="en-US" altLang="en-US" sz="2600" dirty="0" smtClean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10 </a:t>
            </a:r>
            <a:r>
              <a:rPr lang="en-US" altLang="en-US" sz="2600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and 13.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600" dirty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has an alkyl chain at carbon 17</a:t>
            </a:r>
            <a:r>
              <a:rPr lang="en-US" altLang="en-US" sz="2600" dirty="0" smtClean="0">
                <a:solidFill>
                  <a:srgbClr val="000000"/>
                </a:solidFill>
                <a:ea typeface="ＭＳ Ｐゴシック" pitchFamily="34" charset="-128"/>
                <a:cs typeface="Times" charset="0"/>
              </a:rPr>
              <a:t>.</a:t>
            </a:r>
            <a:endParaRPr lang="en-US" altLang="en-US" sz="2600" dirty="0">
              <a:ea typeface="ＭＳ Ｐゴシック" pitchFamily="34" charset="-128"/>
              <a:cs typeface="Time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6"/>
          <a:stretch/>
        </p:blipFill>
        <p:spPr>
          <a:xfrm>
            <a:off x="5457825" y="2345039"/>
            <a:ext cx="3525458" cy="192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1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Cholesterol in the Body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2425" y="1314450"/>
            <a:ext cx="4800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Wingdings" charset="0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cs typeface="ＭＳ Ｐゴシック" charset="0"/>
              </a:rPr>
              <a:t>Cholesterol</a:t>
            </a:r>
            <a:r>
              <a:rPr lang="en-US" sz="2400" dirty="0">
                <a:solidFill>
                  <a:srgbClr val="000000"/>
                </a:solidFill>
                <a:cs typeface="ＭＳ Ｐゴシック" charset="0"/>
              </a:rPr>
              <a:t> 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cs typeface="ＭＳ Ｐゴシック" charset="0"/>
              </a:rPr>
              <a:t>is obtained from meats, milk, and eggs.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cs typeface="ＭＳ Ｐゴシック" charset="0"/>
              </a:rPr>
              <a:t>is synthesized in the liver.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cs typeface="ＭＳ Ｐゴシック" charset="0"/>
              </a:rPr>
              <a:t>is needed for cell membranes, brain and nerve tissue, steroid hormones, and vitamin D.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cs typeface="ＭＳ Ｐゴシック" charset="0"/>
              </a:rPr>
              <a:t>clogs arteries when high levels form plaque.</a:t>
            </a:r>
          </a:p>
          <a:p>
            <a:pPr marL="0" indent="0" eaLnBrk="1" hangingPunct="1">
              <a:spcBef>
                <a:spcPct val="10000"/>
              </a:spcBef>
              <a:spcAft>
                <a:spcPct val="10000"/>
              </a:spcAft>
              <a:buSzPct val="105000"/>
              <a:buFont typeface="Arial"/>
              <a:buNone/>
              <a:defRPr/>
            </a:pPr>
            <a:r>
              <a:rPr lang="en-US" sz="2400" dirty="0">
                <a:solidFill>
                  <a:srgbClr val="000000"/>
                </a:solidFill>
                <a:cs typeface="ＭＳ Ｐゴシック" charset="0"/>
              </a:rPr>
              <a:t>Cross-sections of arteries show how plaque clogs the arteries.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941834" y="5577155"/>
            <a:ext cx="1933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+mn-lt"/>
              </a:rPr>
              <a:t>An artery clogged by cholesterol plaque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47" b="2401"/>
          <a:stretch/>
        </p:blipFill>
        <p:spPr>
          <a:xfrm>
            <a:off x="5605463" y="3436907"/>
            <a:ext cx="2279471" cy="22336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95"/>
          <a:stretch/>
        </p:blipFill>
        <p:spPr>
          <a:xfrm>
            <a:off x="5605463" y="1171576"/>
            <a:ext cx="2279471" cy="1830569"/>
          </a:xfrm>
          <a:prstGeom prst="rect">
            <a:avLst/>
          </a:prstGeom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899239" y="2841989"/>
            <a:ext cx="2667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A normal, open artery</a:t>
            </a:r>
            <a:r>
              <a:rPr lang="en-US" sz="1400" b="1" dirty="0">
                <a:solidFill>
                  <a:schemeClr val="bg2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220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Cholesterol in Foods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2425" y="1314451"/>
            <a:ext cx="8572500" cy="491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25000"/>
              </a:spcBef>
              <a:buFont typeface="Wingdings" charset="0"/>
              <a:buNone/>
              <a:defRPr/>
            </a:pPr>
            <a:r>
              <a:rPr lang="en-US" sz="2400" b="1" dirty="0">
                <a:solidFill>
                  <a:srgbClr val="000000"/>
                </a:solidFill>
                <a:cs typeface="ＭＳ Ｐゴシック" charset="0"/>
              </a:rPr>
              <a:t>Cholesterol</a:t>
            </a:r>
          </a:p>
          <a:p>
            <a:pPr eaLnBrk="1" hangingPunct="1"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cs typeface="ＭＳ Ｐゴシック" charset="0"/>
              </a:rPr>
              <a:t>is considered elevated if plasma cholesterol exceeds </a:t>
            </a:r>
            <a:br>
              <a:rPr lang="en-US" sz="2400" dirty="0">
                <a:solidFill>
                  <a:srgbClr val="000000"/>
                </a:solidFill>
                <a:cs typeface="ＭＳ Ｐゴシック" charset="0"/>
              </a:rPr>
            </a:br>
            <a:r>
              <a:rPr lang="en-US" sz="2400" dirty="0">
                <a:solidFill>
                  <a:srgbClr val="000000"/>
                </a:solidFill>
                <a:cs typeface="ＭＳ Ｐゴシック" charset="0"/>
              </a:rPr>
              <a:t>200 mg/</a:t>
            </a:r>
            <a:r>
              <a:rPr lang="en-US" sz="2400" dirty="0" err="1">
                <a:solidFill>
                  <a:srgbClr val="000000"/>
                </a:solidFill>
                <a:cs typeface="ＭＳ Ｐゴシック" charset="0"/>
              </a:rPr>
              <a:t>dL</a:t>
            </a:r>
            <a:r>
              <a:rPr lang="en-US" sz="2400" dirty="0">
                <a:solidFill>
                  <a:srgbClr val="000000"/>
                </a:solidFill>
                <a:cs typeface="ＭＳ Ｐゴシック" charset="0"/>
              </a:rPr>
              <a:t>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cs typeface="ＭＳ Ｐゴシック" charset="0"/>
              </a:rPr>
              <a:t>is synthesized in the liver and obtained from foods.</a:t>
            </a:r>
            <a:r>
              <a:rPr lang="en-US" sz="2400" dirty="0"/>
              <a:t>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400" dirty="0"/>
              <a:t>A diet that is low in foods containing cholesterol and saturated fats appears to be helpful in reducing the serum cholesterol level.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400" dirty="0">
              <a:solidFill>
                <a:srgbClr val="000000"/>
              </a:solidFill>
              <a:cs typeface="ＭＳ Ｐゴシック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400" dirty="0">
                <a:solidFill>
                  <a:srgbClr val="000000"/>
                </a:solidFill>
                <a:cs typeface="ＭＳ Ｐゴシック" charset="0"/>
              </a:rPr>
              <a:t>The American Institute for Cancer Research recommends that we limit our intake of foods high in cholesterol, such as eggs, nuts, </a:t>
            </a:r>
            <a:r>
              <a:rPr lang="en-US" sz="2400" dirty="0" err="1">
                <a:solidFill>
                  <a:srgbClr val="000000"/>
                </a:solidFill>
                <a:cs typeface="ＭＳ Ｐゴシック" charset="0"/>
              </a:rPr>
              <a:t>french</a:t>
            </a:r>
            <a:r>
              <a:rPr lang="en-US" sz="2400" dirty="0">
                <a:solidFill>
                  <a:srgbClr val="000000"/>
                </a:solidFill>
                <a:cs typeface="ＭＳ Ｐゴシック" charset="0"/>
              </a:rPr>
              <a:t> fries, fatty or organ meats, cheeses, butter, and coconut oil.</a:t>
            </a:r>
          </a:p>
        </p:txBody>
      </p:sp>
    </p:spTree>
    <p:extLst>
      <p:ext uri="{BB962C8B-B14F-4D97-AF65-F5344CB8AC3E}">
        <p14:creationId xmlns:p14="http://schemas.microsoft.com/office/powerpoint/2010/main" val="23356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Cholesterol in Foods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4"/>
          <a:stretch/>
        </p:blipFill>
        <p:spPr>
          <a:xfrm>
            <a:off x="314325" y="1598676"/>
            <a:ext cx="8534400" cy="44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1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Study Check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1323975"/>
            <a:ext cx="7772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Times" charset="0"/>
              </a:rPr>
              <a:t>Match the components of the cholesterol molecule with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Times" charset="0"/>
              </a:rPr>
              <a:t>the following: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400" u="sng" dirty="0" smtClean="0">
                <a:ea typeface="ＭＳ Ｐゴシック" pitchFamily="34" charset="-128"/>
                <a:cs typeface="Times" charset="0"/>
              </a:rPr>
              <a:t>__</a:t>
            </a:r>
            <a:r>
              <a:rPr lang="en-US" altLang="en-US" sz="2400" dirty="0" smtClean="0">
                <a:ea typeface="ＭＳ Ｐゴシック" pitchFamily="34" charset="-128"/>
                <a:cs typeface="Times" charset="0"/>
              </a:rPr>
              <a:t> 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carbon chain		</a:t>
            </a:r>
            <a:r>
              <a:rPr lang="en-US" altLang="en-US" sz="2400" dirty="0" smtClean="0">
                <a:ea typeface="ＭＳ Ｐゴシック" pitchFamily="34" charset="-128"/>
                <a:cs typeface="Times" charset="0"/>
              </a:rPr>
              <a:t>__ 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hydroxyl 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group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400" dirty="0" smtClean="0">
                <a:ea typeface="ＭＳ Ｐゴシック" pitchFamily="34" charset="-128"/>
                <a:cs typeface="Times" charset="0"/>
              </a:rPr>
              <a:t>__ steroid 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nucleus		</a:t>
            </a:r>
            <a:r>
              <a:rPr lang="en-US" altLang="en-US" sz="2400" dirty="0" smtClean="0">
                <a:ea typeface="ＭＳ Ｐゴシック" pitchFamily="34" charset="-128"/>
                <a:cs typeface="Times" charset="0"/>
              </a:rPr>
              <a:t>__ 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methyl 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group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en-US" sz="2400" dirty="0">
              <a:ea typeface="ＭＳ Ｐゴシック" pitchFamily="34" charset="-128"/>
              <a:cs typeface="Times" charset="0"/>
            </a:endParaRP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758839"/>
              </p:ext>
            </p:extLst>
          </p:nvPr>
        </p:nvGraphicFramePr>
        <p:xfrm>
          <a:off x="1790700" y="3733800"/>
          <a:ext cx="5105400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Struct" r:id="rId4" imgW="3225800" imgH="1447800" progId="StructureOLEServer.Document">
                  <p:embed/>
                </p:oleObj>
              </mc:Choice>
              <mc:Fallback>
                <p:oleObj name="Struct" r:id="rId4" imgW="3225800" imgH="1447800" progId="StructureOLEServer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3733800"/>
                        <a:ext cx="5105400" cy="229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076700" y="3505200"/>
            <a:ext cx="2819400" cy="1295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485900" y="5257800"/>
            <a:ext cx="762000" cy="9144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562100" y="5257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8000"/>
                </a:solidFill>
              </a:rPr>
              <a:t>A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152900" y="54864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143500" y="35052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781300" y="4114800"/>
            <a:ext cx="800100" cy="1200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B</a:t>
            </a:r>
          </a:p>
          <a:p>
            <a:pPr>
              <a:spcBef>
                <a:spcPct val="50000"/>
              </a:spcBef>
              <a:defRPr/>
            </a:pPr>
            <a:endParaRPr lang="en-US" sz="1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n-US" sz="18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324100" y="4419600"/>
            <a:ext cx="2514600" cy="15240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9429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FF6600"/>
                </a:solidFill>
                <a:ea typeface="ヒラギノ角ゴ Pro W3" pitchFamily="127" charset="-128"/>
              </a:rPr>
              <a:t>Solution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1323975"/>
            <a:ext cx="7772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Times" charset="0"/>
              </a:rPr>
              <a:t>Match the components of the cholesterol molecule with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>
                <a:ea typeface="ＭＳ Ｐゴシック" pitchFamily="34" charset="-128"/>
                <a:cs typeface="Times" charset="0"/>
              </a:rPr>
              <a:t>the following: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400" u="sng" dirty="0">
                <a:ea typeface="ＭＳ Ｐゴシック" pitchFamily="34" charset="-128"/>
                <a:cs typeface="Times" charset="0"/>
              </a:rPr>
              <a:t>D 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 carbon chain		</a:t>
            </a:r>
            <a:r>
              <a:rPr lang="en-US" altLang="en-US" sz="2400" u="sng" dirty="0" smtClean="0">
                <a:ea typeface="ＭＳ Ｐゴシック" pitchFamily="34" charset="-128"/>
                <a:cs typeface="Times" charset="0"/>
              </a:rPr>
              <a:t>A  </a:t>
            </a:r>
            <a:r>
              <a:rPr lang="en-US" altLang="en-US" sz="2400" dirty="0" smtClean="0">
                <a:ea typeface="ＭＳ Ｐゴシック" pitchFamily="34" charset="-128"/>
                <a:cs typeface="Times" charset="0"/>
              </a:rPr>
              <a:t> 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hydroxyl group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400" u="sng" dirty="0">
                <a:ea typeface="ＭＳ Ｐゴシック" pitchFamily="34" charset="-128"/>
                <a:cs typeface="Times" charset="0"/>
              </a:rPr>
              <a:t>C 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 steroid nucleus		</a:t>
            </a:r>
            <a:r>
              <a:rPr lang="en-US" altLang="en-US" sz="2400" u="sng" dirty="0" smtClean="0">
                <a:ea typeface="ＭＳ Ｐゴシック" pitchFamily="34" charset="-128"/>
                <a:cs typeface="Times" charset="0"/>
              </a:rPr>
              <a:t>B  </a:t>
            </a:r>
            <a:r>
              <a:rPr lang="en-US" altLang="en-US" sz="2400" dirty="0" smtClean="0">
                <a:ea typeface="ＭＳ Ｐゴシック" pitchFamily="34" charset="-128"/>
                <a:cs typeface="Times" charset="0"/>
              </a:rPr>
              <a:t> </a:t>
            </a:r>
            <a:r>
              <a:rPr lang="en-US" altLang="en-US" sz="2400" dirty="0">
                <a:ea typeface="ＭＳ Ｐゴシック" pitchFamily="34" charset="-128"/>
                <a:cs typeface="Times" charset="0"/>
              </a:rPr>
              <a:t>methyl group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US" altLang="en-US" sz="2400" dirty="0">
              <a:ea typeface="ＭＳ Ｐゴシック" pitchFamily="34" charset="-128"/>
              <a:cs typeface="Times" charset="0"/>
            </a:endParaRP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123337"/>
              </p:ext>
            </p:extLst>
          </p:nvPr>
        </p:nvGraphicFramePr>
        <p:xfrm>
          <a:off x="1790700" y="3733800"/>
          <a:ext cx="5105400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Struct" r:id="rId4" imgW="3225800" imgH="1447800" progId="StructureOLEServer.Document">
                  <p:embed/>
                </p:oleObj>
              </mc:Choice>
              <mc:Fallback>
                <p:oleObj name="Struct" r:id="rId4" imgW="3225800" imgH="1447800" progId="StructureOLEServer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3733800"/>
                        <a:ext cx="5105400" cy="229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076700" y="3505200"/>
            <a:ext cx="2819400" cy="1295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485900" y="5257800"/>
            <a:ext cx="762000" cy="9144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562100" y="5257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8000"/>
                </a:solidFill>
              </a:rPr>
              <a:t>A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152900" y="54864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143500" y="35052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781300" y="4114800"/>
            <a:ext cx="800100" cy="1200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B</a:t>
            </a:r>
          </a:p>
          <a:p>
            <a:pPr>
              <a:spcBef>
                <a:spcPct val="50000"/>
              </a:spcBef>
              <a:defRPr/>
            </a:pPr>
            <a:endParaRPr lang="en-US" sz="1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n-US" sz="18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324100" y="4419600"/>
            <a:ext cx="2514600" cy="15240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5823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FF6600"/>
                </a:solidFill>
                <a:ea typeface="ヒラギノ角ゴ Pro W3" pitchFamily="127" charset="-128"/>
              </a:rPr>
              <a:t>Bile Salts</a:t>
            </a:r>
            <a:endParaRPr lang="en-US" dirty="0" smtClean="0">
              <a:solidFill>
                <a:srgbClr val="FF6600"/>
              </a:solidFill>
              <a:ea typeface="ヒラギノ角ゴ Pro W3" pitchFamily="127" charset="-12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1323974"/>
            <a:ext cx="491013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Wingdings" charset="0"/>
              <a:buNone/>
              <a:defRPr/>
            </a:pPr>
            <a:r>
              <a:rPr lang="en-US" sz="2200" b="1" dirty="0">
                <a:solidFill>
                  <a:srgbClr val="000000"/>
                </a:solidFill>
                <a:cs typeface="ＭＳ Ｐゴシック" charset="0"/>
              </a:rPr>
              <a:t>Bile salts</a:t>
            </a:r>
          </a:p>
          <a:p>
            <a:pPr eaLnBrk="1" hangingPunct="1"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cs typeface="ＭＳ Ｐゴシック" charset="0"/>
              </a:rPr>
              <a:t>are synthesized in the liver from cholesterol and stored in the gallbladder.</a:t>
            </a:r>
            <a:endParaRPr lang="en-US" sz="2200" b="1" dirty="0">
              <a:solidFill>
                <a:schemeClr val="bg2"/>
              </a:solidFill>
              <a:cs typeface="ＭＳ Ｐゴシック" charset="0"/>
            </a:endParaRPr>
          </a:p>
          <a:p>
            <a:pPr eaLnBrk="1" hangingPunct="1"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cs typeface="ＭＳ Ｐゴシック" charset="0"/>
              </a:rPr>
              <a:t>have polar and nonpolar regions that act like soaps to make fat soluble in water.</a:t>
            </a:r>
          </a:p>
          <a:p>
            <a:pPr eaLnBrk="1" hangingPunct="1"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cs typeface="ＭＳ Ｐゴシック" charset="0"/>
              </a:rPr>
              <a:t>help in absorption of cholesterol.</a:t>
            </a:r>
          </a:p>
          <a:p>
            <a:pPr eaLnBrk="1" hangingPunct="1">
              <a:spcBef>
                <a:spcPct val="25000"/>
              </a:spcBef>
              <a:buSzPct val="105000"/>
              <a:buFont typeface="Wingdings" charset="0"/>
              <a:buNone/>
              <a:defRPr/>
            </a:pPr>
            <a:r>
              <a:rPr lang="en-US" sz="2200" dirty="0">
                <a:cs typeface="ＭＳ Ｐゴシック" charset="0"/>
              </a:rPr>
              <a:t>When large amounts of cholesterol </a:t>
            </a:r>
          </a:p>
          <a:p>
            <a:pPr eaLnBrk="1" hangingPunct="1">
              <a:spcBef>
                <a:spcPct val="0"/>
              </a:spcBef>
              <a:buSzPct val="105000"/>
              <a:buFont typeface="Wingdings" charset="0"/>
              <a:buNone/>
              <a:defRPr/>
            </a:pPr>
            <a:r>
              <a:rPr lang="en-US" sz="2200" dirty="0">
                <a:cs typeface="ＭＳ Ｐゴシック" charset="0"/>
              </a:rPr>
              <a:t>accumulate in the gallbladder, </a:t>
            </a:r>
          </a:p>
          <a:p>
            <a:pPr eaLnBrk="1" hangingPunct="1">
              <a:spcBef>
                <a:spcPct val="0"/>
              </a:spcBef>
              <a:buSzPct val="105000"/>
              <a:buFont typeface="Wingdings" charset="0"/>
              <a:buNone/>
              <a:defRPr/>
            </a:pPr>
            <a:r>
              <a:rPr lang="en-US" sz="2200" dirty="0">
                <a:cs typeface="ＭＳ Ｐゴシック" charset="0"/>
              </a:rPr>
              <a:t>gallstones are formed.</a:t>
            </a: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5533861" y="4381500"/>
            <a:ext cx="328645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r>
              <a:rPr lang="en-US" sz="1600" dirty="0">
                <a:latin typeface="+mn-lt"/>
              </a:rPr>
              <a:t>Gallstones form in the gallbladder when cholesterol levels are high.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29" y="1732026"/>
            <a:ext cx="3799818" cy="247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0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3 - &amp;quot;Chapter 5  Readiness&amp;quot;&quot;/&gt;&lt;property id=&quot;20307&quot; value=&quot;259&quot;/&gt;&lt;/object&gt;&lt;object type=&quot;3&quot; unique_id=&quot;10836&quot;&gt;&lt;property id=&quot;20148&quot; value=&quot;5&quot;/&gt;&lt;property id=&quot;20300&quot; value=&quot;Slide 1&quot;/&gt;&lt;property id=&quot;20307&quot; value=&quot;370&quot;/&gt;&lt;/object&gt;&lt;object type=&quot;3&quot; unique_id=&quot;10837&quot;&gt;&lt;property id=&quot;20148&quot; value=&quot;5&quot;/&gt;&lt;property id=&quot;20300&quot; value=&quot;Slide 2 - &amp;quot;Chapter 5  Nuclear Chemistry&amp;quot;&quot;/&gt;&lt;property id=&quot;20307&quot; value=&quot;356&quot;/&gt;&lt;/object&gt;&lt;object type=&quot;3&quot; unique_id=&quot;10838&quot;&gt;&lt;property id=&quot;20148&quot; value=&quot;5&quot;/&gt;&lt;property id=&quot;20300&quot; value=&quot;Slide 4 - &amp;quot;5.1  Natural Radioactivity&amp;quot;&quot;/&gt;&lt;property id=&quot;20307&quot; value=&quot;357&quot;/&gt;&lt;/object&gt;&lt;object type=&quot;3&quot; unique_id=&quot;10839&quot;&gt;&lt;property id=&quot;20148&quot; value=&quot;5&quot;/&gt;&lt;property id=&quot;20300&quot; value=&quot;Slide 5 - &amp;quot;Natural Radioactivity&amp;quot;&quot;/&gt;&lt;property id=&quot;20307&quot; value=&quot;358&quot;/&gt;&lt;/object&gt;&lt;object type=&quot;3&quot; unique_id=&quot;10840&quot;&gt;&lt;property id=&quot;20148&quot; value=&quot;5&quot;/&gt;&lt;property id=&quot;20300&quot; value=&quot;Slide 6 - &amp;quot;Radioisotope&amp;quot;&quot;/&gt;&lt;property id=&quot;20307&quot; value=&quot;359&quot;/&gt;&lt;/object&gt;&lt;object type=&quot;3&quot; unique_id=&quot;10841&quot;&gt;&lt;property id=&quot;20148&quot; value=&quot;5&quot;/&gt;&lt;property id=&quot;20300&quot; value=&quot;Slide 7 - &amp;quot;Stable and Radioactive Isotopes&amp;quot;&quot;/&gt;&lt;property id=&quot;20307&quot; value=&quot;360&quot;/&gt;&lt;/object&gt;&lt;object type=&quot;3&quot; unique_id=&quot;10842&quot;&gt;&lt;property id=&quot;20148&quot; value=&quot;5&quot;/&gt;&lt;property id=&quot;20300&quot; value=&quot;Slide 8 - &amp;quot;Types of Radiation&amp;quot;&quot;/&gt;&lt;property id=&quot;20307&quot; value=&quot;361&quot;/&gt;&lt;/object&gt;&lt;object type=&quot;3&quot; unique_id=&quot;10843&quot;&gt;&lt;property id=&quot;20148&quot; value=&quot;5&quot;/&gt;&lt;property id=&quot;20300&quot; value=&quot;Slide 9 - &amp;quot;Some Forms of Radiation&amp;quot;&quot;/&gt;&lt;property id=&quot;20307&quot; value=&quot;362&quot;/&gt;&lt;/object&gt;&lt;object type=&quot;3&quot; unique_id=&quot;10844&quot;&gt;&lt;property id=&quot;20148&quot; value=&quot;5&quot;/&gt;&lt;property id=&quot;20300&quot; value=&quot;Slide 10 - &amp;quot;Study Check&amp;quot;&quot;/&gt;&lt;property id=&quot;20307&quot; value=&quot;363&quot;/&gt;&lt;/object&gt;&lt;object type=&quot;3&quot; unique_id=&quot;10845&quot;&gt;&lt;property id=&quot;20148&quot; value=&quot;5&quot;/&gt;&lt;property id=&quot;20300&quot; value=&quot;Slide 11 - &amp;quot;Solution&amp;quot;&quot;/&gt;&lt;property id=&quot;20307&quot; value=&quot;364&quot;/&gt;&lt;/object&gt;&lt;object type=&quot;3&quot; unique_id=&quot;10846&quot;&gt;&lt;property id=&quot;20148&quot; value=&quot;5&quot;/&gt;&lt;property id=&quot;20300&quot; value=&quot;Slide 12 - &amp;quot;Biological Effects of Radiation&amp;quot;&quot;/&gt;&lt;property id=&quot;20307&quot; value=&quot;365&quot;/&gt;&lt;/object&gt;&lt;object type=&quot;3&quot; unique_id=&quot;10847&quot;&gt;&lt;property id=&quot;20148&quot; value=&quot;5&quot;/&gt;&lt;property id=&quot;20300&quot; value=&quot;Slide 13 - &amp;quot;Radiation Protection&amp;quot;&quot;/&gt;&lt;property id=&quot;20307&quot; value=&quot;366&quot;/&gt;&lt;/object&gt;&lt;object type=&quot;3&quot; unique_id=&quot;10848&quot;&gt;&lt;property id=&quot;20148&quot; value=&quot;5&quot;/&gt;&lt;property id=&quot;20300&quot; value=&quot;Slide 14 - &amp;quot;Properties of Radiation&amp;quot;&quot;/&gt;&lt;property id=&quot;20307&quot; value=&quot;367&quot;/&gt;&lt;/object&gt;&lt;object type=&quot;3&quot; unique_id=&quot;10849&quot;&gt;&lt;property id=&quot;20148&quot; value=&quot;5&quot;/&gt;&lt;property id=&quot;20300&quot; value=&quot;Slide 15 - &amp;quot;Study Check&amp;quot;&quot;/&gt;&lt;property id=&quot;20307&quot; value=&quot;368&quot;/&gt;&lt;/object&gt;&lt;object type=&quot;3&quot; unique_id=&quot;10850&quot;&gt;&lt;property id=&quot;20148&quot; value=&quot;5&quot;/&gt;&lt;property id=&quot;20300&quot; value=&quot;Slide 16 - &amp;quot;Solution&amp;quot;&quot;/&gt;&lt;property id=&quot;20307&quot; value=&quot;369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HA5Lec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5Lect_template">
      <a:majorFont>
        <a:latin typeface="Arial"/>
        <a:ea typeface="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2718</TotalTime>
  <Words>708</Words>
  <Application>Microsoft Office PowerPoint</Application>
  <PresentationFormat>On-screen Show (4:3)</PresentationFormat>
  <Paragraphs>140</Paragraphs>
  <Slides>21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HA5Lect_template</vt:lpstr>
      <vt:lpstr>Custom Design</vt:lpstr>
      <vt:lpstr>Struct</vt:lpstr>
      <vt:lpstr>PowerPoint Presentation</vt:lpstr>
      <vt:lpstr>Steroid Nucleus</vt:lpstr>
      <vt:lpstr>Cholesterol</vt:lpstr>
      <vt:lpstr>Cholesterol in the Body</vt:lpstr>
      <vt:lpstr>Cholesterol in Foods</vt:lpstr>
      <vt:lpstr>Cholesterol in Foods</vt:lpstr>
      <vt:lpstr>Study Check</vt:lpstr>
      <vt:lpstr>Solution</vt:lpstr>
      <vt:lpstr>Bile Salts</vt:lpstr>
      <vt:lpstr>Bile Salts</vt:lpstr>
      <vt:lpstr>Lipoproteins: Lipid Transport</vt:lpstr>
      <vt:lpstr>Lipoproteins</vt:lpstr>
      <vt:lpstr>Types of Lipoproteins</vt:lpstr>
      <vt:lpstr>Lipoprotein Transport in the Body</vt:lpstr>
      <vt:lpstr>Steroid Hormones</vt:lpstr>
      <vt:lpstr>Structures of Steroid Hormones</vt:lpstr>
      <vt:lpstr>Chemistry Link to Health: Anabolic Steroids</vt:lpstr>
      <vt:lpstr>Adrenal Corticosteroids</vt:lpstr>
      <vt:lpstr>Adrenal Corticosteroids</vt:lpstr>
      <vt:lpstr>Study Check </vt:lpstr>
      <vt:lpstr>Solution 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windows</cp:lastModifiedBy>
  <cp:revision>636</cp:revision>
  <cp:lastPrinted>2013-03-26T15:10:13Z</cp:lastPrinted>
  <dcterms:created xsi:type="dcterms:W3CDTF">2007-09-26T05:29:17Z</dcterms:created>
  <dcterms:modified xsi:type="dcterms:W3CDTF">2015-01-22T18:09:47Z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