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356" r:id="rId2"/>
    <p:sldId id="388" r:id="rId3"/>
    <p:sldId id="357" r:id="rId4"/>
    <p:sldId id="382" r:id="rId5"/>
    <p:sldId id="383" r:id="rId6"/>
    <p:sldId id="358" r:id="rId7"/>
    <p:sldId id="359" r:id="rId8"/>
    <p:sldId id="384" r:id="rId9"/>
    <p:sldId id="385" r:id="rId10"/>
    <p:sldId id="386" r:id="rId11"/>
    <p:sldId id="387" r:id="rId12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1C"/>
    <a:srgbClr val="004080"/>
    <a:srgbClr val="800000"/>
    <a:srgbClr val="ED6B06"/>
    <a:srgbClr val="FF33CC"/>
    <a:srgbClr val="FFFFCC"/>
    <a:srgbClr val="3333CC"/>
    <a:srgbClr val="333399"/>
    <a:srgbClr val="143C8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5" autoAdjust="0"/>
  </p:normalViewPr>
  <p:slideViewPr>
    <p:cSldViewPr snapToGrid="0" showGuides="1">
      <p:cViewPr varScale="1">
        <p:scale>
          <a:sx n="99" d="100"/>
          <a:sy n="99" d="100"/>
        </p:scale>
        <p:origin x="-240" y="-90"/>
      </p:cViewPr>
      <p:guideLst>
        <p:guide orient="horz" pos="290"/>
        <p:guide pos="171"/>
        <p:guide pos="25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27" charset="0"/>
              </a:defRPr>
            </a:lvl1pPr>
          </a:lstStyle>
          <a:p>
            <a:pPr>
              <a:defRPr/>
            </a:pPr>
            <a:fld id="{C0122EBD-CFD9-41C4-8965-7FE9D0EB0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7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1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10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11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2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3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4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5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6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7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8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9</a:t>
            </a:fld>
            <a:endParaRPr lang="en-US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4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1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141413"/>
            <a:ext cx="82296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38547" y="635025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General, Organic, and Biological Chemistry: Structures of Life,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5/e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Karen C. Timberlake</a:t>
            </a:r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6019800" y="6335404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7" dir="2700000" algn="ctr" rotWithShape="0">
                    <a:schemeClr val="bg2">
                      <a:alpha val="75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© 2016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</p:sldLayoutIdLst>
  <p:hf sldNum="0" hd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7218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14.2  Physical Properties of Aldehydes and Ketones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3" y="1763617"/>
            <a:ext cx="8446735" cy="304698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2400" dirty="0">
                <a:cs typeface="Times" charset="0"/>
              </a:rPr>
              <a:t>Aldehydes and ketones contain a polar carbonyl group with</a:t>
            </a:r>
            <a:r>
              <a:rPr lang="en-US" sz="2400" b="1" dirty="0">
                <a:cs typeface="Times" charset="0"/>
              </a:rPr>
              <a:t> </a:t>
            </a:r>
            <a:r>
              <a:rPr lang="en-US" sz="2400" dirty="0">
                <a:cs typeface="Times" charset="0"/>
              </a:rPr>
              <a:t>a partial negative charge on the carbonyl oxygen atom and a partial positive charge on the carbon atom. 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59344" y="5416027"/>
            <a:ext cx="84927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Learning Goal  </a:t>
            </a:r>
            <a:r>
              <a:rPr lang="en-US" dirty="0">
                <a:latin typeface="+mn-lt"/>
                <a:cs typeface="Times New Roman" charset="0"/>
              </a:rPr>
              <a:t>Describe the boiling points and </a:t>
            </a:r>
            <a:r>
              <a:rPr lang="en-US" dirty="0" err="1">
                <a:latin typeface="+mn-lt"/>
                <a:cs typeface="Times New Roman" charset="0"/>
              </a:rPr>
              <a:t>solubilities</a:t>
            </a:r>
            <a:r>
              <a:rPr lang="en-US" dirty="0">
                <a:latin typeface="+mn-lt"/>
                <a:cs typeface="Times New Roman" charset="0"/>
              </a:rPr>
              <a:t> of aldehydes and ketones.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39089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14"/>
          <a:stretch/>
        </p:blipFill>
        <p:spPr>
          <a:xfrm>
            <a:off x="2741899" y="3040627"/>
            <a:ext cx="2663251" cy="22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Study Check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3" y="1327476"/>
            <a:ext cx="8777087" cy="452431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 dirty="0">
                <a:cs typeface="Times" charset="0"/>
              </a:rPr>
              <a:t>Indicate if each of the following is or is not soluble </a:t>
            </a:r>
            <a:r>
              <a:rPr lang="en-US" sz="2400" dirty="0" smtClean="0">
                <a:cs typeface="Times" charset="0"/>
              </a:rPr>
              <a:t>in water: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marL="474663" indent="-474663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 dirty="0" smtClean="0">
                <a:cs typeface="Times" charset="0"/>
              </a:rPr>
              <a:t>A.	</a:t>
            </a:r>
            <a:r>
              <a:rPr lang="en-US" sz="2400" dirty="0">
                <a:cs typeface="Times" charset="0"/>
              </a:rPr>
              <a:t>CH</a:t>
            </a:r>
            <a:r>
              <a:rPr lang="en-US" sz="2400" baseline="-25000" dirty="0">
                <a:cs typeface="Times" charset="0"/>
              </a:rPr>
              <a:t>3</a:t>
            </a:r>
            <a:r>
              <a:rPr lang="en-US" sz="2400" dirty="0">
                <a:cs typeface="Times" charset="0"/>
              </a:rPr>
              <a:t>—CH</a:t>
            </a:r>
            <a:r>
              <a:rPr lang="en-US" sz="2400" baseline="-25000" dirty="0">
                <a:cs typeface="Times" charset="0"/>
              </a:rPr>
              <a:t>2</a:t>
            </a:r>
            <a:r>
              <a:rPr lang="en-US" sz="2400" dirty="0">
                <a:cs typeface="Times" charset="0"/>
              </a:rPr>
              <a:t>—CH</a:t>
            </a:r>
            <a:r>
              <a:rPr lang="en-US" sz="2400" baseline="-25000" dirty="0">
                <a:cs typeface="Times" charset="0"/>
              </a:rPr>
              <a:t>3</a:t>
            </a:r>
            <a:endParaRPr lang="en-US" sz="2400" dirty="0" smtClean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marL="474663" indent="-474663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 dirty="0" smtClean="0">
                <a:cs typeface="Times" charset="0"/>
              </a:rPr>
              <a:t>B.	</a:t>
            </a:r>
            <a:r>
              <a:rPr lang="en-US" sz="2400" dirty="0">
                <a:cs typeface="Times" charset="0"/>
              </a:rPr>
              <a:t>CH</a:t>
            </a:r>
            <a:r>
              <a:rPr lang="en-US" sz="2400" baseline="-25000" dirty="0">
                <a:cs typeface="Times" charset="0"/>
              </a:rPr>
              <a:t>3</a:t>
            </a:r>
            <a:r>
              <a:rPr lang="en-US" sz="2400" dirty="0">
                <a:cs typeface="Times" charset="0"/>
              </a:rPr>
              <a:t>—CH</a:t>
            </a:r>
            <a:r>
              <a:rPr lang="en-US" sz="2400" baseline="-25000" dirty="0">
                <a:cs typeface="Times" charset="0"/>
              </a:rPr>
              <a:t>2</a:t>
            </a:r>
            <a:r>
              <a:rPr lang="en-US" sz="2400" dirty="0">
                <a:cs typeface="Times" charset="0"/>
              </a:rPr>
              <a:t>—OH </a:t>
            </a:r>
            <a:endParaRPr lang="en-US" sz="2400" dirty="0" smtClean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 smtClean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 dirty="0" smtClean="0">
                <a:cs typeface="Times" charset="0"/>
              </a:rPr>
              <a:t>C.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 smtClean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 dirty="0" smtClean="0">
                <a:cs typeface="Times" charset="0"/>
              </a:rPr>
              <a:t>D.</a:t>
            </a:r>
            <a:endParaRPr lang="en-US" sz="2400" dirty="0">
              <a:cs typeface="Times" charset="0"/>
            </a:endParaRPr>
          </a:p>
        </p:txBody>
      </p:sp>
      <p:pic>
        <p:nvPicPr>
          <p:cNvPr id="16" name="Picture 6" descr="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08" y="3310487"/>
            <a:ext cx="33385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20" y="4835253"/>
            <a:ext cx="19589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5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Study Check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3" y="1327476"/>
            <a:ext cx="8777087" cy="452431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 dirty="0">
                <a:cs typeface="Times" charset="0"/>
              </a:rPr>
              <a:t>Indicate if each of the following is or is not soluble </a:t>
            </a:r>
            <a:r>
              <a:rPr lang="en-US" sz="2400" dirty="0" smtClean="0">
                <a:cs typeface="Times" charset="0"/>
              </a:rPr>
              <a:t>in water: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marL="474663" indent="-474663" eaLnBrk="1" hangingPunct="1">
              <a:spcBef>
                <a:spcPct val="0"/>
              </a:spcBef>
              <a:buNone/>
              <a:tabLst>
                <a:tab pos="4002088" algn="l"/>
              </a:tabLst>
            </a:pPr>
            <a:r>
              <a:rPr lang="en-US" sz="2400" dirty="0" smtClean="0">
                <a:cs typeface="Times" charset="0"/>
              </a:rPr>
              <a:t>A.	</a:t>
            </a:r>
            <a:r>
              <a:rPr lang="en-US" sz="2400" dirty="0">
                <a:cs typeface="Times" charset="0"/>
              </a:rPr>
              <a:t>CH</a:t>
            </a:r>
            <a:r>
              <a:rPr lang="en-US" sz="2400" baseline="-25000" dirty="0">
                <a:cs typeface="Times" charset="0"/>
              </a:rPr>
              <a:t>3</a:t>
            </a:r>
            <a:r>
              <a:rPr lang="en-US" sz="2400" dirty="0">
                <a:cs typeface="Times" charset="0"/>
              </a:rPr>
              <a:t>—CH</a:t>
            </a:r>
            <a:r>
              <a:rPr lang="en-US" sz="2400" baseline="-25000" dirty="0">
                <a:cs typeface="Times" charset="0"/>
              </a:rPr>
              <a:t>2</a:t>
            </a:r>
            <a:r>
              <a:rPr lang="en-US" sz="2400" dirty="0">
                <a:cs typeface="Times" charset="0"/>
              </a:rPr>
              <a:t>—</a:t>
            </a:r>
            <a:r>
              <a:rPr lang="en-US" sz="2400" dirty="0" smtClean="0">
                <a:cs typeface="Times" charset="0"/>
              </a:rPr>
              <a:t>CH</a:t>
            </a:r>
            <a:r>
              <a:rPr lang="en-US" sz="2400" baseline="-25000" dirty="0" smtClean="0">
                <a:cs typeface="Times" charset="0"/>
              </a:rPr>
              <a:t>3	</a:t>
            </a:r>
            <a:r>
              <a:rPr lang="en-US" sz="2400" b="1" dirty="0" smtClean="0">
                <a:cs typeface="Times" charset="0"/>
              </a:rPr>
              <a:t>Not </a:t>
            </a:r>
            <a:r>
              <a:rPr lang="en-US" sz="2400" b="1" dirty="0">
                <a:cs typeface="Times" charset="0"/>
              </a:rPr>
              <a:t>soluble in </a:t>
            </a:r>
            <a:r>
              <a:rPr lang="en-US" sz="2400" b="1" dirty="0" smtClean="0">
                <a:cs typeface="Times" charset="0"/>
              </a:rPr>
              <a:t>water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marL="474663" indent="-474663" eaLnBrk="1" hangingPunct="1">
              <a:spcBef>
                <a:spcPct val="0"/>
              </a:spcBef>
              <a:buFont typeface="Wingdings" charset="0"/>
              <a:buAutoNum type="alphaUcPeriod" startAt="2"/>
              <a:tabLst>
                <a:tab pos="4002088" algn="l"/>
              </a:tabLst>
            </a:pPr>
            <a:r>
              <a:rPr lang="en-US" sz="2400" dirty="0" smtClean="0">
                <a:cs typeface="Times" charset="0"/>
              </a:rPr>
              <a:t>CH</a:t>
            </a:r>
            <a:r>
              <a:rPr lang="en-US" sz="2400" baseline="-25000" dirty="0" smtClean="0">
                <a:cs typeface="Times" charset="0"/>
              </a:rPr>
              <a:t>3</a:t>
            </a:r>
            <a:r>
              <a:rPr lang="en-US" sz="2400" dirty="0">
                <a:cs typeface="Times" charset="0"/>
              </a:rPr>
              <a:t>—CH</a:t>
            </a:r>
            <a:r>
              <a:rPr lang="en-US" sz="2400" baseline="-25000" dirty="0">
                <a:cs typeface="Times" charset="0"/>
              </a:rPr>
              <a:t>2</a:t>
            </a:r>
            <a:r>
              <a:rPr lang="en-US" sz="2400" dirty="0">
                <a:cs typeface="Times" charset="0"/>
              </a:rPr>
              <a:t>—</a:t>
            </a:r>
            <a:r>
              <a:rPr lang="en-US" sz="2400" dirty="0" smtClean="0">
                <a:cs typeface="Times" charset="0"/>
              </a:rPr>
              <a:t>OH	Forms </a:t>
            </a:r>
            <a:r>
              <a:rPr lang="en-US" sz="2400" dirty="0">
                <a:cs typeface="Times" charset="0"/>
              </a:rPr>
              <a:t>H-bonds; </a:t>
            </a:r>
            <a:r>
              <a:rPr lang="en-US" sz="2400" b="1" dirty="0">
                <a:cs typeface="Times" charset="0"/>
              </a:rPr>
              <a:t>soluble </a:t>
            </a:r>
            <a:r>
              <a:rPr lang="en-US" sz="2400" b="1" dirty="0">
                <a:solidFill>
                  <a:srgbClr val="000000"/>
                </a:solidFill>
                <a:cs typeface="Times" charset="0"/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  <a:cs typeface="Times" charset="0"/>
              </a:rPr>
              <a:t>water</a:t>
            </a:r>
            <a:r>
              <a:rPr lang="en-US" sz="2400" dirty="0" smtClean="0">
                <a:cs typeface="Times" charset="0"/>
              </a:rPr>
              <a:t>	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4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 dirty="0" smtClean="0">
                <a:cs typeface="Times" charset="0"/>
              </a:rPr>
              <a:t>C.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 smtClean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4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 dirty="0" smtClean="0">
                <a:cs typeface="Times" charset="0"/>
              </a:rPr>
              <a:t>D.</a:t>
            </a:r>
            <a:endParaRPr lang="en-US" sz="2400" dirty="0">
              <a:cs typeface="Times" charset="0"/>
            </a:endParaRPr>
          </a:p>
        </p:txBody>
      </p:sp>
      <p:pic>
        <p:nvPicPr>
          <p:cNvPr id="16" name="Picture 6" descr="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08" y="3310487"/>
            <a:ext cx="33385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20" y="4835253"/>
            <a:ext cx="19589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78537" y="3694734"/>
            <a:ext cx="4204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  <a:cs typeface="Times" charset="0"/>
              </a:rPr>
              <a:t>Not soluble</a:t>
            </a:r>
            <a:r>
              <a:rPr lang="en-US" dirty="0">
                <a:latin typeface="+mn-lt"/>
                <a:cs typeface="Times" charset="0"/>
              </a:rPr>
              <a:t>; aldehyde has </a:t>
            </a:r>
            <a:r>
              <a:rPr lang="en-US" dirty="0" smtClean="0">
                <a:latin typeface="+mn-lt"/>
                <a:cs typeface="Times" charset="0"/>
              </a:rPr>
              <a:t>more than </a:t>
            </a:r>
            <a:r>
              <a:rPr lang="en-US" dirty="0">
                <a:latin typeface="+mn-lt"/>
                <a:cs typeface="Times" charset="0"/>
              </a:rPr>
              <a:t>five carbon atoms.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6988" y="5001627"/>
            <a:ext cx="4204186" cy="114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b="1" dirty="0">
                <a:latin typeface="+mn-lt"/>
                <a:cs typeface="Times" charset="0"/>
              </a:rPr>
              <a:t>Soluble</a:t>
            </a:r>
            <a:r>
              <a:rPr lang="en-US" dirty="0">
                <a:latin typeface="+mn-lt"/>
                <a:cs typeface="Times" charset="0"/>
              </a:rPr>
              <a:t>; ketones with four or </a:t>
            </a:r>
          </a:p>
          <a:p>
            <a:pPr eaLnBrk="1" hangingPunct="1">
              <a:lnSpc>
                <a:spcPct val="95000"/>
              </a:lnSpc>
            </a:pPr>
            <a:r>
              <a:rPr lang="en-US" dirty="0" smtClean="0">
                <a:latin typeface="+mn-lt"/>
                <a:cs typeface="Times" charset="0"/>
              </a:rPr>
              <a:t>fewer </a:t>
            </a:r>
            <a:r>
              <a:rPr lang="en-US" dirty="0">
                <a:latin typeface="+mn-lt"/>
                <a:cs typeface="Times" charset="0"/>
              </a:rPr>
              <a:t>carbon atoms are soluble </a:t>
            </a:r>
            <a:r>
              <a:rPr lang="en-US" dirty="0" smtClean="0">
                <a:latin typeface="+mn-lt"/>
                <a:cs typeface="Times" charset="0"/>
              </a:rPr>
              <a:t>in </a:t>
            </a:r>
            <a:r>
              <a:rPr lang="en-US" dirty="0">
                <a:latin typeface="+mn-lt"/>
                <a:cs typeface="Times" charset="0"/>
              </a:rPr>
              <a:t>water.</a:t>
            </a:r>
          </a:p>
        </p:txBody>
      </p:sp>
    </p:spTree>
    <p:extLst>
      <p:ext uri="{BB962C8B-B14F-4D97-AF65-F5344CB8AC3E}">
        <p14:creationId xmlns:p14="http://schemas.microsoft.com/office/powerpoint/2010/main" val="2920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Polarity of Carbonyl Group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821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idx="1"/>
          </p:nvPr>
        </p:nvSpPr>
        <p:spPr>
          <a:xfrm>
            <a:off x="162954" y="1235977"/>
            <a:ext cx="8708908" cy="3194721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3" charset="-128"/>
              </a:rPr>
              <a:t>At room temperature, </a:t>
            </a:r>
            <a:r>
              <a:rPr lang="en-US" sz="2400" dirty="0" err="1" smtClean="0">
                <a:ea typeface="ＭＳ Ｐゴシック" pitchFamily="3" charset="-128"/>
              </a:rPr>
              <a:t>methanal</a:t>
            </a:r>
            <a:r>
              <a:rPr lang="en-US" sz="2400" dirty="0" smtClean="0">
                <a:ea typeface="ＭＳ Ｐゴシック" pitchFamily="3" charset="-128"/>
              </a:rPr>
              <a:t> (formaldehyde), and </a:t>
            </a:r>
            <a:r>
              <a:rPr lang="en-US" sz="2400" dirty="0" err="1" smtClean="0">
                <a:ea typeface="ＭＳ Ｐゴシック" pitchFamily="3" charset="-128"/>
              </a:rPr>
              <a:t>ethanal</a:t>
            </a:r>
            <a:r>
              <a:rPr lang="en-US" sz="2400" dirty="0" smtClean="0">
                <a:ea typeface="ＭＳ Ｐゴシック" pitchFamily="3" charset="-128"/>
              </a:rPr>
              <a:t>, (acetaldehyde) are gases.</a:t>
            </a:r>
          </a:p>
          <a:p>
            <a:pPr eaLnBrk="1" hangingPunct="1"/>
            <a:r>
              <a:rPr lang="en-US" sz="2400" dirty="0" smtClean="0">
                <a:ea typeface="ＭＳ Ｐゴシック" pitchFamily="3" charset="-128"/>
              </a:rPr>
              <a:t>Aldehydes and ketones containing 3 to 10 carbon atoms are liquids. </a:t>
            </a:r>
          </a:p>
          <a:p>
            <a:pPr eaLnBrk="1" hangingPunct="1"/>
            <a:r>
              <a:rPr lang="en-US" sz="2400" dirty="0" smtClean="0">
                <a:ea typeface="ＭＳ Ｐゴシック" pitchFamily="3" charset="-128"/>
              </a:rPr>
              <a:t>The polar carbonyl group with a partially negative oxygen atom and a partially positive carbon atom has an influence on the boiling points and the solubility of aldehydes and ketones in water.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213008" y="54895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2" name="Picture 7" descr="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008" y="4956175"/>
            <a:ext cx="23463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808" y="4956175"/>
            <a:ext cx="23463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Boiling Points of Aldehydes and Ketones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4" y="1327477"/>
            <a:ext cx="8485222" cy="500444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 dirty="0">
                <a:cs typeface="Times" charset="0"/>
              </a:rPr>
              <a:t>Aldehydes and ketones have</a:t>
            </a:r>
          </a:p>
          <a:p>
            <a:pPr eaLnBrk="1" hangingPunct="1"/>
            <a:r>
              <a:rPr lang="en-US" sz="2800" dirty="0">
                <a:cs typeface="Times" charset="0"/>
              </a:rPr>
              <a:t>dipole–dipole interactions between polar groups.</a:t>
            </a:r>
          </a:p>
          <a:p>
            <a:pPr eaLnBrk="1" hangingPunct="1"/>
            <a:endParaRPr lang="en-US" sz="2800" baseline="300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8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800" dirty="0">
              <a:cs typeface="Times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2800" dirty="0">
              <a:cs typeface="Times" charset="0"/>
            </a:endParaRPr>
          </a:p>
          <a:p>
            <a:pPr eaLnBrk="1" hangingPunct="1"/>
            <a:r>
              <a:rPr lang="en-US" sz="2800" dirty="0">
                <a:cs typeface="Times" charset="0"/>
              </a:rPr>
              <a:t>higher boiling points than alkanes and ethers of similar mass as a result of dipole–dipole interactions.</a:t>
            </a:r>
          </a:p>
          <a:p>
            <a:pPr eaLnBrk="1" hangingPunct="1"/>
            <a:r>
              <a:rPr lang="en-US" sz="2800" dirty="0">
                <a:cs typeface="Times" charset="0"/>
              </a:rPr>
              <a:t>lower boiling points than alcohols of similar mass because they do not form hydrogen bonds.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81"/>
          <a:stretch/>
        </p:blipFill>
        <p:spPr bwMode="auto">
          <a:xfrm>
            <a:off x="1277919" y="2527981"/>
            <a:ext cx="6355445" cy="12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6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Boiling Points of Aldehydes and Ketones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4" y="1327477"/>
            <a:ext cx="8485222" cy="1692771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2600" dirty="0" smtClean="0">
                <a:cs typeface="Times" charset="0"/>
              </a:rPr>
              <a:t>For </a:t>
            </a:r>
            <a:r>
              <a:rPr lang="en-US" sz="2600" dirty="0">
                <a:cs typeface="Times" charset="0"/>
              </a:rPr>
              <a:t>aldehydes and ketones, the boiling points of both aldehydes and ketones increase as the number of carbon atoms and dispersion forces increase, raising their higher boiling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2"/>
          <a:stretch/>
        </p:blipFill>
        <p:spPr>
          <a:xfrm>
            <a:off x="304800" y="3461405"/>
            <a:ext cx="8534400" cy="240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Boiling Points of Aldehydes and Ketones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Picture 2" descr="14_02_Tabl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8"/>
          <a:stretch/>
        </p:blipFill>
        <p:spPr>
          <a:xfrm>
            <a:off x="304800" y="2149747"/>
            <a:ext cx="8534400" cy="305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Solubility of Aldehydes and Ketones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4" y="1327476"/>
            <a:ext cx="5059830" cy="350856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cs typeface="Times" charset="0"/>
              </a:rPr>
              <a:t>Aldehydes and ketones </a:t>
            </a:r>
          </a:p>
          <a:p>
            <a:pPr eaLnBrk="1" hangingPunct="1"/>
            <a:r>
              <a:rPr lang="en-US" sz="2400" dirty="0">
                <a:cs typeface="Times" charset="0"/>
              </a:rPr>
              <a:t>with one to four carbons are soluble in water.</a:t>
            </a:r>
          </a:p>
          <a:p>
            <a:pPr eaLnBrk="1" hangingPunct="1"/>
            <a:r>
              <a:rPr lang="en-US" sz="2400" dirty="0">
                <a:cs typeface="Times" charset="0"/>
              </a:rPr>
              <a:t>with five or more carbons are not very soluble in water.</a:t>
            </a:r>
          </a:p>
          <a:p>
            <a:pPr eaLnBrk="1" hangingPunct="1"/>
            <a:r>
              <a:rPr lang="en-US" sz="2400" dirty="0">
                <a:cs typeface="Times" charset="0"/>
              </a:rPr>
              <a:t>form hydrogen bonds with water between the carbonyl oxygen and hydrogen atoms of water.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 descr="14_04_Figur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1"/>
          <a:stretch/>
        </p:blipFill>
        <p:spPr>
          <a:xfrm>
            <a:off x="5859399" y="1396941"/>
            <a:ext cx="2503802" cy="474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Study Check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3" y="1327476"/>
            <a:ext cx="8344101" cy="3865674"/>
          </a:xfrm>
        </p:spPr>
        <p:txBody>
          <a:bodyPr/>
          <a:lstStyle/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Select the compound in each pair that would have the</a:t>
            </a:r>
          </a:p>
          <a:p>
            <a:pPr marL="3086100" indent="-3086100"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higher boiling point. Explain.</a:t>
            </a:r>
          </a:p>
          <a:p>
            <a:pPr marL="3086100" indent="-3086100"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  <a:tabLst>
                <a:tab pos="3082925" algn="l"/>
              </a:tabLst>
            </a:pPr>
            <a:r>
              <a:rPr lang="en-US" sz="2400" b="1" dirty="0">
                <a:cs typeface="Times" charset="0"/>
              </a:rPr>
              <a:t>  </a:t>
            </a: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A. </a:t>
            </a:r>
            <a:r>
              <a:rPr lang="en-US" sz="2400" dirty="0">
                <a:solidFill>
                  <a:schemeClr val="bg1"/>
                </a:solidFill>
                <a:cs typeface="Times" charset="0"/>
              </a:rPr>
              <a:t>An alcohol forms </a:t>
            </a:r>
            <a:r>
              <a:rPr lang="en-US" sz="2400" dirty="0" err="1">
                <a:solidFill>
                  <a:schemeClr val="bg1"/>
                </a:solidFill>
                <a:cs typeface="Times" charset="0"/>
              </a:rPr>
              <a:t>hyrogen</a:t>
            </a:r>
            <a:r>
              <a:rPr lang="en-US" sz="2400" dirty="0">
                <a:solidFill>
                  <a:schemeClr val="bg1"/>
                </a:solidFill>
                <a:cs typeface="Times" charset="0"/>
              </a:rPr>
              <a:t> bonds. </a:t>
            </a: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endParaRPr lang="en-US" sz="2400" dirty="0" smtClean="0">
              <a:solidFill>
                <a:schemeClr val="bg1"/>
              </a:solidFill>
              <a:cs typeface="Times" charset="0"/>
            </a:endParaRP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endParaRPr lang="en-US" sz="2400" dirty="0">
              <a:solidFill>
                <a:schemeClr val="bg1"/>
              </a:solidFill>
              <a:cs typeface="Times" charset="0"/>
            </a:endParaRP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B.</a:t>
            </a:r>
            <a:r>
              <a:rPr lang="en-US" sz="2400" dirty="0">
                <a:solidFill>
                  <a:schemeClr val="bg1"/>
                </a:solidFill>
                <a:cs typeface="Times" charset="0"/>
              </a:rPr>
              <a:t>		There are dipole–dipole attractions between the carbonyl groups. </a:t>
            </a: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solidFill>
                  <a:schemeClr val="bg1"/>
                </a:solidFill>
                <a:cs typeface="Times" charset="0"/>
              </a:rPr>
              <a:t>			     	</a:t>
            </a: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C.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390512"/>
              </p:ext>
            </p:extLst>
          </p:nvPr>
        </p:nvGraphicFramePr>
        <p:xfrm>
          <a:off x="1408538" y="3182211"/>
          <a:ext cx="13716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r:id="rId4" imgW="749300" imgH="520700" progId="StructureOLEServer.Document">
                  <p:embed/>
                </p:oleObj>
              </mc:Choice>
              <mc:Fallback>
                <p:oleObj r:id="rId4" imgW="749300" imgH="52070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538" y="3182211"/>
                        <a:ext cx="13716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459030"/>
              </p:ext>
            </p:extLst>
          </p:nvPr>
        </p:nvGraphicFramePr>
        <p:xfrm>
          <a:off x="3313538" y="3715611"/>
          <a:ext cx="1905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r:id="rId6" imgW="965200" imgH="215900" progId="StructureOLEServer.Document">
                  <p:embed/>
                </p:oleObj>
              </mc:Choice>
              <mc:Fallback>
                <p:oleObj r:id="rId6" imgW="965200" imgH="21590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538" y="3715611"/>
                        <a:ext cx="19050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79938" y="2344011"/>
            <a:ext cx="2603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" charset="0"/>
              </a:rPr>
              <a:t>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r>
              <a:rPr lang="en-US" dirty="0">
                <a:latin typeface="+mn-lt"/>
                <a:cs typeface="Times" charset="0"/>
              </a:rPr>
              <a:t>—CH</a:t>
            </a:r>
            <a:r>
              <a:rPr lang="en-US" baseline="-25000" dirty="0">
                <a:latin typeface="+mn-lt"/>
                <a:cs typeface="Times" charset="0"/>
              </a:rPr>
              <a:t>2</a:t>
            </a:r>
            <a:r>
              <a:rPr lang="en-US" dirty="0">
                <a:latin typeface="+mn-lt"/>
                <a:cs typeface="Times" charset="0"/>
              </a:rPr>
              <a:t>—CHO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09238" y="2344011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" charset="0"/>
              </a:rPr>
              <a:t>or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304138" y="2344011"/>
            <a:ext cx="2381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" charset="0"/>
              </a:rPr>
              <a:t>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r>
              <a:rPr lang="en-US" dirty="0">
                <a:latin typeface="+mn-lt"/>
                <a:cs typeface="Times" charset="0"/>
              </a:rPr>
              <a:t>—CH</a:t>
            </a:r>
            <a:r>
              <a:rPr lang="en-US" baseline="-25000" dirty="0">
                <a:latin typeface="+mn-lt"/>
                <a:cs typeface="Times" charset="0"/>
              </a:rPr>
              <a:t>2</a:t>
            </a:r>
            <a:r>
              <a:rPr lang="en-US" dirty="0">
                <a:latin typeface="+mn-lt"/>
                <a:cs typeface="Times" charset="0"/>
              </a:rPr>
              <a:t>—OH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237088" y="4681451"/>
            <a:ext cx="247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" charset="0"/>
              </a:rPr>
              <a:t>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r>
              <a:rPr lang="en-US" dirty="0">
                <a:latin typeface="+mn-lt"/>
                <a:cs typeface="Times" charset="0"/>
              </a:rPr>
              <a:t>—CH</a:t>
            </a:r>
            <a:r>
              <a:rPr lang="en-US" baseline="-25000" dirty="0">
                <a:latin typeface="+mn-lt"/>
                <a:cs typeface="Times" charset="0"/>
              </a:rPr>
              <a:t>2</a:t>
            </a:r>
            <a:r>
              <a:rPr lang="en-US" dirty="0">
                <a:latin typeface="+mn-lt"/>
                <a:cs typeface="Times" charset="0"/>
              </a:rPr>
              <a:t>—CH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143801" y="4694151"/>
            <a:ext cx="2365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+mn-lt"/>
                <a:cs typeface="Times" charset="0"/>
              </a:rPr>
              <a:t>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r>
              <a:rPr lang="en-US" dirty="0">
                <a:latin typeface="+mn-lt"/>
                <a:cs typeface="Times" charset="0"/>
              </a:rPr>
              <a:t>—CO—CH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endParaRPr lang="en-US" dirty="0">
              <a:latin typeface="+mn-lt"/>
              <a:cs typeface="Times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856338" y="3487011"/>
            <a:ext cx="45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 New Roman" charset="0"/>
              </a:rPr>
              <a:t>or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685013" y="4694151"/>
            <a:ext cx="45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 New Roman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64680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Solution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2" y="1327476"/>
            <a:ext cx="8777088" cy="4930581"/>
          </a:xfrm>
        </p:spPr>
        <p:txBody>
          <a:bodyPr/>
          <a:lstStyle/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Select the compound in each pair that would have the</a:t>
            </a:r>
          </a:p>
          <a:p>
            <a:pPr marL="3086100" indent="-3086100"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higher boiling point. Explain.</a:t>
            </a:r>
          </a:p>
          <a:p>
            <a:pPr marL="3086100" indent="-3086100"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  <a:tabLst>
                <a:tab pos="3082925" algn="l"/>
              </a:tabLst>
            </a:pPr>
            <a:r>
              <a:rPr lang="en-US" sz="2400" b="1" dirty="0">
                <a:cs typeface="Times" charset="0"/>
              </a:rPr>
              <a:t>  </a:t>
            </a: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A. </a:t>
            </a:r>
            <a:r>
              <a:rPr lang="en-US" sz="2400" dirty="0">
                <a:solidFill>
                  <a:schemeClr val="bg1"/>
                </a:solidFill>
                <a:cs typeface="Times" charset="0"/>
              </a:rPr>
              <a:t>An alcohol forms </a:t>
            </a:r>
            <a:r>
              <a:rPr lang="en-US" sz="2400" dirty="0" err="1">
                <a:solidFill>
                  <a:schemeClr val="bg1"/>
                </a:solidFill>
                <a:cs typeface="Times" charset="0"/>
              </a:rPr>
              <a:t>hyrogen</a:t>
            </a:r>
            <a:r>
              <a:rPr lang="en-US" sz="2400" dirty="0">
                <a:solidFill>
                  <a:schemeClr val="bg1"/>
                </a:solidFill>
                <a:cs typeface="Times" charset="0"/>
              </a:rPr>
              <a:t> bonds. </a:t>
            </a:r>
          </a:p>
          <a:p>
            <a:pPr marL="404813" indent="-404813" eaLnBrk="1" hangingPunct="1">
              <a:lnSpc>
                <a:spcPct val="90000"/>
              </a:lnSpc>
              <a:buNone/>
              <a:tabLst>
                <a:tab pos="3082925" algn="l"/>
              </a:tabLst>
            </a:pPr>
            <a:r>
              <a:rPr lang="en-US" sz="2400" dirty="0" smtClean="0">
                <a:cs typeface="Times" charset="0"/>
              </a:rPr>
              <a:t>	</a:t>
            </a:r>
            <a:r>
              <a:rPr lang="en-US" sz="2400" b="1" dirty="0" smtClean="0">
                <a:cs typeface="Times" charset="0"/>
              </a:rPr>
              <a:t>The </a:t>
            </a:r>
            <a:r>
              <a:rPr lang="en-US" sz="2400" b="1" dirty="0">
                <a:cs typeface="Times" charset="0"/>
              </a:rPr>
              <a:t>aldehyde has a lower boiling point than the alcohol, as alcohols can form hydrogen bonds with each other.</a:t>
            </a: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endParaRPr lang="en-US" sz="2400" dirty="0">
              <a:solidFill>
                <a:schemeClr val="bg1"/>
              </a:solidFill>
              <a:cs typeface="Times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 smtClean="0">
              <a:cs typeface="Times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 smtClean="0">
                <a:cs typeface="Times" charset="0"/>
              </a:rPr>
              <a:t>B.</a:t>
            </a:r>
            <a:r>
              <a:rPr lang="en-US" sz="2400" dirty="0" smtClean="0">
                <a:solidFill>
                  <a:schemeClr val="bg1"/>
                </a:solidFill>
                <a:cs typeface="Times" charset="0"/>
              </a:rPr>
              <a:t>		There </a:t>
            </a:r>
            <a:r>
              <a:rPr lang="en-US" sz="2400" dirty="0">
                <a:solidFill>
                  <a:schemeClr val="bg1"/>
                </a:solidFill>
                <a:cs typeface="Times" charset="0"/>
              </a:rPr>
              <a:t>are dipole–dipole </a:t>
            </a:r>
            <a:r>
              <a:rPr lang="en-US" sz="2400" dirty="0" smtClean="0">
                <a:solidFill>
                  <a:schemeClr val="bg1"/>
                </a:solidFill>
                <a:cs typeface="Times" charset="0"/>
              </a:rPr>
              <a:t>between </a:t>
            </a:r>
            <a:r>
              <a:rPr lang="en-US" sz="2400" dirty="0">
                <a:solidFill>
                  <a:schemeClr val="bg1"/>
                </a:solidFill>
                <a:cs typeface="Times" charset="0"/>
              </a:rPr>
              <a:t>the carbonyl </a:t>
            </a:r>
            <a:endParaRPr lang="en-US" sz="2400" dirty="0" smtClean="0">
              <a:solidFill>
                <a:schemeClr val="bg1"/>
              </a:solidFill>
              <a:cs typeface="Times" charset="0"/>
            </a:endParaRPr>
          </a:p>
          <a:p>
            <a:pPr marL="404813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 smtClean="0">
              <a:solidFill>
                <a:srgbClr val="000000"/>
              </a:solidFill>
              <a:cs typeface="Times" charset="0"/>
            </a:endParaRPr>
          </a:p>
          <a:p>
            <a:pPr marL="404813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b="1" dirty="0" smtClean="0">
                <a:solidFill>
                  <a:srgbClr val="000000"/>
                </a:solidFill>
                <a:cs typeface="Times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cs typeface="Times" charset="0"/>
              </a:rPr>
              <a:t>ketone has a higher boiling than the alkane because of dipole–dipole interactions between the </a:t>
            </a:r>
            <a:r>
              <a:rPr lang="en-US" sz="2400" b="1" dirty="0" smtClean="0">
                <a:solidFill>
                  <a:srgbClr val="000000"/>
                </a:solidFill>
                <a:cs typeface="Times" charset="0"/>
              </a:rPr>
              <a:t>carbonyl groups.</a:t>
            </a:r>
            <a:endParaRPr lang="en-US" sz="2400" b="1" dirty="0">
              <a:solidFill>
                <a:schemeClr val="bg1"/>
              </a:solidFill>
              <a:cs typeface="Times" charset="0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197770"/>
              </p:ext>
            </p:extLst>
          </p:nvPr>
        </p:nvGraphicFramePr>
        <p:xfrm>
          <a:off x="848720" y="4086798"/>
          <a:ext cx="13716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4" imgW="749300" imgH="520700" progId="StructureOLEServer.Document">
                  <p:embed/>
                </p:oleObj>
              </mc:Choice>
              <mc:Fallback>
                <p:oleObj r:id="rId4" imgW="749300" imgH="52070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720" y="4086798"/>
                        <a:ext cx="13716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839805"/>
              </p:ext>
            </p:extLst>
          </p:nvPr>
        </p:nvGraphicFramePr>
        <p:xfrm>
          <a:off x="2753720" y="4620198"/>
          <a:ext cx="1905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6" imgW="965200" imgH="215900" progId="StructureOLEServer.Document">
                  <p:embed/>
                </p:oleObj>
              </mc:Choice>
              <mc:Fallback>
                <p:oleObj r:id="rId6" imgW="965200" imgH="21590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720" y="4620198"/>
                        <a:ext cx="19050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85313" y="2344011"/>
            <a:ext cx="2603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" charset="0"/>
              </a:rPr>
              <a:t>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r>
              <a:rPr lang="en-US" dirty="0">
                <a:latin typeface="+mn-lt"/>
                <a:cs typeface="Times" charset="0"/>
              </a:rPr>
              <a:t>—CH</a:t>
            </a:r>
            <a:r>
              <a:rPr lang="en-US" baseline="-25000" dirty="0">
                <a:latin typeface="+mn-lt"/>
                <a:cs typeface="Times" charset="0"/>
              </a:rPr>
              <a:t>2</a:t>
            </a:r>
            <a:r>
              <a:rPr lang="en-US" dirty="0">
                <a:latin typeface="+mn-lt"/>
                <a:cs typeface="Times" charset="0"/>
              </a:rPr>
              <a:t>—CHO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356863" y="2344011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" charset="0"/>
              </a:rPr>
              <a:t>or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32513" y="2344011"/>
            <a:ext cx="2381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" charset="0"/>
              </a:rPr>
              <a:t>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r>
              <a:rPr lang="en-US" dirty="0">
                <a:latin typeface="+mn-lt"/>
                <a:cs typeface="Times" charset="0"/>
              </a:rPr>
              <a:t>—CH</a:t>
            </a:r>
            <a:r>
              <a:rPr lang="en-US" baseline="-25000" dirty="0">
                <a:latin typeface="+mn-lt"/>
                <a:cs typeface="Times" charset="0"/>
              </a:rPr>
              <a:t>2</a:t>
            </a:r>
            <a:r>
              <a:rPr lang="en-US" dirty="0">
                <a:latin typeface="+mn-lt"/>
                <a:cs typeface="Times" charset="0"/>
              </a:rPr>
              <a:t>—OH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296520" y="4391598"/>
            <a:ext cx="45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 New Roman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5690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Solution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3" y="1327476"/>
            <a:ext cx="8777087" cy="2905410"/>
          </a:xfrm>
        </p:spPr>
        <p:txBody>
          <a:bodyPr/>
          <a:lstStyle/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Select the compound in each pair that would have the</a:t>
            </a:r>
          </a:p>
          <a:p>
            <a:pPr marL="3086100" indent="-3086100"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higher boiling point. Explain.</a:t>
            </a:r>
          </a:p>
          <a:p>
            <a:pPr marL="3086100" indent="-3086100"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  <a:tabLst>
                <a:tab pos="3082925" algn="l"/>
              </a:tabLst>
            </a:pPr>
            <a:r>
              <a:rPr lang="en-US" sz="2400" b="1" dirty="0">
                <a:cs typeface="Times" charset="0"/>
              </a:rPr>
              <a:t>  </a:t>
            </a: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solidFill>
                  <a:schemeClr val="bg1"/>
                </a:solidFill>
                <a:cs typeface="Times" charset="0"/>
              </a:rPr>
              <a:t>		     	</a:t>
            </a:r>
          </a:p>
          <a:p>
            <a:pPr marL="3086100" indent="-3086100" eaLnBrk="1" hangingPunct="1">
              <a:lnSpc>
                <a:spcPct val="90000"/>
              </a:lnSpc>
              <a:buFont typeface="Wingdings" charset="0"/>
              <a:buNone/>
              <a:tabLst>
                <a:tab pos="3082925" algn="l"/>
              </a:tabLst>
            </a:pPr>
            <a:r>
              <a:rPr lang="en-US" sz="2400" dirty="0">
                <a:cs typeface="Times" charset="0"/>
              </a:rPr>
              <a:t>C</a:t>
            </a:r>
            <a:r>
              <a:rPr lang="en-US" sz="2400" dirty="0" smtClean="0">
                <a:cs typeface="Times" charset="0"/>
              </a:rPr>
              <a:t>.</a:t>
            </a:r>
          </a:p>
          <a:p>
            <a:pPr marL="512064" indent="-512064" eaLnBrk="1" hangingPunct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400" dirty="0" smtClean="0">
                <a:cs typeface="Times" charset="0"/>
              </a:rPr>
              <a:t>	</a:t>
            </a:r>
            <a:r>
              <a:rPr lang="en-US" sz="2400" b="1" dirty="0" smtClean="0">
                <a:cs typeface="Times" charset="0"/>
              </a:rPr>
              <a:t>Ketones </a:t>
            </a:r>
            <a:r>
              <a:rPr lang="en-US" sz="2400" b="1" dirty="0">
                <a:cs typeface="Times" charset="0"/>
              </a:rPr>
              <a:t>have a higher boiling point than alkanes because of </a:t>
            </a:r>
            <a:r>
              <a:rPr lang="en-US" sz="2400" b="1" dirty="0" smtClean="0">
                <a:cs typeface="Times" charset="0"/>
              </a:rPr>
              <a:t>increased </a:t>
            </a:r>
            <a:r>
              <a:rPr lang="en-US" sz="2400" b="1" dirty="0">
                <a:cs typeface="Times" charset="0"/>
              </a:rPr>
              <a:t>dipole–dipole interactions between the </a:t>
            </a:r>
            <a:r>
              <a:rPr lang="en-US" sz="2400" b="1" dirty="0" smtClean="0">
                <a:cs typeface="Times" charset="0"/>
              </a:rPr>
              <a:t>carbonyl groups.</a:t>
            </a:r>
            <a:endParaRPr lang="en-US" sz="2400" b="1" dirty="0">
              <a:cs typeface="Times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903430" y="2766939"/>
            <a:ext cx="247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" charset="0"/>
              </a:rPr>
              <a:t>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r>
              <a:rPr lang="en-US" dirty="0">
                <a:latin typeface="+mn-lt"/>
                <a:cs typeface="Times" charset="0"/>
              </a:rPr>
              <a:t>—CH</a:t>
            </a:r>
            <a:r>
              <a:rPr lang="en-US" baseline="-25000" dirty="0">
                <a:latin typeface="+mn-lt"/>
                <a:cs typeface="Times" charset="0"/>
              </a:rPr>
              <a:t>2</a:t>
            </a:r>
            <a:r>
              <a:rPr lang="en-US" dirty="0">
                <a:latin typeface="+mn-lt"/>
                <a:cs typeface="Times" charset="0"/>
              </a:rPr>
              <a:t>—CH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810143" y="2779639"/>
            <a:ext cx="2365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+mn-lt"/>
                <a:cs typeface="Times" charset="0"/>
              </a:rPr>
              <a:t>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r>
              <a:rPr lang="en-US" dirty="0">
                <a:latin typeface="+mn-lt"/>
                <a:cs typeface="Times" charset="0"/>
              </a:rPr>
              <a:t>—CO—CH</a:t>
            </a:r>
            <a:r>
              <a:rPr lang="en-US" baseline="-25000" dirty="0">
                <a:latin typeface="+mn-lt"/>
                <a:cs typeface="Times" charset="0"/>
              </a:rPr>
              <a:t>3</a:t>
            </a:r>
            <a:endParaRPr lang="en-US" dirty="0">
              <a:latin typeface="+mn-lt"/>
              <a:cs typeface="Times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351355" y="2779639"/>
            <a:ext cx="45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cs typeface="Times New Roman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1802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141&quot;&gt;&lt;property id=&quot;20148&quot; value=&quot;5&quot;/&gt;&lt;property id=&quot;20300&quot; value=&quot;Slide 1 - &amp;quot;5.2  Nuclear Reactions&amp;quot;&quot;/&gt;&lt;property id=&quot;20307&quot; value=&quot;356&quot;/&gt;&lt;/object&gt;&lt;object type=&quot;3&quot; unique_id=&quot;10142&quot;&gt;&lt;property id=&quot;20148&quot; value=&quot;5&quot;/&gt;&lt;property id=&quot;20300&quot; value=&quot;Slide 2 - &amp;quot;Balancing Nuclear Equations&amp;quot;&quot;/&gt;&lt;property id=&quot;20307&quot; value=&quot;357&quot;/&gt;&lt;/object&gt;&lt;object type=&quot;3&quot; unique_id=&quot;10143&quot;&gt;&lt;property id=&quot;20148&quot; value=&quot;5&quot;/&gt;&lt;property id=&quot;20300&quot; value=&quot;Slide 3 - &amp;quot;Alpha Decay&amp;quot;&quot;/&gt;&lt;property id=&quot;20307&quot; value=&quot;358&quot;/&gt;&lt;/object&gt;&lt;object type=&quot;3&quot; unique_id=&quot;10144&quot;&gt;&lt;property id=&quot;20148&quot; value=&quot;5&quot;/&gt;&lt;property id=&quot;20300&quot; value=&quot;Slide 4 - &amp;quot;Guide to Completing Nuclear Equations&amp;quot;&quot;/&gt;&lt;property id=&quot;20307&quot; value=&quot;359&quot;/&gt;&lt;/object&gt;&lt;object type=&quot;3&quot; unique_id=&quot;10145&quot;&gt;&lt;property id=&quot;20148&quot; value=&quot;5&quot;/&gt;&lt;property id=&quot;20300&quot; value=&quot;Slide 5 - &amp;quot;Equation for Alpha Emission&amp;quot;&quot;/&gt;&lt;property id=&quot;20307&quot; value=&quot;360&quot;/&gt;&lt;/object&gt;&lt;object type=&quot;3&quot; unique_id=&quot;10146&quot;&gt;&lt;property id=&quot;20148&quot; value=&quot;5&quot;/&gt;&lt;property id=&quot;20300&quot; value=&quot;Slide 6 - &amp;quot;Equation for Alpha Emission&amp;quot;&quot;/&gt;&lt;property id=&quot;20307&quot; value=&quot;361&quot;/&gt;&lt;/object&gt;&lt;object type=&quot;3&quot; unique_id=&quot;10147&quot;&gt;&lt;property id=&quot;20148&quot; value=&quot;5&quot;/&gt;&lt;property id=&quot;20300&quot; value=&quot;Slide 7 - &amp;quot;Equation for Alpha Emission&amp;quot;&quot;/&gt;&lt;property id=&quot;20307&quot; value=&quot;362&quot;/&gt;&lt;/object&gt;&lt;object type=&quot;3&quot; unique_id=&quot;10148&quot;&gt;&lt;property id=&quot;20148&quot; value=&quot;5&quot;/&gt;&lt;property id=&quot;20300&quot; value=&quot;Slide 8 - &amp;quot;Beta Decay&amp;quot;&quot;/&gt;&lt;property id=&quot;20307&quot; value=&quot;363&quot;/&gt;&lt;/object&gt;&lt;object type=&quot;3&quot; unique_id=&quot;10149&quot;&gt;&lt;property id=&quot;20148&quot; value=&quot;5&quot;/&gt;&lt;property id=&quot;20300&quot; value=&quot;Slide 9 - &amp;quot;Equation for Beta Decay&amp;quot;&quot;/&gt;&lt;property id=&quot;20307&quot; value=&quot;364&quot;/&gt;&lt;/object&gt;&lt;object type=&quot;3&quot; unique_id=&quot;10150&quot;&gt;&lt;property id=&quot;20148&quot; value=&quot;5&quot;/&gt;&lt;property id=&quot;20300&quot; value=&quot;Slide 10 - &amp;quot;Equation for Beta Decay&amp;quot;&quot;/&gt;&lt;property id=&quot;20307&quot; value=&quot;365&quot;/&gt;&lt;/object&gt;&lt;object type=&quot;3&quot; unique_id=&quot;10151&quot;&gt;&lt;property id=&quot;20148&quot; value=&quot;5&quot;/&gt;&lt;property id=&quot;20300&quot; value=&quot;Slide 11 - &amp;quot;Equation for Beta Decay&amp;quot;&quot;/&gt;&lt;property id=&quot;20307&quot; value=&quot;366&quot;/&gt;&lt;/object&gt;&lt;object type=&quot;3&quot; unique_id=&quot;10152&quot;&gt;&lt;property id=&quot;20148&quot; value=&quot;5&quot;/&gt;&lt;property id=&quot;20300&quot; value=&quot;Slide 12 - &amp;quot;Study Check&amp;quot;&quot;/&gt;&lt;property id=&quot;20307&quot; value=&quot;367&quot;/&gt;&lt;/object&gt;&lt;object type=&quot;3&quot; unique_id=&quot;10153&quot;&gt;&lt;property id=&quot;20148&quot; value=&quot;5&quot;/&gt;&lt;property id=&quot;20300&quot; value=&quot;Slide 13 - &amp;quot;Solution&amp;quot;&quot;/&gt;&lt;property id=&quot;20307&quot; value=&quot;368&quot;/&gt;&lt;/object&gt;&lt;object type=&quot;3&quot; unique_id=&quot;10154&quot;&gt;&lt;property id=&quot;20148&quot; value=&quot;5&quot;/&gt;&lt;property id=&quot;20300&quot; value=&quot;Slide 14 - &amp;quot;Solution&amp;quot;&quot;/&gt;&lt;property id=&quot;20307&quot; value=&quot;369&quot;/&gt;&lt;/object&gt;&lt;object type=&quot;3&quot; unique_id=&quot;10155&quot;&gt;&lt;property id=&quot;20148&quot; value=&quot;5&quot;/&gt;&lt;property id=&quot;20300&quot; value=&quot;Slide 15 - &amp;quot;Solution&amp;quot;&quot;/&gt;&lt;property id=&quot;20307&quot; value=&quot;370&quot;/&gt;&lt;/object&gt;&lt;object type=&quot;3&quot; unique_id=&quot;10156&quot;&gt;&lt;property id=&quot;20148&quot; value=&quot;5&quot;/&gt;&lt;property id=&quot;20300&quot; value=&quot;Slide 16 - &amp;quot;Positron Emission&amp;quot;&quot;/&gt;&lt;property id=&quot;20307&quot; value=&quot;371&quot;/&gt;&lt;/object&gt;&lt;object type=&quot;3&quot; unique_id=&quot;10157&quot;&gt;&lt;property id=&quot;20148&quot; value=&quot;5&quot;/&gt;&lt;property id=&quot;20300&quot; value=&quot;Slide 17 - &amp;quot;Gamma Radiation&amp;quot;&quot;/&gt;&lt;property id=&quot;20307&quot; value=&quot;372&quot;/&gt;&lt;/object&gt;&lt;object type=&quot;3&quot; unique_id=&quot;10158&quot;&gt;&lt;property id=&quot;20148&quot; value=&quot;5&quot;/&gt;&lt;property id=&quot;20300&quot; value=&quot;Slide 18 - &amp;quot;Summary of Types of Radiation&amp;quot;&quot;/&gt;&lt;property id=&quot;20307&quot; value=&quot;373&quot;/&gt;&lt;/object&gt;&lt;object type=&quot;3&quot; unique_id=&quot;10159&quot;&gt;&lt;property id=&quot;20148&quot; value=&quot;5&quot;/&gt;&lt;property id=&quot;20300&quot; value=&quot;Slide 19 - &amp;quot;Producing Radioactive Isotopes&amp;quot;&quot;/&gt;&lt;property id=&quot;20307&quot; value=&quot;374&quot;/&gt;&lt;/object&gt;&lt;object type=&quot;3&quot; unique_id=&quot;10160&quot;&gt;&lt;property id=&quot;20148&quot; value=&quot;5&quot;/&gt;&lt;property id=&quot;20300&quot; value=&quot;Slide 20 - &amp;quot;Equation for Producing New Isotopes by Bombardment&amp;quot;&quot;/&gt;&lt;property id=&quot;20307&quot; value=&quot;375&quot;/&gt;&lt;/object&gt;&lt;object type=&quot;3&quot; unique_id=&quot;10161&quot;&gt;&lt;property id=&quot;20148&quot; value=&quot;5&quot;/&gt;&lt;property id=&quot;20300&quot; value=&quot;Slide 21 - &amp;quot;Equation for Producing New Isotopes by Bombardment&amp;quot;&quot;/&gt;&lt;property id=&quot;20307&quot; value=&quot;376&quot;/&gt;&lt;/object&gt;&lt;object type=&quot;3&quot; unique_id=&quot;10162&quot;&gt;&lt;property id=&quot;20148&quot; value=&quot;5&quot;/&gt;&lt;property id=&quot;20300&quot; value=&quot;Slide 22 - &amp;quot;Equation for Producing New Isotopes by Bombardment&amp;quot;&quot;/&gt;&lt;property id=&quot;20307&quot; value=&quot;377&quot;/&gt;&lt;/object&gt;&lt;object type=&quot;3&quot; unique_id=&quot;10163&quot;&gt;&lt;property id=&quot;20148&quot; value=&quot;5&quot;/&gt;&lt;property id=&quot;20300&quot; value=&quot;Slide 23 - &amp;quot;Study Check&amp;quot;&quot;/&gt;&lt;property id=&quot;20307&quot; value=&quot;378&quot;/&gt;&lt;/object&gt;&lt;object type=&quot;3&quot; unique_id=&quot;10164&quot;&gt;&lt;property id=&quot;20148&quot; value=&quot;5&quot;/&gt;&lt;property id=&quot;20300&quot; value=&quot;Slide 24 - &amp;quot;Solution&amp;quot;&quot;/&gt;&lt;property id=&quot;20307&quot; value=&quot;379&quot;/&gt;&lt;/object&gt;&lt;object type=&quot;3&quot; unique_id=&quot;10165&quot;&gt;&lt;property id=&quot;20148&quot; value=&quot;5&quot;/&gt;&lt;property id=&quot;20300&quot; value=&quot;Slide 25 - &amp;quot;Solution&amp;quot;&quot;/&gt;&lt;property id=&quot;20307&quot; value=&quot;380&quot;/&gt;&lt;/object&gt;&lt;object type=&quot;3&quot; unique_id=&quot;10166&quot;&gt;&lt;property id=&quot;20148&quot; value=&quot;5&quot;/&gt;&lt;property id=&quot;20300&quot; value=&quot;Slide 26 - &amp;quot;Solution&amp;quot;&quot;/&gt;&lt;property id=&quot;20307&quot; value=&quot;381&quot;/&gt;&lt;/object&gt;&lt;/object&gt;&lt;object type=&quot;8&quot; unique_id=&quot;101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HA5Lec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5Lect_template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2644</TotalTime>
  <Words>410</Words>
  <Application>Microsoft Office PowerPoint</Application>
  <PresentationFormat>On-screen Show (4:3)</PresentationFormat>
  <Paragraphs>105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HA5Lect_template</vt:lpstr>
      <vt:lpstr>StructureOLEServer.Document</vt:lpstr>
      <vt:lpstr>14.2  Physical Properties of Aldehydes and Ketones</vt:lpstr>
      <vt:lpstr>Polarity of Carbonyl Group</vt:lpstr>
      <vt:lpstr>Boiling Points of Aldehydes and Ketones</vt:lpstr>
      <vt:lpstr>Boiling Points of Aldehydes and Ketones</vt:lpstr>
      <vt:lpstr>Boiling Points of Aldehydes and Ketones</vt:lpstr>
      <vt:lpstr>Solubility of Aldehydes and Ketones</vt:lpstr>
      <vt:lpstr>Study Check</vt:lpstr>
      <vt:lpstr>Solution</vt:lpstr>
      <vt:lpstr>Solution</vt:lpstr>
      <vt:lpstr>Study Check</vt:lpstr>
      <vt:lpstr>Study Check</vt:lpstr>
    </vt:vector>
  </TitlesOfParts>
  <Company>뿿ˤʤ㏘뿿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windows</cp:lastModifiedBy>
  <cp:revision>565</cp:revision>
  <cp:lastPrinted>2013-03-26T15:10:13Z</cp:lastPrinted>
  <dcterms:created xsi:type="dcterms:W3CDTF">2007-09-26T05:29:17Z</dcterms:created>
  <dcterms:modified xsi:type="dcterms:W3CDTF">2015-02-09T16:50:30Z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