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87" r:id="rId3"/>
    <p:sldId id="288" r:id="rId4"/>
    <p:sldId id="289" r:id="rId5"/>
    <p:sldId id="290" r:id="rId6"/>
    <p:sldId id="291" r:id="rId7"/>
    <p:sldId id="292" r:id="rId8"/>
    <p:sldId id="293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4C4BE5"/>
    <a:srgbClr val="E65106"/>
    <a:srgbClr val="FFB650"/>
    <a:srgbClr val="55B2B9"/>
    <a:srgbClr val="ED1A3B"/>
    <a:srgbClr val="0066B3"/>
    <a:srgbClr val="F58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970" autoAdjust="0"/>
  </p:normalViewPr>
  <p:slideViewPr>
    <p:cSldViewPr snapToGrid="0" showGuides="1">
      <p:cViewPr varScale="1">
        <p:scale>
          <a:sx n="97" d="100"/>
          <a:sy n="97" d="100"/>
        </p:scale>
        <p:origin x="-300" y="-102"/>
      </p:cViewPr>
      <p:guideLst>
        <p:guide orient="horz" pos="404"/>
        <p:guide pos="48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0450BD-46FC-4825-BD59-99924E90515D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ADBE142-8872-4BD2-95EE-02E7D4F4B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45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54A0F6E-6A0F-4FC8-901A-5EB264DE2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77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3D426C05-A6B3-4A34-95F9-0C9C22A46C4D}" type="slidenum">
              <a:rPr lang="en-US" sz="1200" smtClean="0">
                <a:latin typeface="Arial" pitchFamily="34" charset="0"/>
              </a:rPr>
              <a:pPr>
                <a:defRPr/>
              </a:pPr>
              <a:t>1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3D426C05-A6B3-4A34-95F9-0C9C22A46C4D}" type="slidenum">
              <a:rPr lang="en-US" sz="1200" smtClean="0">
                <a:latin typeface="Arial" pitchFamily="34" charset="0"/>
              </a:rPr>
              <a:pPr>
                <a:defRPr/>
              </a:pPr>
              <a:t>2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3D426C05-A6B3-4A34-95F9-0C9C22A46C4D}" type="slidenum">
              <a:rPr lang="en-US" sz="1200" smtClean="0">
                <a:latin typeface="Arial" pitchFamily="34" charset="0"/>
              </a:rPr>
              <a:pPr>
                <a:defRPr/>
              </a:pPr>
              <a:t>3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3D426C05-A6B3-4A34-95F9-0C9C22A46C4D}" type="slidenum">
              <a:rPr lang="en-US" sz="1200" smtClean="0">
                <a:latin typeface="Arial" pitchFamily="34" charset="0"/>
              </a:rPr>
              <a:pPr>
                <a:defRPr/>
              </a:pPr>
              <a:t>4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3D426C05-A6B3-4A34-95F9-0C9C22A46C4D}" type="slidenum">
              <a:rPr lang="en-US" sz="1200" smtClean="0">
                <a:latin typeface="Arial" pitchFamily="34" charset="0"/>
              </a:rPr>
              <a:pPr>
                <a:defRPr/>
              </a:pPr>
              <a:t>5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3D426C05-A6B3-4A34-95F9-0C9C22A46C4D}" type="slidenum">
              <a:rPr lang="en-US" sz="1200" smtClean="0">
                <a:latin typeface="Arial" pitchFamily="34" charset="0"/>
              </a:rPr>
              <a:pPr>
                <a:defRPr/>
              </a:pPr>
              <a:t>6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24CC2B23-D48D-4BBE-8218-69925236EF07}" type="slidenum">
              <a:rPr lang="en-US" sz="1200" smtClean="0">
                <a:latin typeface="Arial" pitchFamily="34" charset="0"/>
              </a:rPr>
              <a:pPr>
                <a:defRPr/>
              </a:pPr>
              <a:t>7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24CC2B23-D48D-4BBE-8218-69925236EF07}" type="slidenum">
              <a:rPr lang="en-US" sz="1200" smtClean="0">
                <a:latin typeface="Arial" pitchFamily="34" charset="0"/>
              </a:rPr>
              <a:pPr>
                <a:defRPr/>
              </a:pPr>
              <a:t>8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9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9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3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5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197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3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0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1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397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682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96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0" y="6210300"/>
            <a:ext cx="91408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6019800" y="6321425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7" dir="2700000" algn="ctr" rotWithShape="0">
                    <a:schemeClr val="bg2">
                      <a:alpha val="75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>
              <a:defRPr/>
            </a:pPr>
            <a:r>
              <a:rPr lang="en-US" sz="900" dirty="0">
                <a:solidFill>
                  <a:schemeClr val="tx2"/>
                </a:solidFill>
                <a:latin typeface="Arial" pitchFamily="34" charset="0"/>
              </a:rPr>
              <a:t> © 2016 Pearson Education, Inc.</a:t>
            </a:r>
          </a:p>
        </p:txBody>
      </p:sp>
      <p:sp>
        <p:nvSpPr>
          <p:cNvPr id="1030" name="Text Box 13"/>
          <p:cNvSpPr txBox="1">
            <a:spLocks noChangeArrowheads="1"/>
          </p:cNvSpPr>
          <p:nvPr/>
        </p:nvSpPr>
        <p:spPr bwMode="auto">
          <a:xfrm>
            <a:off x="0" y="6324600"/>
            <a:ext cx="62912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0" hangingPunct="0">
              <a:defRPr/>
            </a:pPr>
            <a:r>
              <a:rPr lang="en-US" sz="900" i="1" dirty="0" smtClean="0">
                <a:latin typeface="Arial" pitchFamily="34" charset="0"/>
                <a:cs typeface="Arial" pitchFamily="34" charset="0"/>
              </a:rPr>
              <a:t>General, Organic, and Biological Chemistry: Structures of Life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, 5/e</a:t>
            </a:r>
            <a:endParaRPr lang="en-US" sz="9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9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Karen C. Timberlake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315913" y="2147534"/>
            <a:ext cx="8297862" cy="339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Solution</a:t>
            </a:r>
            <a:endParaRPr lang="en-US" sz="1400" b="1" dirty="0" smtClean="0"/>
          </a:p>
          <a:p>
            <a:pPr marL="228600" indent="-228600">
              <a:defRPr/>
            </a:pPr>
            <a:r>
              <a:rPr lang="en-US" sz="1400" dirty="0"/>
              <a:t>Your success in chemistry can be improved by</a:t>
            </a:r>
            <a:endParaRPr lang="en-US" sz="1400" b="1" dirty="0" smtClean="0"/>
          </a:p>
          <a:p>
            <a:pPr marL="228600" indent="-228600">
              <a:defRPr/>
            </a:pPr>
            <a:r>
              <a:rPr lang="en-US" sz="1400" b="1" dirty="0"/>
              <a:t>b</a:t>
            </a:r>
            <a:r>
              <a:rPr lang="en-US" sz="1400" b="1" dirty="0" smtClean="0"/>
              <a:t>.	</a:t>
            </a:r>
            <a:r>
              <a:rPr lang="en-US" sz="1400" dirty="0"/>
              <a:t>going to the professor’s office hours</a:t>
            </a:r>
          </a:p>
          <a:p>
            <a:pPr marL="228600" indent="-228600">
              <a:defRPr/>
            </a:pPr>
            <a:r>
              <a:rPr lang="en-US" sz="1400" b="1" dirty="0" smtClean="0"/>
              <a:t>c.	</a:t>
            </a:r>
            <a:r>
              <a:rPr lang="en-US" sz="1400" dirty="0" smtClean="0"/>
              <a:t>keeping </a:t>
            </a:r>
            <a:r>
              <a:rPr lang="en-US" sz="1400" dirty="0"/>
              <a:t>a problem notebook</a:t>
            </a:r>
          </a:p>
          <a:p>
            <a:pPr marL="228600" indent="-228600">
              <a:defRPr/>
            </a:pPr>
            <a:r>
              <a:rPr lang="en-US" sz="1400" b="1" dirty="0" smtClean="0"/>
              <a:t>e.	</a:t>
            </a:r>
            <a:r>
              <a:rPr lang="en-US" sz="1400" dirty="0" smtClean="0"/>
              <a:t>becoming </a:t>
            </a:r>
            <a:r>
              <a:rPr lang="en-US" sz="1400" dirty="0"/>
              <a:t>an active </a:t>
            </a:r>
            <a:r>
              <a:rPr lang="en-US" sz="1400" dirty="0" smtClean="0"/>
              <a:t>learner</a:t>
            </a:r>
          </a:p>
          <a:p>
            <a:pPr marL="228600" indent="-228600">
              <a:defRPr/>
            </a:pPr>
            <a:endParaRPr lang="en-US" sz="1400" dirty="0"/>
          </a:p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Study Check 1.1</a:t>
            </a:r>
          </a:p>
          <a:p>
            <a:pPr>
              <a:defRPr/>
            </a:pPr>
            <a:r>
              <a:rPr lang="en-US" sz="1400" dirty="0"/>
              <a:t>Which of the following will help you learn chemistry</a:t>
            </a:r>
            <a:r>
              <a:rPr lang="en-US" sz="1400" dirty="0" smtClean="0"/>
              <a:t>?</a:t>
            </a:r>
          </a:p>
          <a:p>
            <a:pPr marL="228600" indent="-228600">
              <a:defRPr/>
            </a:pPr>
            <a:r>
              <a:rPr lang="en-US" sz="1400" b="1" dirty="0" smtClean="0"/>
              <a:t>a.	</a:t>
            </a:r>
            <a:r>
              <a:rPr lang="en-US" sz="1400" dirty="0"/>
              <a:t>skipping review sessions</a:t>
            </a:r>
          </a:p>
          <a:p>
            <a:pPr marL="228600" indent="-228600">
              <a:defRPr/>
            </a:pPr>
            <a:r>
              <a:rPr lang="en-US" sz="1400" b="1" dirty="0" smtClean="0"/>
              <a:t>b.	</a:t>
            </a:r>
            <a:r>
              <a:rPr lang="en-US" sz="1400" dirty="0" smtClean="0"/>
              <a:t>working </a:t>
            </a:r>
            <a:r>
              <a:rPr lang="en-US" sz="1400" dirty="0"/>
              <a:t>assigned problems</a:t>
            </a:r>
          </a:p>
          <a:p>
            <a:pPr marL="228600" indent="-228600">
              <a:defRPr/>
            </a:pPr>
            <a:r>
              <a:rPr lang="en-US" sz="1400" b="1" dirty="0" smtClean="0"/>
              <a:t>c.	</a:t>
            </a:r>
            <a:r>
              <a:rPr lang="en-US" sz="1400" dirty="0" smtClean="0"/>
              <a:t>staying </a:t>
            </a:r>
            <a:r>
              <a:rPr lang="en-US" sz="1400" dirty="0"/>
              <a:t>up all night before an exam</a:t>
            </a:r>
          </a:p>
          <a:p>
            <a:pPr marL="228600" indent="-228600">
              <a:defRPr/>
            </a:pPr>
            <a:r>
              <a:rPr lang="en-US" sz="1400" b="1" dirty="0" smtClean="0"/>
              <a:t>d.	</a:t>
            </a:r>
            <a:r>
              <a:rPr lang="en-US" sz="1400" dirty="0" smtClean="0"/>
              <a:t>reading </a:t>
            </a:r>
            <a:r>
              <a:rPr lang="en-US" sz="1400" dirty="0"/>
              <a:t>the assignment before a lecture</a:t>
            </a: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Answer</a:t>
            </a:r>
          </a:p>
          <a:p>
            <a:pPr>
              <a:defRPr/>
            </a:pPr>
            <a:r>
              <a:rPr lang="en-US" sz="1400" b="1" dirty="0"/>
              <a:t>b</a:t>
            </a:r>
            <a:r>
              <a:rPr lang="en-US" sz="1400" dirty="0"/>
              <a:t> and </a:t>
            </a:r>
            <a:r>
              <a:rPr lang="en-US" sz="1400" b="1" dirty="0"/>
              <a:t>d</a:t>
            </a:r>
            <a:endParaRPr lang="en-US" sz="1400" b="1" dirty="0" smtClean="0"/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19088" y="704850"/>
            <a:ext cx="8294687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sz="1400" dirty="0"/>
              <a:t>Which of the following activities would you include in your study plan for </a:t>
            </a:r>
            <a:r>
              <a:rPr lang="en-US" sz="1400" dirty="0" smtClean="0"/>
              <a:t>learning chemistry </a:t>
            </a:r>
            <a:r>
              <a:rPr lang="en-US" sz="1400" dirty="0"/>
              <a:t>successfully</a:t>
            </a:r>
            <a:r>
              <a:rPr lang="en-US" sz="1400" dirty="0" smtClean="0"/>
              <a:t>?</a:t>
            </a:r>
          </a:p>
          <a:p>
            <a:pPr marL="228600" indent="-228600">
              <a:defRPr/>
            </a:pPr>
            <a:r>
              <a:rPr lang="en-US" sz="1400" b="1" dirty="0" smtClean="0"/>
              <a:t>a.	</a:t>
            </a:r>
            <a:r>
              <a:rPr lang="en-US" sz="1400" dirty="0" smtClean="0"/>
              <a:t>skipping </a:t>
            </a:r>
            <a:r>
              <a:rPr lang="en-US" sz="1400" dirty="0"/>
              <a:t>lecture</a:t>
            </a:r>
          </a:p>
          <a:p>
            <a:pPr marL="228600" indent="-228600">
              <a:defRPr/>
            </a:pPr>
            <a:r>
              <a:rPr lang="en-US" sz="1400" b="1" dirty="0" smtClean="0"/>
              <a:t>b.	</a:t>
            </a:r>
            <a:r>
              <a:rPr lang="en-US" sz="1400" dirty="0" smtClean="0"/>
              <a:t>going </a:t>
            </a:r>
            <a:r>
              <a:rPr lang="en-US" sz="1400" dirty="0"/>
              <a:t>to the professor’s office hours</a:t>
            </a:r>
          </a:p>
          <a:p>
            <a:pPr marL="228600" indent="-228600">
              <a:defRPr/>
            </a:pPr>
            <a:r>
              <a:rPr lang="en-US" sz="1400" b="1" dirty="0" smtClean="0"/>
              <a:t>c.	</a:t>
            </a:r>
            <a:r>
              <a:rPr lang="en-US" sz="1400" dirty="0" smtClean="0"/>
              <a:t>keeping </a:t>
            </a:r>
            <a:r>
              <a:rPr lang="en-US" sz="1400" dirty="0"/>
              <a:t>a problem notebook</a:t>
            </a:r>
          </a:p>
          <a:p>
            <a:pPr marL="228600" indent="-228600">
              <a:defRPr/>
            </a:pPr>
            <a:r>
              <a:rPr lang="en-US" sz="1400" b="1" dirty="0" smtClean="0"/>
              <a:t>d.	</a:t>
            </a:r>
            <a:r>
              <a:rPr lang="en-US" sz="1400" dirty="0" smtClean="0"/>
              <a:t>waiting </a:t>
            </a:r>
            <a:r>
              <a:rPr lang="en-US" sz="1400" dirty="0"/>
              <a:t>to study until the night before the exam</a:t>
            </a:r>
          </a:p>
          <a:p>
            <a:pPr marL="228600" indent="-228600">
              <a:defRPr/>
            </a:pPr>
            <a:r>
              <a:rPr lang="en-US" sz="1400" b="1" dirty="0" smtClean="0"/>
              <a:t>e.	</a:t>
            </a:r>
            <a:r>
              <a:rPr lang="en-US" sz="1400" dirty="0" smtClean="0"/>
              <a:t>becoming </a:t>
            </a:r>
            <a:r>
              <a:rPr lang="en-US" sz="1400" dirty="0"/>
              <a:t>an active learner</a:t>
            </a:r>
            <a:endParaRPr lang="en-US" sz="1400" dirty="0" smtClean="0"/>
          </a:p>
        </p:txBody>
      </p:sp>
      <p:sp>
        <p:nvSpPr>
          <p:cNvPr id="2052" name="Line 2"/>
          <p:cNvSpPr>
            <a:spLocks noChangeShapeType="1"/>
          </p:cNvSpPr>
          <p:nvPr/>
        </p:nvSpPr>
        <p:spPr bwMode="auto">
          <a:xfrm>
            <a:off x="307975" y="2141184"/>
            <a:ext cx="8305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19088" y="358775"/>
            <a:ext cx="831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600200" indent="-1600200"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Sample Problem </a:t>
            </a:r>
            <a:r>
              <a:rPr lang="en-US" sz="2000" b="1" dirty="0" smtClean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1.1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 Study Plan for Learning Chemistry</a:t>
            </a:r>
            <a:endParaRPr lang="en-US" sz="2000" b="1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304800" y="285750"/>
            <a:ext cx="0" cy="5304952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>
            <a:off x="304800" y="304800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6" name="Line 10"/>
          <p:cNvSpPr>
            <a:spLocks noChangeShapeType="1"/>
          </p:cNvSpPr>
          <p:nvPr/>
        </p:nvSpPr>
        <p:spPr bwMode="auto">
          <a:xfrm>
            <a:off x="295275" y="5590702"/>
            <a:ext cx="471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315912" y="1069362"/>
            <a:ext cx="8828087" cy="430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Solution</a:t>
            </a:r>
            <a:endParaRPr lang="en-US" sz="1400" b="1" dirty="0" smtClean="0"/>
          </a:p>
          <a:p>
            <a:pPr marL="228600" indent="-228600">
              <a:defRPr/>
            </a:pPr>
            <a:endParaRPr lang="en-US" sz="1400" dirty="0" smtClean="0"/>
          </a:p>
          <a:p>
            <a:pPr marL="228600" indent="-228600">
              <a:defRPr/>
            </a:pPr>
            <a:endParaRPr lang="en-US" sz="1400" dirty="0"/>
          </a:p>
          <a:p>
            <a:pPr marL="228600" indent="-228600">
              <a:defRPr/>
            </a:pPr>
            <a:endParaRPr lang="en-US" sz="1400" dirty="0" smtClean="0"/>
          </a:p>
          <a:p>
            <a:pPr marL="228600" indent="-228600">
              <a:defRPr/>
            </a:pPr>
            <a:endParaRPr lang="en-US" sz="1400" dirty="0"/>
          </a:p>
          <a:p>
            <a:pPr marL="228600" indent="-228600">
              <a:defRPr/>
            </a:pPr>
            <a:endParaRPr lang="en-US" sz="1400" dirty="0" smtClean="0"/>
          </a:p>
          <a:p>
            <a:pPr marL="228600" indent="-228600">
              <a:defRPr/>
            </a:pPr>
            <a:endParaRPr lang="en-US" sz="1400" dirty="0" smtClean="0"/>
          </a:p>
          <a:p>
            <a:pPr marL="228600" indent="-228600">
              <a:defRPr/>
            </a:pPr>
            <a:endParaRPr lang="en-US" sz="1400" dirty="0"/>
          </a:p>
          <a:p>
            <a:pPr marL="228600" indent="-228600">
              <a:defRPr/>
            </a:pPr>
            <a:endParaRPr lang="en-US" sz="1400" dirty="0" smtClean="0"/>
          </a:p>
          <a:p>
            <a:pPr marL="228600" indent="-228600">
              <a:defRPr/>
            </a:pPr>
            <a:endParaRPr lang="en-US" sz="1400" dirty="0"/>
          </a:p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Study Check 1.2</a:t>
            </a:r>
          </a:p>
          <a:p>
            <a:pPr>
              <a:defRPr/>
            </a:pPr>
            <a:r>
              <a:rPr lang="en-US" sz="1400" dirty="0"/>
              <a:t>A bullet found at a crime scene contains 0.925 g of lead. What are the place values </a:t>
            </a:r>
            <a:r>
              <a:rPr lang="en-US" sz="1400" dirty="0" smtClean="0"/>
              <a:t>for the </a:t>
            </a:r>
            <a:r>
              <a:rPr lang="en-US" sz="1400" dirty="0"/>
              <a:t>digits in the mass of the lead</a:t>
            </a:r>
            <a:r>
              <a:rPr lang="en-US" sz="1400" dirty="0" smtClean="0"/>
              <a:t>?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Answer</a:t>
            </a:r>
          </a:p>
          <a:p>
            <a:pPr>
              <a:defRPr/>
            </a:pPr>
            <a:endParaRPr lang="en-US" sz="1400" b="1" dirty="0" smtClean="0"/>
          </a:p>
          <a:p>
            <a:pPr>
              <a:defRPr/>
            </a:pPr>
            <a:endParaRPr lang="en-US" sz="1400" b="1" dirty="0"/>
          </a:p>
          <a:p>
            <a:pPr>
              <a:defRPr/>
            </a:pPr>
            <a:endParaRPr lang="en-US" sz="1400" b="1" dirty="0" smtClean="0"/>
          </a:p>
          <a:p>
            <a:pPr>
              <a:defRPr/>
            </a:pPr>
            <a:endParaRPr lang="en-US" sz="1400" b="1" dirty="0"/>
          </a:p>
          <a:p>
            <a:pPr>
              <a:defRPr/>
            </a:pPr>
            <a:endParaRPr lang="en-US" sz="1400" b="1" dirty="0" smtClean="0"/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19088" y="704850"/>
            <a:ext cx="8824912" cy="46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sz="1400" dirty="0"/>
              <a:t>A bullet found at a crime scene has a mass of 15.24 g. What are the place values for </a:t>
            </a:r>
            <a:r>
              <a:rPr lang="en-US" sz="1400" dirty="0" smtClean="0"/>
              <a:t>the digits </a:t>
            </a:r>
            <a:r>
              <a:rPr lang="en-US" sz="1400" dirty="0"/>
              <a:t>in the mass of the bullet?</a:t>
            </a:r>
            <a:endParaRPr lang="en-US" sz="1400" dirty="0" smtClean="0"/>
          </a:p>
        </p:txBody>
      </p:sp>
      <p:sp>
        <p:nvSpPr>
          <p:cNvPr id="2052" name="Line 2"/>
          <p:cNvSpPr>
            <a:spLocks noChangeShapeType="1"/>
          </p:cNvSpPr>
          <p:nvPr/>
        </p:nvSpPr>
        <p:spPr bwMode="auto">
          <a:xfrm>
            <a:off x="307975" y="1063012"/>
            <a:ext cx="8305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19088" y="358775"/>
            <a:ext cx="831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600200" indent="-1600200"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Sample Problem </a:t>
            </a:r>
            <a:r>
              <a:rPr lang="en-US" sz="2000" b="1" dirty="0" smtClean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1.2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Identifying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Place Values</a:t>
            </a:r>
            <a:endParaRPr lang="en-US" sz="2000" b="1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304800" y="285750"/>
            <a:ext cx="0" cy="531365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>
            <a:off x="304800" y="304800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6" name="Line 10"/>
          <p:cNvSpPr>
            <a:spLocks noChangeShapeType="1"/>
          </p:cNvSpPr>
          <p:nvPr/>
        </p:nvSpPr>
        <p:spPr bwMode="auto">
          <a:xfrm>
            <a:off x="295275" y="5599400"/>
            <a:ext cx="471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97"/>
          <a:stretch/>
        </p:blipFill>
        <p:spPr>
          <a:xfrm>
            <a:off x="407319" y="1481138"/>
            <a:ext cx="1862939" cy="14639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4"/>
          <a:stretch/>
        </p:blipFill>
        <p:spPr>
          <a:xfrm>
            <a:off x="406691" y="4331346"/>
            <a:ext cx="1863567" cy="112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13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DOCUME~1\ADMINI~1\LOCALS~1\Temp\vmware-Administrator\VMwareDnD\64aca1bd\ch1_p12_equati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55" y="2501715"/>
            <a:ext cx="2726741" cy="55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~1\ADMINI~1\LOCALS~1\Temp\vmware-Administrator\VMwareDnD\b5edd2b0\ch1_p12_equation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89" y="3351743"/>
            <a:ext cx="2726741" cy="55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~1\ADMINI~1\LOCALS~1\Temp\vmware-Administrator\VMwareDnD\ea9178b3\ch1_p12_equation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88" y="4224211"/>
            <a:ext cx="2726741" cy="55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315913" y="1717447"/>
            <a:ext cx="8297862" cy="430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Solution</a:t>
            </a:r>
            <a:endParaRPr lang="en-US" sz="1400" b="1" dirty="0" smtClean="0"/>
          </a:p>
          <a:p>
            <a:pPr marL="228600" indent="-228600">
              <a:defRPr/>
            </a:pPr>
            <a:r>
              <a:rPr lang="en-US" sz="1400" dirty="0"/>
              <a:t>Total </a:t>
            </a:r>
            <a:r>
              <a:rPr lang="en-US" sz="1400" dirty="0" smtClean="0"/>
              <a:t>mass = </a:t>
            </a:r>
            <a:r>
              <a:rPr lang="en-US" sz="1400" dirty="0"/>
              <a:t>13.9 g + 0.3 g + 0.9 g = 15.1 g</a:t>
            </a:r>
          </a:p>
          <a:p>
            <a:pPr marL="228600" indent="-228600">
              <a:defRPr/>
            </a:pPr>
            <a:r>
              <a:rPr lang="en-US" sz="1400" dirty="0"/>
              <a:t>Percentage of </a:t>
            </a:r>
            <a:r>
              <a:rPr lang="en-US" sz="1400" dirty="0" smtClean="0"/>
              <a:t>lead</a:t>
            </a:r>
          </a:p>
          <a:p>
            <a:pPr marL="228600" indent="-228600">
              <a:defRPr/>
            </a:pPr>
            <a:endParaRPr lang="en-US" sz="1400" dirty="0"/>
          </a:p>
          <a:p>
            <a:pPr marL="228600" indent="-228600">
              <a:defRPr/>
            </a:pPr>
            <a:endParaRPr lang="en-US" sz="1400" dirty="0" smtClean="0"/>
          </a:p>
          <a:p>
            <a:pPr marL="228600" indent="-228600">
              <a:defRPr/>
            </a:pPr>
            <a:endParaRPr lang="en-US" sz="1400" dirty="0" smtClean="0"/>
          </a:p>
          <a:p>
            <a:pPr marL="228600" indent="-228600">
              <a:defRPr/>
            </a:pPr>
            <a:r>
              <a:rPr lang="en-US" sz="1400" dirty="0" smtClean="0"/>
              <a:t>Percentage </a:t>
            </a:r>
            <a:r>
              <a:rPr lang="en-US" sz="1400" dirty="0"/>
              <a:t>of </a:t>
            </a:r>
            <a:r>
              <a:rPr lang="en-US" sz="1400" dirty="0" smtClean="0"/>
              <a:t>tin</a:t>
            </a:r>
          </a:p>
          <a:p>
            <a:pPr marL="228600" indent="-228600">
              <a:defRPr/>
            </a:pPr>
            <a:endParaRPr lang="en-US" sz="1400" dirty="0"/>
          </a:p>
          <a:p>
            <a:pPr marL="228600" indent="-228600">
              <a:defRPr/>
            </a:pPr>
            <a:endParaRPr lang="en-US" sz="1400" dirty="0" smtClean="0"/>
          </a:p>
          <a:p>
            <a:pPr marL="228600" indent="-228600">
              <a:defRPr/>
            </a:pPr>
            <a:endParaRPr lang="en-US" sz="1400" dirty="0" smtClean="0"/>
          </a:p>
          <a:p>
            <a:pPr marL="228600" indent="-228600">
              <a:defRPr/>
            </a:pPr>
            <a:r>
              <a:rPr lang="en-US" sz="1400" dirty="0" smtClean="0"/>
              <a:t>Percentage </a:t>
            </a:r>
            <a:r>
              <a:rPr lang="en-US" sz="1400" dirty="0"/>
              <a:t>of </a:t>
            </a:r>
            <a:r>
              <a:rPr lang="en-US" sz="1400" dirty="0" smtClean="0"/>
              <a:t>antimony</a:t>
            </a:r>
          </a:p>
          <a:p>
            <a:pPr marL="228600" indent="-228600">
              <a:defRPr/>
            </a:pPr>
            <a:endParaRPr lang="en-US" sz="1400" dirty="0"/>
          </a:p>
          <a:p>
            <a:pPr marL="228600" indent="-228600">
              <a:defRPr/>
            </a:pPr>
            <a:endParaRPr lang="en-US" sz="1400" dirty="0" smtClean="0"/>
          </a:p>
          <a:p>
            <a:pPr marL="228600" indent="-228600">
              <a:defRPr/>
            </a:pPr>
            <a:endParaRPr lang="en-US" sz="1400" dirty="0"/>
          </a:p>
          <a:p>
            <a:pPr>
              <a:defRPr/>
            </a:pPr>
            <a:endParaRPr lang="en-US" b="1" dirty="0" smtClean="0">
              <a:solidFill>
                <a:srgbClr val="3366FF"/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b="1" dirty="0">
                <a:solidFill>
                  <a:srgbClr val="3366FF"/>
                </a:solidFill>
                <a:latin typeface="Arial" pitchFamily="34" charset="0"/>
              </a:rPr>
              <a:t>Study Check 1.3</a:t>
            </a:r>
          </a:p>
          <a:p>
            <a:pPr>
              <a:defRPr/>
            </a:pPr>
            <a:r>
              <a:rPr lang="en-US" sz="1400" dirty="0"/>
              <a:t>A bullet seized from the suspect’s ammunition has a composition of lead 11.6 g, tin 0.5 g, and antimony 0.4 g.</a:t>
            </a:r>
          </a:p>
          <a:p>
            <a:pPr marL="228600" indent="-228600">
              <a:defRPr/>
            </a:pPr>
            <a:r>
              <a:rPr lang="en-US" sz="1400" b="1" dirty="0"/>
              <a:t>a.	</a:t>
            </a:r>
            <a:r>
              <a:rPr lang="en-US" sz="1400" dirty="0"/>
              <a:t>What is the percentage of each metal in the bullet? Express your answers to the ones place.</a:t>
            </a:r>
          </a:p>
          <a:p>
            <a:pPr marL="228600" indent="-228600">
              <a:defRPr/>
            </a:pPr>
            <a:r>
              <a:rPr lang="en-US" sz="1400" b="1" dirty="0"/>
              <a:t>b.	</a:t>
            </a:r>
            <a:r>
              <a:rPr lang="en-US" sz="1400" dirty="0"/>
              <a:t>Could the bullet removed from the suspect’s ammunition be considered as evidence that the suspect was at the crime scene?</a:t>
            </a:r>
          </a:p>
          <a:p>
            <a:pPr>
              <a:defRPr/>
            </a:pPr>
            <a:endParaRPr lang="en-US" b="1" dirty="0" smtClean="0">
              <a:solidFill>
                <a:srgbClr val="3366FF"/>
              </a:solidFill>
              <a:latin typeface="Arial" pitchFamily="34" charset="0"/>
            </a:endParaRP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19088" y="704850"/>
            <a:ext cx="83185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sz="1400" dirty="0" smtClean="0"/>
              <a:t>In </a:t>
            </a:r>
            <a:r>
              <a:rPr lang="en-US" sz="1400" dirty="0"/>
              <a:t>the forensic laboratory, a bullet found at a crime scene may be used as evidence in </a:t>
            </a:r>
            <a:r>
              <a:rPr lang="en-US" sz="1400" dirty="0" smtClean="0"/>
              <a:t>a trial </a:t>
            </a:r>
            <a:r>
              <a:rPr lang="en-US" sz="1400" dirty="0"/>
              <a:t>if the percentage of three metals, usually lead, tin, and antimony, is a match to </a:t>
            </a:r>
            <a:r>
              <a:rPr lang="en-US" sz="1400" dirty="0" smtClean="0"/>
              <a:t>the composition </a:t>
            </a:r>
            <a:r>
              <a:rPr lang="en-US" sz="1400" dirty="0"/>
              <a:t>of metals in a bullet from the suspect’s ammunition. If a bullet found at </a:t>
            </a:r>
            <a:r>
              <a:rPr lang="en-US" sz="1400" dirty="0" smtClean="0"/>
              <a:t>the crime </a:t>
            </a:r>
            <a:r>
              <a:rPr lang="en-US" sz="1400" dirty="0"/>
              <a:t>scene contains 13.9 g of lead, 0.3 g of tin, and 0.9 g of antimony, what is the </a:t>
            </a:r>
            <a:r>
              <a:rPr lang="en-US" sz="1400" dirty="0" smtClean="0"/>
              <a:t>percentage of </a:t>
            </a:r>
            <a:r>
              <a:rPr lang="en-US" sz="1400" dirty="0"/>
              <a:t>each metal in the bullet? Express your answers to the ones place.</a:t>
            </a:r>
            <a:endParaRPr lang="en-US" sz="1400" dirty="0" smtClean="0"/>
          </a:p>
        </p:txBody>
      </p:sp>
      <p:sp>
        <p:nvSpPr>
          <p:cNvPr id="2052" name="Line 2"/>
          <p:cNvSpPr>
            <a:spLocks noChangeShapeType="1"/>
          </p:cNvSpPr>
          <p:nvPr/>
        </p:nvSpPr>
        <p:spPr bwMode="auto">
          <a:xfrm>
            <a:off x="307975" y="1711097"/>
            <a:ext cx="8305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19088" y="358775"/>
            <a:ext cx="831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600200" indent="-1600200"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Sample Problem </a:t>
            </a:r>
            <a:r>
              <a:rPr lang="en-US" sz="2000" b="1" dirty="0" smtClean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1.3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Calculating a Percentage</a:t>
            </a:r>
            <a:endParaRPr lang="en-US" sz="2000" b="1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304800" y="285748"/>
            <a:ext cx="0" cy="5863067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>
            <a:off x="304800" y="304800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6" name="Line 10"/>
          <p:cNvSpPr>
            <a:spLocks noChangeShapeType="1"/>
          </p:cNvSpPr>
          <p:nvPr/>
        </p:nvSpPr>
        <p:spPr bwMode="auto">
          <a:xfrm>
            <a:off x="295275" y="6148816"/>
            <a:ext cx="471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58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315913" y="1076558"/>
            <a:ext cx="8297862" cy="79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Answer</a:t>
            </a:r>
          </a:p>
          <a:p>
            <a:pPr marL="231775" indent="-231775">
              <a:defRPr/>
            </a:pPr>
            <a:r>
              <a:rPr lang="en-US" sz="1400" b="1" dirty="0" smtClean="0"/>
              <a:t>a.	</a:t>
            </a:r>
            <a:r>
              <a:rPr lang="en-US" sz="1400" dirty="0" smtClean="0"/>
              <a:t>The </a:t>
            </a:r>
            <a:r>
              <a:rPr lang="en-US" sz="1400" dirty="0"/>
              <a:t>bullet from the suspect’s ammunition is lead 93%, tin 4%, and antimony 3%.</a:t>
            </a:r>
          </a:p>
          <a:p>
            <a:pPr marL="231775" indent="-231775">
              <a:defRPr/>
            </a:pPr>
            <a:r>
              <a:rPr lang="en-US" sz="1400" b="1" dirty="0" smtClean="0"/>
              <a:t>b.	</a:t>
            </a:r>
            <a:r>
              <a:rPr lang="en-US" sz="1400" dirty="0" smtClean="0"/>
              <a:t>The </a:t>
            </a:r>
            <a:r>
              <a:rPr lang="en-US" sz="1400" dirty="0"/>
              <a:t>bullet in part </a:t>
            </a:r>
            <a:r>
              <a:rPr lang="en-US" sz="1400" b="1" dirty="0"/>
              <a:t>a</a:t>
            </a:r>
            <a:r>
              <a:rPr lang="en-US" sz="1400" dirty="0"/>
              <a:t> does not match the bullet from the crime scene and cannot be </a:t>
            </a:r>
            <a:r>
              <a:rPr lang="en-US" sz="1400" dirty="0" smtClean="0"/>
              <a:t>used as </a:t>
            </a:r>
            <a:r>
              <a:rPr lang="en-US" sz="1400" dirty="0"/>
              <a:t>evidence.</a:t>
            </a:r>
            <a:endParaRPr lang="en-US" sz="1400" dirty="0" smtClean="0"/>
          </a:p>
        </p:txBody>
      </p:sp>
      <p:sp>
        <p:nvSpPr>
          <p:cNvPr id="2052" name="Line 2"/>
          <p:cNvSpPr>
            <a:spLocks noChangeShapeType="1"/>
          </p:cNvSpPr>
          <p:nvPr/>
        </p:nvSpPr>
        <p:spPr bwMode="auto">
          <a:xfrm>
            <a:off x="307975" y="1070208"/>
            <a:ext cx="8305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19088" y="358775"/>
            <a:ext cx="831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600200" indent="-1600200"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Sample Problem </a:t>
            </a:r>
            <a:r>
              <a:rPr lang="en-US" sz="2000" b="1" dirty="0" smtClean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1.3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Calculating a Percentage</a:t>
            </a:r>
            <a:endParaRPr lang="en-US" sz="2000" b="1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304800" y="285750"/>
            <a:ext cx="0" cy="1583993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>
            <a:off x="304800" y="304800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6" name="Line 10"/>
          <p:cNvSpPr>
            <a:spLocks noChangeShapeType="1"/>
          </p:cNvSpPr>
          <p:nvPr/>
        </p:nvSpPr>
        <p:spPr bwMode="auto">
          <a:xfrm>
            <a:off x="295275" y="1869743"/>
            <a:ext cx="471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21623" y="714079"/>
            <a:ext cx="829468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sz="1400" dirty="0"/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78186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315912" y="1529778"/>
            <a:ext cx="8828087" cy="430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Solution</a:t>
            </a:r>
            <a:endParaRPr lang="en-US" sz="1400" b="1" dirty="0" smtClean="0"/>
          </a:p>
          <a:p>
            <a:pPr marL="228600" indent="-228600">
              <a:defRPr/>
            </a:pPr>
            <a:r>
              <a:rPr lang="en-US" sz="1400" i="1" dirty="0"/>
              <a:t>P</a:t>
            </a:r>
            <a:r>
              <a:rPr lang="en-US" sz="1400" baseline="-25000" dirty="0"/>
              <a:t>1</a:t>
            </a:r>
            <a:r>
              <a:rPr lang="en-US" sz="1400" i="1" dirty="0"/>
              <a:t>V</a:t>
            </a:r>
            <a:r>
              <a:rPr lang="en-US" sz="1400" baseline="-25000" dirty="0"/>
              <a:t>1</a:t>
            </a:r>
            <a:r>
              <a:rPr lang="en-US" sz="1400" dirty="0"/>
              <a:t> = </a:t>
            </a:r>
            <a:r>
              <a:rPr lang="en-US" sz="1400" i="1" dirty="0" smtClean="0"/>
              <a:t>P</a:t>
            </a:r>
            <a:r>
              <a:rPr lang="en-US" sz="1400" baseline="-25000" dirty="0" smtClean="0"/>
              <a:t>2</a:t>
            </a:r>
            <a:r>
              <a:rPr lang="en-US" sz="1400" i="1" dirty="0" smtClean="0"/>
              <a:t>V</a:t>
            </a:r>
            <a:r>
              <a:rPr lang="en-US" sz="1400" baseline="-25000" dirty="0" smtClean="0"/>
              <a:t>2</a:t>
            </a:r>
          </a:p>
          <a:p>
            <a:pPr marL="228600" indent="-228600">
              <a:defRPr/>
            </a:pPr>
            <a:endParaRPr lang="en-US" sz="1400" dirty="0" smtClean="0"/>
          </a:p>
          <a:p>
            <a:pPr marL="228600" indent="-228600">
              <a:defRPr/>
            </a:pPr>
            <a:r>
              <a:rPr lang="en-US" sz="1400" dirty="0" smtClean="0"/>
              <a:t>To </a:t>
            </a:r>
            <a:r>
              <a:rPr lang="en-US" sz="1400" dirty="0"/>
              <a:t>solve for </a:t>
            </a:r>
            <a:r>
              <a:rPr lang="en-US" sz="1400" i="1" dirty="0" smtClean="0"/>
              <a:t>V</a:t>
            </a:r>
            <a:r>
              <a:rPr lang="en-US" sz="1400" baseline="-25000" dirty="0"/>
              <a:t>2</a:t>
            </a:r>
            <a:r>
              <a:rPr lang="en-US" sz="1400" dirty="0" smtClean="0"/>
              <a:t>, </a:t>
            </a:r>
            <a:r>
              <a:rPr lang="en-US" sz="1400" dirty="0"/>
              <a:t>divide both sides by the symbol </a:t>
            </a:r>
            <a:r>
              <a:rPr lang="en-US" sz="1400" i="1" dirty="0" smtClean="0"/>
              <a:t>P</a:t>
            </a:r>
            <a:r>
              <a:rPr lang="en-US" sz="1400" baseline="-25000" dirty="0"/>
              <a:t>2</a:t>
            </a:r>
            <a:r>
              <a:rPr lang="en-US" sz="1400" dirty="0" smtClean="0"/>
              <a:t>.</a:t>
            </a:r>
            <a:endParaRPr lang="en-US" sz="1400" dirty="0"/>
          </a:p>
          <a:p>
            <a:pPr marL="228600" indent="-228600">
              <a:defRPr/>
            </a:pPr>
            <a:endParaRPr lang="en-US" sz="1400" dirty="0"/>
          </a:p>
          <a:p>
            <a:pPr marL="228600" indent="-228600">
              <a:defRPr/>
            </a:pPr>
            <a:endParaRPr lang="en-US" sz="1400" dirty="0" smtClean="0"/>
          </a:p>
          <a:p>
            <a:pPr marL="228600" indent="-228600">
              <a:defRPr/>
            </a:pPr>
            <a:endParaRPr lang="en-US" sz="1400" dirty="0"/>
          </a:p>
          <a:p>
            <a:pPr marL="228600" indent="-228600">
              <a:defRPr/>
            </a:pPr>
            <a:endParaRPr lang="en-US" sz="1400" dirty="0" smtClean="0"/>
          </a:p>
          <a:p>
            <a:pPr marL="228600" indent="-228600">
              <a:defRPr/>
            </a:pPr>
            <a:endParaRPr lang="en-US" sz="1400" dirty="0" smtClean="0"/>
          </a:p>
          <a:p>
            <a:pPr marL="228600" indent="-228600">
              <a:defRPr/>
            </a:pPr>
            <a:endParaRPr lang="en-US" sz="1400" dirty="0"/>
          </a:p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Study Check 1.4</a:t>
            </a:r>
          </a:p>
          <a:p>
            <a:pPr>
              <a:defRPr/>
            </a:pPr>
            <a:r>
              <a:rPr lang="en-US" sz="1400" dirty="0"/>
              <a:t>Solve the following equation for </a:t>
            </a:r>
            <a:r>
              <a:rPr lang="en-US" sz="1400" i="1" dirty="0"/>
              <a:t>m</a:t>
            </a:r>
            <a:r>
              <a:rPr lang="en-US" sz="1400" dirty="0" smtClean="0"/>
              <a:t>: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heat = </a:t>
            </a:r>
            <a:r>
              <a:rPr lang="en-US" sz="1400" i="1" dirty="0"/>
              <a:t>m</a:t>
            </a:r>
            <a:r>
              <a:rPr lang="en-US" sz="1400" dirty="0"/>
              <a:t> </a:t>
            </a:r>
            <a:r>
              <a:rPr lang="en-US" sz="1400" dirty="0" smtClean="0"/>
              <a:t>× </a:t>
            </a:r>
            <a:r>
              <a:rPr lang="el-GR" sz="1400" dirty="0" smtClean="0">
                <a:latin typeface="Times New Roman"/>
                <a:cs typeface="Times New Roman"/>
              </a:rPr>
              <a:t>Δ</a:t>
            </a:r>
            <a:r>
              <a:rPr lang="en-US" sz="1400" i="1" dirty="0" smtClean="0"/>
              <a:t>T</a:t>
            </a:r>
            <a:r>
              <a:rPr lang="en-US" sz="1400" dirty="0" smtClean="0"/>
              <a:t> </a:t>
            </a:r>
            <a:r>
              <a:rPr lang="en-US" sz="1400" dirty="0"/>
              <a:t>×</a:t>
            </a:r>
            <a:r>
              <a:rPr lang="en-US" sz="1400" dirty="0" smtClean="0"/>
              <a:t> </a:t>
            </a:r>
            <a:r>
              <a:rPr lang="en-US" sz="1400" i="1" dirty="0" smtClean="0"/>
              <a:t>SH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Answer</a:t>
            </a:r>
          </a:p>
          <a:p>
            <a:pPr>
              <a:defRPr/>
            </a:pPr>
            <a:endParaRPr lang="en-US" sz="1400" b="1" dirty="0" smtClean="0"/>
          </a:p>
          <a:p>
            <a:pPr>
              <a:defRPr/>
            </a:pPr>
            <a:endParaRPr lang="en-US" sz="1400" b="1" dirty="0"/>
          </a:p>
          <a:p>
            <a:pPr>
              <a:defRPr/>
            </a:pPr>
            <a:endParaRPr lang="en-US" sz="1400" b="1" dirty="0" smtClean="0"/>
          </a:p>
          <a:p>
            <a:pPr>
              <a:defRPr/>
            </a:pPr>
            <a:endParaRPr lang="en-US" sz="1400" b="1" dirty="0"/>
          </a:p>
          <a:p>
            <a:pPr>
              <a:defRPr/>
            </a:pPr>
            <a:endParaRPr lang="en-US" sz="1400" b="1" dirty="0" smtClean="0"/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19088" y="704850"/>
            <a:ext cx="8824912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sz="1400" dirty="0"/>
              <a:t>Solve the following equation for </a:t>
            </a:r>
            <a:r>
              <a:rPr lang="en-US" sz="1400" i="1" dirty="0"/>
              <a:t>V</a:t>
            </a:r>
            <a:r>
              <a:rPr lang="en-US" sz="1400" baseline="-25000" dirty="0"/>
              <a:t>2</a:t>
            </a:r>
            <a:r>
              <a:rPr lang="en-US" sz="1400" dirty="0" smtClean="0"/>
              <a:t>:</a:t>
            </a:r>
          </a:p>
          <a:p>
            <a:endParaRPr lang="en-US" sz="1400" dirty="0"/>
          </a:p>
          <a:p>
            <a:r>
              <a:rPr lang="en-US" sz="1400" i="1" dirty="0" smtClean="0"/>
              <a:t>P</a:t>
            </a:r>
            <a:r>
              <a:rPr lang="en-US" sz="1400" baseline="-25000" dirty="0" smtClean="0"/>
              <a:t>1</a:t>
            </a:r>
            <a:r>
              <a:rPr lang="en-US" sz="1400" i="1" dirty="0" smtClean="0"/>
              <a:t>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i="1" dirty="0" smtClean="0"/>
              <a:t>P</a:t>
            </a:r>
            <a:r>
              <a:rPr lang="en-US" sz="1400" baseline="-25000" dirty="0" smtClean="0"/>
              <a:t>2</a:t>
            </a:r>
            <a:r>
              <a:rPr lang="en-US" sz="1400" i="1" dirty="0" smtClean="0"/>
              <a:t>V</a:t>
            </a:r>
            <a:r>
              <a:rPr lang="en-US" sz="1400" baseline="-25000" dirty="0"/>
              <a:t>2</a:t>
            </a:r>
            <a:endParaRPr lang="en-US" sz="1400" dirty="0" smtClean="0"/>
          </a:p>
        </p:txBody>
      </p:sp>
      <p:sp>
        <p:nvSpPr>
          <p:cNvPr id="2052" name="Line 2"/>
          <p:cNvSpPr>
            <a:spLocks noChangeShapeType="1"/>
          </p:cNvSpPr>
          <p:nvPr/>
        </p:nvSpPr>
        <p:spPr bwMode="auto">
          <a:xfrm>
            <a:off x="307975" y="1523428"/>
            <a:ext cx="8305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19088" y="358775"/>
            <a:ext cx="831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600200" indent="-1600200"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Sample Problem </a:t>
            </a:r>
            <a:r>
              <a:rPr lang="en-US" sz="2000" b="1" dirty="0" smtClean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1.4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Solving Equations</a:t>
            </a:r>
            <a:endParaRPr lang="en-US" sz="2000" b="1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304800" y="285750"/>
            <a:ext cx="0" cy="5477597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>
            <a:off x="304800" y="304800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6" name="Line 10"/>
          <p:cNvSpPr>
            <a:spLocks noChangeShapeType="1"/>
          </p:cNvSpPr>
          <p:nvPr/>
        </p:nvSpPr>
        <p:spPr bwMode="auto">
          <a:xfrm>
            <a:off x="295275" y="5763347"/>
            <a:ext cx="471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050" name="Picture 2" descr="C:\DOCUME~1\ADMINI~1\LOCALS~1\Temp\vmware-Administrator\VMwareDnD\3466508f\ch1_p13_equati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9" y="2534630"/>
            <a:ext cx="1177747" cy="112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DOCUME~1\ADMINI~1\LOCALS~1\Temp\vmware-Administrator\VMwareDnD\791acc64\ch1_p14_equatio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22" y="5147161"/>
            <a:ext cx="137403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49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315913" y="3293950"/>
            <a:ext cx="8297862" cy="2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Solution</a:t>
            </a:r>
            <a:endParaRPr lang="en-US" sz="1400" b="1" dirty="0" smtClean="0"/>
          </a:p>
          <a:p>
            <a:pPr marL="228600" indent="-228600">
              <a:defRPr/>
            </a:pPr>
            <a:r>
              <a:rPr lang="en-US" sz="1400" b="1" dirty="0" smtClean="0"/>
              <a:t>a.	</a:t>
            </a:r>
            <a:r>
              <a:rPr lang="en-US" sz="1400" dirty="0"/>
              <a:t>temperature in degrees Celsius</a:t>
            </a:r>
          </a:p>
          <a:p>
            <a:pPr marL="231775" marR="0" indent="-231775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/>
              <a:t>b.	</a:t>
            </a:r>
            <a:r>
              <a:rPr lang="en-US" sz="1400" dirty="0" smtClean="0"/>
              <a:t>37.0 </a:t>
            </a:r>
            <a:r>
              <a:rPr lang="en-US" sz="1400" dirty="0">
                <a:latin typeface="Calibri"/>
                <a:ea typeface="Calibri"/>
                <a:cs typeface="Calibri"/>
              </a:rPr>
              <a:t>°</a:t>
            </a:r>
            <a:r>
              <a:rPr lang="en-US" sz="1400" dirty="0" smtClean="0">
                <a:latin typeface="+mj-lt"/>
                <a:ea typeface="Calibri"/>
                <a:cs typeface="Calibri"/>
              </a:rPr>
              <a:t>C</a:t>
            </a:r>
            <a:r>
              <a:rPr lang="en-US" sz="1400" dirty="0" smtClean="0"/>
              <a:t> to 39.4 </a:t>
            </a:r>
            <a:r>
              <a:rPr lang="en-US" sz="1400" dirty="0">
                <a:latin typeface="Calibri"/>
                <a:ea typeface="Calibri"/>
                <a:cs typeface="Calibri"/>
              </a:rPr>
              <a:t>°</a:t>
            </a:r>
            <a:r>
              <a:rPr lang="en-US" sz="1400" dirty="0">
                <a:ea typeface="Calibri"/>
                <a:cs typeface="Calibri"/>
              </a:rPr>
              <a:t>C</a:t>
            </a:r>
            <a:endParaRPr lang="en-US" sz="1400" dirty="0" smtClean="0"/>
          </a:p>
          <a:p>
            <a:pPr marL="228600" indent="-228600">
              <a:defRPr/>
            </a:pPr>
            <a:r>
              <a:rPr lang="en-US" sz="1400" b="1" dirty="0" smtClean="0"/>
              <a:t>c.	</a:t>
            </a:r>
            <a:r>
              <a:rPr lang="en-US" sz="1400" dirty="0" smtClean="0"/>
              <a:t>time</a:t>
            </a:r>
            <a:r>
              <a:rPr lang="en-US" sz="1400" dirty="0"/>
              <a:t>, in minutes, after Tylenol was given</a:t>
            </a:r>
          </a:p>
          <a:p>
            <a:pPr marL="228600" indent="-228600">
              <a:defRPr/>
            </a:pPr>
            <a:r>
              <a:rPr lang="en-US" sz="1400" b="1" dirty="0" smtClean="0"/>
              <a:t>d.	</a:t>
            </a:r>
            <a:r>
              <a:rPr lang="en-US" sz="1400" dirty="0" smtClean="0"/>
              <a:t>0 </a:t>
            </a:r>
            <a:r>
              <a:rPr lang="en-US" sz="1400" dirty="0"/>
              <a:t>min to 30 min</a:t>
            </a:r>
            <a:endParaRPr lang="en-US" sz="1400" dirty="0" smtClean="0"/>
          </a:p>
          <a:p>
            <a:pPr marL="228600" indent="-228600">
              <a:defRPr/>
            </a:pPr>
            <a:endParaRPr lang="en-US" sz="1400" dirty="0" smtClean="0"/>
          </a:p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Study Check 1.5</a:t>
            </a:r>
          </a:p>
          <a:p>
            <a:pPr marL="228600" indent="-228600">
              <a:defRPr/>
            </a:pPr>
            <a:r>
              <a:rPr lang="en-US" sz="1400" b="1" dirty="0" smtClean="0"/>
              <a:t>a.</a:t>
            </a:r>
            <a:r>
              <a:rPr lang="en-US" sz="1400" b="1" dirty="0"/>
              <a:t>	</a:t>
            </a:r>
            <a:r>
              <a:rPr lang="en-US" sz="1400" dirty="0" smtClean="0"/>
              <a:t>Using </a:t>
            </a:r>
            <a:r>
              <a:rPr lang="en-US" sz="1400" dirty="0"/>
              <a:t>the graph in Sample Problem 1.5, what was the child’s temperature 15 min </a:t>
            </a:r>
            <a:r>
              <a:rPr lang="en-US" sz="1400" dirty="0" smtClean="0"/>
              <a:t>after Tylenol </a:t>
            </a:r>
            <a:r>
              <a:rPr lang="en-US" sz="1400" dirty="0"/>
              <a:t>was given?</a:t>
            </a:r>
          </a:p>
          <a:p>
            <a:pPr marL="228600" indent="-228600">
              <a:defRPr/>
            </a:pPr>
            <a:r>
              <a:rPr lang="en-US" sz="1400" b="1" dirty="0" smtClean="0"/>
              <a:t>b.	</a:t>
            </a:r>
            <a:r>
              <a:rPr lang="en-US" sz="1400" dirty="0" smtClean="0"/>
              <a:t>How </a:t>
            </a:r>
            <a:r>
              <a:rPr lang="en-US" sz="1400" dirty="0"/>
              <a:t>many minutes elapsed before the temperature decreased to 38.0 </a:t>
            </a:r>
            <a:r>
              <a:rPr lang="en-US" sz="1400" dirty="0">
                <a:latin typeface="Calibri"/>
                <a:ea typeface="Calibri"/>
                <a:cs typeface="Calibri"/>
              </a:rPr>
              <a:t>°</a:t>
            </a:r>
            <a:r>
              <a:rPr lang="en-US" sz="1400" dirty="0">
                <a:ea typeface="Calibri"/>
                <a:cs typeface="Calibri"/>
              </a:rPr>
              <a:t>C</a:t>
            </a:r>
            <a:r>
              <a:rPr lang="en-US" sz="1400" dirty="0" smtClean="0"/>
              <a:t>?</a:t>
            </a:r>
          </a:p>
          <a:p>
            <a:pPr marL="228600" indent="-228600">
              <a:defRPr/>
            </a:pPr>
            <a:endParaRPr lang="en-US" sz="1400" dirty="0" smtClean="0"/>
          </a:p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Answer</a:t>
            </a:r>
          </a:p>
          <a:p>
            <a:pPr marL="231775" indent="-231775">
              <a:tabLst>
                <a:tab pos="1828800" algn="l"/>
                <a:tab pos="2060575" algn="l"/>
              </a:tabLst>
              <a:defRPr/>
            </a:pPr>
            <a:r>
              <a:rPr lang="en-US" sz="1400" b="1" dirty="0" smtClean="0"/>
              <a:t>a.	</a:t>
            </a:r>
            <a:r>
              <a:rPr lang="en-US" sz="1400" dirty="0" smtClean="0"/>
              <a:t>37.6 </a:t>
            </a:r>
            <a:r>
              <a:rPr lang="en-US" sz="1400" dirty="0">
                <a:latin typeface="Calibri"/>
                <a:ea typeface="Calibri"/>
                <a:cs typeface="Calibri"/>
              </a:rPr>
              <a:t>°</a:t>
            </a:r>
            <a:r>
              <a:rPr lang="en-US" sz="1400" dirty="0" smtClean="0">
                <a:ea typeface="Calibri"/>
                <a:cs typeface="Calibri"/>
              </a:rPr>
              <a:t>C</a:t>
            </a:r>
            <a:r>
              <a:rPr lang="en-US" sz="1400" dirty="0" smtClean="0"/>
              <a:t>	</a:t>
            </a:r>
            <a:r>
              <a:rPr lang="en-US" sz="1400" b="1" dirty="0" smtClean="0"/>
              <a:t>b.	</a:t>
            </a:r>
            <a:r>
              <a:rPr lang="en-US" sz="1400" dirty="0" smtClean="0"/>
              <a:t>8 </a:t>
            </a:r>
            <a:r>
              <a:rPr lang="en-US" sz="1400" dirty="0"/>
              <a:t>min</a:t>
            </a:r>
          </a:p>
          <a:p>
            <a:pPr>
              <a:defRPr/>
            </a:pPr>
            <a:endParaRPr lang="en-US" sz="1400" b="1" dirty="0" smtClean="0"/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19088" y="704849"/>
            <a:ext cx="4680929" cy="224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sz="1400" dirty="0"/>
              <a:t>A nurse administers Tylenol to lower a child’s fever. The graph shows the body </a:t>
            </a:r>
            <a:r>
              <a:rPr lang="en-US" sz="1400" dirty="0" smtClean="0"/>
              <a:t>temperature of </a:t>
            </a:r>
            <a:r>
              <a:rPr lang="en-US" sz="1400" dirty="0"/>
              <a:t>the child plotted against time.</a:t>
            </a:r>
          </a:p>
          <a:p>
            <a:pPr marL="228600" indent="-228600">
              <a:defRPr/>
            </a:pPr>
            <a:r>
              <a:rPr lang="en-US" sz="1400" b="1" dirty="0" smtClean="0"/>
              <a:t>a.	</a:t>
            </a:r>
            <a:r>
              <a:rPr lang="en-US" sz="1400" dirty="0"/>
              <a:t>What is measured on the vertical axis?</a:t>
            </a:r>
          </a:p>
          <a:p>
            <a:pPr marL="228600" indent="-228600">
              <a:defRPr/>
            </a:pPr>
            <a:r>
              <a:rPr lang="en-US" sz="1400" b="1" dirty="0" smtClean="0"/>
              <a:t>b.	</a:t>
            </a:r>
            <a:r>
              <a:rPr lang="en-US" sz="1400" dirty="0" smtClean="0"/>
              <a:t>What </a:t>
            </a:r>
            <a:r>
              <a:rPr lang="en-US" sz="1400" dirty="0"/>
              <a:t>is the range of values on the vertical axis?</a:t>
            </a:r>
          </a:p>
          <a:p>
            <a:pPr marL="228600" indent="-228600">
              <a:defRPr/>
            </a:pPr>
            <a:r>
              <a:rPr lang="en-US" sz="1400" b="1" dirty="0" smtClean="0"/>
              <a:t>c.	</a:t>
            </a:r>
            <a:r>
              <a:rPr lang="en-US" sz="1400" dirty="0" smtClean="0"/>
              <a:t>What </a:t>
            </a:r>
            <a:r>
              <a:rPr lang="en-US" sz="1400" dirty="0"/>
              <a:t>is measured on the horizontal axis?</a:t>
            </a:r>
          </a:p>
          <a:p>
            <a:pPr marL="228600" indent="-228600">
              <a:defRPr/>
            </a:pPr>
            <a:r>
              <a:rPr lang="en-US" sz="1400" b="1" dirty="0" smtClean="0"/>
              <a:t>d.	</a:t>
            </a:r>
            <a:r>
              <a:rPr lang="en-US" sz="1400" dirty="0" smtClean="0"/>
              <a:t>What </a:t>
            </a:r>
            <a:r>
              <a:rPr lang="en-US" sz="1400" dirty="0"/>
              <a:t>is the range of values on the horizontal axis?</a:t>
            </a:r>
            <a:endParaRPr lang="en-US" sz="1400" dirty="0" smtClean="0"/>
          </a:p>
        </p:txBody>
      </p:sp>
      <p:sp>
        <p:nvSpPr>
          <p:cNvPr id="2052" name="Line 2"/>
          <p:cNvSpPr>
            <a:spLocks noChangeShapeType="1"/>
          </p:cNvSpPr>
          <p:nvPr/>
        </p:nvSpPr>
        <p:spPr bwMode="auto">
          <a:xfrm>
            <a:off x="307975" y="3287599"/>
            <a:ext cx="8305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19088" y="358775"/>
            <a:ext cx="831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600200" indent="-1600200"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Sample Problem </a:t>
            </a:r>
            <a:r>
              <a:rPr lang="en-US" sz="2000" b="1" dirty="0" smtClean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1.5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Interpreting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 Graph</a:t>
            </a:r>
            <a:endParaRPr lang="en-US" sz="2000" b="1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304800" y="285749"/>
            <a:ext cx="0" cy="5809919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>
            <a:off x="304800" y="304800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6" name="Line 10"/>
          <p:cNvSpPr>
            <a:spLocks noChangeShapeType="1"/>
          </p:cNvSpPr>
          <p:nvPr/>
        </p:nvSpPr>
        <p:spPr bwMode="auto">
          <a:xfrm>
            <a:off x="295275" y="6095669"/>
            <a:ext cx="471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97"/>
          <a:stretch/>
        </p:blipFill>
        <p:spPr>
          <a:xfrm>
            <a:off x="5787958" y="723900"/>
            <a:ext cx="2257011" cy="237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7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306769" y="1275165"/>
            <a:ext cx="8516217" cy="4729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Solution</a:t>
            </a:r>
          </a:p>
          <a:p>
            <a:pPr marL="231775" indent="-231775">
              <a:spcBef>
                <a:spcPts val="0"/>
              </a:spcBef>
              <a:defRPr/>
            </a:pPr>
            <a:r>
              <a:rPr lang="en-US" sz="1400" b="1" dirty="0" smtClean="0"/>
              <a:t>a.	</a:t>
            </a:r>
            <a:r>
              <a:rPr lang="en-US" sz="1400" dirty="0" smtClean="0"/>
              <a:t>3500</a:t>
            </a:r>
          </a:p>
          <a:p>
            <a:pPr marL="685800" indent="-685800">
              <a:spcBef>
                <a:spcPts val="0"/>
              </a:spcBef>
              <a:defRPr/>
            </a:pPr>
            <a:endParaRPr lang="en-US" sz="1400" b="1" dirty="0" smtClean="0"/>
          </a:p>
          <a:p>
            <a:pPr marL="685800" indent="-685800">
              <a:spcBef>
                <a:spcPts val="0"/>
              </a:spcBef>
              <a:defRPr/>
            </a:pPr>
            <a:r>
              <a:rPr lang="en-US" sz="1400" b="1" dirty="0" smtClean="0">
                <a:solidFill>
                  <a:srgbClr val="3366FF"/>
                </a:solidFill>
              </a:rPr>
              <a:t>Step 1	</a:t>
            </a:r>
            <a:r>
              <a:rPr lang="en-US" sz="1400" dirty="0"/>
              <a:t>Move the decimal point to obtain a coefficient that is at least 1 </a:t>
            </a:r>
            <a:r>
              <a:rPr lang="en-US" sz="1400" dirty="0" smtClean="0"/>
              <a:t>but less </a:t>
            </a:r>
            <a:r>
              <a:rPr lang="en-US" sz="1400" dirty="0"/>
              <a:t>than 10.</a:t>
            </a:r>
            <a:r>
              <a:rPr lang="en-US" sz="1400" b="1" dirty="0"/>
              <a:t> </a:t>
            </a:r>
            <a:r>
              <a:rPr lang="en-US" sz="1400" dirty="0"/>
              <a:t>For a number greater than 1, the decimal point is moved to </a:t>
            </a:r>
            <a:r>
              <a:rPr lang="en-US" sz="1400" dirty="0" smtClean="0"/>
              <a:t>the left </a:t>
            </a:r>
            <a:r>
              <a:rPr lang="en-US" sz="1400" dirty="0"/>
              <a:t>three places to give a coefficient of 3.5.</a:t>
            </a:r>
          </a:p>
          <a:p>
            <a:pPr marL="685800" indent="-685800">
              <a:spcBef>
                <a:spcPts val="0"/>
              </a:spcBef>
              <a:defRPr/>
            </a:pPr>
            <a:endParaRPr lang="en-US" sz="1400" b="1" dirty="0" smtClean="0"/>
          </a:p>
          <a:p>
            <a:pPr marL="685800" indent="-685800">
              <a:spcBef>
                <a:spcPts val="0"/>
              </a:spcBef>
              <a:defRPr/>
            </a:pPr>
            <a:r>
              <a:rPr lang="en-US" sz="1400" b="1" dirty="0" smtClean="0">
                <a:solidFill>
                  <a:srgbClr val="3366FF"/>
                </a:solidFill>
              </a:rPr>
              <a:t>Step 2	</a:t>
            </a:r>
            <a:r>
              <a:rPr lang="en-US" sz="1400" dirty="0"/>
              <a:t>Express the number of places moved as a power of 10.</a:t>
            </a:r>
            <a:r>
              <a:rPr lang="en-US" sz="1400" b="1" dirty="0"/>
              <a:t> </a:t>
            </a:r>
            <a:r>
              <a:rPr lang="en-US" sz="1400" dirty="0"/>
              <a:t>Moving </a:t>
            </a:r>
            <a:r>
              <a:rPr lang="en-US" sz="1400" dirty="0" smtClean="0"/>
              <a:t>the decimal </a:t>
            </a:r>
            <a:r>
              <a:rPr lang="en-US" sz="1400" dirty="0"/>
              <a:t>point three places to the left gives a power of 3, written as 10</a:t>
            </a:r>
            <a:r>
              <a:rPr lang="en-US" sz="1400" baseline="25000" dirty="0"/>
              <a:t>3</a:t>
            </a:r>
            <a:r>
              <a:rPr lang="en-US" sz="1400" dirty="0" smtClean="0"/>
              <a:t>.</a:t>
            </a:r>
            <a:endParaRPr lang="en-US" sz="1400" dirty="0"/>
          </a:p>
          <a:p>
            <a:pPr marL="1371600" indent="-685800">
              <a:spcBef>
                <a:spcPts val="0"/>
              </a:spcBef>
              <a:defRPr/>
            </a:pPr>
            <a:endParaRPr lang="en-US" sz="1400" dirty="0" smtClean="0"/>
          </a:p>
          <a:p>
            <a:pPr marL="685800" indent="-685800">
              <a:defRPr/>
            </a:pPr>
            <a:r>
              <a:rPr lang="en-US" sz="1400" b="1" dirty="0" smtClean="0">
                <a:solidFill>
                  <a:srgbClr val="3366FF"/>
                </a:solidFill>
              </a:rPr>
              <a:t>Step 3	</a:t>
            </a:r>
            <a:r>
              <a:rPr lang="en-US" sz="1400" dirty="0"/>
              <a:t>Write the product of the coefficient multiplied by the power of </a:t>
            </a:r>
            <a:r>
              <a:rPr lang="en-US" sz="1400" dirty="0" smtClean="0"/>
              <a:t>10.</a:t>
            </a:r>
          </a:p>
          <a:p>
            <a:pPr marL="685800" indent="-685800">
              <a:defRPr/>
            </a:pPr>
            <a:r>
              <a:rPr lang="en-US" sz="1400" dirty="0"/>
              <a:t>	</a:t>
            </a:r>
            <a:r>
              <a:rPr lang="en-US" sz="1400" dirty="0" smtClean="0"/>
              <a:t>3.5 × 10</a:t>
            </a:r>
            <a:r>
              <a:rPr lang="en-US" sz="1400" baseline="25000" dirty="0" smtClean="0"/>
              <a:t>3</a:t>
            </a:r>
          </a:p>
          <a:p>
            <a:pPr marL="685800" indent="-685800">
              <a:defRPr/>
            </a:pPr>
            <a:endParaRPr lang="en-US" sz="1400" baseline="25000" dirty="0"/>
          </a:p>
          <a:p>
            <a:pPr marL="231775" indent="-231775">
              <a:defRPr/>
            </a:pPr>
            <a:r>
              <a:rPr lang="en-US" sz="1400" b="1" dirty="0" smtClean="0"/>
              <a:t>b.</a:t>
            </a:r>
            <a:r>
              <a:rPr lang="en-US" sz="1400" b="1" dirty="0"/>
              <a:t>	</a:t>
            </a:r>
            <a:r>
              <a:rPr lang="en-US" sz="1400" dirty="0"/>
              <a:t>0.000 016</a:t>
            </a:r>
          </a:p>
          <a:p>
            <a:pPr marL="685800" indent="-685800">
              <a:spcBef>
                <a:spcPts val="0"/>
              </a:spcBef>
              <a:defRPr/>
            </a:pPr>
            <a:endParaRPr lang="en-US" sz="1400" b="1" dirty="0"/>
          </a:p>
          <a:p>
            <a:pPr marL="685800" indent="-685800">
              <a:spcBef>
                <a:spcPts val="0"/>
              </a:spcBef>
              <a:defRPr/>
            </a:pPr>
            <a:r>
              <a:rPr lang="en-US" sz="1400" b="1" dirty="0" smtClean="0">
                <a:solidFill>
                  <a:srgbClr val="3366FF"/>
                </a:solidFill>
              </a:rPr>
              <a:t>Step 1	</a:t>
            </a:r>
            <a:r>
              <a:rPr lang="en-US" sz="1400" dirty="0"/>
              <a:t>Move the decimal point to obtain a coefficient that is at least 1 </a:t>
            </a:r>
            <a:r>
              <a:rPr lang="en-US" sz="1400" dirty="0" smtClean="0"/>
              <a:t>but less </a:t>
            </a:r>
            <a:r>
              <a:rPr lang="en-US" sz="1400" dirty="0"/>
              <a:t>than 10. For a number less than one, the decimal point is moved to </a:t>
            </a:r>
            <a:r>
              <a:rPr lang="en-US" sz="1400" dirty="0" smtClean="0"/>
              <a:t>the right </a:t>
            </a:r>
            <a:r>
              <a:rPr lang="en-US" sz="1400" dirty="0"/>
              <a:t>five places to give a coefficient of 1.6</a:t>
            </a:r>
            <a:r>
              <a:rPr lang="en-US" sz="1400" dirty="0" smtClean="0"/>
              <a:t>.</a:t>
            </a:r>
          </a:p>
          <a:p>
            <a:pPr marL="685800" indent="-685800">
              <a:spcBef>
                <a:spcPts val="0"/>
              </a:spcBef>
              <a:defRPr/>
            </a:pPr>
            <a:endParaRPr lang="en-US" sz="1400" dirty="0" smtClean="0"/>
          </a:p>
          <a:p>
            <a:pPr marL="685800" indent="-685800">
              <a:spcBef>
                <a:spcPts val="0"/>
              </a:spcBef>
              <a:defRPr/>
            </a:pPr>
            <a:r>
              <a:rPr lang="en-US" sz="1400" b="1" dirty="0">
                <a:solidFill>
                  <a:srgbClr val="3366FF"/>
                </a:solidFill>
              </a:rPr>
              <a:t>Step 2	</a:t>
            </a:r>
            <a:r>
              <a:rPr lang="en-US" sz="1400" dirty="0"/>
              <a:t>Express the number of places moved as a power of 10. Moving the decimal point five places to the right gives a power of negative 5, written as 10</a:t>
            </a:r>
            <a:r>
              <a:rPr lang="en-US" sz="1400" baseline="25000" dirty="0"/>
              <a:t>−5</a:t>
            </a:r>
            <a:r>
              <a:rPr lang="en-US" sz="1400" dirty="0"/>
              <a:t>.</a:t>
            </a:r>
          </a:p>
          <a:p>
            <a:pPr marL="1371600" indent="-685800">
              <a:spcBef>
                <a:spcPts val="0"/>
              </a:spcBef>
              <a:defRPr/>
            </a:pPr>
            <a:endParaRPr lang="en-US" sz="1400" dirty="0"/>
          </a:p>
          <a:p>
            <a:pPr marL="685800" indent="-685800">
              <a:defRPr/>
            </a:pPr>
            <a:r>
              <a:rPr lang="en-US" sz="1400" b="1" dirty="0">
                <a:solidFill>
                  <a:srgbClr val="3366FF"/>
                </a:solidFill>
              </a:rPr>
              <a:t>Step 3	</a:t>
            </a:r>
            <a:r>
              <a:rPr lang="en-US" sz="1400" dirty="0"/>
              <a:t>Write the product of the coefficient multiplied by the power of 10.</a:t>
            </a:r>
          </a:p>
          <a:p>
            <a:pPr marL="685800" indent="-685800">
              <a:defRPr/>
            </a:pPr>
            <a:r>
              <a:rPr lang="en-US" sz="1400" dirty="0"/>
              <a:t>	1.6 × 10</a:t>
            </a:r>
            <a:r>
              <a:rPr lang="en-US" sz="1400" baseline="25000" dirty="0"/>
              <a:t>−5</a:t>
            </a:r>
            <a:endParaRPr lang="en-US" sz="1400" dirty="0"/>
          </a:p>
          <a:p>
            <a:pPr marL="685800" indent="-685800">
              <a:spcBef>
                <a:spcPts val="0"/>
              </a:spcBef>
              <a:defRPr/>
            </a:pPr>
            <a:endParaRPr lang="en-US" sz="1400" dirty="0" smtClean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319088" y="704850"/>
            <a:ext cx="829468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sz="1400" dirty="0"/>
              <a:t>Write each of the following in scientific notation:</a:t>
            </a:r>
          </a:p>
          <a:p>
            <a:pPr marL="231775" indent="-231775">
              <a:tabLst>
                <a:tab pos="3657600" algn="l"/>
                <a:tab pos="3889375" algn="l"/>
              </a:tabLst>
            </a:pPr>
            <a:r>
              <a:rPr lang="en-US" sz="1400" b="1" dirty="0"/>
              <a:t>a</a:t>
            </a:r>
            <a:r>
              <a:rPr lang="en-US" sz="1400" b="1" dirty="0" smtClean="0"/>
              <a:t>.	</a:t>
            </a:r>
            <a:r>
              <a:rPr lang="en-US" sz="1400" dirty="0" smtClean="0"/>
              <a:t>3500	</a:t>
            </a:r>
            <a:r>
              <a:rPr lang="en-US" sz="1400" b="1" dirty="0" smtClean="0"/>
              <a:t>b.	</a:t>
            </a:r>
            <a:r>
              <a:rPr lang="en-US" sz="1400" dirty="0" smtClean="0"/>
              <a:t>0.000 </a:t>
            </a:r>
            <a:r>
              <a:rPr lang="en-US" sz="1400" dirty="0"/>
              <a:t>016</a:t>
            </a:r>
          </a:p>
        </p:txBody>
      </p:sp>
      <p:sp>
        <p:nvSpPr>
          <p:cNvPr id="3076" name="Line 2"/>
          <p:cNvSpPr>
            <a:spLocks noChangeShapeType="1"/>
          </p:cNvSpPr>
          <p:nvPr/>
        </p:nvSpPr>
        <p:spPr bwMode="auto">
          <a:xfrm>
            <a:off x="307975" y="1268816"/>
            <a:ext cx="8305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19088" y="358775"/>
            <a:ext cx="831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600200" indent="-1600200"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Sample Problem </a:t>
            </a:r>
            <a:r>
              <a:rPr lang="en-US" sz="2000" b="1" dirty="0" smtClean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1.6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Scientific Notation</a:t>
            </a:r>
            <a:endParaRPr lang="en-US" sz="2000" b="1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304800" y="285750"/>
            <a:ext cx="0" cy="5816219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>
            <a:off x="304800" y="304800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6" name="Line 10"/>
          <p:cNvSpPr>
            <a:spLocks noChangeShapeType="1"/>
          </p:cNvSpPr>
          <p:nvPr/>
        </p:nvSpPr>
        <p:spPr bwMode="auto">
          <a:xfrm>
            <a:off x="295275" y="6101969"/>
            <a:ext cx="471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0878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306769" y="1077241"/>
            <a:ext cx="8307005" cy="2907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Study </a:t>
            </a:r>
            <a:r>
              <a:rPr lang="en-US" b="1" dirty="0">
                <a:solidFill>
                  <a:srgbClr val="3366FF"/>
                </a:solidFill>
                <a:latin typeface="Arial" pitchFamily="34" charset="0"/>
              </a:rPr>
              <a:t>Check </a:t>
            </a:r>
            <a:r>
              <a:rPr lang="en-US" b="1" dirty="0" smtClean="0">
                <a:solidFill>
                  <a:srgbClr val="3366FF"/>
                </a:solidFill>
                <a:latin typeface="Arial" pitchFamily="34" charset="0"/>
              </a:rPr>
              <a:t>1.6</a:t>
            </a:r>
            <a:endParaRPr lang="en-US" b="1" dirty="0">
              <a:solidFill>
                <a:srgbClr val="3366FF"/>
              </a:solidFill>
              <a:latin typeface="Arial" pitchFamily="34" charset="0"/>
            </a:endParaRPr>
          </a:p>
          <a:p>
            <a:pPr marL="228600" indent="-228600">
              <a:defRPr/>
            </a:pPr>
            <a:r>
              <a:rPr lang="en-US" sz="1400" dirty="0"/>
              <a:t>Write each of the following in scientific notation:</a:t>
            </a:r>
          </a:p>
          <a:p>
            <a:pPr marL="228600" indent="-228600">
              <a:tabLst>
                <a:tab pos="1828800" algn="l"/>
                <a:tab pos="2060575" algn="l"/>
              </a:tabLst>
              <a:defRPr/>
            </a:pPr>
            <a:r>
              <a:rPr lang="en-US" sz="1400" b="1" dirty="0" smtClean="0"/>
              <a:t>a</a:t>
            </a:r>
            <a:r>
              <a:rPr lang="en-US" sz="1400" b="1" dirty="0"/>
              <a:t>.	</a:t>
            </a:r>
            <a:r>
              <a:rPr lang="en-US" sz="1400" dirty="0"/>
              <a:t>425 </a:t>
            </a:r>
            <a:r>
              <a:rPr lang="en-US" sz="1400" dirty="0" smtClean="0"/>
              <a:t>000	</a:t>
            </a:r>
            <a:r>
              <a:rPr lang="en-US" sz="1400" b="1" dirty="0" smtClean="0"/>
              <a:t>b.	</a:t>
            </a:r>
            <a:r>
              <a:rPr lang="en-US" sz="1400" dirty="0" smtClean="0"/>
              <a:t>0.000 </a:t>
            </a:r>
            <a:r>
              <a:rPr lang="en-US" sz="1400" dirty="0"/>
              <a:t>000 </a:t>
            </a:r>
            <a:r>
              <a:rPr lang="en-US" sz="1400" dirty="0" smtClean="0"/>
              <a:t>86</a:t>
            </a:r>
            <a:endParaRPr lang="en-US" sz="1400" dirty="0"/>
          </a:p>
          <a:p>
            <a:pPr marL="228600" indent="-228600">
              <a:defRPr/>
            </a:pPr>
            <a:endParaRPr lang="en-US" sz="1400" dirty="0"/>
          </a:p>
          <a:p>
            <a:pPr>
              <a:defRPr/>
            </a:pPr>
            <a:r>
              <a:rPr lang="en-US" b="1" dirty="0">
                <a:solidFill>
                  <a:srgbClr val="3366FF"/>
                </a:solidFill>
                <a:latin typeface="Arial" pitchFamily="34" charset="0"/>
              </a:rPr>
              <a:t>Answer</a:t>
            </a:r>
          </a:p>
          <a:p>
            <a:pPr marL="231775" indent="-231775">
              <a:tabLst>
                <a:tab pos="1828800" algn="l"/>
                <a:tab pos="2060575" algn="l"/>
              </a:tabLst>
              <a:defRPr/>
            </a:pPr>
            <a:r>
              <a:rPr lang="en-US" sz="1400" b="1" dirty="0"/>
              <a:t>a.	</a:t>
            </a:r>
            <a:r>
              <a:rPr lang="en-US" sz="1400" dirty="0"/>
              <a:t>4.25 </a:t>
            </a:r>
            <a:r>
              <a:rPr lang="en-US" sz="1400" dirty="0" smtClean="0"/>
              <a:t>× </a:t>
            </a:r>
            <a:r>
              <a:rPr lang="en-US" sz="1400" dirty="0"/>
              <a:t>10</a:t>
            </a:r>
            <a:r>
              <a:rPr lang="en-US" sz="1400" baseline="25000" dirty="0"/>
              <a:t>5</a:t>
            </a:r>
            <a:r>
              <a:rPr lang="en-US" sz="1400" dirty="0"/>
              <a:t>	</a:t>
            </a:r>
            <a:r>
              <a:rPr lang="en-US" sz="1400" b="1" dirty="0"/>
              <a:t>b.	</a:t>
            </a:r>
            <a:r>
              <a:rPr lang="en-US" sz="1400" dirty="0"/>
              <a:t>8.6 </a:t>
            </a:r>
            <a:r>
              <a:rPr lang="en-US" sz="1400" dirty="0" smtClean="0"/>
              <a:t>× 10</a:t>
            </a:r>
            <a:r>
              <a:rPr lang="en-US" sz="1400" baseline="25000" dirty="0" smtClean="0"/>
              <a:t>−7</a:t>
            </a:r>
            <a:endParaRPr lang="en-US" sz="1400" baseline="25000" dirty="0"/>
          </a:p>
          <a:p>
            <a:pPr marL="685800" indent="-685800">
              <a:defRPr/>
            </a:pPr>
            <a:endParaRPr lang="en-US" sz="1400" dirty="0" smtClean="0"/>
          </a:p>
          <a:p>
            <a:pPr>
              <a:defRPr/>
            </a:pPr>
            <a:endParaRPr lang="en-US" sz="1400" b="1" dirty="0" smtClean="0"/>
          </a:p>
          <a:p>
            <a:pPr>
              <a:defRPr/>
            </a:pPr>
            <a:endParaRPr lang="en-US" sz="1400" b="1" dirty="0" smtClean="0"/>
          </a:p>
          <a:p>
            <a:pPr>
              <a:defRPr/>
            </a:pPr>
            <a:endParaRPr lang="en-US" sz="1400" b="1" dirty="0" smtClean="0"/>
          </a:p>
          <a:p>
            <a:pPr>
              <a:defRPr/>
            </a:pPr>
            <a:endParaRPr lang="en-US" sz="1400" b="1" dirty="0" smtClean="0"/>
          </a:p>
          <a:p>
            <a:pPr>
              <a:defRPr/>
            </a:pPr>
            <a:endParaRPr lang="en-US" sz="1400" dirty="0" smtClean="0"/>
          </a:p>
        </p:txBody>
      </p:sp>
      <p:sp>
        <p:nvSpPr>
          <p:cNvPr id="3076" name="Line 2"/>
          <p:cNvSpPr>
            <a:spLocks noChangeShapeType="1"/>
          </p:cNvSpPr>
          <p:nvPr/>
        </p:nvSpPr>
        <p:spPr bwMode="auto">
          <a:xfrm>
            <a:off x="307975" y="1070891"/>
            <a:ext cx="8305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19088" y="358775"/>
            <a:ext cx="831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600200" indent="-1600200"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Sample Problem </a:t>
            </a:r>
            <a:r>
              <a:rPr lang="en-US" sz="2000" b="1" dirty="0" smtClean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1.6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Scientific Notation</a:t>
            </a:r>
            <a:endParaRPr lang="en-US" sz="2000" b="1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304800" y="285751"/>
            <a:ext cx="0" cy="2264705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>
            <a:off x="304800" y="304800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6" name="Line 10"/>
          <p:cNvSpPr>
            <a:spLocks noChangeShapeType="1"/>
          </p:cNvSpPr>
          <p:nvPr/>
        </p:nvSpPr>
        <p:spPr bwMode="auto">
          <a:xfrm>
            <a:off x="295275" y="2550456"/>
            <a:ext cx="471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 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21623" y="714079"/>
            <a:ext cx="829468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sz="1400" dirty="0"/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405741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MERGEFILE" val="\\.host\Shared Folders\gexinc On My Mac\Desktop\TRANSFER\47191\04 Sample Chapter.xls"/>
</p:tagLst>
</file>

<file path=ppt/theme/theme1.xml><?xml version="1.0" encoding="utf-8"?>
<a:theme xmlns:a="http://schemas.openxmlformats.org/drawingml/2006/main" name="Worked_Examples">
  <a:themeElements>
    <a:clrScheme name="Worked_Exampl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orked_Examples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2282825" marR="0" indent="-2282825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2282825" marR="0" indent="-2282825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Worked_Exampl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ked_Exampl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ked_Exampl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ked_Exampl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ked_Exampl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ked_Exampl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ked_Exampl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ked_Exampl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ked_Exampl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ked_Exampl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ked_Exampl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ked_Exampl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Worked_Examples</Template>
  <TotalTime>2322</TotalTime>
  <Words>405</Words>
  <Application>Microsoft Office PowerPoint</Application>
  <PresentationFormat>On-screen Show (4:3)</PresentationFormat>
  <Paragraphs>151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Worked_Examples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GEX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gexinc</dc:creator>
  <cp:lastModifiedBy>GEX_QC_04</cp:lastModifiedBy>
  <cp:revision>909</cp:revision>
  <dcterms:created xsi:type="dcterms:W3CDTF">2010-11-19T02:32:19Z</dcterms:created>
  <dcterms:modified xsi:type="dcterms:W3CDTF">2014-12-11T20:58:43Z</dcterms:modified>
</cp:coreProperties>
</file>