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59" r:id="rId6"/>
    <p:sldId id="285" r:id="rId7"/>
    <p:sldId id="264" r:id="rId8"/>
    <p:sldId id="286" r:id="rId9"/>
    <p:sldId id="261" r:id="rId10"/>
    <p:sldId id="287" r:id="rId11"/>
    <p:sldId id="265" r:id="rId12"/>
    <p:sldId id="266" r:id="rId13"/>
    <p:sldId id="267" r:id="rId14"/>
    <p:sldId id="268" r:id="rId15"/>
    <p:sldId id="269" r:id="rId16"/>
    <p:sldId id="288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9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172200"/>
            <a:ext cx="9144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Chapter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43145" y="27717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Arial" charset="0"/>
              </a:rPr>
              <a:t>© 2015 Cengage</a:t>
            </a:r>
            <a:r>
              <a:rPr lang="en-US" sz="1000" baseline="0" dirty="0" smtClean="0">
                <a:cs typeface="Arial" charset="0"/>
              </a:rPr>
              <a:t> Learning. </a:t>
            </a:r>
            <a:r>
              <a:rPr lang="en-US" sz="1000" dirty="0" smtClean="0">
                <a:cs typeface="Arial" charset="0"/>
              </a:rPr>
              <a:t>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62200" y="3733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cap="all" baseline="0" dirty="0" smtClean="0"/>
              <a:t>Business Analytics: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Data Analysis and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Decision Making</a:t>
            </a:r>
            <a:endParaRPr lang="en-US" sz="4400" b="1" cap="all" baseline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876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715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400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BE4E-BBD6-4463-BC77-FBFDC9C142F2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ACC4-1242-4D72-BA11-D5AA5AAA2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vis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172200"/>
            <a:ext cx="9144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Chapter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43145" y="27717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Arial" charset="0"/>
              </a:rPr>
              <a:t>© 2015 Cengage</a:t>
            </a:r>
            <a:r>
              <a:rPr lang="en-US" sz="1000" baseline="0" dirty="0" smtClean="0">
                <a:cs typeface="Arial" charset="0"/>
              </a:rPr>
              <a:t> Learning. </a:t>
            </a:r>
            <a:r>
              <a:rPr lang="en-US" sz="1000" dirty="0" smtClean="0">
                <a:cs typeface="Arial" charset="0"/>
              </a:rPr>
              <a:t>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62200" y="3733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cap="all" baseline="0" dirty="0" smtClean="0"/>
              <a:t>Business Analytics: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Data Analysis and</a:t>
            </a:r>
            <a:br>
              <a:rPr kumimoji="0" lang="en-US" sz="4400" cap="all" baseline="0" dirty="0" smtClean="0"/>
            </a:br>
            <a:r>
              <a:rPr kumimoji="0" lang="en-US" sz="4400" cap="all" baseline="0" dirty="0" smtClean="0"/>
              <a:t>Decision Making</a:t>
            </a:r>
            <a:endParaRPr lang="en-US" sz="4400" b="1" cap="all" baseline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038600" cy="48874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589566"/>
            <a:ext cx="4006701" cy="48874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209800"/>
            <a:ext cx="396240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96240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962400" cy="6096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962400" cy="6096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553200"/>
            <a:ext cx="807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066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Excel-20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533893" cy="53389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295400" cy="4724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981200" y="1752600"/>
            <a:ext cx="6781800" cy="472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2ABE4E-BBD6-4463-BC77-FBFDC9C142F2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B5ACC4-1242-4D72-BA11-D5AA5AAA2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71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Sampling and Sampling Distributions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750" y="3397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7.2:</a:t>
            </a:r>
            <a:br>
              <a:rPr lang="en-US" dirty="0" smtClean="0"/>
            </a:br>
            <a:r>
              <a:rPr lang="en-US" dirty="0"/>
              <a:t>Accounts </a:t>
            </a:r>
            <a:r>
              <a:rPr lang="en-US" dirty="0" smtClean="0"/>
              <a:t>Receivable.xlsx  </a:t>
            </a: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3935095" cy="2608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6427" t="10050" r="3927"/>
          <a:stretch/>
        </p:blipFill>
        <p:spPr>
          <a:xfrm>
            <a:off x="4953000" y="2209800"/>
            <a:ext cx="38806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0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tx2"/>
                </a:solidFill>
              </a:rPr>
              <a:t>systematic sample </a:t>
            </a:r>
            <a:r>
              <a:rPr lang="en-US" dirty="0"/>
              <a:t>provides a convenient way to choose the sample.</a:t>
            </a:r>
          </a:p>
          <a:p>
            <a:pPr lvl="1"/>
            <a:r>
              <a:rPr lang="en-US" dirty="0"/>
              <a:t>First, </a:t>
            </a:r>
            <a:r>
              <a:rPr lang="en-US" dirty="0" smtClean="0"/>
              <a:t>divide the population size by the </a:t>
            </a:r>
            <a:r>
              <a:rPr lang="en-US" dirty="0"/>
              <a:t>sample size, creating “blocks.”</a:t>
            </a:r>
          </a:p>
          <a:p>
            <a:pPr lvl="1"/>
            <a:r>
              <a:rPr lang="en-US" dirty="0"/>
              <a:t>Next, </a:t>
            </a:r>
            <a:r>
              <a:rPr lang="en-US" dirty="0" smtClean="0"/>
              <a:t>use a </a:t>
            </a:r>
            <a:r>
              <a:rPr lang="en-US" dirty="0"/>
              <a:t>random mechanism </a:t>
            </a:r>
            <a:r>
              <a:rPr lang="en-US" dirty="0" smtClean="0"/>
              <a:t>to </a:t>
            </a:r>
            <a:r>
              <a:rPr lang="en-US" dirty="0"/>
              <a:t>choose a number between 1 and the number in </a:t>
            </a:r>
            <a:r>
              <a:rPr lang="en-US" dirty="0" smtClean="0"/>
              <a:t>each “</a:t>
            </a:r>
            <a:r>
              <a:rPr lang="en-US" dirty="0"/>
              <a:t>block.”</a:t>
            </a:r>
          </a:p>
          <a:p>
            <a:pPr lvl="1"/>
            <a:r>
              <a:rPr lang="en-US" dirty="0"/>
              <a:t>In general, one of the first </a:t>
            </a:r>
            <a:r>
              <a:rPr lang="en-US" i="1" dirty="0"/>
              <a:t>k</a:t>
            </a:r>
            <a:r>
              <a:rPr lang="en-US" dirty="0"/>
              <a:t> members is selected randomly, and then every </a:t>
            </a:r>
            <a:r>
              <a:rPr lang="en-US" i="1" dirty="0"/>
              <a:t>k</a:t>
            </a:r>
            <a:r>
              <a:rPr lang="en-US" dirty="0"/>
              <a:t>th member after this one is selected. </a:t>
            </a:r>
          </a:p>
          <a:p>
            <a:pPr lvl="2"/>
            <a:r>
              <a:rPr lang="en-US" dirty="0"/>
              <a:t>The value </a:t>
            </a:r>
            <a:r>
              <a:rPr lang="en-US" i="1" dirty="0"/>
              <a:t>k</a:t>
            </a:r>
            <a:r>
              <a:rPr lang="en-US" dirty="0"/>
              <a:t> is called the </a:t>
            </a:r>
            <a:r>
              <a:rPr lang="en-US" i="1" dirty="0"/>
              <a:t>sampling interval </a:t>
            </a:r>
            <a:r>
              <a:rPr lang="en-US" dirty="0"/>
              <a:t>and equals the ratio 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, where </a:t>
            </a:r>
            <a:r>
              <a:rPr lang="en-US" i="1" dirty="0"/>
              <a:t>N</a:t>
            </a:r>
            <a:r>
              <a:rPr lang="en-US" dirty="0"/>
              <a:t> is the </a:t>
            </a:r>
            <a:r>
              <a:rPr lang="en-US" dirty="0">
                <a:solidFill>
                  <a:srgbClr val="000000"/>
                </a:solidFill>
              </a:rPr>
              <a:t>population size and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the desired sample size.</a:t>
            </a:r>
          </a:p>
        </p:txBody>
      </p:sp>
    </p:spTree>
    <p:extLst>
      <p:ext uri="{BB962C8B-B14F-4D97-AF65-F5344CB8AC3E}">
        <p14:creationId xmlns:p14="http://schemas.microsoft.com/office/powerpoint/2010/main" xmlns="" val="29392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Stratified </a:t>
            </a:r>
            <a:r>
              <a:rPr lang="en-US" dirty="0" smtClean="0"/>
              <a:t>Sampling</a:t>
            </a:r>
            <a:br>
              <a:rPr lang="en-US" dirty="0" smtClean="0"/>
            </a:b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Suppose various subpopulations within the total population can be identified. </a:t>
            </a:r>
            <a:r>
              <a:rPr lang="en-US" dirty="0" smtClean="0"/>
              <a:t>These </a:t>
            </a:r>
            <a:r>
              <a:rPr lang="en-US" dirty="0"/>
              <a:t>subpopulations are called </a:t>
            </a:r>
            <a:r>
              <a:rPr lang="en-US" i="1" dirty="0"/>
              <a:t>strata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Instead of </a:t>
            </a:r>
            <a:r>
              <a:rPr lang="en-US" dirty="0"/>
              <a:t>taking a simple random sample from the entire population, it might make more sense to select a simple random sample from each stratum separately. </a:t>
            </a:r>
            <a:r>
              <a:rPr lang="en-US" dirty="0" smtClean="0"/>
              <a:t> This </a:t>
            </a:r>
            <a:r>
              <a:rPr lang="en-US" dirty="0"/>
              <a:t>sampling method is called </a:t>
            </a:r>
            <a:r>
              <a:rPr lang="en-US" b="1" dirty="0">
                <a:solidFill>
                  <a:srgbClr val="04617B"/>
                </a:solidFill>
              </a:rPr>
              <a:t>stratified sampling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There are several advantages to stratified sampling: </a:t>
            </a:r>
            <a:endParaRPr lang="en-US" dirty="0" smtClean="0"/>
          </a:p>
          <a:p>
            <a:pPr lvl="2"/>
            <a:r>
              <a:rPr lang="en-US" dirty="0" smtClean="0"/>
              <a:t>It is particularly useful when there is considerable variation </a:t>
            </a:r>
            <a:r>
              <a:rPr lang="en-US" i="1" dirty="0" smtClean="0"/>
              <a:t>between</a:t>
            </a:r>
            <a:r>
              <a:rPr lang="en-US" dirty="0" smtClean="0"/>
              <a:t> the various strata but relatively little variation </a:t>
            </a:r>
            <a:r>
              <a:rPr lang="en-US" i="1" dirty="0" smtClean="0"/>
              <a:t>within</a:t>
            </a:r>
            <a:r>
              <a:rPr lang="en-US" dirty="0" smtClean="0"/>
              <a:t> a given stratum.</a:t>
            </a:r>
            <a:endParaRPr lang="en-US" dirty="0"/>
          </a:p>
          <a:p>
            <a:pPr lvl="2"/>
            <a:r>
              <a:rPr lang="en-US" dirty="0" smtClean="0"/>
              <a:t>Separate estimates </a:t>
            </a:r>
            <a:r>
              <a:rPr lang="en-US" dirty="0"/>
              <a:t>can be obtained within each </a:t>
            </a:r>
            <a:r>
              <a:rPr lang="en-US" dirty="0" smtClean="0"/>
              <a:t>stratum—which would </a:t>
            </a:r>
            <a:r>
              <a:rPr lang="en-US" dirty="0"/>
              <a:t>not be obtained with a simple random sample from the entire population.</a:t>
            </a:r>
          </a:p>
          <a:p>
            <a:pPr lvl="2"/>
            <a:r>
              <a:rPr lang="en-US" dirty="0" smtClean="0"/>
              <a:t>The accuracy </a:t>
            </a:r>
            <a:r>
              <a:rPr lang="en-US" dirty="0"/>
              <a:t>of the resulting population estimates can be increased by using appropriately defined strata.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16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Stratified </a:t>
            </a:r>
            <a:r>
              <a:rPr lang="en-US" dirty="0" smtClean="0"/>
              <a:t>Sampling</a:t>
            </a:r>
            <a:br>
              <a:rPr lang="en-US" dirty="0" smtClean="0"/>
            </a:b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100" dirty="0"/>
              <a:t>The key to using stratified sampling effectively is selecting the appropriate strata</a:t>
            </a:r>
            <a:r>
              <a:rPr lang="en-US" sz="3100" dirty="0" smtClean="0"/>
              <a:t>.</a:t>
            </a:r>
          </a:p>
          <a:p>
            <a:pPr lvl="1">
              <a:defRPr/>
            </a:pPr>
            <a:r>
              <a:rPr lang="en-US" dirty="0" smtClean="0"/>
              <a:t>What is appropriate depends on the company’s objectives and its product.</a:t>
            </a:r>
            <a:endParaRPr lang="en-US" dirty="0"/>
          </a:p>
          <a:p>
            <a:pPr>
              <a:defRPr/>
            </a:pPr>
            <a:r>
              <a:rPr lang="en-US" sz="3100" dirty="0" smtClean="0"/>
              <a:t>There are many ways to choose sample sizes from each stratum, but the most popular method is to use </a:t>
            </a:r>
            <a:r>
              <a:rPr lang="en-US" sz="3100" b="1" dirty="0" smtClean="0">
                <a:solidFill>
                  <a:srgbClr val="04617B"/>
                </a:solidFill>
              </a:rPr>
              <a:t>proportional sample sizes</a:t>
            </a:r>
            <a:r>
              <a:rPr lang="en-US" sz="3100" dirty="0" smtClean="0"/>
              <a:t>.</a:t>
            </a:r>
          </a:p>
          <a:p>
            <a:pPr lvl="1">
              <a:defRPr/>
            </a:pPr>
            <a:r>
              <a:rPr lang="en-US" dirty="0" smtClean="0"/>
              <a:t>With </a:t>
            </a:r>
            <a:r>
              <a:rPr lang="en-US" dirty="0"/>
              <a:t>proportional sample sizes, the proportion of a stratum in the sample is the same as the proportion of that stratum in the population.</a:t>
            </a:r>
          </a:p>
          <a:p>
            <a:pPr lvl="1">
              <a:defRPr/>
            </a:pPr>
            <a:r>
              <a:rPr lang="en-US" dirty="0"/>
              <a:t>The advantage of proportional sample sizes is that they are very easy to determine.</a:t>
            </a:r>
          </a:p>
          <a:p>
            <a:pPr lvl="1">
              <a:defRPr/>
            </a:pPr>
            <a:r>
              <a:rPr lang="en-US" dirty="0"/>
              <a:t>The disadvantage is that they ignore differences in variability among the strata.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78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7.3:</a:t>
            </a:r>
            <a:br>
              <a:rPr lang="en-US" dirty="0"/>
            </a:br>
            <a:r>
              <a:rPr lang="en-US" dirty="0"/>
              <a:t>Stratified Sampling.xlsx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43200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</a:pPr>
            <a:r>
              <a:rPr lang="en-US" b="1" dirty="0"/>
              <a:t>Objective</a:t>
            </a:r>
            <a:r>
              <a:rPr lang="en-US" dirty="0"/>
              <a:t>: To illustrate how stratified sampling, with proportional sample sizes, can be implemented in Excel.</a:t>
            </a:r>
          </a:p>
          <a:p>
            <a:pPr>
              <a:buSzPct val="70000"/>
            </a:pPr>
            <a:r>
              <a:rPr lang="en-US" b="1" dirty="0" smtClean="0"/>
              <a:t>Solution</a:t>
            </a:r>
            <a:r>
              <a:rPr lang="en-US" dirty="0" smtClean="0"/>
              <a:t>: The frame consists of all 50,000 people in the city of Midtown who have a particular retailer’s credit card.</a:t>
            </a:r>
          </a:p>
          <a:p>
            <a:pPr>
              <a:buSzPct val="70000"/>
            </a:pPr>
            <a:r>
              <a:rPr lang="en-US" dirty="0" smtClean="0"/>
              <a:t>First, the company stratifies these customers by age (18-30, 31-62, 63-80).</a:t>
            </a:r>
          </a:p>
          <a:p>
            <a:pPr>
              <a:buSzPct val="70000"/>
            </a:pPr>
            <a:r>
              <a:rPr lang="en-US" dirty="0" smtClean="0"/>
              <a:t>Then the company selects a stratified sample of size 200 with proportional sample sizes.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114800"/>
            <a:ext cx="4178300" cy="24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5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</a:t>
            </a:r>
            <a:r>
              <a:rPr lang="en-US" b="1" dirty="0">
                <a:solidFill>
                  <a:schemeClr val="tx2"/>
                </a:solidFill>
              </a:rPr>
              <a:t>cluster sampling</a:t>
            </a:r>
            <a:r>
              <a:rPr lang="en-US" dirty="0"/>
              <a:t>, the population is separated into </a:t>
            </a:r>
            <a:r>
              <a:rPr lang="en-US" i="1" dirty="0"/>
              <a:t>clusters</a:t>
            </a:r>
            <a:r>
              <a:rPr lang="en-US" dirty="0"/>
              <a:t>, such as cities or city blocks, and then a random sample of the clusters is selected.</a:t>
            </a:r>
          </a:p>
          <a:p>
            <a:pPr lvl="1"/>
            <a:r>
              <a:rPr lang="en-US" dirty="0"/>
              <a:t>The primary advantage of cluster sampling is sampling convenience (and possibly lower cost)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downside is that the inferences drawn from a cluster sample can be less accurate for a given sample size than other sampling plans.</a:t>
            </a:r>
            <a:endParaRPr lang="en-US" dirty="0"/>
          </a:p>
          <a:p>
            <a:r>
              <a:rPr lang="en-US" dirty="0" smtClean="0"/>
              <a:t>The key to selecting a cluster sample </a:t>
            </a:r>
            <a:r>
              <a:rPr lang="en-US" dirty="0"/>
              <a:t>is to define the sampling units as the </a:t>
            </a:r>
            <a:r>
              <a:rPr lang="en-US" i="1" dirty="0" smtClean="0"/>
              <a:t>clusters</a:t>
            </a:r>
            <a:r>
              <a:rPr lang="en-US" dirty="0" smtClean="0"/>
              <a:t>—the </a:t>
            </a:r>
            <a:r>
              <a:rPr lang="en-US" dirty="0"/>
              <a:t>city blocks, for </a:t>
            </a:r>
            <a:r>
              <a:rPr lang="en-US" dirty="0" smtClean="0"/>
              <a:t>example. </a:t>
            </a:r>
          </a:p>
          <a:p>
            <a:pPr lvl="1"/>
            <a:r>
              <a:rPr lang="en-US" dirty="0" smtClean="0"/>
              <a:t>Then a simple random sample of clusters can be chosen.</a:t>
            </a:r>
          </a:p>
          <a:p>
            <a:pPr lvl="1"/>
            <a:r>
              <a:rPr lang="en-US" dirty="0" smtClean="0"/>
              <a:t>Once the clusters are selected, it is typical to sample all of the population members in each selected cluster.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1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Multistage Sampling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cluster sampling scheme is an example of a </a:t>
            </a:r>
            <a:r>
              <a:rPr lang="en-US" b="1" dirty="0" smtClean="0">
                <a:solidFill>
                  <a:schemeClr val="tx2"/>
                </a:solidFill>
              </a:rPr>
              <a:t>single-stage</a:t>
            </a:r>
            <a:r>
              <a:rPr lang="en-US" dirty="0" smtClean="0"/>
              <a:t> sampling scheme.</a:t>
            </a:r>
          </a:p>
          <a:p>
            <a:r>
              <a:rPr lang="en-US" dirty="0" smtClean="0"/>
              <a:t>Real applications are often more complex than this, resulting in </a:t>
            </a:r>
            <a:r>
              <a:rPr lang="en-US" b="1" dirty="0" smtClean="0">
                <a:solidFill>
                  <a:srgbClr val="04617B"/>
                </a:solidFill>
              </a:rPr>
              <a:t>multistage</a:t>
            </a:r>
            <a:r>
              <a:rPr lang="en-US" dirty="0" smtClean="0"/>
              <a:t> sampling schemes.</a:t>
            </a:r>
          </a:p>
          <a:p>
            <a:pPr lvl="1"/>
            <a:r>
              <a:rPr lang="en-US" dirty="0" smtClean="0"/>
              <a:t>For example, in Gallup’s nationwide surveys, a random sample of approximately 300 locations is chosen in the first stage of the sampling process.</a:t>
            </a:r>
          </a:p>
          <a:p>
            <a:pPr lvl="1"/>
            <a:r>
              <a:rPr lang="en-US" dirty="0" smtClean="0"/>
              <a:t>City blocks or other geographical areas are then randomly sampled from the first-stage locations in the second stage of the process.</a:t>
            </a:r>
          </a:p>
          <a:p>
            <a:pPr lvl="1"/>
            <a:r>
              <a:rPr lang="en-US" dirty="0" smtClean="0"/>
              <a:t>This is followed by a systematic sampling of households from each second-stage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37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Introduction to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purpose of any random sample, simple or otherwise, is to estimate properties of a population from the data observed in the sample.</a:t>
            </a:r>
          </a:p>
          <a:p>
            <a:r>
              <a:rPr lang="en-US" dirty="0"/>
              <a:t>The mathematical procedures appropriate for performing this estimation depend on which properties of the population are of interest and which type of random sampling scheme is used. </a:t>
            </a:r>
          </a:p>
          <a:p>
            <a:r>
              <a:rPr lang="en-US" dirty="0" smtClean="0"/>
              <a:t>For both simple random samples and more complex sampling schemes, the concepts are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7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of Estimation </a:t>
            </a:r>
            <a:r>
              <a:rPr lang="en-US" dirty="0" smtClean="0"/>
              <a:t>Error</a:t>
            </a:r>
            <a:br>
              <a:rPr lang="en-US" dirty="0" smtClean="0"/>
            </a:b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two basic sources of errors that can occur when you sample randomly from a population: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4617B"/>
                </a:solidFill>
              </a:rPr>
              <a:t>Sampling </a:t>
            </a:r>
            <a:r>
              <a:rPr lang="en-US" b="1" dirty="0">
                <a:solidFill>
                  <a:srgbClr val="04617B"/>
                </a:solidFill>
              </a:rPr>
              <a:t>error </a:t>
            </a:r>
            <a:r>
              <a:rPr lang="en-US" dirty="0"/>
              <a:t>is the inevitable result of basing an inference on a random sample rather than on the entire population.</a:t>
            </a:r>
          </a:p>
          <a:p>
            <a:pPr lvl="1"/>
            <a:r>
              <a:rPr lang="en-US" b="1" dirty="0">
                <a:solidFill>
                  <a:srgbClr val="04617B"/>
                </a:solidFill>
              </a:rPr>
              <a:t>Nonsampling error </a:t>
            </a:r>
            <a:r>
              <a:rPr lang="en-US" dirty="0"/>
              <a:t>is quite different and can occur for a variety of reasons: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N</a:t>
            </a:r>
            <a:r>
              <a:rPr lang="en-US" b="1" dirty="0" smtClean="0">
                <a:solidFill>
                  <a:schemeClr val="tx2"/>
                </a:solidFill>
              </a:rPr>
              <a:t>onresponse bias</a:t>
            </a:r>
            <a:r>
              <a:rPr lang="en-US" dirty="0" smtClean="0"/>
              <a:t>—occurs when </a:t>
            </a:r>
            <a:r>
              <a:rPr lang="en-US" dirty="0"/>
              <a:t>a portion of the sample fails to respond to the survey.</a:t>
            </a:r>
          </a:p>
          <a:p>
            <a:pPr lvl="2"/>
            <a:r>
              <a:rPr lang="en-US" b="1" dirty="0">
                <a:solidFill>
                  <a:srgbClr val="04617B"/>
                </a:solidFill>
              </a:rPr>
              <a:t>N</a:t>
            </a:r>
            <a:r>
              <a:rPr lang="en-US" b="1" dirty="0" smtClean="0">
                <a:solidFill>
                  <a:srgbClr val="04617B"/>
                </a:solidFill>
              </a:rPr>
              <a:t>ontruthful responses</a:t>
            </a:r>
            <a:r>
              <a:rPr lang="en-US" dirty="0" smtClean="0"/>
              <a:t>—are particularly </a:t>
            </a:r>
            <a:r>
              <a:rPr lang="en-US" dirty="0"/>
              <a:t>a problem when there are sensitive questions in a questionnaire.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77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of Estimation </a:t>
            </a:r>
            <a:r>
              <a:rPr lang="en-US" dirty="0" smtClean="0"/>
              <a:t>Error</a:t>
            </a:r>
            <a:br>
              <a:rPr lang="en-US" dirty="0" smtClean="0"/>
            </a:b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b="1" dirty="0">
                <a:solidFill>
                  <a:srgbClr val="04617B"/>
                </a:solidFill>
              </a:rPr>
              <a:t>M</a:t>
            </a:r>
            <a:r>
              <a:rPr lang="en-US" b="1" dirty="0" smtClean="0">
                <a:solidFill>
                  <a:srgbClr val="04617B"/>
                </a:solidFill>
              </a:rPr>
              <a:t>easurement error</a:t>
            </a:r>
            <a:r>
              <a:rPr lang="en-US" dirty="0" smtClean="0">
                <a:solidFill>
                  <a:srgbClr val="000000"/>
                </a:solidFill>
              </a:rPr>
              <a:t>—occurs </a:t>
            </a:r>
            <a:r>
              <a:rPr lang="en-US" dirty="0" smtClean="0"/>
              <a:t>when </a:t>
            </a:r>
            <a:r>
              <a:rPr lang="en-US" dirty="0"/>
              <a:t>the responses to the questions do not reflect what the investigator had in </a:t>
            </a:r>
            <a:r>
              <a:rPr lang="en-US" dirty="0" smtClean="0"/>
              <a:t>mind (e.g., when questions are poorly worded).</a:t>
            </a:r>
            <a:endParaRPr lang="en-US" dirty="0"/>
          </a:p>
          <a:p>
            <a:pPr lvl="2"/>
            <a:r>
              <a:rPr lang="en-US" b="1" dirty="0">
                <a:solidFill>
                  <a:srgbClr val="04617B"/>
                </a:solidFill>
              </a:rPr>
              <a:t>V</a:t>
            </a:r>
            <a:r>
              <a:rPr lang="en-US" b="1" dirty="0" smtClean="0">
                <a:solidFill>
                  <a:srgbClr val="04617B"/>
                </a:solidFill>
              </a:rPr>
              <a:t>oluntary </a:t>
            </a:r>
            <a:r>
              <a:rPr lang="en-US" b="1" dirty="0">
                <a:solidFill>
                  <a:srgbClr val="04617B"/>
                </a:solidFill>
              </a:rPr>
              <a:t>response </a:t>
            </a:r>
            <a:r>
              <a:rPr lang="en-US" b="1" dirty="0" smtClean="0">
                <a:solidFill>
                  <a:srgbClr val="04617B"/>
                </a:solidFill>
              </a:rPr>
              <a:t>bias</a:t>
            </a:r>
            <a:r>
              <a:rPr lang="en-US" dirty="0" smtClean="0"/>
              <a:t>—occurs when </a:t>
            </a:r>
            <a:r>
              <a:rPr lang="en-US" dirty="0"/>
              <a:t>the subset of people who respond to a survey </a:t>
            </a:r>
            <a:r>
              <a:rPr lang="en-US" dirty="0" smtClean="0"/>
              <a:t>differs </a:t>
            </a:r>
            <a:r>
              <a:rPr lang="en-US" dirty="0"/>
              <a:t>in some important respect from all potential respondents.</a:t>
            </a:r>
          </a:p>
          <a:p>
            <a:pPr lvl="1"/>
            <a:r>
              <a:rPr lang="en-US" dirty="0"/>
              <a:t>The potential for nonsampling error is enormous. </a:t>
            </a:r>
          </a:p>
          <a:p>
            <a:pPr lvl="2"/>
            <a:r>
              <a:rPr lang="en-US" dirty="0"/>
              <a:t>However, unlike sampling error, it cannot be measured with probability theory. </a:t>
            </a:r>
          </a:p>
          <a:p>
            <a:pPr lvl="2"/>
            <a:r>
              <a:rPr lang="en-US" dirty="0"/>
              <a:t>It can be controlled only by using appropriate sampling procedures and designing good survey instruments.</a:t>
            </a:r>
          </a:p>
        </p:txBody>
      </p:sp>
    </p:spTree>
    <p:extLst>
      <p:ext uri="{BB962C8B-B14F-4D97-AF65-F5344CB8AC3E}">
        <p14:creationId xmlns:p14="http://schemas.microsoft.com/office/powerpoint/2010/main" xmlns="" val="11994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a typical statistical inference problem, you want to discover one or more characteristics of a given population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However, it is generally difficult or even impossible to contact each member of the population.</a:t>
            </a:r>
          </a:p>
          <a:p>
            <a:r>
              <a:rPr lang="en-US" dirty="0" smtClean="0"/>
              <a:t>Therefore, you identify a sample of the population and then obtain information from the members of the sample.</a:t>
            </a:r>
          </a:p>
          <a:p>
            <a:r>
              <a:rPr lang="en-US" dirty="0" smtClean="0"/>
              <a:t>There are two main objectives of this chapter:</a:t>
            </a:r>
          </a:p>
          <a:p>
            <a:pPr lvl="1"/>
            <a:r>
              <a:rPr lang="en-US" dirty="0" smtClean="0"/>
              <a:t>To discuss the sampling schemes that are generally used in real sampling applications.</a:t>
            </a:r>
          </a:p>
          <a:p>
            <a:pPr lvl="1"/>
            <a:r>
              <a:rPr lang="en-US" dirty="0" smtClean="0"/>
              <a:t>To see how the information from a sample of the population can be used to infer the properties of the entire population.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Terms in </a:t>
            </a:r>
            <a:r>
              <a:rPr lang="en-US" dirty="0" smtClean="0"/>
              <a:t>Sampling</a:t>
            </a:r>
            <a:br>
              <a:rPr lang="en-US" dirty="0" smtClean="0"/>
            </a:b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>
                <a:solidFill>
                  <a:srgbClr val="04617B"/>
                </a:solidFill>
              </a:rPr>
              <a:t>point estimate </a:t>
            </a:r>
            <a:r>
              <a:rPr lang="en-US" dirty="0"/>
              <a:t>is a single numeric value, a “best guess” of a population parameter, based on the data in a random sample.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4617B"/>
                </a:solidFill>
              </a:rPr>
              <a:t>sampling error </a:t>
            </a:r>
            <a:r>
              <a:rPr lang="en-US" dirty="0"/>
              <a:t>(or </a:t>
            </a:r>
            <a:r>
              <a:rPr lang="en-US" b="1" dirty="0">
                <a:solidFill>
                  <a:srgbClr val="04617B"/>
                </a:solidFill>
              </a:rPr>
              <a:t>estimation error</a:t>
            </a:r>
            <a:r>
              <a:rPr lang="en-US" dirty="0"/>
              <a:t>) is the difference between the point estimate and the true value of the population parameter being estimated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4617B"/>
                </a:solidFill>
              </a:rPr>
              <a:t>sampling distribution </a:t>
            </a:r>
            <a:r>
              <a:rPr lang="en-US" dirty="0"/>
              <a:t>of any point estimate is the distribution of the point estimates from </a:t>
            </a:r>
            <a:r>
              <a:rPr lang="en-US" i="1" dirty="0"/>
              <a:t>all</a:t>
            </a:r>
            <a:r>
              <a:rPr lang="en-US" dirty="0"/>
              <a:t> possible samples (of a given sample size) from the population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3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Terms in </a:t>
            </a:r>
            <a:r>
              <a:rPr lang="en-US" dirty="0" smtClean="0"/>
              <a:t>Sampling</a:t>
            </a:r>
            <a:br>
              <a:rPr lang="en-US" dirty="0" smtClean="0"/>
            </a:b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dirty="0">
                <a:solidFill>
                  <a:srgbClr val="04617B"/>
                </a:solidFill>
              </a:rPr>
              <a:t>confidence interval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is an interval around the point estimate, calculated from the sample data, that is very likely to contain the true value of the population parameter.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rgbClr val="04617B"/>
                </a:solidFill>
              </a:rPr>
              <a:t>unbiased estimate </a:t>
            </a:r>
            <a:r>
              <a:rPr lang="en-US" dirty="0"/>
              <a:t>is a point estimate such that the mean of its sampling distribution is equal to the true value of the population parameter being estimated.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4617B"/>
                </a:solidFill>
              </a:rPr>
              <a:t>standard error of an estimate </a:t>
            </a:r>
            <a:r>
              <a:rPr lang="en-US" dirty="0"/>
              <a:t>is the standard deviation of the sampling distribution of the estimate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measures how much estimates vary from sample to sample.</a:t>
            </a:r>
          </a:p>
        </p:txBody>
      </p:sp>
    </p:spTree>
    <p:extLst>
      <p:ext uri="{BB962C8B-B14F-4D97-AF65-F5344CB8AC3E}">
        <p14:creationId xmlns:p14="http://schemas.microsoft.com/office/powerpoint/2010/main" xmlns="" val="29115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Sampling Distribution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Sample Mean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sampling distribution of the sample mean </a:t>
            </a:r>
            <a:r>
              <a:rPr lang="en-US" i="1" dirty="0" smtClean="0"/>
              <a:t>X</a:t>
            </a:r>
            <a:r>
              <a:rPr lang="en-US" dirty="0" smtClean="0"/>
              <a:t> has the following properties: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an unbiased estimate of the population </a:t>
            </a:r>
            <a:r>
              <a:rPr lang="en-US" dirty="0" smtClean="0"/>
              <a:t>mean, as indicated in this equation: </a:t>
            </a:r>
            <a:endParaRPr lang="en-US" dirty="0"/>
          </a:p>
          <a:p>
            <a:pPr lvl="1"/>
            <a:r>
              <a:rPr lang="en-US" dirty="0" smtClean="0"/>
              <a:t>The standard </a:t>
            </a:r>
            <a:r>
              <a:rPr lang="en-US" dirty="0"/>
              <a:t>error of the sample mean is </a:t>
            </a:r>
            <a:r>
              <a:rPr lang="en-US" dirty="0" smtClean="0"/>
              <a:t>given in the equation                     where </a:t>
            </a:r>
            <a:r>
              <a:rPr lang="en-US" dirty="0" smtClean="0">
                <a:solidFill>
                  <a:srgbClr val="000000"/>
                </a:solidFill>
              </a:rPr>
              <a:t>σ is the standard deviation of the population, and</a:t>
            </a:r>
            <a:r>
              <a:rPr lang="en-US" i="1" dirty="0" smtClean="0">
                <a:solidFill>
                  <a:srgbClr val="000000"/>
                </a:solidFill>
              </a:rPr>
              <a:t> n </a:t>
            </a:r>
            <a:r>
              <a:rPr lang="en-US" dirty="0" smtClean="0">
                <a:solidFill>
                  <a:srgbClr val="000000"/>
                </a:solidFill>
              </a:rPr>
              <a:t>is the sample size.</a:t>
            </a:r>
          </a:p>
          <a:p>
            <a:pPr lvl="2"/>
            <a:r>
              <a:rPr lang="en-US" dirty="0"/>
              <a:t>It is customary to approximate the standard error by substituting the </a:t>
            </a:r>
            <a:r>
              <a:rPr lang="en-US" i="1" dirty="0"/>
              <a:t>sample</a:t>
            </a:r>
            <a:r>
              <a:rPr lang="en-US" dirty="0"/>
              <a:t> standard deviation, </a:t>
            </a:r>
            <a:r>
              <a:rPr lang="en-US" i="1" dirty="0"/>
              <a:t>s</a:t>
            </a:r>
            <a:r>
              <a:rPr lang="en-US" dirty="0"/>
              <a:t>, for </a:t>
            </a:r>
            <a:r>
              <a:rPr lang="en-US" dirty="0">
                <a:solidFill>
                  <a:srgbClr val="000000"/>
                </a:solidFill>
              </a:rPr>
              <a:t>σ, which leads to this </a:t>
            </a:r>
            <a:r>
              <a:rPr lang="en-US" dirty="0" smtClean="0">
                <a:solidFill>
                  <a:srgbClr val="000000"/>
                </a:solidFill>
              </a:rPr>
              <a:t>equation:</a:t>
            </a:r>
            <a:endParaRPr lang="en-US" dirty="0"/>
          </a:p>
          <a:p>
            <a:pPr lvl="1"/>
            <a:r>
              <a:rPr lang="en-US" dirty="0" smtClean="0"/>
              <a:t>If you go out two standard errors on either side of the sample mean, you are approximately 95% confident of capturing the population mean, as shown below: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21818" b="-363"/>
          <a:stretch/>
        </p:blipFill>
        <p:spPr>
          <a:xfrm>
            <a:off x="4572000" y="2834640"/>
            <a:ext cx="1155700" cy="329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566160"/>
            <a:ext cx="1676400" cy="2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800600"/>
            <a:ext cx="17018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6172200"/>
            <a:ext cx="1308100" cy="330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7251192" y="1664208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07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7.4:</a:t>
            </a:r>
            <a:br>
              <a:rPr lang="en-US" dirty="0"/>
            </a:br>
            <a:r>
              <a:rPr lang="en-US" dirty="0"/>
              <a:t>Auditing Receivables.xlsx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62200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</a:pPr>
            <a:r>
              <a:rPr lang="en-US" b="1" dirty="0"/>
              <a:t>Objective</a:t>
            </a:r>
            <a:r>
              <a:rPr lang="en-US" dirty="0"/>
              <a:t>: To illustrate the meaning of standard error of the mean in a sample of accounts receivable.</a:t>
            </a:r>
          </a:p>
          <a:p>
            <a:pPr>
              <a:buSzPct val="70000"/>
            </a:pPr>
            <a:r>
              <a:rPr lang="en-US" b="1" dirty="0"/>
              <a:t>Solution</a:t>
            </a:r>
            <a:r>
              <a:rPr lang="en-US" dirty="0" smtClean="0"/>
              <a:t>: An internal auditor for a furniture retailer wants to estimate the average of all accounts receivable. </a:t>
            </a:r>
          </a:p>
          <a:p>
            <a:pPr>
              <a:buSzPct val="70000"/>
            </a:pPr>
            <a:r>
              <a:rPr lang="en-US" dirty="0" smtClean="0"/>
              <a:t>First, he samples 100 of the accounts, as shown below.</a:t>
            </a:r>
          </a:p>
          <a:p>
            <a:pPr>
              <a:buSzPct val="70000"/>
            </a:pPr>
            <a:r>
              <a:rPr lang="en-US" dirty="0" smtClean="0"/>
              <a:t>Then he calculates the sample mean, the sample standard deviation, and the (approximate) standard error of the mean.</a:t>
            </a:r>
          </a:p>
          <a:p>
            <a:pPr>
              <a:buSzPct val="70000"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886200"/>
            <a:ext cx="3771900" cy="26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9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Finite Population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Generally, sample size is small relative to the population size.</a:t>
            </a:r>
          </a:p>
          <a:p>
            <a:r>
              <a:rPr lang="en-US" dirty="0"/>
              <a:t>There are situations, however, when the sample size is greater than 5% of the population.  </a:t>
            </a:r>
          </a:p>
          <a:p>
            <a:r>
              <a:rPr lang="en-US" dirty="0"/>
              <a:t>In this case, the formula for the standard error of the mean should be modified with a </a:t>
            </a:r>
            <a:r>
              <a:rPr lang="en-US" b="1" dirty="0">
                <a:solidFill>
                  <a:schemeClr val="tx2"/>
                </a:solidFill>
              </a:rPr>
              <a:t>finite population correction</a:t>
            </a:r>
            <a:r>
              <a:rPr lang="en-US" dirty="0"/>
              <a:t>, or </a:t>
            </a:r>
            <a:r>
              <a:rPr lang="en-US" i="1" dirty="0"/>
              <a:t>fpc</a:t>
            </a:r>
            <a:r>
              <a:rPr lang="en-US" dirty="0"/>
              <a:t>, factor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standard error of the mean is multiplied by </a:t>
            </a:r>
            <a:r>
              <a:rPr lang="en-US" i="1" dirty="0"/>
              <a:t>fpc </a:t>
            </a:r>
            <a:r>
              <a:rPr lang="en-US" dirty="0"/>
              <a:t>in order to make the </a:t>
            </a:r>
            <a:r>
              <a:rPr lang="en-US" dirty="0" smtClean="0"/>
              <a:t>correction: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876800"/>
            <a:ext cx="17907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096000"/>
            <a:ext cx="2324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2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any population distribution with mean </a:t>
            </a:r>
            <a:r>
              <a:rPr lang="el-GR" i="1" dirty="0"/>
              <a:t>μ</a:t>
            </a:r>
            <a:r>
              <a:rPr lang="en-US" dirty="0"/>
              <a:t> and standard deviation </a:t>
            </a:r>
            <a:r>
              <a:rPr lang="el-GR" i="1" dirty="0"/>
              <a:t>σ</a:t>
            </a:r>
            <a:r>
              <a:rPr lang="en-US" dirty="0"/>
              <a:t>, the sampling distribution of the sample mean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is approximately normal with mean </a:t>
            </a:r>
            <a:r>
              <a:rPr lang="el-GR" i="1" dirty="0"/>
              <a:t>μ </a:t>
            </a:r>
            <a:r>
              <a:rPr lang="en-US" dirty="0"/>
              <a:t>and standard deviation </a:t>
            </a:r>
            <a:r>
              <a:rPr lang="el-GR" i="1" dirty="0"/>
              <a:t>σ</a:t>
            </a:r>
            <a:r>
              <a:rPr lang="en-US" i="1" dirty="0" smtClean="0"/>
              <a:t>/</a:t>
            </a:r>
            <a:r>
              <a:rPr lang="en-US" dirty="0" smtClean="0"/>
              <a:t>√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dirty="0"/>
              <a:t>and the approximation improves as </a:t>
            </a:r>
            <a:r>
              <a:rPr lang="en-US" i="1" dirty="0"/>
              <a:t>n</a:t>
            </a:r>
            <a:r>
              <a:rPr lang="en-US" dirty="0"/>
              <a:t> increases</a:t>
            </a:r>
            <a:r>
              <a:rPr lang="en-US" dirty="0" smtClean="0"/>
              <a:t>. This is called the </a:t>
            </a:r>
            <a:r>
              <a:rPr lang="en-US" b="1" dirty="0" smtClean="0">
                <a:solidFill>
                  <a:srgbClr val="04617B"/>
                </a:solidFill>
              </a:rPr>
              <a:t>central limit theorem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important part of this result is the </a:t>
            </a:r>
            <a:r>
              <a:rPr lang="en-US" i="1" dirty="0"/>
              <a:t>normality</a:t>
            </a:r>
            <a:r>
              <a:rPr lang="en-US" dirty="0"/>
              <a:t> of the sampling distribution.</a:t>
            </a:r>
          </a:p>
          <a:p>
            <a:pPr lvl="1"/>
            <a:r>
              <a:rPr lang="en-US" dirty="0" smtClean="0"/>
              <a:t>When you </a:t>
            </a:r>
            <a:r>
              <a:rPr lang="en-US" dirty="0"/>
              <a:t>sum or average </a:t>
            </a:r>
            <a:r>
              <a:rPr lang="en-US" i="1" dirty="0"/>
              <a:t>n</a:t>
            </a:r>
            <a:r>
              <a:rPr lang="en-US" dirty="0"/>
              <a:t> randomly selected values from any distribution, normal or otherwise, the distribution of the sum or average is approximately </a:t>
            </a:r>
            <a:r>
              <a:rPr lang="en-US" i="1" dirty="0"/>
              <a:t>normal</a:t>
            </a:r>
            <a:r>
              <a:rPr lang="en-US" dirty="0"/>
              <a:t>, provided that </a:t>
            </a:r>
            <a:r>
              <a:rPr lang="en-US" i="1" dirty="0"/>
              <a:t>n</a:t>
            </a:r>
            <a:r>
              <a:rPr lang="en-US" dirty="0"/>
              <a:t> is sufficiently large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the primary reason why the normal distribution is relevant in so many real applications.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895600" y="22860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06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Example 7.5:</a:t>
            </a:r>
            <a:br>
              <a:rPr lang="en-US" sz="3800" dirty="0"/>
            </a:br>
            <a:r>
              <a:rPr lang="en-US" sz="3800" dirty="0" smtClean="0"/>
              <a:t>Wheel </a:t>
            </a:r>
            <a:r>
              <a:rPr lang="en-US" sz="3800" dirty="0"/>
              <a:t>of Fortune </a:t>
            </a:r>
            <a:r>
              <a:rPr lang="en-US" sz="3800" dirty="0" smtClean="0"/>
              <a:t>Simulation.xlsx</a:t>
            </a:r>
            <a:r>
              <a:rPr lang="en-US" sz="3800" dirty="0"/>
              <a:t> </a:t>
            </a:r>
            <a:r>
              <a:rPr lang="en-US" sz="2000" dirty="0" smtClean="0"/>
              <a:t>(slide 1 of 2)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>
              <a:buSzPct val="70000"/>
            </a:pPr>
            <a:r>
              <a:rPr lang="en-US" b="1" dirty="0"/>
              <a:t>Objective</a:t>
            </a:r>
            <a:r>
              <a:rPr lang="en-US" dirty="0"/>
              <a:t>: To illustrate the central limit theorem </a:t>
            </a:r>
            <a:r>
              <a:rPr lang="en-US" dirty="0" smtClean="0"/>
              <a:t>by a simulation </a:t>
            </a:r>
            <a:r>
              <a:rPr lang="en-US" dirty="0"/>
              <a:t>of winnings in a game of chance.</a:t>
            </a:r>
          </a:p>
          <a:p>
            <a:pPr>
              <a:buSzPct val="70000"/>
            </a:pPr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>
                <a:solidFill>
                  <a:srgbClr val="000000"/>
                </a:solidFill>
              </a:rPr>
              <a:t>The population is the set of all outcomes you could obtain from a </a:t>
            </a:r>
            <a:r>
              <a:rPr lang="en-US" i="1" dirty="0">
                <a:solidFill>
                  <a:srgbClr val="000000"/>
                </a:solidFill>
              </a:rPr>
              <a:t>single</a:t>
            </a:r>
            <a:r>
              <a:rPr lang="en-US" dirty="0">
                <a:solidFill>
                  <a:srgbClr val="000000"/>
                </a:solidFill>
              </a:rPr>
              <a:t> spin of the </a:t>
            </a:r>
            <a:r>
              <a:rPr lang="en-US" dirty="0" smtClean="0">
                <a:solidFill>
                  <a:srgbClr val="000000"/>
                </a:solidFill>
              </a:rPr>
              <a:t>wheel—that is, all dollar values from $0 to $1000. </a:t>
            </a:r>
          </a:p>
          <a:p>
            <a:pPr>
              <a:buSzPct val="70000"/>
            </a:pPr>
            <a:r>
              <a:rPr lang="en-US" dirty="0" smtClean="0">
                <a:solidFill>
                  <a:srgbClr val="000000"/>
                </a:solidFill>
              </a:rPr>
              <a:t>Each spin results in one randomly sampled dollar value from this population.</a:t>
            </a:r>
          </a:p>
          <a:p>
            <a:pPr>
              <a:buSzPct val="70000"/>
            </a:pPr>
            <a:r>
              <a:rPr lang="en-US" dirty="0" smtClean="0">
                <a:solidFill>
                  <a:srgbClr val="000000"/>
                </a:solidFill>
              </a:rPr>
              <a:t>Each replication of the experiment simulates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spins of the wheel and calculates the average—that is, the winnings—from these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spins.</a:t>
            </a:r>
          </a:p>
          <a:p>
            <a:pPr>
              <a:buSzPct val="70000"/>
            </a:pPr>
            <a:r>
              <a:rPr lang="en-US" dirty="0" smtClean="0">
                <a:solidFill>
                  <a:srgbClr val="000000"/>
                </a:solidFill>
              </a:rPr>
              <a:t>A histogram of winnings is formed, for any value of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, where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is the number of spins.</a:t>
            </a:r>
            <a:endParaRPr lang="en-US" dirty="0">
              <a:solidFill>
                <a:srgbClr val="000000"/>
              </a:solidFill>
            </a:endParaRPr>
          </a:p>
          <a:p>
            <a:pPr>
              <a:buSzPct val="70000"/>
            </a:pPr>
            <a:r>
              <a:rPr lang="en-US" dirty="0" smtClean="0">
                <a:solidFill>
                  <a:srgbClr val="000000"/>
                </a:solidFill>
              </a:rPr>
              <a:t>As </a:t>
            </a:r>
            <a:r>
              <a:rPr lang="en-US" dirty="0">
                <a:solidFill>
                  <a:srgbClr val="000000"/>
                </a:solidFill>
              </a:rPr>
              <a:t>the number of spins increases, </a:t>
            </a:r>
            <a:r>
              <a:rPr lang="en-US" dirty="0" smtClean="0">
                <a:solidFill>
                  <a:srgbClr val="000000"/>
                </a:solidFill>
              </a:rPr>
              <a:t>the histogram </a:t>
            </a:r>
            <a:r>
              <a:rPr lang="en-US" dirty="0">
                <a:solidFill>
                  <a:srgbClr val="000000"/>
                </a:solidFill>
              </a:rPr>
              <a:t>starts to </a:t>
            </a:r>
            <a:r>
              <a:rPr lang="en-US" dirty="0" smtClean="0">
                <a:solidFill>
                  <a:srgbClr val="000000"/>
                </a:solidFill>
              </a:rPr>
              <a:t>take on </a:t>
            </a:r>
            <a:r>
              <a:rPr lang="en-US" dirty="0">
                <a:solidFill>
                  <a:srgbClr val="000000"/>
                </a:solidFill>
              </a:rPr>
              <a:t>more and more of </a:t>
            </a:r>
            <a:r>
              <a:rPr lang="en-US" dirty="0" smtClean="0">
                <a:solidFill>
                  <a:srgbClr val="000000"/>
                </a:solidFill>
              </a:rPr>
              <a:t>a bell shape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3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Example 7.5:</a:t>
            </a:r>
            <a:br>
              <a:rPr lang="en-US" sz="3800" dirty="0"/>
            </a:br>
            <a:r>
              <a:rPr lang="en-US" sz="3800" dirty="0" smtClean="0"/>
              <a:t>Wheel </a:t>
            </a:r>
            <a:r>
              <a:rPr lang="en-US" sz="3800" dirty="0"/>
              <a:t>of Fortune </a:t>
            </a:r>
            <a:r>
              <a:rPr lang="en-US" sz="3800" dirty="0" smtClean="0"/>
              <a:t>Simulation.xlsx</a:t>
            </a:r>
            <a:r>
              <a:rPr lang="en-US" sz="3800" dirty="0"/>
              <a:t> </a:t>
            </a:r>
            <a:r>
              <a:rPr lang="en-US" sz="2000" dirty="0" smtClean="0"/>
              <a:t>(slide 2 of 2)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Single Spin			Three Spins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SzPct val="70000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SzPct val="70000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SzPct val="70000"/>
              <a:buNone/>
            </a:pPr>
            <a:r>
              <a:rPr lang="en-US" dirty="0" smtClean="0">
                <a:solidFill>
                  <a:srgbClr val="000000"/>
                </a:solidFill>
              </a:rPr>
              <a:t>	Six Spins			Ten Spins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714" t="9454" r="6504" b="5661"/>
          <a:stretch/>
        </p:blipFill>
        <p:spPr>
          <a:xfrm>
            <a:off x="1219200" y="2209800"/>
            <a:ext cx="2435969" cy="1638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7714" t="9454" r="6504" b="5661"/>
          <a:stretch/>
        </p:blipFill>
        <p:spPr>
          <a:xfrm>
            <a:off x="4876800" y="2209800"/>
            <a:ext cx="2435969" cy="1638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7702" t="9454" r="6412" b="5661"/>
          <a:stretch/>
        </p:blipFill>
        <p:spPr>
          <a:xfrm>
            <a:off x="1219200" y="4572000"/>
            <a:ext cx="2443285" cy="1638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l="7805" t="9454" r="6389" b="5661"/>
          <a:stretch/>
        </p:blipFill>
        <p:spPr>
          <a:xfrm>
            <a:off x="4800600" y="4572000"/>
            <a:ext cx="2432291" cy="1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8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problem of </a:t>
            </a:r>
            <a:r>
              <a:rPr lang="en-US" dirty="0" smtClean="0"/>
              <a:t>selecting the </a:t>
            </a:r>
            <a:r>
              <a:rPr lang="en-US" dirty="0"/>
              <a:t>appropriate sample size in any sampling context is not an easy one, but it must be faced in the planning stages, </a:t>
            </a:r>
            <a:r>
              <a:rPr lang="en-US" i="1" dirty="0"/>
              <a:t>before</a:t>
            </a:r>
            <a:r>
              <a:rPr lang="en-US" dirty="0"/>
              <a:t> any sampling is done.</a:t>
            </a:r>
          </a:p>
          <a:p>
            <a:pPr lvl="1"/>
            <a:r>
              <a:rPr lang="en-US" dirty="0"/>
              <a:t>The sampling error tends to decrease as the sample size increases, so the desire to minimize sampling error encourages us to select larger sample sizes. </a:t>
            </a:r>
          </a:p>
          <a:p>
            <a:pPr lvl="1"/>
            <a:r>
              <a:rPr lang="en-US" dirty="0"/>
              <a:t>However, several other factors encourage us to select smaller sample </a:t>
            </a:r>
            <a:r>
              <a:rPr lang="en-US" dirty="0" smtClean="0"/>
              <a:t>sizes, including:</a:t>
            </a:r>
            <a:endParaRPr lang="en-US" dirty="0"/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Timely collection of data</a:t>
            </a:r>
          </a:p>
          <a:p>
            <a:pPr lvl="2"/>
            <a:r>
              <a:rPr lang="en-US" dirty="0"/>
              <a:t>Increased chance of </a:t>
            </a:r>
            <a:r>
              <a:rPr lang="en-US" i="1" dirty="0"/>
              <a:t>nonsampling</a:t>
            </a:r>
            <a:r>
              <a:rPr lang="en-US" dirty="0"/>
              <a:t> </a:t>
            </a:r>
            <a:r>
              <a:rPr lang="en-US" dirty="0" smtClean="0"/>
              <a:t>error, such as nonresponse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93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Key Ideas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Simple </a:t>
            </a:r>
            <a:r>
              <a:rPr lang="en-US" dirty="0"/>
              <a:t>Random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/>
              <a:t>To estimate a population mean with a simple random sample, the sample me</a:t>
            </a:r>
            <a:r>
              <a:rPr lang="en-US" sz="3200" dirty="0">
                <a:solidFill>
                  <a:srgbClr val="000000"/>
                </a:solidFill>
              </a:rPr>
              <a:t>an is  typically used as a “best guess.” This estimate is called a </a:t>
            </a:r>
            <a:r>
              <a:rPr lang="en-US" sz="3200" i="1" dirty="0">
                <a:solidFill>
                  <a:srgbClr val="000000"/>
                </a:solidFill>
              </a:rPr>
              <a:t>point estimate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</a:p>
          <a:p>
            <a:r>
              <a:rPr lang="en-US" sz="3200" dirty="0"/>
              <a:t>The accuracy of the point estimate is measured by its </a:t>
            </a:r>
            <a:r>
              <a:rPr lang="en-US" sz="3200" dirty="0">
                <a:solidFill>
                  <a:srgbClr val="000000"/>
                </a:solidFill>
              </a:rPr>
              <a:t>standard error. </a:t>
            </a:r>
            <a:r>
              <a:rPr lang="en-US" sz="3200" dirty="0"/>
              <a:t>It is the standard deviation of the sampling distribution of the point estimate</a:t>
            </a:r>
            <a:r>
              <a:rPr lang="en-US" sz="3200" b="1" dirty="0"/>
              <a:t>.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 </a:t>
            </a:r>
            <a:r>
              <a:rPr lang="en-US" sz="3200" i="1" dirty="0">
                <a:solidFill>
                  <a:srgbClr val="000000"/>
                </a:solidFill>
              </a:rPr>
              <a:t>confidence interval </a:t>
            </a:r>
            <a:r>
              <a:rPr lang="en-US" sz="3200" dirty="0">
                <a:solidFill>
                  <a:srgbClr val="000000"/>
                </a:solidFill>
              </a:rPr>
              <a:t>(with 9</a:t>
            </a:r>
            <a:r>
              <a:rPr lang="en-US" sz="3200" dirty="0"/>
              <a:t>5% confidence) for the population mean extends to approximately two standard errors on either side of the sample mean.</a:t>
            </a:r>
          </a:p>
          <a:p>
            <a:r>
              <a:rPr lang="en-US" sz="3200" dirty="0"/>
              <a:t>From </a:t>
            </a:r>
            <a:r>
              <a:rPr lang="en-US" sz="3200" dirty="0">
                <a:solidFill>
                  <a:srgbClr val="000000"/>
                </a:solidFill>
              </a:rPr>
              <a:t>the </a:t>
            </a:r>
            <a:r>
              <a:rPr lang="en-US" sz="3200" i="1" dirty="0">
                <a:solidFill>
                  <a:srgbClr val="000000"/>
                </a:solidFill>
              </a:rPr>
              <a:t>central limit theorem</a:t>
            </a:r>
            <a:r>
              <a:rPr lang="en-US" sz="3200" dirty="0">
                <a:solidFill>
                  <a:srgbClr val="000000"/>
                </a:solidFill>
              </a:rPr>
              <a:t>, the sampling </a:t>
            </a:r>
            <a:r>
              <a:rPr lang="en-US" sz="3200" dirty="0"/>
              <a:t>distribution</a:t>
            </a:r>
            <a:br>
              <a:rPr lang="en-US" sz="3200" dirty="0"/>
            </a:br>
            <a:r>
              <a:rPr lang="en-US" sz="3200" dirty="0"/>
              <a:t>of </a:t>
            </a:r>
            <a:r>
              <a:rPr lang="en-US" sz="3200" i="1" dirty="0" smtClean="0">
                <a:solidFill>
                  <a:srgbClr val="000000"/>
                </a:solidFill>
              </a:rPr>
              <a:t>X</a:t>
            </a:r>
            <a:r>
              <a:rPr lang="en-US" sz="3200" dirty="0" smtClean="0"/>
              <a:t> is </a:t>
            </a:r>
            <a:r>
              <a:rPr lang="en-US" sz="3200" dirty="0"/>
              <a:t>approximately normal when </a:t>
            </a:r>
            <a:r>
              <a:rPr lang="en-US" sz="3200" i="1" dirty="0"/>
              <a:t>n</a:t>
            </a:r>
            <a:r>
              <a:rPr lang="en-US" sz="3200" dirty="0"/>
              <a:t> is reasonably large.</a:t>
            </a:r>
          </a:p>
          <a:p>
            <a:r>
              <a:rPr lang="en-US" sz="3200" dirty="0"/>
              <a:t>There is approximately a 95% chance that any particular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</a:rPr>
              <a:t>X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/>
              <a:t>will </a:t>
            </a:r>
            <a:r>
              <a:rPr lang="en-US" sz="3200" dirty="0"/>
              <a:t>be within two standard errors of the population mean</a:t>
            </a:r>
            <a:r>
              <a:rPr lang="en-US" sz="2800" dirty="0"/>
              <a:t> </a:t>
            </a:r>
            <a:r>
              <a:rPr lang="el-GR" sz="3200" i="1" dirty="0"/>
              <a:t>μ</a:t>
            </a:r>
            <a:r>
              <a:rPr lang="en-US" sz="3200" dirty="0"/>
              <a:t>.</a:t>
            </a:r>
          </a:p>
          <a:p>
            <a:r>
              <a:rPr lang="en-US" sz="3200" dirty="0"/>
              <a:t>The sampling error can be reduced by increasing the sample size </a:t>
            </a:r>
            <a:r>
              <a:rPr lang="en-US" sz="3200" i="1" dirty="0"/>
              <a:t>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25880" y="4617720"/>
            <a:ext cx="2103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488936" y="4953000"/>
            <a:ext cx="2103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57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4617B"/>
                </a:solidFill>
              </a:rPr>
              <a:t>population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is the set of all members about which a study intends to make inferences, where an </a:t>
            </a:r>
            <a:r>
              <a:rPr lang="en-US" i="1" dirty="0"/>
              <a:t>inference</a:t>
            </a:r>
            <a:r>
              <a:rPr lang="en-US" dirty="0"/>
              <a:t> is a statement about a numerical characteristic of the population.</a:t>
            </a:r>
          </a:p>
          <a:p>
            <a:r>
              <a:rPr lang="en-US" dirty="0"/>
              <a:t>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04617B"/>
                </a:solidFill>
              </a:rPr>
              <a:t>frame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is a list of all members of the population. The potential sample members are called </a:t>
            </a:r>
            <a:r>
              <a:rPr lang="en-US" b="1" dirty="0">
                <a:solidFill>
                  <a:srgbClr val="04617B"/>
                </a:solidFill>
              </a:rPr>
              <a:t>sampling units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4617B"/>
                </a:solidFill>
              </a:rPr>
              <a:t>probability sample </a:t>
            </a:r>
            <a:r>
              <a:rPr lang="en-US" dirty="0"/>
              <a:t>is a sample in which the sampling units are chosen from the population according to a random mechanism. 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4617B"/>
                </a:solidFill>
              </a:rPr>
              <a:t>judgmental sample</a:t>
            </a:r>
            <a:r>
              <a:rPr lang="en-US" dirty="0"/>
              <a:t> </a:t>
            </a:r>
            <a:r>
              <a:rPr lang="en-US" dirty="0" smtClean="0"/>
              <a:t>is a sample in which the </a:t>
            </a:r>
            <a:r>
              <a:rPr lang="en-US" dirty="0"/>
              <a:t>sampling units are chosen according to the sampler’s judgment.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Selecting Random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Different types of sampling schemes have different properties.</a:t>
            </a:r>
          </a:p>
          <a:p>
            <a:pPr lvl="1"/>
            <a:r>
              <a:rPr lang="en-US" dirty="0" smtClean="0"/>
              <a:t>There is typically a trade-off between cost and accuracy.</a:t>
            </a:r>
          </a:p>
          <a:p>
            <a:pPr lvl="1"/>
            <a:r>
              <a:rPr lang="en-US" dirty="0" smtClean="0"/>
              <a:t>Some sampling schemes are cheaper and easier to administer, whereas others are more costly but provide more accurate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64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Random </a:t>
            </a:r>
            <a:r>
              <a:rPr lang="en-US" dirty="0" smtClean="0"/>
              <a:t>Sampling</a:t>
            </a:r>
            <a:br>
              <a:rPr lang="en-US" dirty="0" smtClean="0"/>
            </a:b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simplest type of sampling scheme is called </a:t>
            </a:r>
            <a:r>
              <a:rPr lang="en-US" i="1" dirty="0" smtClean="0"/>
              <a:t>simple random sampling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b="1" dirty="0">
                <a:solidFill>
                  <a:schemeClr val="tx2"/>
                </a:solidFill>
              </a:rPr>
              <a:t>simple random sample </a:t>
            </a:r>
            <a:r>
              <a:rPr lang="en-US" dirty="0"/>
              <a:t>of size </a:t>
            </a:r>
            <a:r>
              <a:rPr lang="en-US" i="1" dirty="0"/>
              <a:t>n</a:t>
            </a:r>
            <a:r>
              <a:rPr lang="en-US" dirty="0"/>
              <a:t> has the property that every possible sample of size </a:t>
            </a:r>
            <a:r>
              <a:rPr lang="en-US" i="1" dirty="0"/>
              <a:t>n</a:t>
            </a:r>
            <a:r>
              <a:rPr lang="en-US" dirty="0"/>
              <a:t> has the same probability of being chosen. </a:t>
            </a:r>
          </a:p>
          <a:p>
            <a:pPr lvl="1"/>
            <a:r>
              <a:rPr lang="en-US" dirty="0"/>
              <a:t>Simple random samples are the easiest to understand, and their statistical properties are </a:t>
            </a:r>
            <a:r>
              <a:rPr lang="en-US" dirty="0" smtClean="0"/>
              <a:t>the most straightforward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There are several ways simple random samples can be chosen, all of which involve random numbers.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Random </a:t>
            </a:r>
            <a:r>
              <a:rPr lang="en-US" dirty="0" smtClean="0"/>
              <a:t>Sampling</a:t>
            </a:r>
            <a:br>
              <a:rPr lang="en-US" dirty="0" smtClean="0"/>
            </a:br>
            <a:r>
              <a:rPr lang="en-US" sz="2200" dirty="0" smtClean="0"/>
              <a:t>(slide 2 of 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Simple random samples are used infrequently in real applications. There are several reasons for </a:t>
            </a:r>
            <a:r>
              <a:rPr lang="en-US" dirty="0" smtClean="0"/>
              <a:t>this:</a:t>
            </a:r>
            <a:endParaRPr lang="en-US" dirty="0"/>
          </a:p>
          <a:p>
            <a:pPr lvl="1"/>
            <a:r>
              <a:rPr lang="en-US" dirty="0"/>
              <a:t>Because each sampling unit has the same chance of being sampled, simple random sampling can result in samples that are spread over a large geographical </a:t>
            </a:r>
            <a:r>
              <a:rPr lang="en-US" dirty="0" smtClean="0"/>
              <a:t>region. 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can make sampling extremely expensive, especially if personal interviews are used.</a:t>
            </a:r>
          </a:p>
          <a:p>
            <a:pPr lvl="1"/>
            <a:r>
              <a:rPr lang="en-US" dirty="0"/>
              <a:t>Simple random sampling requires that all sampling units be identified prior to sampling. Sometimes this is infeasible.</a:t>
            </a:r>
          </a:p>
          <a:p>
            <a:pPr lvl="1"/>
            <a:r>
              <a:rPr lang="en-US" dirty="0"/>
              <a:t>Simple random sampling can result in underrepresentation or overrepresentation of certain segments of the population.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18965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7.1:</a:t>
            </a:r>
            <a:br>
              <a:rPr lang="en-US" dirty="0" smtClean="0"/>
            </a:br>
            <a:r>
              <a:rPr lang="en-US" dirty="0"/>
              <a:t>Random </a:t>
            </a:r>
            <a:r>
              <a:rPr lang="en-US" dirty="0" smtClean="0"/>
              <a:t>Sa</a:t>
            </a:r>
            <a:r>
              <a:rPr lang="en-US" dirty="0" smtClean="0">
                <a:solidFill>
                  <a:srgbClr val="0F6FC6"/>
                </a:solidFill>
              </a:rPr>
              <a:t>m</a:t>
            </a:r>
            <a:r>
              <a:rPr lang="en-US" dirty="0" smtClean="0"/>
              <a:t>pling.xlsm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3152" cy="4876800"/>
          </a:xfrm>
        </p:spPr>
        <p:txBody>
          <a:bodyPr>
            <a:normAutofit fontScale="625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illustrate how </a:t>
            </a:r>
            <a:r>
              <a:rPr lang="en-US" sz="3200" dirty="0" smtClean="0"/>
              <a:t>Excel’s</a:t>
            </a:r>
            <a:r>
              <a:rPr lang="en-US" sz="3200" baseline="30000" dirty="0" smtClean="0"/>
              <a:t>®</a:t>
            </a:r>
            <a:r>
              <a:rPr lang="en-US" sz="3200" dirty="0" smtClean="0"/>
              <a:t> </a:t>
            </a:r>
            <a:r>
              <a:rPr lang="en-US" sz="3200" dirty="0"/>
              <a:t>random number function, </a:t>
            </a:r>
            <a:r>
              <a:rPr lang="en-US" sz="3200" i="1" dirty="0"/>
              <a:t>RAND</a:t>
            </a:r>
            <a:r>
              <a:rPr lang="en-US" sz="3200" dirty="0"/>
              <a:t>, can be used to generate simple random samples.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/>
              <a:t>Consider the frame of 40 families with annual incomes shown in column B to the right.</a:t>
            </a:r>
          </a:p>
          <a:p>
            <a:pPr>
              <a:buSzPct val="70000"/>
            </a:pPr>
            <a:r>
              <a:rPr lang="en-US" sz="3200" dirty="0" smtClean="0"/>
              <a:t>Choose a simple random sample of size 10 from this frame.</a:t>
            </a:r>
          </a:p>
          <a:p>
            <a:pPr>
              <a:buSzPct val="70000"/>
            </a:pPr>
            <a:r>
              <a:rPr lang="en-US" sz="3200" dirty="0" smtClean="0"/>
              <a:t>To do this, first generate </a:t>
            </a:r>
            <a:r>
              <a:rPr lang="en-US" sz="3200" dirty="0"/>
              <a:t>a column of </a:t>
            </a:r>
            <a:r>
              <a:rPr lang="en-US" sz="3200" dirty="0" smtClean="0"/>
              <a:t>random </a:t>
            </a:r>
            <a:r>
              <a:rPr lang="en-US" sz="3200" dirty="0"/>
              <a:t>numbers in column </a:t>
            </a:r>
            <a:r>
              <a:rPr lang="en-US" sz="3200" dirty="0" smtClean="0"/>
              <a:t>F</a:t>
            </a:r>
            <a:r>
              <a:rPr lang="en-US" sz="3200" dirty="0"/>
              <a:t> </a:t>
            </a:r>
            <a:r>
              <a:rPr lang="en-US" sz="3200" dirty="0" smtClean="0"/>
              <a:t>using the </a:t>
            </a:r>
            <a:r>
              <a:rPr lang="en-US" sz="3200" i="1" dirty="0" smtClean="0"/>
              <a:t>RAND</a:t>
            </a:r>
            <a:r>
              <a:rPr lang="en-US" sz="3200" dirty="0" smtClean="0"/>
              <a:t> function.</a:t>
            </a:r>
          </a:p>
          <a:p>
            <a:pPr>
              <a:buSzPct val="70000"/>
            </a:pPr>
            <a:r>
              <a:rPr lang="en-US" sz="3200" kern="0" dirty="0"/>
              <a:t>Then, </a:t>
            </a:r>
            <a:r>
              <a:rPr lang="en-US" sz="3200" kern="0" dirty="0" smtClean="0"/>
              <a:t>sort </a:t>
            </a:r>
            <a:r>
              <a:rPr lang="en-US" sz="3200" kern="0" dirty="0"/>
              <a:t>the rows according to the random numbers and choose the first 10 families in the sorted rows. </a:t>
            </a:r>
          </a:p>
          <a:p>
            <a:pPr marL="0" indent="0">
              <a:buSzPct val="70000"/>
              <a:buNone/>
            </a:pPr>
            <a:endParaRPr lang="en-US" sz="3200" dirty="0" smtClean="0"/>
          </a:p>
          <a:p>
            <a:pPr>
              <a:buSzPct val="70000"/>
              <a:buFont typeface="Wingdings" pitchFamily="2" charset="2"/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4065363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2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StatTools to Generate </a:t>
            </a:r>
            <a:br>
              <a:rPr lang="en-US" dirty="0" smtClean="0"/>
            </a:br>
            <a:r>
              <a:rPr lang="en-US" dirty="0" smtClean="0"/>
              <a:t>Simple Random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method describe in Example 7.1 is simple but somewhat tedious, especially if you need to generate more than one random sample.</a:t>
            </a:r>
          </a:p>
          <a:p>
            <a:r>
              <a:rPr lang="en-US" dirty="0" smtClean="0"/>
              <a:t>Fortunately, a more general method is available in StatTools. </a:t>
            </a:r>
          </a:p>
          <a:p>
            <a:pPr lvl="1"/>
            <a:r>
              <a:rPr lang="en-US" dirty="0" smtClean="0"/>
              <a:t>This procedure generates any number of simple random samples of any specified sample size from a given data set.</a:t>
            </a:r>
          </a:p>
          <a:p>
            <a:pPr lvl="1"/>
            <a:r>
              <a:rPr lang="en-US" dirty="0" smtClean="0"/>
              <a:t>It can be found in the Data Utilities dropdown list on the StatTools ribbon.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75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7.2:</a:t>
            </a:r>
            <a:br>
              <a:rPr lang="en-US" dirty="0" smtClean="0"/>
            </a:br>
            <a:r>
              <a:rPr lang="en-US" dirty="0"/>
              <a:t>Accounts </a:t>
            </a:r>
            <a:r>
              <a:rPr lang="en-US" dirty="0" smtClean="0"/>
              <a:t>Receivable.xlsx  </a:t>
            </a:r>
            <a:r>
              <a:rPr lang="en-US" sz="2200" dirty="0" smtClean="0"/>
              <a:t>(slide 1 of 2)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en-US" sz="3200" b="1" dirty="0"/>
              <a:t>Objective</a:t>
            </a:r>
            <a:r>
              <a:rPr lang="en-US" sz="3200" dirty="0"/>
              <a:t>: To illustrate </a:t>
            </a:r>
            <a:r>
              <a:rPr lang="en-US" sz="3200" dirty="0" smtClean="0"/>
              <a:t>StatTools’s </a:t>
            </a:r>
            <a:r>
              <a:rPr lang="en-US" sz="3200" dirty="0"/>
              <a:t>method of choosing simple random samples and to demonstrate how sample means are distributed.</a:t>
            </a:r>
          </a:p>
          <a:p>
            <a:pPr>
              <a:buSzPct val="70000"/>
            </a:pPr>
            <a:r>
              <a:rPr lang="en-US" sz="3200" b="1" dirty="0"/>
              <a:t>Solution</a:t>
            </a:r>
            <a:r>
              <a:rPr lang="en-US" sz="3200" dirty="0"/>
              <a:t>: </a:t>
            </a:r>
            <a:r>
              <a:rPr lang="en-US" sz="3200" dirty="0" smtClean="0"/>
              <a:t>Data set contains 280 accounts receivable for Spring Mills Company.</a:t>
            </a:r>
          </a:p>
          <a:p>
            <a:pPr>
              <a:buSzPct val="70000"/>
            </a:pPr>
            <a:r>
              <a:rPr lang="en-US" sz="3200" dirty="0" smtClean="0"/>
              <a:t>Variables include: Size (customer size), Days (number of days since the customer was billed), and Amount (of the bill).</a:t>
            </a:r>
          </a:p>
          <a:p>
            <a:pPr>
              <a:buSzPct val="70000"/>
            </a:pPr>
            <a:r>
              <a:rPr lang="en-US" sz="3200" dirty="0" smtClean="0"/>
              <a:t>Generate 25 random samples of size 15 each from the small customers only, calculate the average amount owed in each random sample, and construct a histogram of these 25 averages.</a:t>
            </a:r>
          </a:p>
          <a:p>
            <a:pPr>
              <a:buSzPct val="70000"/>
            </a:pPr>
            <a:r>
              <a:rPr lang="en-US" sz="3200" dirty="0" smtClean="0"/>
              <a:t>By </a:t>
            </a:r>
            <a:r>
              <a:rPr lang="en-US" sz="3200" dirty="0"/>
              <a:t>generating a fairly large number of random samples from the population of accounts receivable, you can begin to see what the sampling distribution of the sample mean looks like.</a:t>
            </a:r>
          </a:p>
          <a:p>
            <a:pPr>
              <a:buSzPct val="70000"/>
            </a:pPr>
            <a:r>
              <a:rPr lang="en-US" sz="3200" dirty="0"/>
              <a:t>The resulting histogram, which is approximately bell-shaped,  approximates the sampling distribution of the sample mean</a:t>
            </a:r>
            <a:r>
              <a:rPr lang="en-US" sz="3200" dirty="0" smtClean="0"/>
              <a:t>.</a:t>
            </a:r>
          </a:p>
          <a:p>
            <a:pPr>
              <a:buSzPct val="70000"/>
              <a:buFont typeface="Wingdings" pitchFamily="2" charset="2"/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right DADM 5e_PPT Sampl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4617B"/>
      </a:accent1>
      <a:accent2>
        <a:srgbClr val="0F6FC6"/>
      </a:accent2>
      <a:accent3>
        <a:srgbClr val="009DD9"/>
      </a:accent3>
      <a:accent4>
        <a:srgbClr val="0BD0D9"/>
      </a:accent4>
      <a:accent5>
        <a:srgbClr val="10CF9B"/>
      </a:accent5>
      <a:accent6>
        <a:srgbClr val="7CCA62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Albright DADM 5e_PPT Sample.potx</Template>
  <TotalTime>960</TotalTime>
  <Words>2516</Words>
  <Application>Microsoft Office PowerPoint</Application>
  <PresentationFormat>On-screen Show (4:3)</PresentationFormat>
  <Paragraphs>164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Albright DADM 5e_PPT Sample</vt:lpstr>
      <vt:lpstr>Slide 1</vt:lpstr>
      <vt:lpstr>Introduction</vt:lpstr>
      <vt:lpstr>Sampling Terminology</vt:lpstr>
      <vt:lpstr>Methods for Selecting Random Samples</vt:lpstr>
      <vt:lpstr>Simple Random Sampling (slide 1 of 2)</vt:lpstr>
      <vt:lpstr>Simple Random Sampling (slide 2 of 2)</vt:lpstr>
      <vt:lpstr>Example 7.1: Random Sampling.xlsm</vt:lpstr>
      <vt:lpstr>Using StatTools to Generate  Simple Random Samples</vt:lpstr>
      <vt:lpstr>Example 7.2: Accounts Receivable.xlsx  (slide 1 of 2)</vt:lpstr>
      <vt:lpstr>Example 7.2: Accounts Receivable.xlsx  (slide 2 of 2)</vt:lpstr>
      <vt:lpstr>Systematic Sampling</vt:lpstr>
      <vt:lpstr>Stratified Sampling (slide 1 of 2)</vt:lpstr>
      <vt:lpstr>Stratified Sampling (slide 2 of 2)</vt:lpstr>
      <vt:lpstr>Example 7.3: Stratified Sampling.xlsx</vt:lpstr>
      <vt:lpstr>Cluster Sampling</vt:lpstr>
      <vt:lpstr>Multistage Sampling Schemes</vt:lpstr>
      <vt:lpstr>An Introduction to Estimation</vt:lpstr>
      <vt:lpstr>Sources of Estimation Error (slide 1 of 2)</vt:lpstr>
      <vt:lpstr>Sources of Estimation Error (slide 2 of 2)</vt:lpstr>
      <vt:lpstr>Key Terms in Sampling (slide 1 of 2)</vt:lpstr>
      <vt:lpstr>Key Terms in Sampling (slide 2 of 2)</vt:lpstr>
      <vt:lpstr>Sampling Distribution of the  Sample Mean</vt:lpstr>
      <vt:lpstr>Example 7.4: Auditing Receivables.xlsx</vt:lpstr>
      <vt:lpstr>The Finite Population Correction</vt:lpstr>
      <vt:lpstr>The Central Limit Theorem</vt:lpstr>
      <vt:lpstr>Example 7.5: Wheel of Fortune Simulation.xlsx (slide 1 of 2)</vt:lpstr>
      <vt:lpstr>Example 7.5: Wheel of Fortune Simulation.xlsx (slide 2 of 2)</vt:lpstr>
      <vt:lpstr>Sample Size Selection</vt:lpstr>
      <vt:lpstr>Summary of Key Ideas for  Simple Random Sampling</vt:lpstr>
    </vt:vector>
  </TitlesOfParts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 Kellman</dc:creator>
  <cp:lastModifiedBy>Krista Kellman</cp:lastModifiedBy>
  <cp:revision>195</cp:revision>
  <dcterms:created xsi:type="dcterms:W3CDTF">2013-05-22T20:28:17Z</dcterms:created>
  <dcterms:modified xsi:type="dcterms:W3CDTF">2013-10-18T14:42:01Z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884725426</vt:i4>
  </property>
  <property fmtid="{D5CDD505-2E9C-101B-9397-08002B2CF9AE}" pid="3" name="_NewReviewCycle">
    <vt:lpwstr/>
  </property>
  <property fmtid="{D5CDD505-2E9C-101B-9397-08002B2CF9AE}" pid="4" name="_EmailSubject">
    <vt:lpwstr>Problem viewing template file</vt:lpwstr>
  </property>
  <property fmtid="{D5CDD505-2E9C-101B-9397-08002B2CF9AE}" pid="5" name="_AuthorEmail">
    <vt:lpwstr>Krista.Kellman@cengage.com</vt:lpwstr>
  </property>
  <property fmtid="{D5CDD505-2E9C-101B-9397-08002B2CF9AE}" pid="6" name="_AuthorEmailDisplayName">
    <vt:lpwstr>Kellman, Krista</vt:lpwstr>
  </property>
</Properties>
</file>