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la Trump-Roberts" initials="KT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95400" y="6172200"/>
            <a:ext cx="914400" cy="533400"/>
          </a:xfrm>
        </p:spPr>
        <p:txBody>
          <a:bodyPr>
            <a:normAutofit/>
          </a:bodyPr>
          <a:lstStyle>
            <a:lvl1pPr>
              <a:buNone/>
              <a:defRPr sz="2800" baseline="0"/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172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Chapter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543145" y="2771745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Arial" charset="0"/>
              </a:rPr>
              <a:t>© 2015 Cengage</a:t>
            </a:r>
            <a:r>
              <a:rPr lang="en-US" sz="1000" baseline="0" dirty="0" smtClean="0">
                <a:cs typeface="Arial" charset="0"/>
              </a:rPr>
              <a:t> Learning. </a:t>
            </a:r>
            <a:r>
              <a:rPr lang="en-US" sz="1000" dirty="0" smtClean="0">
                <a:cs typeface="Arial" charset="0"/>
              </a:rPr>
              <a:t>All Rights Reserved. May not be scanned, copied or duplicated, or posted to a publicly accessible website, in whole or in part.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362200" y="37338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cap="all" baseline="0" dirty="0" smtClean="0"/>
              <a:t>Business Analytics:</a:t>
            </a:r>
            <a:br>
              <a:rPr kumimoji="0" lang="en-US" sz="4400" cap="all" baseline="0" dirty="0" smtClean="0"/>
            </a:br>
            <a:r>
              <a:rPr kumimoji="0" lang="en-US" sz="4400" cap="all" baseline="0" dirty="0" smtClean="0"/>
              <a:t>Data Analysis and</a:t>
            </a:r>
            <a:br>
              <a:rPr kumimoji="0" lang="en-US" sz="4400" cap="all" baseline="0" dirty="0" smtClean="0"/>
            </a:br>
            <a:r>
              <a:rPr kumimoji="0" lang="en-US" sz="4400" cap="all" baseline="0" dirty="0" smtClean="0"/>
              <a:t>Decision Making</a:t>
            </a:r>
            <a:endParaRPr lang="en-US" sz="4400" b="1" cap="all" baseline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648" y="1600200"/>
            <a:ext cx="8153400" cy="4876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5532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715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64008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BE4E-BBD6-4463-BC77-FBFDC9C142F2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ACC4-1242-4D72-BA11-D5AA5AAA2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vise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95400" y="6172200"/>
            <a:ext cx="914400" cy="533400"/>
          </a:xfrm>
        </p:spPr>
        <p:txBody>
          <a:bodyPr>
            <a:normAutofit/>
          </a:bodyPr>
          <a:lstStyle>
            <a:lvl1pPr>
              <a:buNone/>
              <a:defRPr sz="2800" baseline="0"/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172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Appendix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543145" y="2771745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Arial" charset="0"/>
              </a:rPr>
              <a:t>© 2015 Cengage</a:t>
            </a:r>
            <a:r>
              <a:rPr lang="en-US" sz="1000" baseline="0" dirty="0" smtClean="0">
                <a:cs typeface="Arial" charset="0"/>
              </a:rPr>
              <a:t> Learning. </a:t>
            </a:r>
            <a:r>
              <a:rPr lang="en-US" sz="1000" dirty="0" smtClean="0">
                <a:cs typeface="Arial" charset="0"/>
              </a:rPr>
              <a:t>All Rights Reserved. May not be scanned, copied or duplicated, or posted to a publicly accessible website, in whole or in part.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362200" y="37338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400" cap="all" baseline="0" dirty="0" smtClean="0"/>
              <a:t>Business Analytics:</a:t>
            </a:r>
            <a:br>
              <a:rPr kumimoji="0" lang="en-US" sz="4400" cap="all" baseline="0" dirty="0" smtClean="0"/>
            </a:br>
            <a:r>
              <a:rPr kumimoji="0" lang="en-US" sz="4400" cap="all" baseline="0" dirty="0" smtClean="0"/>
              <a:t>Data Analysis and</a:t>
            </a:r>
            <a:br>
              <a:rPr kumimoji="0" lang="en-US" sz="4400" cap="all" baseline="0" dirty="0" smtClean="0"/>
            </a:br>
            <a:r>
              <a:rPr kumimoji="0" lang="en-US" sz="4400" cap="all" baseline="0" dirty="0" smtClean="0"/>
              <a:t>Decision Making</a:t>
            </a:r>
            <a:endParaRPr lang="en-US" sz="4400" b="1" cap="all" baseline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5532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4038600" cy="48874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589566"/>
            <a:ext cx="4006701" cy="48874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65532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209800"/>
            <a:ext cx="3962400" cy="4267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24400" y="2209800"/>
            <a:ext cx="3962400" cy="4267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962400" cy="6096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724400" y="1600200"/>
            <a:ext cx="3962400" cy="6096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6553200"/>
            <a:ext cx="807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532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1066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Excel-201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533893" cy="53389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09600" y="65532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5532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295400" cy="4724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981200" y="1752600"/>
            <a:ext cx="6781800" cy="4724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65532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cs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2ABE4E-BBD6-4463-BC77-FBFDC9C142F2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B5ACC4-1242-4D72-BA11-D5AA5AAA2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71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Reporting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statistical analysis is often worthless if not reported well.</a:t>
            </a:r>
          </a:p>
          <a:p>
            <a:r>
              <a:rPr lang="en-US" dirty="0" smtClean="0"/>
              <a:t>A good report must be accurate from a statistical point of view—but maybe even more important, it must be written in clear, concise English.</a:t>
            </a:r>
          </a:p>
          <a:p>
            <a:r>
              <a:rPr lang="en-US" dirty="0" smtClean="0"/>
              <a:t>There is no single best way to write a statistical report.</a:t>
            </a:r>
          </a:p>
          <a:p>
            <a:r>
              <a:rPr lang="en-US" dirty="0" smtClean="0"/>
              <a:t>However, there are some bad habits that practically all readers will object to, and there are some good habits that will make your writing more effective.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for Good </a:t>
            </a:r>
            <a:br>
              <a:rPr lang="en-US" dirty="0" smtClean="0"/>
            </a:br>
            <a:r>
              <a:rPr lang="en-US" dirty="0" smtClean="0"/>
              <a:t>Statistical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some extent, the habits that make someone a good statistical report writer are the same habits that make someone a good writer in general.</a:t>
            </a:r>
          </a:p>
          <a:p>
            <a:r>
              <a:rPr lang="en-US" dirty="0" smtClean="0"/>
              <a:t>However, there are some specific aspects of good statistical reporting that do not apply to other forms of writing.</a:t>
            </a:r>
          </a:p>
          <a:p>
            <a:r>
              <a:rPr lang="en-US" dirty="0" smtClean="0"/>
              <a:t>The next few slides list several suggestions for becoming a good writer in general and for becoming a good statistical report writer in particular.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76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Clarify the objective.</a:t>
            </a:r>
          </a:p>
          <a:p>
            <a:pPr lvl="1"/>
            <a:r>
              <a:rPr lang="en-US" dirty="0" smtClean="0"/>
              <a:t>If there is any doubt in your mind about the objective of the report, clarify it with the other person before proceeding.</a:t>
            </a:r>
          </a:p>
          <a:p>
            <a:r>
              <a:rPr lang="en-US" dirty="0" smtClean="0"/>
              <a:t>Develop a clear plan.</a:t>
            </a:r>
          </a:p>
          <a:p>
            <a:pPr lvl="1"/>
            <a:r>
              <a:rPr lang="en-US" dirty="0" smtClean="0"/>
              <a:t>Think about the best length for the report; the overall organization of the report and how to best divide it into sections; the computer outputs you need to include (or exclude); and the audience for whom you are writing and what level of detail they will demand or comprehend.</a:t>
            </a:r>
          </a:p>
          <a:p>
            <a:pPr lvl="1"/>
            <a:r>
              <a:rPr lang="en-US" dirty="0" smtClean="0"/>
              <a:t>Most effective statistical reports follow the outline below:</a:t>
            </a:r>
          </a:p>
          <a:p>
            <a:pPr lvl="2"/>
            <a:r>
              <a:rPr lang="en-US" dirty="0" smtClean="0"/>
              <a:t>Executive summary</a:t>
            </a:r>
          </a:p>
          <a:p>
            <a:pPr lvl="2"/>
            <a:r>
              <a:rPr lang="en-US" dirty="0" smtClean="0"/>
              <a:t>Problem description</a:t>
            </a:r>
          </a:p>
          <a:p>
            <a:pPr lvl="2"/>
            <a:r>
              <a:rPr lang="en-US" dirty="0" smtClean="0"/>
              <a:t>Data description</a:t>
            </a:r>
          </a:p>
          <a:p>
            <a:pPr lvl="2"/>
            <a:r>
              <a:rPr lang="en-US" dirty="0" smtClean="0"/>
              <a:t>Statistical methodology</a:t>
            </a:r>
          </a:p>
          <a:p>
            <a:pPr lvl="2"/>
            <a:r>
              <a:rPr lang="en-US" dirty="0" smtClean="0"/>
              <a:t>Results and conclusions</a:t>
            </a:r>
          </a:p>
          <a:p>
            <a:r>
              <a:rPr lang="en-US" dirty="0" smtClean="0"/>
              <a:t>Give yourself enough time.</a:t>
            </a:r>
          </a:p>
          <a:p>
            <a:pPr lvl="1"/>
            <a:r>
              <a:rPr lang="en-US" dirty="0" smtClean="0"/>
              <a:t>Get started early, and don’t worry if your first effort is not perfect.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9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Write a quick first draft.</a:t>
            </a:r>
          </a:p>
          <a:p>
            <a:pPr lvl="1"/>
            <a:r>
              <a:rPr lang="en-US" dirty="0" smtClean="0"/>
              <a:t>Write the first draft as quickly as possible—just get something down in writing—and then worry about improving it with careful editing later.</a:t>
            </a:r>
          </a:p>
          <a:p>
            <a:r>
              <a:rPr lang="en-US" dirty="0" smtClean="0"/>
              <a:t>Edit and proofread.</a:t>
            </a:r>
          </a:p>
          <a:p>
            <a:pPr lvl="1"/>
            <a:r>
              <a:rPr lang="en-US" dirty="0" smtClean="0"/>
              <a:t>The secret of good writing is rewriting.</a:t>
            </a:r>
          </a:p>
          <a:p>
            <a:pPr lvl="1"/>
            <a:r>
              <a:rPr lang="en-US" dirty="0" smtClean="0"/>
              <a:t>Use spell checkers and grammar checkers.</a:t>
            </a:r>
          </a:p>
          <a:p>
            <a:pPr lvl="1"/>
            <a:r>
              <a:rPr lang="en-US" dirty="0" smtClean="0"/>
              <a:t>Given enough time and planning, write a report and then reread it with a critical eye a day or two later.</a:t>
            </a:r>
          </a:p>
          <a:p>
            <a:pPr lvl="1"/>
            <a:r>
              <a:rPr lang="en-US" dirty="0" smtClean="0"/>
              <a:t>Proofread the final copy at least once.</a:t>
            </a:r>
          </a:p>
          <a:p>
            <a:r>
              <a:rPr lang="en-US" dirty="0" smtClean="0"/>
              <a:t>Give your report a professional look.</a:t>
            </a:r>
          </a:p>
          <a:p>
            <a:pPr lvl="1"/>
            <a:r>
              <a:rPr lang="en-US" dirty="0" smtClean="0"/>
              <a:t>An attractive report makes a good first impression.</a:t>
            </a:r>
          </a:p>
          <a:p>
            <a:pPr lvl="1"/>
            <a:r>
              <a:rPr lang="en-US" dirty="0" smtClean="0"/>
              <a:t>A sloppy report, even if it presents a great statistical analysis, might never be read at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72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Strive for clarity in your writing.</a:t>
            </a:r>
          </a:p>
          <a:p>
            <a:pPr lvl="1"/>
            <a:r>
              <a:rPr lang="en-US" dirty="0" smtClean="0"/>
              <a:t>Avoid long, convoluted sentence structure.</a:t>
            </a:r>
          </a:p>
          <a:p>
            <a:pPr lvl="1"/>
            <a:r>
              <a:rPr lang="en-US" dirty="0" smtClean="0"/>
              <a:t>Don’t beat around the bush.</a:t>
            </a:r>
          </a:p>
          <a:p>
            <a:pPr lvl="1"/>
            <a:r>
              <a:rPr lang="en-US" dirty="0" smtClean="0"/>
              <a:t>Make sure each paragraph has a single theme that hangs together.</a:t>
            </a:r>
          </a:p>
          <a:p>
            <a:r>
              <a:rPr lang="en-US" dirty="0" smtClean="0"/>
              <a:t>Provide sufficient background information.</a:t>
            </a:r>
          </a:p>
          <a:p>
            <a:pPr lvl="1"/>
            <a:r>
              <a:rPr lang="en-US" dirty="0" smtClean="0"/>
              <a:t>Make sure you include enough background information to bring the reader up to speed on the context of your report.</a:t>
            </a:r>
          </a:p>
          <a:p>
            <a:r>
              <a:rPr lang="en-US" dirty="0" smtClean="0"/>
              <a:t>Tailor statistical explanations to your audience.</a:t>
            </a:r>
          </a:p>
          <a:p>
            <a:pPr lvl="1"/>
            <a:r>
              <a:rPr lang="en-US" dirty="0" smtClean="0"/>
              <a:t>How much you need to explain about the </a:t>
            </a:r>
            <a:r>
              <a:rPr lang="en-US" i="1" dirty="0" smtClean="0"/>
              <a:t>meanings</a:t>
            </a:r>
            <a:r>
              <a:rPr lang="en-US" dirty="0" smtClean="0"/>
              <a:t> of statistical concepts depends entirely on your intended audience.</a:t>
            </a:r>
          </a:p>
          <a:p>
            <a:pPr lvl="1"/>
            <a:r>
              <a:rPr lang="en-US" dirty="0" smtClean="0"/>
              <a:t>Keep the statistical explanations brief, and get on with the analysis.</a:t>
            </a:r>
          </a:p>
          <a:p>
            <a:r>
              <a:rPr lang="en-US" dirty="0" smtClean="0"/>
              <a:t>Place charts in the body of the report.</a:t>
            </a:r>
          </a:p>
          <a:p>
            <a:pPr lvl="1"/>
            <a:r>
              <a:rPr lang="en-US" dirty="0" smtClean="0"/>
              <a:t>Place charts and tables right next to where they are referenced, rather than at the back of the report in an appendix.</a:t>
            </a:r>
          </a:p>
          <a:p>
            <a:pPr lvl="1"/>
            <a:r>
              <a:rPr lang="en-US" dirty="0" smtClean="0"/>
              <a:t>Alternatively, you can use hyperlinks to the charts and tables.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Concise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Make sure each paragraph, each sentence, and even each word has a purpose, and eliminate everything that is extraneous.</a:t>
            </a:r>
          </a:p>
          <a:p>
            <a:pPr lvl="1"/>
            <a:r>
              <a:rPr lang="en-US" dirty="0" smtClean="0"/>
              <a:t>Remember that many professionals have a one-page rule.</a:t>
            </a:r>
          </a:p>
          <a:p>
            <a:r>
              <a:rPr lang="en-US" dirty="0" smtClean="0"/>
              <a:t>Let the charts do the talking.</a:t>
            </a:r>
          </a:p>
          <a:p>
            <a:pPr lvl="1"/>
            <a:r>
              <a:rPr lang="en-US" dirty="0" smtClean="0"/>
              <a:t>A well-constructed chart can be a great substitute for a long, drawn-out sentence or paragraph.</a:t>
            </a:r>
          </a:p>
          <a:p>
            <a:pPr lvl="1"/>
            <a:r>
              <a:rPr lang="en-US" dirty="0" smtClean="0"/>
              <a:t>Do not omit the accompanying verbal explanations completely, but keep them short and refer instead to the charts.</a:t>
            </a:r>
          </a:p>
          <a:p>
            <a:r>
              <a:rPr lang="en-US" dirty="0" smtClean="0"/>
              <a:t>Be selective in the computer outputs you include.</a:t>
            </a:r>
          </a:p>
          <a:p>
            <a:pPr lvl="1"/>
            <a:r>
              <a:rPr lang="en-US" dirty="0" smtClean="0"/>
              <a:t>Don’t include everything the computer spews out.</a:t>
            </a:r>
          </a:p>
          <a:p>
            <a:pPr lvl="1"/>
            <a:r>
              <a:rPr lang="en-US" dirty="0" smtClean="0"/>
              <a:t>Don’t be afraid to alter the outputs (with a text editor or graphics package) to help clarify your points.</a:t>
            </a:r>
          </a:p>
          <a:p>
            <a:pPr lvl="1"/>
            <a:r>
              <a:rPr lang="en-US" dirty="0" smtClean="0"/>
              <a:t>If you believe a table or chart is really important enough to include in the report, be sure to refer to it in some way in your write-up.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52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Precise</a:t>
            </a:r>
            <a:br>
              <a:rPr lang="en-US" dirty="0" smtClean="0"/>
            </a:br>
            <a:r>
              <a:rPr lang="en-US" sz="2200" dirty="0" smtClean="0"/>
              <a:t>(slide 1 of 2)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very precise language in your reports.</a:t>
            </a:r>
          </a:p>
          <a:p>
            <a:pPr lvl="1"/>
            <a:r>
              <a:rPr lang="en-US" dirty="0"/>
              <a:t>The way a statistical concept or result is explained can affect its meaning in a critical 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 assumptions and potential limitations.</a:t>
            </a:r>
          </a:p>
          <a:p>
            <a:pPr lvl="1"/>
            <a:r>
              <a:rPr lang="en-US" dirty="0" smtClean="0"/>
              <a:t>If your analysis relies on certain assumptions for validity, mention these in your report, especially when there is some evidence that they are violated.</a:t>
            </a:r>
          </a:p>
          <a:p>
            <a:pPr lvl="2"/>
            <a:r>
              <a:rPr lang="en-US" dirty="0" smtClean="0"/>
              <a:t>If they appear to be violated, warn the reader about the potential limitations of your results.</a:t>
            </a:r>
          </a:p>
          <a:p>
            <a:r>
              <a:rPr lang="en-US" dirty="0" smtClean="0"/>
              <a:t>Limit the decimal places.</a:t>
            </a:r>
          </a:p>
          <a:p>
            <a:pPr lvl="1"/>
            <a:r>
              <a:rPr lang="en-US" dirty="0" smtClean="0"/>
              <a:t>Statistical methods are exact only up to a certain limit.</a:t>
            </a:r>
          </a:p>
          <a:p>
            <a:pPr lvl="2"/>
            <a:r>
              <a:rPr lang="en-US" dirty="0" smtClean="0"/>
              <a:t>If you quote a forecast such as $5213.2345, you are not gaining precision, </a:t>
            </a:r>
            <a:r>
              <a:rPr lang="en-US" smtClean="0"/>
              <a:t>but rather are </a:t>
            </a:r>
            <a:r>
              <a:rPr lang="en-US" dirty="0" smtClean="0"/>
              <a:t>showing your lack of understanding of the limits of statistical methodology.</a:t>
            </a:r>
          </a:p>
          <a:p>
            <a:pPr lvl="2"/>
            <a:r>
              <a:rPr lang="en-US" dirty="0" smtClean="0"/>
              <a:t>Instead, report a forecast of “about $5200.”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45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Precise</a:t>
            </a:r>
            <a:br>
              <a:rPr lang="en-US" dirty="0" smtClean="0"/>
            </a:br>
            <a:r>
              <a:rPr lang="en-US" sz="2200" dirty="0" smtClean="0"/>
              <a:t>(slide 2 of 2)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Report the results fairly.</a:t>
            </a:r>
          </a:p>
          <a:p>
            <a:pPr lvl="1"/>
            <a:r>
              <a:rPr lang="en-US" dirty="0" smtClean="0"/>
              <a:t>The world is not always black and white, and statistical analysts often find themselves in gray areas.</a:t>
            </a:r>
          </a:p>
          <a:p>
            <a:pPr lvl="1"/>
            <a:r>
              <a:rPr lang="en-US" dirty="0" smtClean="0"/>
              <a:t>However, you are ethically obligated to report your results as fairly as possible.</a:t>
            </a:r>
          </a:p>
          <a:p>
            <a:pPr lvl="1"/>
            <a:r>
              <a:rPr lang="en-US" dirty="0" smtClean="0"/>
              <a:t>You should not deliberately try to lie with statistics.</a:t>
            </a:r>
          </a:p>
          <a:p>
            <a:r>
              <a:rPr lang="en-US" dirty="0" smtClean="0"/>
              <a:t>Get advice from an expert.</a:t>
            </a:r>
          </a:p>
          <a:p>
            <a:pPr lvl="1"/>
            <a:r>
              <a:rPr lang="en-US" dirty="0" smtClean="0"/>
              <a:t>There are many specific details and nuances of statistical analysis that have not been covered.</a:t>
            </a:r>
          </a:p>
          <a:p>
            <a:pPr lvl="1"/>
            <a:r>
              <a:rPr lang="en-US" dirty="0" smtClean="0"/>
              <a:t>If you become stuck on how to write a specific part of your report because you lack statistical knowledge, don’t be afraid to consult someone with more statistical expertise.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06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bright DADM 5e_PPT Sample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4617B"/>
      </a:accent1>
      <a:accent2>
        <a:srgbClr val="0F6FC6"/>
      </a:accent2>
      <a:accent3>
        <a:srgbClr val="009DD9"/>
      </a:accent3>
      <a:accent4>
        <a:srgbClr val="0BD0D9"/>
      </a:accent4>
      <a:accent5>
        <a:srgbClr val="10CF9B"/>
      </a:accent5>
      <a:accent6>
        <a:srgbClr val="7CCA62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Albright DADM 5e_PPT Sample.potx</Template>
  <TotalTime>439</TotalTime>
  <Words>937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Albright DADM 5e_PPT Sample</vt:lpstr>
      <vt:lpstr>Slide 1</vt:lpstr>
      <vt:lpstr>Introduction</vt:lpstr>
      <vt:lpstr>Suggestions for Good  Statistical Reporting</vt:lpstr>
      <vt:lpstr>Planning</vt:lpstr>
      <vt:lpstr>Developing a Report</vt:lpstr>
      <vt:lpstr>Be Clear</vt:lpstr>
      <vt:lpstr>Be Concise</vt:lpstr>
      <vt:lpstr>Be Precise (slide 1 of 2)</vt:lpstr>
      <vt:lpstr>Be Precise (slide 2 of 2)</vt:lpstr>
    </vt:vector>
  </TitlesOfParts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 Kellman</dc:creator>
  <cp:lastModifiedBy>Krista Kellman</cp:lastModifiedBy>
  <cp:revision>68</cp:revision>
  <dcterms:created xsi:type="dcterms:W3CDTF">2013-05-22T20:28:17Z</dcterms:created>
  <dcterms:modified xsi:type="dcterms:W3CDTF">2013-10-18T15:10:16Z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884725426</vt:i4>
  </property>
  <property fmtid="{D5CDD505-2E9C-101B-9397-08002B2CF9AE}" pid="3" name="_NewReviewCycle">
    <vt:lpwstr/>
  </property>
  <property fmtid="{D5CDD505-2E9C-101B-9397-08002B2CF9AE}" pid="4" name="_EmailSubject">
    <vt:lpwstr>Problem viewing template file</vt:lpwstr>
  </property>
  <property fmtid="{D5CDD505-2E9C-101B-9397-08002B2CF9AE}" pid="5" name="_AuthorEmail">
    <vt:lpwstr>Krista.Kellman@cengage.com</vt:lpwstr>
  </property>
  <property fmtid="{D5CDD505-2E9C-101B-9397-08002B2CF9AE}" pid="6" name="_AuthorEmailDisplayName">
    <vt:lpwstr>Kellman, Krista</vt:lpwstr>
  </property>
</Properties>
</file>