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45"/>
  </p:notesMasterIdLst>
  <p:handoutMasterIdLst>
    <p:handoutMasterId r:id="rId46"/>
  </p:handoutMasterIdLst>
  <p:sldIdLst>
    <p:sldId id="450" r:id="rId2"/>
    <p:sldId id="452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6" r:id="rId17"/>
    <p:sldId id="467" r:id="rId18"/>
    <p:sldId id="468" r:id="rId19"/>
    <p:sldId id="469" r:id="rId20"/>
    <p:sldId id="470" r:id="rId21"/>
    <p:sldId id="471" r:id="rId22"/>
    <p:sldId id="472" r:id="rId23"/>
    <p:sldId id="473" r:id="rId24"/>
    <p:sldId id="474" r:id="rId25"/>
    <p:sldId id="475" r:id="rId26"/>
    <p:sldId id="476" r:id="rId27"/>
    <p:sldId id="477" r:id="rId28"/>
    <p:sldId id="478" r:id="rId29"/>
    <p:sldId id="479" r:id="rId30"/>
    <p:sldId id="480" r:id="rId31"/>
    <p:sldId id="481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494" r:id="rId40"/>
    <p:sldId id="495" r:id="rId41"/>
    <p:sldId id="496" r:id="rId42"/>
    <p:sldId id="492" r:id="rId43"/>
    <p:sldId id="49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9C9A00"/>
    <a:srgbClr val="C13832"/>
    <a:srgbClr val="EDEDED"/>
    <a:srgbClr val="E3882D"/>
    <a:srgbClr val="D71A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667" autoAdjust="0"/>
    <p:restoredTop sz="88935" autoAdjust="0"/>
  </p:normalViewPr>
  <p:slideViewPr>
    <p:cSldViewPr snapToGrid="0" snapToObjects="1">
      <p:cViewPr varScale="1">
        <p:scale>
          <a:sx n="67" d="100"/>
          <a:sy n="67" d="100"/>
        </p:scale>
        <p:origin x="-216" y="-96"/>
      </p:cViewPr>
      <p:guideLst>
        <p:guide orient="horz" pos="2456"/>
        <p:guide orient="horz" pos="41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1458" y="-54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22754-B49D-4363-9483-3B6910E46671}" type="doc">
      <dgm:prSet loTypeId="urn:microsoft.com/office/officeart/2005/8/layout/equation1" loCatId="relationship" qsTypeId="urn:microsoft.com/office/officeart/2005/8/quickstyle/simple4" qsCatId="simple" csTypeId="urn:microsoft.com/office/officeart/2005/8/colors/accent3_3" csCatId="accent3" phldr="1"/>
      <dgm:spPr/>
    </dgm:pt>
    <dgm:pt modelId="{AF9704F8-DC52-4435-BBEB-A4D51B37E0D4}">
      <dgm:prSet phldrT="[Text]"/>
      <dgm:spPr/>
      <dgm:t>
        <a:bodyPr/>
        <a:lstStyle/>
        <a:p>
          <a:r>
            <a:rPr lang="en-US" dirty="0" smtClean="0"/>
            <a:t>Sales</a:t>
          </a:r>
          <a:endParaRPr lang="en-US" dirty="0"/>
        </a:p>
      </dgm:t>
    </dgm:pt>
    <dgm:pt modelId="{87B4EAD7-51FF-4AF8-999F-3C96CFA89260}" type="parTrans" cxnId="{D3ACF3D7-8525-4D6A-A4A6-D045DF9A4B5E}">
      <dgm:prSet/>
      <dgm:spPr/>
      <dgm:t>
        <a:bodyPr/>
        <a:lstStyle/>
        <a:p>
          <a:endParaRPr lang="en-US"/>
        </a:p>
      </dgm:t>
    </dgm:pt>
    <dgm:pt modelId="{0FE1C2E6-BD05-4D87-B221-F24AC911845B}" type="sibTrans" cxnId="{D3ACF3D7-8525-4D6A-A4A6-D045DF9A4B5E}">
      <dgm:prSet/>
      <dgm:spPr/>
      <dgm:t>
        <a:bodyPr/>
        <a:lstStyle/>
        <a:p>
          <a:endParaRPr lang="en-US"/>
        </a:p>
      </dgm:t>
    </dgm:pt>
    <dgm:pt modelId="{83897F9D-0BD8-4E2C-8160-ECACB5491FD2}">
      <dgm:prSet phldrT="[Text]"/>
      <dgm:spPr/>
      <dgm:t>
        <a:bodyPr/>
        <a:lstStyle/>
        <a:p>
          <a:r>
            <a:rPr lang="en-US" dirty="0" smtClean="0"/>
            <a:t>Variable Costs</a:t>
          </a:r>
          <a:endParaRPr lang="en-US" dirty="0"/>
        </a:p>
      </dgm:t>
    </dgm:pt>
    <dgm:pt modelId="{584076F0-9BCF-4138-AD47-D1CE97C4B052}" type="parTrans" cxnId="{2A575405-9D66-47B8-882F-A87E41C3BDBE}">
      <dgm:prSet/>
      <dgm:spPr/>
      <dgm:t>
        <a:bodyPr/>
        <a:lstStyle/>
        <a:p>
          <a:endParaRPr lang="en-US"/>
        </a:p>
      </dgm:t>
    </dgm:pt>
    <dgm:pt modelId="{259DA34F-2580-48D6-8195-6D14DBB32F65}" type="sibTrans" cxnId="{2A575405-9D66-47B8-882F-A87E41C3BDBE}">
      <dgm:prSet/>
      <dgm:spPr/>
      <dgm:t>
        <a:bodyPr/>
        <a:lstStyle/>
        <a:p>
          <a:endParaRPr lang="en-US"/>
        </a:p>
      </dgm:t>
    </dgm:pt>
    <dgm:pt modelId="{0B14C0CD-E236-47D2-A6C9-FC3901C5EA6B}">
      <dgm:prSet phldrT="[Text]"/>
      <dgm:spPr/>
      <dgm:t>
        <a:bodyPr/>
        <a:lstStyle/>
        <a:p>
          <a:r>
            <a:rPr lang="en-US" dirty="0" smtClean="0"/>
            <a:t>Fixed Costs</a:t>
          </a:r>
          <a:endParaRPr lang="en-US" dirty="0"/>
        </a:p>
      </dgm:t>
    </dgm:pt>
    <dgm:pt modelId="{644BFC23-4A39-4445-94B8-A28BB5EF643E}" type="parTrans" cxnId="{11B66DF7-44EF-4D3E-B24C-87F29F11FE69}">
      <dgm:prSet/>
      <dgm:spPr/>
      <dgm:t>
        <a:bodyPr/>
        <a:lstStyle/>
        <a:p>
          <a:endParaRPr lang="en-US"/>
        </a:p>
      </dgm:t>
    </dgm:pt>
    <dgm:pt modelId="{44B7519D-C705-4704-8BF1-625ECD093F68}" type="sibTrans" cxnId="{11B66DF7-44EF-4D3E-B24C-87F29F11FE69}">
      <dgm:prSet/>
      <dgm:spPr/>
      <dgm:t>
        <a:bodyPr/>
        <a:lstStyle/>
        <a:p>
          <a:endParaRPr lang="en-US"/>
        </a:p>
      </dgm:t>
    </dgm:pt>
    <dgm:pt modelId="{14941F5D-CB99-41F0-AE4E-D394DAA49684}">
      <dgm:prSet phldrT="[Text]"/>
      <dgm:spPr/>
      <dgm:t>
        <a:bodyPr/>
        <a:lstStyle/>
        <a:p>
          <a:r>
            <a:rPr lang="en-US" dirty="0" smtClean="0"/>
            <a:t>Profit</a:t>
          </a:r>
          <a:endParaRPr lang="en-US" dirty="0"/>
        </a:p>
      </dgm:t>
    </dgm:pt>
    <dgm:pt modelId="{558502BD-BA10-42BB-94E9-3DA7328B3B56}" type="parTrans" cxnId="{DBD24C44-965D-4E2E-ADDD-8F3DE3851E36}">
      <dgm:prSet/>
      <dgm:spPr/>
      <dgm:t>
        <a:bodyPr/>
        <a:lstStyle/>
        <a:p>
          <a:endParaRPr lang="en-US"/>
        </a:p>
      </dgm:t>
    </dgm:pt>
    <dgm:pt modelId="{FD346F85-4468-4FCF-B576-D34EC293EF86}" type="sibTrans" cxnId="{DBD24C44-965D-4E2E-ADDD-8F3DE3851E36}">
      <dgm:prSet/>
      <dgm:spPr/>
      <dgm:t>
        <a:bodyPr/>
        <a:lstStyle/>
        <a:p>
          <a:endParaRPr lang="en-US"/>
        </a:p>
      </dgm:t>
    </dgm:pt>
    <dgm:pt modelId="{D7325338-0F60-414D-B9A4-2D2E6C5C7F15}" type="pres">
      <dgm:prSet presAssocID="{F5922754-B49D-4363-9483-3B6910E46671}" presName="linearFlow" presStyleCnt="0">
        <dgm:presLayoutVars>
          <dgm:dir/>
          <dgm:resizeHandles val="exact"/>
        </dgm:presLayoutVars>
      </dgm:prSet>
      <dgm:spPr/>
    </dgm:pt>
    <dgm:pt modelId="{DB7B913C-3026-4716-9569-1B5CD0EC50D1}" type="pres">
      <dgm:prSet presAssocID="{AF9704F8-DC52-4435-BBEB-A4D51B37E0D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42DE1-332E-44B8-B9BD-996E7B8B6BC2}" type="pres">
      <dgm:prSet presAssocID="{0FE1C2E6-BD05-4D87-B221-F24AC911845B}" presName="spacerL" presStyleCnt="0"/>
      <dgm:spPr/>
    </dgm:pt>
    <dgm:pt modelId="{D351C561-C822-4D9C-BA59-1BB508FD5E97}" type="pres">
      <dgm:prSet presAssocID="{0FE1C2E6-BD05-4D87-B221-F24AC911845B}" presName="sibTrans" presStyleLbl="sibTrans2D1" presStyleIdx="0" presStyleCnt="3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D116EB48-82D3-4C15-B4F2-83436A0FED6A}" type="pres">
      <dgm:prSet presAssocID="{0FE1C2E6-BD05-4D87-B221-F24AC911845B}" presName="spacerR" presStyleCnt="0"/>
      <dgm:spPr/>
    </dgm:pt>
    <dgm:pt modelId="{8A85750D-7DC8-462E-8D30-A0DA8367FE07}" type="pres">
      <dgm:prSet presAssocID="{83897F9D-0BD8-4E2C-8160-ECACB5491FD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E83F7-A230-4F98-A126-1E443CA147EB}" type="pres">
      <dgm:prSet presAssocID="{259DA34F-2580-48D6-8195-6D14DBB32F65}" presName="spacerL" presStyleCnt="0"/>
      <dgm:spPr/>
    </dgm:pt>
    <dgm:pt modelId="{5410163E-DF92-4C8F-87A9-725327FCB536}" type="pres">
      <dgm:prSet presAssocID="{259DA34F-2580-48D6-8195-6D14DBB32F6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E25DC4A-7D72-40DD-BC88-0C65B4918B9F}" type="pres">
      <dgm:prSet presAssocID="{259DA34F-2580-48D6-8195-6D14DBB32F65}" presName="spacerR" presStyleCnt="0"/>
      <dgm:spPr/>
    </dgm:pt>
    <dgm:pt modelId="{63FC3134-4156-453D-9D41-20BAE215D336}" type="pres">
      <dgm:prSet presAssocID="{0B14C0CD-E236-47D2-A6C9-FC3901C5EA6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6C821-3A78-424F-BBE6-5476B3BB493C}" type="pres">
      <dgm:prSet presAssocID="{44B7519D-C705-4704-8BF1-625ECD093F68}" presName="spacerL" presStyleCnt="0"/>
      <dgm:spPr/>
    </dgm:pt>
    <dgm:pt modelId="{2495A06E-CC63-4284-9A85-233CAA3521D6}" type="pres">
      <dgm:prSet presAssocID="{44B7519D-C705-4704-8BF1-625ECD093F68}" presName="sibTrans" presStyleLbl="sibTrans2D1" presStyleIdx="2" presStyleCnt="3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22F4E3F7-849B-48BE-8F89-741198101B43}" type="pres">
      <dgm:prSet presAssocID="{44B7519D-C705-4704-8BF1-625ECD093F68}" presName="spacerR" presStyleCnt="0"/>
      <dgm:spPr/>
    </dgm:pt>
    <dgm:pt modelId="{1973A89E-9989-4F2E-841E-9FC595399A86}" type="pres">
      <dgm:prSet presAssocID="{14941F5D-CB99-41F0-AE4E-D394DAA496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154ED8-F168-478C-B6B3-100E99F92966}" type="presOf" srcId="{AF9704F8-DC52-4435-BBEB-A4D51B37E0D4}" destId="{DB7B913C-3026-4716-9569-1B5CD0EC50D1}" srcOrd="0" destOrd="0" presId="urn:microsoft.com/office/officeart/2005/8/layout/equation1"/>
    <dgm:cxn modelId="{D3ACF3D7-8525-4D6A-A4A6-D045DF9A4B5E}" srcId="{F5922754-B49D-4363-9483-3B6910E46671}" destId="{AF9704F8-DC52-4435-BBEB-A4D51B37E0D4}" srcOrd="0" destOrd="0" parTransId="{87B4EAD7-51FF-4AF8-999F-3C96CFA89260}" sibTransId="{0FE1C2E6-BD05-4D87-B221-F24AC911845B}"/>
    <dgm:cxn modelId="{F3051D30-A531-4786-9E8B-00D3553DB991}" type="presOf" srcId="{83897F9D-0BD8-4E2C-8160-ECACB5491FD2}" destId="{8A85750D-7DC8-462E-8D30-A0DA8367FE07}" srcOrd="0" destOrd="0" presId="urn:microsoft.com/office/officeart/2005/8/layout/equation1"/>
    <dgm:cxn modelId="{11B66DF7-44EF-4D3E-B24C-87F29F11FE69}" srcId="{F5922754-B49D-4363-9483-3B6910E46671}" destId="{0B14C0CD-E236-47D2-A6C9-FC3901C5EA6B}" srcOrd="2" destOrd="0" parTransId="{644BFC23-4A39-4445-94B8-A28BB5EF643E}" sibTransId="{44B7519D-C705-4704-8BF1-625ECD093F68}"/>
    <dgm:cxn modelId="{DBD24C44-965D-4E2E-ADDD-8F3DE3851E36}" srcId="{F5922754-B49D-4363-9483-3B6910E46671}" destId="{14941F5D-CB99-41F0-AE4E-D394DAA49684}" srcOrd="3" destOrd="0" parTransId="{558502BD-BA10-42BB-94E9-3DA7328B3B56}" sibTransId="{FD346F85-4468-4FCF-B576-D34EC293EF86}"/>
    <dgm:cxn modelId="{CC8F63CC-0B40-44D4-8BB4-403832CB2DEB}" type="presOf" srcId="{0B14C0CD-E236-47D2-A6C9-FC3901C5EA6B}" destId="{63FC3134-4156-453D-9D41-20BAE215D336}" srcOrd="0" destOrd="0" presId="urn:microsoft.com/office/officeart/2005/8/layout/equation1"/>
    <dgm:cxn modelId="{5A500C43-9A19-4310-A2B6-738C7FB582F5}" type="presOf" srcId="{259DA34F-2580-48D6-8195-6D14DBB32F65}" destId="{5410163E-DF92-4C8F-87A9-725327FCB536}" srcOrd="0" destOrd="0" presId="urn:microsoft.com/office/officeart/2005/8/layout/equation1"/>
    <dgm:cxn modelId="{4FD7FDAF-58BA-4126-A20E-147B96214DE8}" type="presOf" srcId="{44B7519D-C705-4704-8BF1-625ECD093F68}" destId="{2495A06E-CC63-4284-9A85-233CAA3521D6}" srcOrd="0" destOrd="0" presId="urn:microsoft.com/office/officeart/2005/8/layout/equation1"/>
    <dgm:cxn modelId="{2A575405-9D66-47B8-882F-A87E41C3BDBE}" srcId="{F5922754-B49D-4363-9483-3B6910E46671}" destId="{83897F9D-0BD8-4E2C-8160-ECACB5491FD2}" srcOrd="1" destOrd="0" parTransId="{584076F0-9BCF-4138-AD47-D1CE97C4B052}" sibTransId="{259DA34F-2580-48D6-8195-6D14DBB32F65}"/>
    <dgm:cxn modelId="{1942017C-E9EE-4795-9726-AE3721DF7BA8}" type="presOf" srcId="{14941F5D-CB99-41F0-AE4E-D394DAA49684}" destId="{1973A89E-9989-4F2E-841E-9FC595399A86}" srcOrd="0" destOrd="0" presId="urn:microsoft.com/office/officeart/2005/8/layout/equation1"/>
    <dgm:cxn modelId="{508DB0F6-ACB7-4E03-9A5C-F096973964D9}" type="presOf" srcId="{0FE1C2E6-BD05-4D87-B221-F24AC911845B}" destId="{D351C561-C822-4D9C-BA59-1BB508FD5E97}" srcOrd="0" destOrd="0" presId="urn:microsoft.com/office/officeart/2005/8/layout/equation1"/>
    <dgm:cxn modelId="{35F2473C-BF58-43C5-AFC2-584EF1A9BC31}" type="presOf" srcId="{F5922754-B49D-4363-9483-3B6910E46671}" destId="{D7325338-0F60-414D-B9A4-2D2E6C5C7F15}" srcOrd="0" destOrd="0" presId="urn:microsoft.com/office/officeart/2005/8/layout/equation1"/>
    <dgm:cxn modelId="{7C87312F-8D50-4AB7-94F2-AC8C06B847AE}" type="presParOf" srcId="{D7325338-0F60-414D-B9A4-2D2E6C5C7F15}" destId="{DB7B913C-3026-4716-9569-1B5CD0EC50D1}" srcOrd="0" destOrd="0" presId="urn:microsoft.com/office/officeart/2005/8/layout/equation1"/>
    <dgm:cxn modelId="{3F836C4B-0406-41FD-9D07-2B41B2BE0CA4}" type="presParOf" srcId="{D7325338-0F60-414D-B9A4-2D2E6C5C7F15}" destId="{43F42DE1-332E-44B8-B9BD-996E7B8B6BC2}" srcOrd="1" destOrd="0" presId="urn:microsoft.com/office/officeart/2005/8/layout/equation1"/>
    <dgm:cxn modelId="{22E00908-BE60-498F-B914-011E609D100E}" type="presParOf" srcId="{D7325338-0F60-414D-B9A4-2D2E6C5C7F15}" destId="{D351C561-C822-4D9C-BA59-1BB508FD5E97}" srcOrd="2" destOrd="0" presId="urn:microsoft.com/office/officeart/2005/8/layout/equation1"/>
    <dgm:cxn modelId="{C3FFCD57-A6C6-47AF-B771-36AC3D2D5D71}" type="presParOf" srcId="{D7325338-0F60-414D-B9A4-2D2E6C5C7F15}" destId="{D116EB48-82D3-4C15-B4F2-83436A0FED6A}" srcOrd="3" destOrd="0" presId="urn:microsoft.com/office/officeart/2005/8/layout/equation1"/>
    <dgm:cxn modelId="{B8CEA8D0-1A06-46FE-86FB-03B819A1B0FA}" type="presParOf" srcId="{D7325338-0F60-414D-B9A4-2D2E6C5C7F15}" destId="{8A85750D-7DC8-462E-8D30-A0DA8367FE07}" srcOrd="4" destOrd="0" presId="urn:microsoft.com/office/officeart/2005/8/layout/equation1"/>
    <dgm:cxn modelId="{B0EEA907-56B5-4A94-B50C-37CC1436628B}" type="presParOf" srcId="{D7325338-0F60-414D-B9A4-2D2E6C5C7F15}" destId="{D9AE83F7-A230-4F98-A126-1E443CA147EB}" srcOrd="5" destOrd="0" presId="urn:microsoft.com/office/officeart/2005/8/layout/equation1"/>
    <dgm:cxn modelId="{C288D7CE-8D7B-480F-B60D-A08818E645B1}" type="presParOf" srcId="{D7325338-0F60-414D-B9A4-2D2E6C5C7F15}" destId="{5410163E-DF92-4C8F-87A9-725327FCB536}" srcOrd="6" destOrd="0" presId="urn:microsoft.com/office/officeart/2005/8/layout/equation1"/>
    <dgm:cxn modelId="{50558371-4CBC-4D87-9B21-18367883D7ED}" type="presParOf" srcId="{D7325338-0F60-414D-B9A4-2D2E6C5C7F15}" destId="{DE25DC4A-7D72-40DD-BC88-0C65B4918B9F}" srcOrd="7" destOrd="0" presId="urn:microsoft.com/office/officeart/2005/8/layout/equation1"/>
    <dgm:cxn modelId="{BDF4E925-9D7B-46BE-9EE8-A4D01A229E25}" type="presParOf" srcId="{D7325338-0F60-414D-B9A4-2D2E6C5C7F15}" destId="{63FC3134-4156-453D-9D41-20BAE215D336}" srcOrd="8" destOrd="0" presId="urn:microsoft.com/office/officeart/2005/8/layout/equation1"/>
    <dgm:cxn modelId="{90AECBFD-5D37-4EF9-BA30-2F72EFE64887}" type="presParOf" srcId="{D7325338-0F60-414D-B9A4-2D2E6C5C7F15}" destId="{ABA6C821-3A78-424F-BBE6-5476B3BB493C}" srcOrd="9" destOrd="0" presId="urn:microsoft.com/office/officeart/2005/8/layout/equation1"/>
    <dgm:cxn modelId="{A1F35A2C-0F07-44BC-A85F-E5ACDDF72B55}" type="presParOf" srcId="{D7325338-0F60-414D-B9A4-2D2E6C5C7F15}" destId="{2495A06E-CC63-4284-9A85-233CAA3521D6}" srcOrd="10" destOrd="0" presId="urn:microsoft.com/office/officeart/2005/8/layout/equation1"/>
    <dgm:cxn modelId="{420EAA95-AEB8-47EF-8AEE-050ABDE6E34C}" type="presParOf" srcId="{D7325338-0F60-414D-B9A4-2D2E6C5C7F15}" destId="{22F4E3F7-849B-48BE-8F89-741198101B43}" srcOrd="11" destOrd="0" presId="urn:microsoft.com/office/officeart/2005/8/layout/equation1"/>
    <dgm:cxn modelId="{7F52D17A-5BB4-46E0-A34E-3D2AF22EAC40}" type="presParOf" srcId="{D7325338-0F60-414D-B9A4-2D2E6C5C7F15}" destId="{1973A89E-9989-4F2E-841E-9FC595399A86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922754-B49D-4363-9483-3B6910E46671}" type="doc">
      <dgm:prSet loTypeId="urn:microsoft.com/office/officeart/2005/8/layout/equation1" loCatId="relationship" qsTypeId="urn:microsoft.com/office/officeart/2005/8/quickstyle/simple4" qsCatId="simple" csTypeId="urn:microsoft.com/office/officeart/2005/8/colors/accent1_3" csCatId="accent1" phldr="1"/>
      <dgm:spPr/>
    </dgm:pt>
    <dgm:pt modelId="{AF9704F8-DC52-4435-BBEB-A4D51B37E0D4}">
      <dgm:prSet phldrT="[Text]"/>
      <dgm:spPr/>
      <dgm:t>
        <a:bodyPr/>
        <a:lstStyle/>
        <a:p>
          <a:r>
            <a:rPr lang="en-US" dirty="0" smtClean="0"/>
            <a:t>Profit</a:t>
          </a:r>
          <a:endParaRPr lang="en-US" dirty="0"/>
        </a:p>
      </dgm:t>
    </dgm:pt>
    <dgm:pt modelId="{87B4EAD7-51FF-4AF8-999F-3C96CFA89260}" type="parTrans" cxnId="{D3ACF3D7-8525-4D6A-A4A6-D045DF9A4B5E}">
      <dgm:prSet/>
      <dgm:spPr/>
      <dgm:t>
        <a:bodyPr/>
        <a:lstStyle/>
        <a:p>
          <a:endParaRPr lang="en-US"/>
        </a:p>
      </dgm:t>
    </dgm:pt>
    <dgm:pt modelId="{0FE1C2E6-BD05-4D87-B221-F24AC911845B}" type="sibTrans" cxnId="{D3ACF3D7-8525-4D6A-A4A6-D045DF9A4B5E}">
      <dgm:prSet/>
      <dgm:spPr/>
      <dgm:t>
        <a:bodyPr/>
        <a:lstStyle/>
        <a:p>
          <a:endParaRPr lang="en-US"/>
        </a:p>
      </dgm:t>
    </dgm:pt>
    <dgm:pt modelId="{83897F9D-0BD8-4E2C-8160-ECACB5491FD2}">
      <dgm:prSet phldrT="[Text]"/>
      <dgm:spPr/>
      <dgm:t>
        <a:bodyPr/>
        <a:lstStyle/>
        <a:p>
          <a:r>
            <a:rPr lang="en-US" dirty="0" smtClean="0"/>
            <a:t>Sales</a:t>
          </a:r>
          <a:endParaRPr lang="en-US" dirty="0"/>
        </a:p>
      </dgm:t>
    </dgm:pt>
    <dgm:pt modelId="{584076F0-9BCF-4138-AD47-D1CE97C4B052}" type="parTrans" cxnId="{2A575405-9D66-47B8-882F-A87E41C3BDBE}">
      <dgm:prSet/>
      <dgm:spPr/>
      <dgm:t>
        <a:bodyPr/>
        <a:lstStyle/>
        <a:p>
          <a:endParaRPr lang="en-US"/>
        </a:p>
      </dgm:t>
    </dgm:pt>
    <dgm:pt modelId="{259DA34F-2580-48D6-8195-6D14DBB32F65}" type="sibTrans" cxnId="{2A575405-9D66-47B8-882F-A87E41C3BDBE}">
      <dgm:prSet/>
      <dgm:spPr/>
      <dgm:t>
        <a:bodyPr/>
        <a:lstStyle/>
        <a:p>
          <a:endParaRPr lang="en-US"/>
        </a:p>
      </dgm:t>
    </dgm:pt>
    <dgm:pt modelId="{0B14C0CD-E236-47D2-A6C9-FC3901C5EA6B}">
      <dgm:prSet phldrT="[Text]"/>
      <dgm:spPr/>
      <dgm:t>
        <a:bodyPr/>
        <a:lstStyle/>
        <a:p>
          <a:r>
            <a:rPr lang="en-US" dirty="0" smtClean="0"/>
            <a:t>Variable Costs</a:t>
          </a:r>
          <a:endParaRPr lang="en-US" dirty="0"/>
        </a:p>
      </dgm:t>
    </dgm:pt>
    <dgm:pt modelId="{644BFC23-4A39-4445-94B8-A28BB5EF643E}" type="parTrans" cxnId="{11B66DF7-44EF-4D3E-B24C-87F29F11FE69}">
      <dgm:prSet/>
      <dgm:spPr/>
      <dgm:t>
        <a:bodyPr/>
        <a:lstStyle/>
        <a:p>
          <a:endParaRPr lang="en-US"/>
        </a:p>
      </dgm:t>
    </dgm:pt>
    <dgm:pt modelId="{44B7519D-C705-4704-8BF1-625ECD093F68}" type="sibTrans" cxnId="{11B66DF7-44EF-4D3E-B24C-87F29F11FE69}">
      <dgm:prSet/>
      <dgm:spPr/>
      <dgm:t>
        <a:bodyPr/>
        <a:lstStyle/>
        <a:p>
          <a:endParaRPr lang="en-US"/>
        </a:p>
      </dgm:t>
    </dgm:pt>
    <dgm:pt modelId="{14941F5D-CB99-41F0-AE4E-D394DAA49684}">
      <dgm:prSet phldrT="[Text]"/>
      <dgm:spPr/>
      <dgm:t>
        <a:bodyPr/>
        <a:lstStyle/>
        <a:p>
          <a:r>
            <a:rPr lang="en-US" dirty="0" smtClean="0"/>
            <a:t>Fixed Costs</a:t>
          </a:r>
          <a:endParaRPr lang="en-US" dirty="0"/>
        </a:p>
      </dgm:t>
    </dgm:pt>
    <dgm:pt modelId="{558502BD-BA10-42BB-94E9-3DA7328B3B56}" type="parTrans" cxnId="{DBD24C44-965D-4E2E-ADDD-8F3DE3851E36}">
      <dgm:prSet/>
      <dgm:spPr/>
      <dgm:t>
        <a:bodyPr/>
        <a:lstStyle/>
        <a:p>
          <a:endParaRPr lang="en-US"/>
        </a:p>
      </dgm:t>
    </dgm:pt>
    <dgm:pt modelId="{FD346F85-4468-4FCF-B576-D34EC293EF86}" type="sibTrans" cxnId="{DBD24C44-965D-4E2E-ADDD-8F3DE3851E36}">
      <dgm:prSet/>
      <dgm:spPr/>
      <dgm:t>
        <a:bodyPr/>
        <a:lstStyle/>
        <a:p>
          <a:endParaRPr lang="en-US"/>
        </a:p>
      </dgm:t>
    </dgm:pt>
    <dgm:pt modelId="{D7325338-0F60-414D-B9A4-2D2E6C5C7F15}" type="pres">
      <dgm:prSet presAssocID="{F5922754-B49D-4363-9483-3B6910E46671}" presName="linearFlow" presStyleCnt="0">
        <dgm:presLayoutVars>
          <dgm:dir/>
          <dgm:resizeHandles val="exact"/>
        </dgm:presLayoutVars>
      </dgm:prSet>
      <dgm:spPr/>
    </dgm:pt>
    <dgm:pt modelId="{DB7B913C-3026-4716-9569-1B5CD0EC50D1}" type="pres">
      <dgm:prSet presAssocID="{AF9704F8-DC52-4435-BBEB-A4D51B37E0D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42DE1-332E-44B8-B9BD-996E7B8B6BC2}" type="pres">
      <dgm:prSet presAssocID="{0FE1C2E6-BD05-4D87-B221-F24AC911845B}" presName="spacerL" presStyleCnt="0"/>
      <dgm:spPr/>
    </dgm:pt>
    <dgm:pt modelId="{D351C561-C822-4D9C-BA59-1BB508FD5E97}" type="pres">
      <dgm:prSet presAssocID="{0FE1C2E6-BD05-4D87-B221-F24AC911845B}" presName="sibTrans" presStyleLbl="sibTrans2D1" presStyleIdx="0" presStyleCnt="3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D116EB48-82D3-4C15-B4F2-83436A0FED6A}" type="pres">
      <dgm:prSet presAssocID="{0FE1C2E6-BD05-4D87-B221-F24AC911845B}" presName="spacerR" presStyleCnt="0"/>
      <dgm:spPr/>
    </dgm:pt>
    <dgm:pt modelId="{8A85750D-7DC8-462E-8D30-A0DA8367FE07}" type="pres">
      <dgm:prSet presAssocID="{83897F9D-0BD8-4E2C-8160-ECACB5491FD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E83F7-A230-4F98-A126-1E443CA147EB}" type="pres">
      <dgm:prSet presAssocID="{259DA34F-2580-48D6-8195-6D14DBB32F65}" presName="spacerL" presStyleCnt="0"/>
      <dgm:spPr/>
    </dgm:pt>
    <dgm:pt modelId="{5410163E-DF92-4C8F-87A9-725327FCB536}" type="pres">
      <dgm:prSet presAssocID="{259DA34F-2580-48D6-8195-6D14DBB32F65}" presName="sibTrans" presStyleLbl="sibTrans2D1" presStyleIdx="1" presStyleCnt="3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DE25DC4A-7D72-40DD-BC88-0C65B4918B9F}" type="pres">
      <dgm:prSet presAssocID="{259DA34F-2580-48D6-8195-6D14DBB32F65}" presName="spacerR" presStyleCnt="0"/>
      <dgm:spPr/>
    </dgm:pt>
    <dgm:pt modelId="{63FC3134-4156-453D-9D41-20BAE215D336}" type="pres">
      <dgm:prSet presAssocID="{0B14C0CD-E236-47D2-A6C9-FC3901C5EA6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6C821-3A78-424F-BBE6-5476B3BB493C}" type="pres">
      <dgm:prSet presAssocID="{44B7519D-C705-4704-8BF1-625ECD093F68}" presName="spacerL" presStyleCnt="0"/>
      <dgm:spPr/>
    </dgm:pt>
    <dgm:pt modelId="{2495A06E-CC63-4284-9A85-233CAA3521D6}" type="pres">
      <dgm:prSet presAssocID="{44B7519D-C705-4704-8BF1-625ECD093F68}" presName="sibTrans" presStyleLbl="sibTrans2D1" presStyleIdx="2" presStyleCnt="3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22F4E3F7-849B-48BE-8F89-741198101B43}" type="pres">
      <dgm:prSet presAssocID="{44B7519D-C705-4704-8BF1-625ECD093F68}" presName="spacerR" presStyleCnt="0"/>
      <dgm:spPr/>
    </dgm:pt>
    <dgm:pt modelId="{1973A89E-9989-4F2E-841E-9FC595399A86}" type="pres">
      <dgm:prSet presAssocID="{14941F5D-CB99-41F0-AE4E-D394DAA496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CB89D8-DD13-46C7-8DD8-FFB205E6B9BC}" type="presOf" srcId="{0FE1C2E6-BD05-4D87-B221-F24AC911845B}" destId="{D351C561-C822-4D9C-BA59-1BB508FD5E97}" srcOrd="0" destOrd="0" presId="urn:microsoft.com/office/officeart/2005/8/layout/equation1"/>
    <dgm:cxn modelId="{E0FC4B71-4381-40F4-B971-3BAF1F5EDFCD}" type="presOf" srcId="{AF9704F8-DC52-4435-BBEB-A4D51B37E0D4}" destId="{DB7B913C-3026-4716-9569-1B5CD0EC50D1}" srcOrd="0" destOrd="0" presId="urn:microsoft.com/office/officeart/2005/8/layout/equation1"/>
    <dgm:cxn modelId="{8B0F36A9-3231-4978-B8EC-0698B1ADC7E5}" type="presOf" srcId="{83897F9D-0BD8-4E2C-8160-ECACB5491FD2}" destId="{8A85750D-7DC8-462E-8D30-A0DA8367FE07}" srcOrd="0" destOrd="0" presId="urn:microsoft.com/office/officeart/2005/8/layout/equation1"/>
    <dgm:cxn modelId="{11B66DF7-44EF-4D3E-B24C-87F29F11FE69}" srcId="{F5922754-B49D-4363-9483-3B6910E46671}" destId="{0B14C0CD-E236-47D2-A6C9-FC3901C5EA6B}" srcOrd="2" destOrd="0" parTransId="{644BFC23-4A39-4445-94B8-A28BB5EF643E}" sibTransId="{44B7519D-C705-4704-8BF1-625ECD093F68}"/>
    <dgm:cxn modelId="{2A575405-9D66-47B8-882F-A87E41C3BDBE}" srcId="{F5922754-B49D-4363-9483-3B6910E46671}" destId="{83897F9D-0BD8-4E2C-8160-ECACB5491FD2}" srcOrd="1" destOrd="0" parTransId="{584076F0-9BCF-4138-AD47-D1CE97C4B052}" sibTransId="{259DA34F-2580-48D6-8195-6D14DBB32F65}"/>
    <dgm:cxn modelId="{D3ACF3D7-8525-4D6A-A4A6-D045DF9A4B5E}" srcId="{F5922754-B49D-4363-9483-3B6910E46671}" destId="{AF9704F8-DC52-4435-BBEB-A4D51B37E0D4}" srcOrd="0" destOrd="0" parTransId="{87B4EAD7-51FF-4AF8-999F-3C96CFA89260}" sibTransId="{0FE1C2E6-BD05-4D87-B221-F24AC911845B}"/>
    <dgm:cxn modelId="{CE61084B-F760-466C-A95B-D9CD5AD640E4}" type="presOf" srcId="{259DA34F-2580-48D6-8195-6D14DBB32F65}" destId="{5410163E-DF92-4C8F-87A9-725327FCB536}" srcOrd="0" destOrd="0" presId="urn:microsoft.com/office/officeart/2005/8/layout/equation1"/>
    <dgm:cxn modelId="{A4128608-FFB1-4F67-B546-E112F3438DF7}" type="presOf" srcId="{44B7519D-C705-4704-8BF1-625ECD093F68}" destId="{2495A06E-CC63-4284-9A85-233CAA3521D6}" srcOrd="0" destOrd="0" presId="urn:microsoft.com/office/officeart/2005/8/layout/equation1"/>
    <dgm:cxn modelId="{13099340-397A-4EDD-A97B-35A3FDBF706C}" type="presOf" srcId="{0B14C0CD-E236-47D2-A6C9-FC3901C5EA6B}" destId="{63FC3134-4156-453D-9D41-20BAE215D336}" srcOrd="0" destOrd="0" presId="urn:microsoft.com/office/officeart/2005/8/layout/equation1"/>
    <dgm:cxn modelId="{DBD24C44-965D-4E2E-ADDD-8F3DE3851E36}" srcId="{F5922754-B49D-4363-9483-3B6910E46671}" destId="{14941F5D-CB99-41F0-AE4E-D394DAA49684}" srcOrd="3" destOrd="0" parTransId="{558502BD-BA10-42BB-94E9-3DA7328B3B56}" sibTransId="{FD346F85-4468-4FCF-B576-D34EC293EF86}"/>
    <dgm:cxn modelId="{15D93A34-AC52-4468-B428-E76C7BC370FE}" type="presOf" srcId="{F5922754-B49D-4363-9483-3B6910E46671}" destId="{D7325338-0F60-414D-B9A4-2D2E6C5C7F15}" srcOrd="0" destOrd="0" presId="urn:microsoft.com/office/officeart/2005/8/layout/equation1"/>
    <dgm:cxn modelId="{B1F16444-E48C-418C-AA04-8336D96BDEAF}" type="presOf" srcId="{14941F5D-CB99-41F0-AE4E-D394DAA49684}" destId="{1973A89E-9989-4F2E-841E-9FC595399A86}" srcOrd="0" destOrd="0" presId="urn:microsoft.com/office/officeart/2005/8/layout/equation1"/>
    <dgm:cxn modelId="{F4A35F96-13A7-45E2-9939-BF4B3D5EBC2B}" type="presParOf" srcId="{D7325338-0F60-414D-B9A4-2D2E6C5C7F15}" destId="{DB7B913C-3026-4716-9569-1B5CD0EC50D1}" srcOrd="0" destOrd="0" presId="urn:microsoft.com/office/officeart/2005/8/layout/equation1"/>
    <dgm:cxn modelId="{004D420A-CF5D-43CE-8EEE-33432E194FE5}" type="presParOf" srcId="{D7325338-0F60-414D-B9A4-2D2E6C5C7F15}" destId="{43F42DE1-332E-44B8-B9BD-996E7B8B6BC2}" srcOrd="1" destOrd="0" presId="urn:microsoft.com/office/officeart/2005/8/layout/equation1"/>
    <dgm:cxn modelId="{EFE74242-5A96-4220-8DB8-DCDE9A3DE9DD}" type="presParOf" srcId="{D7325338-0F60-414D-B9A4-2D2E6C5C7F15}" destId="{D351C561-C822-4D9C-BA59-1BB508FD5E97}" srcOrd="2" destOrd="0" presId="urn:microsoft.com/office/officeart/2005/8/layout/equation1"/>
    <dgm:cxn modelId="{4AD292CF-5CBB-423B-99FB-ED1DAB46E6AB}" type="presParOf" srcId="{D7325338-0F60-414D-B9A4-2D2E6C5C7F15}" destId="{D116EB48-82D3-4C15-B4F2-83436A0FED6A}" srcOrd="3" destOrd="0" presId="urn:microsoft.com/office/officeart/2005/8/layout/equation1"/>
    <dgm:cxn modelId="{5B204F5B-F8A8-47CF-9115-67EDF58030D7}" type="presParOf" srcId="{D7325338-0F60-414D-B9A4-2D2E6C5C7F15}" destId="{8A85750D-7DC8-462E-8D30-A0DA8367FE07}" srcOrd="4" destOrd="0" presId="urn:microsoft.com/office/officeart/2005/8/layout/equation1"/>
    <dgm:cxn modelId="{2CB53363-7FD4-4F50-BFAF-4B764B7DF031}" type="presParOf" srcId="{D7325338-0F60-414D-B9A4-2D2E6C5C7F15}" destId="{D9AE83F7-A230-4F98-A126-1E443CA147EB}" srcOrd="5" destOrd="0" presId="urn:microsoft.com/office/officeart/2005/8/layout/equation1"/>
    <dgm:cxn modelId="{37FDDF74-64AB-4AC5-BC7C-ECCB78725AA7}" type="presParOf" srcId="{D7325338-0F60-414D-B9A4-2D2E6C5C7F15}" destId="{5410163E-DF92-4C8F-87A9-725327FCB536}" srcOrd="6" destOrd="0" presId="urn:microsoft.com/office/officeart/2005/8/layout/equation1"/>
    <dgm:cxn modelId="{27FB364B-4BAA-49F4-A2FB-251A17FBBDA8}" type="presParOf" srcId="{D7325338-0F60-414D-B9A4-2D2E6C5C7F15}" destId="{DE25DC4A-7D72-40DD-BC88-0C65B4918B9F}" srcOrd="7" destOrd="0" presId="urn:microsoft.com/office/officeart/2005/8/layout/equation1"/>
    <dgm:cxn modelId="{2503F7C0-46AE-450E-938D-A7CF846FD4C1}" type="presParOf" srcId="{D7325338-0F60-414D-B9A4-2D2E6C5C7F15}" destId="{63FC3134-4156-453D-9D41-20BAE215D336}" srcOrd="8" destOrd="0" presId="urn:microsoft.com/office/officeart/2005/8/layout/equation1"/>
    <dgm:cxn modelId="{B17D09E2-22D9-427E-AD1D-8F694F1B7EFA}" type="presParOf" srcId="{D7325338-0F60-414D-B9A4-2D2E6C5C7F15}" destId="{ABA6C821-3A78-424F-BBE6-5476B3BB493C}" srcOrd="9" destOrd="0" presId="urn:microsoft.com/office/officeart/2005/8/layout/equation1"/>
    <dgm:cxn modelId="{AF256CFD-8ED8-4497-8172-6EBD906A2162}" type="presParOf" srcId="{D7325338-0F60-414D-B9A4-2D2E6C5C7F15}" destId="{2495A06E-CC63-4284-9A85-233CAA3521D6}" srcOrd="10" destOrd="0" presId="urn:microsoft.com/office/officeart/2005/8/layout/equation1"/>
    <dgm:cxn modelId="{5E9827DB-2AF4-4EC6-950E-C1BC6C91ADB3}" type="presParOf" srcId="{D7325338-0F60-414D-B9A4-2D2E6C5C7F15}" destId="{22F4E3F7-849B-48BE-8F89-741198101B43}" srcOrd="11" destOrd="0" presId="urn:microsoft.com/office/officeart/2005/8/layout/equation1"/>
    <dgm:cxn modelId="{16EB0D26-6067-4C0F-B127-1C6BC79213D8}" type="presParOf" srcId="{D7325338-0F60-414D-B9A4-2D2E6C5C7F15}" destId="{1973A89E-9989-4F2E-841E-9FC595399A86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922754-B49D-4363-9483-3B6910E46671}" type="doc">
      <dgm:prSet loTypeId="urn:microsoft.com/office/officeart/2005/8/layout/equation1" loCatId="relationship" qsTypeId="urn:microsoft.com/office/officeart/2005/8/quickstyle/simple4" qsCatId="simple" csTypeId="urn:microsoft.com/office/officeart/2005/8/colors/accent1_3" csCatId="accent1" phldr="1"/>
      <dgm:spPr/>
    </dgm:pt>
    <dgm:pt modelId="{AF9704F8-DC52-4435-BBEB-A4D51B37E0D4}">
      <dgm:prSet phldrT="[Text]"/>
      <dgm:spPr/>
      <dgm:t>
        <a:bodyPr/>
        <a:lstStyle/>
        <a:p>
          <a:r>
            <a:rPr lang="en-US" dirty="0" smtClean="0"/>
            <a:t>Profit</a:t>
          </a:r>
          <a:endParaRPr lang="en-US" dirty="0"/>
        </a:p>
      </dgm:t>
    </dgm:pt>
    <dgm:pt modelId="{87B4EAD7-51FF-4AF8-999F-3C96CFA89260}" type="parTrans" cxnId="{D3ACF3D7-8525-4D6A-A4A6-D045DF9A4B5E}">
      <dgm:prSet/>
      <dgm:spPr/>
      <dgm:t>
        <a:bodyPr/>
        <a:lstStyle/>
        <a:p>
          <a:endParaRPr lang="en-US"/>
        </a:p>
      </dgm:t>
    </dgm:pt>
    <dgm:pt modelId="{0FE1C2E6-BD05-4D87-B221-F24AC911845B}" type="sibTrans" cxnId="{D3ACF3D7-8525-4D6A-A4A6-D045DF9A4B5E}">
      <dgm:prSet/>
      <dgm:spPr/>
      <dgm:t>
        <a:bodyPr/>
        <a:lstStyle/>
        <a:p>
          <a:endParaRPr lang="en-US"/>
        </a:p>
      </dgm:t>
    </dgm:pt>
    <dgm:pt modelId="{83897F9D-0BD8-4E2C-8160-ECACB5491FD2}">
      <dgm:prSet phldrT="[Text]"/>
      <dgm:spPr/>
      <dgm:t>
        <a:bodyPr/>
        <a:lstStyle/>
        <a:p>
          <a:r>
            <a:rPr lang="en-US" dirty="0" smtClean="0"/>
            <a:t>Sales</a:t>
          </a:r>
          <a:endParaRPr lang="en-US" dirty="0"/>
        </a:p>
      </dgm:t>
    </dgm:pt>
    <dgm:pt modelId="{584076F0-9BCF-4138-AD47-D1CE97C4B052}" type="parTrans" cxnId="{2A575405-9D66-47B8-882F-A87E41C3BDBE}">
      <dgm:prSet/>
      <dgm:spPr/>
      <dgm:t>
        <a:bodyPr/>
        <a:lstStyle/>
        <a:p>
          <a:endParaRPr lang="en-US"/>
        </a:p>
      </dgm:t>
    </dgm:pt>
    <dgm:pt modelId="{259DA34F-2580-48D6-8195-6D14DBB32F65}" type="sibTrans" cxnId="{2A575405-9D66-47B8-882F-A87E41C3BDBE}">
      <dgm:prSet/>
      <dgm:spPr/>
      <dgm:t>
        <a:bodyPr/>
        <a:lstStyle/>
        <a:p>
          <a:endParaRPr lang="en-US"/>
        </a:p>
      </dgm:t>
    </dgm:pt>
    <dgm:pt modelId="{0B14C0CD-E236-47D2-A6C9-FC3901C5EA6B}">
      <dgm:prSet phldrT="[Text]"/>
      <dgm:spPr/>
      <dgm:t>
        <a:bodyPr/>
        <a:lstStyle/>
        <a:p>
          <a:r>
            <a:rPr lang="en-US" dirty="0" smtClean="0"/>
            <a:t>Variable Costs</a:t>
          </a:r>
          <a:endParaRPr lang="en-US" dirty="0"/>
        </a:p>
      </dgm:t>
    </dgm:pt>
    <dgm:pt modelId="{644BFC23-4A39-4445-94B8-A28BB5EF643E}" type="parTrans" cxnId="{11B66DF7-44EF-4D3E-B24C-87F29F11FE69}">
      <dgm:prSet/>
      <dgm:spPr/>
      <dgm:t>
        <a:bodyPr/>
        <a:lstStyle/>
        <a:p>
          <a:endParaRPr lang="en-US"/>
        </a:p>
      </dgm:t>
    </dgm:pt>
    <dgm:pt modelId="{44B7519D-C705-4704-8BF1-625ECD093F68}" type="sibTrans" cxnId="{11B66DF7-44EF-4D3E-B24C-87F29F11FE69}">
      <dgm:prSet/>
      <dgm:spPr/>
      <dgm:t>
        <a:bodyPr/>
        <a:lstStyle/>
        <a:p>
          <a:endParaRPr lang="en-US"/>
        </a:p>
      </dgm:t>
    </dgm:pt>
    <dgm:pt modelId="{14941F5D-CB99-41F0-AE4E-D394DAA49684}">
      <dgm:prSet phldrT="[Text]"/>
      <dgm:spPr/>
      <dgm:t>
        <a:bodyPr/>
        <a:lstStyle/>
        <a:p>
          <a:r>
            <a:rPr lang="en-US" dirty="0" smtClean="0"/>
            <a:t>Fixed Costs</a:t>
          </a:r>
          <a:endParaRPr lang="en-US" dirty="0"/>
        </a:p>
      </dgm:t>
    </dgm:pt>
    <dgm:pt modelId="{558502BD-BA10-42BB-94E9-3DA7328B3B56}" type="parTrans" cxnId="{DBD24C44-965D-4E2E-ADDD-8F3DE3851E36}">
      <dgm:prSet/>
      <dgm:spPr/>
      <dgm:t>
        <a:bodyPr/>
        <a:lstStyle/>
        <a:p>
          <a:endParaRPr lang="en-US"/>
        </a:p>
      </dgm:t>
    </dgm:pt>
    <dgm:pt modelId="{FD346F85-4468-4FCF-B576-D34EC293EF86}" type="sibTrans" cxnId="{DBD24C44-965D-4E2E-ADDD-8F3DE3851E36}">
      <dgm:prSet/>
      <dgm:spPr/>
      <dgm:t>
        <a:bodyPr/>
        <a:lstStyle/>
        <a:p>
          <a:endParaRPr lang="en-US"/>
        </a:p>
      </dgm:t>
    </dgm:pt>
    <dgm:pt modelId="{D7325338-0F60-414D-B9A4-2D2E6C5C7F15}" type="pres">
      <dgm:prSet presAssocID="{F5922754-B49D-4363-9483-3B6910E46671}" presName="linearFlow" presStyleCnt="0">
        <dgm:presLayoutVars>
          <dgm:dir/>
          <dgm:resizeHandles val="exact"/>
        </dgm:presLayoutVars>
      </dgm:prSet>
      <dgm:spPr/>
    </dgm:pt>
    <dgm:pt modelId="{DB7B913C-3026-4716-9569-1B5CD0EC50D1}" type="pres">
      <dgm:prSet presAssocID="{AF9704F8-DC52-4435-BBEB-A4D51B37E0D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42DE1-332E-44B8-B9BD-996E7B8B6BC2}" type="pres">
      <dgm:prSet presAssocID="{0FE1C2E6-BD05-4D87-B221-F24AC911845B}" presName="spacerL" presStyleCnt="0"/>
      <dgm:spPr/>
    </dgm:pt>
    <dgm:pt modelId="{D351C561-C822-4D9C-BA59-1BB508FD5E97}" type="pres">
      <dgm:prSet presAssocID="{0FE1C2E6-BD05-4D87-B221-F24AC911845B}" presName="sibTrans" presStyleLbl="sibTrans2D1" presStyleIdx="0" presStyleCnt="3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D116EB48-82D3-4C15-B4F2-83436A0FED6A}" type="pres">
      <dgm:prSet presAssocID="{0FE1C2E6-BD05-4D87-B221-F24AC911845B}" presName="spacerR" presStyleCnt="0"/>
      <dgm:spPr/>
    </dgm:pt>
    <dgm:pt modelId="{8A85750D-7DC8-462E-8D30-A0DA8367FE07}" type="pres">
      <dgm:prSet presAssocID="{83897F9D-0BD8-4E2C-8160-ECACB5491FD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E83F7-A230-4F98-A126-1E443CA147EB}" type="pres">
      <dgm:prSet presAssocID="{259DA34F-2580-48D6-8195-6D14DBB32F65}" presName="spacerL" presStyleCnt="0"/>
      <dgm:spPr/>
    </dgm:pt>
    <dgm:pt modelId="{5410163E-DF92-4C8F-87A9-725327FCB536}" type="pres">
      <dgm:prSet presAssocID="{259DA34F-2580-48D6-8195-6D14DBB32F65}" presName="sibTrans" presStyleLbl="sibTrans2D1" presStyleIdx="1" presStyleCnt="3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DE25DC4A-7D72-40DD-BC88-0C65B4918B9F}" type="pres">
      <dgm:prSet presAssocID="{259DA34F-2580-48D6-8195-6D14DBB32F65}" presName="spacerR" presStyleCnt="0"/>
      <dgm:spPr/>
    </dgm:pt>
    <dgm:pt modelId="{63FC3134-4156-453D-9D41-20BAE215D336}" type="pres">
      <dgm:prSet presAssocID="{0B14C0CD-E236-47D2-A6C9-FC3901C5EA6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A6C821-3A78-424F-BBE6-5476B3BB493C}" type="pres">
      <dgm:prSet presAssocID="{44B7519D-C705-4704-8BF1-625ECD093F68}" presName="spacerL" presStyleCnt="0"/>
      <dgm:spPr/>
    </dgm:pt>
    <dgm:pt modelId="{2495A06E-CC63-4284-9A85-233CAA3521D6}" type="pres">
      <dgm:prSet presAssocID="{44B7519D-C705-4704-8BF1-625ECD093F68}" presName="sibTrans" presStyleLbl="sibTrans2D1" presStyleIdx="2" presStyleCnt="3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22F4E3F7-849B-48BE-8F89-741198101B43}" type="pres">
      <dgm:prSet presAssocID="{44B7519D-C705-4704-8BF1-625ECD093F68}" presName="spacerR" presStyleCnt="0"/>
      <dgm:spPr/>
    </dgm:pt>
    <dgm:pt modelId="{1973A89E-9989-4F2E-841E-9FC595399A86}" type="pres">
      <dgm:prSet presAssocID="{14941F5D-CB99-41F0-AE4E-D394DAA496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7401B6-24FC-41D1-AA46-161DFF939761}" type="presOf" srcId="{83897F9D-0BD8-4E2C-8160-ECACB5491FD2}" destId="{8A85750D-7DC8-462E-8D30-A0DA8367FE07}" srcOrd="0" destOrd="0" presId="urn:microsoft.com/office/officeart/2005/8/layout/equation1"/>
    <dgm:cxn modelId="{11B66DF7-44EF-4D3E-B24C-87F29F11FE69}" srcId="{F5922754-B49D-4363-9483-3B6910E46671}" destId="{0B14C0CD-E236-47D2-A6C9-FC3901C5EA6B}" srcOrd="2" destOrd="0" parTransId="{644BFC23-4A39-4445-94B8-A28BB5EF643E}" sibTransId="{44B7519D-C705-4704-8BF1-625ECD093F68}"/>
    <dgm:cxn modelId="{2A575405-9D66-47B8-882F-A87E41C3BDBE}" srcId="{F5922754-B49D-4363-9483-3B6910E46671}" destId="{83897F9D-0BD8-4E2C-8160-ECACB5491FD2}" srcOrd="1" destOrd="0" parTransId="{584076F0-9BCF-4138-AD47-D1CE97C4B052}" sibTransId="{259DA34F-2580-48D6-8195-6D14DBB32F65}"/>
    <dgm:cxn modelId="{D3ACF3D7-8525-4D6A-A4A6-D045DF9A4B5E}" srcId="{F5922754-B49D-4363-9483-3B6910E46671}" destId="{AF9704F8-DC52-4435-BBEB-A4D51B37E0D4}" srcOrd="0" destOrd="0" parTransId="{87B4EAD7-51FF-4AF8-999F-3C96CFA89260}" sibTransId="{0FE1C2E6-BD05-4D87-B221-F24AC911845B}"/>
    <dgm:cxn modelId="{8F1CCBC7-3E61-4E24-90AA-13C20F02BF68}" type="presOf" srcId="{0B14C0CD-E236-47D2-A6C9-FC3901C5EA6B}" destId="{63FC3134-4156-453D-9D41-20BAE215D336}" srcOrd="0" destOrd="0" presId="urn:microsoft.com/office/officeart/2005/8/layout/equation1"/>
    <dgm:cxn modelId="{B0A8D184-37B6-4BA1-9C57-C8EFB2351B9C}" type="presOf" srcId="{0FE1C2E6-BD05-4D87-B221-F24AC911845B}" destId="{D351C561-C822-4D9C-BA59-1BB508FD5E97}" srcOrd="0" destOrd="0" presId="urn:microsoft.com/office/officeart/2005/8/layout/equation1"/>
    <dgm:cxn modelId="{F444B420-54F9-4E3D-8449-82AA200C46B4}" type="presOf" srcId="{14941F5D-CB99-41F0-AE4E-D394DAA49684}" destId="{1973A89E-9989-4F2E-841E-9FC595399A86}" srcOrd="0" destOrd="0" presId="urn:microsoft.com/office/officeart/2005/8/layout/equation1"/>
    <dgm:cxn modelId="{DDB7823D-0616-4168-A91C-F25BD0FBCC1B}" type="presOf" srcId="{44B7519D-C705-4704-8BF1-625ECD093F68}" destId="{2495A06E-CC63-4284-9A85-233CAA3521D6}" srcOrd="0" destOrd="0" presId="urn:microsoft.com/office/officeart/2005/8/layout/equation1"/>
    <dgm:cxn modelId="{DBD24C44-965D-4E2E-ADDD-8F3DE3851E36}" srcId="{F5922754-B49D-4363-9483-3B6910E46671}" destId="{14941F5D-CB99-41F0-AE4E-D394DAA49684}" srcOrd="3" destOrd="0" parTransId="{558502BD-BA10-42BB-94E9-3DA7328B3B56}" sibTransId="{FD346F85-4468-4FCF-B576-D34EC293EF86}"/>
    <dgm:cxn modelId="{29BD524E-C4ED-4E18-AA6E-2CF4F5B34347}" type="presOf" srcId="{AF9704F8-DC52-4435-BBEB-A4D51B37E0D4}" destId="{DB7B913C-3026-4716-9569-1B5CD0EC50D1}" srcOrd="0" destOrd="0" presId="urn:microsoft.com/office/officeart/2005/8/layout/equation1"/>
    <dgm:cxn modelId="{0705CF3E-74EF-49D6-82E2-BBF34541F2F1}" type="presOf" srcId="{F5922754-B49D-4363-9483-3B6910E46671}" destId="{D7325338-0F60-414D-B9A4-2D2E6C5C7F15}" srcOrd="0" destOrd="0" presId="urn:microsoft.com/office/officeart/2005/8/layout/equation1"/>
    <dgm:cxn modelId="{4D36F682-57CE-4789-BCA7-AC9BE198C0EF}" type="presOf" srcId="{259DA34F-2580-48D6-8195-6D14DBB32F65}" destId="{5410163E-DF92-4C8F-87A9-725327FCB536}" srcOrd="0" destOrd="0" presId="urn:microsoft.com/office/officeart/2005/8/layout/equation1"/>
    <dgm:cxn modelId="{F5EBA71C-EEBB-4FF0-84FB-DFBC4F71419E}" type="presParOf" srcId="{D7325338-0F60-414D-B9A4-2D2E6C5C7F15}" destId="{DB7B913C-3026-4716-9569-1B5CD0EC50D1}" srcOrd="0" destOrd="0" presId="urn:microsoft.com/office/officeart/2005/8/layout/equation1"/>
    <dgm:cxn modelId="{6D17E29A-3B4C-4936-9BB5-44ACBFFB0990}" type="presParOf" srcId="{D7325338-0F60-414D-B9A4-2D2E6C5C7F15}" destId="{43F42DE1-332E-44B8-B9BD-996E7B8B6BC2}" srcOrd="1" destOrd="0" presId="urn:microsoft.com/office/officeart/2005/8/layout/equation1"/>
    <dgm:cxn modelId="{CD6BD606-ABC2-4785-851A-2DBD1210E718}" type="presParOf" srcId="{D7325338-0F60-414D-B9A4-2D2E6C5C7F15}" destId="{D351C561-C822-4D9C-BA59-1BB508FD5E97}" srcOrd="2" destOrd="0" presId="urn:microsoft.com/office/officeart/2005/8/layout/equation1"/>
    <dgm:cxn modelId="{C375F545-3BA5-46FC-9E3D-FD0673BCFBAA}" type="presParOf" srcId="{D7325338-0F60-414D-B9A4-2D2E6C5C7F15}" destId="{D116EB48-82D3-4C15-B4F2-83436A0FED6A}" srcOrd="3" destOrd="0" presId="urn:microsoft.com/office/officeart/2005/8/layout/equation1"/>
    <dgm:cxn modelId="{0CB7B52C-44A7-4D09-B242-F86D16C53EB5}" type="presParOf" srcId="{D7325338-0F60-414D-B9A4-2D2E6C5C7F15}" destId="{8A85750D-7DC8-462E-8D30-A0DA8367FE07}" srcOrd="4" destOrd="0" presId="urn:microsoft.com/office/officeart/2005/8/layout/equation1"/>
    <dgm:cxn modelId="{BDB33C8F-9001-44EA-AE84-70FEC878BA4D}" type="presParOf" srcId="{D7325338-0F60-414D-B9A4-2D2E6C5C7F15}" destId="{D9AE83F7-A230-4F98-A126-1E443CA147EB}" srcOrd="5" destOrd="0" presId="urn:microsoft.com/office/officeart/2005/8/layout/equation1"/>
    <dgm:cxn modelId="{14415071-C7D2-4D5C-94A0-99A7FDE4A9E0}" type="presParOf" srcId="{D7325338-0F60-414D-B9A4-2D2E6C5C7F15}" destId="{5410163E-DF92-4C8F-87A9-725327FCB536}" srcOrd="6" destOrd="0" presId="urn:microsoft.com/office/officeart/2005/8/layout/equation1"/>
    <dgm:cxn modelId="{B8541FE9-02E6-4C89-86ED-8B2CF5A4D3E9}" type="presParOf" srcId="{D7325338-0F60-414D-B9A4-2D2E6C5C7F15}" destId="{DE25DC4A-7D72-40DD-BC88-0C65B4918B9F}" srcOrd="7" destOrd="0" presId="urn:microsoft.com/office/officeart/2005/8/layout/equation1"/>
    <dgm:cxn modelId="{53385533-473B-4BCA-9F04-FECD86219ADC}" type="presParOf" srcId="{D7325338-0F60-414D-B9A4-2D2E6C5C7F15}" destId="{63FC3134-4156-453D-9D41-20BAE215D336}" srcOrd="8" destOrd="0" presId="urn:microsoft.com/office/officeart/2005/8/layout/equation1"/>
    <dgm:cxn modelId="{99624A6A-4517-4D70-ADFE-B4858C0016F8}" type="presParOf" srcId="{D7325338-0F60-414D-B9A4-2D2E6C5C7F15}" destId="{ABA6C821-3A78-424F-BBE6-5476B3BB493C}" srcOrd="9" destOrd="0" presId="urn:microsoft.com/office/officeart/2005/8/layout/equation1"/>
    <dgm:cxn modelId="{EE015267-245D-41FD-879C-C0B1ED6DB1B4}" type="presParOf" srcId="{D7325338-0F60-414D-B9A4-2D2E6C5C7F15}" destId="{2495A06E-CC63-4284-9A85-233CAA3521D6}" srcOrd="10" destOrd="0" presId="urn:microsoft.com/office/officeart/2005/8/layout/equation1"/>
    <dgm:cxn modelId="{ACB5C112-6DDC-4E5F-B2D5-26921E64EDBE}" type="presParOf" srcId="{D7325338-0F60-414D-B9A4-2D2E6C5C7F15}" destId="{22F4E3F7-849B-48BE-8F89-741198101B43}" srcOrd="11" destOrd="0" presId="urn:microsoft.com/office/officeart/2005/8/layout/equation1"/>
    <dgm:cxn modelId="{3C1E2CD5-C4B2-4A73-AA9B-028F243DDD3B}" type="presParOf" srcId="{D7325338-0F60-414D-B9A4-2D2E6C5C7F15}" destId="{1973A89E-9989-4F2E-841E-9FC595399A86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1433F6-DE85-4530-AF94-70CBCDA2700F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22EA50B-7E41-4E81-9AAA-322BB806B29F}">
      <dgm:prSet phldrT="[Text]"/>
      <dgm:spPr/>
      <dgm:t>
        <a:bodyPr/>
        <a:lstStyle/>
        <a:p>
          <a:r>
            <a:rPr lang="en-US" dirty="0" smtClean="0"/>
            <a:t>Suggestive Selling</a:t>
          </a:r>
          <a:endParaRPr lang="en-US" dirty="0"/>
        </a:p>
      </dgm:t>
    </dgm:pt>
    <dgm:pt modelId="{168BCC04-540F-4D1F-904B-F53AC9AB23C2}" type="parTrans" cxnId="{32BD397B-0333-4204-AEDC-6B0CCB788365}">
      <dgm:prSet/>
      <dgm:spPr/>
      <dgm:t>
        <a:bodyPr/>
        <a:lstStyle/>
        <a:p>
          <a:endParaRPr lang="en-US"/>
        </a:p>
      </dgm:t>
    </dgm:pt>
    <dgm:pt modelId="{75D71177-1800-4603-94D0-F499AA1FABC5}" type="sibTrans" cxnId="{32BD397B-0333-4204-AEDC-6B0CCB788365}">
      <dgm:prSet/>
      <dgm:spPr/>
      <dgm:t>
        <a:bodyPr/>
        <a:lstStyle/>
        <a:p>
          <a:endParaRPr lang="en-US"/>
        </a:p>
      </dgm:t>
    </dgm:pt>
    <dgm:pt modelId="{291BFA7B-A781-4AC1-AB85-D509A2BC3D05}">
      <dgm:prSet/>
      <dgm:spPr/>
      <dgm:t>
        <a:bodyPr/>
        <a:lstStyle/>
        <a:p>
          <a:r>
            <a:rPr lang="en-US" dirty="0" smtClean="0"/>
            <a:t>Upselling</a:t>
          </a:r>
          <a:endParaRPr lang="en-US" dirty="0"/>
        </a:p>
      </dgm:t>
    </dgm:pt>
    <dgm:pt modelId="{78127253-AAEC-49DA-98C4-13A3D52F4159}" type="parTrans" cxnId="{EF1600C1-A576-4480-89A0-AFBA349D75C5}">
      <dgm:prSet/>
      <dgm:spPr/>
      <dgm:t>
        <a:bodyPr/>
        <a:lstStyle/>
        <a:p>
          <a:endParaRPr lang="en-US"/>
        </a:p>
      </dgm:t>
    </dgm:pt>
    <dgm:pt modelId="{9080E88B-D985-482F-BDCF-B58652192881}" type="sibTrans" cxnId="{EF1600C1-A576-4480-89A0-AFBA349D75C5}">
      <dgm:prSet/>
      <dgm:spPr/>
      <dgm:t>
        <a:bodyPr/>
        <a:lstStyle/>
        <a:p>
          <a:endParaRPr lang="en-US"/>
        </a:p>
      </dgm:t>
    </dgm:pt>
    <dgm:pt modelId="{A4F0C12F-1BEB-417A-84A8-DDA0971857C3}">
      <dgm:prSet phldrT="[Text]"/>
      <dgm:spPr/>
      <dgm:t>
        <a:bodyPr/>
        <a:lstStyle/>
        <a:p>
          <a:r>
            <a:rPr lang="en-US" smtClean="0"/>
            <a:t>when servers encourage sales of certain foods or additional menu categories</a:t>
          </a:r>
          <a:endParaRPr lang="en-US"/>
        </a:p>
      </dgm:t>
    </dgm:pt>
    <dgm:pt modelId="{31D36CDA-BD57-4607-9AE6-2E4A8A198104}" type="parTrans" cxnId="{3737CC91-18C6-43E0-A49F-241D051D845F}">
      <dgm:prSet/>
      <dgm:spPr/>
      <dgm:t>
        <a:bodyPr/>
        <a:lstStyle/>
        <a:p>
          <a:endParaRPr lang="en-US"/>
        </a:p>
      </dgm:t>
    </dgm:pt>
    <dgm:pt modelId="{6E3B48E8-28BC-446B-B4FF-259C9A1C096B}" type="sibTrans" cxnId="{3737CC91-18C6-43E0-A49F-241D051D845F}">
      <dgm:prSet/>
      <dgm:spPr/>
      <dgm:t>
        <a:bodyPr/>
        <a:lstStyle/>
        <a:p>
          <a:endParaRPr lang="en-US"/>
        </a:p>
      </dgm:t>
    </dgm:pt>
    <dgm:pt modelId="{CAF8E6DF-1993-43B2-B8C0-93979EBB4931}">
      <dgm:prSet/>
      <dgm:spPr/>
      <dgm:t>
        <a:bodyPr/>
        <a:lstStyle/>
        <a:p>
          <a:r>
            <a:rPr lang="en-US" dirty="0" smtClean="0"/>
            <a:t>when servers encourage the customer to spend more money on a higher quality product</a:t>
          </a:r>
          <a:endParaRPr lang="en-US" dirty="0"/>
        </a:p>
      </dgm:t>
    </dgm:pt>
    <dgm:pt modelId="{26CFB8C7-1409-4FB5-929E-C9E8F0FC27B3}" type="parTrans" cxnId="{EFD97B4A-7D8E-4C3B-81B6-E098B9EB67CC}">
      <dgm:prSet/>
      <dgm:spPr/>
      <dgm:t>
        <a:bodyPr/>
        <a:lstStyle/>
        <a:p>
          <a:endParaRPr lang="en-US"/>
        </a:p>
      </dgm:t>
    </dgm:pt>
    <dgm:pt modelId="{225B69E3-41F4-44A3-8C42-9C1D6DC82534}" type="sibTrans" cxnId="{EFD97B4A-7D8E-4C3B-81B6-E098B9EB67CC}">
      <dgm:prSet/>
      <dgm:spPr/>
      <dgm:t>
        <a:bodyPr/>
        <a:lstStyle/>
        <a:p>
          <a:endParaRPr lang="en-US"/>
        </a:p>
      </dgm:t>
    </dgm:pt>
    <dgm:pt modelId="{4CE93E42-E480-47EC-A258-E2364B920CD7}">
      <dgm:prSet/>
      <dgm:spPr/>
      <dgm:t>
        <a:bodyPr/>
        <a:lstStyle/>
        <a:p>
          <a:r>
            <a:rPr lang="en-US" dirty="0" smtClean="0"/>
            <a:t>often used for alcohol sales.</a:t>
          </a:r>
          <a:endParaRPr lang="en-US" dirty="0"/>
        </a:p>
      </dgm:t>
    </dgm:pt>
    <dgm:pt modelId="{26FFB578-92BA-45D5-838F-93D2287E134C}" type="parTrans" cxnId="{DC6D71A2-AA95-4139-BD60-11085C9A83C4}">
      <dgm:prSet/>
      <dgm:spPr/>
    </dgm:pt>
    <dgm:pt modelId="{E5B3898E-4E71-436C-BEC4-3875A1167FD5}" type="sibTrans" cxnId="{DC6D71A2-AA95-4139-BD60-11085C9A83C4}">
      <dgm:prSet/>
      <dgm:spPr/>
    </dgm:pt>
    <dgm:pt modelId="{557E4A50-BF38-47E6-8DAC-B634E634BB3D}" type="pres">
      <dgm:prSet presAssocID="{DB1433F6-DE85-4530-AF94-70CBCDA270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598FCA-550A-4A7F-8D00-6EA7BB8422FF}" type="pres">
      <dgm:prSet presAssocID="{E22EA50B-7E41-4E81-9AAA-322BB806B29F}" presName="parentLin" presStyleCnt="0"/>
      <dgm:spPr/>
    </dgm:pt>
    <dgm:pt modelId="{C5E5914B-E6B2-4B21-B86F-8DA0BE779FC7}" type="pres">
      <dgm:prSet presAssocID="{E22EA50B-7E41-4E81-9AAA-322BB806B29F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C0C698F-B80E-4C9A-B778-2128D4870648}" type="pres">
      <dgm:prSet presAssocID="{E22EA50B-7E41-4E81-9AAA-322BB806B29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CF13E-E793-4B8A-A610-F7466F85B5E7}" type="pres">
      <dgm:prSet presAssocID="{E22EA50B-7E41-4E81-9AAA-322BB806B29F}" presName="negativeSpace" presStyleCnt="0"/>
      <dgm:spPr/>
    </dgm:pt>
    <dgm:pt modelId="{D8D9ABEC-8562-4D7F-B5CE-DE5442135D10}" type="pres">
      <dgm:prSet presAssocID="{E22EA50B-7E41-4E81-9AAA-322BB806B29F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6593B6-34C5-4E3F-BE13-53473851354C}" type="pres">
      <dgm:prSet presAssocID="{75D71177-1800-4603-94D0-F499AA1FABC5}" presName="spaceBetweenRectangles" presStyleCnt="0"/>
      <dgm:spPr/>
    </dgm:pt>
    <dgm:pt modelId="{A539065D-3411-48C1-965A-587E06492FB8}" type="pres">
      <dgm:prSet presAssocID="{291BFA7B-A781-4AC1-AB85-D509A2BC3D05}" presName="parentLin" presStyleCnt="0"/>
      <dgm:spPr/>
    </dgm:pt>
    <dgm:pt modelId="{3FA113A2-B696-44A4-AB6A-A5B9D6C01672}" type="pres">
      <dgm:prSet presAssocID="{291BFA7B-A781-4AC1-AB85-D509A2BC3D0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3A8280E-7262-4580-87C8-BF64B8E7416B}" type="pres">
      <dgm:prSet presAssocID="{291BFA7B-A781-4AC1-AB85-D509A2BC3D0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3B996-3E05-424C-BD23-806E331B8C55}" type="pres">
      <dgm:prSet presAssocID="{291BFA7B-A781-4AC1-AB85-D509A2BC3D05}" presName="negativeSpace" presStyleCnt="0"/>
      <dgm:spPr/>
    </dgm:pt>
    <dgm:pt modelId="{1A12E357-4EAE-4BB3-AA99-826B6C87AEB4}" type="pres">
      <dgm:prSet presAssocID="{291BFA7B-A781-4AC1-AB85-D509A2BC3D0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37CC91-18C6-43E0-A49F-241D051D845F}" srcId="{E22EA50B-7E41-4E81-9AAA-322BB806B29F}" destId="{A4F0C12F-1BEB-417A-84A8-DDA0971857C3}" srcOrd="0" destOrd="0" parTransId="{31D36CDA-BD57-4607-9AE6-2E4A8A198104}" sibTransId="{6E3B48E8-28BC-446B-B4FF-259C9A1C096B}"/>
    <dgm:cxn modelId="{458FB49A-5DA0-4B6C-A7B7-8FF8DD30A51D}" type="presOf" srcId="{A4F0C12F-1BEB-417A-84A8-DDA0971857C3}" destId="{D8D9ABEC-8562-4D7F-B5CE-DE5442135D10}" srcOrd="0" destOrd="0" presId="urn:microsoft.com/office/officeart/2005/8/layout/list1"/>
    <dgm:cxn modelId="{86546302-0414-4479-8D29-55852E8F7A53}" type="presOf" srcId="{E22EA50B-7E41-4E81-9AAA-322BB806B29F}" destId="{BC0C698F-B80E-4C9A-B778-2128D4870648}" srcOrd="1" destOrd="0" presId="urn:microsoft.com/office/officeart/2005/8/layout/list1"/>
    <dgm:cxn modelId="{93418192-96EB-4194-9F4D-71C61A82F2B2}" type="presOf" srcId="{CAF8E6DF-1993-43B2-B8C0-93979EBB4931}" destId="{1A12E357-4EAE-4BB3-AA99-826B6C87AEB4}" srcOrd="0" destOrd="0" presId="urn:microsoft.com/office/officeart/2005/8/layout/list1"/>
    <dgm:cxn modelId="{32BD397B-0333-4204-AEDC-6B0CCB788365}" srcId="{DB1433F6-DE85-4530-AF94-70CBCDA2700F}" destId="{E22EA50B-7E41-4E81-9AAA-322BB806B29F}" srcOrd="0" destOrd="0" parTransId="{168BCC04-540F-4D1F-904B-F53AC9AB23C2}" sibTransId="{75D71177-1800-4603-94D0-F499AA1FABC5}"/>
    <dgm:cxn modelId="{A139953E-E046-4A66-B198-4BFFB01C7E53}" type="presOf" srcId="{291BFA7B-A781-4AC1-AB85-D509A2BC3D05}" destId="{F3A8280E-7262-4580-87C8-BF64B8E7416B}" srcOrd="1" destOrd="0" presId="urn:microsoft.com/office/officeart/2005/8/layout/list1"/>
    <dgm:cxn modelId="{143F77F9-0EA4-4E2F-A3E6-02D809389C50}" type="presOf" srcId="{291BFA7B-A781-4AC1-AB85-D509A2BC3D05}" destId="{3FA113A2-B696-44A4-AB6A-A5B9D6C01672}" srcOrd="0" destOrd="0" presId="urn:microsoft.com/office/officeart/2005/8/layout/list1"/>
    <dgm:cxn modelId="{EF1600C1-A576-4480-89A0-AFBA349D75C5}" srcId="{DB1433F6-DE85-4530-AF94-70CBCDA2700F}" destId="{291BFA7B-A781-4AC1-AB85-D509A2BC3D05}" srcOrd="1" destOrd="0" parTransId="{78127253-AAEC-49DA-98C4-13A3D52F4159}" sibTransId="{9080E88B-D985-482F-BDCF-B58652192881}"/>
    <dgm:cxn modelId="{A1952C81-FCE4-446F-A0A6-E41E37994B99}" type="presOf" srcId="{DB1433F6-DE85-4530-AF94-70CBCDA2700F}" destId="{557E4A50-BF38-47E6-8DAC-B634E634BB3D}" srcOrd="0" destOrd="0" presId="urn:microsoft.com/office/officeart/2005/8/layout/list1"/>
    <dgm:cxn modelId="{DC6D71A2-AA95-4139-BD60-11085C9A83C4}" srcId="{291BFA7B-A781-4AC1-AB85-D509A2BC3D05}" destId="{4CE93E42-E480-47EC-A258-E2364B920CD7}" srcOrd="1" destOrd="0" parTransId="{26FFB578-92BA-45D5-838F-93D2287E134C}" sibTransId="{E5B3898E-4E71-436C-BEC4-3875A1167FD5}"/>
    <dgm:cxn modelId="{694B7BE8-BEC7-405D-A47B-E7DA2C8AED6E}" type="presOf" srcId="{E22EA50B-7E41-4E81-9AAA-322BB806B29F}" destId="{C5E5914B-E6B2-4B21-B86F-8DA0BE779FC7}" srcOrd="0" destOrd="0" presId="urn:microsoft.com/office/officeart/2005/8/layout/list1"/>
    <dgm:cxn modelId="{EFD97B4A-7D8E-4C3B-81B6-E098B9EB67CC}" srcId="{291BFA7B-A781-4AC1-AB85-D509A2BC3D05}" destId="{CAF8E6DF-1993-43B2-B8C0-93979EBB4931}" srcOrd="0" destOrd="0" parTransId="{26CFB8C7-1409-4FB5-929E-C9E8F0FC27B3}" sibTransId="{225B69E3-41F4-44A3-8C42-9C1D6DC82534}"/>
    <dgm:cxn modelId="{A65D4F4C-5897-40AE-B1E8-D272DAF7864A}" type="presOf" srcId="{4CE93E42-E480-47EC-A258-E2364B920CD7}" destId="{1A12E357-4EAE-4BB3-AA99-826B6C87AEB4}" srcOrd="0" destOrd="1" presId="urn:microsoft.com/office/officeart/2005/8/layout/list1"/>
    <dgm:cxn modelId="{C3E180CD-B7E9-4A92-88F5-E880228CE2B2}" type="presParOf" srcId="{557E4A50-BF38-47E6-8DAC-B634E634BB3D}" destId="{61598FCA-550A-4A7F-8D00-6EA7BB8422FF}" srcOrd="0" destOrd="0" presId="urn:microsoft.com/office/officeart/2005/8/layout/list1"/>
    <dgm:cxn modelId="{ECB5633A-3F52-4484-B1BB-BBEB2603D24C}" type="presParOf" srcId="{61598FCA-550A-4A7F-8D00-6EA7BB8422FF}" destId="{C5E5914B-E6B2-4B21-B86F-8DA0BE779FC7}" srcOrd="0" destOrd="0" presId="urn:microsoft.com/office/officeart/2005/8/layout/list1"/>
    <dgm:cxn modelId="{A79E04C9-CF57-4939-B5B0-6854539CB01F}" type="presParOf" srcId="{61598FCA-550A-4A7F-8D00-6EA7BB8422FF}" destId="{BC0C698F-B80E-4C9A-B778-2128D4870648}" srcOrd="1" destOrd="0" presId="urn:microsoft.com/office/officeart/2005/8/layout/list1"/>
    <dgm:cxn modelId="{315EE886-05FE-4FBF-B445-6197769A8D18}" type="presParOf" srcId="{557E4A50-BF38-47E6-8DAC-B634E634BB3D}" destId="{199CF13E-E793-4B8A-A610-F7466F85B5E7}" srcOrd="1" destOrd="0" presId="urn:microsoft.com/office/officeart/2005/8/layout/list1"/>
    <dgm:cxn modelId="{3A39A388-D5AA-494F-BB2F-9C8577278416}" type="presParOf" srcId="{557E4A50-BF38-47E6-8DAC-B634E634BB3D}" destId="{D8D9ABEC-8562-4D7F-B5CE-DE5442135D10}" srcOrd="2" destOrd="0" presId="urn:microsoft.com/office/officeart/2005/8/layout/list1"/>
    <dgm:cxn modelId="{AA73BECD-F483-419A-8953-CBD22F6C3A9B}" type="presParOf" srcId="{557E4A50-BF38-47E6-8DAC-B634E634BB3D}" destId="{096593B6-34C5-4E3F-BE13-53473851354C}" srcOrd="3" destOrd="0" presId="urn:microsoft.com/office/officeart/2005/8/layout/list1"/>
    <dgm:cxn modelId="{27AA6C26-AB51-4147-9C99-2C1A6E156978}" type="presParOf" srcId="{557E4A50-BF38-47E6-8DAC-B634E634BB3D}" destId="{A539065D-3411-48C1-965A-587E06492FB8}" srcOrd="4" destOrd="0" presId="urn:microsoft.com/office/officeart/2005/8/layout/list1"/>
    <dgm:cxn modelId="{32A24481-7E7A-424E-A77F-BD5C7DBE59F1}" type="presParOf" srcId="{A539065D-3411-48C1-965A-587E06492FB8}" destId="{3FA113A2-B696-44A4-AB6A-A5B9D6C01672}" srcOrd="0" destOrd="0" presId="urn:microsoft.com/office/officeart/2005/8/layout/list1"/>
    <dgm:cxn modelId="{B7FCE6C9-AC05-4930-ADEB-87A356EA688F}" type="presParOf" srcId="{A539065D-3411-48C1-965A-587E06492FB8}" destId="{F3A8280E-7262-4580-87C8-BF64B8E7416B}" srcOrd="1" destOrd="0" presId="urn:microsoft.com/office/officeart/2005/8/layout/list1"/>
    <dgm:cxn modelId="{F16A812C-AD42-4DD3-AEB1-1DAB0337F3AA}" type="presParOf" srcId="{557E4A50-BF38-47E6-8DAC-B634E634BB3D}" destId="{2AB3B996-3E05-424C-BD23-806E331B8C55}" srcOrd="5" destOrd="0" presId="urn:microsoft.com/office/officeart/2005/8/layout/list1"/>
    <dgm:cxn modelId="{CF433E62-18AF-4911-9633-AD942CA3738F}" type="presParOf" srcId="{557E4A50-BF38-47E6-8DAC-B634E634BB3D}" destId="{1A12E357-4EAE-4BB3-AA99-826B6C87AEB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F12B0B-BC28-49DB-9523-3A140CACEEAF}" type="datetimeFigureOut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1009DB-CB13-4725-AC7B-F657F39D4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04800" y="4343400"/>
            <a:ext cx="6248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340204-77A6-4391-ABDA-8B538A1AF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b="1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 pitchFamily="84" charset="-128"/>
      </a:defRPr>
    </a:lvl1pPr>
    <a:lvl2pPr marL="115888" indent="-115888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2pPr>
    <a:lvl3pPr marL="231775" indent="-115888" algn="l" rtl="0" eaLnBrk="0" fontAlgn="base" hangingPunct="0">
      <a:spcBef>
        <a:spcPct val="30000"/>
      </a:spcBef>
      <a:spcAft>
        <a:spcPct val="0"/>
      </a:spcAft>
      <a:buFont typeface="Century Gothic" pitchFamily="34" charset="0"/>
      <a:buChar char="–"/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3pPr>
    <a:lvl4pPr marL="2317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4pPr>
    <a:lvl5pPr marL="3460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9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IMG_5741.jpg"/>
          <p:cNvPicPr>
            <a:picLocks noChangeAspect="1"/>
          </p:cNvPicPr>
          <p:nvPr userDrawn="1"/>
        </p:nvPicPr>
        <p:blipFill>
          <a:blip r:embed="rId4"/>
          <a:srcRect l="48611"/>
          <a:stretch>
            <a:fillRect/>
          </a:stretch>
        </p:blipFill>
        <p:spPr bwMode="auto">
          <a:xfrm>
            <a:off x="-6350" y="-14288"/>
            <a:ext cx="5253038" cy="681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/>
          <p:nvPr userDrawn="1"/>
        </p:nvSpPr>
        <p:spPr bwMode="auto">
          <a:xfrm>
            <a:off x="4183063" y="-14288"/>
            <a:ext cx="4960937" cy="6872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2" name="TextBox 8"/>
          <p:cNvSpPr txBox="1"/>
          <p:nvPr userDrawn="1"/>
        </p:nvSpPr>
        <p:spPr>
          <a:xfrm>
            <a:off x="4572000" y="4214813"/>
            <a:ext cx="4202113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Class Name</a:t>
            </a:r>
          </a:p>
          <a:p>
            <a:pPr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Instructor Name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Date, Semester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3" name="TextBox 9"/>
          <p:cNvSpPr txBox="1"/>
          <p:nvPr userDrawn="1"/>
        </p:nvSpPr>
        <p:spPr>
          <a:xfrm>
            <a:off x="4572000" y="5545138"/>
            <a:ext cx="4470400" cy="747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500">
                <a:solidFill>
                  <a:srgbClr val="7F7F7F"/>
                </a:solidFill>
                <a:latin typeface="Century Gothic" pitchFamily="34" charset="0"/>
              </a:rPr>
              <a:t>Foundations of Cost Control</a:t>
            </a:r>
          </a:p>
          <a:p>
            <a:r>
              <a:rPr lang="en-US" sz="1800">
                <a:solidFill>
                  <a:srgbClr val="7F7F7F"/>
                </a:solidFill>
                <a:latin typeface="Century Gothic" pitchFamily="34" charset="0"/>
              </a:rPr>
              <a:t>Daniel Traster</a:t>
            </a:r>
          </a:p>
        </p:txBody>
      </p:sp>
      <p:pic>
        <p:nvPicPr>
          <p:cNvPr id="15" name="Picture 14" descr="Pearson_logo_bar_purple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4572003" y="1507059"/>
            <a:ext cx="4202806" cy="1383496"/>
          </a:xfrm>
        </p:spPr>
        <p:txBody>
          <a:bodyPr lIns="0" rIns="0" rtlCol="0">
            <a:normAutofit/>
          </a:bodyPr>
          <a:lstStyle>
            <a:lvl1pPr algn="l">
              <a:def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4572002" y="398742"/>
            <a:ext cx="4202806" cy="414058"/>
          </a:xfrm>
        </p:spPr>
        <p:txBody>
          <a:bodyPr lIns="0" rIns="0" rtlCol="0">
            <a:normAutofit/>
          </a:bodyPr>
          <a:lstStyle>
            <a:lvl1pPr algn="l">
              <a:def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572003" y="1120105"/>
            <a:ext cx="4202806" cy="370026"/>
          </a:xfrm>
        </p:spPr>
        <p:txBody>
          <a:bodyPr lIns="0" rIns="0" rtlCol="0">
            <a:normAutofit/>
          </a:bodyPr>
          <a:lstStyle>
            <a:lvl1pPr algn="l"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9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IMG_5270_remove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2286000" y="-28575"/>
            <a:ext cx="9253538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/>
          <p:nvPr userDrawn="1"/>
        </p:nvSpPr>
        <p:spPr bwMode="auto">
          <a:xfrm>
            <a:off x="4183063" y="-28575"/>
            <a:ext cx="4960937" cy="68865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2" name="TextBox 8"/>
          <p:cNvSpPr txBox="1"/>
          <p:nvPr userDrawn="1"/>
        </p:nvSpPr>
        <p:spPr>
          <a:xfrm>
            <a:off x="4572000" y="4214813"/>
            <a:ext cx="4202113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Class Name</a:t>
            </a:r>
          </a:p>
          <a:p>
            <a:pPr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Instructor Name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Date, Semester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3" name="TextBox 9"/>
          <p:cNvSpPr txBox="1"/>
          <p:nvPr userDrawn="1"/>
        </p:nvSpPr>
        <p:spPr>
          <a:xfrm>
            <a:off x="4572000" y="5545138"/>
            <a:ext cx="4202113" cy="754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Book Title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Book Author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15" name="Picture 14" descr="Pearson_logo_bar_purple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4572003" y="1507059"/>
            <a:ext cx="4202806" cy="1383496"/>
          </a:xfrm>
        </p:spPr>
        <p:txBody>
          <a:bodyPr lIns="0" rIns="0" rtlCol="0">
            <a:normAutofit/>
          </a:bodyPr>
          <a:lstStyle>
            <a:lvl1pPr algn="l">
              <a:def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4572002" y="398742"/>
            <a:ext cx="4202806" cy="414058"/>
          </a:xfrm>
        </p:spPr>
        <p:txBody>
          <a:bodyPr lIns="0" rIns="0" rtlCol="0">
            <a:normAutofit/>
          </a:bodyPr>
          <a:lstStyle>
            <a:lvl1pPr algn="l">
              <a:def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572003" y="1120105"/>
            <a:ext cx="4202806" cy="370026"/>
          </a:xfrm>
        </p:spPr>
        <p:txBody>
          <a:bodyPr lIns="0" rIns="0" rtlCol="0">
            <a:normAutofit/>
          </a:bodyPr>
          <a:lstStyle>
            <a:lvl1pPr algn="l"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01168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03E9-4BBF-4BC5-B94D-41D8CD449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7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4images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Projects\current\10-2004 Pearson\working\stripe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1463" y="2260600"/>
            <a:ext cx="7297737" cy="308133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earson_logo_bar_purple.eps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2794005"/>
            <a:ext cx="6908800" cy="2387600"/>
          </a:xfrm>
        </p:spPr>
        <p:txBody>
          <a:bodyPr anchor="t">
            <a:noAutofit/>
          </a:bodyPr>
          <a:lstStyle>
            <a:lvl1pPr algn="ctr">
              <a:defRPr sz="2800" b="0" cap="none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04800" y="228600"/>
            <a:ext cx="8534402" cy="914400"/>
          </a:xfrm>
        </p:spPr>
        <p:txBody>
          <a:bodyPr/>
          <a:lstStyle>
            <a:lvl1pPr marL="0" indent="0">
              <a:spcBef>
                <a:spcPts val="0"/>
              </a:spcBef>
              <a:defRPr lang="en-US" sz="3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600" i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727199" y="2277540"/>
            <a:ext cx="6908800" cy="533399"/>
          </a:xfr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Ctr="1">
            <a:noAutofit/>
          </a:bodyPr>
          <a:lstStyle>
            <a:lvl1pPr>
              <a:defRPr lang="en-US" sz="3600" b="1" kern="1200" dirty="0" smtClean="0">
                <a:solidFill>
                  <a:schemeClr val="accent4"/>
                </a:solidFill>
                <a:latin typeface="+mn-lt"/>
                <a:ea typeface="+mn-ea"/>
                <a:cs typeface="Times New Roman" pitchFamily="18" charset="0"/>
              </a:defRPr>
            </a:lvl1pPr>
            <a:lvl2pPr>
              <a:defRPr lang="en-US" sz="6600" b="1" kern="1200" dirty="0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6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/>
          <p:nvPr userDrawn="1"/>
        </p:nvSpPr>
        <p:spPr bwMode="auto">
          <a:xfrm>
            <a:off x="200025" y="0"/>
            <a:ext cx="995363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94688" y="0"/>
            <a:ext cx="7696200" cy="914400"/>
          </a:xfrm>
          <a:noFill/>
          <a:ln w="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tIns="201168">
            <a:normAutofit/>
          </a:bodyPr>
          <a:lstStyle>
            <a:lvl1pPr marL="17145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99364" y="0"/>
            <a:ext cx="995324" cy="914400"/>
          </a:xfrm>
        </p:spPr>
        <p:txBody>
          <a:bodyPr anchor="ctr" anchorCtr="1">
            <a:noAutofit/>
          </a:bodyPr>
          <a:lstStyle>
            <a:lvl1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0" i="0" kern="1200" spc="-300" dirty="0" smtClean="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5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5DACF81B-CAF0-4764-B9B2-E80DFA45D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01168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1419225"/>
            <a:ext cx="4191000" cy="4525963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225"/>
            <a:ext cx="4191000" cy="4525963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1773A-88C1-42FF-AAFD-98453D745F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tIns="201168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1E970-39F9-42DA-8489-64D84C143A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4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 bwMode="auto">
          <a:xfrm>
            <a:off x="0" y="0"/>
            <a:ext cx="9144000" cy="67643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6" name="Picture 4" descr="Forks.jpg"/>
          <p:cNvPicPr>
            <a:picLocks noChangeAspect="1"/>
          </p:cNvPicPr>
          <p:nvPr userDrawn="1"/>
        </p:nvPicPr>
        <p:blipFill>
          <a:blip r:embed="rId4"/>
          <a:srcRect t="15898" b="24641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earson_logo_bar_purple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ageNumber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419225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8675" y="6388100"/>
            <a:ext cx="107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5D51A9-EF30-44A3-A85C-C7C25B0BE3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8" descr="0132156555 - Traster"/>
          <p:cNvPicPr>
            <a:picLocks noChangeAspect="1" noChangeArrowheads="1"/>
          </p:cNvPicPr>
          <p:nvPr userDrawn="1"/>
        </p:nvPicPr>
        <p:blipFill>
          <a:blip r:embed="rId11"/>
          <a:srcRect l="11456" b="8134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89" r:id="rId3"/>
    <p:sldLayoutId id="2147483792" r:id="rId4"/>
    <p:sldLayoutId id="2147483793" r:id="rId5"/>
    <p:sldLayoutId id="2147483788" r:id="rId6"/>
    <p:sldLayoutId id="2147483787" r:id="rId7"/>
    <p:sldLayoutId id="214748379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fontAlgn="base">
        <a:lnSpc>
          <a:spcPct val="95000"/>
        </a:lnSpc>
        <a:spcBef>
          <a:spcPts val="1200"/>
        </a:spcBef>
        <a:spcAft>
          <a:spcPct val="0"/>
        </a:spcAft>
        <a:buFont typeface="Arial" charset="0"/>
        <a:defRPr sz="2400" b="1" kern="1200">
          <a:solidFill>
            <a:srgbClr val="404040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228600" indent="-228600" algn="l" rtl="0" fontAlgn="base">
        <a:lnSpc>
          <a:spcPct val="95000"/>
        </a:lnSpc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2pPr>
      <a:lvl3pPr marL="457200" indent="-228600" algn="l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404040"/>
        </a:buClr>
        <a:buFont typeface="Century Gothic" pitchFamily="34" charset="0"/>
        <a:buChar char="–"/>
        <a:defRPr sz="20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3pPr>
      <a:lvl4pPr marL="457200" indent="914400" algn="l" rtl="0" fontAlgn="base">
        <a:lnSpc>
          <a:spcPct val="95000"/>
        </a:lnSpc>
        <a:spcBef>
          <a:spcPts val="600"/>
        </a:spcBef>
        <a:spcAft>
          <a:spcPct val="0"/>
        </a:spcAft>
        <a:buFont typeface="Arial" charset="0"/>
        <a:defRPr sz="20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4pPr>
      <a:lvl5pPr marL="685800" indent="1143000" algn="l" rtl="0" fontAlgn="base">
        <a:lnSpc>
          <a:spcPct val="95000"/>
        </a:lnSpc>
        <a:spcBef>
          <a:spcPts val="600"/>
        </a:spcBef>
        <a:spcAft>
          <a:spcPct val="0"/>
        </a:spcAft>
        <a:buFont typeface="Arial" charset="0"/>
        <a:defRPr sz="16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0" y="1506538"/>
            <a:ext cx="4202113" cy="1384300"/>
          </a:xfrm>
        </p:spPr>
        <p:txBody>
          <a:bodyPr/>
          <a:lstStyle/>
          <a:p>
            <a:pPr marL="0">
              <a:buFont typeface="Arial" pitchFamily="84" charset="0"/>
              <a:buNone/>
              <a:defRPr/>
            </a:pPr>
            <a:r>
              <a:t>Revenue Management</a:t>
            </a:r>
            <a:endParaRPr/>
          </a:p>
        </p:txBody>
      </p:sp>
      <p:sp>
        <p:nvSpPr>
          <p:cNvPr id="1331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572000" y="1136650"/>
            <a:ext cx="4202113" cy="369888"/>
          </a:xfrm>
        </p:spPr>
        <p:txBody>
          <a:bodyPr/>
          <a:lstStyle/>
          <a:p>
            <a:pPr marL="0" indent="0"/>
            <a:r>
              <a:rPr>
                <a:ea typeface="ＭＳ Ｐゴシック"/>
                <a:cs typeface="ＭＳ Ｐゴシック"/>
              </a:rPr>
              <a:t>chapter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Table 13.1: Profit Changes as VR and Sales Change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6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Var.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Cont.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Fixed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Var.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$150,000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$111,150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($8,150)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$150,000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0641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$96,150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$6,850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$150,000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0541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$81,150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$21,850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6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$150,000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$111,150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($8,150)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$175,000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$129,675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(1,675)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$200,000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$148,200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$4,800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5C3F6DEC-CDF7-43AD-B85B-7D44BEFED82C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Lessons from Table 13.1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5775"/>
            <a:ext cx="8534400" cy="25209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There is a minimum sales volume needed to generate a profit with a given variable rate and fixed cost.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It is easier to generate profit by controlling costs than by increasing sales, but costs can only be cut so far.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B5A8500-8B76-459C-B23F-3AC72D85C4D8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60425" y="4095750"/>
            <a:ext cx="8283575" cy="1427163"/>
          </a:xfrm>
          <a:prstGeom prst="rect">
            <a:avLst/>
          </a:prstGeom>
          <a:gradFill>
            <a:gsLst>
              <a:gs pos="17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85888" y="4246563"/>
            <a:ext cx="73310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514350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Cost/Volume/Profit Analysis </a:t>
            </a: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is a comparison </a:t>
            </a: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of how company’s profit shifts as business volume and variable costs change.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Break-Even Point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B678A612-5DD9-4F69-B5B9-0D970CD57032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5025" y="1385888"/>
            <a:ext cx="8308975" cy="1343025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85888" y="1684338"/>
            <a:ext cx="773906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The Break-Even Point </a:t>
            </a: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is point at which a business neither loses money nor earns a profit; profit= 0.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5300" y="4254500"/>
            <a:ext cx="9540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Sales</a:t>
            </a:r>
            <a:endParaRPr lang="en-US" b="1" dirty="0">
              <a:solidFill>
                <a:schemeClr val="accent4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5263" y="3811588"/>
            <a:ext cx="28098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Fixed Cost + Profit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7488" y="4737100"/>
            <a:ext cx="27654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Contribution Rate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4538" y="4254500"/>
            <a:ext cx="3683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86213" y="4486275"/>
            <a:ext cx="28479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Break-Even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908425"/>
            <a:ext cx="8534400" cy="2311400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				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For break-even point, insert profit = 0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For given profit target, insert the profit amount into the formula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7D4C694-1B76-4BC9-B9D2-8D9358483BBC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65338" y="2765425"/>
            <a:ext cx="9540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Sales</a:t>
            </a:r>
            <a:endParaRPr lang="en-US" b="1" dirty="0">
              <a:solidFill>
                <a:schemeClr val="accent4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2322513"/>
            <a:ext cx="28114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Fixed Cost + Profit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4963" y="3248025"/>
            <a:ext cx="260032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1- Variable Rate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7875" y="2765425"/>
            <a:ext cx="3698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21138" y="2995613"/>
            <a:ext cx="28479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54000" y="1112838"/>
            <a:ext cx="85344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b="1">
                <a:solidFill>
                  <a:srgbClr val="404040"/>
                </a:solidFill>
                <a:latin typeface="Century Gothic" pitchFamily="34" charset="0"/>
              </a:rPr>
              <a:t>Can rewrite formula as…</a:t>
            </a:r>
          </a:p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b="1">
                <a:solidFill>
                  <a:srgbClr val="404040"/>
                </a:solidFill>
                <a:latin typeface="Century Gothic" pitchFamily="34" charset="0"/>
              </a:rPr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13c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DB6DA5D1-39D6-4AFD-B5BE-14CAB3A368B2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5025" y="1173163"/>
            <a:ext cx="8308975" cy="1458912"/>
          </a:xfrm>
          <a:prstGeom prst="rect">
            <a:avLst/>
          </a:prstGeom>
          <a:gradFill>
            <a:gsLst>
              <a:gs pos="17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6628" name="Content Placeholder 2"/>
          <p:cNvSpPr txBox="1">
            <a:spLocks/>
          </p:cNvSpPr>
          <p:nvPr/>
        </p:nvSpPr>
        <p:spPr bwMode="auto">
          <a:xfrm>
            <a:off x="1308100" y="1303338"/>
            <a:ext cx="77374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Restaurant has fixed costs of $84,900.  Variable Rate is 0.573.  What is break-even point?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6563" y="4033838"/>
            <a:ext cx="9540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Sales</a:t>
            </a:r>
            <a:endParaRPr lang="en-US" b="1" dirty="0">
              <a:solidFill>
                <a:schemeClr val="accent4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2638" y="3690938"/>
            <a:ext cx="15652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FC+ Profit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1088" y="4495800"/>
            <a:ext cx="9683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1- VR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4150" y="4033838"/>
            <a:ext cx="3683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205163" y="4264025"/>
            <a:ext cx="1682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64188" y="3698875"/>
            <a:ext cx="1841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$84,900 + 0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08663" y="4502150"/>
            <a:ext cx="13525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1- 0.573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43488" y="4040188"/>
            <a:ext cx="3698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524500" y="4271963"/>
            <a:ext cx="19716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654425" y="5500688"/>
            <a:ext cx="17526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 $198,829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13d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8BC5DA7B-FB2D-4E36-9AD7-90527325B746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5025" y="1231900"/>
            <a:ext cx="8308975" cy="1458913"/>
          </a:xfrm>
          <a:prstGeom prst="rect">
            <a:avLst/>
          </a:prstGeom>
          <a:gradFill>
            <a:gsLst>
              <a:gs pos="17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7652" name="Content Placeholder 2"/>
          <p:cNvSpPr txBox="1">
            <a:spLocks/>
          </p:cNvSpPr>
          <p:nvPr/>
        </p:nvSpPr>
        <p:spPr bwMode="auto">
          <a:xfrm>
            <a:off x="1308100" y="1362075"/>
            <a:ext cx="77374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Owner of restaurant in Example 13c wants to make $10,000 profit.  How many sales dollars are needed to reach the profit goal?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1300" y="3833813"/>
            <a:ext cx="9540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Sales</a:t>
            </a:r>
            <a:endParaRPr lang="en-US" b="1" dirty="0">
              <a:solidFill>
                <a:schemeClr val="accent4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7375" y="3492500"/>
            <a:ext cx="15652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FC+ Profit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7413" y="4295775"/>
            <a:ext cx="9667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1- VR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28888" y="3833813"/>
            <a:ext cx="3698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09900" y="4065588"/>
            <a:ext cx="16827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407025" y="3498850"/>
            <a:ext cx="26209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$84,900 + 10,000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40438" y="4302125"/>
            <a:ext cx="135413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1- 0.573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49813" y="3841750"/>
            <a:ext cx="3683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407025" y="4065588"/>
            <a:ext cx="285115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54425" y="5500688"/>
            <a:ext cx="17526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 $201,717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Converting Sales Dollars to Guests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1B9A5570-6F26-446D-92C2-8B06F5709CE1}" type="slidenum">
              <a:rPr lang="en-US" smtClean="0"/>
              <a:pPr algn="r">
                <a:defRPr/>
              </a:pPr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5025" y="3706813"/>
            <a:ext cx="34083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Number of Customers</a:t>
            </a:r>
            <a:endParaRPr lang="en-US" b="1" dirty="0">
              <a:solidFill>
                <a:schemeClr val="accent4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4550" y="3263900"/>
            <a:ext cx="9540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Sales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16513" y="4187825"/>
            <a:ext cx="25685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Check Average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5138" y="3706813"/>
            <a:ext cx="3683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976813" y="3937000"/>
            <a:ext cx="28479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 bwMode="auto">
          <a:xfrm>
            <a:off x="835025" y="1385888"/>
            <a:ext cx="8289925" cy="1343025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385888" y="1684338"/>
            <a:ext cx="773906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Use the following equation to calculate break-even point or sales needed for profit goal in terms of number of customers.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13e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038" y="5238750"/>
            <a:ext cx="2974975" cy="528638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ea typeface="ＭＳ Ｐゴシック"/>
                <a:cs typeface="ＭＳ Ｐゴシック"/>
              </a:rPr>
              <a:t>= 4,920 customers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00A96E7C-D363-46A4-B628-52EDF398A416}" type="slidenum">
              <a:rPr lang="en-US" smtClean="0"/>
              <a:pPr algn="r">
                <a:defRPr/>
              </a:pPr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5025" y="1201738"/>
            <a:ext cx="8308975" cy="1460500"/>
          </a:xfrm>
          <a:prstGeom prst="rect">
            <a:avLst/>
          </a:prstGeom>
          <a:gradFill>
            <a:gsLst>
              <a:gs pos="17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9701" name="Content Placeholder 2"/>
          <p:cNvSpPr txBox="1">
            <a:spLocks/>
          </p:cNvSpPr>
          <p:nvPr/>
        </p:nvSpPr>
        <p:spPr bwMode="auto">
          <a:xfrm>
            <a:off x="1308100" y="1331913"/>
            <a:ext cx="77374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Restaurant hits profit target at $201,171 in sales.  If check average is $40.89, how many customers are needed to hit the profit goal?</a:t>
            </a:r>
          </a:p>
        </p:txBody>
      </p:sp>
      <p:sp>
        <p:nvSpPr>
          <p:cNvPr id="7" name="Rectangle 6"/>
          <p:cNvSpPr/>
          <p:nvPr/>
        </p:nvSpPr>
        <p:spPr>
          <a:xfrm>
            <a:off x="-79375" y="3529013"/>
            <a:ext cx="223202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Number of Customers</a:t>
            </a:r>
            <a:endParaRPr lang="en-US" b="1" dirty="0">
              <a:solidFill>
                <a:schemeClr val="accent4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5038" y="3263900"/>
            <a:ext cx="9540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Sales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8588" y="4187825"/>
            <a:ext cx="25685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Check Average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163" y="3706813"/>
            <a:ext cx="36988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28888" y="3937000"/>
            <a:ext cx="28479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670675" y="3241675"/>
            <a:ext cx="14843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$201,171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45300" y="4165600"/>
            <a:ext cx="11366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$40.89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22913" y="3684588"/>
            <a:ext cx="3683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989638" y="3914775"/>
            <a:ext cx="28479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13f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138" y="6086475"/>
            <a:ext cx="8534400" cy="603250"/>
          </a:xfrm>
        </p:spPr>
        <p:txBody>
          <a:bodyPr/>
          <a:lstStyle/>
          <a:p>
            <a:pPr marL="514350" indent="-514350"/>
            <a:r>
              <a:rPr lang="en-US" smtClean="0">
                <a:ea typeface="ＭＳ Ｐゴシック"/>
                <a:cs typeface="ＭＳ Ｐゴシック"/>
              </a:rPr>
              <a:t>Always round up for BEP calculation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3B04260B-64E5-4A92-AA8F-17FC3592A821}" type="slidenum">
              <a:rPr lang="en-US" smtClean="0"/>
              <a:pPr algn="r">
                <a:defRPr/>
              </a:pPr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5025" y="1201738"/>
            <a:ext cx="8210550" cy="1460500"/>
          </a:xfrm>
          <a:prstGeom prst="rect">
            <a:avLst/>
          </a:prstGeom>
          <a:gradFill>
            <a:gsLst>
              <a:gs pos="17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0725" name="Content Placeholder 2"/>
          <p:cNvSpPr txBox="1">
            <a:spLocks/>
          </p:cNvSpPr>
          <p:nvPr/>
        </p:nvSpPr>
        <p:spPr bwMode="auto">
          <a:xfrm>
            <a:off x="1308100" y="1331913"/>
            <a:ext cx="77374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Annual fixed costs are $93,800; VR is 0.649.  Guest check average is $27.45.  What is break-even point in number of customers?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891213" y="3319463"/>
            <a:ext cx="297497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b="1">
                <a:latin typeface="Century Gothic" pitchFamily="34" charset="0"/>
              </a:rPr>
              <a:t>$267,236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75" y="3324225"/>
            <a:ext cx="22320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Sales</a:t>
            </a:r>
            <a:endParaRPr lang="en-US" b="1" dirty="0">
              <a:solidFill>
                <a:schemeClr val="accent4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4988" y="2924175"/>
            <a:ext cx="17541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$93,800 +0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1038" y="3848100"/>
            <a:ext cx="14636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1 – 0.649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2163" y="3367088"/>
            <a:ext cx="3698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28888" y="3597275"/>
            <a:ext cx="28479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522913" y="3344863"/>
            <a:ext cx="3683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11513" y="4635500"/>
            <a:ext cx="14827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$267,236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84550" y="5397500"/>
            <a:ext cx="11366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$27.45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62163" y="4987925"/>
            <a:ext cx="369887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528888" y="5219700"/>
            <a:ext cx="28479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22913" y="4967288"/>
            <a:ext cx="3683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8275" y="4967288"/>
            <a:ext cx="22320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Customers</a:t>
            </a:r>
            <a:endParaRPr lang="en-US" b="1" dirty="0">
              <a:solidFill>
                <a:schemeClr val="accent4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6043613" y="4967288"/>
            <a:ext cx="297497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b="1">
                <a:latin typeface="Century Gothic" pitchFamily="34" charset="0"/>
              </a:rPr>
              <a:t>9,736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/>
      <p:bldP spid="9" grpId="0"/>
      <p:bldP spid="10" grpId="0"/>
      <p:bldP spid="11" grpId="0"/>
      <p:bldP spid="15" grpId="0"/>
      <p:bldP spid="17" grpId="0"/>
      <p:bldP spid="18" grpId="0"/>
      <p:bldP spid="19" grpId="0"/>
      <p:bldP spid="21" grpId="0"/>
      <p:bldP spid="22" grpId="0"/>
      <p:bldP spid="2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Break-Even Point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Guests on X axis; Dollars on Y axis.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1) Start with horizontal line at fixed cost amount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2) Chart sales line using check average X guests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3) Chart total cost as variable costs + fixed costs.  In a spreadsheet, this is the fixed cost amount + (Sales X VR).  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Intersection of total cost and sales is Break-Even Point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Wedge to right of BEP is profit; Wedge to left of BEP is loss.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5A38CF90-A516-40AE-ACF6-405530FEBB5A}" type="slidenum">
              <a:rPr lang="en-US" smtClean="0"/>
              <a:pPr algn="r"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Fixed and Variable Costs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E3687E95-5D69-468F-8AD7-7FB8DAF16761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4244" y="752167"/>
          <a:ext cx="9011265" cy="2481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4244" y="2705505"/>
          <a:ext cx="9011265" cy="2481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0" y="4970463"/>
            <a:ext cx="7693025" cy="1770062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5297488"/>
            <a:ext cx="7143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-Fixed costs do not change </a:t>
            </a: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as sales change</a:t>
            </a: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-Variable costs change </a:t>
            </a: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with sales fluctuations, but their</a:t>
            </a: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 percent of sales </a:t>
            </a: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should remain roughly the 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7B913C-3026-4716-9569-1B5CD0EC5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B7B913C-3026-4716-9569-1B5CD0EC5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51C561-C822-4D9C-BA59-1BB508FD5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351C561-C822-4D9C-BA59-1BB508FD5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85750D-7DC8-462E-8D30-A0DA8367F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8A85750D-7DC8-462E-8D30-A0DA8367F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10163E-DF92-4C8F-87A9-725327FCB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5410163E-DF92-4C8F-87A9-725327FCB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FC3134-4156-453D-9D41-20BAE215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63FC3134-4156-453D-9D41-20BAE215D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95A06E-CC63-4284-9A85-233CAA352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495A06E-CC63-4284-9A85-233CAA352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73A89E-9989-4F2E-841E-9FC595399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1973A89E-9989-4F2E-841E-9FC595399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7B913C-3026-4716-9569-1B5CD0EC5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DB7B913C-3026-4716-9569-1B5CD0EC5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51C561-C822-4D9C-BA59-1BB508FD5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D351C561-C822-4D9C-BA59-1BB508FD5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85750D-7DC8-462E-8D30-A0DA8367F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8A85750D-7DC8-462E-8D30-A0DA8367F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10163E-DF92-4C8F-87A9-725327FCB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5410163E-DF92-4C8F-87A9-725327FCB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FC3134-4156-453D-9D41-20BAE215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63FC3134-4156-453D-9D41-20BAE215D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95A06E-CC63-4284-9A85-233CAA352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2495A06E-CC63-4284-9A85-233CAA352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73A89E-9989-4F2E-841E-9FC595399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1973A89E-9989-4F2E-841E-9FC595399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Graphic spid="6" grpId="0">
        <p:bldSub>
          <a:bldDgm bld="one"/>
        </p:bldSub>
      </p:bldGraphic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Break-Even Point Graph</a:t>
            </a:r>
          </a:p>
        </p:txBody>
      </p:sp>
      <p:graphicFrame>
        <p:nvGraphicFramePr>
          <p:cNvPr id="32770" name="Content Placeholder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32770" r:id="rId3" imgW="8327858" imgH="4627265" progId="Excel.Chart.8">
              <p:embed/>
            </p:oleObj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DBEC444C-1641-445B-A3C9-1E2060247B8C}" type="slidenum">
              <a:rPr lang="en-US" smtClean="0"/>
              <a:pPr algn="r"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smtClean="0">
                <a:ea typeface="ＭＳ Ｐゴシック"/>
                <a:cs typeface="ＭＳ Ｐゴシック"/>
              </a:rPr>
              <a:t>Break-Even Point and Management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Increasing sales prices makes the sales line steeper (in the graph).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Cutting variable costs makes the total cost line flatter.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Either change causes the break-even point to move further left (fewer customers and dollars)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But either change can also reduce the number of customers who come to the restaurant.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D066956B-D003-4A03-81FD-37C7E84869AF}" type="slidenum">
              <a:rPr lang="en-US" smtClean="0"/>
              <a:pPr algn="r"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smtClean="0">
                <a:ea typeface="ＭＳ Ｐゴシック"/>
                <a:cs typeface="ＭＳ Ｐゴシック"/>
              </a:rPr>
              <a:t>Break-Even Point and Management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By estimating change in number of customers or sales dollars, managers can decide whether a change to pricing or costs would generate more profit or less profit.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If business volume increases enough, lowering prices can actually increase profit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104D352-5510-4946-806B-2682459B2B88}" type="slidenum">
              <a:rPr lang="en-US" smtClean="0"/>
              <a:pPr algn="r"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13g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Restaurant averages 4,200 guests/month.  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Monthly VC averages $151,200. 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Monthly fixed costs are $88,200.  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Average check is $60.00.  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Management forecasts that by lowering prices 10%, it would see a 7% increase in the number of customers.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272A0940-A97B-414C-8E45-0E3A767995CD}" type="slidenum">
              <a:rPr lang="en-US" smtClean="0"/>
              <a:pPr algn="r">
                <a:defRPr/>
              </a:pPr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4887913"/>
            <a:ext cx="5324475" cy="1054100"/>
          </a:xfrm>
          <a:prstGeom prst="rect">
            <a:avLst/>
          </a:prstGeom>
          <a:gradFill>
            <a:gsLst>
              <a:gs pos="17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4848225"/>
            <a:ext cx="47402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Would this change increase or decrease profit?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13g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accent4"/>
                </a:solidFill>
              </a:rPr>
              <a:t>Current Scenario</a:t>
            </a:r>
            <a:r>
              <a:rPr lang="en-US" dirty="0" smtClean="0"/>
              <a:t>:</a:t>
            </a:r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/>
              <a:t>Sales = 4,200 guests X $60/guest = $252,000</a:t>
            </a:r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/>
              <a:t>Profit = $252,00 - $151,200 - $88,200 = $12,600</a:t>
            </a:r>
          </a:p>
          <a:p>
            <a:pPr algn="ctr">
              <a:buFont typeface="Arial" pitchFamily="84" charset="0"/>
              <a:buNone/>
              <a:defRPr/>
            </a:pPr>
            <a:endParaRPr lang="en-US" dirty="0"/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Also, need to know variable cost per customer.</a:t>
            </a:r>
          </a:p>
          <a:p>
            <a:pPr algn="ctr">
              <a:buFont typeface="Arial" pitchFamily="84" charset="0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/>
              <a:t>VC/customer = $151,200 (VC) ÷ 4,200 (guests) </a:t>
            </a:r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/>
              <a:t>= $36 variable cost per guest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5FEEF846-0F76-416F-A34A-20B5BDEC7B7A}" type="slidenum">
              <a:rPr lang="en-US" smtClean="0"/>
              <a:pPr algn="r"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13g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chemeClr val="accent1"/>
                </a:solidFill>
                <a:ea typeface="ＭＳ Ｐゴシック"/>
                <a:cs typeface="ＭＳ Ｐゴシック"/>
              </a:rPr>
              <a:t>New Scenario</a:t>
            </a:r>
            <a:r>
              <a:rPr lang="en-US" smtClean="0">
                <a:ea typeface="ＭＳ Ｐゴシック"/>
                <a:cs typeface="ＭＳ Ｐゴシック"/>
              </a:rPr>
              <a:t>: prices down 10%, guests up 7%</a:t>
            </a:r>
          </a:p>
          <a:p>
            <a:pPr algn="ctr"/>
            <a:endParaRPr lang="en-US" smtClean="0">
              <a:ea typeface="ＭＳ Ｐゴシック"/>
              <a:cs typeface="ＭＳ Ｐゴシック"/>
            </a:endParaRP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Profit = Sales – VC – FC </a:t>
            </a:r>
          </a:p>
          <a:p>
            <a:pPr algn="ctr"/>
            <a:r>
              <a:rPr lang="en-US" i="1" smtClean="0">
                <a:solidFill>
                  <a:schemeClr val="tx2"/>
                </a:solidFill>
                <a:ea typeface="ＭＳ Ｐゴシック"/>
                <a:cs typeface="ＭＳ Ｐゴシック"/>
              </a:rPr>
              <a:t>but first </a:t>
            </a:r>
            <a:r>
              <a:rPr lang="en-US" smtClean="0">
                <a:ea typeface="ＭＳ Ｐゴシック"/>
                <a:cs typeface="ＭＳ Ｐゴシック"/>
              </a:rPr>
              <a:t>recalculate new Sales and VC numbers.</a:t>
            </a:r>
          </a:p>
          <a:p>
            <a:pPr algn="ctr"/>
            <a:endParaRPr lang="en-US" smtClean="0">
              <a:ea typeface="ＭＳ Ｐゴシック"/>
              <a:cs typeface="ＭＳ Ｐゴシック"/>
            </a:endParaRP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Prices 10% lower = Check average 10% lower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Average check = $60.00 X (1 – 0.1) = $54.00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Customers = 4,200 X (1 + 0.07) = 4,494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Sales = 4,494 guests X $54/guest = $242,676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3AEE5646-74EC-4051-970C-A002D820F23A}" type="slidenum">
              <a:rPr lang="en-US" smtClean="0"/>
              <a:pPr algn="r"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9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13g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New VC =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$36 (old VC/customer) X 4,494 (new customer count)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= $161,784</a:t>
            </a:r>
          </a:p>
          <a:p>
            <a:pPr algn="ctr"/>
            <a:endParaRPr lang="en-US" smtClean="0">
              <a:ea typeface="ＭＳ Ｐゴシック"/>
              <a:cs typeface="ＭＳ Ｐゴシック"/>
            </a:endParaRP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Profit =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$242,676 (sales) - $161,784 (VC) - $88,200 (FC) = -$7,308 loss</a:t>
            </a:r>
          </a:p>
          <a:p>
            <a:pPr algn="ctr"/>
            <a:endParaRPr lang="en-US" smtClean="0">
              <a:ea typeface="ＭＳ Ｐゴシック"/>
              <a:cs typeface="ＭＳ Ｐゴシック"/>
            </a:endParaRPr>
          </a:p>
          <a:p>
            <a:pPr algn="ctr"/>
            <a:r>
              <a:rPr lang="en-US" smtClean="0">
                <a:solidFill>
                  <a:schemeClr val="tx2"/>
                </a:solidFill>
                <a:ea typeface="ＭＳ Ｐゴシック"/>
                <a:cs typeface="ＭＳ Ｐゴシック"/>
              </a:rPr>
              <a:t>Prices are best left unchanged.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F0A73E73-76A8-4725-B460-D42009CC258B}" type="slidenum">
              <a:rPr lang="en-US" smtClean="0"/>
              <a:pPr algn="r"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Cost/Volume/Profit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3775" y="3111500"/>
            <a:ext cx="7845425" cy="31083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Managers cannot know for certain how changes will impact business and profit until they are fully implemented.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But the analyses are educated guesses, which is better than nothing.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A221A776-0D1B-4C7D-8AB0-3476EE16CF66}" type="slidenum">
              <a:rPr lang="en-US" smtClean="0"/>
              <a:pPr algn="r">
                <a:defRPr/>
              </a:pPr>
              <a:t>27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93775" y="1184275"/>
            <a:ext cx="8150225" cy="1428750"/>
          </a:xfrm>
          <a:prstGeom prst="rect">
            <a:avLst/>
          </a:prstGeom>
          <a:gradFill>
            <a:gsLst>
              <a:gs pos="17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19238" y="1336675"/>
            <a:ext cx="7329487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514350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Cost/Volume/Profit scenarios </a:t>
            </a: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are based on assumptions, which may or may not be accurate.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Break-Even Point and Expanding Hours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Use cost/volume/profit analysis to determine if extending business hours makes financial sense.  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Treat the additional hours as a mini-study in which the minimum additional costs that must be incurred (including minimal labor) are treated as fixed costs and the additional sales are estimated.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560FDC88-AE3A-4EA5-9CBA-DAC0BD45D64A}" type="slidenum">
              <a:rPr lang="en-US" smtClean="0"/>
              <a:pPr algn="r"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13h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0F6022E4-DEF1-441D-AA97-37090B12A8E0}" type="slidenum">
              <a:rPr lang="en-US" smtClean="0"/>
              <a:pPr algn="r">
                <a:defRPr/>
              </a:pPr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5025" y="1187450"/>
            <a:ext cx="8308975" cy="2366963"/>
          </a:xfrm>
          <a:prstGeom prst="rect">
            <a:avLst/>
          </a:prstGeom>
          <a:gradFill>
            <a:gsLst>
              <a:gs pos="17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1988" name="Content Placeholder 2"/>
          <p:cNvSpPr txBox="1">
            <a:spLocks/>
          </p:cNvSpPr>
          <p:nvPr/>
        </p:nvSpPr>
        <p:spPr bwMode="auto">
          <a:xfrm>
            <a:off x="1308100" y="1831975"/>
            <a:ext cx="77374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Manager estimates that keeping the bar open an extra hour, he can bring in an extra $127 in drink sales.  Beverage cost is 23.5%.  To remain open, manager must spend another $36 in labor and $47 in utilities and other fixed costs.  What is the break-even point for this extra hour?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8100" y="4394200"/>
            <a:ext cx="6953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BEP</a:t>
            </a:r>
            <a:endParaRPr lang="en-US" b="1" dirty="0">
              <a:solidFill>
                <a:schemeClr val="accent4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6388" y="4005263"/>
            <a:ext cx="5730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FC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9538" y="4808538"/>
            <a:ext cx="9667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1- VR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3750" y="4394200"/>
            <a:ext cx="3683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40000" y="4624388"/>
            <a:ext cx="1185863" cy="79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930775" y="4103688"/>
            <a:ext cx="15811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$36 + $47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45075" y="4906963"/>
            <a:ext cx="135255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1- 0.235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70325" y="4445000"/>
            <a:ext cx="3349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40250" y="4668838"/>
            <a:ext cx="25923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74938" y="5926138"/>
            <a:ext cx="27559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 </a:t>
            </a: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$108.50 </a:t>
            </a: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in sales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Variable Rate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AC5D2505-28B4-44C2-8C94-86BB6AB73D68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36725" y="4054475"/>
            <a:ext cx="22113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Variable Rate</a:t>
            </a:r>
            <a:endParaRPr lang="en-US" b="1" dirty="0">
              <a:solidFill>
                <a:schemeClr val="accent4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0288" y="3611563"/>
            <a:ext cx="23383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Variable Costs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32438" y="4535488"/>
            <a:ext cx="9540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Sales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4613" y="4054475"/>
            <a:ext cx="3683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86288" y="4284663"/>
            <a:ext cx="284797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auto">
          <a:xfrm>
            <a:off x="835025" y="1150938"/>
            <a:ext cx="8308975" cy="1725612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1385888" y="1595438"/>
            <a:ext cx="7739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Variable Rate </a:t>
            </a: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is the percent of sales that go toward covering variable costs.  It is an average over time, since the rate changes slightly from month to month.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13h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If management gets $127 in sales, how much profit would it make?</a:t>
            </a:r>
          </a:p>
          <a:p>
            <a:pPr algn="ctr"/>
            <a:endParaRPr lang="en-US" smtClean="0">
              <a:ea typeface="ＭＳ Ｐゴシック"/>
              <a:cs typeface="ＭＳ Ｐゴシック"/>
            </a:endParaRP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Variable Cost =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$127 (sales) X 0.235 (VR)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= $29.85</a:t>
            </a:r>
          </a:p>
          <a:p>
            <a:pPr algn="ctr"/>
            <a:endParaRPr lang="en-US" smtClean="0">
              <a:ea typeface="ＭＳ Ｐゴシック"/>
              <a:cs typeface="ＭＳ Ｐゴシック"/>
            </a:endParaRP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Profit =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$127 (sales) - $29.85 (VC) – ($36+$47) (FC) 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= $14.15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80429A46-9989-431A-8B68-21FC8894669C}" type="slidenum">
              <a:rPr lang="en-US" smtClean="0"/>
              <a:pPr algn="r"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Marketing: 4 ways to increase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Market Development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Product Development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Market Penetration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>
                <a:ea typeface="ＭＳ Ｐゴシック"/>
                <a:cs typeface="ＭＳ Ｐゴシック"/>
              </a:rPr>
              <a:t>Diversification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0EBFDA85-9391-4D1D-A153-D6E4C199BB24}" type="slidenum">
              <a:rPr lang="en-US" smtClean="0"/>
              <a:pPr algn="r"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External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613" y="3052763"/>
            <a:ext cx="7748587" cy="31670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Advertising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Public Relations or PR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Signage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Internet Exposure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A6F2B459-9690-4639-9289-8922EFE140C7}" type="slidenum">
              <a:rPr lang="en-US" smtClean="0"/>
              <a:pPr algn="r">
                <a:defRPr/>
              </a:pPr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60425" y="1125538"/>
            <a:ext cx="8283575" cy="1428750"/>
          </a:xfrm>
          <a:prstGeom prst="rect">
            <a:avLst/>
          </a:prstGeom>
          <a:gradFill>
            <a:gsLst>
              <a:gs pos="17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85888" y="1276350"/>
            <a:ext cx="733107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514350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Market outside the 4 walls of the business to bring in new customers.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Internal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875" y="2890838"/>
            <a:ext cx="7807325" cy="332898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Menu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Electronic Communication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Loyalty Programs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Servers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Food and Drink Presentation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707A8196-BD4C-4B03-AA16-3F2C731D6EA8}" type="slidenum">
              <a:rPr lang="en-US" smtClean="0"/>
              <a:pPr algn="r">
                <a:defRPr/>
              </a:pPr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60425" y="1125538"/>
            <a:ext cx="8283575" cy="1428750"/>
          </a:xfrm>
          <a:prstGeom prst="rect">
            <a:avLst/>
          </a:prstGeom>
          <a:gradFill>
            <a:gsLst>
              <a:gs pos="17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85888" y="1276350"/>
            <a:ext cx="733107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514350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Market to the current customer 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base.</a:t>
            </a:r>
            <a:endParaRPr lang="en-US" b="1" dirty="0">
              <a:solidFill>
                <a:schemeClr val="bg1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Server Marketing Techniques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EAD0F57A-67B8-411D-9C32-5592D7CE1A59}" type="slidenum">
              <a:rPr lang="en-US" smtClean="0"/>
              <a:pPr algn="r">
                <a:defRPr/>
              </a:pPr>
              <a:t>34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19432" y="1548580"/>
          <a:ext cx="7000568" cy="391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C0C698F-B80E-4C9A-B778-2128D4870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C0C698F-B80E-4C9A-B778-2128D4870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D9ABEC-8562-4D7F-B5CE-DE5442135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D8D9ABEC-8562-4D7F-B5CE-DE5442135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A8280E-7262-4580-87C8-BF64B8E741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F3A8280E-7262-4580-87C8-BF64B8E741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12E357-4EAE-4BB3-AA99-826B6C87A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1A12E357-4EAE-4BB3-AA99-826B6C87AE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POS Systems and Technology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A6863B56-0B37-4AFB-B785-2B6AC5D2E51B}" type="slidenum">
              <a:rPr lang="en-US" smtClean="0"/>
              <a:pPr algn="r">
                <a:defRPr/>
              </a:pPr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60425" y="2403475"/>
            <a:ext cx="8283575" cy="2436813"/>
          </a:xfrm>
          <a:prstGeom prst="rect">
            <a:avLst/>
          </a:prstGeom>
          <a:gradFill>
            <a:gsLst>
              <a:gs pos="17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85888" y="2743200"/>
            <a:ext cx="7331075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514350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POS systems </a:t>
            </a: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are ordered with various levels of software (at corresponding costs), so management must decide which functions is wants the POS to do and which the employees/managers will do by hand or on another computer </a:t>
            </a: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system.</a:t>
            </a:r>
            <a:endParaRPr lang="en-US" dirty="0">
              <a:solidFill>
                <a:schemeClr val="bg1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How Technology Drives Revenue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728913"/>
            <a:ext cx="8396288" cy="3659187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Recommending reservation counts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Forecasting wait times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Alerting management of a delay in customer service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Vibrating pagers keep servers on floor instead of in kitchen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Pagers or cell phone calls keep waiting guests comfortable outside waiting area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Hand-held devices process credit cards at table</a:t>
            </a:r>
          </a:p>
          <a:p>
            <a:pPr marL="457200" indent="-457200">
              <a:buFont typeface="Arial" charset="0"/>
              <a:buChar char="•"/>
            </a:pPr>
            <a:endParaRPr lang="en-US" sz="2400" smtClean="0">
              <a:ea typeface="ＭＳ Ｐゴシック"/>
              <a:cs typeface="ＭＳ Ｐゴシック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DE3DDFE4-75E1-4A6B-BCEF-93C56E8F11E3}" type="slidenum">
              <a:rPr lang="en-US" smtClean="0"/>
              <a:pPr algn="r">
                <a:defRPr/>
              </a:pPr>
              <a:t>36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038225" y="1066800"/>
            <a:ext cx="8105775" cy="1428750"/>
          </a:xfrm>
          <a:prstGeom prst="rect">
            <a:avLst/>
          </a:prstGeom>
          <a:gradFill>
            <a:gsLst>
              <a:gs pos="17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63688" y="1217613"/>
            <a:ext cx="732948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514350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POS Increases service speed and maximize customer flow, by: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How Technology Drives Revenue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846388"/>
            <a:ext cx="7953375" cy="3348037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Screens in kitchen connect to POS to track orders and highlight delays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Mobile phone apps allow guests to create and settle tab without a server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Guests can place an order for take-out without going through a person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POS creates menu mix reports for any time period</a:t>
            </a:r>
          </a:p>
          <a:p>
            <a:pPr marL="457200" indent="-457200">
              <a:buFont typeface="Arial" charset="0"/>
              <a:buChar char="•"/>
            </a:pPr>
            <a:endParaRPr lang="en-US" sz="2400" smtClean="0">
              <a:ea typeface="ＭＳ Ｐゴシック"/>
              <a:cs typeface="ＭＳ Ｐゴシック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F5F78C34-B880-4F91-954B-D25302E492CC}" type="slidenum">
              <a:rPr lang="en-US" smtClean="0"/>
              <a:pPr algn="r">
                <a:defRPr/>
              </a:pPr>
              <a:t>37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038225" y="1066800"/>
            <a:ext cx="8105775" cy="1428750"/>
          </a:xfrm>
          <a:prstGeom prst="rect">
            <a:avLst/>
          </a:prstGeom>
          <a:gradFill>
            <a:gsLst>
              <a:gs pos="17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63688" y="1217613"/>
            <a:ext cx="732948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514350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POS Increases service speed and maximize customer flow, by: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How Technology Drives Revenue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713038"/>
            <a:ext cx="7953375" cy="3232150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Tracks business volume and item sales in real time, so manager can make immediate decisions to push certain items.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Can store guest personal information and buying patterns, which helps with service, targeted marketing, and loyalty building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smtClean="0">
                <a:solidFill>
                  <a:schemeClr val="tx2"/>
                </a:solidFill>
                <a:ea typeface="ＭＳ Ｐゴシック"/>
                <a:cs typeface="ＭＳ Ｐゴシック"/>
              </a:rPr>
              <a:t>Technology must support the company’s brand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C6E2231E-D17F-42B8-86EA-8CBCDA40FAAA}" type="slidenum">
              <a:rPr lang="en-US" smtClean="0"/>
              <a:pPr algn="r">
                <a:defRPr/>
              </a:pPr>
              <a:t>38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038225" y="1066800"/>
            <a:ext cx="8105775" cy="1428750"/>
          </a:xfrm>
          <a:prstGeom prst="rect">
            <a:avLst/>
          </a:prstGeom>
          <a:gradFill>
            <a:gsLst>
              <a:gs pos="17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63688" y="1217613"/>
            <a:ext cx="732948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514350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POS Increases service speed and maximize customer flow, by: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How Technology Controls Costs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FB4AA94A-F485-471B-824F-58B9C6E52AEA}" type="slidenum">
              <a:rPr lang="en-US" smtClean="0"/>
              <a:pPr algn="r">
                <a:defRPr/>
              </a:pPr>
              <a:t>39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038225" y="1066800"/>
            <a:ext cx="8105775" cy="1181100"/>
          </a:xfrm>
          <a:prstGeom prst="rect">
            <a:avLst/>
          </a:prstGeom>
          <a:gradFill>
            <a:gsLst>
              <a:gs pos="17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63688" y="1217613"/>
            <a:ext cx="7329487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514350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POS 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helps control costs 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by: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12713" y="2536825"/>
            <a:ext cx="8839200" cy="3438525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Forecasting in 15-minute increments and recommend employee schedule to match customer flow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Serving as company’s time clock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Tracking employee vacation and schedule requests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Requiring all food ordered to be assigned to an account and employee, so theft is difficult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With recipes, POS can use menu mix and forecasts to adjust recipe yields and generate kitchen production schedule</a:t>
            </a:r>
          </a:p>
          <a:p>
            <a:pPr marL="457200" indent="-457200">
              <a:buFont typeface="Arial" charset="0"/>
              <a:buChar char="•"/>
            </a:pPr>
            <a:endParaRPr lang="en-US" sz="24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Variable Rate Graphic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6035675"/>
            <a:ext cx="8534400" cy="703263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VC = Variable Costs; VR = Variable Rate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BBD65B25-A570-427F-B500-04FDB9019293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  <p:sp>
        <p:nvSpPr>
          <p:cNvPr id="10" name="Isosceles Triangle 9"/>
          <p:cNvSpPr/>
          <p:nvPr/>
        </p:nvSpPr>
        <p:spPr bwMode="auto">
          <a:xfrm>
            <a:off x="1878013" y="1103313"/>
            <a:ext cx="5192712" cy="4694237"/>
          </a:xfrm>
          <a:prstGeom prst="triangle">
            <a:avLst>
              <a:gd name="adj" fmla="val 4871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6389" name="Content Placeholder 2"/>
          <p:cNvSpPr txBox="1">
            <a:spLocks/>
          </p:cNvSpPr>
          <p:nvPr/>
        </p:nvSpPr>
        <p:spPr bwMode="auto">
          <a:xfrm>
            <a:off x="3752850" y="2036763"/>
            <a:ext cx="14128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VC</a:t>
            </a:r>
          </a:p>
          <a:p>
            <a:pPr marL="342900" indent="-342900" algn="ctr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endParaRPr lang="en-US" b="1">
              <a:solidFill>
                <a:srgbClr val="404040"/>
              </a:solidFill>
              <a:latin typeface="Century Gothic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532188" y="4414838"/>
            <a:ext cx="18859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VR x Sales</a:t>
            </a:r>
          </a:p>
          <a:p>
            <a:pPr marL="342900" indent="-342900" algn="ctr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endParaRPr lang="en-US" b="1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ctr">
              <a:lnSpc>
                <a:spcPct val="95000"/>
              </a:lnSpc>
              <a:spcBef>
                <a:spcPts val="1200"/>
              </a:spcBef>
              <a:buFont typeface="Arial" charset="0"/>
              <a:buNone/>
            </a:pPr>
            <a:endParaRPr lang="en-US" b="1">
              <a:solidFill>
                <a:srgbClr val="404040"/>
              </a:solidFill>
              <a:latin typeface="Century Gothic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858963" y="3186113"/>
            <a:ext cx="5062537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How Technology Controls Costs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A812E665-8C82-4EB6-97C5-3B56CF81B6B4}" type="slidenum">
              <a:rPr lang="en-US" smtClean="0"/>
              <a:pPr algn="r">
                <a:defRPr/>
              </a:pPr>
              <a:t>40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038225" y="1066800"/>
            <a:ext cx="8105775" cy="1181100"/>
          </a:xfrm>
          <a:prstGeom prst="rect">
            <a:avLst/>
          </a:prstGeom>
          <a:gradFill>
            <a:gsLst>
              <a:gs pos="17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63688" y="1217613"/>
            <a:ext cx="7329487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514350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POS 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helps control costs 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by: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12713" y="2536825"/>
            <a:ext cx="8839200" cy="34385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With ingredient costs and recipes entered, POS can track standard food cost and theoretical inventory in real time and recommend food orders</a:t>
            </a:r>
          </a:p>
          <a:p>
            <a:pPr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(Physical inventory must still be taken to check on theft and waste)</a:t>
            </a:r>
          </a:p>
          <a:p>
            <a:pPr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POS can notify managers of employees with large number of voids, no sales, or other errors</a:t>
            </a:r>
          </a:p>
          <a:p>
            <a:pPr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POS is a cash register and can notify manager when to empty till or get change</a:t>
            </a:r>
          </a:p>
          <a:p>
            <a:pPr>
              <a:buFont typeface="Arial" charset="0"/>
              <a:buChar char="•"/>
            </a:pPr>
            <a:endParaRPr lang="en-US" sz="24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How Technology Controls Costs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3A4603F3-291D-400F-BF91-010275BB1130}" type="slidenum">
              <a:rPr lang="en-US" smtClean="0"/>
              <a:pPr algn="r">
                <a:defRPr/>
              </a:pPr>
              <a:t>41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038225" y="1066800"/>
            <a:ext cx="8105775" cy="1181100"/>
          </a:xfrm>
          <a:prstGeom prst="rect">
            <a:avLst/>
          </a:prstGeom>
          <a:gradFill>
            <a:gsLst>
              <a:gs pos="17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63688" y="1217613"/>
            <a:ext cx="7329487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514350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POS 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helps control costs 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by: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12713" y="2536825"/>
            <a:ext cx="8839200" cy="343852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POS records server tips for proper tip payment and income tax records</a:t>
            </a:r>
          </a:p>
          <a:p>
            <a:pPr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POS can create data reports for most management functions – labor cost, food cost, expense percents, average check, etc.</a:t>
            </a:r>
          </a:p>
          <a:p>
            <a:pPr>
              <a:buFont typeface="Arial" charset="0"/>
              <a:buChar char="•"/>
            </a:pPr>
            <a:r>
              <a:rPr lang="en-US" sz="2400" smtClean="0">
                <a:ea typeface="ＭＳ Ｐゴシック"/>
                <a:cs typeface="ＭＳ Ｐゴシック"/>
              </a:rPr>
              <a:t>For multi-property businesses, POS can compare data reports across units or compile a single report for all units</a:t>
            </a:r>
          </a:p>
          <a:p>
            <a:pPr>
              <a:buFont typeface="Arial" charset="0"/>
              <a:buChar char="•"/>
            </a:pPr>
            <a:endParaRPr lang="en-US" sz="24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Why Learn the Non-Electronic Systems at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Each POS function requires additional purchase cost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Some functions require extensive employee data input for them to work at all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Working by hand or on a standard computer may be more cost-effective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Managers must keep working when the power goes out.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CA77107F-5D06-4336-AE8D-BE0BAFE69380}" type="slidenum">
              <a:rPr lang="en-US" smtClean="0"/>
              <a:pPr algn="r"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Why Learn the Non-Electronic Systems at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Managers must understand all of the system data and calculations to know how to use them in making management decisions.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POS only gives information; managers must interpret it and make decisions from it and from other non-POS information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POS only does what it is programmed to do; manager must be able to give it the right information for it to work effectively.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1CFD152A-C1A7-47E9-8080-14E3BD30EFC6}" type="slidenum">
              <a:rPr lang="en-US" smtClean="0"/>
              <a:pPr algn="r"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Contribution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025" y="2876550"/>
            <a:ext cx="8004175" cy="3343275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Contribution Rate = 1 – Variable Rate</a:t>
            </a:r>
          </a:p>
          <a:p>
            <a:pPr algn="ctr"/>
            <a:endParaRPr lang="en-US" smtClean="0">
              <a:ea typeface="ＭＳ Ｐゴシック"/>
              <a:cs typeface="ＭＳ Ｐゴシック"/>
            </a:endParaRP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Since CR and VR are expressed in decimals, they add up to 1 (equivalent to 100%).  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Similar concept to food cost percent and contribution margin, but applied over all sales for a longer period of time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A2C7572C-7872-499C-B9FA-45C1A466FA2D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5025" y="1179513"/>
            <a:ext cx="8308975" cy="1343025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85888" y="1477963"/>
            <a:ext cx="773906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Contribution Rate </a:t>
            </a: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is percent of sales that covers fixed costs and percent; it is everything left after variable costs are taken 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13a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025" y="3436938"/>
            <a:ext cx="8004175" cy="2782887"/>
          </a:xfrm>
        </p:spPr>
        <p:txBody>
          <a:bodyPr/>
          <a:lstStyle/>
          <a:p>
            <a:pPr marL="514350" indent="-514350">
              <a:buFont typeface="Arial" pitchFamily="84" charset="0"/>
              <a:buAutoNum type="arabicParenR"/>
              <a:defRPr/>
            </a:pPr>
            <a:r>
              <a:rPr lang="en-US" dirty="0" smtClean="0"/>
              <a:t>Sales = Variable Cost + Fixed Cost + Profit = $28,900 + $22,400 + $800 </a:t>
            </a:r>
          </a:p>
          <a:p>
            <a:pPr marL="0" indent="0">
              <a:buFont typeface="Arial" pitchFamily="84" charset="0"/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= $52,100</a:t>
            </a:r>
          </a:p>
          <a:p>
            <a:pPr marL="514350" indent="-514350">
              <a:buFont typeface="Arial" pitchFamily="84" charset="0"/>
              <a:buAutoNum type="arabicParenR"/>
              <a:defRPr/>
            </a:pPr>
            <a:r>
              <a:rPr lang="en-US" dirty="0" smtClean="0"/>
              <a:t>VR = VC ÷ Sales = $28,900 ÷ $52,100 = 0.555</a:t>
            </a:r>
          </a:p>
          <a:p>
            <a:pPr marL="514350" indent="-514350">
              <a:buFont typeface="Arial" pitchFamily="84" charset="0"/>
              <a:buAutoNum type="arabicParenR"/>
              <a:defRPr/>
            </a:pPr>
            <a:r>
              <a:rPr lang="en-US" dirty="0" smtClean="0"/>
              <a:t>CR = 1 – VR = 1 – 0.555 = 0.445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22F21555-9EC3-412B-ACA0-F80BABF8E0F4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5025" y="1282700"/>
            <a:ext cx="8308975" cy="1844675"/>
          </a:xfrm>
          <a:prstGeom prst="rect">
            <a:avLst/>
          </a:prstGeom>
          <a:gradFill>
            <a:gsLst>
              <a:gs pos="17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8437" name="Content Placeholder 2"/>
          <p:cNvSpPr txBox="1">
            <a:spLocks/>
          </p:cNvSpPr>
          <p:nvPr/>
        </p:nvSpPr>
        <p:spPr bwMode="auto">
          <a:xfrm>
            <a:off x="1308100" y="1662113"/>
            <a:ext cx="77374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Business has monthly variable costs of $28,900, fixed costs of $22,400 and profit of $800.  Calculate total sales dollars, variable rate, and contribution 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Predicting Profit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80D14552-D78F-4AE3-B4F8-073B4588EC33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5025" y="1385888"/>
            <a:ext cx="8308975" cy="1343025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85888" y="1684338"/>
            <a:ext cx="773906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When only variable rate is known (not variable costs), use the variable rate graphic to calculate variable costs, then…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9496" y="3428176"/>
          <a:ext cx="9011265" cy="2481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7B913C-3026-4716-9569-1B5CD0EC5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DB7B913C-3026-4716-9569-1B5CD0EC5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51C561-C822-4D9C-BA59-1BB508FD5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D351C561-C822-4D9C-BA59-1BB508FD5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85750D-7DC8-462E-8D30-A0DA8367F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A85750D-7DC8-462E-8D30-A0DA8367F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10163E-DF92-4C8F-87A9-725327FCB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5410163E-DF92-4C8F-87A9-725327FCB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FC3134-4156-453D-9D41-20BAE215D3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63FC3134-4156-453D-9D41-20BAE215D3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95A06E-CC63-4284-9A85-233CAA352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2495A06E-CC63-4284-9A85-233CAA352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73A89E-9989-4F2E-841E-9FC595399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1973A89E-9989-4F2E-841E-9FC595399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13b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025" y="2994025"/>
            <a:ext cx="8004175" cy="3225800"/>
          </a:xfrm>
        </p:spPr>
        <p:txBody>
          <a:bodyPr/>
          <a:lstStyle/>
          <a:p>
            <a:pPr marL="514350" indent="-514350">
              <a:buFont typeface="Arial" charset="0"/>
              <a:buAutoNum type="arabicParenR"/>
            </a:pPr>
            <a:r>
              <a:rPr lang="en-US" smtClean="0">
                <a:ea typeface="ＭＳ Ｐゴシック"/>
                <a:cs typeface="ＭＳ Ｐゴシック"/>
              </a:rPr>
              <a:t>Variable Cost = Variable Rate X Sales </a:t>
            </a:r>
          </a:p>
          <a:p>
            <a:pPr marL="514350" indent="-514350"/>
            <a:r>
              <a:rPr lang="en-US" smtClean="0">
                <a:ea typeface="ＭＳ Ｐゴシック"/>
                <a:cs typeface="ＭＳ Ｐゴシック"/>
              </a:rPr>
              <a:t>	= 0.555 X $70,000 = $38,850</a:t>
            </a:r>
          </a:p>
          <a:p>
            <a:pPr marL="514350" indent="-514350"/>
            <a:r>
              <a:rPr lang="en-US" smtClean="0">
                <a:ea typeface="ＭＳ Ｐゴシック"/>
                <a:cs typeface="ＭＳ Ｐゴシック"/>
              </a:rPr>
              <a:t>2) Profit = Sales – Variable Costs – Fixed Costs = $70,000 - $38,850 - $22,400 = $8,750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FB80FCF9-D8FB-469A-9C02-D8E433B86E9E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5025" y="1231900"/>
            <a:ext cx="8308975" cy="1458913"/>
          </a:xfrm>
          <a:prstGeom prst="rect">
            <a:avLst/>
          </a:prstGeom>
          <a:gradFill>
            <a:gsLst>
              <a:gs pos="17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1308100" y="1362075"/>
            <a:ext cx="77374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Restaurant has VR of 0.555 and FC of $22,400.  Calculate profits if sales are $70,000.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Correcting a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425" y="2846388"/>
            <a:ext cx="7978775" cy="3373437"/>
          </a:xfrm>
        </p:spPr>
        <p:txBody>
          <a:bodyPr/>
          <a:lstStyle/>
          <a:p>
            <a:pPr>
              <a:buFont typeface="Arial" pitchFamily="84" charset="0"/>
              <a:buNone/>
              <a:defRPr/>
            </a:pPr>
            <a:r>
              <a:rPr lang="en-US" dirty="0" smtClean="0"/>
              <a:t>To correct this problem:</a:t>
            </a:r>
          </a:p>
          <a:p>
            <a:pPr marL="514350" indent="-514350">
              <a:buFont typeface="Arial" pitchFamily="84" charset="0"/>
              <a:buAutoNum type="alphaUcParenR"/>
              <a:defRPr/>
            </a:pPr>
            <a:r>
              <a:rPr lang="en-US" dirty="0" smtClean="0"/>
              <a:t>Increase contribution rate by raising prices or cutting variable costs.</a:t>
            </a:r>
          </a:p>
          <a:p>
            <a:pPr marL="514350" indent="-514350">
              <a:buFont typeface="Arial" pitchFamily="84" charset="0"/>
              <a:buAutoNum type="alphaUcParenR"/>
              <a:defRPr/>
            </a:pPr>
            <a:r>
              <a:rPr lang="en-US" dirty="0" smtClean="0"/>
              <a:t>Increase Sales Volume.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3AABB4E-9F22-4576-8738-C4FEE2C5BFD1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60425" y="1098550"/>
            <a:ext cx="8283575" cy="1428750"/>
          </a:xfrm>
          <a:prstGeom prst="rect">
            <a:avLst/>
          </a:prstGeom>
          <a:gradFill>
            <a:gsLst>
              <a:gs pos="17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85888" y="1249363"/>
            <a:ext cx="73310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514350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When a business operates at a loss, it is not earning enough to cover fixed 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costs.</a:t>
            </a:r>
            <a:endParaRPr lang="en-US" b="1" dirty="0">
              <a:solidFill>
                <a:schemeClr val="bg1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KitchenManagementPPTTemplateRevised">
  <a:themeElements>
    <a:clrScheme name="Custom 11">
      <a:dk1>
        <a:sysClr val="windowText" lastClr="000000"/>
      </a:dk1>
      <a:lt1>
        <a:sysClr val="window" lastClr="FFFFFF"/>
      </a:lt1>
      <a:dk2>
        <a:srgbClr val="97124C"/>
      </a:dk2>
      <a:lt2>
        <a:srgbClr val="EEECE1"/>
      </a:lt2>
      <a:accent1>
        <a:srgbClr val="005C76"/>
      </a:accent1>
      <a:accent2>
        <a:srgbClr val="2D879D"/>
      </a:accent2>
      <a:accent3>
        <a:srgbClr val="6B1C42"/>
      </a:accent3>
      <a:accent4>
        <a:srgbClr val="9C9A00"/>
      </a:accent4>
      <a:accent5>
        <a:srgbClr val="C4CA42"/>
      </a:accent5>
      <a:accent6>
        <a:srgbClr val="007284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17000">
              <a:srgbClr val="D71A13"/>
            </a:gs>
            <a:gs pos="100000">
              <a:srgbClr val="DF7D1E">
                <a:alpha val="73000"/>
              </a:srgbClr>
            </a:gs>
          </a:gsLst>
          <a:lin ang="6600000" scaled="0"/>
        </a:gra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eaLnBrk="1" latinLnBrk="0" hangingPunct="1">
          <a:lnSpc>
            <a:spcPct val="90000"/>
          </a:lnSpc>
          <a:buClrTx/>
          <a:buSzTx/>
          <a:buFontTx/>
          <a:buNone/>
          <a:tabLst/>
          <a:defRPr b="1" smtClean="0">
            <a:solidFill>
              <a:schemeClr val="bg1"/>
            </a:solidFill>
            <a:effectLst/>
            <a:latin typeface="Century Gothic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KitchenManagementPPTTemplateRevised</Template>
  <TotalTime>89</TotalTime>
  <Words>1765</Words>
  <Application>Microsoft Office PowerPoint</Application>
  <PresentationFormat>On-screen Show (4:3)</PresentationFormat>
  <Paragraphs>341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ＭＳ Ｐゴシック</vt:lpstr>
      <vt:lpstr>Century Gothic</vt:lpstr>
      <vt:lpstr>Calibri</vt:lpstr>
      <vt:lpstr>KitchenManagementPPTTemplateRevised</vt:lpstr>
      <vt:lpstr>KitchenManagementPPTTemplateRevised</vt:lpstr>
      <vt:lpstr>KitchenManagementPPTTemplateRevised</vt:lpstr>
      <vt:lpstr>KitchenManagementPPTTemplateRevised</vt:lpstr>
      <vt:lpstr>KitchenManagementPPTTemplateRevised</vt:lpstr>
      <vt:lpstr>KitchenManagementPPTTemplateRevised</vt:lpstr>
      <vt:lpstr>Microsoft Excel Chart</vt:lpstr>
      <vt:lpstr>Slide 1</vt:lpstr>
      <vt:lpstr>Fixed and Variable Costs</vt:lpstr>
      <vt:lpstr>Variable Rate</vt:lpstr>
      <vt:lpstr>Variable Rate Graphic</vt:lpstr>
      <vt:lpstr>Contribution Rate</vt:lpstr>
      <vt:lpstr>Example 13a</vt:lpstr>
      <vt:lpstr>Predicting Profit</vt:lpstr>
      <vt:lpstr>Example 13b</vt:lpstr>
      <vt:lpstr>Correcting a Loss</vt:lpstr>
      <vt:lpstr>Table 13.1: Profit Changes as VR and Sales Change</vt:lpstr>
      <vt:lpstr>Lessons from Table 13.1</vt:lpstr>
      <vt:lpstr>Break-Even Point</vt:lpstr>
      <vt:lpstr>Break-Even Point</vt:lpstr>
      <vt:lpstr>Example 13c</vt:lpstr>
      <vt:lpstr>Example 13d</vt:lpstr>
      <vt:lpstr>Converting Sales Dollars to Guests</vt:lpstr>
      <vt:lpstr>Example 13e</vt:lpstr>
      <vt:lpstr>Example 13f</vt:lpstr>
      <vt:lpstr>Break-Even Point Graph</vt:lpstr>
      <vt:lpstr>Break-Even Point Graph</vt:lpstr>
      <vt:lpstr>Break-Even Point and Management Decisions</vt:lpstr>
      <vt:lpstr>Break-Even Point and Management Decisions</vt:lpstr>
      <vt:lpstr>Example 13g</vt:lpstr>
      <vt:lpstr>Example 13g (cont.)</vt:lpstr>
      <vt:lpstr>Example 13g (cont.)</vt:lpstr>
      <vt:lpstr>Example 13g (cont.)</vt:lpstr>
      <vt:lpstr>Cost/Volume/Profit Assumptions</vt:lpstr>
      <vt:lpstr>Break-Even Point and Expanding Hours</vt:lpstr>
      <vt:lpstr>Example 13h</vt:lpstr>
      <vt:lpstr>Example 13h (cont.)</vt:lpstr>
      <vt:lpstr>Marketing: 4 ways to increase revenue</vt:lpstr>
      <vt:lpstr>External Marketing</vt:lpstr>
      <vt:lpstr>Internal Marketing</vt:lpstr>
      <vt:lpstr>Server Marketing Techniques</vt:lpstr>
      <vt:lpstr>POS Systems and Technology</vt:lpstr>
      <vt:lpstr>How Technology Drives Revenue</vt:lpstr>
      <vt:lpstr>How Technology Drives Revenue</vt:lpstr>
      <vt:lpstr>How Technology Drives Revenue</vt:lpstr>
      <vt:lpstr>How Technology Controls Costs</vt:lpstr>
      <vt:lpstr>How Technology Controls Costs</vt:lpstr>
      <vt:lpstr>How Technology Controls Costs</vt:lpstr>
      <vt:lpstr>Why Learn the Non-Electronic Systems at All</vt:lpstr>
      <vt:lpstr>Why Learn the Non-Electronic Systems at All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Guidelines for SMEs</dc:title>
  <dc:creator>Allison</dc:creator>
  <cp:lastModifiedBy>Lara Dimmick</cp:lastModifiedBy>
  <cp:revision>38</cp:revision>
  <cp:lastPrinted>2011-10-14T05:13:17Z</cp:lastPrinted>
  <dcterms:created xsi:type="dcterms:W3CDTF">2012-03-13T02:54:55Z</dcterms:created>
  <dcterms:modified xsi:type="dcterms:W3CDTF">2012-04-02T13:17:43Z</dcterms:modified>
</cp:coreProperties>
</file>