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75" r:id="rId5"/>
    <p:sldId id="276" r:id="rId6"/>
    <p:sldId id="277" r:id="rId7"/>
    <p:sldId id="278" r:id="rId8"/>
    <p:sldId id="259" r:id="rId9"/>
    <p:sldId id="260" r:id="rId10"/>
    <p:sldId id="261" r:id="rId11"/>
    <p:sldId id="262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7" d="100"/>
          <a:sy n="127" d="100"/>
        </p:scale>
        <p:origin x="-117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B88313-A6FF-419F-9BD8-021546AAD32C}" type="datetimeFigureOut">
              <a:rPr lang="en-US" smtClean="0"/>
              <a:pPr/>
              <a:t>9/12/2014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1059D0-0688-45A5-AC5F-705DD20FBAC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059D0-0688-45A5-AC5F-705DD20FBAC2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h222767.temppublish.com/" TargetMode="Externa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52400" y="6400800"/>
            <a:ext cx="914400" cy="365125"/>
          </a:xfrm>
        </p:spPr>
        <p:txBody>
          <a:bodyPr/>
          <a:lstStyle>
            <a:lvl1pPr>
              <a:defRPr sz="1100"/>
            </a:lvl1pPr>
          </a:lstStyle>
          <a:p>
            <a:fld id="{CE3BB6A4-A403-40BC-A599-4FEC845B0F31}" type="datetimeFigureOut">
              <a:rPr lang="en-US" smtClean="0"/>
              <a:pPr/>
              <a:t>9/12/2014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05800" y="6400800"/>
            <a:ext cx="762000" cy="365125"/>
          </a:xfrm>
        </p:spPr>
        <p:txBody>
          <a:bodyPr/>
          <a:lstStyle/>
          <a:p>
            <a:fld id="{9218CE01-2DB8-46BF-BAA9-D5A92D48196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 descr="image777.png">
            <a:hlinkClick r:id="rId2"/>
          </p:cNvPr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9010" y="76200"/>
            <a:ext cx="723981" cy="542986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0" y="542986"/>
            <a:ext cx="762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 err="1" smtClean="0"/>
              <a:t>Anvari.Net</a:t>
            </a:r>
            <a:endParaRPr lang="en-US" sz="1050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BB6A4-A403-40BC-A599-4FEC845B0F31}" type="datetimeFigureOut">
              <a:rPr lang="en-US" smtClean="0"/>
              <a:pPr/>
              <a:t>9/12/2014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8CE01-2DB8-46BF-BAA9-D5A92D4819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BB6A4-A403-40BC-A599-4FEC845B0F31}" type="datetimeFigureOut">
              <a:rPr lang="en-US" smtClean="0"/>
              <a:pPr/>
              <a:t>9/12/2014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8CE01-2DB8-46BF-BAA9-D5A92D4819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BB6A4-A403-40BC-A599-4FEC845B0F31}" type="datetimeFigureOut">
              <a:rPr lang="en-US" smtClean="0"/>
              <a:pPr/>
              <a:t>9/12/2014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8CE01-2DB8-46BF-BAA9-D5A92D4819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BB6A4-A403-40BC-A599-4FEC845B0F31}" type="datetimeFigureOut">
              <a:rPr lang="en-US" smtClean="0"/>
              <a:pPr/>
              <a:t>9/12/2014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8CE01-2DB8-46BF-BAA9-D5A92D4819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BB6A4-A403-40BC-A599-4FEC845B0F31}" type="datetimeFigureOut">
              <a:rPr lang="en-US" smtClean="0"/>
              <a:pPr/>
              <a:t>9/12/2014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8CE01-2DB8-46BF-BAA9-D5A92D4819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BB6A4-A403-40BC-A599-4FEC845B0F31}" type="datetimeFigureOut">
              <a:rPr lang="en-US" smtClean="0"/>
              <a:pPr/>
              <a:t>9/12/2014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8CE01-2DB8-46BF-BAA9-D5A92D4819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BB6A4-A403-40BC-A599-4FEC845B0F31}" type="datetimeFigureOut">
              <a:rPr lang="en-US" smtClean="0"/>
              <a:pPr/>
              <a:t>9/12/2014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8CE01-2DB8-46BF-BAA9-D5A92D4819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BB6A4-A403-40BC-A599-4FEC845B0F31}" type="datetimeFigureOut">
              <a:rPr lang="en-US" smtClean="0"/>
              <a:pPr/>
              <a:t>9/12/2014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8CE01-2DB8-46BF-BAA9-D5A92D4819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BB6A4-A403-40BC-A599-4FEC845B0F31}" type="datetimeFigureOut">
              <a:rPr lang="en-US" smtClean="0"/>
              <a:pPr/>
              <a:t>9/12/2014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8CE01-2DB8-46BF-BAA9-D5A92D4819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hyperlink" Target="http://h222767.temppublish.com/" TargetMode="Externa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64008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3BB6A4-A403-40BC-A599-4FEC845B0F31}" type="datetimeFigureOut">
              <a:rPr lang="en-US" smtClean="0"/>
              <a:pPr/>
              <a:t>9/12/2014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5800" y="6400800"/>
            <a:ext cx="685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18CE01-2DB8-46BF-BAA9-D5A92D48196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 descr="Cedar_Mtn_Wilderness.jpg"/>
          <p:cNvPicPr>
            <a:picLocks noChangeAspect="1"/>
          </p:cNvPicPr>
          <p:nvPr userDrawn="1"/>
        </p:nvPicPr>
        <p:blipFill>
          <a:blip r:embed="rId12" cstate="print">
            <a:duotone>
              <a:schemeClr val="bg2">
                <a:shade val="45000"/>
                <a:satMod val="135000"/>
              </a:schemeClr>
              <a:prstClr val="white"/>
            </a:duotone>
            <a:lum bright="17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Picture 6" descr="image777.png">
            <a:hlinkClick r:id="rId13"/>
          </p:cNvPr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19010" y="76200"/>
            <a:ext cx="723981" cy="542986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0" y="542986"/>
            <a:ext cx="762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 err="1" smtClean="0"/>
              <a:t>Anvari.Net</a:t>
            </a:r>
            <a:endParaRPr lang="en-US" sz="1050" dirty="0"/>
          </a:p>
        </p:txBody>
      </p:sp>
      <p:sp>
        <p:nvSpPr>
          <p:cNvPr id="10" name="Title 1"/>
          <p:cNvSpPr txBox="1">
            <a:spLocks/>
          </p:cNvSpPr>
          <p:nvPr userDrawn="1"/>
        </p:nvSpPr>
        <p:spPr>
          <a:xfrm>
            <a:off x="1600200" y="76200"/>
            <a:ext cx="6019800" cy="762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1" u="none" strike="noStrike" kern="12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haroni" pitchFamily="2" charset="-79"/>
                <a:ea typeface="+mj-ea"/>
                <a:cs typeface="Aharoni" pitchFamily="2" charset="-79"/>
              </a:rPr>
              <a:t>Handling Difficult People</a:t>
            </a:r>
            <a:endParaRPr kumimoji="0" lang="en-US" sz="3200" b="1" i="1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haroni" pitchFamily="2" charset="-79"/>
              <a:ea typeface="+mj-ea"/>
              <a:cs typeface="Aharoni" pitchFamily="2" charset="-79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3657600" y="1219200"/>
            <a:ext cx="4876800" cy="5105400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l"/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Avoid loud and aggressive persons, they are vexations to the spirit…</a:t>
            </a:r>
          </a:p>
          <a:p>
            <a:pPr algn="l"/>
            <a:endParaRPr 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/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But let this not blind you to what virtue there is; many persons strive for high ideals; and everywhere life is full of heroism.</a:t>
            </a:r>
          </a:p>
          <a:p>
            <a:pPr algn="r"/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Desiderata</a:t>
            </a:r>
          </a:p>
          <a:p>
            <a:pPr algn="l"/>
            <a:endParaRPr 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9698" name="Picture 2" descr="http://katieleigh.files.wordpress.com/2012/01/desiderat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295400"/>
            <a:ext cx="3124200" cy="48212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533400" y="1219200"/>
            <a:ext cx="8153400" cy="5181600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r>
              <a:rPr lang="en-US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Recognize What’s Difficult About Someone</a:t>
            </a:r>
          </a:p>
          <a:p>
            <a:endParaRPr lang="en-US" i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 They: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Sap Energy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Generate Negativity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Require Unreasonable Control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Dump Their Problems on Us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Make Impossible Demands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Fail to Respect Us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Make Us Responsible for Their Personal Issues</a:t>
            </a:r>
          </a:p>
        </p:txBody>
      </p:sp>
      <p:pic>
        <p:nvPicPr>
          <p:cNvPr id="14338" name="Picture 2" descr="http://media-cache-ec0.pinimg.com/736x/90/ac/f0/90acf0a8001bd1faad415d6c36f5917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9800" y="1828800"/>
            <a:ext cx="2759184" cy="3733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533400" y="1219200"/>
            <a:ext cx="8153400" cy="51816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Before We Proceed</a:t>
            </a:r>
          </a:p>
          <a:p>
            <a:r>
              <a:rPr lang="en-US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Ask…</a:t>
            </a:r>
          </a:p>
          <a:p>
            <a:endParaRPr lang="en-US" dirty="0" smtClean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dirty="0" smtClean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dirty="0" smtClean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dirty="0" smtClean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dirty="0" smtClean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Who’s being difficult – me or them?</a:t>
            </a:r>
          </a:p>
        </p:txBody>
      </p:sp>
      <p:pic>
        <p:nvPicPr>
          <p:cNvPr id="13314" name="Picture 2" descr="http://www.bronzemagonline.com/wp-content/uploads/2013/04/woman-looking-in-mirror2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2514600"/>
            <a:ext cx="3314700" cy="22142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4" name="Picture 2" descr="http://maryhess.com/wp-content/uploads/2013/05/speck-and-plan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1800" y="1371600"/>
            <a:ext cx="1676400" cy="15101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533400" y="1219200"/>
            <a:ext cx="8153400" cy="518160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TWO KEYS:</a:t>
            </a:r>
          </a:p>
          <a:p>
            <a:endParaRPr lang="en-US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indent="-514350" algn="l">
              <a:buFont typeface="+mj-lt"/>
              <a:buAutoNum type="arabicPeriod"/>
            </a:pPr>
            <a:r>
              <a:rPr lang="en-US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 Active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 Confident</a:t>
            </a:r>
          </a:p>
          <a:p>
            <a:pPr marL="514350" indent="-514350" algn="l">
              <a:buFont typeface="+mj-lt"/>
              <a:buAutoNum type="arabicPeriod"/>
            </a:pPr>
            <a:endParaRPr lang="en-US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indent="-514350" algn="l"/>
            <a:r>
              <a:rPr lang="en-US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Active people focus on strengths and empowerment.  Passivity breeds victimization</a:t>
            </a:r>
          </a:p>
          <a:p>
            <a:pPr marL="514350" indent="-514350" algn="l"/>
            <a:r>
              <a:rPr lang="en-US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Confidence comes from success.  What do I do well?  I </a:t>
            </a:r>
            <a:r>
              <a:rPr lang="en-US" i="1" u="sng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can</a:t>
            </a:r>
            <a:r>
              <a:rPr lang="en-US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change my world!</a:t>
            </a:r>
            <a:endParaRPr lang="en-US" i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268" name="Picture 4" descr="http://www.magicalears.com/clipart/Winnie%20the%20Pooh%20and%20Friends/Eeyore/e00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3600" y="1295400"/>
            <a:ext cx="2822289" cy="2286000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81400" y="1219200"/>
            <a:ext cx="1524000" cy="159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048000" y="1981200"/>
            <a:ext cx="28956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rgbClr val="C00000"/>
                </a:solidFill>
                <a:latin typeface="Aharoni" pitchFamily="2" charset="-79"/>
                <a:cs typeface="Aharoni" pitchFamily="2" charset="-79"/>
              </a:rPr>
              <a:t>ACTION                   </a:t>
            </a:r>
            <a:r>
              <a:rPr lang="en-US" sz="900" dirty="0" smtClean="0">
                <a:solidFill>
                  <a:srgbClr val="C00000"/>
                </a:solidFill>
                <a:latin typeface="Aharoni" pitchFamily="2" charset="-79"/>
                <a:cs typeface="Aharoni" pitchFamily="2" charset="-79"/>
              </a:rPr>
              <a:t>                             </a:t>
            </a:r>
            <a:r>
              <a:rPr lang="en-US" sz="900" dirty="0" smtClean="0">
                <a:solidFill>
                  <a:srgbClr val="C00000"/>
                </a:solidFill>
                <a:latin typeface="Aharoni" pitchFamily="2" charset="-79"/>
                <a:cs typeface="Aharoni" pitchFamily="2" charset="-79"/>
              </a:rPr>
              <a:t>CONFIDENCE</a:t>
            </a:r>
            <a:endParaRPr lang="en-US" sz="900" dirty="0">
              <a:solidFill>
                <a:srgbClr val="C00000"/>
              </a:solidFill>
              <a:latin typeface="Aharoni" pitchFamily="2" charset="-79"/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533400" y="1219200"/>
            <a:ext cx="8153400" cy="51816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Strategies</a:t>
            </a:r>
          </a:p>
          <a:p>
            <a:endParaRPr lang="en-US" dirty="0" smtClean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indent="-514350" algn="l">
              <a:buAutoNum type="arabicPeriod"/>
            </a:pPr>
            <a:r>
              <a:rPr lang="en-US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Space boundary</a:t>
            </a:r>
          </a:p>
          <a:p>
            <a:pPr marL="514350" indent="-514350" algn="l">
              <a:buAutoNum type="arabicPeriod"/>
            </a:pPr>
            <a:r>
              <a:rPr lang="en-US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It’s not all about friendship</a:t>
            </a:r>
          </a:p>
          <a:p>
            <a:pPr marL="514350" indent="-514350" algn="l">
              <a:buAutoNum type="arabicPeriod"/>
            </a:pPr>
            <a:r>
              <a:rPr lang="en-US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Avoid being “the ear” – BE POSITIVE</a:t>
            </a:r>
          </a:p>
          <a:p>
            <a:pPr marL="514350" indent="-514350" algn="l">
              <a:buAutoNum type="arabicPeriod"/>
            </a:pPr>
            <a:r>
              <a:rPr lang="en-US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Remain respectful</a:t>
            </a:r>
          </a:p>
          <a:p>
            <a:pPr marL="514350" indent="-514350" algn="l">
              <a:buAutoNum type="arabicPeriod"/>
            </a:pPr>
            <a:r>
              <a:rPr lang="en-US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Communicate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533400" y="1219200"/>
            <a:ext cx="8153400" cy="51816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[----</a:t>
            </a:r>
            <a:r>
              <a:rPr lang="en-US" sz="2800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SPACE BOUNDARIES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----]</a:t>
            </a:r>
          </a:p>
          <a:p>
            <a:pPr algn="l">
              <a:buFont typeface="Arial" pitchFamily="34" charset="0"/>
              <a:buChar char="•"/>
            </a:pPr>
            <a:endParaRPr lang="en-US" sz="2800" i="1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>
              <a:buFont typeface="Arial" pitchFamily="34" charset="0"/>
              <a:buChar char="•"/>
            </a:pPr>
            <a:r>
              <a:rPr lang="en-US" sz="2800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Keep conversations work related</a:t>
            </a:r>
          </a:p>
          <a:p>
            <a:pPr algn="l">
              <a:buFont typeface="Arial" pitchFamily="34" charset="0"/>
              <a:buChar char="•"/>
            </a:pPr>
            <a:r>
              <a:rPr lang="en-US" sz="2400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No one can complain that we’re too polite</a:t>
            </a:r>
          </a:p>
          <a:p>
            <a:pPr algn="l">
              <a:buFont typeface="Arial" pitchFamily="34" charset="0"/>
              <a:buChar char="•"/>
            </a:pPr>
            <a:r>
              <a:rPr lang="en-US" sz="2400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No one can complain that we’re “on task”</a:t>
            </a:r>
          </a:p>
          <a:p>
            <a:pPr algn="l">
              <a:buFont typeface="Arial" pitchFamily="34" charset="0"/>
              <a:buChar char="•"/>
            </a:pPr>
            <a:r>
              <a:rPr lang="en-US" sz="2400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Boundaries should be expressed</a:t>
            </a:r>
          </a:p>
          <a:p>
            <a:pPr algn="l">
              <a:buFont typeface="Arial" pitchFamily="34" charset="0"/>
              <a:buChar char="•"/>
            </a:pPr>
            <a:r>
              <a:rPr lang="en-US" sz="2400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Boundaries protect our independent, emotional space</a:t>
            </a:r>
          </a:p>
        </p:txBody>
      </p:sp>
      <p:pic>
        <p:nvPicPr>
          <p:cNvPr id="10242" name="Picture 2" descr="http://dogs.thefuntimesguide.com/images/blogs/invisible-dog-fence-by-OakleyOriginal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77000" y="4800600"/>
            <a:ext cx="2235200" cy="1676400"/>
          </a:xfrm>
          <a:prstGeom prst="rect">
            <a:avLst/>
          </a:prstGeom>
          <a:noFill/>
        </p:spPr>
      </p:pic>
      <p:pic>
        <p:nvPicPr>
          <p:cNvPr id="10244" name="Picture 4" descr="http://schmidleysscribblins.files.wordpress.com/2012/03/100_06871.jpg?w=64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81400" y="4876800"/>
            <a:ext cx="2209800" cy="16573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533400" y="1219200"/>
            <a:ext cx="8153400" cy="5181600"/>
          </a:xfrm>
          <a:prstGeom prst="rect">
            <a:avLst/>
          </a:prstGeom>
        </p:spPr>
        <p:txBody>
          <a:bodyPr/>
          <a:lstStyle/>
          <a:p>
            <a:r>
              <a:rPr lang="en-US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It’s Not All About Friendship</a:t>
            </a:r>
          </a:p>
          <a:p>
            <a:endParaRPr lang="en-US" i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>
              <a:buFont typeface="Arial" pitchFamily="34" charset="0"/>
              <a:buChar char="•"/>
            </a:pPr>
            <a:r>
              <a:rPr lang="en-US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We cannot change people</a:t>
            </a:r>
          </a:p>
          <a:p>
            <a:pPr algn="l">
              <a:buFont typeface="Arial" pitchFamily="34" charset="0"/>
              <a:buChar char="•"/>
            </a:pPr>
            <a:r>
              <a:rPr lang="en-US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We cannot worry about or control what others think</a:t>
            </a:r>
          </a:p>
          <a:p>
            <a:pPr algn="l">
              <a:buFont typeface="Arial" pitchFamily="34" charset="0"/>
              <a:buChar char="•"/>
            </a:pPr>
            <a:r>
              <a:rPr lang="en-US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Some people will not be our friend</a:t>
            </a:r>
          </a:p>
          <a:p>
            <a:pPr algn="l">
              <a:buFont typeface="Arial" pitchFamily="34" charset="0"/>
              <a:buChar char="•"/>
            </a:pPr>
            <a:r>
              <a:rPr lang="en-US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We are responsible for our own well-being</a:t>
            </a:r>
            <a:endParaRPr lang="en-US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194" name="Picture 2" descr="http://4.bp.blogspot.com/-ybSskyvM4Og/TwmWK1MGjmI/AAAAAAAAAZY/IHhECRZAFlE/s1600/funny-pictures-this-is-not-facebook-i-am-not-your-frien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0400" y="5137708"/>
            <a:ext cx="2590800" cy="172029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533400" y="1219200"/>
            <a:ext cx="8153400" cy="5181600"/>
          </a:xfrm>
          <a:prstGeom prst="rect">
            <a:avLst/>
          </a:prstGeom>
        </p:spPr>
        <p:txBody>
          <a:bodyPr/>
          <a:lstStyle/>
          <a:p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DON’T BE “THE EAR”</a:t>
            </a:r>
          </a:p>
          <a:p>
            <a:endParaRPr lang="en-US" sz="2800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Some people like to “dump” – it helps them thrive (misery loves company)</a:t>
            </a:r>
          </a:p>
          <a:p>
            <a:pPr algn="l"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Some people are “dark clouds”</a:t>
            </a:r>
          </a:p>
          <a:p>
            <a:pPr algn="l"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Be solution oriented and positive</a:t>
            </a:r>
            <a:endParaRPr lang="en-US" sz="2800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172" name="Picture 4" descr="http://ts3.mm.bing.net/th?id=HN.608032365518063925&amp;w=198&amp;h=186&amp;c=7&amp;rs=1&amp;url=http%3a%2f%2fmichaelnorthrop.net%2f%3fp%3d435&amp;pid=1.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4495800"/>
            <a:ext cx="1885950" cy="17716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533400" y="1219200"/>
            <a:ext cx="8153400" cy="5181600"/>
          </a:xfrm>
          <a:prstGeom prst="rect">
            <a:avLst/>
          </a:prstGeom>
        </p:spPr>
        <p:txBody>
          <a:bodyPr/>
          <a:lstStyle/>
          <a:p>
            <a:pPr>
              <a:buNone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Narkisim" pitchFamily="34" charset="-79"/>
              </a:rPr>
              <a:t>R-E-S-P-E-C-T</a:t>
            </a:r>
          </a:p>
          <a:p>
            <a:pPr algn="l">
              <a:buFont typeface="Arial" pitchFamily="34" charset="0"/>
              <a:buChar char="•"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Narkisim" pitchFamily="34" charset="-79"/>
              </a:rPr>
              <a:t>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Narkisim" pitchFamily="34" charset="-79"/>
              </a:rPr>
              <a:t>It’s not personal; they can remain negative</a:t>
            </a:r>
          </a:p>
          <a:p>
            <a:pPr algn="l">
              <a:buFont typeface="Arial" pitchFamily="34" charset="0"/>
              <a:buChar char="•"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Narkisim" pitchFamily="34" charset="-79"/>
              </a:rPr>
              <a:t> People can’t see themselves</a:t>
            </a:r>
          </a:p>
          <a:p>
            <a:pPr algn="l">
              <a:buFont typeface="Arial" pitchFamily="34" charset="0"/>
              <a:buChar char="•"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Narkisim" pitchFamily="34" charset="-79"/>
              </a:rPr>
              <a:t> Problems could simply be personality conflicts</a:t>
            </a:r>
          </a:p>
          <a:p>
            <a:pPr algn="l">
              <a:buFont typeface="Arial" pitchFamily="34" charset="0"/>
              <a:buChar char="•"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Narkisim" pitchFamily="34" charset="-79"/>
              </a:rPr>
              <a:t> What’s worse than one difficult person in the room?</a:t>
            </a:r>
          </a:p>
          <a:p>
            <a:pPr algn="l">
              <a:buFont typeface="Arial" pitchFamily="34" charset="0"/>
              <a:buChar char="•"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Narkisim" pitchFamily="34" charset="-79"/>
              </a:rPr>
              <a:t> Don’t live up to criticism</a:t>
            </a:r>
            <a:endParaRPr lang="en-US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Narkisim" pitchFamily="34" charset="-79"/>
            </a:endParaRPr>
          </a:p>
        </p:txBody>
      </p:sp>
      <p:pic>
        <p:nvPicPr>
          <p:cNvPr id="6146" name="Picture 2" descr="http://1.bp.blogspot.com/-Uh61soeN2As/T7JKGTMdVRI/AAAAAAAA50A/vsxfYJ4v0Vk/s1600/Goofy-Gopher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3600" y="4572000"/>
            <a:ext cx="2533650" cy="197213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533400" y="1219200"/>
            <a:ext cx="8153400" cy="5181600"/>
          </a:xfrm>
          <a:prstGeom prst="rect">
            <a:avLst/>
          </a:prstGeom>
        </p:spPr>
        <p:txBody>
          <a:bodyPr/>
          <a:lstStyle/>
          <a:p>
            <a:r>
              <a:rPr lang="en-US" sz="2800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Communicate</a:t>
            </a:r>
          </a:p>
          <a:p>
            <a:pPr algn="l"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Remain open-minded</a:t>
            </a:r>
          </a:p>
          <a:p>
            <a:pPr algn="l"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Ask for clarification</a:t>
            </a:r>
          </a:p>
          <a:p>
            <a:pPr algn="l"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If overworked, ask for priorities</a:t>
            </a:r>
          </a:p>
          <a:p>
            <a:pPr algn="l"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Most people aren’t aware of our issues</a:t>
            </a:r>
            <a:endParaRPr lang="en-US" sz="2800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2" name="Picture 2" descr="http://www.cs.virginia.edu/~weimer/ccscholarship/calvin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4267200"/>
            <a:ext cx="7620000" cy="24193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533400" y="1219200"/>
            <a:ext cx="8153400" cy="5181600"/>
          </a:xfrm>
          <a:prstGeom prst="rect">
            <a:avLst/>
          </a:prstGeo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  <a:latin typeface="Papyrus" pitchFamily="66" charset="0"/>
              </a:rPr>
              <a:t>Things to Watch For</a:t>
            </a:r>
          </a:p>
          <a:p>
            <a:endParaRPr lang="en-US" b="1" dirty="0" smtClean="0">
              <a:solidFill>
                <a:schemeClr val="tx1"/>
              </a:solidFill>
              <a:latin typeface="Papyrus" pitchFamily="66" charset="0"/>
            </a:endParaRPr>
          </a:p>
          <a:p>
            <a:pPr algn="l"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Narkisim" pitchFamily="34" charset="-79"/>
              </a:rPr>
              <a:t> </a:t>
            </a:r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Narkisim" pitchFamily="34" charset="-79"/>
              </a:rPr>
              <a:t>Automatic Thoughts</a:t>
            </a:r>
          </a:p>
          <a:p>
            <a:pPr algn="l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Narkisim" pitchFamily="34" charset="-79"/>
              </a:rPr>
              <a:t> Double Binds</a:t>
            </a:r>
          </a:p>
          <a:p>
            <a:pPr algn="l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Narkisim" pitchFamily="34" charset="-79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Narkisim" pitchFamily="34" charset="-79"/>
              </a:rPr>
              <a:t>Scapegoating</a:t>
            </a:r>
            <a:endParaRPr lang="en-US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Narkisim" pitchFamily="34" charset="-79"/>
            </a:endParaRPr>
          </a:p>
          <a:p>
            <a:pPr algn="l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Narkisim" pitchFamily="34" charset="-79"/>
              </a:rPr>
              <a:t> Martyr Thinking</a:t>
            </a:r>
          </a:p>
          <a:p>
            <a:pPr algn="l"/>
            <a:endParaRPr lang="en-US" b="1" dirty="0">
              <a:solidFill>
                <a:schemeClr val="tx1"/>
              </a:solidFill>
              <a:latin typeface="Narkisim" pitchFamily="34" charset="-79"/>
              <a:cs typeface="Narkisim" pitchFamily="34" charset="-79"/>
            </a:endParaRPr>
          </a:p>
        </p:txBody>
      </p:sp>
      <p:pic>
        <p:nvPicPr>
          <p:cNvPr id="4098" name="Picture 2" descr="http://latimesherocomplex.files.wordpress.com/2011/08/ij1_ia_454_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2667000"/>
            <a:ext cx="3587496" cy="24384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3.images.spike.com/images/blogs/Movies/2011/03/dreviltop10.jpg?quality=0.91"/>
          <p:cNvPicPr>
            <a:picLocks noChangeAspect="1" noChangeArrowheads="1"/>
          </p:cNvPicPr>
          <p:nvPr/>
        </p:nvPicPr>
        <p:blipFill>
          <a:blip r:embed="rId3" cstate="print">
            <a:lum bright="51000"/>
          </a:blip>
          <a:srcRect/>
          <a:stretch>
            <a:fillRect/>
          </a:stretch>
        </p:blipFill>
        <p:spPr bwMode="auto">
          <a:xfrm>
            <a:off x="533400" y="2286000"/>
            <a:ext cx="3030432" cy="1752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533400" y="1219200"/>
            <a:ext cx="8153400" cy="5181600"/>
          </a:xfrm>
          <a:prstGeom prst="rect">
            <a:avLst/>
          </a:prstGeom>
        </p:spPr>
        <p:txBody>
          <a:bodyPr/>
          <a:lstStyle/>
          <a:p>
            <a:r>
              <a:rPr lang="en-US" i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Narkisim" pitchFamily="34" charset="-79"/>
              </a:rPr>
              <a:t>What is a Difficult Person?</a:t>
            </a:r>
            <a:endParaRPr lang="en-US" i="1" u="sng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Narkisim" pitchFamily="34" charset="-79"/>
            </a:endParaRPr>
          </a:p>
        </p:txBody>
      </p:sp>
      <p:pic>
        <p:nvPicPr>
          <p:cNvPr id="18434" name="Picture 2" descr="http://ohverlycritical.com/news/wp-content/uploads/2011/08/mean-ppl.jpg"/>
          <p:cNvPicPr>
            <a:picLocks noChangeAspect="1" noChangeArrowheads="1"/>
          </p:cNvPicPr>
          <p:nvPr/>
        </p:nvPicPr>
        <p:blipFill>
          <a:blip r:embed="rId4" cstate="print">
            <a:lum bright="38000"/>
          </a:blip>
          <a:srcRect/>
          <a:stretch>
            <a:fillRect/>
          </a:stretch>
        </p:blipFill>
        <p:spPr bwMode="auto">
          <a:xfrm>
            <a:off x="228600" y="4724400"/>
            <a:ext cx="2743200" cy="1875663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419600" y="3657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43600" y="2362200"/>
            <a:ext cx="23377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</a:rPr>
              <a:t>CONTROLLING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24200" y="2667000"/>
            <a:ext cx="24731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</a:rPr>
              <a:t>PERFECTIONIST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28600" y="4191000"/>
            <a:ext cx="22722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</a:rPr>
              <a:t>WORKAHOLIC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76600" y="4343400"/>
            <a:ext cx="25170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</a:rPr>
              <a:t>STEALS ENERGY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733800" y="62484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791200" y="5105400"/>
            <a:ext cx="30146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latin typeface="+mj-lt"/>
              </a:rPr>
              <a:t>DIFFERENT VALUES</a:t>
            </a:r>
            <a:endParaRPr lang="en-US" sz="2800" b="1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657600" y="6019800"/>
            <a:ext cx="34942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</a:rPr>
              <a:t>PERSONAL PROBLEMS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8600" y="2286000"/>
            <a:ext cx="13388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</a:rPr>
              <a:t>SELFISH</a:t>
            </a:r>
            <a:endParaRPr lang="en-US" sz="2800" b="1" dirty="0">
              <a:solidFill>
                <a:srgbClr val="C00000"/>
              </a:solidFill>
            </a:endParaRPr>
          </a:p>
        </p:txBody>
      </p:sp>
      <p:pic>
        <p:nvPicPr>
          <p:cNvPr id="18436" name="Picture 4" descr="http://ts4.mm.bing.net/th?id=HN.608004907755245136&amp;w=179&amp;h=188&amp;c=7&amp;rs=1&amp;pid=1.7"/>
          <p:cNvPicPr>
            <a:picLocks noChangeAspect="1" noChangeArrowheads="1"/>
          </p:cNvPicPr>
          <p:nvPr/>
        </p:nvPicPr>
        <p:blipFill>
          <a:blip r:embed="rId5" cstate="print">
            <a:lum bright="44000"/>
          </a:blip>
          <a:srcRect/>
          <a:stretch>
            <a:fillRect/>
          </a:stretch>
        </p:blipFill>
        <p:spPr bwMode="auto">
          <a:xfrm>
            <a:off x="6019800" y="3124200"/>
            <a:ext cx="1704975" cy="17907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TextBox 14"/>
          <p:cNvSpPr txBox="1"/>
          <p:nvPr/>
        </p:nvSpPr>
        <p:spPr>
          <a:xfrm>
            <a:off x="3962400" y="3505200"/>
            <a:ext cx="22252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</a:rPr>
              <a:t>UNTRUTHFUL</a:t>
            </a:r>
            <a:endParaRPr lang="en-US" sz="28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533400" y="1219200"/>
            <a:ext cx="8153400" cy="5181600"/>
          </a:xfrm>
          <a:prstGeom prst="rect">
            <a:avLst/>
          </a:prstGeom>
        </p:spPr>
        <p:txBody>
          <a:bodyPr/>
          <a:lstStyle/>
          <a:p>
            <a:r>
              <a:rPr lang="en-US" sz="28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Personal Rules for Handling People</a:t>
            </a:r>
          </a:p>
          <a:p>
            <a:endParaRPr lang="en-US" sz="2800" i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>
              <a:buFont typeface="Arial" pitchFamily="34" charset="0"/>
              <a:buChar char="•"/>
            </a:pPr>
            <a:r>
              <a:rPr lang="en-US" sz="28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 cannot change people</a:t>
            </a:r>
          </a:p>
          <a:p>
            <a:pPr algn="l">
              <a:buFont typeface="Arial" pitchFamily="34" charset="0"/>
              <a:buChar char="•"/>
            </a:pPr>
            <a:r>
              <a:rPr lang="en-US" sz="28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 will remain independent of others’ emotions</a:t>
            </a:r>
          </a:p>
          <a:p>
            <a:pPr algn="l">
              <a:buFont typeface="Arial" pitchFamily="34" charset="0"/>
              <a:buChar char="•"/>
            </a:pPr>
            <a:r>
              <a:rPr lang="en-US" sz="28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 will monitor my internal dialogue</a:t>
            </a:r>
          </a:p>
          <a:p>
            <a:pPr algn="l">
              <a:buFont typeface="Arial" pitchFamily="34" charset="0"/>
              <a:buChar char="•"/>
            </a:pPr>
            <a:r>
              <a:rPr lang="en-US" sz="28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 cannot worry about others’ dialogues</a:t>
            </a:r>
          </a:p>
          <a:p>
            <a:pPr algn="l">
              <a:buFont typeface="Arial" pitchFamily="34" charset="0"/>
              <a:buChar char="•"/>
            </a:pPr>
            <a:r>
              <a:rPr lang="en-US" sz="28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 am responsible for my life</a:t>
            </a:r>
          </a:p>
          <a:p>
            <a:pPr algn="l">
              <a:buFont typeface="Arial" pitchFamily="34" charset="0"/>
              <a:buChar char="•"/>
            </a:pPr>
            <a:r>
              <a:rPr lang="en-US" sz="28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 will seek to understand</a:t>
            </a:r>
            <a:endParaRPr lang="en-US" sz="2800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533400" y="1219200"/>
            <a:ext cx="8153400" cy="5181600"/>
          </a:xfrm>
          <a:prstGeom prst="rect">
            <a:avLst/>
          </a:prstGeom>
        </p:spPr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algn="r"/>
            <a:r>
              <a:rPr lang="en-US" dirty="0"/>
              <a:t> </a:t>
            </a:r>
            <a:r>
              <a:rPr lang="en-US" dirty="0" smtClean="0"/>
              <a:t> </a:t>
            </a:r>
            <a:r>
              <a:rPr lang="en-US" sz="4800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Questions?</a:t>
            </a:r>
            <a:endParaRPr lang="en-US" sz="4800" dirty="0" smtClean="0"/>
          </a:p>
        </p:txBody>
      </p:sp>
      <p:pic>
        <p:nvPicPr>
          <p:cNvPr id="2050" name="Picture 2" descr="http://www.planetcalypsoforum.com/gallery/files/8/1/5/2/mat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066800"/>
            <a:ext cx="4606528" cy="5562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533400" y="1219200"/>
            <a:ext cx="8153400" cy="5181600"/>
          </a:xfrm>
          <a:prstGeom prst="rect">
            <a:avLst/>
          </a:prstGeom>
        </p:spPr>
        <p:txBody>
          <a:bodyPr/>
          <a:lstStyle/>
          <a:p>
            <a:pPr algn="l">
              <a:buFont typeface="Arial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  <a:latin typeface="Tw Cen MT Condensed Extra Bold" pitchFamily="34" charset="0"/>
              </a:rPr>
              <a:t> A difficult person is someone </a:t>
            </a:r>
            <a:r>
              <a:rPr lang="en-US" u="sng" dirty="0" smtClean="0">
                <a:solidFill>
                  <a:schemeClr val="tx2"/>
                </a:solidFill>
                <a:latin typeface="Tw Cen MT Condensed Extra Bold" pitchFamily="34" charset="0"/>
              </a:rPr>
              <a:t>we</a:t>
            </a:r>
            <a:r>
              <a:rPr lang="en-US" dirty="0" smtClean="0">
                <a:solidFill>
                  <a:schemeClr val="tx2"/>
                </a:solidFill>
                <a:latin typeface="Tw Cen MT Condensed Extra Bold" pitchFamily="34" charset="0"/>
              </a:rPr>
              <a:t> find difficult… </a:t>
            </a:r>
            <a:r>
              <a:rPr lang="en-US" i="1" dirty="0" smtClean="0">
                <a:solidFill>
                  <a:schemeClr val="tx2"/>
                </a:solidFill>
                <a:latin typeface="Tw Cen MT Condensed Extra Bold" pitchFamily="34" charset="0"/>
              </a:rPr>
              <a:t>somebody</a:t>
            </a:r>
            <a:r>
              <a:rPr lang="en-US" dirty="0" smtClean="0">
                <a:solidFill>
                  <a:schemeClr val="tx2"/>
                </a:solidFill>
                <a:latin typeface="Tw Cen MT Condensed Extra Bold" pitchFamily="34" charset="0"/>
              </a:rPr>
              <a:t> loves them (probably)</a:t>
            </a:r>
          </a:p>
          <a:p>
            <a:pPr algn="l">
              <a:buFont typeface="Arial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  <a:latin typeface="Tw Cen MT Condensed Extra Bold" pitchFamily="34" charset="0"/>
              </a:rPr>
              <a:t> A difficult person isn’t </a:t>
            </a:r>
            <a:r>
              <a:rPr lang="en-US" i="1" dirty="0" smtClean="0">
                <a:solidFill>
                  <a:schemeClr val="tx2"/>
                </a:solidFill>
                <a:latin typeface="Tw Cen MT Condensed Extra Bold" pitchFamily="34" charset="0"/>
              </a:rPr>
              <a:t>always</a:t>
            </a:r>
            <a:r>
              <a:rPr lang="en-US" dirty="0" smtClean="0">
                <a:solidFill>
                  <a:schemeClr val="tx2"/>
                </a:solidFill>
                <a:latin typeface="Tw Cen MT Condensed Extra Bold" pitchFamily="34" charset="0"/>
              </a:rPr>
              <a:t> difficult</a:t>
            </a:r>
          </a:p>
          <a:p>
            <a:pPr algn="l">
              <a:buFont typeface="Arial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  <a:latin typeface="Tw Cen MT Condensed Extra Bold" pitchFamily="34" charset="0"/>
              </a:rPr>
              <a:t> Many times a difficult person is a good person who is under stress at work or home</a:t>
            </a:r>
            <a:endParaRPr lang="en-US" dirty="0">
              <a:solidFill>
                <a:schemeClr val="tx2"/>
              </a:solidFill>
              <a:latin typeface="Tw Cen MT Condensed Extra Bold" pitchFamily="34" charset="0"/>
            </a:endParaRPr>
          </a:p>
        </p:txBody>
      </p:sp>
      <p:pic>
        <p:nvPicPr>
          <p:cNvPr id="17410" name="Picture 2" descr="http://resonancegroup.files.wordpress.com/2011/03/angeldevil-on-shoulder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4114800"/>
            <a:ext cx="2952750" cy="25739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533400" y="1219200"/>
            <a:ext cx="8153400" cy="5181600"/>
          </a:xfrm>
          <a:prstGeom prst="rect">
            <a:avLst/>
          </a:prstGeom>
        </p:spPr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algn="ctr">
              <a:buNone/>
            </a:pPr>
            <a:r>
              <a:rPr lang="en-US" sz="5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 or I</a:t>
            </a:r>
            <a:endParaRPr lang="en-US" sz="5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4800" y="1219200"/>
            <a:ext cx="4572000" cy="344709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Extraverts often:</a:t>
            </a:r>
          </a:p>
          <a:p>
            <a:r>
              <a:rPr lang="en-US" sz="2000" b="1" dirty="0" smtClean="0"/>
              <a:t>Have high energy</a:t>
            </a:r>
          </a:p>
          <a:p>
            <a:r>
              <a:rPr lang="en-US" sz="2000" b="1" dirty="0" smtClean="0"/>
              <a:t>Talk more than listen</a:t>
            </a:r>
          </a:p>
          <a:p>
            <a:r>
              <a:rPr lang="en-US" sz="2000" b="1" dirty="0" smtClean="0"/>
              <a:t>Think out loud</a:t>
            </a:r>
          </a:p>
          <a:p>
            <a:r>
              <a:rPr lang="en-US" sz="2000" b="1" dirty="0" smtClean="0"/>
              <a:t>Act, then think</a:t>
            </a:r>
          </a:p>
          <a:p>
            <a:r>
              <a:rPr lang="en-US" sz="2000" b="1" dirty="0" smtClean="0"/>
              <a:t>Like to be around people a lot </a:t>
            </a:r>
          </a:p>
          <a:p>
            <a:r>
              <a:rPr lang="en-US" sz="2000" b="1" dirty="0" smtClean="0"/>
              <a:t>Prefer a public role</a:t>
            </a:r>
          </a:p>
          <a:p>
            <a:r>
              <a:rPr lang="en-US" sz="2000" b="1" dirty="0" smtClean="0"/>
              <a:t>Can sometimes be easily distracted</a:t>
            </a:r>
          </a:p>
          <a:p>
            <a:r>
              <a:rPr lang="en-US" sz="2000" b="1" dirty="0" smtClean="0"/>
              <a:t>Prefer to do lots of things at once</a:t>
            </a:r>
          </a:p>
          <a:p>
            <a:r>
              <a:rPr lang="en-US" sz="2000" b="1" dirty="0" smtClean="0"/>
              <a:t>Are outgoing &amp; enthusiastic</a:t>
            </a:r>
          </a:p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495800" y="1295400"/>
            <a:ext cx="4572000" cy="31700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Introverts often:</a:t>
            </a:r>
          </a:p>
          <a:p>
            <a:r>
              <a:rPr lang="en-US" sz="2000" b="1" dirty="0" smtClean="0"/>
              <a:t>Have quiet energy</a:t>
            </a:r>
          </a:p>
          <a:p>
            <a:r>
              <a:rPr lang="en-US" sz="2000" b="1" dirty="0" smtClean="0"/>
              <a:t>Listen more than talk </a:t>
            </a:r>
          </a:p>
          <a:p>
            <a:r>
              <a:rPr lang="en-US" sz="2000" b="1" dirty="0" smtClean="0"/>
              <a:t>Think quietly inside their heads</a:t>
            </a:r>
          </a:p>
          <a:p>
            <a:r>
              <a:rPr lang="en-US" sz="2000" b="1" dirty="0" smtClean="0"/>
              <a:t>Think, then act</a:t>
            </a:r>
          </a:p>
          <a:p>
            <a:r>
              <a:rPr lang="en-US" sz="2000" b="1" dirty="0" smtClean="0"/>
              <a:t>Feel comfortable being alone</a:t>
            </a:r>
          </a:p>
          <a:p>
            <a:r>
              <a:rPr lang="en-US" sz="2000" b="1" dirty="0" smtClean="0"/>
              <a:t>Prefer to work "behind-the-scenes"</a:t>
            </a:r>
          </a:p>
          <a:p>
            <a:r>
              <a:rPr lang="en-US" sz="2000" b="1" dirty="0" smtClean="0"/>
              <a:t>Have good powers of concentration</a:t>
            </a:r>
          </a:p>
          <a:p>
            <a:r>
              <a:rPr lang="en-US" sz="2000" b="1" dirty="0" smtClean="0"/>
              <a:t>Prefer to focus on one thing at a time</a:t>
            </a:r>
          </a:p>
          <a:p>
            <a:r>
              <a:rPr lang="en-US" sz="2000" b="1" dirty="0" smtClean="0"/>
              <a:t>Are self-contained and reserved </a:t>
            </a:r>
            <a:endParaRPr 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533400" y="1219200"/>
            <a:ext cx="8153400" cy="5181600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sz="5400" dirty="0" smtClean="0">
              <a:solidFill>
                <a:schemeClr val="tx1"/>
              </a:solidFill>
            </a:endParaRPr>
          </a:p>
          <a:p>
            <a:pPr algn="ctr">
              <a:buNone/>
            </a:pPr>
            <a:r>
              <a:rPr lang="en-US" sz="5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 or N</a:t>
            </a:r>
            <a:endParaRPr lang="en-US" sz="5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1000" y="1219200"/>
            <a:ext cx="4572000" cy="31700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Sensors often:</a:t>
            </a:r>
          </a:p>
          <a:p>
            <a:r>
              <a:rPr lang="en-US" sz="2000" b="1" dirty="0" smtClean="0"/>
              <a:t>Focus on details &amp; specifics</a:t>
            </a:r>
          </a:p>
          <a:p>
            <a:r>
              <a:rPr lang="en-US" sz="2000" b="1" dirty="0" smtClean="0"/>
              <a:t>Admire practical solutions</a:t>
            </a:r>
          </a:p>
          <a:p>
            <a:r>
              <a:rPr lang="en-US" sz="2000" b="1" dirty="0" smtClean="0"/>
              <a:t>Notice details &amp; remember facts</a:t>
            </a:r>
          </a:p>
          <a:p>
            <a:r>
              <a:rPr lang="en-US" sz="2000" b="1" dirty="0" smtClean="0"/>
              <a:t>Are pragmatic - see what is</a:t>
            </a:r>
          </a:p>
          <a:p>
            <a:r>
              <a:rPr lang="en-US" sz="2000" b="1" dirty="0" smtClean="0"/>
              <a:t>Live in the here-and-now</a:t>
            </a:r>
          </a:p>
          <a:p>
            <a:r>
              <a:rPr lang="en-US" sz="2000" b="1" dirty="0" smtClean="0"/>
              <a:t>Trust actual experience</a:t>
            </a:r>
          </a:p>
          <a:p>
            <a:r>
              <a:rPr lang="en-US" sz="2000" b="1" dirty="0" smtClean="0"/>
              <a:t>Like to use established skills</a:t>
            </a:r>
          </a:p>
          <a:p>
            <a:r>
              <a:rPr lang="en-US" sz="2000" b="1" dirty="0" smtClean="0"/>
              <a:t>Like step-by-step instructions</a:t>
            </a:r>
          </a:p>
          <a:p>
            <a:r>
              <a:rPr lang="en-US" sz="2000" b="1" dirty="0" smtClean="0"/>
              <a:t>Work at a steady pace</a:t>
            </a:r>
            <a:endParaRPr lang="en-US" sz="2000" b="1" dirty="0"/>
          </a:p>
        </p:txBody>
      </p:sp>
      <p:sp>
        <p:nvSpPr>
          <p:cNvPr id="7" name="Rectangle 6"/>
          <p:cNvSpPr/>
          <p:nvPr/>
        </p:nvSpPr>
        <p:spPr>
          <a:xfrm>
            <a:off x="3962400" y="1219200"/>
            <a:ext cx="4572000" cy="31700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Intuitives</a:t>
            </a:r>
            <a:r>
              <a:rPr lang="en-US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often:</a:t>
            </a:r>
          </a:p>
          <a:p>
            <a:r>
              <a:rPr lang="en-US" sz="2000" b="1" dirty="0" smtClean="0"/>
              <a:t>Focus on the big picture &amp; possibilities</a:t>
            </a:r>
          </a:p>
          <a:p>
            <a:r>
              <a:rPr lang="en-US" sz="2000" b="1" dirty="0" smtClean="0"/>
              <a:t>Admire creative ideas</a:t>
            </a:r>
          </a:p>
          <a:p>
            <a:r>
              <a:rPr lang="en-US" sz="2000" b="1" dirty="0" smtClean="0"/>
              <a:t>Notice anything new or different</a:t>
            </a:r>
          </a:p>
          <a:p>
            <a:r>
              <a:rPr lang="en-US" sz="2000" b="1" dirty="0" smtClean="0"/>
              <a:t>Are inventive - see what could be</a:t>
            </a:r>
          </a:p>
          <a:p>
            <a:r>
              <a:rPr lang="en-US" sz="2000" b="1" dirty="0" smtClean="0"/>
              <a:t>Think about future implications</a:t>
            </a:r>
          </a:p>
          <a:p>
            <a:r>
              <a:rPr lang="en-US" sz="2000" b="1" dirty="0" smtClean="0"/>
              <a:t>Trust their gut instincts</a:t>
            </a:r>
          </a:p>
          <a:p>
            <a:r>
              <a:rPr lang="en-US" sz="2000" b="1" dirty="0" smtClean="0"/>
              <a:t>Prefer to learn new skills</a:t>
            </a:r>
          </a:p>
          <a:p>
            <a:r>
              <a:rPr lang="en-US" sz="2000" b="1" dirty="0" smtClean="0"/>
              <a:t>Like to figure things out for themselves</a:t>
            </a:r>
          </a:p>
          <a:p>
            <a:r>
              <a:rPr lang="en-US" sz="2000" b="1" dirty="0" smtClean="0"/>
              <a:t>Work in bursts of energy</a:t>
            </a:r>
            <a:endParaRPr 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533400" y="1219200"/>
            <a:ext cx="8153400" cy="5181600"/>
          </a:xfrm>
          <a:prstGeom prst="rect">
            <a:avLst/>
          </a:prstGeom>
        </p:spPr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algn="ctr">
              <a:buNone/>
            </a:pPr>
            <a:r>
              <a:rPr lang="en-US" sz="5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 or F</a:t>
            </a:r>
            <a:endParaRPr lang="en-US" sz="5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4800" y="1219200"/>
            <a:ext cx="4572000" cy="34778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Thinkers often:</a:t>
            </a:r>
          </a:p>
          <a:p>
            <a:r>
              <a:rPr lang="en-US" sz="2000" b="1" dirty="0" smtClean="0"/>
              <a:t>Make decisions objectively</a:t>
            </a:r>
          </a:p>
          <a:p>
            <a:r>
              <a:rPr lang="en-US" sz="2000" b="1" dirty="0" smtClean="0"/>
              <a:t>Appear cool and reserved</a:t>
            </a:r>
          </a:p>
          <a:p>
            <a:r>
              <a:rPr lang="en-US" sz="2000" b="1" dirty="0" smtClean="0"/>
              <a:t>Are most convinced by rational arguments</a:t>
            </a:r>
          </a:p>
          <a:p>
            <a:r>
              <a:rPr lang="en-US" sz="2000" b="1" dirty="0" smtClean="0"/>
              <a:t>Are honest and direct</a:t>
            </a:r>
          </a:p>
          <a:p>
            <a:r>
              <a:rPr lang="en-US" sz="2000" b="1" dirty="0" smtClean="0"/>
              <a:t>Value honesty and fairness</a:t>
            </a:r>
          </a:p>
          <a:p>
            <a:r>
              <a:rPr lang="en-US" sz="2000" b="1" dirty="0" smtClean="0"/>
              <a:t>Take few things personally</a:t>
            </a:r>
          </a:p>
          <a:p>
            <a:r>
              <a:rPr lang="en-US" sz="2000" b="1" dirty="0" smtClean="0"/>
              <a:t>Are good at seeing flaws</a:t>
            </a:r>
          </a:p>
          <a:p>
            <a:r>
              <a:rPr lang="en-US" sz="2000" b="1" dirty="0" smtClean="0"/>
              <a:t>Are motivated by achievement</a:t>
            </a:r>
          </a:p>
          <a:p>
            <a:r>
              <a:rPr lang="en-US" sz="2000" b="1" dirty="0" smtClean="0"/>
              <a:t>Argue or debate issues for fun</a:t>
            </a:r>
            <a:endParaRPr lang="en-US" sz="2000" b="1" dirty="0"/>
          </a:p>
        </p:txBody>
      </p:sp>
      <p:sp>
        <p:nvSpPr>
          <p:cNvPr id="7" name="Rectangle 6"/>
          <p:cNvSpPr/>
          <p:nvPr/>
        </p:nvSpPr>
        <p:spPr>
          <a:xfrm>
            <a:off x="4191000" y="1219200"/>
            <a:ext cx="4572000" cy="34778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Feelers often:</a:t>
            </a:r>
          </a:p>
          <a:p>
            <a:r>
              <a:rPr lang="en-US" sz="2000" b="1" dirty="0" smtClean="0"/>
              <a:t>Decide based on their values &amp; feelings</a:t>
            </a:r>
          </a:p>
          <a:p>
            <a:r>
              <a:rPr lang="en-US" sz="2000" b="1" dirty="0" smtClean="0"/>
              <a:t>Appear warm and friendly</a:t>
            </a:r>
          </a:p>
          <a:p>
            <a:r>
              <a:rPr lang="en-US" sz="2000" b="1" dirty="0" smtClean="0"/>
              <a:t>Are most convinced by how they feel</a:t>
            </a:r>
          </a:p>
          <a:p>
            <a:r>
              <a:rPr lang="en-US" sz="2000" b="1" dirty="0" smtClean="0"/>
              <a:t>Are diplomatic and tactful</a:t>
            </a:r>
          </a:p>
          <a:p>
            <a:r>
              <a:rPr lang="en-US" sz="2000" b="1" dirty="0" smtClean="0"/>
              <a:t>Value harmony and compassion</a:t>
            </a:r>
          </a:p>
          <a:p>
            <a:r>
              <a:rPr lang="en-US" sz="2000" b="1" dirty="0" smtClean="0"/>
              <a:t>Take many things personally</a:t>
            </a:r>
          </a:p>
          <a:p>
            <a:r>
              <a:rPr lang="en-US" sz="2000" b="1" dirty="0" smtClean="0"/>
              <a:t>Are quick to compliment others</a:t>
            </a:r>
          </a:p>
          <a:p>
            <a:r>
              <a:rPr lang="en-US" sz="2000" b="1" dirty="0" smtClean="0"/>
              <a:t>Are motivated by appreciation</a:t>
            </a:r>
          </a:p>
          <a:p>
            <a:r>
              <a:rPr lang="en-US" sz="2000" b="1" dirty="0" smtClean="0"/>
              <a:t>Avoid arguments and conflicts</a:t>
            </a:r>
          </a:p>
          <a:p>
            <a:endParaRPr lang="en-US" sz="20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533400" y="1219200"/>
            <a:ext cx="8153400" cy="5181600"/>
          </a:xfrm>
          <a:prstGeom prst="rect">
            <a:avLst/>
          </a:prstGeom>
        </p:spPr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algn="ctr">
              <a:buNone/>
            </a:pPr>
            <a:r>
              <a:rPr lang="en-US" sz="5400" dirty="0" smtClean="0">
                <a:solidFill>
                  <a:schemeClr val="tx1"/>
                </a:solidFill>
              </a:rPr>
              <a:t>J or P</a:t>
            </a:r>
            <a:endParaRPr lang="en-US" sz="5400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7200" y="1219200"/>
            <a:ext cx="4572000" cy="34778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Judgers often:</a:t>
            </a:r>
          </a:p>
          <a:p>
            <a:r>
              <a:rPr lang="en-US" sz="2000" b="1" dirty="0" smtClean="0"/>
              <a:t>Like to have things settled</a:t>
            </a:r>
          </a:p>
          <a:p>
            <a:r>
              <a:rPr lang="en-US" sz="2000" b="1" dirty="0" smtClean="0"/>
              <a:t>Take responsibilities seriously</a:t>
            </a:r>
          </a:p>
          <a:p>
            <a:r>
              <a:rPr lang="en-US" sz="2000" b="1" dirty="0" smtClean="0"/>
              <a:t>Pay attention to time &amp; are usually prompt</a:t>
            </a:r>
          </a:p>
          <a:p>
            <a:r>
              <a:rPr lang="en-US" sz="2000" b="1" dirty="0" smtClean="0"/>
              <a:t>Prefer to finish projects</a:t>
            </a:r>
          </a:p>
          <a:p>
            <a:r>
              <a:rPr lang="en-US" sz="2000" b="1" dirty="0" smtClean="0"/>
              <a:t>Work first, play later</a:t>
            </a:r>
          </a:p>
          <a:p>
            <a:r>
              <a:rPr lang="en-US" sz="2000" b="1" dirty="0" smtClean="0"/>
              <a:t>Seek closure</a:t>
            </a:r>
          </a:p>
          <a:p>
            <a:r>
              <a:rPr lang="en-US" sz="2000" b="1" dirty="0" smtClean="0"/>
              <a:t>See the need for most rules</a:t>
            </a:r>
          </a:p>
          <a:p>
            <a:r>
              <a:rPr lang="en-US" sz="2000" b="1" dirty="0" smtClean="0"/>
              <a:t>Like to make &amp; stick with plans</a:t>
            </a:r>
          </a:p>
          <a:p>
            <a:r>
              <a:rPr lang="en-US" sz="2000" b="1" dirty="0" smtClean="0"/>
              <a:t>Find comfort in schedules</a:t>
            </a:r>
            <a:endParaRPr lang="en-US" sz="2000" b="1" dirty="0"/>
          </a:p>
        </p:txBody>
      </p:sp>
      <p:sp>
        <p:nvSpPr>
          <p:cNvPr id="7" name="Rectangle 6"/>
          <p:cNvSpPr/>
          <p:nvPr/>
        </p:nvSpPr>
        <p:spPr>
          <a:xfrm>
            <a:off x="4419600" y="1219200"/>
            <a:ext cx="4572000" cy="34778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Perceivers often:</a:t>
            </a:r>
          </a:p>
          <a:p>
            <a:r>
              <a:rPr lang="en-US" sz="2000" b="1" dirty="0" smtClean="0"/>
              <a:t>Like to keep their options open</a:t>
            </a:r>
          </a:p>
          <a:p>
            <a:r>
              <a:rPr lang="en-US" sz="2000" b="1" dirty="0" smtClean="0"/>
              <a:t>Are playful and casual</a:t>
            </a:r>
          </a:p>
          <a:p>
            <a:r>
              <a:rPr lang="en-US" sz="2000" b="1" dirty="0" smtClean="0"/>
              <a:t>Are less aware of time and may run late</a:t>
            </a:r>
          </a:p>
          <a:p>
            <a:r>
              <a:rPr lang="en-US" sz="2000" b="1" dirty="0" smtClean="0"/>
              <a:t>Prefer to start projects</a:t>
            </a:r>
          </a:p>
          <a:p>
            <a:r>
              <a:rPr lang="en-US" sz="2000" b="1" dirty="0" smtClean="0"/>
              <a:t>Play first, work later</a:t>
            </a:r>
          </a:p>
          <a:p>
            <a:r>
              <a:rPr lang="en-US" sz="2000" b="1" dirty="0" smtClean="0"/>
              <a:t>May have difficulty making some decisions</a:t>
            </a:r>
          </a:p>
          <a:p>
            <a:r>
              <a:rPr lang="en-US" sz="2000" b="1" dirty="0" smtClean="0"/>
              <a:t>Question the need for many rules</a:t>
            </a:r>
          </a:p>
          <a:p>
            <a:r>
              <a:rPr lang="en-US" sz="2000" b="1" dirty="0" smtClean="0"/>
              <a:t>Like to keep plans flexible</a:t>
            </a:r>
          </a:p>
          <a:p>
            <a:r>
              <a:rPr lang="en-US" sz="2000" b="1" dirty="0" smtClean="0"/>
              <a:t>Want the freedom to be spontaneous</a:t>
            </a:r>
            <a:endParaRPr 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533400" y="1219200"/>
            <a:ext cx="8153400" cy="518160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itchFamily="66" charset="0"/>
              </a:rPr>
              <a:t>Two Truths:</a:t>
            </a:r>
          </a:p>
          <a:p>
            <a:endParaRPr lang="en-US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pyrus" pitchFamily="66" charset="0"/>
            </a:endParaRPr>
          </a:p>
          <a:p>
            <a:pPr marL="514350" indent="-514350">
              <a:buAutoNum type="arabicParenR"/>
            </a:pPr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itchFamily="66" charset="0"/>
              </a:rPr>
              <a:t>Difficult People are Everywhere</a:t>
            </a:r>
          </a:p>
          <a:p>
            <a:pPr marL="514350" indent="-514350">
              <a:buAutoNum type="arabicParenR"/>
            </a:pPr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itchFamily="66" charset="0"/>
              </a:rPr>
              <a:t>They’re Not Going Away</a:t>
            </a:r>
          </a:p>
          <a:p>
            <a:pPr marL="514350" indent="-514350">
              <a:buAutoNum type="arabicParenR"/>
            </a:pPr>
            <a:endParaRPr lang="en-US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pyrus" pitchFamily="66" charset="0"/>
            </a:endParaRPr>
          </a:p>
          <a:p>
            <a:pPr marL="514350" indent="-514350"/>
            <a:endParaRPr lang="en-US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pyrus" pitchFamily="66" charset="0"/>
            </a:endParaRPr>
          </a:p>
          <a:p>
            <a:pPr marL="514350" indent="-514350"/>
            <a:endParaRPr lang="en-US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pyrus" pitchFamily="66" charset="0"/>
            </a:endParaRPr>
          </a:p>
          <a:p>
            <a:pPr marL="514350" indent="-514350"/>
            <a:endParaRPr lang="en-US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pyrus" pitchFamily="66" charset="0"/>
            </a:endParaRPr>
          </a:p>
          <a:p>
            <a:pPr marL="514350" indent="-514350"/>
            <a:r>
              <a:rPr lang="en-US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  <a:t>So How Do We Manage It?</a:t>
            </a:r>
          </a:p>
        </p:txBody>
      </p:sp>
      <p:pic>
        <p:nvPicPr>
          <p:cNvPr id="16386" name="Picture 2" descr="http://meanpeach.blogs.brynmawr.edu/files/2009/04/meanpeach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7600" y="3581400"/>
            <a:ext cx="2000250" cy="18962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533400" y="1219200"/>
            <a:ext cx="8153400" cy="5181600"/>
          </a:xfrm>
          <a:prstGeom prst="rect">
            <a:avLst/>
          </a:prstGeom>
        </p:spPr>
        <p:txBody>
          <a:bodyPr/>
          <a:lstStyle/>
          <a:p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Easy Answer:</a:t>
            </a:r>
          </a:p>
          <a:p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Have nothing to do with them.</a:t>
            </a:r>
          </a:p>
          <a:p>
            <a:endParaRPr lang="en-US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Harsh Reality:</a:t>
            </a:r>
          </a:p>
          <a:p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Sometimes we can’t avoid them.</a:t>
            </a:r>
            <a:endParaRPr lang="en-US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5362" name="Picture 2" descr="http://images.sodahead.com/polls/001107937/just_walk_away_tshirt_p2356495845853453283rhb_400_answer_2_xlarge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2590800"/>
            <a:ext cx="1504950" cy="1504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364" name="Picture 4" descr="http://s3.vidimg.popscreen.com/original/16/eGc4dHY0MTI=_o_pooh-bear-gets-stuck-a-themadagascarqueen-htf-crossov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3733800"/>
            <a:ext cx="2133600" cy="1600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3430</TotalTime>
  <Words>873</Words>
  <Application>Microsoft Office PowerPoint</Application>
  <PresentationFormat>On-screen Show (4:3)</PresentationFormat>
  <Paragraphs>227</Paragraphs>
  <Slides>21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</vt:vector>
  </TitlesOfParts>
  <Company>U.S. Army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Administrator</dc:creator>
  <cp:lastModifiedBy>Administrator</cp:lastModifiedBy>
  <cp:revision>249</cp:revision>
  <dcterms:created xsi:type="dcterms:W3CDTF">2014-03-18T12:29:12Z</dcterms:created>
  <dcterms:modified xsi:type="dcterms:W3CDTF">2014-09-12T17:48:14Z</dcterms:modified>
</cp:coreProperties>
</file>