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8" r:id="rId2"/>
    <p:sldId id="260" r:id="rId3"/>
    <p:sldId id="295" r:id="rId4"/>
    <p:sldId id="266" r:id="rId5"/>
    <p:sldId id="267" r:id="rId6"/>
    <p:sldId id="259" r:id="rId7"/>
    <p:sldId id="268" r:id="rId8"/>
    <p:sldId id="269" r:id="rId9"/>
    <p:sldId id="270" r:id="rId10"/>
    <p:sldId id="320" r:id="rId11"/>
    <p:sldId id="296" r:id="rId12"/>
    <p:sldId id="317" r:id="rId13"/>
    <p:sldId id="316"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32"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zech, Carly" initials="CC"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5" autoAdjust="0"/>
    <p:restoredTop sz="64765" autoAdjust="0"/>
  </p:normalViewPr>
  <p:slideViewPr>
    <p:cSldViewPr>
      <p:cViewPr varScale="1">
        <p:scale>
          <a:sx n="42" d="100"/>
          <a:sy n="42" d="100"/>
        </p:scale>
        <p:origin x="1426" y="53"/>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03EC6D3-C29D-4B4A-A9FC-E795BA662189}" type="datetimeFigureOut">
              <a:rPr lang="en-US"/>
              <a:pPr>
                <a:defRPr/>
              </a:pPr>
              <a:t>10/21/2015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AE573B7-BF5A-4514-B38D-FC18D4D3C18D}" type="slidenum">
              <a:rPr lang="en-US" altLang="en-US"/>
              <a:pPr/>
              <a:t>‹#›</a:t>
            </a:fld>
            <a:endParaRPr lang="en-US" altLang="en-US"/>
          </a:p>
        </p:txBody>
      </p:sp>
    </p:spTree>
    <p:extLst>
      <p:ext uri="{BB962C8B-B14F-4D97-AF65-F5344CB8AC3E}">
        <p14:creationId xmlns:p14="http://schemas.microsoft.com/office/powerpoint/2010/main" val="27223222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DC95E7C-8FD7-412A-B691-6CAF13AC142C}" type="datetimeFigureOut">
              <a:rPr lang="en-US"/>
              <a:pPr>
                <a:defRPr/>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307010B-65D9-48F7-98AA-C40646453DFF}" type="slidenum">
              <a:rPr lang="en-US" altLang="en-US"/>
              <a:pPr/>
              <a:t>‹#›</a:t>
            </a:fld>
            <a:endParaRPr lang="en-US" altLang="en-US"/>
          </a:p>
        </p:txBody>
      </p:sp>
    </p:spTree>
    <p:extLst>
      <p:ext uri="{BB962C8B-B14F-4D97-AF65-F5344CB8AC3E}">
        <p14:creationId xmlns:p14="http://schemas.microsoft.com/office/powerpoint/2010/main" val="22620199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1</a:t>
            </a:fld>
            <a:endParaRPr lang="en-US" altLang="en-US"/>
          </a:p>
        </p:txBody>
      </p:sp>
    </p:spTree>
    <p:extLst>
      <p:ext uri="{BB962C8B-B14F-4D97-AF65-F5344CB8AC3E}">
        <p14:creationId xmlns:p14="http://schemas.microsoft.com/office/powerpoint/2010/main" val="1785050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buFont typeface="Arial" pitchFamily="34" charset="0"/>
              <a:buChar char="•"/>
            </a:pPr>
            <a:r>
              <a:rPr lang="en-US" sz="1200" kern="1200" dirty="0" smtClean="0">
                <a:solidFill>
                  <a:schemeClr val="tx1"/>
                </a:solidFill>
                <a:latin typeface="+mn-lt"/>
                <a:ea typeface="+mn-ea"/>
                <a:cs typeface="+mn-cs"/>
              </a:rPr>
              <a:t> Humans share evolved fear of snakes</a:t>
            </a:r>
          </a:p>
          <a:p>
            <a:pPr lvl="0">
              <a:buFont typeface="Arial" pitchFamily="34" charset="0"/>
              <a:buChar char="•"/>
            </a:pPr>
            <a:r>
              <a:rPr lang="en-US" sz="1200" kern="1200" dirty="0" smtClean="0">
                <a:solidFill>
                  <a:schemeClr val="tx1"/>
                </a:solidFill>
                <a:latin typeface="+mn-lt"/>
                <a:ea typeface="+mn-ea"/>
                <a:cs typeface="+mn-cs"/>
              </a:rPr>
              <a:t> People quick to notice snakes</a:t>
            </a:r>
          </a:p>
          <a:p>
            <a:pPr lvl="0">
              <a:buFont typeface="Arial" pitchFamily="34" charset="0"/>
              <a:buChar char="•"/>
            </a:pPr>
            <a:r>
              <a:rPr lang="en-US" sz="1200" kern="1200" dirty="0" smtClean="0">
                <a:solidFill>
                  <a:schemeClr val="tx1"/>
                </a:solidFill>
                <a:latin typeface="+mn-lt"/>
                <a:ea typeface="+mn-ea"/>
                <a:cs typeface="+mn-cs"/>
              </a:rPr>
              <a:t> People quickly learn to fear snakes</a:t>
            </a:r>
          </a:p>
          <a:p>
            <a:pPr lvl="0">
              <a:buFont typeface="Arial" pitchFamily="34" charset="0"/>
              <a:buChar char="•"/>
            </a:pPr>
            <a:r>
              <a:rPr lang="en-US" sz="1200" kern="1200" dirty="0" smtClean="0">
                <a:solidFill>
                  <a:schemeClr val="tx1"/>
                </a:solidFill>
                <a:latin typeface="+mn-lt"/>
                <a:ea typeface="+mn-ea"/>
                <a:cs typeface="+mn-cs"/>
              </a:rPr>
              <a:t> People react to stimuli outside of conscious awareness</a:t>
            </a:r>
          </a:p>
          <a:p>
            <a:pPr>
              <a:buFont typeface="Arial" pitchFamily="34" charset="0"/>
              <a:buChar char="•"/>
            </a:pPr>
            <a:r>
              <a:rPr lang="en-US" sz="1200" kern="1200" smtClean="0">
                <a:solidFill>
                  <a:schemeClr val="tx1"/>
                </a:solidFill>
                <a:latin typeface="+mn-lt"/>
                <a:ea typeface="+mn-ea"/>
                <a:cs typeface="+mn-cs"/>
              </a:rPr>
              <a:t> Human </a:t>
            </a:r>
            <a:r>
              <a:rPr lang="en-US" sz="1200" kern="1200" dirty="0" smtClean="0">
                <a:solidFill>
                  <a:schemeClr val="tx1"/>
                </a:solidFill>
                <a:latin typeface="+mn-lt"/>
                <a:ea typeface="+mn-ea"/>
                <a:cs typeface="+mn-cs"/>
              </a:rPr>
              <a:t>brain possesses “collective unconscious”</a:t>
            </a:r>
            <a:endParaRPr lang="en-US" altLang="en-US" dirty="0" smtClean="0"/>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C325E5D-81F3-4C2C-9149-CC432A95AF5D}" type="slidenum">
              <a:rPr lang="en-US" altLang="en-US"/>
              <a:pPr/>
              <a:t>10</a:t>
            </a:fld>
            <a:endParaRPr lang="en-US" altLang="en-US"/>
          </a:p>
        </p:txBody>
      </p:sp>
    </p:spTree>
    <p:extLst>
      <p:ext uri="{BB962C8B-B14F-4D97-AF65-F5344CB8AC3E}">
        <p14:creationId xmlns:p14="http://schemas.microsoft.com/office/powerpoint/2010/main" val="4039964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Early life</a:t>
            </a:r>
          </a:p>
          <a:p>
            <a:pPr lvl="1">
              <a:buFont typeface="Arial" pitchFamily="34" charset="0"/>
              <a:buChar char="•"/>
            </a:pPr>
            <a:r>
              <a:rPr lang="en-US" sz="1200" kern="1200" dirty="0" smtClean="0">
                <a:solidFill>
                  <a:schemeClr val="tx1"/>
                </a:solidFill>
                <a:latin typeface="+mn-lt"/>
                <a:ea typeface="+mn-ea"/>
                <a:cs typeface="+mn-cs"/>
              </a:rPr>
              <a:t> Frail child; came close to death multiple times</a:t>
            </a:r>
          </a:p>
          <a:p>
            <a:pPr lvl="1">
              <a:buFont typeface="Arial" pitchFamily="34" charset="0"/>
              <a:buChar char="•"/>
            </a:pPr>
            <a:r>
              <a:rPr lang="en-US" sz="1200" kern="1200" dirty="0" smtClean="0">
                <a:solidFill>
                  <a:schemeClr val="tx1"/>
                </a:solidFill>
                <a:latin typeface="+mn-lt"/>
                <a:ea typeface="+mn-ea"/>
                <a:cs typeface="+mn-cs"/>
              </a:rPr>
              <a:t> Suffered from rickets, severe pneumonia</a:t>
            </a:r>
          </a:p>
          <a:p>
            <a:pPr lvl="1">
              <a:buFont typeface="Arial" pitchFamily="34" charset="0"/>
              <a:buChar char="•"/>
            </a:pPr>
            <a:r>
              <a:rPr lang="en-US" sz="1200" kern="1200" dirty="0" smtClean="0">
                <a:solidFill>
                  <a:schemeClr val="tx1"/>
                </a:solidFill>
                <a:latin typeface="+mn-lt"/>
                <a:ea typeface="+mn-ea"/>
                <a:cs typeface="+mn-cs"/>
              </a:rPr>
              <a:t> Twice run over on the street</a:t>
            </a:r>
          </a:p>
          <a:p>
            <a:pPr lvl="1">
              <a:buFont typeface="Arial" pitchFamily="34" charset="0"/>
              <a:buChar char="•"/>
            </a:pPr>
            <a:r>
              <a:rPr lang="en-US" sz="1200" kern="1200" dirty="0" smtClean="0">
                <a:solidFill>
                  <a:schemeClr val="tx1"/>
                </a:solidFill>
                <a:latin typeface="+mn-lt"/>
                <a:ea typeface="+mn-ea"/>
                <a:cs typeface="+mn-cs"/>
              </a:rPr>
              <a:t> Felt powerless and fearful</a:t>
            </a:r>
          </a:p>
          <a:p>
            <a:pPr lvl="1">
              <a:buFont typeface="Arial" pitchFamily="34" charset="0"/>
              <a:buChar char="•"/>
            </a:pPr>
            <a:r>
              <a:rPr lang="en-US" sz="1200" kern="1200" dirty="0" smtClean="0">
                <a:solidFill>
                  <a:schemeClr val="tx1"/>
                </a:solidFill>
                <a:latin typeface="+mn-lt"/>
                <a:ea typeface="+mn-ea"/>
                <a:cs typeface="+mn-cs"/>
              </a:rPr>
              <a:t> Determined to become a physician </a:t>
            </a:r>
          </a:p>
          <a:p>
            <a:pPr lvl="0">
              <a:buFont typeface="Arial" pitchFamily="34" charset="0"/>
              <a:buChar char="•"/>
            </a:pPr>
            <a:r>
              <a:rPr lang="en-US" sz="1200" b="1" kern="1200" dirty="0" smtClean="0">
                <a:solidFill>
                  <a:schemeClr val="tx1"/>
                </a:solidFill>
                <a:latin typeface="+mn-lt"/>
                <a:ea typeface="+mn-ea"/>
                <a:cs typeface="+mn-cs"/>
              </a:rPr>
              <a:t> Point 2- Theoretical constructs</a:t>
            </a:r>
          </a:p>
          <a:p>
            <a:pPr lvl="1">
              <a:buFont typeface="Arial" pitchFamily="34" charset="0"/>
              <a:buChar char="•"/>
            </a:pPr>
            <a:r>
              <a:rPr lang="en-US" sz="1200" kern="1200" dirty="0" smtClean="0">
                <a:solidFill>
                  <a:schemeClr val="tx1"/>
                </a:solidFill>
                <a:latin typeface="+mn-lt"/>
                <a:ea typeface="+mn-ea"/>
                <a:cs typeface="+mn-cs"/>
              </a:rPr>
              <a:t> Inferiority complex</a:t>
            </a:r>
          </a:p>
          <a:p>
            <a:pPr lvl="1">
              <a:buFont typeface="Arial" pitchFamily="34" charset="0"/>
              <a:buChar char="•"/>
            </a:pPr>
            <a:r>
              <a:rPr lang="en-US" sz="1200" kern="1200" dirty="0" smtClean="0">
                <a:solidFill>
                  <a:schemeClr val="tx1"/>
                </a:solidFill>
                <a:latin typeface="+mn-lt"/>
                <a:ea typeface="+mn-ea"/>
                <a:cs typeface="+mn-cs"/>
              </a:rPr>
              <a:t> Organ inferiority</a:t>
            </a:r>
          </a:p>
          <a:p>
            <a:pPr lvl="1">
              <a:buFont typeface="Arial" pitchFamily="34" charset="0"/>
              <a:buChar char="•"/>
            </a:pPr>
            <a:r>
              <a:rPr lang="en-US" sz="1200" kern="1200" dirty="0" smtClean="0">
                <a:solidFill>
                  <a:schemeClr val="tx1"/>
                </a:solidFill>
                <a:latin typeface="+mn-lt"/>
                <a:ea typeface="+mn-ea"/>
                <a:cs typeface="+mn-cs"/>
              </a:rPr>
              <a:t> Masculine protest</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11</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Disagreements between Freud and Adler heated and intense</a:t>
            </a:r>
          </a:p>
          <a:p>
            <a:pPr lvl="1">
              <a:buFont typeface="Arial" pitchFamily="34" charset="0"/>
              <a:buChar char="•"/>
            </a:pPr>
            <a:r>
              <a:rPr lang="en-US" sz="1200" kern="1200" dirty="0" smtClean="0">
                <a:solidFill>
                  <a:schemeClr val="tx1"/>
                </a:solidFill>
                <a:latin typeface="+mn-lt"/>
                <a:ea typeface="+mn-ea"/>
                <a:cs typeface="+mn-cs"/>
              </a:rPr>
              <a:t> Adler quit as president of the Vienna Psychoanalytic Society</a:t>
            </a:r>
          </a:p>
          <a:p>
            <a:pPr lvl="1">
              <a:buFont typeface="Arial" pitchFamily="34" charset="0"/>
              <a:buChar char="•"/>
            </a:pPr>
            <a:r>
              <a:rPr lang="en-US" sz="1200" kern="1200" dirty="0" smtClean="0">
                <a:solidFill>
                  <a:schemeClr val="tx1"/>
                </a:solidFill>
                <a:latin typeface="+mn-lt"/>
                <a:ea typeface="+mn-ea"/>
                <a:cs typeface="+mn-cs"/>
              </a:rPr>
              <a:t> Started his own society, the Society for Free Psychoanalysis </a:t>
            </a:r>
          </a:p>
          <a:p>
            <a:pPr lvl="0">
              <a:buFont typeface="Arial" pitchFamily="34" charset="0"/>
              <a:buChar char="•"/>
            </a:pPr>
            <a:r>
              <a:rPr lang="en-US" sz="1200" b="1" kern="1200" dirty="0" smtClean="0">
                <a:solidFill>
                  <a:schemeClr val="tx1"/>
                </a:solidFill>
                <a:latin typeface="+mn-lt"/>
                <a:ea typeface="+mn-ea"/>
                <a:cs typeface="+mn-cs"/>
              </a:rPr>
              <a:t> Point 2- Point of contention</a:t>
            </a:r>
          </a:p>
          <a:p>
            <a:pPr lvl="1">
              <a:buFont typeface="Arial" pitchFamily="34" charset="0"/>
              <a:buChar char="•"/>
            </a:pPr>
            <a:r>
              <a:rPr lang="en-US" sz="1200" kern="1200" dirty="0" smtClean="0">
                <a:solidFill>
                  <a:schemeClr val="tx1"/>
                </a:solidFill>
                <a:latin typeface="+mn-lt"/>
                <a:ea typeface="+mn-ea"/>
                <a:cs typeface="+mn-cs"/>
              </a:rPr>
              <a:t> Emphasis on origin of motivation</a:t>
            </a:r>
          </a:p>
          <a:p>
            <a:pPr lvl="1">
              <a:buFont typeface="Arial" pitchFamily="34" charset="0"/>
              <a:buChar char="•"/>
            </a:pPr>
            <a:r>
              <a:rPr lang="en-US" sz="1200" kern="1200" dirty="0" smtClean="0">
                <a:solidFill>
                  <a:schemeClr val="tx1"/>
                </a:solidFill>
                <a:latin typeface="+mn-lt"/>
                <a:ea typeface="+mn-ea"/>
                <a:cs typeface="+mn-cs"/>
              </a:rPr>
              <a:t> For Freud, sexuality and pleasure prime motivators</a:t>
            </a:r>
          </a:p>
          <a:p>
            <a:pPr lvl="1">
              <a:buFont typeface="Arial" pitchFamily="34" charset="0"/>
              <a:buChar char="•"/>
            </a:pPr>
            <a:r>
              <a:rPr lang="en-US" sz="1200" kern="1200" dirty="0" smtClean="0">
                <a:solidFill>
                  <a:schemeClr val="tx1"/>
                </a:solidFill>
                <a:latin typeface="+mn-lt"/>
                <a:ea typeface="+mn-ea"/>
                <a:cs typeface="+mn-cs"/>
              </a:rPr>
              <a:t> For Adler, motivations much more complex</a:t>
            </a:r>
          </a:p>
          <a:p>
            <a:pPr lvl="1">
              <a:buFont typeface="Arial" pitchFamily="34" charset="0"/>
              <a:buChar char="•"/>
            </a:pPr>
            <a:r>
              <a:rPr lang="en-US" sz="1200" kern="1200" dirty="0" smtClean="0">
                <a:solidFill>
                  <a:schemeClr val="tx1"/>
                </a:solidFill>
                <a:latin typeface="+mn-lt"/>
                <a:ea typeface="+mn-ea"/>
                <a:cs typeface="+mn-cs"/>
              </a:rPr>
              <a:t> Adler much more concerned than Freud with social conditions</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12</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Striving for superiority</a:t>
            </a:r>
          </a:p>
          <a:p>
            <a:pPr lvl="1">
              <a:buFont typeface="Arial" pitchFamily="34" charset="0"/>
              <a:buChar char="•"/>
            </a:pPr>
            <a:r>
              <a:rPr lang="en-US" sz="1200" kern="1200" dirty="0" smtClean="0">
                <a:solidFill>
                  <a:schemeClr val="tx1"/>
                </a:solidFill>
                <a:latin typeface="+mn-lt"/>
                <a:ea typeface="+mn-ea"/>
                <a:cs typeface="+mn-cs"/>
              </a:rPr>
              <a:t> Inferiority complex</a:t>
            </a:r>
          </a:p>
          <a:p>
            <a:pPr lvl="1">
              <a:buFont typeface="Arial" pitchFamily="34" charset="0"/>
              <a:buChar char="•"/>
            </a:pPr>
            <a:r>
              <a:rPr lang="en-US" sz="1200" kern="1200" dirty="0" smtClean="0">
                <a:solidFill>
                  <a:schemeClr val="tx1"/>
                </a:solidFill>
                <a:latin typeface="+mn-lt"/>
                <a:ea typeface="+mn-ea"/>
                <a:cs typeface="+mn-cs"/>
              </a:rPr>
              <a:t> Superiority complex </a:t>
            </a:r>
          </a:p>
          <a:p>
            <a:pPr lvl="0">
              <a:buFont typeface="Arial" pitchFamily="34" charset="0"/>
              <a:buChar char="•"/>
            </a:pPr>
            <a:r>
              <a:rPr lang="en-US" sz="1200" b="1" kern="1200" dirty="0" smtClean="0">
                <a:solidFill>
                  <a:schemeClr val="tx1"/>
                </a:solidFill>
                <a:latin typeface="+mn-lt"/>
                <a:ea typeface="+mn-ea"/>
                <a:cs typeface="+mn-cs"/>
              </a:rPr>
              <a:t> Point 2- Concepts</a:t>
            </a:r>
          </a:p>
          <a:p>
            <a:pPr lvl="1">
              <a:buFont typeface="Arial" pitchFamily="34" charset="0"/>
              <a:buChar char="•"/>
            </a:pPr>
            <a:r>
              <a:rPr lang="en-US" sz="1200" kern="1200" dirty="0" smtClean="0">
                <a:solidFill>
                  <a:schemeClr val="tx1"/>
                </a:solidFill>
                <a:latin typeface="+mn-lt"/>
                <a:ea typeface="+mn-ea"/>
                <a:cs typeface="+mn-cs"/>
              </a:rPr>
              <a:t> Aggression drive</a:t>
            </a:r>
          </a:p>
          <a:p>
            <a:pPr lvl="1">
              <a:buFont typeface="Arial" pitchFamily="34" charset="0"/>
              <a:buChar char="•"/>
            </a:pPr>
            <a:r>
              <a:rPr lang="en-US" sz="1200" kern="1200" dirty="0" smtClean="0">
                <a:solidFill>
                  <a:schemeClr val="tx1"/>
                </a:solidFill>
                <a:latin typeface="+mn-lt"/>
                <a:ea typeface="+mn-ea"/>
                <a:cs typeface="+mn-cs"/>
              </a:rPr>
              <a:t> Perfection striving</a:t>
            </a:r>
          </a:p>
          <a:p>
            <a:pPr lvl="1">
              <a:buFont typeface="Arial" pitchFamily="34" charset="0"/>
              <a:buChar char="•"/>
            </a:pPr>
            <a:r>
              <a:rPr lang="en-US" sz="1200" kern="1200" dirty="0" smtClean="0">
                <a:solidFill>
                  <a:schemeClr val="tx1"/>
                </a:solidFill>
                <a:latin typeface="+mn-lt"/>
                <a:ea typeface="+mn-ea"/>
                <a:cs typeface="+mn-cs"/>
              </a:rPr>
              <a:t> Occupational tasks</a:t>
            </a:r>
          </a:p>
          <a:p>
            <a:pPr lvl="1">
              <a:buFont typeface="Arial" pitchFamily="34" charset="0"/>
              <a:buChar char="•"/>
            </a:pPr>
            <a:r>
              <a:rPr lang="en-US" sz="1200" kern="1200" dirty="0" smtClean="0">
                <a:solidFill>
                  <a:schemeClr val="tx1"/>
                </a:solidFill>
                <a:latin typeface="+mn-lt"/>
                <a:ea typeface="+mn-ea"/>
                <a:cs typeface="+mn-cs"/>
              </a:rPr>
              <a:t> Societal tasks</a:t>
            </a:r>
          </a:p>
          <a:p>
            <a:pPr lvl="1">
              <a:buFont typeface="Arial" pitchFamily="34" charset="0"/>
              <a:buChar char="•"/>
            </a:pPr>
            <a:r>
              <a:rPr lang="en-US" sz="1200" kern="1200" dirty="0" smtClean="0">
                <a:solidFill>
                  <a:schemeClr val="tx1"/>
                </a:solidFill>
                <a:latin typeface="+mn-lt"/>
                <a:ea typeface="+mn-ea"/>
                <a:cs typeface="+mn-cs"/>
              </a:rPr>
              <a:t> Love tasks </a:t>
            </a:r>
          </a:p>
          <a:p>
            <a:pPr lvl="0">
              <a:buFont typeface="Arial" pitchFamily="34" charset="0"/>
              <a:buChar char="•"/>
            </a:pPr>
            <a:r>
              <a:rPr lang="en-US" sz="1200" b="1" kern="1200" dirty="0" smtClean="0">
                <a:solidFill>
                  <a:schemeClr val="tx1"/>
                </a:solidFill>
                <a:latin typeface="+mn-lt"/>
                <a:ea typeface="+mn-ea"/>
                <a:cs typeface="+mn-cs"/>
              </a:rPr>
              <a:t> Point 3- The role of birth order</a:t>
            </a:r>
          </a:p>
          <a:p>
            <a:pPr lvl="1">
              <a:buFont typeface="Arial" pitchFamily="34" charset="0"/>
              <a:buChar char="•"/>
            </a:pPr>
            <a:r>
              <a:rPr lang="en-US" sz="1200" kern="1200" dirty="0" smtClean="0">
                <a:solidFill>
                  <a:schemeClr val="tx1"/>
                </a:solidFill>
                <a:latin typeface="+mn-lt"/>
                <a:ea typeface="+mn-ea"/>
                <a:cs typeface="+mn-cs"/>
              </a:rPr>
              <a:t> First-born children</a:t>
            </a:r>
          </a:p>
          <a:p>
            <a:pPr lvl="1">
              <a:buFont typeface="Arial" pitchFamily="34" charset="0"/>
              <a:buChar char="•"/>
            </a:pPr>
            <a:r>
              <a:rPr lang="en-US" sz="1200" kern="1200" dirty="0" smtClean="0">
                <a:solidFill>
                  <a:schemeClr val="tx1"/>
                </a:solidFill>
                <a:latin typeface="+mn-lt"/>
                <a:ea typeface="+mn-ea"/>
                <a:cs typeface="+mn-cs"/>
              </a:rPr>
              <a:t> Second-born children</a:t>
            </a:r>
          </a:p>
          <a:p>
            <a:pPr lvl="1">
              <a:buFont typeface="Arial" pitchFamily="34" charset="0"/>
              <a:buChar char="•"/>
            </a:pPr>
            <a:r>
              <a:rPr lang="en-US" sz="1200" kern="1200" dirty="0" smtClean="0">
                <a:solidFill>
                  <a:schemeClr val="tx1"/>
                </a:solidFill>
                <a:latin typeface="+mn-lt"/>
                <a:ea typeface="+mn-ea"/>
                <a:cs typeface="+mn-cs"/>
              </a:rPr>
              <a:t> Last-born children </a:t>
            </a:r>
          </a:p>
          <a:p>
            <a:pPr lvl="0">
              <a:buFont typeface="Arial" pitchFamily="34" charset="0"/>
              <a:buChar char="•"/>
            </a:pPr>
            <a:r>
              <a:rPr lang="en-US" sz="1200" b="1" kern="1200" dirty="0" smtClean="0">
                <a:solidFill>
                  <a:schemeClr val="tx1"/>
                </a:solidFill>
                <a:latin typeface="+mn-lt"/>
                <a:ea typeface="+mn-ea"/>
                <a:cs typeface="+mn-cs"/>
              </a:rPr>
              <a:t> Point 4- Personality typology</a:t>
            </a:r>
          </a:p>
          <a:p>
            <a:pPr lvl="1">
              <a:buFont typeface="Arial" pitchFamily="34" charset="0"/>
              <a:buChar char="•"/>
            </a:pPr>
            <a:r>
              <a:rPr lang="en-US" sz="1200" kern="1200" dirty="0" smtClean="0">
                <a:solidFill>
                  <a:schemeClr val="tx1"/>
                </a:solidFill>
                <a:latin typeface="+mn-lt"/>
                <a:ea typeface="+mn-ea"/>
                <a:cs typeface="+mn-cs"/>
              </a:rPr>
              <a:t> Ruling-Dominant</a:t>
            </a:r>
          </a:p>
          <a:p>
            <a:pPr lvl="1">
              <a:buFont typeface="Arial" pitchFamily="34" charset="0"/>
              <a:buChar char="•"/>
            </a:pPr>
            <a:r>
              <a:rPr lang="en-US" sz="1200" kern="1200" dirty="0" smtClean="0">
                <a:solidFill>
                  <a:schemeClr val="tx1"/>
                </a:solidFill>
                <a:latin typeface="+mn-lt"/>
                <a:ea typeface="+mn-ea"/>
                <a:cs typeface="+mn-cs"/>
              </a:rPr>
              <a:t> Getting-Leaning</a:t>
            </a:r>
          </a:p>
          <a:p>
            <a:pPr lvl="1">
              <a:buFont typeface="Arial" pitchFamily="34" charset="0"/>
              <a:buChar char="•"/>
            </a:pPr>
            <a:r>
              <a:rPr lang="en-US" sz="1200" kern="1200" dirty="0" smtClean="0">
                <a:solidFill>
                  <a:schemeClr val="tx1"/>
                </a:solidFill>
                <a:latin typeface="+mn-lt"/>
                <a:ea typeface="+mn-ea"/>
                <a:cs typeface="+mn-cs"/>
              </a:rPr>
              <a:t> Avoiding</a:t>
            </a:r>
          </a:p>
          <a:p>
            <a:pPr lvl="1">
              <a:buFont typeface="Arial" pitchFamily="34" charset="0"/>
              <a:buChar char="•"/>
            </a:pPr>
            <a:r>
              <a:rPr lang="en-US" sz="1200" kern="1200" dirty="0" smtClean="0">
                <a:solidFill>
                  <a:schemeClr val="tx1"/>
                </a:solidFill>
                <a:latin typeface="+mn-lt"/>
                <a:ea typeface="+mn-ea"/>
                <a:cs typeface="+mn-cs"/>
              </a:rPr>
              <a:t> Socially Useful</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Life history</a:t>
            </a:r>
          </a:p>
          <a:p>
            <a:pPr lvl="0">
              <a:buFont typeface="Arial" pitchFamily="34" charset="0"/>
              <a:buChar char="•"/>
            </a:pPr>
            <a:r>
              <a:rPr lang="en-US" sz="1200" kern="1200" dirty="0" smtClean="0">
                <a:solidFill>
                  <a:schemeClr val="tx1"/>
                </a:solidFill>
                <a:latin typeface="+mn-lt"/>
                <a:ea typeface="+mn-ea"/>
                <a:cs typeface="+mn-cs"/>
              </a:rPr>
              <a:t> Conflicting feelings toward her father; close to her mother</a:t>
            </a:r>
          </a:p>
          <a:p>
            <a:pPr lvl="0">
              <a:buFont typeface="Arial" pitchFamily="34" charset="0"/>
              <a:buChar char="•"/>
            </a:pPr>
            <a:r>
              <a:rPr lang="en-US" sz="1200" kern="1200" dirty="0" smtClean="0">
                <a:solidFill>
                  <a:schemeClr val="tx1"/>
                </a:solidFill>
                <a:latin typeface="+mn-lt"/>
                <a:ea typeface="+mn-ea"/>
                <a:cs typeface="+mn-cs"/>
              </a:rPr>
              <a:t> Married Oskar Horney</a:t>
            </a:r>
          </a:p>
          <a:p>
            <a:pPr lvl="0">
              <a:buFont typeface="Arial" pitchFamily="34" charset="0"/>
              <a:buChar char="•"/>
            </a:pPr>
            <a:r>
              <a:rPr lang="en-US" sz="1200" kern="1200" dirty="0" smtClean="0">
                <a:solidFill>
                  <a:schemeClr val="tx1"/>
                </a:solidFill>
                <a:latin typeface="+mn-lt"/>
                <a:ea typeface="+mn-ea"/>
                <a:cs typeface="+mn-cs"/>
              </a:rPr>
              <a:t> Underwent psychoanalysis with Karl Abraham</a:t>
            </a:r>
          </a:p>
          <a:p>
            <a:pPr lvl="0">
              <a:buFont typeface="Arial" pitchFamily="34" charset="0"/>
              <a:buChar char="•"/>
            </a:pPr>
            <a:r>
              <a:rPr lang="en-US" sz="1200" kern="1200" dirty="0" smtClean="0">
                <a:solidFill>
                  <a:schemeClr val="tx1"/>
                </a:solidFill>
                <a:latin typeface="+mn-lt"/>
                <a:ea typeface="+mn-ea"/>
                <a:cs typeface="+mn-cs"/>
              </a:rPr>
              <a:t> Somewhat detached from her children</a:t>
            </a:r>
          </a:p>
          <a:p>
            <a:pPr lvl="0">
              <a:buFont typeface="Arial" pitchFamily="34" charset="0"/>
              <a:buChar char="•"/>
            </a:pPr>
            <a:r>
              <a:rPr lang="en-US" sz="1200" b="1" kern="1200" dirty="0" smtClean="0">
                <a:solidFill>
                  <a:schemeClr val="tx1"/>
                </a:solidFill>
                <a:latin typeface="+mn-lt"/>
                <a:ea typeface="+mn-ea"/>
                <a:cs typeface="+mn-cs"/>
              </a:rPr>
              <a:t> Point 2- Similarities with Adler</a:t>
            </a:r>
          </a:p>
          <a:p>
            <a:pPr lvl="0">
              <a:buFont typeface="Arial" pitchFamily="34" charset="0"/>
              <a:buChar char="•"/>
            </a:pPr>
            <a:r>
              <a:rPr lang="en-US" sz="1200" kern="1200" dirty="0" smtClean="0">
                <a:solidFill>
                  <a:schemeClr val="tx1"/>
                </a:solidFill>
                <a:latin typeface="+mn-lt"/>
                <a:ea typeface="+mn-ea"/>
                <a:cs typeface="+mn-cs"/>
              </a:rPr>
              <a:t> Importance of self-realization</a:t>
            </a:r>
          </a:p>
          <a:p>
            <a:pPr lvl="0">
              <a:buFont typeface="Arial" pitchFamily="34" charset="0"/>
              <a:buChar char="•"/>
            </a:pPr>
            <a:r>
              <a:rPr lang="en-US" sz="1200" kern="1200" dirty="0" smtClean="0">
                <a:solidFill>
                  <a:schemeClr val="tx1"/>
                </a:solidFill>
                <a:latin typeface="+mn-lt"/>
                <a:ea typeface="+mn-ea"/>
                <a:cs typeface="+mn-cs"/>
              </a:rPr>
              <a:t> Growth for each individual</a:t>
            </a:r>
          </a:p>
          <a:p>
            <a:pPr>
              <a:buFont typeface="Arial" pitchFamily="34" charset="0"/>
              <a:buChar char="•"/>
            </a:pPr>
            <a:r>
              <a:rPr lang="en-US" sz="1200" kern="1200" dirty="0" smtClean="0">
                <a:solidFill>
                  <a:schemeClr val="tx1"/>
                </a:solidFill>
                <a:latin typeface="+mn-lt"/>
                <a:ea typeface="+mn-ea"/>
                <a:cs typeface="+mn-cs"/>
              </a:rPr>
              <a:t> Focused on social world and social motivations</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14</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Horney’s reasons</a:t>
            </a:r>
          </a:p>
          <a:p>
            <a:pPr lvl="1">
              <a:buFont typeface="Arial" pitchFamily="34" charset="0"/>
              <a:buChar char="•"/>
            </a:pPr>
            <a:r>
              <a:rPr lang="en-US" sz="1200" kern="1200" dirty="0" smtClean="0">
                <a:solidFill>
                  <a:schemeClr val="tx1"/>
                </a:solidFill>
                <a:latin typeface="+mn-lt"/>
                <a:ea typeface="+mn-ea"/>
                <a:cs typeface="+mn-cs"/>
              </a:rPr>
              <a:t> Women felt inferior due to societal reasons</a:t>
            </a:r>
          </a:p>
          <a:p>
            <a:pPr lvl="1">
              <a:buFont typeface="Arial" pitchFamily="34" charset="0"/>
              <a:buChar char="•"/>
            </a:pPr>
            <a:r>
              <a:rPr lang="en-US" sz="1200" kern="1200" dirty="0" smtClean="0">
                <a:solidFill>
                  <a:schemeClr val="tx1"/>
                </a:solidFill>
                <a:latin typeface="+mn-lt"/>
                <a:ea typeface="+mn-ea"/>
                <a:cs typeface="+mn-cs"/>
              </a:rPr>
              <a:t> Overemphasis on women to secure a man’s love</a:t>
            </a:r>
          </a:p>
          <a:p>
            <a:pPr lvl="1">
              <a:buFont typeface="Arial" pitchFamily="34" charset="0"/>
              <a:buChar char="•"/>
            </a:pPr>
            <a:r>
              <a:rPr lang="en-US" sz="1200" kern="1200" dirty="0" smtClean="0">
                <a:solidFill>
                  <a:schemeClr val="tx1"/>
                </a:solidFill>
                <a:latin typeface="+mn-lt"/>
                <a:ea typeface="+mn-ea"/>
                <a:cs typeface="+mn-cs"/>
              </a:rPr>
              <a:t> Environment where femininity inferior; masculinity superior</a:t>
            </a:r>
          </a:p>
          <a:p>
            <a:pPr lvl="1">
              <a:buFont typeface="Arial" pitchFamily="34" charset="0"/>
              <a:buChar char="•"/>
            </a:pPr>
            <a:r>
              <a:rPr lang="en-US" sz="1200" kern="1200" dirty="0" smtClean="0">
                <a:solidFill>
                  <a:schemeClr val="tx1"/>
                </a:solidFill>
                <a:latin typeface="+mn-lt"/>
                <a:ea typeface="+mn-ea"/>
                <a:cs typeface="+mn-cs"/>
              </a:rPr>
              <a:t> Women saw themselves as subordinates </a:t>
            </a:r>
          </a:p>
          <a:p>
            <a:pPr lvl="0">
              <a:buFont typeface="Arial" pitchFamily="34" charset="0"/>
              <a:buChar char="•"/>
            </a:pPr>
            <a:r>
              <a:rPr lang="en-US" sz="1200" b="1" kern="1200" dirty="0" smtClean="0">
                <a:solidFill>
                  <a:schemeClr val="tx1"/>
                </a:solidFill>
                <a:latin typeface="+mn-lt"/>
                <a:ea typeface="+mn-ea"/>
                <a:cs typeface="+mn-cs"/>
              </a:rPr>
              <a:t> Point 2- What women really wanted</a:t>
            </a:r>
          </a:p>
          <a:p>
            <a:pPr lvl="1">
              <a:buFont typeface="Arial" pitchFamily="34" charset="0"/>
              <a:buChar char="•"/>
            </a:pPr>
            <a:r>
              <a:rPr lang="en-US" sz="1200" kern="1200" dirty="0" smtClean="0">
                <a:solidFill>
                  <a:schemeClr val="tx1"/>
                </a:solidFill>
                <a:latin typeface="+mn-lt"/>
                <a:ea typeface="+mn-ea"/>
                <a:cs typeface="+mn-cs"/>
              </a:rPr>
              <a:t> “Masculine” things as a way to gain power; however, not a penis</a:t>
            </a:r>
          </a:p>
          <a:p>
            <a:pPr lvl="1">
              <a:buFont typeface="Arial" pitchFamily="34" charset="0"/>
              <a:buChar char="•"/>
            </a:pPr>
            <a:r>
              <a:rPr lang="en-US" sz="1200" kern="1200" dirty="0" smtClean="0">
                <a:solidFill>
                  <a:schemeClr val="tx1"/>
                </a:solidFill>
                <a:latin typeface="+mn-lt"/>
                <a:ea typeface="+mn-ea"/>
                <a:cs typeface="+mn-cs"/>
              </a:rPr>
              <a:t> Autonomy</a:t>
            </a:r>
          </a:p>
          <a:p>
            <a:pPr lvl="1">
              <a:buFont typeface="Arial" pitchFamily="34" charset="0"/>
              <a:buChar char="•"/>
            </a:pPr>
            <a:r>
              <a:rPr lang="en-US" sz="1200" kern="1200" dirty="0" smtClean="0">
                <a:solidFill>
                  <a:schemeClr val="tx1"/>
                </a:solidFill>
                <a:latin typeface="+mn-lt"/>
                <a:ea typeface="+mn-ea"/>
                <a:cs typeface="+mn-cs"/>
              </a:rPr>
              <a:t> Control</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15</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Reasons</a:t>
            </a:r>
          </a:p>
          <a:p>
            <a:pPr lvl="1">
              <a:buFont typeface="Arial" pitchFamily="34" charset="0"/>
              <a:buChar char="•"/>
            </a:pPr>
            <a:r>
              <a:rPr lang="en-US" sz="1200" kern="1200" dirty="0" smtClean="0">
                <a:solidFill>
                  <a:schemeClr val="tx1"/>
                </a:solidFill>
                <a:latin typeface="+mn-lt"/>
                <a:ea typeface="+mn-ea"/>
                <a:cs typeface="+mn-cs"/>
              </a:rPr>
              <a:t> Lack of warmth</a:t>
            </a:r>
          </a:p>
          <a:p>
            <a:pPr lvl="1">
              <a:buFont typeface="Arial" pitchFamily="34" charset="0"/>
              <a:buChar char="•"/>
            </a:pPr>
            <a:r>
              <a:rPr lang="en-US" sz="1200" kern="1200" dirty="0" smtClean="0">
                <a:solidFill>
                  <a:schemeClr val="tx1"/>
                </a:solidFill>
                <a:latin typeface="+mn-lt"/>
                <a:ea typeface="+mn-ea"/>
                <a:cs typeface="+mn-cs"/>
              </a:rPr>
              <a:t> Stability</a:t>
            </a:r>
          </a:p>
          <a:p>
            <a:pPr lvl="1">
              <a:buFont typeface="Arial" pitchFamily="34" charset="0"/>
              <a:buChar char="•"/>
            </a:pPr>
            <a:r>
              <a:rPr lang="en-US" sz="1200" kern="1200" dirty="0" smtClean="0">
                <a:solidFill>
                  <a:schemeClr val="tx1"/>
                </a:solidFill>
                <a:latin typeface="+mn-lt"/>
                <a:ea typeface="+mn-ea"/>
                <a:cs typeface="+mn-cs"/>
              </a:rPr>
              <a:t> Respect</a:t>
            </a:r>
          </a:p>
          <a:p>
            <a:pPr lvl="1">
              <a:buFont typeface="Arial" pitchFamily="34" charset="0"/>
              <a:buChar char="•"/>
            </a:pPr>
            <a:r>
              <a:rPr lang="en-US" sz="1200" kern="1200" dirty="0" smtClean="0">
                <a:solidFill>
                  <a:schemeClr val="tx1"/>
                </a:solidFill>
                <a:latin typeface="+mn-lt"/>
                <a:ea typeface="+mn-ea"/>
                <a:cs typeface="+mn-cs"/>
              </a:rPr>
              <a:t> Involvement </a:t>
            </a:r>
          </a:p>
          <a:p>
            <a:pPr lvl="0">
              <a:buFont typeface="Arial" pitchFamily="34" charset="0"/>
              <a:buChar char="•"/>
            </a:pPr>
            <a:r>
              <a:rPr lang="en-US" sz="1200" b="1" kern="1200" dirty="0" smtClean="0">
                <a:solidFill>
                  <a:schemeClr val="tx1"/>
                </a:solidFill>
                <a:latin typeface="+mn-lt"/>
                <a:ea typeface="+mn-ea"/>
                <a:cs typeface="+mn-cs"/>
              </a:rPr>
              <a:t> Point 2- Different styles</a:t>
            </a:r>
          </a:p>
          <a:p>
            <a:pPr lvl="1">
              <a:buFont typeface="Arial" pitchFamily="34" charset="0"/>
              <a:buChar char="•"/>
            </a:pPr>
            <a:r>
              <a:rPr lang="en-US" sz="1200" kern="1200" dirty="0" smtClean="0">
                <a:solidFill>
                  <a:schemeClr val="tx1"/>
                </a:solidFill>
                <a:latin typeface="+mn-lt"/>
                <a:ea typeface="+mn-ea"/>
                <a:cs typeface="+mn-cs"/>
              </a:rPr>
              <a:t> Passive </a:t>
            </a:r>
          </a:p>
          <a:p>
            <a:pPr lvl="1">
              <a:buFont typeface="Arial" pitchFamily="34" charset="0"/>
              <a:buChar char="•"/>
            </a:pPr>
            <a:r>
              <a:rPr lang="en-US" sz="1200" kern="1200" dirty="0" smtClean="0">
                <a:solidFill>
                  <a:schemeClr val="tx1"/>
                </a:solidFill>
                <a:latin typeface="+mn-lt"/>
                <a:ea typeface="+mn-ea"/>
                <a:cs typeface="+mn-cs"/>
              </a:rPr>
              <a:t> Aggressive</a:t>
            </a:r>
          </a:p>
          <a:p>
            <a:pPr lvl="1">
              <a:buFont typeface="Arial" pitchFamily="34" charset="0"/>
              <a:buChar char="•"/>
            </a:pPr>
            <a:r>
              <a:rPr lang="en-US" sz="1200" kern="1200" dirty="0" smtClean="0">
                <a:solidFill>
                  <a:schemeClr val="tx1"/>
                </a:solidFill>
                <a:latin typeface="+mn-lt"/>
                <a:ea typeface="+mn-ea"/>
                <a:cs typeface="+mn-cs"/>
              </a:rPr>
              <a:t> Withdrawn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16</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Real self</a:t>
            </a:r>
          </a:p>
          <a:p>
            <a:pPr lvl="1">
              <a:buFont typeface="Arial" pitchFamily="34" charset="0"/>
              <a:buChar char="•"/>
            </a:pPr>
            <a:r>
              <a:rPr lang="en-US" sz="1200" kern="1200" dirty="0" smtClean="0">
                <a:solidFill>
                  <a:schemeClr val="tx1"/>
                </a:solidFill>
                <a:latin typeface="+mn-lt"/>
                <a:ea typeface="+mn-ea"/>
                <a:cs typeface="+mn-cs"/>
              </a:rPr>
              <a:t> Inner core of personality</a:t>
            </a:r>
          </a:p>
          <a:p>
            <a:pPr lvl="1">
              <a:buFont typeface="Arial" pitchFamily="34" charset="0"/>
              <a:buChar char="•"/>
            </a:pPr>
            <a:r>
              <a:rPr lang="en-US" sz="1200" kern="1200" dirty="0" smtClean="0">
                <a:solidFill>
                  <a:schemeClr val="tx1"/>
                </a:solidFill>
                <a:latin typeface="+mn-lt"/>
                <a:ea typeface="+mn-ea"/>
                <a:cs typeface="+mn-cs"/>
              </a:rPr>
              <a:t> We perceive about ourselves</a:t>
            </a:r>
          </a:p>
          <a:p>
            <a:pPr lvl="1">
              <a:buFont typeface="Arial" pitchFamily="34" charset="0"/>
              <a:buChar char="•"/>
            </a:pPr>
            <a:r>
              <a:rPr lang="en-US" sz="1200" kern="1200" dirty="0" smtClean="0">
                <a:solidFill>
                  <a:schemeClr val="tx1"/>
                </a:solidFill>
                <a:latin typeface="+mn-lt"/>
                <a:ea typeface="+mn-ea"/>
                <a:cs typeface="+mn-cs"/>
              </a:rPr>
              <a:t> Potential for self-realization</a:t>
            </a:r>
          </a:p>
          <a:p>
            <a:pPr lvl="1">
              <a:buFont typeface="Arial" pitchFamily="34" charset="0"/>
              <a:buChar char="•"/>
            </a:pPr>
            <a:r>
              <a:rPr lang="en-US" sz="1200" kern="1200" dirty="0" smtClean="0">
                <a:solidFill>
                  <a:schemeClr val="tx1"/>
                </a:solidFill>
                <a:latin typeface="+mn-lt"/>
                <a:ea typeface="+mn-ea"/>
                <a:cs typeface="+mn-cs"/>
              </a:rPr>
              <a:t> Damaged by parental neglect and indifference </a:t>
            </a:r>
          </a:p>
          <a:p>
            <a:pPr lvl="0">
              <a:buFont typeface="Arial" pitchFamily="34" charset="0"/>
              <a:buChar char="•"/>
            </a:pPr>
            <a:r>
              <a:rPr lang="en-US" sz="1200" b="1" kern="1200" dirty="0" smtClean="0">
                <a:solidFill>
                  <a:schemeClr val="tx1"/>
                </a:solidFill>
                <a:latin typeface="+mn-lt"/>
                <a:ea typeface="+mn-ea"/>
                <a:cs typeface="+mn-cs"/>
              </a:rPr>
              <a:t> Point 2- Despised self</a:t>
            </a:r>
          </a:p>
          <a:p>
            <a:pPr lvl="1">
              <a:buFont typeface="Arial" pitchFamily="34" charset="0"/>
              <a:buChar char="•"/>
            </a:pPr>
            <a:r>
              <a:rPr lang="en-US" sz="1200" kern="1200" dirty="0" smtClean="0">
                <a:solidFill>
                  <a:schemeClr val="tx1"/>
                </a:solidFill>
                <a:latin typeface="+mn-lt"/>
                <a:ea typeface="+mn-ea"/>
                <a:cs typeface="+mn-cs"/>
              </a:rPr>
              <a:t> Produced by parental neglect </a:t>
            </a:r>
          </a:p>
          <a:p>
            <a:pPr lvl="1">
              <a:buFont typeface="Arial" pitchFamily="34" charset="0"/>
              <a:buChar char="•"/>
            </a:pPr>
            <a:r>
              <a:rPr lang="en-US" sz="1200" kern="1200" dirty="0" smtClean="0">
                <a:solidFill>
                  <a:schemeClr val="tx1"/>
                </a:solidFill>
                <a:latin typeface="+mn-lt"/>
                <a:ea typeface="+mn-ea"/>
                <a:cs typeface="+mn-cs"/>
              </a:rPr>
              <a:t> Consists of perceptions of inferiority and shortcomings</a:t>
            </a:r>
          </a:p>
          <a:p>
            <a:pPr lvl="1">
              <a:buFont typeface="Arial" pitchFamily="34" charset="0"/>
              <a:buChar char="•"/>
            </a:pPr>
            <a:r>
              <a:rPr lang="en-US" sz="1200" kern="1200" dirty="0" smtClean="0">
                <a:solidFill>
                  <a:schemeClr val="tx1"/>
                </a:solidFill>
                <a:latin typeface="+mn-lt"/>
                <a:ea typeface="+mn-ea"/>
                <a:cs typeface="+mn-cs"/>
              </a:rPr>
              <a:t> Based on others’ negative evaluations of us</a:t>
            </a:r>
          </a:p>
          <a:p>
            <a:pPr lvl="1">
              <a:buFont typeface="Arial" pitchFamily="34" charset="0"/>
              <a:buChar char="•"/>
            </a:pPr>
            <a:r>
              <a:rPr lang="en-US" sz="1200" kern="1200" dirty="0" smtClean="0">
                <a:solidFill>
                  <a:schemeClr val="tx1"/>
                </a:solidFill>
                <a:latin typeface="+mn-lt"/>
                <a:ea typeface="+mn-ea"/>
                <a:cs typeface="+mn-cs"/>
              </a:rPr>
              <a:t> Resulting feelings of helplessness </a:t>
            </a:r>
          </a:p>
          <a:p>
            <a:pPr lvl="0">
              <a:buFont typeface="Arial" pitchFamily="34" charset="0"/>
              <a:buChar char="•"/>
            </a:pPr>
            <a:r>
              <a:rPr lang="en-US" sz="1200" b="1" kern="1200" dirty="0" smtClean="0">
                <a:solidFill>
                  <a:schemeClr val="tx1"/>
                </a:solidFill>
                <a:latin typeface="+mn-lt"/>
                <a:ea typeface="+mn-ea"/>
                <a:cs typeface="+mn-cs"/>
              </a:rPr>
              <a:t> Point 3- Ideal self</a:t>
            </a:r>
          </a:p>
          <a:p>
            <a:pPr lvl="1">
              <a:buFont typeface="Arial" pitchFamily="34" charset="0"/>
              <a:buChar char="•"/>
            </a:pPr>
            <a:r>
              <a:rPr lang="en-US" sz="1200" kern="1200" dirty="0" smtClean="0">
                <a:solidFill>
                  <a:schemeClr val="tx1"/>
                </a:solidFill>
                <a:latin typeface="+mn-lt"/>
                <a:ea typeface="+mn-ea"/>
                <a:cs typeface="+mn-cs"/>
              </a:rPr>
              <a:t> What one views as perfection and hopes to achieve </a:t>
            </a:r>
          </a:p>
          <a:p>
            <a:pPr lvl="1">
              <a:buFont typeface="Arial" pitchFamily="34" charset="0"/>
              <a:buChar char="•"/>
            </a:pPr>
            <a:r>
              <a:rPr lang="en-US" sz="1200" kern="1200" dirty="0" smtClean="0">
                <a:solidFill>
                  <a:schemeClr val="tx1"/>
                </a:solidFill>
                <a:latin typeface="+mn-lt"/>
                <a:ea typeface="+mn-ea"/>
                <a:cs typeface="+mn-cs"/>
              </a:rPr>
              <a:t> Molded by perceived inadequacies</a:t>
            </a:r>
          </a:p>
          <a:p>
            <a:pPr lvl="1">
              <a:buFont typeface="Arial" pitchFamily="34" charset="0"/>
              <a:buChar char="•"/>
            </a:pPr>
            <a:r>
              <a:rPr lang="en-US" sz="1200" kern="1200" dirty="0" smtClean="0">
                <a:solidFill>
                  <a:schemeClr val="tx1"/>
                </a:solidFill>
                <a:latin typeface="+mn-lt"/>
                <a:ea typeface="+mn-ea"/>
                <a:cs typeface="+mn-cs"/>
              </a:rPr>
              <a:t> “Tyranny of the should”</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17</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Moving toward</a:t>
            </a:r>
          </a:p>
          <a:p>
            <a:pPr lvl="1">
              <a:buFont typeface="Arial" pitchFamily="34" charset="0"/>
              <a:buChar char="•"/>
            </a:pPr>
            <a:r>
              <a:rPr lang="en-US" sz="1200" kern="1200" dirty="0" smtClean="0">
                <a:solidFill>
                  <a:schemeClr val="tx1"/>
                </a:solidFill>
                <a:latin typeface="+mn-lt"/>
                <a:ea typeface="+mn-ea"/>
                <a:cs typeface="+mn-cs"/>
              </a:rPr>
              <a:t> Always attempting to make others happy</a:t>
            </a:r>
          </a:p>
          <a:p>
            <a:pPr lvl="1">
              <a:buFont typeface="Arial" pitchFamily="34" charset="0"/>
              <a:buChar char="•"/>
            </a:pPr>
            <a:r>
              <a:rPr lang="en-US" sz="1200" kern="1200" dirty="0" smtClean="0">
                <a:solidFill>
                  <a:schemeClr val="tx1"/>
                </a:solidFill>
                <a:latin typeface="+mn-lt"/>
                <a:ea typeface="+mn-ea"/>
                <a:cs typeface="+mn-cs"/>
              </a:rPr>
              <a:t> To gain love</a:t>
            </a:r>
          </a:p>
          <a:p>
            <a:pPr lvl="1">
              <a:buFont typeface="Arial" pitchFamily="34" charset="0"/>
              <a:buChar char="•"/>
            </a:pPr>
            <a:r>
              <a:rPr lang="en-US" sz="1200" kern="1200" dirty="0" smtClean="0">
                <a:solidFill>
                  <a:schemeClr val="tx1"/>
                </a:solidFill>
                <a:latin typeface="+mn-lt"/>
                <a:ea typeface="+mn-ea"/>
                <a:cs typeface="+mn-cs"/>
              </a:rPr>
              <a:t> To secure the approval and affection of others</a:t>
            </a:r>
          </a:p>
          <a:p>
            <a:pPr lvl="1">
              <a:buFont typeface="Arial" pitchFamily="34" charset="0"/>
              <a:buChar char="•"/>
            </a:pP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Overidentifying</a:t>
            </a:r>
            <a:r>
              <a:rPr lang="en-US" sz="1200" kern="1200" dirty="0" smtClean="0">
                <a:solidFill>
                  <a:schemeClr val="tx1"/>
                </a:solidFill>
                <a:latin typeface="+mn-lt"/>
                <a:ea typeface="+mn-ea"/>
                <a:cs typeface="+mn-cs"/>
              </a:rPr>
              <a:t> with a Despised Self</a:t>
            </a:r>
          </a:p>
          <a:p>
            <a:pPr lvl="1">
              <a:buFont typeface="Arial" pitchFamily="34" charset="0"/>
              <a:buChar char="•"/>
            </a:pPr>
            <a:r>
              <a:rPr lang="en-US" sz="1200" kern="1200" dirty="0" smtClean="0">
                <a:solidFill>
                  <a:schemeClr val="tx1"/>
                </a:solidFill>
                <a:latin typeface="+mn-lt"/>
                <a:ea typeface="+mn-ea"/>
                <a:cs typeface="+mn-cs"/>
              </a:rPr>
              <a:t> See themselves as unworthy of love </a:t>
            </a:r>
          </a:p>
          <a:p>
            <a:pPr lvl="0">
              <a:buFont typeface="Arial" pitchFamily="34" charset="0"/>
              <a:buChar char="•"/>
            </a:pPr>
            <a:r>
              <a:rPr lang="en-US" sz="1200" b="1" kern="1200" dirty="0" smtClean="0">
                <a:solidFill>
                  <a:schemeClr val="tx1"/>
                </a:solidFill>
                <a:latin typeface="+mn-lt"/>
                <a:ea typeface="+mn-ea"/>
                <a:cs typeface="+mn-cs"/>
              </a:rPr>
              <a:t> Point 2- Moving against</a:t>
            </a:r>
          </a:p>
          <a:p>
            <a:pPr lvl="1">
              <a:buFont typeface="Arial" pitchFamily="34" charset="0"/>
              <a:buChar char="•"/>
            </a:pPr>
            <a:r>
              <a:rPr lang="en-US" sz="1200" kern="1200" dirty="0" smtClean="0">
                <a:solidFill>
                  <a:schemeClr val="tx1"/>
                </a:solidFill>
                <a:latin typeface="+mn-lt"/>
                <a:ea typeface="+mn-ea"/>
                <a:cs typeface="+mn-cs"/>
              </a:rPr>
              <a:t> Striving for power</a:t>
            </a:r>
          </a:p>
          <a:p>
            <a:pPr lvl="1">
              <a:buFont typeface="Arial" pitchFamily="34" charset="0"/>
              <a:buChar char="•"/>
            </a:pPr>
            <a:r>
              <a:rPr lang="en-US" sz="1200" kern="1200" dirty="0" smtClean="0">
                <a:solidFill>
                  <a:schemeClr val="tx1"/>
                </a:solidFill>
                <a:latin typeface="+mn-lt"/>
                <a:ea typeface="+mn-ea"/>
                <a:cs typeface="+mn-cs"/>
              </a:rPr>
              <a:t> Striving for recognition</a:t>
            </a:r>
          </a:p>
          <a:p>
            <a:pPr lvl="1">
              <a:buFont typeface="Arial" pitchFamily="34" charset="0"/>
              <a:buChar char="•"/>
            </a:pPr>
            <a:r>
              <a:rPr lang="en-US" sz="1200" kern="1200" dirty="0" smtClean="0">
                <a:solidFill>
                  <a:schemeClr val="tx1"/>
                </a:solidFill>
                <a:latin typeface="+mn-lt"/>
                <a:ea typeface="+mn-ea"/>
                <a:cs typeface="+mn-cs"/>
              </a:rPr>
              <a:t> Striving for admiration</a:t>
            </a:r>
          </a:p>
          <a:p>
            <a:pPr lvl="1">
              <a:buFont typeface="Arial" pitchFamily="34" charset="0"/>
              <a:buChar char="•"/>
            </a:pP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Overidentifying</a:t>
            </a:r>
            <a:r>
              <a:rPr lang="en-US" sz="1200" kern="1200" dirty="0" smtClean="0">
                <a:solidFill>
                  <a:schemeClr val="tx1"/>
                </a:solidFill>
                <a:latin typeface="+mn-lt"/>
                <a:ea typeface="+mn-ea"/>
                <a:cs typeface="+mn-cs"/>
              </a:rPr>
              <a:t> with the Ideal Self </a:t>
            </a:r>
          </a:p>
          <a:p>
            <a:pPr lvl="0">
              <a:buFont typeface="Arial" pitchFamily="34" charset="0"/>
              <a:buChar char="•"/>
            </a:pPr>
            <a:r>
              <a:rPr lang="en-US" sz="1200" b="1" kern="1200" dirty="0" smtClean="0">
                <a:solidFill>
                  <a:schemeClr val="tx1"/>
                </a:solidFill>
                <a:latin typeface="+mn-lt"/>
                <a:ea typeface="+mn-ea"/>
                <a:cs typeface="+mn-cs"/>
              </a:rPr>
              <a:t> Point 3- Moving away</a:t>
            </a:r>
          </a:p>
          <a:p>
            <a:pPr lvl="1">
              <a:buFont typeface="Arial" pitchFamily="34" charset="0"/>
              <a:buChar char="•"/>
            </a:pPr>
            <a:r>
              <a:rPr lang="en-US" sz="1200" kern="1200" dirty="0" smtClean="0">
                <a:solidFill>
                  <a:schemeClr val="tx1"/>
                </a:solidFill>
                <a:latin typeface="+mn-lt"/>
                <a:ea typeface="+mn-ea"/>
                <a:cs typeface="+mn-cs"/>
              </a:rPr>
              <a:t> Withdrawal of emotional investment from interpersonal relationships</a:t>
            </a:r>
          </a:p>
          <a:p>
            <a:pPr lvl="1">
              <a:buFont typeface="Arial" pitchFamily="34" charset="0"/>
              <a:buChar char="•"/>
            </a:pPr>
            <a:r>
              <a:rPr lang="en-US" sz="1200" kern="1200" dirty="0" smtClean="0">
                <a:solidFill>
                  <a:schemeClr val="tx1"/>
                </a:solidFill>
                <a:latin typeface="+mn-lt"/>
                <a:ea typeface="+mn-ea"/>
                <a:cs typeface="+mn-cs"/>
              </a:rPr>
              <a:t> Avoid being hurt in those relationships</a:t>
            </a:r>
          </a:p>
          <a:p>
            <a:pPr lvl="1">
              <a:buFont typeface="Arial" pitchFamily="34" charset="0"/>
              <a:buChar char="•"/>
            </a:pPr>
            <a:r>
              <a:rPr lang="en-US" sz="1200" kern="1200" dirty="0" smtClean="0">
                <a:solidFill>
                  <a:schemeClr val="tx1"/>
                </a:solidFill>
                <a:latin typeface="+mn-lt"/>
                <a:ea typeface="+mn-ea"/>
                <a:cs typeface="+mn-cs"/>
              </a:rPr>
              <a:t> Individuals want to overcome the Despised Self</a:t>
            </a:r>
          </a:p>
          <a:p>
            <a:pPr lvl="1">
              <a:buFont typeface="Arial" pitchFamily="34" charset="0"/>
              <a:buChar char="•"/>
            </a:pPr>
            <a:r>
              <a:rPr lang="en-US" sz="1200" kern="1200" dirty="0" smtClean="0">
                <a:solidFill>
                  <a:schemeClr val="tx1"/>
                </a:solidFill>
                <a:latin typeface="+mn-lt"/>
                <a:ea typeface="+mn-ea"/>
                <a:cs typeface="+mn-cs"/>
              </a:rPr>
              <a:t> Feel incapable of ever becoming the Ideal Self</a:t>
            </a:r>
          </a:p>
          <a:p>
            <a:pPr lvl="1">
              <a:buFont typeface="Arial" pitchFamily="34" charset="0"/>
              <a:buChar char="•"/>
            </a:pPr>
            <a:r>
              <a:rPr lang="en-US" sz="1200" kern="1200" dirty="0" smtClean="0">
                <a:solidFill>
                  <a:schemeClr val="tx1"/>
                </a:solidFill>
                <a:latin typeface="+mn-lt"/>
                <a:ea typeface="+mn-ea"/>
                <a:cs typeface="+mn-cs"/>
              </a:rPr>
              <a:t> Hide behind independence and solitude</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18</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Transcending emphases</a:t>
            </a:r>
          </a:p>
          <a:p>
            <a:pPr lvl="1">
              <a:buFont typeface="Arial" pitchFamily="34" charset="0"/>
              <a:buChar char="•"/>
            </a:pPr>
            <a:r>
              <a:rPr lang="en-US" sz="1200" kern="1200" dirty="0" smtClean="0">
                <a:solidFill>
                  <a:schemeClr val="tx1"/>
                </a:solidFill>
                <a:latin typeface="+mn-lt"/>
                <a:ea typeface="+mn-ea"/>
                <a:cs typeface="+mn-cs"/>
              </a:rPr>
              <a:t> Biological</a:t>
            </a:r>
          </a:p>
          <a:p>
            <a:pPr lvl="1">
              <a:buFont typeface="Arial" pitchFamily="34" charset="0"/>
              <a:buChar char="•"/>
            </a:pPr>
            <a:r>
              <a:rPr lang="en-US" sz="1200" kern="1200" dirty="0" smtClean="0">
                <a:solidFill>
                  <a:schemeClr val="tx1"/>
                </a:solidFill>
                <a:latin typeface="+mn-lt"/>
                <a:ea typeface="+mn-ea"/>
                <a:cs typeface="+mn-cs"/>
              </a:rPr>
              <a:t> Anatomical</a:t>
            </a:r>
          </a:p>
          <a:p>
            <a:pPr lvl="1">
              <a:buFont typeface="Arial" pitchFamily="34" charset="0"/>
              <a:buChar char="•"/>
            </a:pPr>
            <a:r>
              <a:rPr lang="en-US" sz="1200" kern="1200" dirty="0" smtClean="0">
                <a:solidFill>
                  <a:schemeClr val="tx1"/>
                </a:solidFill>
                <a:latin typeface="+mn-lt"/>
                <a:ea typeface="+mn-ea"/>
                <a:cs typeface="+mn-cs"/>
              </a:rPr>
              <a:t> Individualistic </a:t>
            </a:r>
          </a:p>
          <a:p>
            <a:pPr lvl="0">
              <a:buFont typeface="Arial" pitchFamily="34" charset="0"/>
              <a:buChar char="•"/>
            </a:pPr>
            <a:r>
              <a:rPr lang="en-US" sz="1200" b="1" kern="1200" dirty="0" smtClean="0">
                <a:solidFill>
                  <a:schemeClr val="tx1"/>
                </a:solidFill>
                <a:latin typeface="+mn-lt"/>
                <a:ea typeface="+mn-ea"/>
                <a:cs typeface="+mn-cs"/>
              </a:rPr>
              <a:t> Point 2- Horney’s beliefs</a:t>
            </a:r>
          </a:p>
          <a:p>
            <a:pPr lvl="1">
              <a:buFont typeface="Arial" pitchFamily="34" charset="0"/>
              <a:buChar char="•"/>
            </a:pPr>
            <a:r>
              <a:rPr lang="en-US" sz="1200" kern="1200" dirty="0" smtClean="0">
                <a:solidFill>
                  <a:schemeClr val="tx1"/>
                </a:solidFill>
                <a:latin typeface="+mn-lt"/>
                <a:ea typeface="+mn-ea"/>
                <a:cs typeface="+mn-cs"/>
              </a:rPr>
              <a:t> Importance of a warm, stable family</a:t>
            </a:r>
          </a:p>
          <a:p>
            <a:pPr lvl="1">
              <a:buFont typeface="Arial" pitchFamily="34" charset="0"/>
              <a:buChar char="•"/>
            </a:pPr>
            <a:r>
              <a:rPr lang="en-US" sz="1200" kern="1200" dirty="0" smtClean="0">
                <a:solidFill>
                  <a:schemeClr val="tx1"/>
                </a:solidFill>
                <a:latin typeface="+mn-lt"/>
                <a:ea typeface="+mn-ea"/>
                <a:cs typeface="+mn-cs"/>
              </a:rPr>
              <a:t> Impact of society and culture</a:t>
            </a:r>
          </a:p>
          <a:p>
            <a:pPr lvl="1">
              <a:buFont typeface="Arial" pitchFamily="34" charset="0"/>
              <a:buChar char="•"/>
            </a:pPr>
            <a:r>
              <a:rPr lang="en-US" sz="1200" kern="1200" dirty="0" smtClean="0">
                <a:solidFill>
                  <a:schemeClr val="tx1"/>
                </a:solidFill>
                <a:latin typeface="+mn-lt"/>
                <a:ea typeface="+mn-ea"/>
                <a:cs typeface="+mn-cs"/>
              </a:rPr>
              <a:t> People could overcome unconscious demons</a:t>
            </a:r>
          </a:p>
          <a:p>
            <a:pPr lvl="1">
              <a:buFont typeface="Arial" pitchFamily="34" charset="0"/>
              <a:buChar char="•"/>
            </a:pPr>
            <a:r>
              <a:rPr lang="en-US" sz="1200" kern="1200" dirty="0" smtClean="0">
                <a:solidFill>
                  <a:schemeClr val="tx1"/>
                </a:solidFill>
                <a:latin typeface="+mn-lt"/>
                <a:ea typeface="+mn-ea"/>
                <a:cs typeface="+mn-cs"/>
              </a:rPr>
              <a:t> Neurotic internal demands for perfection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19</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2</a:t>
            </a:fld>
            <a:endParaRPr lang="en-US" altLang="en-US"/>
          </a:p>
        </p:txBody>
      </p:sp>
    </p:spTree>
    <p:extLst>
      <p:ext uri="{BB962C8B-B14F-4D97-AF65-F5344CB8AC3E}">
        <p14:creationId xmlns:p14="http://schemas.microsoft.com/office/powerpoint/2010/main" val="1841771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Transcending emphases</a:t>
            </a:r>
          </a:p>
          <a:p>
            <a:pPr lvl="1">
              <a:buFont typeface="Arial" pitchFamily="34" charset="0"/>
              <a:buChar char="•"/>
            </a:pPr>
            <a:r>
              <a:rPr lang="en-US" sz="1200" kern="1200" dirty="0" smtClean="0">
                <a:solidFill>
                  <a:schemeClr val="tx1"/>
                </a:solidFill>
                <a:latin typeface="+mn-lt"/>
                <a:ea typeface="+mn-ea"/>
                <a:cs typeface="+mn-cs"/>
              </a:rPr>
              <a:t> Biological</a:t>
            </a:r>
          </a:p>
          <a:p>
            <a:pPr lvl="1">
              <a:buFont typeface="Arial" pitchFamily="34" charset="0"/>
              <a:buChar char="•"/>
            </a:pPr>
            <a:r>
              <a:rPr lang="en-US" sz="1200" kern="1200" dirty="0" smtClean="0">
                <a:solidFill>
                  <a:schemeClr val="tx1"/>
                </a:solidFill>
                <a:latin typeface="+mn-lt"/>
                <a:ea typeface="+mn-ea"/>
                <a:cs typeface="+mn-cs"/>
              </a:rPr>
              <a:t> Anatomical</a:t>
            </a:r>
          </a:p>
          <a:p>
            <a:pPr lvl="1">
              <a:buFont typeface="Arial" pitchFamily="34" charset="0"/>
              <a:buChar char="•"/>
            </a:pPr>
            <a:r>
              <a:rPr lang="en-US" sz="1200" kern="1200" dirty="0" smtClean="0">
                <a:solidFill>
                  <a:schemeClr val="tx1"/>
                </a:solidFill>
                <a:latin typeface="+mn-lt"/>
                <a:ea typeface="+mn-ea"/>
                <a:cs typeface="+mn-cs"/>
              </a:rPr>
              <a:t> Individualistic </a:t>
            </a:r>
          </a:p>
          <a:p>
            <a:pPr lvl="0">
              <a:buFont typeface="Arial" pitchFamily="34" charset="0"/>
              <a:buChar char="•"/>
            </a:pPr>
            <a:r>
              <a:rPr lang="en-US" sz="1200" b="1" kern="1200" dirty="0" smtClean="0">
                <a:solidFill>
                  <a:schemeClr val="tx1"/>
                </a:solidFill>
                <a:latin typeface="+mn-lt"/>
                <a:ea typeface="+mn-ea"/>
                <a:cs typeface="+mn-cs"/>
              </a:rPr>
              <a:t> Point 2- Horney’s beliefs</a:t>
            </a:r>
          </a:p>
          <a:p>
            <a:pPr lvl="1">
              <a:buFont typeface="Arial" pitchFamily="34" charset="0"/>
              <a:buChar char="•"/>
            </a:pPr>
            <a:r>
              <a:rPr lang="en-US" sz="1200" kern="1200" dirty="0" smtClean="0">
                <a:solidFill>
                  <a:schemeClr val="tx1"/>
                </a:solidFill>
                <a:latin typeface="+mn-lt"/>
                <a:ea typeface="+mn-ea"/>
                <a:cs typeface="+mn-cs"/>
              </a:rPr>
              <a:t> Importance of a warm, stable family</a:t>
            </a:r>
          </a:p>
          <a:p>
            <a:pPr lvl="1">
              <a:buFont typeface="Arial" pitchFamily="34" charset="0"/>
              <a:buChar char="•"/>
            </a:pPr>
            <a:r>
              <a:rPr lang="en-US" sz="1200" kern="1200" dirty="0" smtClean="0">
                <a:solidFill>
                  <a:schemeClr val="tx1"/>
                </a:solidFill>
                <a:latin typeface="+mn-lt"/>
                <a:ea typeface="+mn-ea"/>
                <a:cs typeface="+mn-cs"/>
              </a:rPr>
              <a:t> Impact of society and culture</a:t>
            </a:r>
          </a:p>
          <a:p>
            <a:pPr lvl="1">
              <a:buFont typeface="Arial" pitchFamily="34" charset="0"/>
              <a:buChar char="•"/>
            </a:pPr>
            <a:r>
              <a:rPr lang="en-US" sz="1200" kern="1200" dirty="0" smtClean="0">
                <a:solidFill>
                  <a:schemeClr val="tx1"/>
                </a:solidFill>
                <a:latin typeface="+mn-lt"/>
                <a:ea typeface="+mn-ea"/>
                <a:cs typeface="+mn-cs"/>
              </a:rPr>
              <a:t> People could overcome unconscious demons</a:t>
            </a:r>
          </a:p>
          <a:p>
            <a:pPr lvl="1">
              <a:buFont typeface="Arial" pitchFamily="34" charset="0"/>
              <a:buChar char="•"/>
            </a:pPr>
            <a:r>
              <a:rPr lang="en-US" sz="1200" kern="1200" dirty="0" smtClean="0">
                <a:solidFill>
                  <a:schemeClr val="tx1"/>
                </a:solidFill>
                <a:latin typeface="+mn-lt"/>
                <a:ea typeface="+mn-ea"/>
                <a:cs typeface="+mn-cs"/>
              </a:rPr>
              <a:t> Neurotic internal demands for perfection</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20</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Refers to mental representation of significant others</a:t>
            </a:r>
          </a:p>
          <a:p>
            <a:pPr lvl="1">
              <a:buFont typeface="Arial" pitchFamily="34" charset="0"/>
              <a:buChar char="•"/>
            </a:pPr>
            <a:r>
              <a:rPr lang="en-US" sz="1200" kern="1200" dirty="0" smtClean="0">
                <a:solidFill>
                  <a:schemeClr val="tx1"/>
                </a:solidFill>
                <a:latin typeface="+mn-lt"/>
                <a:ea typeface="+mn-ea"/>
                <a:cs typeface="+mn-cs"/>
              </a:rPr>
              <a:t> Child learns about self and others</a:t>
            </a:r>
          </a:p>
          <a:p>
            <a:pPr lvl="1">
              <a:buFont typeface="Arial" pitchFamily="34" charset="0"/>
              <a:buChar char="•"/>
            </a:pPr>
            <a:r>
              <a:rPr lang="en-US" sz="1200" kern="1200" dirty="0" smtClean="0">
                <a:solidFill>
                  <a:schemeClr val="tx1"/>
                </a:solidFill>
                <a:latin typeface="+mn-lt"/>
                <a:ea typeface="+mn-ea"/>
                <a:cs typeface="+mn-cs"/>
              </a:rPr>
              <a:t> Child interacts with other people </a:t>
            </a:r>
          </a:p>
          <a:p>
            <a:pPr lvl="0">
              <a:buFont typeface="Arial" pitchFamily="34" charset="0"/>
              <a:buChar char="•"/>
            </a:pPr>
            <a:r>
              <a:rPr lang="en-US" sz="1200" b="1" kern="1200" dirty="0" smtClean="0">
                <a:solidFill>
                  <a:schemeClr val="tx1"/>
                </a:solidFill>
                <a:latin typeface="+mn-lt"/>
                <a:ea typeface="+mn-ea"/>
                <a:cs typeface="+mn-cs"/>
              </a:rPr>
              <a:t> Point 2- Overlap in theories</a:t>
            </a:r>
          </a:p>
          <a:p>
            <a:pPr lvl="1">
              <a:buFont typeface="Arial" pitchFamily="34" charset="0"/>
              <a:buChar char="•"/>
            </a:pPr>
            <a:r>
              <a:rPr lang="en-US" sz="1200" kern="1200" dirty="0" smtClean="0">
                <a:solidFill>
                  <a:schemeClr val="tx1"/>
                </a:solidFill>
                <a:latin typeface="+mn-lt"/>
                <a:ea typeface="+mn-ea"/>
                <a:cs typeface="+mn-cs"/>
              </a:rPr>
              <a:t> Object relations psychologists</a:t>
            </a:r>
          </a:p>
          <a:p>
            <a:pPr lvl="1">
              <a:buFont typeface="Arial" pitchFamily="34" charset="0"/>
              <a:buChar char="•"/>
            </a:pPr>
            <a:r>
              <a:rPr lang="en-US" sz="1200" kern="1200" dirty="0" smtClean="0">
                <a:solidFill>
                  <a:schemeClr val="tx1"/>
                </a:solidFill>
                <a:latin typeface="+mn-lt"/>
                <a:ea typeface="+mn-ea"/>
                <a:cs typeface="+mn-cs"/>
              </a:rPr>
              <a:t> Ego psychologists</a:t>
            </a:r>
          </a:p>
          <a:p>
            <a:pPr lvl="1">
              <a:buFont typeface="Arial" pitchFamily="34" charset="0"/>
              <a:buChar char="•"/>
            </a:pPr>
            <a:r>
              <a:rPr lang="en-US" sz="1200" kern="1200" dirty="0" smtClean="0">
                <a:solidFill>
                  <a:schemeClr val="tx1"/>
                </a:solidFill>
                <a:latin typeface="+mn-lt"/>
                <a:ea typeface="+mn-ea"/>
                <a:cs typeface="+mn-cs"/>
              </a:rPr>
              <a:t> Neo-analytic psychologists</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21</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Symbiotic psychotic children</a:t>
            </a:r>
          </a:p>
          <a:p>
            <a:pPr lvl="1">
              <a:buFont typeface="Arial" pitchFamily="34" charset="0"/>
              <a:buChar char="•"/>
            </a:pPr>
            <a:r>
              <a:rPr lang="en-US" sz="1200" kern="1200" dirty="0" smtClean="0">
                <a:solidFill>
                  <a:schemeClr val="tx1"/>
                </a:solidFill>
                <a:latin typeface="+mn-lt"/>
                <a:ea typeface="+mn-ea"/>
                <a:cs typeface="+mn-cs"/>
              </a:rPr>
              <a:t> Unable to form a sense of self</a:t>
            </a:r>
          </a:p>
          <a:p>
            <a:pPr lvl="1">
              <a:buFont typeface="Arial" pitchFamily="34" charset="0"/>
              <a:buChar char="•"/>
            </a:pPr>
            <a:r>
              <a:rPr lang="en-US" sz="1200" kern="1200" dirty="0" smtClean="0">
                <a:solidFill>
                  <a:schemeClr val="tx1"/>
                </a:solidFill>
                <a:latin typeface="+mn-lt"/>
                <a:ea typeface="+mn-ea"/>
                <a:cs typeface="+mn-cs"/>
              </a:rPr>
              <a:t> Do not have an autonomous being</a:t>
            </a:r>
          </a:p>
          <a:p>
            <a:pPr lvl="1">
              <a:buFont typeface="Arial" pitchFamily="34" charset="0"/>
              <a:buChar char="•"/>
            </a:pPr>
            <a:r>
              <a:rPr lang="en-US" sz="1200" kern="1200" dirty="0" smtClean="0">
                <a:solidFill>
                  <a:schemeClr val="tx1"/>
                </a:solidFill>
                <a:latin typeface="+mn-lt"/>
                <a:ea typeface="+mn-ea"/>
                <a:cs typeface="+mn-cs"/>
              </a:rPr>
              <a:t> Struggle between a need for autonomy and a longing to surrender </a:t>
            </a:r>
          </a:p>
          <a:p>
            <a:pPr lvl="0">
              <a:buFont typeface="Arial" pitchFamily="34" charset="0"/>
              <a:buChar char="•"/>
            </a:pPr>
            <a:r>
              <a:rPr lang="en-US" sz="1200" b="1" kern="1200" dirty="0" smtClean="0">
                <a:solidFill>
                  <a:schemeClr val="tx1"/>
                </a:solidFill>
                <a:latin typeface="+mn-lt"/>
                <a:ea typeface="+mn-ea"/>
                <a:cs typeface="+mn-cs"/>
              </a:rPr>
              <a:t> Point 2- Normal symbiotic children</a:t>
            </a:r>
          </a:p>
          <a:p>
            <a:pPr lvl="1">
              <a:buFont typeface="Arial" pitchFamily="34" charset="0"/>
              <a:buChar char="•"/>
            </a:pPr>
            <a:r>
              <a:rPr lang="en-US" sz="1200" kern="1200" dirty="0" smtClean="0">
                <a:solidFill>
                  <a:schemeClr val="tx1"/>
                </a:solidFill>
                <a:latin typeface="+mn-lt"/>
                <a:ea typeface="+mn-ea"/>
                <a:cs typeface="+mn-cs"/>
              </a:rPr>
              <a:t> Form healthy ties with their mothers</a:t>
            </a:r>
          </a:p>
          <a:p>
            <a:pPr lvl="1">
              <a:buFont typeface="Arial" pitchFamily="34" charset="0"/>
              <a:buChar char="•"/>
            </a:pPr>
            <a:r>
              <a:rPr lang="en-US" sz="1200" kern="1200" dirty="0" smtClean="0">
                <a:solidFill>
                  <a:schemeClr val="tx1"/>
                </a:solidFill>
                <a:latin typeface="+mn-lt"/>
                <a:ea typeface="+mn-ea"/>
                <a:cs typeface="+mn-cs"/>
              </a:rPr>
              <a:t> Develop empathy </a:t>
            </a:r>
          </a:p>
          <a:p>
            <a:pPr lvl="1">
              <a:buFont typeface="Arial" pitchFamily="34" charset="0"/>
              <a:buChar char="•"/>
            </a:pPr>
            <a:r>
              <a:rPr lang="en-US" sz="1200" kern="1200" dirty="0" smtClean="0">
                <a:solidFill>
                  <a:schemeClr val="tx1"/>
                </a:solidFill>
                <a:latin typeface="+mn-lt"/>
                <a:ea typeface="+mn-ea"/>
                <a:cs typeface="+mn-cs"/>
              </a:rPr>
              <a:t> Sense of being a separate but loving person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22</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Klein’s contributions</a:t>
            </a:r>
          </a:p>
          <a:p>
            <a:pPr lvl="1">
              <a:buFont typeface="Arial" pitchFamily="34" charset="0"/>
              <a:buChar char="•"/>
            </a:pPr>
            <a:r>
              <a:rPr lang="en-US" sz="1200" kern="1200" dirty="0" smtClean="0">
                <a:solidFill>
                  <a:schemeClr val="tx1"/>
                </a:solidFill>
                <a:latin typeface="+mn-lt"/>
                <a:ea typeface="+mn-ea"/>
                <a:cs typeface="+mn-cs"/>
              </a:rPr>
              <a:t> Worked closely with children</a:t>
            </a:r>
          </a:p>
          <a:p>
            <a:pPr lvl="1">
              <a:buFont typeface="Arial" pitchFamily="34" charset="0"/>
              <a:buChar char="•"/>
            </a:pPr>
            <a:r>
              <a:rPr lang="en-US" sz="1200" kern="1200" dirty="0" smtClean="0">
                <a:solidFill>
                  <a:schemeClr val="tx1"/>
                </a:solidFill>
                <a:latin typeface="+mn-lt"/>
                <a:ea typeface="+mn-ea"/>
                <a:cs typeface="+mn-cs"/>
              </a:rPr>
              <a:t> Developed “play therapy”</a:t>
            </a:r>
          </a:p>
          <a:p>
            <a:pPr lvl="1">
              <a:buFont typeface="Arial" pitchFamily="34" charset="0"/>
              <a:buChar char="•"/>
            </a:pPr>
            <a:r>
              <a:rPr lang="en-US" sz="1200" kern="1200" dirty="0" smtClean="0">
                <a:solidFill>
                  <a:schemeClr val="tx1"/>
                </a:solidFill>
                <a:latin typeface="+mn-lt"/>
                <a:ea typeface="+mn-ea"/>
                <a:cs typeface="+mn-cs"/>
              </a:rPr>
              <a:t> Examined infants’ reactions to weaning </a:t>
            </a:r>
          </a:p>
          <a:p>
            <a:pPr lvl="0">
              <a:buFont typeface="Arial" pitchFamily="34" charset="0"/>
              <a:buChar char="•"/>
            </a:pPr>
            <a:r>
              <a:rPr lang="en-US" sz="1200" b="1" kern="1200" dirty="0" smtClean="0">
                <a:solidFill>
                  <a:schemeClr val="tx1"/>
                </a:solidFill>
                <a:latin typeface="+mn-lt"/>
                <a:ea typeface="+mn-ea"/>
                <a:cs typeface="+mn-cs"/>
              </a:rPr>
              <a:t> Point 2- </a:t>
            </a:r>
            <a:r>
              <a:rPr lang="en-US" sz="1200" b="1" kern="1200" dirty="0" err="1" smtClean="0">
                <a:solidFill>
                  <a:schemeClr val="tx1"/>
                </a:solidFill>
                <a:latin typeface="+mn-lt"/>
                <a:ea typeface="+mn-ea"/>
                <a:cs typeface="+mn-cs"/>
              </a:rPr>
              <a:t>Kohut’s</a:t>
            </a:r>
            <a:r>
              <a:rPr lang="en-US" sz="1200" b="1" kern="1200" dirty="0" smtClean="0">
                <a:solidFill>
                  <a:schemeClr val="tx1"/>
                </a:solidFill>
                <a:latin typeface="+mn-lt"/>
                <a:ea typeface="+mn-ea"/>
                <a:cs typeface="+mn-cs"/>
              </a:rPr>
              <a:t> works</a:t>
            </a:r>
          </a:p>
          <a:p>
            <a:pPr lvl="1">
              <a:buFont typeface="Arial" pitchFamily="34" charset="0"/>
              <a:buChar char="•"/>
            </a:pPr>
            <a:r>
              <a:rPr lang="en-US" sz="1200" kern="1200" dirty="0" smtClean="0">
                <a:solidFill>
                  <a:schemeClr val="tx1"/>
                </a:solidFill>
                <a:latin typeface="+mn-lt"/>
                <a:ea typeface="+mn-ea"/>
                <a:cs typeface="+mn-cs"/>
              </a:rPr>
              <a:t> Studied narcissistic personality disorder</a:t>
            </a:r>
          </a:p>
          <a:p>
            <a:pPr lvl="1">
              <a:buFont typeface="Arial" pitchFamily="34" charset="0"/>
              <a:buChar char="•"/>
            </a:pPr>
            <a:r>
              <a:rPr lang="en-US" sz="1200" kern="1200" dirty="0" smtClean="0">
                <a:solidFill>
                  <a:schemeClr val="tx1"/>
                </a:solidFill>
                <a:latin typeface="+mn-lt"/>
                <a:ea typeface="+mn-ea"/>
                <a:cs typeface="+mn-cs"/>
              </a:rPr>
              <a:t> Played the part of therapist-parent with patients </a:t>
            </a:r>
          </a:p>
          <a:p>
            <a:pPr lvl="0">
              <a:buFont typeface="Arial" pitchFamily="34" charset="0"/>
              <a:buChar char="•"/>
            </a:pPr>
            <a:r>
              <a:rPr lang="en-US" sz="1200" b="1" kern="1200" dirty="0" smtClean="0">
                <a:solidFill>
                  <a:schemeClr val="tx1"/>
                </a:solidFill>
                <a:latin typeface="+mn-lt"/>
                <a:ea typeface="+mn-ea"/>
                <a:cs typeface="+mn-cs"/>
              </a:rPr>
              <a:t> Point 3- Relational perspective</a:t>
            </a:r>
          </a:p>
          <a:p>
            <a:pPr lvl="1">
              <a:buFont typeface="Arial" pitchFamily="34" charset="0"/>
              <a:buChar char="•"/>
            </a:pPr>
            <a:r>
              <a:rPr lang="en-US" sz="1200" kern="1200" dirty="0" smtClean="0">
                <a:solidFill>
                  <a:schemeClr val="tx1"/>
                </a:solidFill>
                <a:latin typeface="+mn-lt"/>
                <a:ea typeface="+mn-ea"/>
                <a:cs typeface="+mn-cs"/>
              </a:rPr>
              <a:t> Effects of culture on identity</a:t>
            </a:r>
          </a:p>
          <a:p>
            <a:pPr lvl="1">
              <a:buFont typeface="Arial" pitchFamily="34" charset="0"/>
              <a:buChar char="•"/>
            </a:pPr>
            <a:r>
              <a:rPr lang="en-US" sz="1200" kern="1200" dirty="0" smtClean="0">
                <a:solidFill>
                  <a:schemeClr val="tx1"/>
                </a:solidFill>
                <a:latin typeface="+mn-lt"/>
                <a:ea typeface="+mn-ea"/>
                <a:cs typeface="+mn-cs"/>
              </a:rPr>
              <a:t> Effects of culture on gender and sexual discrimination</a:t>
            </a:r>
          </a:p>
          <a:p>
            <a:pPr lvl="1">
              <a:buFont typeface="Arial" pitchFamily="34" charset="0"/>
              <a:buChar char="•"/>
            </a:pPr>
            <a:r>
              <a:rPr lang="en-US" sz="1200" kern="1200" dirty="0" smtClean="0">
                <a:solidFill>
                  <a:schemeClr val="tx1"/>
                </a:solidFill>
                <a:latin typeface="+mn-lt"/>
                <a:ea typeface="+mn-ea"/>
                <a:cs typeface="+mn-cs"/>
              </a:rPr>
              <a:t> More clinical</a:t>
            </a:r>
          </a:p>
          <a:p>
            <a:pPr lvl="1">
              <a:buFont typeface="Arial" pitchFamily="34" charset="0"/>
              <a:buChar char="•"/>
            </a:pPr>
            <a:r>
              <a:rPr lang="en-US" sz="1200" kern="1200" dirty="0" smtClean="0">
                <a:solidFill>
                  <a:schemeClr val="tx1"/>
                </a:solidFill>
                <a:latin typeface="+mn-lt"/>
                <a:ea typeface="+mn-ea"/>
                <a:cs typeface="+mn-cs"/>
              </a:rPr>
              <a:t> More humanistic</a:t>
            </a:r>
          </a:p>
          <a:p>
            <a:pPr lvl="1">
              <a:buFont typeface="Arial" pitchFamily="34" charset="0"/>
              <a:buChar char="•"/>
            </a:pPr>
            <a:r>
              <a:rPr lang="en-US" sz="1200" kern="1200" dirty="0" smtClean="0">
                <a:solidFill>
                  <a:schemeClr val="tx1"/>
                </a:solidFill>
                <a:latin typeface="+mn-lt"/>
                <a:ea typeface="+mn-ea"/>
                <a:cs typeface="+mn-cs"/>
              </a:rPr>
              <a:t> More philosophical</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23</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Overview</a:t>
            </a:r>
          </a:p>
          <a:p>
            <a:pPr lvl="1">
              <a:buFont typeface="Arial" pitchFamily="34" charset="0"/>
              <a:buChar char="•"/>
            </a:pPr>
            <a:r>
              <a:rPr lang="en-US" sz="1200" kern="1200" dirty="0" smtClean="0">
                <a:solidFill>
                  <a:schemeClr val="tx1"/>
                </a:solidFill>
                <a:latin typeface="+mn-lt"/>
                <a:ea typeface="+mn-ea"/>
                <a:cs typeface="+mn-cs"/>
              </a:rPr>
              <a:t> View the ego as a much more independent entity</a:t>
            </a:r>
          </a:p>
          <a:p>
            <a:pPr lvl="1">
              <a:buFont typeface="Arial" pitchFamily="34" charset="0"/>
              <a:buChar char="•"/>
            </a:pPr>
            <a:r>
              <a:rPr lang="en-US" sz="1200" kern="1200" dirty="0" smtClean="0">
                <a:solidFill>
                  <a:schemeClr val="tx1"/>
                </a:solidFill>
                <a:latin typeface="+mn-lt"/>
                <a:ea typeface="+mn-ea"/>
                <a:cs typeface="+mn-cs"/>
              </a:rPr>
              <a:t> The concept of social self</a:t>
            </a:r>
          </a:p>
          <a:p>
            <a:pPr lvl="1">
              <a:buFont typeface="Arial" pitchFamily="34" charset="0"/>
              <a:buChar char="•"/>
            </a:pPr>
            <a:r>
              <a:rPr lang="en-US" sz="1200" kern="1200" dirty="0" smtClean="0">
                <a:solidFill>
                  <a:schemeClr val="tx1"/>
                </a:solidFill>
                <a:latin typeface="+mn-lt"/>
                <a:ea typeface="+mn-ea"/>
                <a:cs typeface="+mn-cs"/>
              </a:rPr>
              <a:t> Social context</a:t>
            </a:r>
          </a:p>
          <a:p>
            <a:pPr lvl="1">
              <a:buFont typeface="Arial" pitchFamily="34" charset="0"/>
              <a:buChar char="•"/>
            </a:pPr>
            <a:r>
              <a:rPr lang="en-US" sz="1200" kern="1200" dirty="0" smtClean="0">
                <a:solidFill>
                  <a:schemeClr val="tx1"/>
                </a:solidFill>
                <a:latin typeface="+mn-lt"/>
                <a:ea typeface="+mn-ea"/>
                <a:cs typeface="+mn-cs"/>
              </a:rPr>
              <a:t> Social identity </a:t>
            </a:r>
          </a:p>
          <a:p>
            <a:pPr lvl="0">
              <a:buFont typeface="Arial" pitchFamily="34" charset="0"/>
              <a:buChar char="•"/>
            </a:pPr>
            <a:r>
              <a:rPr lang="en-US" sz="1200" b="1" kern="1200" dirty="0" smtClean="0">
                <a:solidFill>
                  <a:schemeClr val="tx1"/>
                </a:solidFill>
                <a:latin typeface="+mn-lt"/>
                <a:ea typeface="+mn-ea"/>
                <a:cs typeface="+mn-cs"/>
              </a:rPr>
              <a:t> Point 2- Neo-analytic ideas</a:t>
            </a:r>
          </a:p>
          <a:p>
            <a:pPr lvl="1">
              <a:buFont typeface="Arial" pitchFamily="34" charset="0"/>
              <a:buChar char="•"/>
            </a:pPr>
            <a:r>
              <a:rPr lang="en-US" sz="1200" kern="1200" dirty="0" smtClean="0">
                <a:solidFill>
                  <a:schemeClr val="tx1"/>
                </a:solidFill>
                <a:latin typeface="+mn-lt"/>
                <a:ea typeface="+mn-ea"/>
                <a:cs typeface="+mn-cs"/>
              </a:rPr>
              <a:t> Psychic archetypes</a:t>
            </a:r>
          </a:p>
          <a:p>
            <a:pPr lvl="1">
              <a:buFont typeface="Arial" pitchFamily="34" charset="0"/>
              <a:buChar char="•"/>
            </a:pPr>
            <a:r>
              <a:rPr lang="en-US" sz="1200" kern="1200" dirty="0" smtClean="0">
                <a:solidFill>
                  <a:schemeClr val="tx1"/>
                </a:solidFill>
                <a:latin typeface="+mn-lt"/>
                <a:ea typeface="+mn-ea"/>
                <a:cs typeface="+mn-cs"/>
              </a:rPr>
              <a:t> Strivings for mastery</a:t>
            </a:r>
          </a:p>
          <a:p>
            <a:pPr lvl="1">
              <a:buFont typeface="Arial" pitchFamily="34" charset="0"/>
              <a:buChar char="•"/>
            </a:pPr>
            <a:r>
              <a:rPr lang="en-US" sz="1200" kern="1200" dirty="0" smtClean="0">
                <a:solidFill>
                  <a:schemeClr val="tx1"/>
                </a:solidFill>
                <a:latin typeface="+mn-lt"/>
                <a:ea typeface="+mn-ea"/>
                <a:cs typeface="+mn-cs"/>
              </a:rPr>
              <a:t> Sibling rivalries</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24</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People who expanded psychoanalytic theorizing</a:t>
            </a:r>
          </a:p>
          <a:p>
            <a:pPr lvl="1">
              <a:buFont typeface="Arial" pitchFamily="34" charset="0"/>
              <a:buChar char="•"/>
            </a:pPr>
            <a:r>
              <a:rPr lang="en-US" sz="1200" kern="1200" dirty="0" smtClean="0">
                <a:solidFill>
                  <a:schemeClr val="tx1"/>
                </a:solidFill>
                <a:latin typeface="+mn-lt"/>
                <a:ea typeface="+mn-ea"/>
                <a:cs typeface="+mn-cs"/>
              </a:rPr>
              <a:t> Adler</a:t>
            </a:r>
          </a:p>
          <a:p>
            <a:pPr lvl="1">
              <a:buFont typeface="Arial" pitchFamily="34" charset="0"/>
              <a:buChar char="•"/>
            </a:pPr>
            <a:r>
              <a:rPr lang="en-US" sz="1200" kern="1200" dirty="0" smtClean="0">
                <a:solidFill>
                  <a:schemeClr val="tx1"/>
                </a:solidFill>
                <a:latin typeface="+mn-lt"/>
                <a:ea typeface="+mn-ea"/>
                <a:cs typeface="+mn-cs"/>
              </a:rPr>
              <a:t> Horney</a:t>
            </a:r>
          </a:p>
          <a:p>
            <a:pPr lvl="1">
              <a:buFont typeface="Arial" pitchFamily="34" charset="0"/>
              <a:buChar char="•"/>
            </a:pPr>
            <a:r>
              <a:rPr lang="en-US" sz="1200" kern="1200" dirty="0" smtClean="0">
                <a:solidFill>
                  <a:schemeClr val="tx1"/>
                </a:solidFill>
                <a:latin typeface="+mn-lt"/>
                <a:ea typeface="+mn-ea"/>
                <a:cs typeface="+mn-cs"/>
              </a:rPr>
              <a:t> Erikson </a:t>
            </a:r>
          </a:p>
          <a:p>
            <a:pPr lvl="0">
              <a:buFont typeface="Arial" pitchFamily="34" charset="0"/>
              <a:buChar char="•"/>
            </a:pPr>
            <a:r>
              <a:rPr lang="en-US" sz="1200" b="1" kern="1200" dirty="0" smtClean="0">
                <a:solidFill>
                  <a:schemeClr val="tx1"/>
                </a:solidFill>
                <a:latin typeface="+mn-lt"/>
                <a:ea typeface="+mn-ea"/>
                <a:cs typeface="+mn-cs"/>
              </a:rPr>
              <a:t> Point 2- Erikson’s contributions</a:t>
            </a:r>
          </a:p>
          <a:p>
            <a:pPr lvl="1">
              <a:buFont typeface="Arial" pitchFamily="34" charset="0"/>
              <a:buChar char="•"/>
            </a:pPr>
            <a:r>
              <a:rPr lang="en-US" sz="1200" kern="1200" dirty="0" smtClean="0">
                <a:solidFill>
                  <a:schemeClr val="tx1"/>
                </a:solidFill>
                <a:latin typeface="+mn-lt"/>
                <a:ea typeface="+mn-ea"/>
                <a:cs typeface="+mn-cs"/>
              </a:rPr>
              <a:t> Moved psychoanalytic thought beyond childhood</a:t>
            </a:r>
          </a:p>
          <a:p>
            <a:pPr lvl="1">
              <a:buFont typeface="Arial" pitchFamily="34" charset="0"/>
              <a:buChar char="•"/>
            </a:pPr>
            <a:r>
              <a:rPr lang="en-US" sz="1200" kern="1200" dirty="0" smtClean="0">
                <a:solidFill>
                  <a:schemeClr val="tx1"/>
                </a:solidFill>
                <a:latin typeface="+mn-lt"/>
                <a:ea typeface="+mn-ea"/>
                <a:cs typeface="+mn-cs"/>
              </a:rPr>
              <a:t> Adulthood continuing developmental process </a:t>
            </a:r>
          </a:p>
          <a:p>
            <a:pPr lvl="1">
              <a:buFont typeface="Arial" pitchFamily="34" charset="0"/>
              <a:buChar char="•"/>
            </a:pPr>
            <a:r>
              <a:rPr lang="en-US" sz="1200" kern="1200" dirty="0" smtClean="0">
                <a:solidFill>
                  <a:schemeClr val="tx1"/>
                </a:solidFill>
                <a:latin typeface="+mn-lt"/>
                <a:ea typeface="+mn-ea"/>
                <a:cs typeface="+mn-cs"/>
              </a:rPr>
              <a:t> Influenced by own previous stages</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25</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kern="1200" dirty="0" smtClean="0">
                <a:solidFill>
                  <a:schemeClr val="tx1"/>
                </a:solidFill>
                <a:latin typeface="+mn-lt"/>
                <a:ea typeface="+mn-ea"/>
                <a:cs typeface="+mn-cs"/>
              </a:rPr>
              <a:t> Point 1- Early life</a:t>
            </a:r>
          </a:p>
          <a:p>
            <a:pPr lvl="1">
              <a:buFont typeface="Arial" pitchFamily="34" charset="0"/>
              <a:buChar char="•"/>
            </a:pPr>
            <a:r>
              <a:rPr lang="en-US" sz="1200" kern="1200" dirty="0" smtClean="0">
                <a:solidFill>
                  <a:schemeClr val="tx1"/>
                </a:solidFill>
                <a:latin typeface="+mn-lt"/>
                <a:ea typeface="+mn-ea"/>
                <a:cs typeface="+mn-cs"/>
              </a:rPr>
              <a:t> Felt a lack of belongingness</a:t>
            </a:r>
          </a:p>
          <a:p>
            <a:pPr lvl="1">
              <a:buFont typeface="Arial" pitchFamily="34" charset="0"/>
              <a:buChar char="•"/>
            </a:pPr>
            <a:r>
              <a:rPr lang="en-US" sz="1200" kern="1200" dirty="0" smtClean="0">
                <a:solidFill>
                  <a:schemeClr val="tx1"/>
                </a:solidFill>
                <a:latin typeface="+mn-lt"/>
                <a:ea typeface="+mn-ea"/>
                <a:cs typeface="+mn-cs"/>
              </a:rPr>
              <a:t> Became a wandering artist</a:t>
            </a:r>
          </a:p>
          <a:p>
            <a:pPr lvl="1">
              <a:buFont typeface="Arial" pitchFamily="34" charset="0"/>
              <a:buChar char="•"/>
            </a:pPr>
            <a:r>
              <a:rPr lang="en-US" sz="1200" kern="1200" dirty="0" smtClean="0">
                <a:solidFill>
                  <a:schemeClr val="tx1"/>
                </a:solidFill>
                <a:latin typeface="+mn-lt"/>
                <a:ea typeface="+mn-ea"/>
                <a:cs typeface="+mn-cs"/>
              </a:rPr>
              <a:t> Could not find true meaning in work </a:t>
            </a:r>
          </a:p>
          <a:p>
            <a:pPr lvl="0">
              <a:buFont typeface="Arial" pitchFamily="34" charset="0"/>
              <a:buChar char="•"/>
            </a:pPr>
            <a:r>
              <a:rPr lang="en-US" sz="1200" kern="1200" dirty="0" smtClean="0">
                <a:solidFill>
                  <a:schemeClr val="tx1"/>
                </a:solidFill>
                <a:latin typeface="+mn-lt"/>
                <a:ea typeface="+mn-ea"/>
                <a:cs typeface="+mn-cs"/>
              </a:rPr>
              <a:t> Point 2- Adulthood</a:t>
            </a:r>
          </a:p>
          <a:p>
            <a:pPr lvl="1">
              <a:buFont typeface="Arial" pitchFamily="34" charset="0"/>
              <a:buChar char="•"/>
            </a:pPr>
            <a:r>
              <a:rPr lang="en-US" sz="1200" kern="1200" dirty="0" smtClean="0">
                <a:solidFill>
                  <a:schemeClr val="tx1"/>
                </a:solidFill>
                <a:latin typeface="+mn-lt"/>
                <a:ea typeface="+mn-ea"/>
                <a:cs typeface="+mn-cs"/>
              </a:rPr>
              <a:t> Became fascinated with child development</a:t>
            </a:r>
          </a:p>
          <a:p>
            <a:pPr lvl="1">
              <a:buFont typeface="Arial" pitchFamily="34" charset="0"/>
              <a:buChar char="•"/>
            </a:pPr>
            <a:r>
              <a:rPr lang="en-US" sz="1200" kern="1200" dirty="0" smtClean="0">
                <a:solidFill>
                  <a:schemeClr val="tx1"/>
                </a:solidFill>
                <a:latin typeface="+mn-lt"/>
                <a:ea typeface="+mn-ea"/>
                <a:cs typeface="+mn-cs"/>
              </a:rPr>
              <a:t> Psychoanalytic training with Anna Freud</a:t>
            </a:r>
          </a:p>
          <a:p>
            <a:pPr lvl="1">
              <a:buFont typeface="Arial" pitchFamily="34" charset="0"/>
              <a:buChar char="•"/>
            </a:pPr>
            <a:r>
              <a:rPr lang="en-US" sz="1200" kern="1200" dirty="0" smtClean="0">
                <a:solidFill>
                  <a:schemeClr val="tx1"/>
                </a:solidFill>
                <a:latin typeface="+mn-lt"/>
                <a:ea typeface="+mn-ea"/>
                <a:cs typeface="+mn-cs"/>
              </a:rPr>
              <a:t> Became an American citizen</a:t>
            </a:r>
          </a:p>
          <a:p>
            <a:pPr lvl="1">
              <a:buFont typeface="Arial" pitchFamily="34" charset="0"/>
              <a:buChar char="•"/>
            </a:pPr>
            <a:r>
              <a:rPr lang="en-US" sz="1200" kern="1200" dirty="0" smtClean="0">
                <a:solidFill>
                  <a:schemeClr val="tx1"/>
                </a:solidFill>
                <a:latin typeface="+mn-lt"/>
                <a:ea typeface="+mn-ea"/>
                <a:cs typeface="+mn-cs"/>
              </a:rPr>
              <a:t> Changed his name from Erik </a:t>
            </a:r>
            <a:r>
              <a:rPr lang="en-US" sz="1200" kern="1200" dirty="0" err="1" smtClean="0">
                <a:solidFill>
                  <a:schemeClr val="tx1"/>
                </a:solidFill>
                <a:latin typeface="+mn-lt"/>
                <a:ea typeface="+mn-ea"/>
                <a:cs typeface="+mn-cs"/>
              </a:rPr>
              <a:t>Homburger</a:t>
            </a:r>
            <a:r>
              <a:rPr lang="en-US" sz="1200" kern="1200" dirty="0" smtClean="0">
                <a:solidFill>
                  <a:schemeClr val="tx1"/>
                </a:solidFill>
                <a:latin typeface="+mn-lt"/>
                <a:ea typeface="+mn-ea"/>
                <a:cs typeface="+mn-cs"/>
              </a:rPr>
              <a:t> to Erik H. Erikson</a:t>
            </a:r>
          </a:p>
          <a:p>
            <a:pPr lvl="1">
              <a:buFont typeface="Arial" pitchFamily="34" charset="0"/>
              <a:buChar char="•"/>
            </a:pPr>
            <a:r>
              <a:rPr lang="en-US" sz="1200" kern="1200" dirty="0" smtClean="0">
                <a:solidFill>
                  <a:schemeClr val="tx1"/>
                </a:solidFill>
                <a:latin typeface="+mn-lt"/>
                <a:ea typeface="+mn-ea"/>
                <a:cs typeface="+mn-cs"/>
              </a:rPr>
              <a:t> Developed a theory about personality development</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26</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Identity formation</a:t>
            </a:r>
          </a:p>
          <a:p>
            <a:pPr lvl="1">
              <a:buFont typeface="Arial" pitchFamily="34" charset="0"/>
              <a:buChar char="•"/>
            </a:pPr>
            <a:r>
              <a:rPr lang="en-US" sz="1200" kern="1200" dirty="0" smtClean="0">
                <a:solidFill>
                  <a:schemeClr val="tx1"/>
                </a:solidFill>
                <a:latin typeface="+mn-lt"/>
                <a:ea typeface="+mn-ea"/>
                <a:cs typeface="+mn-cs"/>
              </a:rPr>
              <a:t> A lifelong process</a:t>
            </a:r>
          </a:p>
          <a:p>
            <a:pPr lvl="1">
              <a:buFont typeface="Arial" pitchFamily="34" charset="0"/>
              <a:buChar char="•"/>
            </a:pPr>
            <a:r>
              <a:rPr lang="en-US" sz="1200" kern="1200" dirty="0" smtClean="0">
                <a:solidFill>
                  <a:schemeClr val="tx1"/>
                </a:solidFill>
                <a:latin typeface="+mn-lt"/>
                <a:ea typeface="+mn-ea"/>
                <a:cs typeface="+mn-cs"/>
              </a:rPr>
              <a:t> Individuals could and did undergo significant change</a:t>
            </a:r>
          </a:p>
          <a:p>
            <a:pPr lvl="1">
              <a:buFont typeface="Arial" pitchFamily="34" charset="0"/>
              <a:buChar char="•"/>
            </a:pPr>
            <a:r>
              <a:rPr lang="en-US" sz="1200" kern="1200" dirty="0" smtClean="0">
                <a:solidFill>
                  <a:schemeClr val="tx1"/>
                </a:solidFill>
                <a:latin typeface="+mn-lt"/>
                <a:ea typeface="+mn-ea"/>
                <a:cs typeface="+mn-cs"/>
              </a:rPr>
              <a:t> Individuals must take personal responsibility for their lives</a:t>
            </a:r>
          </a:p>
          <a:p>
            <a:pPr lvl="1">
              <a:buFont typeface="Arial" pitchFamily="34" charset="0"/>
              <a:buChar char="•"/>
            </a:pPr>
            <a:r>
              <a:rPr lang="en-US" sz="1200" kern="1200" dirty="0" smtClean="0">
                <a:solidFill>
                  <a:schemeClr val="tx1"/>
                </a:solidFill>
                <a:latin typeface="+mn-lt"/>
                <a:ea typeface="+mn-ea"/>
                <a:cs typeface="+mn-cs"/>
              </a:rPr>
              <a:t> Personality develops through a series of eight stages </a:t>
            </a:r>
          </a:p>
          <a:p>
            <a:pPr lvl="0">
              <a:buFont typeface="Arial" pitchFamily="34" charset="0"/>
              <a:buChar char="•"/>
            </a:pPr>
            <a:r>
              <a:rPr lang="en-US" sz="1200" b="1" kern="1200" dirty="0" smtClean="0">
                <a:solidFill>
                  <a:schemeClr val="tx1"/>
                </a:solidFill>
                <a:latin typeface="+mn-lt"/>
                <a:ea typeface="+mn-ea"/>
                <a:cs typeface="+mn-cs"/>
              </a:rPr>
              <a:t> Point 2- Ego crises</a:t>
            </a:r>
          </a:p>
          <a:p>
            <a:pPr lvl="1">
              <a:buFont typeface="Arial" pitchFamily="34" charset="0"/>
              <a:buChar char="•"/>
            </a:pPr>
            <a:r>
              <a:rPr lang="en-US" sz="1200" kern="1200" dirty="0" smtClean="0">
                <a:solidFill>
                  <a:schemeClr val="tx1"/>
                </a:solidFill>
                <a:latin typeface="+mn-lt"/>
                <a:ea typeface="+mn-ea"/>
                <a:cs typeface="+mn-cs"/>
              </a:rPr>
              <a:t> Trust versus mistrust</a:t>
            </a:r>
          </a:p>
          <a:p>
            <a:pPr lvl="1">
              <a:buFont typeface="Arial" pitchFamily="34" charset="0"/>
              <a:buChar char="•"/>
            </a:pPr>
            <a:r>
              <a:rPr lang="en-US" sz="1200" kern="1200" dirty="0" smtClean="0">
                <a:solidFill>
                  <a:schemeClr val="tx1"/>
                </a:solidFill>
                <a:latin typeface="+mn-lt"/>
                <a:ea typeface="+mn-ea"/>
                <a:cs typeface="+mn-cs"/>
              </a:rPr>
              <a:t> Autonomy versus shame and doubt</a:t>
            </a:r>
          </a:p>
          <a:p>
            <a:pPr lvl="1">
              <a:buFont typeface="Arial" pitchFamily="34" charset="0"/>
              <a:buChar char="•"/>
            </a:pPr>
            <a:r>
              <a:rPr lang="en-US" sz="1200" kern="1200" dirty="0" smtClean="0">
                <a:solidFill>
                  <a:schemeClr val="tx1"/>
                </a:solidFill>
                <a:latin typeface="+mn-lt"/>
                <a:ea typeface="+mn-ea"/>
                <a:cs typeface="+mn-cs"/>
              </a:rPr>
              <a:t> Identity versus role confusion</a:t>
            </a:r>
          </a:p>
          <a:p>
            <a:pPr lvl="1">
              <a:buFont typeface="Arial" pitchFamily="34" charset="0"/>
              <a:buChar char="•"/>
            </a:pP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Generativity</a:t>
            </a:r>
            <a:r>
              <a:rPr lang="en-US" sz="1200" kern="1200" dirty="0" smtClean="0">
                <a:solidFill>
                  <a:schemeClr val="tx1"/>
                </a:solidFill>
                <a:latin typeface="+mn-lt"/>
                <a:ea typeface="+mn-ea"/>
                <a:cs typeface="+mn-cs"/>
              </a:rPr>
              <a:t> versus stagnation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27</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Focus areas</a:t>
            </a:r>
          </a:p>
          <a:p>
            <a:pPr lvl="1">
              <a:buFont typeface="Arial" pitchFamily="34" charset="0"/>
              <a:buChar char="•"/>
            </a:pPr>
            <a:r>
              <a:rPr lang="en-US" sz="1200" kern="1200" dirty="0" smtClean="0">
                <a:solidFill>
                  <a:schemeClr val="tx1"/>
                </a:solidFill>
                <a:latin typeface="+mn-lt"/>
                <a:ea typeface="+mn-ea"/>
                <a:cs typeface="+mn-cs"/>
              </a:rPr>
              <a:t> Who are we today?</a:t>
            </a:r>
          </a:p>
          <a:p>
            <a:pPr lvl="1">
              <a:buFont typeface="Arial" pitchFamily="34" charset="0"/>
              <a:buChar char="•"/>
            </a:pPr>
            <a:r>
              <a:rPr lang="en-US" sz="1200" kern="1200" dirty="0" smtClean="0">
                <a:solidFill>
                  <a:schemeClr val="tx1"/>
                </a:solidFill>
                <a:latin typeface="+mn-lt"/>
                <a:ea typeface="+mn-ea"/>
                <a:cs typeface="+mn-cs"/>
              </a:rPr>
              <a:t> What defines us? </a:t>
            </a:r>
          </a:p>
          <a:p>
            <a:pPr lvl="1">
              <a:buFont typeface="Arial" pitchFamily="34" charset="0"/>
              <a:buChar char="•"/>
            </a:pPr>
            <a:r>
              <a:rPr lang="en-US" sz="1200" kern="1200" dirty="0" smtClean="0">
                <a:solidFill>
                  <a:schemeClr val="tx1"/>
                </a:solidFill>
                <a:latin typeface="+mn-lt"/>
                <a:ea typeface="+mn-ea"/>
                <a:cs typeface="+mn-cs"/>
              </a:rPr>
              <a:t> What influences us? </a:t>
            </a:r>
          </a:p>
          <a:p>
            <a:pPr lvl="1">
              <a:buFont typeface="Arial" pitchFamily="34" charset="0"/>
              <a:buChar char="•"/>
            </a:pPr>
            <a:r>
              <a:rPr lang="en-US" sz="1200" kern="1200" dirty="0" smtClean="0">
                <a:solidFill>
                  <a:schemeClr val="tx1"/>
                </a:solidFill>
                <a:latin typeface="+mn-lt"/>
                <a:ea typeface="+mn-ea"/>
                <a:cs typeface="+mn-cs"/>
              </a:rPr>
              <a:t> What do we hope to become? </a:t>
            </a:r>
            <a:endParaRPr lang="en-US" sz="1200" kern="1200" dirty="0">
              <a:solidFill>
                <a:schemeClr val="tx1"/>
              </a:solidFill>
              <a:latin typeface="+mn-lt"/>
              <a:ea typeface="+mn-ea"/>
              <a:cs typeface="+mn-cs"/>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28</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Defunct hypotheses</a:t>
            </a:r>
          </a:p>
          <a:p>
            <a:pPr lvl="1">
              <a:buFont typeface="Arial" pitchFamily="34" charset="0"/>
              <a:buChar char="•"/>
            </a:pPr>
            <a:r>
              <a:rPr lang="en-US" sz="1200" kern="1200" dirty="0" smtClean="0">
                <a:solidFill>
                  <a:schemeClr val="tx1"/>
                </a:solidFill>
                <a:latin typeface="+mn-lt"/>
                <a:ea typeface="+mn-ea"/>
                <a:cs typeface="+mn-cs"/>
              </a:rPr>
              <a:t> Identity as an internal and personal construct </a:t>
            </a:r>
          </a:p>
          <a:p>
            <a:pPr lvl="1">
              <a:buFont typeface="Arial" pitchFamily="34" charset="0"/>
              <a:buChar char="•"/>
            </a:pPr>
            <a:r>
              <a:rPr lang="en-US" sz="1200" kern="1200" dirty="0" smtClean="0">
                <a:solidFill>
                  <a:schemeClr val="tx1"/>
                </a:solidFill>
                <a:latin typeface="+mn-lt"/>
                <a:ea typeface="+mn-ea"/>
                <a:cs typeface="+mn-cs"/>
              </a:rPr>
              <a:t> Identity an external, socially defined construct </a:t>
            </a:r>
          </a:p>
          <a:p>
            <a:pPr lvl="0">
              <a:buFont typeface="Arial" pitchFamily="34" charset="0"/>
              <a:buChar char="•"/>
            </a:pPr>
            <a:r>
              <a:rPr lang="en-US" sz="1200" b="1" kern="1200" dirty="0" smtClean="0">
                <a:solidFill>
                  <a:schemeClr val="tx1"/>
                </a:solidFill>
                <a:latin typeface="+mn-lt"/>
                <a:ea typeface="+mn-ea"/>
                <a:cs typeface="+mn-cs"/>
              </a:rPr>
              <a:t> Point 2- Acceptable explanations</a:t>
            </a:r>
          </a:p>
          <a:p>
            <a:pPr lvl="1">
              <a:buFont typeface="Arial" pitchFamily="34" charset="0"/>
              <a:buChar char="•"/>
            </a:pPr>
            <a:r>
              <a:rPr lang="en-US" sz="1200" kern="1200" dirty="0" smtClean="0">
                <a:solidFill>
                  <a:schemeClr val="tx1"/>
                </a:solidFill>
                <a:latin typeface="+mn-lt"/>
                <a:ea typeface="+mn-ea"/>
                <a:cs typeface="+mn-cs"/>
              </a:rPr>
              <a:t> Self-monitoring</a:t>
            </a:r>
          </a:p>
          <a:p>
            <a:pPr lvl="1">
              <a:buFont typeface="Arial" pitchFamily="34" charset="0"/>
              <a:buChar char="•"/>
            </a:pPr>
            <a:r>
              <a:rPr lang="en-US" sz="1200" kern="1200" dirty="0" smtClean="0">
                <a:solidFill>
                  <a:schemeClr val="tx1"/>
                </a:solidFill>
                <a:latin typeface="+mn-lt"/>
                <a:ea typeface="+mn-ea"/>
                <a:cs typeface="+mn-cs"/>
              </a:rPr>
              <a:t> Self-presentation</a:t>
            </a:r>
          </a:p>
          <a:p>
            <a:pPr lvl="1">
              <a:buFont typeface="Arial" pitchFamily="34" charset="0"/>
              <a:buChar char="•"/>
            </a:pPr>
            <a:r>
              <a:rPr lang="en-US" sz="1200" kern="1200" dirty="0" smtClean="0">
                <a:solidFill>
                  <a:schemeClr val="tx1"/>
                </a:solidFill>
                <a:latin typeface="+mn-lt"/>
                <a:ea typeface="+mn-ea"/>
                <a:cs typeface="+mn-cs"/>
              </a:rPr>
              <a:t> Dispositional orientation</a:t>
            </a:r>
          </a:p>
          <a:p>
            <a:pPr lvl="1">
              <a:buFont typeface="Arial" pitchFamily="34" charset="0"/>
              <a:buChar char="•"/>
            </a:pPr>
            <a:r>
              <a:rPr lang="en-US" sz="1200" kern="1200" dirty="0" smtClean="0">
                <a:solidFill>
                  <a:schemeClr val="tx1"/>
                </a:solidFill>
                <a:latin typeface="+mn-lt"/>
                <a:ea typeface="+mn-ea"/>
                <a:cs typeface="+mn-cs"/>
              </a:rPr>
              <a:t> Situational orientation</a:t>
            </a:r>
          </a:p>
          <a:p>
            <a:pPr lvl="1">
              <a:buFont typeface="Arial" pitchFamily="34" charset="0"/>
              <a:buChar char="•"/>
            </a:pPr>
            <a:r>
              <a:rPr lang="en-US" sz="1200" kern="1200" dirty="0" smtClean="0">
                <a:solidFill>
                  <a:schemeClr val="tx1"/>
                </a:solidFill>
                <a:latin typeface="+mn-lt"/>
                <a:ea typeface="+mn-ea"/>
                <a:cs typeface="+mn-cs"/>
              </a:rPr>
              <a:t> Functionalist approach </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29</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3</a:t>
            </a:fld>
            <a:endParaRPr lang="en-US" altLang="en-US"/>
          </a:p>
        </p:txBody>
      </p:sp>
    </p:spTree>
    <p:extLst>
      <p:ext uri="{BB962C8B-B14F-4D97-AF65-F5344CB8AC3E}">
        <p14:creationId xmlns:p14="http://schemas.microsoft.com/office/powerpoint/2010/main" val="24111999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Personal projects</a:t>
            </a:r>
          </a:p>
          <a:p>
            <a:pPr lvl="1">
              <a:buFont typeface="Arial" pitchFamily="34" charset="0"/>
              <a:buChar char="•"/>
            </a:pPr>
            <a:r>
              <a:rPr lang="en-US" sz="1200" kern="1200" dirty="0" smtClean="0">
                <a:solidFill>
                  <a:schemeClr val="tx1"/>
                </a:solidFill>
                <a:latin typeface="+mn-lt"/>
                <a:ea typeface="+mn-ea"/>
                <a:cs typeface="+mn-cs"/>
              </a:rPr>
              <a:t> Goals or activities that people are currently working on </a:t>
            </a:r>
          </a:p>
          <a:p>
            <a:pPr lvl="1">
              <a:buFont typeface="Arial" pitchFamily="34" charset="0"/>
              <a:buChar char="•"/>
            </a:pPr>
            <a:r>
              <a:rPr lang="en-US" sz="1200" kern="1200" dirty="0" smtClean="0">
                <a:solidFill>
                  <a:schemeClr val="tx1"/>
                </a:solidFill>
                <a:latin typeface="+mn-lt"/>
                <a:ea typeface="+mn-ea"/>
                <a:cs typeface="+mn-cs"/>
              </a:rPr>
              <a:t> Specific tasks and immediate goals</a:t>
            </a:r>
          </a:p>
          <a:p>
            <a:pPr lvl="1">
              <a:buFont typeface="Arial" pitchFamily="34" charset="0"/>
              <a:buChar char="•"/>
            </a:pPr>
            <a:r>
              <a:rPr lang="en-US" sz="1200" kern="1200" dirty="0" smtClean="0">
                <a:solidFill>
                  <a:schemeClr val="tx1"/>
                </a:solidFill>
                <a:latin typeface="+mn-lt"/>
                <a:ea typeface="+mn-ea"/>
                <a:cs typeface="+mn-cs"/>
              </a:rPr>
              <a:t> Motivate people on a daily basis </a:t>
            </a:r>
          </a:p>
          <a:p>
            <a:pPr lvl="0">
              <a:buFont typeface="Arial" pitchFamily="34" charset="0"/>
              <a:buChar char="•"/>
            </a:pPr>
            <a:r>
              <a:rPr lang="en-US" sz="1200" b="1" kern="1200" dirty="0" smtClean="0">
                <a:solidFill>
                  <a:schemeClr val="tx1"/>
                </a:solidFill>
                <a:latin typeface="+mn-lt"/>
                <a:ea typeface="+mn-ea"/>
                <a:cs typeface="+mn-cs"/>
              </a:rPr>
              <a:t> Point 2- Personal strivings</a:t>
            </a:r>
          </a:p>
          <a:p>
            <a:pPr lvl="1">
              <a:buFont typeface="Arial" pitchFamily="34" charset="0"/>
              <a:buChar char="•"/>
            </a:pPr>
            <a:r>
              <a:rPr lang="en-US" sz="1200" kern="1200" dirty="0" smtClean="0">
                <a:solidFill>
                  <a:schemeClr val="tx1"/>
                </a:solidFill>
                <a:latin typeface="+mn-lt"/>
                <a:ea typeface="+mn-ea"/>
                <a:cs typeface="+mn-cs"/>
              </a:rPr>
              <a:t> Overarching goals</a:t>
            </a:r>
          </a:p>
          <a:p>
            <a:pPr lvl="1">
              <a:buFont typeface="Arial" pitchFamily="34" charset="0"/>
              <a:buChar char="•"/>
            </a:pPr>
            <a:r>
              <a:rPr lang="en-US" sz="1200" kern="1200" dirty="0" smtClean="0">
                <a:solidFill>
                  <a:schemeClr val="tx1"/>
                </a:solidFill>
                <a:latin typeface="+mn-lt"/>
                <a:ea typeface="+mn-ea"/>
                <a:cs typeface="+mn-cs"/>
              </a:rPr>
              <a:t> May be satisfied by a number of different behaviors </a:t>
            </a:r>
          </a:p>
          <a:p>
            <a:pPr lvl="0">
              <a:buFont typeface="Arial" pitchFamily="34" charset="0"/>
              <a:buChar char="•"/>
            </a:pPr>
            <a:r>
              <a:rPr lang="en-US" sz="1200" b="1" kern="1200" dirty="0" smtClean="0">
                <a:solidFill>
                  <a:schemeClr val="tx1"/>
                </a:solidFill>
                <a:latin typeface="+mn-lt"/>
                <a:ea typeface="+mn-ea"/>
                <a:cs typeface="+mn-cs"/>
              </a:rPr>
              <a:t> Point 3- Life tasks</a:t>
            </a:r>
          </a:p>
          <a:p>
            <a:pPr lvl="1">
              <a:buFont typeface="Arial" pitchFamily="34" charset="0"/>
              <a:buChar char="•"/>
            </a:pPr>
            <a:r>
              <a:rPr lang="en-US" sz="1200" kern="1200" dirty="0" smtClean="0">
                <a:solidFill>
                  <a:schemeClr val="tx1"/>
                </a:solidFill>
                <a:latin typeface="+mn-lt"/>
                <a:ea typeface="+mn-ea"/>
                <a:cs typeface="+mn-cs"/>
              </a:rPr>
              <a:t> Age-determined issues</a:t>
            </a:r>
          </a:p>
          <a:p>
            <a:pPr lvl="1">
              <a:buFont typeface="Arial" pitchFamily="34" charset="0"/>
              <a:buChar char="•"/>
            </a:pPr>
            <a:r>
              <a:rPr lang="en-US" sz="1200" kern="1200" dirty="0" smtClean="0">
                <a:solidFill>
                  <a:schemeClr val="tx1"/>
                </a:solidFill>
                <a:latin typeface="+mn-lt"/>
                <a:ea typeface="+mn-ea"/>
                <a:cs typeface="+mn-cs"/>
              </a:rPr>
              <a:t> People are currently concentrating on</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30</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Higgins’s theory</a:t>
            </a:r>
          </a:p>
          <a:p>
            <a:pPr lvl="1">
              <a:buFont typeface="Arial" pitchFamily="34" charset="0"/>
              <a:buChar char="•"/>
            </a:pPr>
            <a:r>
              <a:rPr lang="en-US" sz="1200" kern="1200" dirty="0" smtClean="0">
                <a:solidFill>
                  <a:schemeClr val="tx1"/>
                </a:solidFill>
                <a:latin typeface="+mn-lt"/>
                <a:ea typeface="+mn-ea"/>
                <a:cs typeface="+mn-cs"/>
              </a:rPr>
              <a:t> Actual self</a:t>
            </a:r>
          </a:p>
          <a:p>
            <a:pPr lvl="1">
              <a:buFont typeface="Arial" pitchFamily="34" charset="0"/>
              <a:buChar char="•"/>
            </a:pPr>
            <a:r>
              <a:rPr lang="en-US" sz="1200" kern="1200" dirty="0" smtClean="0">
                <a:solidFill>
                  <a:schemeClr val="tx1"/>
                </a:solidFill>
                <a:latin typeface="+mn-lt"/>
                <a:ea typeface="+mn-ea"/>
                <a:cs typeface="+mn-cs"/>
              </a:rPr>
              <a:t> Ideal self</a:t>
            </a:r>
          </a:p>
          <a:p>
            <a:pPr lvl="1">
              <a:buFont typeface="Arial" pitchFamily="34" charset="0"/>
              <a:buChar char="•"/>
            </a:pPr>
            <a:r>
              <a:rPr lang="en-US" sz="1200" kern="1200" dirty="0" smtClean="0">
                <a:solidFill>
                  <a:schemeClr val="tx1"/>
                </a:solidFill>
                <a:latin typeface="+mn-lt"/>
                <a:ea typeface="+mn-ea"/>
                <a:cs typeface="+mn-cs"/>
              </a:rPr>
              <a:t> Ought self </a:t>
            </a:r>
          </a:p>
          <a:p>
            <a:pPr lvl="0">
              <a:buFont typeface="Arial" pitchFamily="34" charset="0"/>
              <a:buChar char="•"/>
            </a:pPr>
            <a:r>
              <a:rPr lang="en-US" sz="1200" b="1" kern="1200" dirty="0" smtClean="0">
                <a:solidFill>
                  <a:schemeClr val="tx1"/>
                </a:solidFill>
                <a:latin typeface="+mn-lt"/>
                <a:ea typeface="+mn-ea"/>
                <a:cs typeface="+mn-cs"/>
              </a:rPr>
              <a:t> Point 2- </a:t>
            </a:r>
            <a:r>
              <a:rPr lang="en-US" sz="1200" b="1" kern="1200" dirty="0" err="1" smtClean="0">
                <a:solidFill>
                  <a:schemeClr val="tx1"/>
                </a:solidFill>
                <a:latin typeface="+mn-lt"/>
                <a:ea typeface="+mn-ea"/>
                <a:cs typeface="+mn-cs"/>
              </a:rPr>
              <a:t>Baumeister’s</a:t>
            </a:r>
            <a:r>
              <a:rPr lang="en-US" sz="1200" b="1" kern="1200" dirty="0" smtClean="0">
                <a:solidFill>
                  <a:schemeClr val="tx1"/>
                </a:solidFill>
                <a:latin typeface="+mn-lt"/>
                <a:ea typeface="+mn-ea"/>
                <a:cs typeface="+mn-cs"/>
              </a:rPr>
              <a:t> view of identity</a:t>
            </a:r>
          </a:p>
          <a:p>
            <a:pPr lvl="1">
              <a:buFont typeface="Arial" pitchFamily="34" charset="0"/>
              <a:buChar char="•"/>
            </a:pPr>
            <a:r>
              <a:rPr lang="en-US" sz="1200" kern="1200" dirty="0" smtClean="0">
                <a:solidFill>
                  <a:schemeClr val="tx1"/>
                </a:solidFill>
                <a:latin typeface="+mn-lt"/>
                <a:ea typeface="+mn-ea"/>
                <a:cs typeface="+mn-cs"/>
              </a:rPr>
              <a:t> More philosophical</a:t>
            </a:r>
          </a:p>
          <a:p>
            <a:pPr lvl="1">
              <a:buFont typeface="Arial" pitchFamily="34" charset="0"/>
              <a:buChar char="•"/>
            </a:pPr>
            <a:r>
              <a:rPr lang="en-US" sz="1200" kern="1200" dirty="0" smtClean="0">
                <a:solidFill>
                  <a:schemeClr val="tx1"/>
                </a:solidFill>
                <a:latin typeface="+mn-lt"/>
                <a:ea typeface="+mn-ea"/>
                <a:cs typeface="+mn-cs"/>
              </a:rPr>
              <a:t> Share concepts of identity creation and functional importance of ego</a:t>
            </a:r>
            <a:endParaRPr lang="en-US" sz="1200" kern="1200" dirty="0">
              <a:solidFill>
                <a:schemeClr val="tx1"/>
              </a:solidFill>
              <a:latin typeface="+mn-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31</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32</a:t>
            </a:fld>
            <a:endParaRPr lang="en-US" altLang="en-US"/>
          </a:p>
        </p:txBody>
      </p:sp>
    </p:spTree>
    <p:extLst>
      <p:ext uri="{BB962C8B-B14F-4D97-AF65-F5344CB8AC3E}">
        <p14:creationId xmlns:p14="http://schemas.microsoft.com/office/powerpoint/2010/main" val="422453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4</a:t>
            </a:fld>
            <a:endParaRPr lang="en-US" altLang="en-US"/>
          </a:p>
        </p:txBody>
      </p:sp>
    </p:spTree>
    <p:extLst>
      <p:ext uri="{BB962C8B-B14F-4D97-AF65-F5344CB8AC3E}">
        <p14:creationId xmlns:p14="http://schemas.microsoft.com/office/powerpoint/2010/main" val="294188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5</a:t>
            </a:fld>
            <a:endParaRPr lang="en-US" altLang="en-US"/>
          </a:p>
        </p:txBody>
      </p:sp>
    </p:spTree>
    <p:extLst>
      <p:ext uri="{BB962C8B-B14F-4D97-AF65-F5344CB8AC3E}">
        <p14:creationId xmlns:p14="http://schemas.microsoft.com/office/powerpoint/2010/main" val="883309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07010B-65D9-48F7-98AA-C40646453DFF}" type="slidenum">
              <a:rPr lang="en-US" altLang="en-US" smtClean="0"/>
              <a:pPr/>
              <a:t>6</a:t>
            </a:fld>
            <a:endParaRPr lang="en-US" altLang="en-US"/>
          </a:p>
        </p:txBody>
      </p:sp>
    </p:spTree>
    <p:extLst>
      <p:ext uri="{BB962C8B-B14F-4D97-AF65-F5344CB8AC3E}">
        <p14:creationId xmlns:p14="http://schemas.microsoft.com/office/powerpoint/2010/main" val="3464027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Examples</a:t>
            </a:r>
          </a:p>
          <a:p>
            <a:pPr lvl="1">
              <a:buFont typeface="Arial" pitchFamily="34" charset="0"/>
              <a:buChar char="•"/>
            </a:pPr>
            <a:r>
              <a:rPr lang="en-US" sz="1200" kern="1200" dirty="0" smtClean="0">
                <a:solidFill>
                  <a:schemeClr val="tx1"/>
                </a:solidFill>
                <a:latin typeface="+mn-lt"/>
                <a:ea typeface="+mn-ea"/>
                <a:cs typeface="+mn-cs"/>
              </a:rPr>
              <a:t> Absalom and King David</a:t>
            </a:r>
          </a:p>
          <a:p>
            <a:pPr lvl="1">
              <a:buFont typeface="Arial" pitchFamily="34" charset="0"/>
              <a:buChar char="•"/>
            </a:pPr>
            <a:r>
              <a:rPr lang="en-US" sz="1200" kern="1200" dirty="0" smtClean="0">
                <a:solidFill>
                  <a:schemeClr val="tx1"/>
                </a:solidFill>
                <a:latin typeface="+mn-lt"/>
                <a:ea typeface="+mn-ea"/>
                <a:cs typeface="+mn-cs"/>
              </a:rPr>
              <a:t> Children feuding with parents</a:t>
            </a:r>
          </a:p>
          <a:p>
            <a:pPr lvl="1">
              <a:buFont typeface="Arial" pitchFamily="34" charset="0"/>
              <a:buChar char="•"/>
            </a:pPr>
            <a:r>
              <a:rPr lang="en-US" sz="1200" kern="1200" dirty="0" smtClean="0">
                <a:solidFill>
                  <a:schemeClr val="tx1"/>
                </a:solidFill>
                <a:latin typeface="+mn-lt"/>
                <a:ea typeface="+mn-ea"/>
                <a:cs typeface="+mn-cs"/>
              </a:rPr>
              <a:t> Employees complaining about bosses</a:t>
            </a:r>
          </a:p>
          <a:p>
            <a:pPr lvl="1">
              <a:buFont typeface="Arial" pitchFamily="34" charset="0"/>
              <a:buChar char="•"/>
            </a:pPr>
            <a:r>
              <a:rPr lang="en-US" sz="1200" kern="1200" dirty="0" smtClean="0">
                <a:solidFill>
                  <a:schemeClr val="tx1"/>
                </a:solidFill>
                <a:latin typeface="+mn-lt"/>
                <a:ea typeface="+mn-ea"/>
                <a:cs typeface="+mn-cs"/>
              </a:rPr>
              <a:t> Followers denouncing their gurus </a:t>
            </a:r>
          </a:p>
          <a:p>
            <a:pPr lvl="0">
              <a:buFont typeface="Arial" pitchFamily="34" charset="0"/>
              <a:buChar char="•"/>
            </a:pPr>
            <a:r>
              <a:rPr lang="en-US" sz="1200" b="1" kern="1200" dirty="0" smtClean="0">
                <a:solidFill>
                  <a:schemeClr val="tx1"/>
                </a:solidFill>
                <a:latin typeface="+mn-lt"/>
                <a:ea typeface="+mn-ea"/>
                <a:cs typeface="+mn-cs"/>
              </a:rPr>
              <a:t> Point 2- Explanation</a:t>
            </a:r>
          </a:p>
          <a:p>
            <a:pPr lvl="1">
              <a:buFont typeface="Arial" pitchFamily="34" charset="0"/>
              <a:buChar char="•"/>
            </a:pPr>
            <a:r>
              <a:rPr lang="en-US" sz="1200" kern="1200" dirty="0" smtClean="0">
                <a:solidFill>
                  <a:schemeClr val="tx1"/>
                </a:solidFill>
                <a:latin typeface="+mn-lt"/>
                <a:ea typeface="+mn-ea"/>
                <a:cs typeface="+mn-cs"/>
              </a:rPr>
              <a:t> Humans programmed to see and accept certain truths</a:t>
            </a:r>
          </a:p>
          <a:p>
            <a:pPr lvl="1">
              <a:buFont typeface="Arial" pitchFamily="34" charset="0"/>
              <a:buChar char="•"/>
            </a:pPr>
            <a:r>
              <a:rPr lang="en-US" sz="1200" kern="1200" dirty="0" smtClean="0">
                <a:solidFill>
                  <a:schemeClr val="tx1"/>
                </a:solidFill>
                <a:latin typeface="+mn-lt"/>
                <a:ea typeface="+mn-ea"/>
                <a:cs typeface="+mn-cs"/>
              </a:rPr>
              <a:t> Our past experiences</a:t>
            </a:r>
          </a:p>
          <a:p>
            <a:pPr lvl="1">
              <a:buFont typeface="Arial" pitchFamily="34" charset="0"/>
              <a:buChar char="•"/>
            </a:pPr>
            <a:r>
              <a:rPr lang="en-US" sz="1200" kern="1200" dirty="0" smtClean="0">
                <a:solidFill>
                  <a:schemeClr val="tx1"/>
                </a:solidFill>
                <a:latin typeface="+mn-lt"/>
                <a:ea typeface="+mn-ea"/>
                <a:cs typeface="+mn-cs"/>
              </a:rPr>
              <a:t> Cumulative past experiences of ancestors</a:t>
            </a:r>
            <a:endParaRPr lang="en-US" sz="1200" dirty="0">
              <a:latin typeface="+mj-lt"/>
            </a:endParaRPr>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A30DA5F-A053-4C01-8DB2-9FAA0D10C300}" type="slidenum">
              <a:rPr lang="en-US" altLang="en-US"/>
              <a:pPr/>
              <a:t>7</a:t>
            </a:fld>
            <a:endParaRPr lang="en-US" altLang="en-US"/>
          </a:p>
        </p:txBody>
      </p:sp>
    </p:spTree>
    <p:extLst>
      <p:ext uri="{BB962C8B-B14F-4D97-AF65-F5344CB8AC3E}">
        <p14:creationId xmlns:p14="http://schemas.microsoft.com/office/powerpoint/2010/main" val="392103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Childhood beliefs</a:t>
            </a:r>
          </a:p>
          <a:p>
            <a:pPr lvl="1">
              <a:buFont typeface="Arial" pitchFamily="34" charset="0"/>
              <a:buChar char="•"/>
            </a:pPr>
            <a:r>
              <a:rPr lang="en-US" sz="1200" kern="1200" dirty="0" smtClean="0">
                <a:solidFill>
                  <a:schemeClr val="tx1"/>
                </a:solidFill>
                <a:latin typeface="+mn-lt"/>
                <a:ea typeface="+mn-ea"/>
                <a:cs typeface="+mn-cs"/>
              </a:rPr>
              <a:t> He was the child he outwardly appeared to be</a:t>
            </a:r>
          </a:p>
          <a:p>
            <a:pPr lvl="1">
              <a:buFont typeface="Arial" pitchFamily="34" charset="0"/>
              <a:buChar char="•"/>
            </a:pPr>
            <a:r>
              <a:rPr lang="en-US" sz="1200" kern="1200" dirty="0" smtClean="0">
                <a:solidFill>
                  <a:schemeClr val="tx1"/>
                </a:solidFill>
                <a:latin typeface="+mn-lt"/>
                <a:ea typeface="+mn-ea"/>
                <a:cs typeface="+mn-cs"/>
              </a:rPr>
              <a:t> He was a wise and cultured gentleman of previous century </a:t>
            </a:r>
          </a:p>
          <a:p>
            <a:pPr lvl="0">
              <a:buFont typeface="Arial" pitchFamily="34" charset="0"/>
              <a:buChar char="•"/>
            </a:pPr>
            <a:r>
              <a:rPr lang="en-US" sz="1200" b="1" kern="1200" dirty="0" smtClean="0">
                <a:solidFill>
                  <a:schemeClr val="tx1"/>
                </a:solidFill>
                <a:latin typeface="+mn-lt"/>
                <a:ea typeface="+mn-ea"/>
                <a:cs typeface="+mn-cs"/>
              </a:rPr>
              <a:t> Point 2- Beginnings of his theory</a:t>
            </a:r>
          </a:p>
          <a:p>
            <a:pPr lvl="1">
              <a:buFont typeface="Arial" pitchFamily="34" charset="0"/>
              <a:buChar char="•"/>
            </a:pPr>
            <a:r>
              <a:rPr lang="en-US" sz="1200" kern="1200" dirty="0" smtClean="0">
                <a:solidFill>
                  <a:schemeClr val="tx1"/>
                </a:solidFill>
                <a:latin typeface="+mn-lt"/>
                <a:ea typeface="+mn-ea"/>
                <a:cs typeface="+mn-cs"/>
              </a:rPr>
              <a:t> Soul stones</a:t>
            </a:r>
          </a:p>
          <a:p>
            <a:pPr lvl="1">
              <a:buFont typeface="Arial" pitchFamily="34" charset="0"/>
              <a:buChar char="•"/>
            </a:pPr>
            <a:r>
              <a:rPr lang="en-US" sz="1200" kern="1200" dirty="0" smtClean="0">
                <a:solidFill>
                  <a:schemeClr val="tx1"/>
                </a:solidFill>
                <a:latin typeface="+mn-lt"/>
                <a:ea typeface="+mn-ea"/>
                <a:cs typeface="+mn-cs"/>
              </a:rPr>
              <a:t> Correspondence with Freud</a:t>
            </a:r>
          </a:p>
          <a:p>
            <a:pPr lvl="1">
              <a:buFont typeface="Arial" pitchFamily="34" charset="0"/>
              <a:buChar char="•"/>
            </a:pPr>
            <a:r>
              <a:rPr lang="en-US" sz="1200" kern="1200" dirty="0" smtClean="0">
                <a:solidFill>
                  <a:schemeClr val="tx1"/>
                </a:solidFill>
                <a:latin typeface="+mn-lt"/>
                <a:ea typeface="+mn-ea"/>
                <a:cs typeface="+mn-cs"/>
              </a:rPr>
              <a:t> Existence of universal archetypes</a:t>
            </a:r>
          </a:p>
          <a:p>
            <a:pPr lvl="1">
              <a:buFont typeface="Arial" pitchFamily="34" charset="0"/>
              <a:buChar char="•"/>
            </a:pPr>
            <a:r>
              <a:rPr lang="en-US" sz="1200" kern="1200" dirty="0" smtClean="0">
                <a:solidFill>
                  <a:schemeClr val="tx1"/>
                </a:solidFill>
                <a:latin typeface="+mn-lt"/>
                <a:ea typeface="+mn-ea"/>
                <a:cs typeface="+mn-cs"/>
              </a:rPr>
              <a:t> “The Red Book”</a:t>
            </a:r>
          </a:p>
          <a:p>
            <a:pPr lvl="1">
              <a:buFont typeface="Arial" pitchFamily="34" charset="0"/>
              <a:buChar char="•"/>
            </a:pPr>
            <a:r>
              <a:rPr lang="en-US" sz="1200" kern="1200" dirty="0" smtClean="0">
                <a:solidFill>
                  <a:schemeClr val="tx1"/>
                </a:solidFill>
                <a:latin typeface="+mn-lt"/>
                <a:ea typeface="+mn-ea"/>
                <a:cs typeface="+mn-cs"/>
              </a:rPr>
              <a:t> Analytic psychology</a:t>
            </a:r>
            <a:endParaRPr lang="en-US" sz="1200" kern="1200" dirty="0">
              <a:solidFill>
                <a:schemeClr val="tx1"/>
              </a:solidFill>
              <a:latin typeface="+mj-lt"/>
              <a:ea typeface="+mn-ea"/>
              <a:cs typeface="+mn-cs"/>
            </a:endParaRPr>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8</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lvl="0">
              <a:buFont typeface="Arial" pitchFamily="34" charset="0"/>
              <a:buChar char="•"/>
            </a:pPr>
            <a:r>
              <a:rPr lang="en-US" sz="1200" b="1" kern="1200" dirty="0" smtClean="0">
                <a:solidFill>
                  <a:schemeClr val="tx1"/>
                </a:solidFill>
                <a:latin typeface="+mn-lt"/>
                <a:ea typeface="+mn-ea"/>
                <a:cs typeface="+mn-cs"/>
              </a:rPr>
              <a:t> Point 1- The conscious ego</a:t>
            </a:r>
          </a:p>
          <a:p>
            <a:pPr lvl="1">
              <a:buFont typeface="Arial" pitchFamily="34" charset="0"/>
              <a:buChar char="•"/>
            </a:pPr>
            <a:r>
              <a:rPr lang="en-US" sz="1200" kern="1200" dirty="0" smtClean="0">
                <a:solidFill>
                  <a:schemeClr val="tx1"/>
                </a:solidFill>
                <a:latin typeface="+mn-lt"/>
                <a:ea typeface="+mn-ea"/>
                <a:cs typeface="+mn-cs"/>
              </a:rPr>
              <a:t> Similar in scope and meaning to Freud’s</a:t>
            </a:r>
          </a:p>
          <a:p>
            <a:pPr lvl="1">
              <a:buFont typeface="Arial" pitchFamily="34" charset="0"/>
              <a:buChar char="•"/>
            </a:pPr>
            <a:r>
              <a:rPr lang="en-US" sz="1200" kern="1200" dirty="0" smtClean="0">
                <a:solidFill>
                  <a:schemeClr val="tx1"/>
                </a:solidFill>
                <a:latin typeface="+mn-lt"/>
                <a:ea typeface="+mn-ea"/>
                <a:cs typeface="+mn-cs"/>
              </a:rPr>
              <a:t> Conscious aspect of personality</a:t>
            </a:r>
          </a:p>
          <a:p>
            <a:pPr lvl="1">
              <a:buFont typeface="Arial" pitchFamily="34" charset="0"/>
              <a:buChar char="•"/>
            </a:pPr>
            <a:r>
              <a:rPr lang="en-US" sz="1200" kern="1200" dirty="0" smtClean="0">
                <a:solidFill>
                  <a:schemeClr val="tx1"/>
                </a:solidFill>
                <a:latin typeface="+mn-lt"/>
                <a:ea typeface="+mn-ea"/>
                <a:cs typeface="+mn-cs"/>
              </a:rPr>
              <a:t> Embodies the sense of self </a:t>
            </a:r>
          </a:p>
          <a:p>
            <a:pPr lvl="0">
              <a:buFont typeface="Arial" pitchFamily="34" charset="0"/>
              <a:buChar char="•"/>
            </a:pPr>
            <a:r>
              <a:rPr lang="en-US" sz="1200" b="1" kern="1200" dirty="0" smtClean="0">
                <a:solidFill>
                  <a:schemeClr val="tx1"/>
                </a:solidFill>
                <a:latin typeface="+mn-lt"/>
                <a:ea typeface="+mn-ea"/>
                <a:cs typeface="+mn-cs"/>
              </a:rPr>
              <a:t> Point 2- The personal unconscious</a:t>
            </a:r>
          </a:p>
          <a:p>
            <a:pPr lvl="1">
              <a:buFont typeface="Arial" pitchFamily="34" charset="0"/>
              <a:buChar char="•"/>
            </a:pPr>
            <a:r>
              <a:rPr lang="en-US" sz="1200" kern="1200" dirty="0" smtClean="0">
                <a:solidFill>
                  <a:schemeClr val="tx1"/>
                </a:solidFill>
                <a:latin typeface="+mn-lt"/>
                <a:ea typeface="+mn-ea"/>
                <a:cs typeface="+mn-cs"/>
              </a:rPr>
              <a:t> Thoughts and feelings not part of conscious awareness</a:t>
            </a:r>
          </a:p>
          <a:p>
            <a:pPr lvl="1">
              <a:buFont typeface="Arial" pitchFamily="34" charset="0"/>
              <a:buChar char="•"/>
            </a:pPr>
            <a:r>
              <a:rPr lang="en-US" sz="1200" kern="1200" dirty="0" smtClean="0">
                <a:solidFill>
                  <a:schemeClr val="tx1"/>
                </a:solidFill>
                <a:latin typeface="+mn-lt"/>
                <a:ea typeface="+mn-ea"/>
                <a:cs typeface="+mn-cs"/>
              </a:rPr>
              <a:t> Contains unimportant thoughts</a:t>
            </a:r>
          </a:p>
          <a:p>
            <a:pPr lvl="1">
              <a:buFont typeface="Arial" pitchFamily="34" charset="0"/>
              <a:buChar char="•"/>
            </a:pPr>
            <a:r>
              <a:rPr lang="en-US" sz="1200" kern="1200" dirty="0" smtClean="0">
                <a:solidFill>
                  <a:schemeClr val="tx1"/>
                </a:solidFill>
                <a:latin typeface="+mn-lt"/>
                <a:ea typeface="+mn-ea"/>
                <a:cs typeface="+mn-cs"/>
              </a:rPr>
              <a:t> Contains actively repressed information</a:t>
            </a:r>
          </a:p>
          <a:p>
            <a:pPr lvl="1">
              <a:buFont typeface="Arial" pitchFamily="34" charset="0"/>
              <a:buChar char="•"/>
            </a:pPr>
            <a:r>
              <a:rPr lang="en-US" sz="1200" kern="1200" dirty="0" smtClean="0">
                <a:solidFill>
                  <a:schemeClr val="tx1"/>
                </a:solidFill>
                <a:latin typeface="+mn-lt"/>
                <a:ea typeface="+mn-ea"/>
                <a:cs typeface="+mn-cs"/>
              </a:rPr>
              <a:t> Contains retrospective and prospective material</a:t>
            </a:r>
          </a:p>
          <a:p>
            <a:pPr lvl="1">
              <a:buFont typeface="Arial" pitchFamily="34" charset="0"/>
              <a:buChar char="•"/>
            </a:pPr>
            <a:r>
              <a:rPr lang="en-US" sz="1200" kern="1200" dirty="0" smtClean="0">
                <a:solidFill>
                  <a:schemeClr val="tx1"/>
                </a:solidFill>
                <a:latin typeface="+mn-lt"/>
                <a:ea typeface="+mn-ea"/>
                <a:cs typeface="+mn-cs"/>
              </a:rPr>
              <a:t> Influences how we react to others </a:t>
            </a:r>
          </a:p>
          <a:p>
            <a:pPr lvl="0">
              <a:buFont typeface="Arial" pitchFamily="34" charset="0"/>
              <a:buChar char="•"/>
            </a:pPr>
            <a:r>
              <a:rPr lang="en-US" sz="1200" b="1" kern="1200" dirty="0" smtClean="0">
                <a:solidFill>
                  <a:schemeClr val="tx1"/>
                </a:solidFill>
                <a:latin typeface="+mn-lt"/>
                <a:ea typeface="+mn-ea"/>
                <a:cs typeface="+mn-cs"/>
              </a:rPr>
              <a:t> Point 3- The collective unconscious</a:t>
            </a:r>
          </a:p>
          <a:p>
            <a:pPr lvl="1">
              <a:buFont typeface="Arial" pitchFamily="34" charset="0"/>
              <a:buChar char="•"/>
            </a:pPr>
            <a:r>
              <a:rPr lang="en-US" sz="1200" kern="1200" dirty="0" smtClean="0">
                <a:solidFill>
                  <a:schemeClr val="tx1"/>
                </a:solidFill>
                <a:latin typeface="+mn-lt"/>
                <a:ea typeface="+mn-ea"/>
                <a:cs typeface="+mn-cs"/>
              </a:rPr>
              <a:t> Most controversial component of psyche</a:t>
            </a:r>
          </a:p>
          <a:p>
            <a:pPr lvl="1">
              <a:buFont typeface="Arial" pitchFamily="34" charset="0"/>
              <a:buChar char="•"/>
            </a:pPr>
            <a:r>
              <a:rPr lang="en-US" sz="1200" kern="1200" dirty="0" smtClean="0">
                <a:solidFill>
                  <a:schemeClr val="tx1"/>
                </a:solidFill>
                <a:latin typeface="+mn-lt"/>
                <a:ea typeface="+mn-ea"/>
                <a:cs typeface="+mn-cs"/>
              </a:rPr>
              <a:t> Comprises deeper level of unconsciousness</a:t>
            </a:r>
          </a:p>
          <a:p>
            <a:pPr lvl="1">
              <a:buFont typeface="Arial" pitchFamily="34" charset="0"/>
              <a:buChar char="•"/>
            </a:pPr>
            <a:r>
              <a:rPr lang="en-US" sz="1200" kern="1200" dirty="0" smtClean="0">
                <a:solidFill>
                  <a:schemeClr val="tx1"/>
                </a:solidFill>
                <a:latin typeface="+mn-lt"/>
                <a:ea typeface="+mn-ea"/>
                <a:cs typeface="+mn-cs"/>
              </a:rPr>
              <a:t> Made up of archetypes</a:t>
            </a:r>
          </a:p>
          <a:p>
            <a:pPr lvl="1">
              <a:buFont typeface="Arial" pitchFamily="34" charset="0"/>
              <a:buChar char="•"/>
            </a:pPr>
            <a:r>
              <a:rPr lang="en-US" sz="1200" kern="1200" dirty="0" smtClean="0">
                <a:solidFill>
                  <a:schemeClr val="tx1"/>
                </a:solidFill>
                <a:latin typeface="+mn-lt"/>
                <a:ea typeface="+mn-ea"/>
                <a:cs typeface="+mn-cs"/>
              </a:rPr>
              <a:t> Animus and anima</a:t>
            </a:r>
          </a:p>
          <a:p>
            <a:pPr lvl="1">
              <a:buFont typeface="Arial" pitchFamily="34" charset="0"/>
              <a:buChar char="•"/>
            </a:pPr>
            <a:r>
              <a:rPr lang="en-US" sz="1200" kern="1200" dirty="0" smtClean="0">
                <a:solidFill>
                  <a:schemeClr val="tx1"/>
                </a:solidFill>
                <a:latin typeface="+mn-lt"/>
                <a:ea typeface="+mn-ea"/>
                <a:cs typeface="+mn-cs"/>
              </a:rPr>
              <a:t> Persona and shadow </a:t>
            </a:r>
          </a:p>
          <a:p>
            <a:pPr lvl="0">
              <a:buFont typeface="Arial" pitchFamily="34" charset="0"/>
              <a:buChar char="•"/>
            </a:pPr>
            <a:r>
              <a:rPr lang="en-US" sz="1200" b="1" kern="1200" dirty="0" smtClean="0">
                <a:solidFill>
                  <a:schemeClr val="tx1"/>
                </a:solidFill>
                <a:latin typeface="+mn-lt"/>
                <a:ea typeface="+mn-ea"/>
                <a:cs typeface="+mn-cs"/>
              </a:rPr>
              <a:t> Point 4- Complex</a:t>
            </a:r>
          </a:p>
          <a:p>
            <a:pPr lvl="1">
              <a:buFont typeface="Arial" pitchFamily="34" charset="0"/>
              <a:buChar char="•"/>
            </a:pPr>
            <a:r>
              <a:rPr lang="en-US" sz="1200" kern="1200" dirty="0" smtClean="0">
                <a:solidFill>
                  <a:schemeClr val="tx1"/>
                </a:solidFill>
                <a:latin typeface="+mn-lt"/>
                <a:ea typeface="+mn-ea"/>
                <a:cs typeface="+mn-cs"/>
              </a:rPr>
              <a:t> Group of emotionally charged feelings related to particular themes</a:t>
            </a:r>
          </a:p>
          <a:p>
            <a:pPr lvl="1">
              <a:buFont typeface="Arial" pitchFamily="34" charset="0"/>
              <a:buChar char="•"/>
            </a:pPr>
            <a:r>
              <a:rPr lang="en-US" sz="1200" kern="1200" dirty="0" smtClean="0">
                <a:solidFill>
                  <a:schemeClr val="tx1"/>
                </a:solidFill>
                <a:latin typeface="+mn-lt"/>
                <a:ea typeface="+mn-ea"/>
                <a:cs typeface="+mn-cs"/>
              </a:rPr>
              <a:t> Libido –describes general psychic energy</a:t>
            </a:r>
          </a:p>
          <a:p>
            <a:pPr lvl="1">
              <a:buFont typeface="Arial" pitchFamily="34" charset="0"/>
              <a:buChar char="•"/>
            </a:pPr>
            <a:r>
              <a:rPr lang="en-US" sz="1200" kern="1200" dirty="0" smtClean="0">
                <a:solidFill>
                  <a:schemeClr val="tx1"/>
                </a:solidFill>
                <a:latin typeface="+mn-lt"/>
                <a:ea typeface="+mn-ea"/>
                <a:cs typeface="+mn-cs"/>
              </a:rPr>
              <a:t> Word association test </a:t>
            </a:r>
          </a:p>
          <a:p>
            <a:pPr lvl="0">
              <a:buFont typeface="Arial" pitchFamily="34" charset="0"/>
              <a:buChar char="•"/>
            </a:pPr>
            <a:r>
              <a:rPr lang="en-US" sz="1200" b="1" kern="1200" dirty="0" smtClean="0">
                <a:solidFill>
                  <a:schemeClr val="tx1"/>
                </a:solidFill>
                <a:latin typeface="+mn-lt"/>
                <a:ea typeface="+mn-ea"/>
                <a:cs typeface="+mn-cs"/>
              </a:rPr>
              <a:t> Point 5- Functions and attitudes</a:t>
            </a:r>
          </a:p>
          <a:p>
            <a:pPr lvl="1">
              <a:buFont typeface="Arial" pitchFamily="34" charset="0"/>
              <a:buChar char="•"/>
            </a:pPr>
            <a:r>
              <a:rPr lang="en-US" sz="1200" kern="1200" dirty="0" smtClean="0">
                <a:solidFill>
                  <a:schemeClr val="tx1"/>
                </a:solidFill>
                <a:latin typeface="+mn-lt"/>
                <a:ea typeface="+mn-ea"/>
                <a:cs typeface="+mn-cs"/>
              </a:rPr>
              <a:t> Four functions of the mind</a:t>
            </a:r>
          </a:p>
          <a:p>
            <a:pPr lvl="1">
              <a:buFont typeface="Arial" pitchFamily="34" charset="0"/>
              <a:buChar char="•"/>
            </a:pPr>
            <a:r>
              <a:rPr lang="en-US" sz="1200" kern="1200" dirty="0" smtClean="0">
                <a:solidFill>
                  <a:schemeClr val="tx1"/>
                </a:solidFill>
                <a:latin typeface="+mn-lt"/>
                <a:ea typeface="+mn-ea"/>
                <a:cs typeface="+mn-cs"/>
              </a:rPr>
              <a:t> Extroversion</a:t>
            </a:r>
          </a:p>
          <a:p>
            <a:pPr lvl="1">
              <a:buFont typeface="Arial" pitchFamily="34" charset="0"/>
              <a:buChar char="•"/>
            </a:pPr>
            <a:r>
              <a:rPr lang="en-US" sz="1200" kern="1200" dirty="0" smtClean="0">
                <a:solidFill>
                  <a:schemeClr val="tx1"/>
                </a:solidFill>
                <a:latin typeface="+mn-lt"/>
                <a:ea typeface="+mn-ea"/>
                <a:cs typeface="+mn-cs"/>
              </a:rPr>
              <a:t> Introversion</a:t>
            </a:r>
            <a:endParaRPr lang="en-US" dirty="0"/>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A614EB-E777-4D0B-B2C4-8522EF18F381}" type="slidenum">
              <a:rPr lang="en-US" altLang="en-US"/>
              <a:pPr/>
              <a:t>9</a:t>
            </a:fld>
            <a:endParaRPr lang="en-US" altLang="en-US"/>
          </a:p>
        </p:txBody>
      </p:sp>
    </p:spTree>
    <p:extLst>
      <p:ext uri="{BB962C8B-B14F-4D97-AF65-F5344CB8AC3E}">
        <p14:creationId xmlns:p14="http://schemas.microsoft.com/office/powerpoint/2010/main" val="10797359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white">
          <a:xfrm>
            <a:off x="0" y="0"/>
            <a:ext cx="9144000" cy="38862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12"/>
          <p:cNvGrpSpPr>
            <a:grpSpLocks/>
          </p:cNvGrpSpPr>
          <p:nvPr userDrawn="1"/>
        </p:nvGrpSpPr>
        <p:grpSpPr bwMode="auto">
          <a:xfrm>
            <a:off x="33338" y="6408738"/>
            <a:ext cx="9156700" cy="465137"/>
            <a:chOff x="33338" y="6408738"/>
            <a:chExt cx="9156700" cy="465137"/>
          </a:xfrm>
        </p:grpSpPr>
        <p:pic>
          <p:nvPicPr>
            <p:cNvPr id="7" name="Always Learning Logo" descr="Pearson_Strap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pyright"/>
            <p:cNvSpPr txBox="1">
              <a:spLocks noChangeArrowheads="1"/>
            </p:cNvSpPr>
            <p:nvPr/>
          </p:nvSpPr>
          <p:spPr bwMode="auto">
            <a:xfrm>
              <a:off x="1412875" y="6408738"/>
              <a:ext cx="63182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pic>
          <p:nvPicPr>
            <p:cNvPr id="9" name="Pearson Logo" descr="Pearson_Bound_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85800" y="762000"/>
            <a:ext cx="7772400" cy="2838451"/>
          </a:xfrm>
        </p:spPr>
        <p:txBody>
          <a:bodyPr>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Footer Placeholder 4"/>
          <p:cNvSpPr>
            <a:spLocks noGrp="1"/>
          </p:cNvSpPr>
          <p:nvPr>
            <p:ph type="ftr" sz="quarter" idx="10"/>
          </p:nvPr>
        </p:nvSpPr>
        <p:spPr/>
        <p:txBody>
          <a:bodyPr/>
          <a:lstStyle>
            <a:lvl1pPr>
              <a:defRPr/>
            </a:lvl1pPr>
          </a:lstStyle>
          <a:p>
            <a:pPr>
              <a:defRPr/>
            </a:pPr>
            <a:endParaRPr lang="en-US"/>
          </a:p>
        </p:txBody>
      </p:sp>
      <p:sp>
        <p:nvSpPr>
          <p:cNvPr id="11" name="Date Placeholder 3"/>
          <p:cNvSpPr>
            <a:spLocks noGrp="1"/>
          </p:cNvSpPr>
          <p:nvPr>
            <p:ph type="dt" sz="half" idx="11"/>
          </p:nvPr>
        </p:nvSpPr>
        <p:spPr/>
        <p:txBody>
          <a:bodyPr/>
          <a:lstStyle>
            <a:lvl1pPr>
              <a:defRPr/>
            </a:lvl1pPr>
          </a:lstStyle>
          <a:p>
            <a:pPr>
              <a:defRPr/>
            </a:pPr>
            <a:fld id="{D460AD29-8067-40A0-8AC5-723E9F1011A1}" type="datetimeFigureOut">
              <a:rPr lang="en-US"/>
              <a:pPr>
                <a:defRPr/>
              </a:pPr>
              <a:t>10/21/2015</a:t>
            </a:fld>
            <a:endParaRPr lang="en-US"/>
          </a:p>
        </p:txBody>
      </p:sp>
      <p:sp>
        <p:nvSpPr>
          <p:cNvPr id="12" name="Slide Number Placeholder 5"/>
          <p:cNvSpPr>
            <a:spLocks noGrp="1"/>
          </p:cNvSpPr>
          <p:nvPr>
            <p:ph type="sldNum" sz="quarter" idx="12"/>
          </p:nvPr>
        </p:nvSpPr>
        <p:spPr/>
        <p:txBody>
          <a:bodyPr/>
          <a:lstStyle>
            <a:lvl1pPr>
              <a:defRPr/>
            </a:lvl1pPr>
          </a:lstStyle>
          <a:p>
            <a:fld id="{C15C1536-8639-46DF-9729-D561A40E9C24}" type="slidenum">
              <a:rPr lang="en-US" altLang="en-US"/>
              <a:pPr/>
              <a:t>‹#›</a:t>
            </a:fld>
            <a:endParaRPr lang="en-US" altLang="en-US"/>
          </a:p>
        </p:txBody>
      </p:sp>
    </p:spTree>
    <p:extLst>
      <p:ext uri="{BB962C8B-B14F-4D97-AF65-F5344CB8AC3E}">
        <p14:creationId xmlns:p14="http://schemas.microsoft.com/office/powerpoint/2010/main" val="3255260545"/>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6" name="Rectangle 15"/>
          <p:cNvSpPr/>
          <p:nvPr/>
        </p:nvSpPr>
        <p:spPr bwMode="white">
          <a:xfrm>
            <a:off x="0" y="0"/>
            <a:ext cx="9144000" cy="13716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2" name="Group 1"/>
          <p:cNvGrpSpPr>
            <a:grpSpLocks/>
          </p:cNvGrpSpPr>
          <p:nvPr userDrawn="1"/>
        </p:nvGrpSpPr>
        <p:grpSpPr bwMode="auto">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2875" y="6408738"/>
              <a:ext cx="63182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gr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p:nvPr>
        </p:nvSpPr>
        <p:spPr>
          <a:xfrm>
            <a:off x="457200" y="816430"/>
            <a:ext cx="8229600" cy="478970"/>
          </a:xfrm>
        </p:spPr>
        <p:txBody>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edit Master text styles</a:t>
            </a:r>
          </a:p>
        </p:txBody>
      </p:sp>
      <p:sp>
        <p:nvSpPr>
          <p:cNvPr id="9" name="Text Placeholder 8"/>
          <p:cNvSpPr>
            <a:spLocks noGrp="1"/>
          </p:cNvSpPr>
          <p:nvPr>
            <p:ph type="body" sz="quarter" idx="14"/>
          </p:nvPr>
        </p:nvSpPr>
        <p:spPr>
          <a:xfrm>
            <a:off x="5029200" y="1600201"/>
            <a:ext cx="3657600" cy="1600199"/>
          </a:xfrm>
        </p:spPr>
        <p:txBody>
          <a:bodyPr anchor="b"/>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Click to edit Master text styles</a:t>
            </a:r>
          </a:p>
        </p:txBody>
      </p:sp>
      <p:sp>
        <p:nvSpPr>
          <p:cNvPr id="10" name="Text Placeholder 8"/>
          <p:cNvSpPr>
            <a:spLocks noGrp="1"/>
          </p:cNvSpPr>
          <p:nvPr>
            <p:ph type="body" sz="quarter" idx="15"/>
          </p:nvPr>
        </p:nvSpPr>
        <p:spPr>
          <a:xfrm>
            <a:off x="5029200" y="3200400"/>
            <a:ext cx="3657600" cy="2925763"/>
          </a:xfrm>
        </p:spPr>
        <p:txBody>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Click to edit Master text styles</a:t>
            </a:r>
          </a:p>
        </p:txBody>
      </p:sp>
      <p:sp>
        <p:nvSpPr>
          <p:cNvPr id="16" name="Footer Placeholder 2"/>
          <p:cNvSpPr>
            <a:spLocks noGrp="1"/>
          </p:cNvSpPr>
          <p:nvPr>
            <p:ph type="ftr" sz="quarter" idx="16"/>
          </p:nvPr>
        </p:nvSpPr>
        <p:spPr/>
        <p:txBody>
          <a:bodyPr/>
          <a:lstStyle>
            <a:lvl1pPr>
              <a:defRPr/>
            </a:lvl1pPr>
          </a:lstStyle>
          <a:p>
            <a:pPr>
              <a:defRPr/>
            </a:pPr>
            <a:endParaRPr lang="en-US"/>
          </a:p>
        </p:txBody>
      </p:sp>
      <p:sp>
        <p:nvSpPr>
          <p:cNvPr id="17" name="Date Placeholder 3"/>
          <p:cNvSpPr>
            <a:spLocks noGrp="1"/>
          </p:cNvSpPr>
          <p:nvPr>
            <p:ph type="dt" sz="half" idx="17"/>
          </p:nvPr>
        </p:nvSpPr>
        <p:spPr/>
        <p:txBody>
          <a:bodyPr/>
          <a:lstStyle>
            <a:lvl1pPr>
              <a:defRPr/>
            </a:lvl1pPr>
          </a:lstStyle>
          <a:p>
            <a:pPr>
              <a:defRPr/>
            </a:pPr>
            <a:fld id="{D78AB4D1-59A1-4690-9D00-77BCB3C80ADF}" type="datetimeFigureOut">
              <a:rPr lang="en-US"/>
              <a:pPr>
                <a:defRPr/>
              </a:pPr>
              <a:t>10/21/2015</a:t>
            </a:fld>
            <a:endParaRPr lang="en-US"/>
          </a:p>
        </p:txBody>
      </p:sp>
      <p:sp>
        <p:nvSpPr>
          <p:cNvPr id="18" name="Slide Number Placeholder 4"/>
          <p:cNvSpPr>
            <a:spLocks noGrp="1"/>
          </p:cNvSpPr>
          <p:nvPr>
            <p:ph type="sldNum" sz="quarter" idx="18"/>
          </p:nvPr>
        </p:nvSpPr>
        <p:spPr/>
        <p:txBody>
          <a:bodyPr/>
          <a:lstStyle>
            <a:lvl1pPr>
              <a:defRPr/>
            </a:lvl1pPr>
          </a:lstStyle>
          <a:p>
            <a:fld id="{A1097E92-C465-4BEF-8A37-AA2BC3636A1F}" type="slidenum">
              <a:rPr lang="en-US" altLang="en-US"/>
              <a:pPr/>
              <a:t>‹#›</a:t>
            </a:fld>
            <a:endParaRPr lang="en-US" altLang="en-US"/>
          </a:p>
        </p:txBody>
      </p:sp>
    </p:spTree>
    <p:extLst>
      <p:ext uri="{BB962C8B-B14F-4D97-AF65-F5344CB8AC3E}">
        <p14:creationId xmlns:p14="http://schemas.microsoft.com/office/powerpoint/2010/main" val="1978382834"/>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7" name="Learning Objectives Placeholder 6"/>
          <p:cNvSpPr>
            <a:spLocks noGrp="1"/>
          </p:cNvSpPr>
          <p:nvPr>
            <p:ph type="body" sz="quarter" idx="13"/>
          </p:nvPr>
        </p:nvSpPr>
        <p:spPr>
          <a:xfrm>
            <a:off x="457200" y="1426920"/>
            <a:ext cx="8229600" cy="402770"/>
          </a:xfrm>
        </p:spPr>
        <p:txBody>
          <a:bodyPr/>
          <a:lstStyle>
            <a:lvl1pPr marL="0" indent="0">
              <a:spcBef>
                <a:spcPts val="0"/>
              </a:spcBef>
              <a:buNone/>
              <a:defRPr sz="1600" b="1">
                <a:solidFill>
                  <a:schemeClr val="accent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edit Master text styles</a:t>
            </a:r>
          </a:p>
        </p:txBody>
      </p:sp>
      <p:sp>
        <p:nvSpPr>
          <p:cNvPr id="9" name="Content Placeholder 8"/>
          <p:cNvSpPr>
            <a:spLocks noGrp="1"/>
          </p:cNvSpPr>
          <p:nvPr>
            <p:ph sz="quarter" idx="14"/>
          </p:nvPr>
        </p:nvSpPr>
        <p:spPr>
          <a:xfrm>
            <a:off x="457200" y="1981200"/>
            <a:ext cx="8229600" cy="4144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Date Placeholder 3"/>
          <p:cNvSpPr>
            <a:spLocks noGrp="1"/>
          </p:cNvSpPr>
          <p:nvPr>
            <p:ph type="dt" sz="half" idx="16"/>
          </p:nvPr>
        </p:nvSpPr>
        <p:spPr/>
        <p:txBody>
          <a:bodyPr/>
          <a:lstStyle>
            <a:lvl1pPr>
              <a:defRPr/>
            </a:lvl1pPr>
          </a:lstStyle>
          <a:p>
            <a:pPr>
              <a:defRPr/>
            </a:pPr>
            <a:fld id="{35C15D71-B1CB-4A10-911D-770D78166F86}" type="datetimeFigureOut">
              <a:rPr lang="en-US"/>
              <a:pPr>
                <a:defRPr/>
              </a:pPr>
              <a:t>10/21/2015</a:t>
            </a:fld>
            <a:endParaRPr lang="en-US"/>
          </a:p>
        </p:txBody>
      </p:sp>
      <p:sp>
        <p:nvSpPr>
          <p:cNvPr id="8" name="Slide Number Placeholder 5"/>
          <p:cNvSpPr>
            <a:spLocks noGrp="1"/>
          </p:cNvSpPr>
          <p:nvPr>
            <p:ph type="sldNum" sz="quarter" idx="17"/>
          </p:nvPr>
        </p:nvSpPr>
        <p:spPr/>
        <p:txBody>
          <a:bodyPr/>
          <a:lstStyle>
            <a:lvl1pPr>
              <a:defRPr/>
            </a:lvl1pPr>
          </a:lstStyle>
          <a:p>
            <a:fld id="{0A330CEF-10CA-41F4-A0A2-D0C60E39B563}" type="slidenum">
              <a:rPr lang="en-US" altLang="en-US"/>
              <a:pPr/>
              <a:t>‹#›</a:t>
            </a:fld>
            <a:endParaRPr lang="en-US" altLang="en-US"/>
          </a:p>
        </p:txBody>
      </p:sp>
    </p:spTree>
    <p:extLst>
      <p:ext uri="{BB962C8B-B14F-4D97-AF65-F5344CB8AC3E}">
        <p14:creationId xmlns:p14="http://schemas.microsoft.com/office/powerpoint/2010/main" val="205822223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p:txBody>
          <a:bodyPr/>
          <a:lstStyle>
            <a:lvl1pPr>
              <a:buSzPct val="100000"/>
              <a:defRPr/>
            </a:lvl1pPr>
            <a:lvl2pPr>
              <a:buFont typeface="Arial" pitchFamily="34" charset="0"/>
              <a:buChar char="−"/>
              <a:defRPr/>
            </a:lvl2pPr>
            <a:lvl5pPr>
              <a:defRPr/>
            </a:lvl5pPr>
            <a:lvl6pPr>
              <a:defRPr/>
            </a:lvl6pPr>
            <a:lvl7pPr>
              <a:defRPr/>
            </a:lvl7pPr>
            <a:lvl8pPr>
              <a:defRPr/>
            </a:lvl8pPr>
            <a:lvl9pPr>
              <a:defRPr/>
            </a:lvl9pPr>
          </a:lstStyle>
          <a:p>
            <a:pPr lvl="1"/>
            <a:r>
              <a:rPr lang="en-US" dirty="0" smtClean="0"/>
              <a:t>Second level</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070EABC0-94BA-4B8B-B4BD-9642F28D92AE}" type="datetimeFigureOut">
              <a:rPr lang="en-US"/>
              <a:pPr>
                <a:defRPr/>
              </a:pPr>
              <a:t>10/21/2015</a:t>
            </a:fld>
            <a:endParaRPr lang="en-US"/>
          </a:p>
        </p:txBody>
      </p:sp>
      <p:sp>
        <p:nvSpPr>
          <p:cNvPr id="6" name="Slide Number Placeholder 5"/>
          <p:cNvSpPr>
            <a:spLocks noGrp="1"/>
          </p:cNvSpPr>
          <p:nvPr>
            <p:ph type="sldNum" sz="quarter" idx="12"/>
          </p:nvPr>
        </p:nvSpPr>
        <p:spPr/>
        <p:txBody>
          <a:bodyPr/>
          <a:lstStyle>
            <a:lvl1pPr>
              <a:defRPr/>
            </a:lvl1pPr>
          </a:lstStyle>
          <a:p>
            <a:fld id="{AA79537A-3D10-479E-8B29-D6641FFD4E34}" type="slidenum">
              <a:rPr lang="en-US" altLang="en-US"/>
              <a:pPr/>
              <a:t>‹#›</a:t>
            </a:fld>
            <a:endParaRPr lang="en-US" altLang="en-US"/>
          </a:p>
        </p:txBody>
      </p:sp>
    </p:spTree>
    <p:extLst>
      <p:ext uri="{BB962C8B-B14F-4D97-AF65-F5344CB8AC3E}">
        <p14:creationId xmlns:p14="http://schemas.microsoft.com/office/powerpoint/2010/main" val="150834662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405DD454-C9D6-488C-91CC-947055288BBA}" type="datetimeFigureOut">
              <a:rPr lang="en-US"/>
              <a:pPr>
                <a:defRPr/>
              </a:pPr>
              <a:t>10/21/2015</a:t>
            </a:fld>
            <a:endParaRPr lang="en-US"/>
          </a:p>
        </p:txBody>
      </p:sp>
      <p:sp>
        <p:nvSpPr>
          <p:cNvPr id="6" name="Slide Number Placeholder 5"/>
          <p:cNvSpPr>
            <a:spLocks noGrp="1"/>
          </p:cNvSpPr>
          <p:nvPr>
            <p:ph type="sldNum" sz="quarter" idx="12"/>
          </p:nvPr>
        </p:nvSpPr>
        <p:spPr/>
        <p:txBody>
          <a:bodyPr/>
          <a:lstStyle>
            <a:lvl1pPr>
              <a:defRPr/>
            </a:lvl1pPr>
          </a:lstStyle>
          <a:p>
            <a:fld id="{9C4757F7-C672-433C-A3ED-FA86B445550A}" type="slidenum">
              <a:rPr lang="en-US" altLang="en-US"/>
              <a:pPr/>
              <a:t>‹#›</a:t>
            </a:fld>
            <a:endParaRPr lang="en-US" altLang="en-US"/>
          </a:p>
        </p:txBody>
      </p:sp>
    </p:spTree>
    <p:extLst>
      <p:ext uri="{BB962C8B-B14F-4D97-AF65-F5344CB8AC3E}">
        <p14:creationId xmlns:p14="http://schemas.microsoft.com/office/powerpoint/2010/main" val="1833986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4"/>
          </p:nvPr>
        </p:nvSpPr>
        <p:spPr/>
        <p:txBody>
          <a:bodyPr/>
          <a:lstStyle>
            <a:lvl1pPr>
              <a:defRPr/>
            </a:lvl1pPr>
          </a:lstStyle>
          <a:p>
            <a:pPr>
              <a:defRPr/>
            </a:pPr>
            <a:endParaRPr lang="en-US"/>
          </a:p>
        </p:txBody>
      </p:sp>
      <p:sp>
        <p:nvSpPr>
          <p:cNvPr id="6" name="Date Placeholder 3"/>
          <p:cNvSpPr>
            <a:spLocks noGrp="1"/>
          </p:cNvSpPr>
          <p:nvPr>
            <p:ph type="dt" sz="half" idx="15"/>
          </p:nvPr>
        </p:nvSpPr>
        <p:spPr/>
        <p:txBody>
          <a:bodyPr/>
          <a:lstStyle>
            <a:lvl1pPr>
              <a:defRPr/>
            </a:lvl1pPr>
          </a:lstStyle>
          <a:p>
            <a:pPr>
              <a:defRPr/>
            </a:pPr>
            <a:fld id="{D8112390-8E76-48DF-A3D6-726622427D5C}" type="datetimeFigureOut">
              <a:rPr lang="en-US"/>
              <a:pPr>
                <a:defRPr/>
              </a:pPr>
              <a:t>10/21/2015</a:t>
            </a:fld>
            <a:endParaRPr lang="en-US"/>
          </a:p>
        </p:txBody>
      </p:sp>
      <p:sp>
        <p:nvSpPr>
          <p:cNvPr id="9" name="Slide Number Placeholder 5"/>
          <p:cNvSpPr>
            <a:spLocks noGrp="1"/>
          </p:cNvSpPr>
          <p:nvPr>
            <p:ph type="sldNum" sz="quarter" idx="16"/>
          </p:nvPr>
        </p:nvSpPr>
        <p:spPr/>
        <p:txBody>
          <a:bodyPr/>
          <a:lstStyle>
            <a:lvl1pPr>
              <a:defRPr/>
            </a:lvl1pPr>
          </a:lstStyle>
          <a:p>
            <a:fld id="{969B8C40-22C9-4E01-BD95-C8A1ABB825DB}" type="slidenum">
              <a:rPr lang="en-US" altLang="en-US"/>
              <a:pPr/>
              <a:t>‹#›</a:t>
            </a:fld>
            <a:endParaRPr lang="en-US" altLang="en-US"/>
          </a:p>
        </p:txBody>
      </p:sp>
    </p:spTree>
    <p:extLst>
      <p:ext uri="{BB962C8B-B14F-4D97-AF65-F5344CB8AC3E}">
        <p14:creationId xmlns:p14="http://schemas.microsoft.com/office/powerpoint/2010/main" val="105228871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Date Placeholder 3"/>
          <p:cNvSpPr>
            <a:spLocks noGrp="1"/>
          </p:cNvSpPr>
          <p:nvPr>
            <p:ph type="dt" sz="half" idx="11"/>
          </p:nvPr>
        </p:nvSpPr>
        <p:spPr/>
        <p:txBody>
          <a:bodyPr/>
          <a:lstStyle>
            <a:lvl1pPr>
              <a:defRPr/>
            </a:lvl1pPr>
          </a:lstStyle>
          <a:p>
            <a:pPr>
              <a:defRPr/>
            </a:pPr>
            <a:fld id="{0B3E65F2-184D-409E-9914-84B130692C51}" type="datetimeFigureOut">
              <a:rPr lang="en-US"/>
              <a:pPr>
                <a:defRPr/>
              </a:pPr>
              <a:t>10/21/2015</a:t>
            </a:fld>
            <a:endParaRPr lang="en-US"/>
          </a:p>
        </p:txBody>
      </p:sp>
      <p:sp>
        <p:nvSpPr>
          <p:cNvPr id="6" name="Slide Number Placeholder 5"/>
          <p:cNvSpPr>
            <a:spLocks noGrp="1"/>
          </p:cNvSpPr>
          <p:nvPr>
            <p:ph type="sldNum" sz="quarter" idx="12"/>
          </p:nvPr>
        </p:nvSpPr>
        <p:spPr/>
        <p:txBody>
          <a:bodyPr/>
          <a:lstStyle>
            <a:lvl1pPr>
              <a:defRPr/>
            </a:lvl1pPr>
          </a:lstStyle>
          <a:p>
            <a:fld id="{44178CE2-0E02-4E2E-8F8D-38051BE654F1}" type="slidenum">
              <a:rPr lang="en-US" altLang="en-US"/>
              <a:pPr/>
              <a:t>‹#›</a:t>
            </a:fld>
            <a:endParaRPr lang="en-US" altLang="en-US"/>
          </a:p>
        </p:txBody>
      </p:sp>
    </p:spTree>
    <p:extLst>
      <p:ext uri="{BB962C8B-B14F-4D97-AF65-F5344CB8AC3E}">
        <p14:creationId xmlns:p14="http://schemas.microsoft.com/office/powerpoint/2010/main" val="3902977067"/>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Figure + Caption">
    <p:spTree>
      <p:nvGrpSpPr>
        <p:cNvPr id="1" name=""/>
        <p:cNvGrpSpPr/>
        <p:nvPr/>
      </p:nvGrpSpPr>
      <p:grpSpPr>
        <a:xfrm>
          <a:off x="0" y="0"/>
          <a:ext cx="0" cy="0"/>
          <a:chOff x="0" y="0"/>
          <a:chExt cx="0" cy="0"/>
        </a:xfrm>
      </p:grpSpPr>
      <p:sp>
        <p:nvSpPr>
          <p:cNvPr id="4" name="Rectangle 4"/>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8"/>
          <p:cNvGrpSpPr>
            <a:grpSpLocks/>
          </p:cNvGrpSpPr>
          <p:nvPr userDrawn="1"/>
        </p:nvGrpSpPr>
        <p:grpSpPr bwMode="auto">
          <a:xfrm>
            <a:off x="93663" y="6408738"/>
            <a:ext cx="9096375" cy="463550"/>
            <a:chOff x="93969" y="6408738"/>
            <a:chExt cx="9096069" cy="463550"/>
          </a:xfrm>
        </p:grpSpPr>
        <p:sp>
          <p:nvSpPr>
            <p:cNvPr id="6" name="Copyright"/>
            <p:cNvSpPr txBox="1">
              <a:spLocks noChangeArrowheads="1"/>
            </p:cNvSpPr>
            <p:nvPr/>
          </p:nvSpPr>
          <p:spPr bwMode="auto">
            <a:xfrm>
              <a:off x="93969" y="6408738"/>
              <a:ext cx="63164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Title 7"/>
          <p:cNvSpPr>
            <a:spLocks noGrp="1"/>
          </p:cNvSpPr>
          <p:nvPr>
            <p:ph type="title"/>
          </p:nvPr>
        </p:nvSpPr>
        <p:spPr>
          <a:xfrm>
            <a:off x="457200" y="228600"/>
            <a:ext cx="8229600" cy="1066800"/>
          </a:xfrm>
        </p:spPr>
        <p:txBody>
          <a:bodyPr anchor="t"/>
          <a:lstStyle>
            <a:lvl1pPr>
              <a:defRPr sz="2400">
                <a:solidFill>
                  <a:schemeClr val="tx1"/>
                </a:solidFill>
              </a:defRPr>
            </a:lvl1pPr>
          </a:lstStyle>
          <a:p>
            <a:r>
              <a:rPr lang="en-US" dirty="0" smtClean="0"/>
              <a:t>Click to edit Master title style</a:t>
            </a:r>
            <a:endParaRPr lang="en-US" dirty="0"/>
          </a:p>
        </p:txBody>
      </p:sp>
      <p:sp>
        <p:nvSpPr>
          <p:cNvPr id="10" name="Text Placeholder 9"/>
          <p:cNvSpPr>
            <a:spLocks noGrp="1"/>
          </p:cNvSpPr>
          <p:nvPr>
            <p:ph type="body" sz="quarter" idx="13"/>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edit Master text styles</a:t>
            </a:r>
          </a:p>
        </p:txBody>
      </p:sp>
      <p:sp>
        <p:nvSpPr>
          <p:cNvPr id="9" name="Footer Placeholder 2"/>
          <p:cNvSpPr>
            <a:spLocks noGrp="1"/>
          </p:cNvSpPr>
          <p:nvPr>
            <p:ph type="ftr" sz="quarter" idx="14"/>
          </p:nvPr>
        </p:nvSpPr>
        <p:spPr/>
        <p:txBody>
          <a:bodyPr/>
          <a:lstStyle>
            <a:lvl1pPr>
              <a:defRPr/>
            </a:lvl1pPr>
          </a:lstStyle>
          <a:p>
            <a:pPr>
              <a:defRPr/>
            </a:pPr>
            <a:endParaRPr lang="en-US"/>
          </a:p>
        </p:txBody>
      </p:sp>
      <p:sp>
        <p:nvSpPr>
          <p:cNvPr id="11" name="Date Placeholder 1"/>
          <p:cNvSpPr>
            <a:spLocks noGrp="1"/>
          </p:cNvSpPr>
          <p:nvPr>
            <p:ph type="dt" sz="half" idx="15"/>
          </p:nvPr>
        </p:nvSpPr>
        <p:spPr/>
        <p:txBody>
          <a:bodyPr/>
          <a:lstStyle>
            <a:lvl1pPr>
              <a:defRPr>
                <a:solidFill>
                  <a:schemeClr val="tx1"/>
                </a:solidFill>
              </a:defRPr>
            </a:lvl1pPr>
          </a:lstStyle>
          <a:p>
            <a:pPr>
              <a:defRPr/>
            </a:pPr>
            <a:fld id="{F868DF94-6249-442C-BCE9-A9664603402F}" type="datetimeFigureOut">
              <a:rPr lang="en-US"/>
              <a:pPr>
                <a:defRPr/>
              </a:pPr>
              <a:t>10/21/2015</a:t>
            </a:fld>
            <a:endParaRPr lang="en-US"/>
          </a:p>
        </p:txBody>
      </p:sp>
      <p:sp>
        <p:nvSpPr>
          <p:cNvPr id="12" name="Slide Number Placeholder 3"/>
          <p:cNvSpPr>
            <a:spLocks noGrp="1"/>
          </p:cNvSpPr>
          <p:nvPr>
            <p:ph type="sldNum" sz="quarter" idx="16"/>
          </p:nvPr>
        </p:nvSpPr>
        <p:spPr/>
        <p:txBody>
          <a:bodyPr/>
          <a:lstStyle>
            <a:lvl1pPr>
              <a:defRPr>
                <a:solidFill>
                  <a:schemeClr val="tx1"/>
                </a:solidFill>
              </a:defRPr>
            </a:lvl1pPr>
          </a:lstStyle>
          <a:p>
            <a:fld id="{EBE37487-B563-42F7-B381-8DA8CB4370F8}" type="slidenum">
              <a:rPr lang="en-US" altLang="en-US"/>
              <a:pPr/>
              <a:t>‹#›</a:t>
            </a:fld>
            <a:endParaRPr lang="en-US" altLang="en-US"/>
          </a:p>
        </p:txBody>
      </p:sp>
    </p:spTree>
    <p:extLst>
      <p:ext uri="{BB962C8B-B14F-4D97-AF65-F5344CB8AC3E}">
        <p14:creationId xmlns:p14="http://schemas.microsoft.com/office/powerpoint/2010/main" val="2808248295"/>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7" name="Title Placeholder 1"/>
          <p:cNvSpPr>
            <a:spLocks noGrp="1"/>
          </p:cNvSpPr>
          <p:nvPr>
            <p:ph type="title"/>
          </p:nvPr>
        </p:nvSpPr>
        <p:spPr bwMode="auto">
          <a:xfrm>
            <a:off x="457200" y="215900"/>
            <a:ext cx="82296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smtClean="0"/>
              <a:t>Click to edit </a:t>
            </a:r>
            <a:br>
              <a:rPr lang="en-US" altLang="en-US" smtClean="0"/>
            </a:br>
            <a:r>
              <a:rPr lang="en-US" altLang="en-US" smtClean="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663" y="6172200"/>
            <a:ext cx="8596312" cy="234950"/>
          </a:xfrm>
          <a:prstGeom prst="rect">
            <a:avLst/>
          </a:prstGeom>
        </p:spPr>
        <p:txBody>
          <a:bodyPr vert="horz" lIns="0" tIns="0" rIns="0" bIns="0" rtlCol="0" anchor="b"/>
          <a:lstStyle>
            <a:lvl1pPr algn="l" fontAlgn="auto">
              <a:spcBef>
                <a:spcPts val="0"/>
              </a:spcBef>
              <a:spcAft>
                <a:spcPts val="0"/>
              </a:spcAft>
              <a:defRPr sz="1100">
                <a:solidFill>
                  <a:schemeClr val="tx1"/>
                </a:solidFill>
                <a:latin typeface="+mn-lt"/>
                <a:cs typeface="+mn-cs"/>
              </a:defRPr>
            </a:lvl1pPr>
          </a:lstStyle>
          <a:p>
            <a:pPr>
              <a:defRPr/>
            </a:pPr>
            <a:endParaRPr lang="en-US"/>
          </a:p>
        </p:txBody>
      </p:sp>
      <p:sp>
        <p:nvSpPr>
          <p:cNvPr id="4" name="Date Placeholder 3"/>
          <p:cNvSpPr>
            <a:spLocks noGrp="1"/>
          </p:cNvSpPr>
          <p:nvPr>
            <p:ph type="dt" sz="half" idx="2"/>
          </p:nvPr>
        </p:nvSpPr>
        <p:spPr>
          <a:xfrm>
            <a:off x="6335713" y="112713"/>
            <a:ext cx="2133600" cy="182562"/>
          </a:xfrm>
          <a:prstGeom prst="rect">
            <a:avLst/>
          </a:prstGeom>
        </p:spPr>
        <p:txBody>
          <a:bodyPr vert="horz" lIns="91440" tIns="45720" rIns="91440" bIns="45720" rtlCol="0" anchor="ctr"/>
          <a:lstStyle>
            <a:lvl1pPr algn="r" fontAlgn="auto">
              <a:spcBef>
                <a:spcPts val="0"/>
              </a:spcBef>
              <a:spcAft>
                <a:spcPts val="0"/>
              </a:spcAft>
              <a:defRPr sz="900">
                <a:solidFill>
                  <a:schemeClr val="bg1"/>
                </a:solidFill>
                <a:latin typeface="+mn-lt"/>
                <a:cs typeface="+mn-cs"/>
              </a:defRPr>
            </a:lvl1pPr>
          </a:lstStyle>
          <a:p>
            <a:pPr>
              <a:defRPr/>
            </a:pPr>
            <a:fld id="{49C0DF12-5213-40E5-8F65-57C01DA39BBC}" type="datetimeFigureOut">
              <a:rPr lang="en-US"/>
              <a:pPr>
                <a:defRPr/>
              </a:pPr>
              <a:t>10/21/2015</a:t>
            </a:fld>
            <a:endParaRPr lang="en-US"/>
          </a:p>
        </p:txBody>
      </p:sp>
      <p:sp>
        <p:nvSpPr>
          <p:cNvPr id="6" name="Slide Number Placeholder 5"/>
          <p:cNvSpPr>
            <a:spLocks noGrp="1"/>
          </p:cNvSpPr>
          <p:nvPr>
            <p:ph type="sldNum" sz="quarter" idx="4"/>
          </p:nvPr>
        </p:nvSpPr>
        <p:spPr>
          <a:xfrm>
            <a:off x="8469313" y="112713"/>
            <a:ext cx="552450" cy="182562"/>
          </a:xfrm>
          <a:prstGeom prst="rect">
            <a:avLst/>
          </a:prstGeom>
        </p:spPr>
        <p:txBody>
          <a:bodyPr vert="horz" wrap="square" lIns="91440" tIns="45720" rIns="91440" bIns="45720" numCol="1" anchor="ctr" anchorCtr="0" compatLnSpc="1">
            <a:prstTxWarp prst="textNoShape">
              <a:avLst/>
            </a:prstTxWarp>
          </a:bodyPr>
          <a:lstStyle>
            <a:lvl1pPr algn="r">
              <a:defRPr sz="900">
                <a:solidFill>
                  <a:schemeClr val="bg1"/>
                </a:solidFill>
              </a:defRPr>
            </a:lvl1pPr>
          </a:lstStyle>
          <a:p>
            <a:fld id="{E3A08F29-D342-4155-A5C8-A3BF07387C11}" type="slidenum">
              <a:rPr lang="en-US" altLang="en-US"/>
              <a:pPr/>
              <a:t>‹#›</a:t>
            </a:fld>
            <a:endParaRPr lang="en-US" altLang="en-US"/>
          </a:p>
        </p:txBody>
      </p:sp>
      <p:sp>
        <p:nvSpPr>
          <p:cNvPr id="9" name="Rectangle 8"/>
          <p:cNvSpPr/>
          <p:nvPr/>
        </p:nvSpPr>
        <p:spPr bwMode="white">
          <a:xfrm>
            <a:off x="-7938" y="6435725"/>
            <a:ext cx="9161463" cy="430213"/>
          </a:xfrm>
          <a:prstGeom prst="rect">
            <a:avLst/>
          </a:prstGeom>
          <a:solidFill>
            <a:srgbClr val="3C158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33" name="Group 6"/>
          <p:cNvGrpSpPr>
            <a:grpSpLocks/>
          </p:cNvGrpSpPr>
          <p:nvPr userDrawn="1"/>
        </p:nvGrpSpPr>
        <p:grpSpPr bwMode="auto">
          <a:xfrm>
            <a:off x="93663" y="6408738"/>
            <a:ext cx="9096375" cy="463550"/>
            <a:chOff x="93969" y="6408738"/>
            <a:chExt cx="9096069" cy="463550"/>
          </a:xfrm>
        </p:grpSpPr>
        <p:sp>
          <p:nvSpPr>
            <p:cNvPr id="13" name="Copyright" descr="Pearson: Copyright 2015, 2012, 2009"/>
            <p:cNvSpPr txBox="1">
              <a:spLocks noChangeArrowheads="1"/>
            </p:cNvSpPr>
            <p:nvPr/>
          </p:nvSpPr>
          <p:spPr bwMode="auto">
            <a:xfrm>
              <a:off x="93969" y="6408738"/>
              <a:ext cx="6316450"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fontAlgn="auto">
                <a:spcBef>
                  <a:spcPts val="0"/>
                </a:spcBef>
                <a:spcAft>
                  <a:spcPts val="0"/>
                </a:spcAft>
                <a:defRPr/>
              </a:pPr>
              <a:r>
                <a:rPr lang="en-US" altLang="en-US" sz="12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2016, 2012, 2009 Pearson Education, Inc. All Rights Reserved</a:t>
              </a:r>
            </a:p>
          </p:txBody>
        </p:sp>
        <p:pic>
          <p:nvPicPr>
            <p:cNvPr id="1035" name="Pearson Logo"/>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3" r:id="rId3"/>
    <p:sldLayoutId id="2147483654" r:id="rId4"/>
    <p:sldLayoutId id="2147483655" r:id="rId5"/>
    <p:sldLayoutId id="2147483656" r:id="rId6"/>
    <p:sldLayoutId id="2147483657" r:id="rId7"/>
    <p:sldLayoutId id="2147483661" r:id="rId8"/>
  </p:sldLayoutIdLst>
  <p:transition spd="slow"/>
  <p:timing>
    <p:tnLst>
      <p:par>
        <p:cTn id="1" dur="indefinite" restart="never" nodeType="tmRoot"/>
      </p:par>
    </p:tnLst>
  </p:timing>
  <p:txStyles>
    <p:titleStyle>
      <a:lvl1pPr algn="l" rtl="0" eaLnBrk="0" fontAlgn="base" hangingPunct="0">
        <a:spcBef>
          <a:spcPct val="0"/>
        </a:spcBef>
        <a:spcAft>
          <a:spcPct val="0"/>
        </a:spcAft>
        <a:defRPr sz="3600" kern="12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panose="020B0604020202020204" pitchFamily="34" charset="0"/>
        </a:defRPr>
      </a:lvl2pPr>
      <a:lvl3pPr algn="l" rtl="0" eaLnBrk="0" fontAlgn="base" hangingPunct="0">
        <a:spcBef>
          <a:spcPct val="0"/>
        </a:spcBef>
        <a:spcAft>
          <a:spcPct val="0"/>
        </a:spcAft>
        <a:defRPr sz="3600">
          <a:solidFill>
            <a:schemeClr val="bg1"/>
          </a:solidFill>
          <a:latin typeface="Arial" panose="020B0604020202020204" pitchFamily="34" charset="0"/>
        </a:defRPr>
      </a:lvl3pPr>
      <a:lvl4pPr algn="l" rtl="0" eaLnBrk="0" fontAlgn="base" hangingPunct="0">
        <a:spcBef>
          <a:spcPct val="0"/>
        </a:spcBef>
        <a:spcAft>
          <a:spcPct val="0"/>
        </a:spcAft>
        <a:defRPr sz="3600">
          <a:solidFill>
            <a:schemeClr val="bg1"/>
          </a:solidFill>
          <a:latin typeface="Arial" panose="020B0604020202020204" pitchFamily="34" charset="0"/>
        </a:defRPr>
      </a:lvl4pPr>
      <a:lvl5pPr algn="l" rtl="0" eaLnBrk="0" fontAlgn="base" hangingPunct="0">
        <a:spcBef>
          <a:spcPct val="0"/>
        </a:spcBef>
        <a:spcAft>
          <a:spcPct val="0"/>
        </a:spcAft>
        <a:defRPr sz="3600">
          <a:solidFill>
            <a:schemeClr val="bg1"/>
          </a:solidFill>
          <a:latin typeface="Arial" panose="020B0604020202020204" pitchFamily="34" charset="0"/>
        </a:defRPr>
      </a:lvl5pPr>
      <a:lvl6pPr marL="457200" algn="l" rtl="0" fontAlgn="base">
        <a:spcBef>
          <a:spcPct val="0"/>
        </a:spcBef>
        <a:spcAft>
          <a:spcPct val="0"/>
        </a:spcAft>
        <a:defRPr sz="3600">
          <a:solidFill>
            <a:schemeClr val="bg1"/>
          </a:solidFill>
          <a:latin typeface="Arial" panose="020B0604020202020204" pitchFamily="34" charset="0"/>
        </a:defRPr>
      </a:lvl6pPr>
      <a:lvl7pPr marL="914400" algn="l" rtl="0" fontAlgn="base">
        <a:spcBef>
          <a:spcPct val="0"/>
        </a:spcBef>
        <a:spcAft>
          <a:spcPct val="0"/>
        </a:spcAft>
        <a:defRPr sz="3600">
          <a:solidFill>
            <a:schemeClr val="bg1"/>
          </a:solidFill>
          <a:latin typeface="Arial" panose="020B0604020202020204" pitchFamily="34" charset="0"/>
        </a:defRPr>
      </a:lvl7pPr>
      <a:lvl8pPr marL="1371600" algn="l" rtl="0" fontAlgn="base">
        <a:spcBef>
          <a:spcPct val="0"/>
        </a:spcBef>
        <a:spcAft>
          <a:spcPct val="0"/>
        </a:spcAft>
        <a:defRPr sz="3600">
          <a:solidFill>
            <a:schemeClr val="bg1"/>
          </a:solidFill>
          <a:latin typeface="Arial" panose="020B0604020202020204" pitchFamily="34" charset="0"/>
        </a:defRPr>
      </a:lvl8pPr>
      <a:lvl9pPr marL="1828800" algn="l" rtl="0" fontAlgn="base">
        <a:spcBef>
          <a:spcPct val="0"/>
        </a:spcBef>
        <a:spcAft>
          <a:spcPct val="0"/>
        </a:spcAft>
        <a:defRPr sz="3600">
          <a:solidFill>
            <a:schemeClr val="bg1"/>
          </a:solidFill>
          <a:latin typeface="Arial" panose="020B0604020202020204" pitchFamily="34" charset="0"/>
        </a:defRPr>
      </a:lvl9pPr>
    </p:titleStyle>
    <p:bodyStyle>
      <a:lvl1pPr marL="255588" indent="-255588" algn="l" rtl="0" eaLnBrk="0" fontAlgn="base" hangingPunct="0">
        <a:spcBef>
          <a:spcPts val="1500"/>
        </a:spcBef>
        <a:spcAft>
          <a:spcPct val="0"/>
        </a:spcAft>
        <a:buClr>
          <a:schemeClr val="accent1"/>
        </a:buClr>
        <a:buFont typeface="Arial" pitchFamily="34" charset="0"/>
        <a:buChar char="−"/>
        <a:defRPr sz="2800" kern="1200">
          <a:solidFill>
            <a:schemeClr val="tx1"/>
          </a:solidFill>
          <a:latin typeface="+mn-lt"/>
          <a:ea typeface="+mn-ea"/>
          <a:cs typeface="+mn-cs"/>
        </a:defRPr>
      </a:lvl1pPr>
      <a:lvl2pPr marL="742950" indent="-285750" algn="l" rtl="0" eaLnBrk="0" fontAlgn="base" hangingPunct="0">
        <a:spcBef>
          <a:spcPts val="600"/>
        </a:spcBef>
        <a:spcAft>
          <a:spcPct val="0"/>
        </a:spcAft>
        <a:buClr>
          <a:schemeClr val="accent1"/>
        </a:buClr>
        <a:buFont typeface="Arial" pitchFamily="34" charset="0"/>
        <a:buChar char="−"/>
        <a:defRPr sz="2400" kern="1200">
          <a:solidFill>
            <a:schemeClr val="tx1"/>
          </a:solidFill>
          <a:latin typeface="+mn-lt"/>
          <a:ea typeface="+mn-ea"/>
          <a:cs typeface="+mn-cs"/>
        </a:defRPr>
      </a:lvl2pPr>
      <a:lvl3pPr marL="1143000" indent="-228600" algn="l" rtl="0" eaLnBrk="0" fontAlgn="base" hangingPunct="0">
        <a:spcBef>
          <a:spcPts val="600"/>
        </a:spcBef>
        <a:spcAft>
          <a:spcPct val="0"/>
        </a:spcAft>
        <a:buClr>
          <a:schemeClr val="accent1"/>
        </a:buClr>
        <a:buFont typeface="Arial" pitchFamily="34" charset="0"/>
        <a:buChar char="−"/>
        <a:defRPr sz="2000" kern="1200">
          <a:solidFill>
            <a:schemeClr val="tx1"/>
          </a:solidFill>
          <a:latin typeface="+mn-lt"/>
          <a:ea typeface="+mn-ea"/>
          <a:cs typeface="+mn-cs"/>
        </a:defRPr>
      </a:lvl3pPr>
      <a:lvl4pPr marL="1600200" indent="-228600" algn="l" rtl="0" eaLnBrk="0" fontAlgn="base" hangingPunct="0">
        <a:spcBef>
          <a:spcPts val="600"/>
        </a:spcBef>
        <a:spcAft>
          <a:spcPct val="0"/>
        </a:spcAft>
        <a:buClr>
          <a:schemeClr val="accent1"/>
        </a:buClr>
        <a:buFont typeface="Arial" pitchFamily="34" charset="0"/>
        <a:buChar char="−"/>
        <a:defRPr kern="1200">
          <a:solidFill>
            <a:schemeClr val="tx1"/>
          </a:solidFill>
          <a:latin typeface="+mn-lt"/>
          <a:ea typeface="+mn-ea"/>
          <a:cs typeface="+mn-cs"/>
        </a:defRPr>
      </a:lvl4pPr>
      <a:lvl5pPr marL="2057400" indent="-228600" algn="l" rtl="0" eaLnBrk="0" fontAlgn="base" hangingPunct="0">
        <a:spcBef>
          <a:spcPts val="600"/>
        </a:spcBef>
        <a:spcAft>
          <a:spcPct val="0"/>
        </a:spcAft>
        <a:buClr>
          <a:schemeClr val="accent1"/>
        </a:buClr>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chemeClr val="accent1"/>
        </a:buClr>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habitat.inkling.com/api/files/sn_e3f95/trunk/head/s9ml/references/filep70004858770000000000000000078da.html#P700048587700000000000000000830E"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hyperlink" Target="https://habitat.inkling.com/api/files/sn_e3f95/trunk/head/s9ml/references/filep70004858770000000000000000078da.html#P7000485877000000000000000008172"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slide" Target="slide6.xml"/><Relationship Id="rId7" Type="http://schemas.openxmlformats.org/officeDocument/2006/relationships/slide" Target="slide20.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2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slide" Target="slide3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slide" Target="slide20.xml"/><Relationship Id="rId5" Type="http://schemas.openxmlformats.org/officeDocument/2006/relationships/slide" Target="slide14.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slide" Target="slide28.xml"/><Relationship Id="rId4" Type="http://schemas.openxmlformats.org/officeDocument/2006/relationships/slide" Target="slide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215900"/>
            <a:ext cx="8229600" cy="622300"/>
          </a:xfrm>
        </p:spPr>
        <p:txBody>
          <a:bodyPr/>
          <a:lstStyle/>
          <a:p>
            <a:pPr eaLnBrk="1" hangingPunct="1"/>
            <a:r>
              <a:rPr lang="en-US" altLang="en-US" smtClean="0"/>
              <a:t>Personality</a:t>
            </a:r>
          </a:p>
        </p:txBody>
      </p:sp>
      <p:sp>
        <p:nvSpPr>
          <p:cNvPr id="14338" name="Text Placeholder 2"/>
          <p:cNvSpPr>
            <a:spLocks noGrp="1"/>
          </p:cNvSpPr>
          <p:nvPr>
            <p:ph type="body" sz="quarter" idx="13"/>
          </p:nvPr>
        </p:nvSpPr>
        <p:spPr bwMode="auto">
          <a:xfrm>
            <a:off x="457200" y="815975"/>
            <a:ext cx="8229600" cy="479425"/>
          </a:xfrm>
        </p:spPr>
        <p:txBody>
          <a:bodyPr wrap="square" numCol="1" anchor="t" anchorCtr="0" compatLnSpc="1">
            <a:prstTxWarp prst="textNoShape">
              <a:avLst/>
            </a:prstTxWarp>
          </a:bodyPr>
          <a:lstStyle/>
          <a:p>
            <a:pPr eaLnBrk="1" hangingPunct="1">
              <a:spcBef>
                <a:spcPct val="0"/>
              </a:spcBef>
            </a:pPr>
            <a:r>
              <a:rPr lang="en-US" altLang="en-US" smtClean="0"/>
              <a:t>Sixth edition</a:t>
            </a:r>
          </a:p>
        </p:txBody>
      </p:sp>
      <p:sp>
        <p:nvSpPr>
          <p:cNvPr id="14339" name="Text Placeholder 3"/>
          <p:cNvSpPr>
            <a:spLocks noGrp="1"/>
          </p:cNvSpPr>
          <p:nvPr>
            <p:ph type="body" sz="quarter" idx="14"/>
          </p:nvPr>
        </p:nvSpPr>
        <p:spPr bwMode="auto">
          <a:xfrm>
            <a:off x="5029200" y="1600200"/>
            <a:ext cx="3657600" cy="1600200"/>
          </a:xfrm>
        </p:spPr>
        <p:txBody>
          <a:bodyPr wrap="square" numCol="1" anchorCtr="0" compatLnSpc="1">
            <a:prstTxWarp prst="textNoShape">
              <a:avLst/>
            </a:prstTxWarp>
          </a:bodyPr>
          <a:lstStyle/>
          <a:p>
            <a:pPr eaLnBrk="1" hangingPunct="1">
              <a:spcBef>
                <a:spcPct val="0"/>
              </a:spcBef>
            </a:pPr>
            <a:r>
              <a:rPr lang="en-US" altLang="en-US" dirty="0" smtClean="0"/>
              <a:t>Chapter 4</a:t>
            </a:r>
          </a:p>
        </p:txBody>
      </p:sp>
      <p:sp>
        <p:nvSpPr>
          <p:cNvPr id="14340" name="Text Placeholder 4"/>
          <p:cNvSpPr>
            <a:spLocks noGrp="1"/>
          </p:cNvSpPr>
          <p:nvPr>
            <p:ph type="body" sz="quarter" idx="15"/>
          </p:nvPr>
        </p:nvSpPr>
        <p:spPr bwMode="auto"/>
        <p:txBody>
          <a:bodyPr wrap="square" numCol="1" anchor="t" anchorCtr="0" compatLnSpc="1">
            <a:prstTxWarp prst="textNoShape">
              <a:avLst/>
            </a:prstTxWarp>
          </a:bodyPr>
          <a:lstStyle/>
          <a:p>
            <a:pPr eaLnBrk="1" hangingPunct="1">
              <a:spcBef>
                <a:spcPct val="0"/>
              </a:spcBef>
            </a:pPr>
            <a:r>
              <a:rPr lang="en-US" dirty="0" smtClean="0"/>
              <a:t>Neo-Analytic and Ego Aspects of Personality</a:t>
            </a:r>
            <a:endParaRPr lang="en-US" altLang="en-US" dirty="0" smtClean="0"/>
          </a:p>
        </p:txBody>
      </p:sp>
      <p:pic>
        <p:nvPicPr>
          <p:cNvPr id="14341"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460500"/>
            <a:ext cx="3810000" cy="48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3"/>
          <p:cNvSpPr>
            <a:spLocks noGrp="1"/>
          </p:cNvSpPr>
          <p:nvPr>
            <p:ph type="title"/>
          </p:nvPr>
        </p:nvSpPr>
        <p:spPr/>
        <p:txBody>
          <a:bodyPr/>
          <a:lstStyle/>
          <a:p>
            <a:pPr eaLnBrk="1" hangingPunct="1"/>
            <a:r>
              <a:rPr lang="en-US" dirty="0" smtClean="0"/>
              <a:t>Figure 4.1: </a:t>
            </a:r>
            <a:r>
              <a:rPr lang="en-US" altLang="en-US" dirty="0" smtClean="0"/>
              <a:t> </a:t>
            </a:r>
            <a:r>
              <a:rPr lang="en-US" dirty="0" smtClean="0"/>
              <a:t>Fear of Snakes.</a:t>
            </a:r>
            <a:endParaRPr lang="en-US" altLang="en-US" dirty="0" smtClean="0"/>
          </a:p>
        </p:txBody>
      </p:sp>
      <p:sp>
        <p:nvSpPr>
          <p:cNvPr id="25602" name="Text Placeholder 4"/>
          <p:cNvSpPr>
            <a:spLocks noGrp="1"/>
          </p:cNvSpPr>
          <p:nvPr>
            <p:ph type="body" sz="quarter" idx="13"/>
          </p:nvPr>
        </p:nvSpPr>
        <p:spPr bwMode="auto">
          <a:xfrm>
            <a:off x="304800" y="4800600"/>
            <a:ext cx="8382000" cy="1484313"/>
          </a:xfrm>
        </p:spPr>
        <p:txBody>
          <a:bodyPr wrap="square" numCol="1" anchorCtr="0" compatLnSpc="1">
            <a:prstTxWarp prst="textNoShape">
              <a:avLst/>
            </a:prstTxWarp>
          </a:bodyPr>
          <a:lstStyle/>
          <a:p>
            <a:pPr eaLnBrk="1" hangingPunct="1">
              <a:spcBef>
                <a:spcPct val="0"/>
              </a:spcBef>
            </a:pPr>
            <a:r>
              <a:rPr lang="en-US" dirty="0" smtClean="0"/>
              <a:t>Evidence ranging from Eve’s encounter in the Book of Genesis to modern experimental research in </a:t>
            </a:r>
            <a:r>
              <a:rPr lang="en-US" dirty="0" err="1" smtClean="0"/>
              <a:t>primatology</a:t>
            </a:r>
            <a:r>
              <a:rPr lang="en-US" dirty="0" smtClean="0"/>
              <a:t> and experimental psychology (</a:t>
            </a:r>
            <a:r>
              <a:rPr lang="en-US" dirty="0" err="1" smtClean="0">
                <a:hlinkClick r:id="rId3"/>
              </a:rPr>
              <a:t>Shibasaki</a:t>
            </a:r>
            <a:r>
              <a:rPr lang="en-US" dirty="0" smtClean="0">
                <a:hlinkClick r:id="rId3"/>
              </a:rPr>
              <a:t> &amp; Kawai, 2009</a:t>
            </a:r>
            <a:r>
              <a:rPr lang="en-US" dirty="0" smtClean="0"/>
              <a:t>) suggests that humans share an evolved fear of snakes. People are quick to notice snakes, very quickly learn to fear snakes, and can react to snake stimuli outside of conscious awareness (</a:t>
            </a:r>
            <a:r>
              <a:rPr lang="en-US" dirty="0" err="1" smtClean="0">
                <a:hlinkClick r:id="rId4"/>
              </a:rPr>
              <a:t>Ohman</a:t>
            </a:r>
            <a:r>
              <a:rPr lang="en-US" dirty="0" smtClean="0">
                <a:hlinkClick r:id="rId4"/>
              </a:rPr>
              <a:t> &amp; </a:t>
            </a:r>
            <a:r>
              <a:rPr lang="en-US" dirty="0" err="1" smtClean="0">
                <a:hlinkClick r:id="rId4"/>
              </a:rPr>
              <a:t>Mineka</a:t>
            </a:r>
            <a:r>
              <a:rPr lang="en-US" dirty="0" smtClean="0">
                <a:hlinkClick r:id="rId4"/>
              </a:rPr>
              <a:t>, 2003</a:t>
            </a:r>
            <a:r>
              <a:rPr lang="en-US" dirty="0" smtClean="0"/>
              <a:t>). Such findings may indicate that the human brain has a form of “collective unconscious.</a:t>
            </a:r>
            <a:endParaRPr lang="en-US" altLang="en-US" dirty="0" smtClean="0"/>
          </a:p>
        </p:txBody>
      </p:sp>
      <p:pic>
        <p:nvPicPr>
          <p:cNvPr id="1026" name="Picture 2"/>
          <p:cNvPicPr>
            <a:picLocks noChangeAspect="1" noChangeArrowheads="1"/>
          </p:cNvPicPr>
          <p:nvPr/>
        </p:nvPicPr>
        <p:blipFill>
          <a:blip r:embed="rId5" cstate="print"/>
          <a:srcRect/>
          <a:stretch>
            <a:fillRect/>
          </a:stretch>
        </p:blipFill>
        <p:spPr bwMode="auto">
          <a:xfrm>
            <a:off x="2362200" y="1143000"/>
            <a:ext cx="4424335" cy="3157538"/>
          </a:xfrm>
          <a:prstGeom prst="rect">
            <a:avLst/>
          </a:prstGeom>
          <a:noFill/>
          <a:ln w="9525">
            <a:noFill/>
            <a:miter lim="800000"/>
            <a:headEnd/>
            <a:tailEnd/>
          </a:ln>
        </p:spPr>
      </p:pic>
    </p:spTree>
    <p:extLst>
      <p:ext uri="{BB962C8B-B14F-4D97-AF65-F5344CB8AC3E}">
        <p14:creationId xmlns:p14="http://schemas.microsoft.com/office/powerpoint/2010/main" val="110866580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Recognize the three fundamental social issues that need to be addressed as suggested by Alfred Adler</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Early life</a:t>
            </a:r>
          </a:p>
          <a:p>
            <a:r>
              <a:rPr lang="en-US" dirty="0" smtClean="0"/>
              <a:t>Theoretical constructs</a:t>
            </a:r>
            <a:endParaRPr lang="en-US" altLang="en-US" dirty="0" smtClean="0"/>
          </a:p>
        </p:txBody>
      </p:sp>
      <p:sp>
        <p:nvSpPr>
          <p:cNvPr id="19459" name="Title 3"/>
          <p:cNvSpPr>
            <a:spLocks noGrp="1"/>
          </p:cNvSpPr>
          <p:nvPr>
            <p:ph type="title"/>
          </p:nvPr>
        </p:nvSpPr>
        <p:spPr/>
        <p:txBody>
          <a:bodyPr/>
          <a:lstStyle/>
          <a:p>
            <a:pPr eaLnBrk="1" hangingPunct="1"/>
            <a:r>
              <a:rPr lang="en-US" dirty="0" smtClean="0"/>
              <a:t>4.2: Alfred Adler</a:t>
            </a:r>
            <a:endParaRPr lang="en-US" altLang="en-US" dirty="0" smtClean="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4.2.1: Adler’s Differences with Freudian Theory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pPr lvl="0"/>
            <a:r>
              <a:rPr lang="en-US" dirty="0" smtClean="0"/>
              <a:t>Point of contention</a:t>
            </a:r>
            <a:endParaRPr lang="en-US"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4.2.2: Adler’s Individual Psychology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Striving for superiority</a:t>
            </a:r>
          </a:p>
          <a:p>
            <a:pPr lvl="0"/>
            <a:r>
              <a:rPr lang="en-US" dirty="0" smtClean="0"/>
              <a:t>Concepts</a:t>
            </a:r>
          </a:p>
          <a:p>
            <a:pPr lvl="0"/>
            <a:r>
              <a:rPr lang="en-US" dirty="0" smtClean="0"/>
              <a:t>The role of birth order</a:t>
            </a:r>
          </a:p>
          <a:p>
            <a:pPr lvl="0"/>
            <a:r>
              <a:rPr lang="en-US" dirty="0" smtClean="0"/>
              <a:t>Personality typology</a:t>
            </a:r>
            <a:endParaRPr lang="en-US" dirty="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Describe Karen Horney's theories on culture and feminism</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Life history</a:t>
            </a:r>
          </a:p>
          <a:p>
            <a:r>
              <a:rPr lang="en-US" dirty="0" smtClean="0"/>
              <a:t>Similarities with Adler</a:t>
            </a:r>
            <a:endParaRPr lang="en-US" altLang="en-US" dirty="0" smtClean="0"/>
          </a:p>
        </p:txBody>
      </p:sp>
      <p:sp>
        <p:nvSpPr>
          <p:cNvPr id="19459" name="Title 3"/>
          <p:cNvSpPr>
            <a:spLocks noGrp="1"/>
          </p:cNvSpPr>
          <p:nvPr>
            <p:ph type="title"/>
          </p:nvPr>
        </p:nvSpPr>
        <p:spPr/>
        <p:txBody>
          <a:bodyPr/>
          <a:lstStyle/>
          <a:p>
            <a:pPr eaLnBrk="1" hangingPunct="1"/>
            <a:r>
              <a:rPr lang="en-US" dirty="0" smtClean="0"/>
              <a:t>4.3: Karen Horney</a:t>
            </a:r>
            <a:endParaRPr lang="en-US" altLang="en-US" dirty="0" smtClean="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4.3.1: Rejection of Penis Envy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Horney’s reasons</a:t>
            </a:r>
          </a:p>
          <a:p>
            <a:r>
              <a:rPr lang="en-US" dirty="0" smtClean="0"/>
              <a:t>What women really wanted</a:t>
            </a:r>
            <a:endParaRPr lang="en-US"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4.3.2: Basic Anxiety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Reasons</a:t>
            </a:r>
          </a:p>
          <a:p>
            <a:r>
              <a:rPr lang="en-US" dirty="0" smtClean="0"/>
              <a:t>Different styles</a:t>
            </a:r>
            <a:endParaRPr lang="en-US" dirty="0"/>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4.3.3: The Self</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Real self</a:t>
            </a:r>
          </a:p>
          <a:p>
            <a:pPr lvl="0"/>
            <a:r>
              <a:rPr lang="en-US" dirty="0" smtClean="0"/>
              <a:t>Despised self</a:t>
            </a:r>
          </a:p>
          <a:p>
            <a:r>
              <a:rPr lang="en-US" dirty="0" smtClean="0"/>
              <a:t>Ideal self</a:t>
            </a:r>
            <a:endParaRPr lang="en-US"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4.3.4: Neurotic Coping Strategies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Moving toward</a:t>
            </a:r>
          </a:p>
          <a:p>
            <a:pPr lvl="0"/>
            <a:r>
              <a:rPr lang="en-US" dirty="0" smtClean="0"/>
              <a:t>Moving against</a:t>
            </a:r>
          </a:p>
          <a:p>
            <a:pPr lvl="0"/>
            <a:r>
              <a:rPr lang="en-US" dirty="0" smtClean="0"/>
              <a:t>Moving away</a:t>
            </a:r>
            <a:endParaRPr lang="en-US"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4.3.5: Horney’s Impact on Psychoanalytic Thinking</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Transcending emphases</a:t>
            </a:r>
          </a:p>
          <a:p>
            <a:pPr lvl="0"/>
            <a:r>
              <a:rPr lang="en-US" dirty="0" smtClean="0"/>
              <a:t>Horney’s beliefs</a:t>
            </a:r>
            <a:endParaRPr lang="en-US"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pPr eaLnBrk="1" hangingPunct="1"/>
            <a:r>
              <a:rPr lang="en-US" altLang="en-US" dirty="0" smtClean="0"/>
              <a:t>Modules </a:t>
            </a:r>
            <a:r>
              <a:rPr lang="en-US" altLang="en-US" sz="2400" dirty="0" smtClean="0"/>
              <a:t>(1 of 2)</a:t>
            </a:r>
          </a:p>
        </p:txBody>
      </p:sp>
      <p:sp>
        <p:nvSpPr>
          <p:cNvPr id="19458" name="Content Placeholder 5"/>
          <p:cNvSpPr>
            <a:spLocks noGrp="1"/>
          </p:cNvSpPr>
          <p:nvPr>
            <p:ph idx="1"/>
          </p:nvPr>
        </p:nvSpPr>
        <p:spPr bwMode="auto">
          <a:xfrm>
            <a:off x="457200" y="1524000"/>
            <a:ext cx="8229600" cy="4525963"/>
          </a:xfrm>
        </p:spPr>
        <p:txBody>
          <a:bodyPr wrap="square" numCol="1" anchor="t" anchorCtr="0" compatLnSpc="1">
            <a:prstTxWarp prst="textNoShape">
              <a:avLst/>
            </a:prstTxWarp>
            <a:normAutofit/>
          </a:bodyPr>
          <a:lstStyle/>
          <a:p>
            <a:pPr marL="0" indent="-457200" eaLnBrk="1" hangingPunct="1">
              <a:buSzTx/>
              <a:buNone/>
              <a:defRPr/>
            </a:pPr>
            <a:r>
              <a:rPr lang="en-US" sz="2400" dirty="0" smtClean="0">
                <a:hlinkClick r:id="rId3" action="ppaction://hlinksldjump"/>
              </a:rPr>
              <a:t>Introduction: Neo-Analytic and Ego Aspects of Personality</a:t>
            </a:r>
            <a:endParaRPr lang="en-US" sz="2400" dirty="0" smtClean="0"/>
          </a:p>
          <a:p>
            <a:pPr marL="0" indent="-457200" eaLnBrk="1" hangingPunct="1">
              <a:buSzTx/>
              <a:buNone/>
              <a:defRPr/>
            </a:pPr>
            <a:r>
              <a:rPr lang="en-US" sz="2400" dirty="0" smtClean="0">
                <a:hlinkClick r:id="rId4" action="ppaction://hlinksldjump"/>
              </a:rPr>
              <a:t>4.1: Carl G. Jung and Selfhood</a:t>
            </a:r>
            <a:endParaRPr lang="en-US" sz="2400" dirty="0" smtClean="0"/>
          </a:p>
          <a:p>
            <a:pPr marL="0" indent="-457200" eaLnBrk="1" hangingPunct="1">
              <a:buSzTx/>
              <a:buNone/>
              <a:defRPr/>
            </a:pPr>
            <a:r>
              <a:rPr lang="en-US" sz="2400" dirty="0" smtClean="0">
                <a:hlinkClick r:id="rId5" action="ppaction://hlinksldjump"/>
              </a:rPr>
              <a:t>4.2: Alfred Adler</a:t>
            </a:r>
            <a:endParaRPr lang="en-US" sz="2400" dirty="0" smtClean="0"/>
          </a:p>
          <a:p>
            <a:pPr marL="0" indent="-457200" eaLnBrk="1" hangingPunct="1">
              <a:buSzTx/>
              <a:buNone/>
              <a:defRPr/>
            </a:pPr>
            <a:r>
              <a:rPr lang="en-US" sz="2400" dirty="0" smtClean="0">
                <a:hlinkClick r:id="rId6" action="ppaction://hlinksldjump"/>
              </a:rPr>
              <a:t>4.3: Karen Horney</a:t>
            </a:r>
            <a:endParaRPr lang="en-US" sz="2400" dirty="0" smtClean="0"/>
          </a:p>
          <a:p>
            <a:pPr marL="0" indent="-457200" eaLnBrk="1" hangingPunct="1">
              <a:buSzTx/>
              <a:buNone/>
              <a:defRPr/>
            </a:pPr>
            <a:r>
              <a:rPr lang="en-US" sz="2400" dirty="0" smtClean="0">
                <a:hlinkClick r:id="rId7" action="ppaction://hlinksldjump"/>
              </a:rPr>
              <a:t>4.4: Anna Freud and Heinz Hartmann</a:t>
            </a:r>
            <a:endParaRPr lang="en-US" sz="2400" dirty="0" smtClean="0"/>
          </a:p>
          <a:p>
            <a:pPr marL="0" indent="-457200" eaLnBrk="1" hangingPunct="1">
              <a:buSzTx/>
              <a:buNone/>
              <a:defRPr/>
            </a:pPr>
            <a:r>
              <a:rPr lang="en-US" sz="2400" dirty="0" smtClean="0">
                <a:hlinkClick r:id="rId8" action="ppaction://hlinksldjump"/>
              </a:rPr>
              <a:t>4.5: Object Relations Theories</a:t>
            </a:r>
            <a:endParaRPr lang="en-US" sz="2400" dirty="0" smtClean="0"/>
          </a:p>
          <a:p>
            <a:pPr marL="0" indent="-457200" eaLnBrk="1" hangingPunct="1">
              <a:buSzTx/>
              <a:buNone/>
              <a:defRPr/>
            </a:pPr>
            <a:r>
              <a:rPr lang="en-US" sz="2400" dirty="0" smtClean="0">
                <a:hlinkClick r:id="rId9" action="ppaction://hlinksldjump"/>
              </a:rPr>
              <a:t>4.6: Erik Erikson</a:t>
            </a:r>
            <a:endParaRPr lang="en-US" sz="2400" dirty="0" smtClean="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Report the work done by Anna Freud and Heinz Hartmann on psychoanalysis</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Anna Freud’s works</a:t>
            </a:r>
          </a:p>
          <a:p>
            <a:pPr lvl="0"/>
            <a:r>
              <a:rPr lang="en-US" dirty="0" smtClean="0"/>
              <a:t>Heinz Hartmann’s works</a:t>
            </a:r>
            <a:endParaRPr lang="en-US" dirty="0"/>
          </a:p>
        </p:txBody>
      </p:sp>
      <p:sp>
        <p:nvSpPr>
          <p:cNvPr id="19459" name="Title 3"/>
          <p:cNvSpPr>
            <a:spLocks noGrp="1"/>
          </p:cNvSpPr>
          <p:nvPr>
            <p:ph type="title"/>
          </p:nvPr>
        </p:nvSpPr>
        <p:spPr/>
        <p:txBody>
          <a:bodyPr/>
          <a:lstStyle/>
          <a:p>
            <a:pPr eaLnBrk="1" hangingPunct="1"/>
            <a:r>
              <a:rPr lang="en-US" dirty="0" smtClean="0"/>
              <a:t>4.4: Anna Freud and Heinz Hartmann</a:t>
            </a:r>
            <a:endParaRPr lang="en-US" altLang="en-US" dirty="0" smtClean="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Analyze the object relations theories as propagated by different theorists</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Overview</a:t>
            </a:r>
          </a:p>
          <a:p>
            <a:r>
              <a:rPr lang="en-US" dirty="0" smtClean="0"/>
              <a:t>Overlap in theories</a:t>
            </a:r>
            <a:endParaRPr lang="en-US" dirty="0"/>
          </a:p>
        </p:txBody>
      </p:sp>
      <p:sp>
        <p:nvSpPr>
          <p:cNvPr id="19459" name="Title 3"/>
          <p:cNvSpPr>
            <a:spLocks noGrp="1"/>
          </p:cNvSpPr>
          <p:nvPr>
            <p:ph type="title"/>
          </p:nvPr>
        </p:nvSpPr>
        <p:spPr/>
        <p:txBody>
          <a:bodyPr/>
          <a:lstStyle/>
          <a:p>
            <a:pPr eaLnBrk="1" hangingPunct="1"/>
            <a:r>
              <a:rPr lang="en-US" dirty="0" smtClean="0"/>
              <a:t>4.5: Object Relations Theories</a:t>
            </a:r>
            <a:endParaRPr lang="en-US" altLang="en-US" dirty="0"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4.5.1: Margaret Mahler and Symbiosis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Symbiotic psychotic children</a:t>
            </a:r>
          </a:p>
          <a:p>
            <a:r>
              <a:rPr lang="en-US" dirty="0" smtClean="0"/>
              <a:t>Normal symbiotic children</a:t>
            </a:r>
            <a:endParaRPr lang="en-US"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4.5.2: Melanie Klein, Heinz </a:t>
            </a:r>
            <a:r>
              <a:rPr lang="en-US" dirty="0" err="1" smtClean="0"/>
              <a:t>Kohut</a:t>
            </a:r>
            <a:r>
              <a:rPr lang="en-US" dirty="0" smtClean="0"/>
              <a:t>, and the Relational Perspective</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Klein’s contributions</a:t>
            </a:r>
          </a:p>
          <a:p>
            <a:pPr lvl="0"/>
            <a:r>
              <a:rPr lang="en-US" dirty="0" err="1" smtClean="0"/>
              <a:t>Kohut’s</a:t>
            </a:r>
            <a:r>
              <a:rPr lang="en-US" dirty="0" smtClean="0"/>
              <a:t> works</a:t>
            </a:r>
          </a:p>
          <a:p>
            <a:r>
              <a:rPr lang="en-US" dirty="0" smtClean="0"/>
              <a:t>Relational perspective</a:t>
            </a:r>
            <a:endParaRPr lang="en-US"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4.5.3: The Contributions of Object Relations Approaches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Overview</a:t>
            </a:r>
          </a:p>
          <a:p>
            <a:r>
              <a:rPr lang="en-US" dirty="0" smtClean="0"/>
              <a:t>Neo-analytic ideas</a:t>
            </a:r>
            <a:endParaRPr lang="en-US" dirty="0"/>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Examine how identity formation is a lifelong process as propagated by Erik Erikson</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People who expanded psychoanalytic theorizing</a:t>
            </a:r>
          </a:p>
          <a:p>
            <a:r>
              <a:rPr lang="en-US" dirty="0" smtClean="0"/>
              <a:t>Erikson’s contributions</a:t>
            </a:r>
            <a:endParaRPr lang="en-US" dirty="0"/>
          </a:p>
        </p:txBody>
      </p:sp>
      <p:sp>
        <p:nvSpPr>
          <p:cNvPr id="19459" name="Title 3"/>
          <p:cNvSpPr>
            <a:spLocks noGrp="1"/>
          </p:cNvSpPr>
          <p:nvPr>
            <p:ph type="title"/>
          </p:nvPr>
        </p:nvSpPr>
        <p:spPr/>
        <p:txBody>
          <a:bodyPr/>
          <a:lstStyle/>
          <a:p>
            <a:pPr eaLnBrk="1" hangingPunct="1"/>
            <a:r>
              <a:rPr lang="en-US" dirty="0" smtClean="0"/>
              <a:t>4.6: Erik Erikson</a:t>
            </a:r>
            <a:endParaRPr lang="en-US" altLang="en-US" dirty="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4.6.1: Erikson’s Life Path</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Early life</a:t>
            </a:r>
          </a:p>
          <a:p>
            <a:r>
              <a:rPr lang="en-US" dirty="0" smtClean="0"/>
              <a:t>Adulthood</a:t>
            </a:r>
            <a:endParaRPr lang="en-US"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4.6.2: Identity Formation and Ego Crises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Identity formation</a:t>
            </a:r>
          </a:p>
          <a:p>
            <a:r>
              <a:rPr lang="en-US" dirty="0" smtClean="0"/>
              <a:t>Ego crises</a:t>
            </a:r>
            <a:endParaRPr lang="en-US"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Express the modern approaches to identity</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Focus areas</a:t>
            </a:r>
            <a:endParaRPr lang="en-US" dirty="0"/>
          </a:p>
        </p:txBody>
      </p:sp>
      <p:sp>
        <p:nvSpPr>
          <p:cNvPr id="19459" name="Title 3"/>
          <p:cNvSpPr>
            <a:spLocks noGrp="1"/>
          </p:cNvSpPr>
          <p:nvPr>
            <p:ph type="title"/>
          </p:nvPr>
        </p:nvSpPr>
        <p:spPr/>
        <p:txBody>
          <a:bodyPr/>
          <a:lstStyle/>
          <a:p>
            <a:pPr eaLnBrk="1" hangingPunct="1"/>
            <a:r>
              <a:rPr lang="en-US" dirty="0" smtClean="0"/>
              <a:t>4.7: Modern Approaches to Identity</a:t>
            </a:r>
            <a:endParaRPr lang="en-US" altLang="en-US" dirty="0" smtClean="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4.7.1: Personal and Social Identity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Defunct hypotheses</a:t>
            </a:r>
          </a:p>
          <a:p>
            <a:r>
              <a:rPr lang="en-US" dirty="0" smtClean="0"/>
              <a:t>Acceptable explanations</a:t>
            </a:r>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4"/>
          <p:cNvSpPr>
            <a:spLocks noGrp="1"/>
          </p:cNvSpPr>
          <p:nvPr>
            <p:ph type="title"/>
          </p:nvPr>
        </p:nvSpPr>
        <p:spPr/>
        <p:txBody>
          <a:bodyPr/>
          <a:lstStyle/>
          <a:p>
            <a:pPr eaLnBrk="1" hangingPunct="1"/>
            <a:r>
              <a:rPr lang="en-US" altLang="en-US" dirty="0" smtClean="0"/>
              <a:t>Modules </a:t>
            </a:r>
            <a:r>
              <a:rPr lang="en-US" altLang="en-US" sz="2400" dirty="0" smtClean="0"/>
              <a:t>(2 of 2)</a:t>
            </a:r>
          </a:p>
        </p:txBody>
      </p:sp>
      <p:sp>
        <p:nvSpPr>
          <p:cNvPr id="19458" name="Content Placeholder 5"/>
          <p:cNvSpPr>
            <a:spLocks noGrp="1"/>
          </p:cNvSpPr>
          <p:nvPr>
            <p:ph idx="1"/>
          </p:nvPr>
        </p:nvSpPr>
        <p:spPr bwMode="auto">
          <a:xfrm>
            <a:off x="457200" y="1524000"/>
            <a:ext cx="8229600" cy="4525963"/>
          </a:xfrm>
        </p:spPr>
        <p:txBody>
          <a:bodyPr wrap="square" numCol="1" anchor="t" anchorCtr="0" compatLnSpc="1">
            <a:prstTxWarp prst="textNoShape">
              <a:avLst/>
            </a:prstTxWarp>
            <a:normAutofit/>
          </a:bodyPr>
          <a:lstStyle/>
          <a:p>
            <a:pPr marL="0" indent="0" eaLnBrk="1" hangingPunct="1">
              <a:buSzTx/>
              <a:buNone/>
            </a:pPr>
            <a:r>
              <a:rPr lang="en-US" sz="2400" dirty="0" smtClean="0">
                <a:hlinkClick r:id="rId3" action="ppaction://hlinksldjump"/>
              </a:rPr>
              <a:t>4.7: Modern Approaches to Identity</a:t>
            </a:r>
            <a:endParaRPr lang="en-US" sz="2400" dirty="0" smtClean="0"/>
          </a:p>
          <a:p>
            <a:pPr marL="0" indent="0" eaLnBrk="1" hangingPunct="1">
              <a:buSzTx/>
              <a:buNone/>
            </a:pPr>
            <a:r>
              <a:rPr lang="en-US" sz="2400" dirty="0" smtClean="0">
                <a:hlinkClick r:id="rId4" action="ppaction://hlinksldjump"/>
              </a:rPr>
              <a:t>Conclusion: Neo-Analytic and Ego Aspects of Personality: Identity</a:t>
            </a:r>
            <a:endParaRPr lang="en-US" altLang="en-US" sz="2400" dirty="0"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4.7.2: The Role of Goals and Life Tasks</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Personal projects</a:t>
            </a:r>
          </a:p>
          <a:p>
            <a:pPr lvl="0"/>
            <a:r>
              <a:rPr lang="en-US" dirty="0" smtClean="0"/>
              <a:t>Personal strivings</a:t>
            </a:r>
          </a:p>
          <a:p>
            <a:r>
              <a:rPr lang="en-US" dirty="0" smtClean="0"/>
              <a:t>Life tasks</a:t>
            </a:r>
            <a:endParaRPr lang="en-US" dirty="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304800" y="215900"/>
            <a:ext cx="8382000" cy="1096963"/>
          </a:xfrm>
        </p:spPr>
        <p:txBody>
          <a:bodyPr/>
          <a:lstStyle/>
          <a:p>
            <a:pPr eaLnBrk="1" hangingPunct="1"/>
            <a:r>
              <a:rPr lang="en-US" dirty="0" smtClean="0"/>
              <a:t>4.7.3: Possible Selves and the Search for a Meaningful Life</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Higgins’s theory</a:t>
            </a:r>
          </a:p>
          <a:p>
            <a:r>
              <a:rPr lang="en-US" dirty="0" err="1" smtClean="0"/>
              <a:t>Baumeister’s</a:t>
            </a:r>
            <a:r>
              <a:rPr lang="en-US" dirty="0" smtClean="0"/>
              <a:t> view of identity</a:t>
            </a: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5"/>
          <p:cNvSpPr>
            <a:spLocks noGrp="1"/>
          </p:cNvSpPr>
          <p:nvPr>
            <p:ph type="title"/>
          </p:nvPr>
        </p:nvSpPr>
        <p:spPr/>
        <p:txBody>
          <a:bodyPr/>
          <a:lstStyle/>
          <a:p>
            <a:pPr eaLnBrk="1" hangingPunct="1"/>
            <a:r>
              <a:rPr lang="en-US" dirty="0" smtClean="0"/>
              <a:t>Conclusion: Neo-Analytic and Ego Aspects of Personality: Identity</a:t>
            </a:r>
            <a:endParaRPr lang="en-US" altLang="en-US" dirty="0" smtClean="0"/>
          </a:p>
        </p:txBody>
      </p:sp>
      <p:sp>
        <p:nvSpPr>
          <p:cNvPr id="18434" name="Content Placeholder 7"/>
          <p:cNvSpPr>
            <a:spLocks noGrp="1"/>
          </p:cNvSpPr>
          <p:nvPr>
            <p:ph idx="1"/>
          </p:nvPr>
        </p:nvSpPr>
        <p:spPr bwMode="auto"/>
        <p:txBody>
          <a:bodyPr wrap="square" numCol="1" anchor="t" anchorCtr="0" compatLnSpc="1">
            <a:prstTxWarp prst="textNoShape">
              <a:avLst/>
            </a:prstTxWarp>
          </a:bodyPr>
          <a:lstStyle/>
          <a:p>
            <a:pPr lvl="0"/>
            <a:r>
              <a:rPr lang="en-US" dirty="0" smtClean="0"/>
              <a:t>Notion of conscious “self”</a:t>
            </a:r>
          </a:p>
          <a:p>
            <a:pPr lvl="0"/>
            <a:r>
              <a:rPr lang="en-US" dirty="0" smtClean="0"/>
              <a:t>Jungian contributions</a:t>
            </a:r>
          </a:p>
          <a:p>
            <a:pPr lvl="0"/>
            <a:r>
              <a:rPr lang="en-US" dirty="0" smtClean="0"/>
              <a:t>Adler’s works</a:t>
            </a:r>
          </a:p>
          <a:p>
            <a:pPr lvl="0"/>
            <a:r>
              <a:rPr lang="en-US" dirty="0" smtClean="0"/>
              <a:t>Karen Horney’s contributions</a:t>
            </a:r>
          </a:p>
          <a:p>
            <a:r>
              <a:rPr lang="en-US" dirty="0" smtClean="0"/>
              <a:t>Erik Erikson’s influences</a:t>
            </a:r>
            <a:endParaRPr lang="en-US" altLang="en-US" dirty="0" smtClean="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tLang="en-US" dirty="0" smtClean="0"/>
              <a:t>Learning Objectives </a:t>
            </a:r>
            <a:r>
              <a:rPr lang="en-US" altLang="en-US" sz="2400" dirty="0" smtClean="0"/>
              <a:t>(1 of 2)</a:t>
            </a:r>
          </a:p>
        </p:txBody>
      </p:sp>
      <p:sp>
        <p:nvSpPr>
          <p:cNvPr id="16386" name="Content Placeholder 2"/>
          <p:cNvSpPr>
            <a:spLocks noGrp="1"/>
          </p:cNvSpPr>
          <p:nvPr>
            <p:ph idx="1"/>
          </p:nvPr>
        </p:nvSpPr>
        <p:spPr bwMode="auto"/>
        <p:txBody>
          <a:bodyPr wrap="square" numCol="1" anchor="t" anchorCtr="0" compatLnSpc="1">
            <a:prstTxWarp prst="textNoShape">
              <a:avLst/>
            </a:prstTxWarp>
          </a:bodyPr>
          <a:lstStyle/>
          <a:p>
            <a:pPr marL="0" indent="0" eaLnBrk="1" hangingPunct="1">
              <a:buSzTx/>
              <a:buNone/>
            </a:pPr>
            <a:r>
              <a:rPr lang="en-US" dirty="0" smtClean="0">
                <a:hlinkClick r:id="rId3" action="ppaction://hlinksldjump"/>
              </a:rPr>
              <a:t>4.1: Probe the development of the Carl Jung school of psychology as distinct from that of Freud</a:t>
            </a:r>
            <a:endParaRPr lang="en-US" dirty="0" smtClean="0"/>
          </a:p>
          <a:p>
            <a:pPr marL="0" indent="0" eaLnBrk="1" hangingPunct="1">
              <a:buSzTx/>
              <a:buNone/>
            </a:pPr>
            <a:r>
              <a:rPr lang="en-US" dirty="0" smtClean="0">
                <a:hlinkClick r:id="rId4" action="ppaction://hlinksldjump"/>
              </a:rPr>
              <a:t>4.2: Recognize the three fundamental social issues that need to be addressed as suggested by Alfred Adler</a:t>
            </a:r>
            <a:endParaRPr lang="en-US" dirty="0" smtClean="0"/>
          </a:p>
          <a:p>
            <a:pPr marL="0" indent="0" eaLnBrk="1" hangingPunct="1">
              <a:buSzTx/>
              <a:buNone/>
            </a:pPr>
            <a:r>
              <a:rPr lang="en-US" dirty="0" smtClean="0">
                <a:hlinkClick r:id="rId5" action="ppaction://hlinksldjump"/>
              </a:rPr>
              <a:t>4.3: Describe Karen Horney's theories on culture and feminism</a:t>
            </a:r>
            <a:endParaRPr lang="en-US" dirty="0" smtClean="0"/>
          </a:p>
          <a:p>
            <a:pPr marL="0" indent="0" eaLnBrk="1" hangingPunct="1">
              <a:buSzTx/>
              <a:buNone/>
            </a:pPr>
            <a:r>
              <a:rPr lang="en-US" dirty="0" smtClean="0">
                <a:hlinkClick r:id="rId6" action="ppaction://hlinksldjump"/>
              </a:rPr>
              <a:t>4.4: Report the work done by Anna Freud and Heinz Hartmann on psychoanalysis</a:t>
            </a:r>
            <a:endParaRPr lang="en-US" altLang="en-US" dirty="0" smtClean="0">
              <a:latin typeface="+mj-lt"/>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tLang="en-US" dirty="0" smtClean="0"/>
              <a:t>Learning Objectives </a:t>
            </a:r>
            <a:r>
              <a:rPr lang="en-US" altLang="en-US" sz="2400" dirty="0" smtClean="0"/>
              <a:t>(2 of 2)</a:t>
            </a:r>
          </a:p>
        </p:txBody>
      </p:sp>
      <p:sp>
        <p:nvSpPr>
          <p:cNvPr id="17410" name="Content Placeholder 2"/>
          <p:cNvSpPr>
            <a:spLocks noGrp="1"/>
          </p:cNvSpPr>
          <p:nvPr>
            <p:ph idx="1"/>
          </p:nvPr>
        </p:nvSpPr>
        <p:spPr bwMode="auto"/>
        <p:txBody>
          <a:bodyPr wrap="square" numCol="1" anchor="t" anchorCtr="0" compatLnSpc="1">
            <a:prstTxWarp prst="textNoShape">
              <a:avLst/>
            </a:prstTxWarp>
          </a:bodyPr>
          <a:lstStyle/>
          <a:p>
            <a:pPr marL="0" indent="0" eaLnBrk="1" hangingPunct="1">
              <a:buSzTx/>
              <a:buNone/>
            </a:pPr>
            <a:r>
              <a:rPr lang="en-US" dirty="0" smtClean="0">
                <a:latin typeface="+mj-lt"/>
                <a:hlinkClick r:id="rId3" action="ppaction://hlinksldjump"/>
              </a:rPr>
              <a:t>4.5: Analyze the object relations theories as propagated by different theorists</a:t>
            </a:r>
            <a:endParaRPr lang="en-US" dirty="0" smtClean="0">
              <a:latin typeface="+mj-lt"/>
            </a:endParaRPr>
          </a:p>
          <a:p>
            <a:pPr marL="0" indent="0" eaLnBrk="1" hangingPunct="1">
              <a:buSzTx/>
              <a:buNone/>
            </a:pPr>
            <a:r>
              <a:rPr lang="en-US" dirty="0" smtClean="0">
                <a:latin typeface="+mj-lt"/>
                <a:hlinkClick r:id="rId4" action="ppaction://hlinksldjump"/>
              </a:rPr>
              <a:t>4.6: Examine how identity formation is a lifelong process as propagated by Erik Erikson</a:t>
            </a:r>
            <a:endParaRPr lang="en-US" dirty="0" smtClean="0">
              <a:latin typeface="+mj-lt"/>
            </a:endParaRPr>
          </a:p>
          <a:p>
            <a:pPr marL="0" indent="0" eaLnBrk="1" hangingPunct="1">
              <a:buSzTx/>
              <a:buNone/>
            </a:pPr>
            <a:r>
              <a:rPr lang="en-US" dirty="0" smtClean="0">
                <a:latin typeface="+mj-lt"/>
                <a:hlinkClick r:id="rId5" action="ppaction://hlinksldjump"/>
              </a:rPr>
              <a:t>4.7: Express the modern approaches to identity</a:t>
            </a:r>
            <a:endParaRPr lang="en-US" altLang="en-US" dirty="0" smtClean="0">
              <a:latin typeface="+mj-lt"/>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5"/>
          <p:cNvSpPr>
            <a:spLocks noGrp="1"/>
          </p:cNvSpPr>
          <p:nvPr>
            <p:ph type="title"/>
          </p:nvPr>
        </p:nvSpPr>
        <p:spPr/>
        <p:txBody>
          <a:bodyPr/>
          <a:lstStyle/>
          <a:p>
            <a:pPr eaLnBrk="1" hangingPunct="1"/>
            <a:r>
              <a:rPr lang="en-US" dirty="0" smtClean="0"/>
              <a:t>Introduction: Neo-Analytic and Ego Aspects of Personality</a:t>
            </a:r>
            <a:endParaRPr lang="en-US" altLang="en-US" dirty="0" smtClean="0"/>
          </a:p>
        </p:txBody>
      </p:sp>
      <p:sp>
        <p:nvSpPr>
          <p:cNvPr id="18434" name="Content Placeholder 7"/>
          <p:cNvSpPr>
            <a:spLocks noGrp="1"/>
          </p:cNvSpPr>
          <p:nvPr>
            <p:ph idx="1"/>
          </p:nvPr>
        </p:nvSpPr>
        <p:spPr bwMode="auto"/>
        <p:txBody>
          <a:bodyPr wrap="square" numCol="1" anchor="t" anchorCtr="0" compatLnSpc="1">
            <a:prstTxWarp prst="textNoShape">
              <a:avLst/>
            </a:prstTxWarp>
          </a:bodyPr>
          <a:lstStyle/>
          <a:p>
            <a:pPr lvl="0"/>
            <a:r>
              <a:rPr lang="en-US" dirty="0" smtClean="0"/>
              <a:t>Cliques and puppy love</a:t>
            </a:r>
          </a:p>
          <a:p>
            <a:pPr lvl="0"/>
            <a:r>
              <a:rPr lang="en-US" dirty="0" smtClean="0"/>
              <a:t>Complexes</a:t>
            </a:r>
          </a:p>
          <a:p>
            <a:r>
              <a:rPr lang="en-US" dirty="0" smtClean="0"/>
              <a:t>Neo-analytic</a:t>
            </a:r>
            <a:endParaRPr lang="en-US" altLang="en-US" dirty="0" smtClean="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57200" y="1427163"/>
            <a:ext cx="8229600" cy="403225"/>
          </a:xfrm>
        </p:spPr>
        <p:txBody>
          <a:bodyPr>
            <a:noAutofit/>
          </a:bodyPr>
          <a:lstStyle/>
          <a:p>
            <a:pPr eaLnBrk="1" hangingPunct="1">
              <a:defRPr/>
            </a:pPr>
            <a:r>
              <a:rPr lang="en-US" sz="1500" dirty="0" smtClean="0">
                <a:latin typeface="+mj-lt"/>
              </a:rPr>
              <a:t>Objective: Probe the development of the Carl Jung school of psychology as distinct from that of Freud</a:t>
            </a:r>
            <a:endParaRPr lang="en-US" sz="1500" dirty="0">
              <a:latin typeface="+mj-lt"/>
            </a:endParaRPr>
          </a:p>
        </p:txBody>
      </p:sp>
      <p:sp>
        <p:nvSpPr>
          <p:cNvPr id="19458" name="Content Placeholder 2"/>
          <p:cNvSpPr>
            <a:spLocks noGrp="1"/>
          </p:cNvSpPr>
          <p:nvPr>
            <p:ph sz="quarter" idx="14"/>
          </p:nvPr>
        </p:nvSpPr>
        <p:spPr bwMode="auto"/>
        <p:txBody>
          <a:bodyPr wrap="square" numCol="1" anchor="t" anchorCtr="0" compatLnSpc="1">
            <a:prstTxWarp prst="textNoShape">
              <a:avLst/>
            </a:prstTxWarp>
          </a:bodyPr>
          <a:lstStyle/>
          <a:p>
            <a:pPr lvl="0"/>
            <a:r>
              <a:rPr lang="en-US" dirty="0" smtClean="0"/>
              <a:t>Examples</a:t>
            </a:r>
          </a:p>
          <a:p>
            <a:r>
              <a:rPr lang="en-US" dirty="0" smtClean="0"/>
              <a:t>Explanation</a:t>
            </a:r>
            <a:endParaRPr lang="en-US" altLang="en-US" dirty="0" smtClean="0"/>
          </a:p>
        </p:txBody>
      </p:sp>
      <p:sp>
        <p:nvSpPr>
          <p:cNvPr id="19459" name="Title 3"/>
          <p:cNvSpPr>
            <a:spLocks noGrp="1"/>
          </p:cNvSpPr>
          <p:nvPr>
            <p:ph type="title"/>
          </p:nvPr>
        </p:nvSpPr>
        <p:spPr/>
        <p:txBody>
          <a:bodyPr/>
          <a:lstStyle/>
          <a:p>
            <a:pPr eaLnBrk="1" hangingPunct="1"/>
            <a:r>
              <a:rPr lang="en-US" dirty="0" smtClean="0"/>
              <a:t>4.1: Carl G. Jung and Selfhood</a:t>
            </a:r>
            <a:endParaRPr lang="en-US" altLang="en-US" dirty="0" smtClean="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4.1.1: Background to Jung’s Approach</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Childhood beliefs</a:t>
            </a:r>
          </a:p>
          <a:p>
            <a:r>
              <a:rPr lang="en-US" dirty="0" smtClean="0"/>
              <a:t>Beginnings of his theory</a:t>
            </a:r>
            <a:endParaRPr lang="en-US" altLang="en-US" dirty="0" smtClean="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dirty="0" smtClean="0"/>
              <a:t>4.1.2: Jung’s Analytic Psychology</a:t>
            </a:r>
            <a:endParaRPr lang="en-US" altLang="en-US" dirty="0" smtClean="0"/>
          </a:p>
        </p:txBody>
      </p:sp>
      <p:sp>
        <p:nvSpPr>
          <p:cNvPr id="21506" name="Content Placeholder 2"/>
          <p:cNvSpPr>
            <a:spLocks noGrp="1"/>
          </p:cNvSpPr>
          <p:nvPr>
            <p:ph idx="1"/>
          </p:nvPr>
        </p:nvSpPr>
        <p:spPr bwMode="auto"/>
        <p:txBody>
          <a:bodyPr wrap="square" numCol="1" anchor="t" anchorCtr="0" compatLnSpc="1">
            <a:prstTxWarp prst="textNoShape">
              <a:avLst/>
            </a:prstTxWarp>
          </a:bodyPr>
          <a:lstStyle/>
          <a:p>
            <a:pPr lvl="0"/>
            <a:r>
              <a:rPr lang="en-US" dirty="0" smtClean="0"/>
              <a:t>The conscious ego</a:t>
            </a:r>
          </a:p>
          <a:p>
            <a:pPr lvl="0"/>
            <a:r>
              <a:rPr lang="en-US" dirty="0" smtClean="0"/>
              <a:t>The personal unconscious</a:t>
            </a:r>
          </a:p>
          <a:p>
            <a:pPr lvl="0"/>
            <a:r>
              <a:rPr lang="en-US" dirty="0" smtClean="0"/>
              <a:t>The collective unconscious</a:t>
            </a:r>
          </a:p>
          <a:p>
            <a:pPr lvl="0"/>
            <a:r>
              <a:rPr lang="en-US" dirty="0" smtClean="0"/>
              <a:t>Complex</a:t>
            </a:r>
          </a:p>
          <a:p>
            <a:r>
              <a:rPr lang="en-US" dirty="0" smtClean="0"/>
              <a:t>Functions and attitudes</a:t>
            </a:r>
            <a:endParaRPr lang="en-US" altLang="en-US" dirty="0" smtClean="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508 Lecture">
  <a:themeElements>
    <a:clrScheme name="Office">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364</TotalTime>
  <Words>1326</Words>
  <Application>Microsoft Office PowerPoint</Application>
  <PresentationFormat>On-screen Show (4:3)</PresentationFormat>
  <Paragraphs>412</Paragraphs>
  <Slides>32</Slides>
  <Notes>32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Verdana</vt:lpstr>
      <vt:lpstr>508 Lecture</vt:lpstr>
      <vt:lpstr>Personality</vt:lpstr>
      <vt:lpstr>Modules (1 of 2)</vt:lpstr>
      <vt:lpstr>Modules (2 of 2)</vt:lpstr>
      <vt:lpstr>Learning Objectives (1 of 2)</vt:lpstr>
      <vt:lpstr>Learning Objectives (2 of 2)</vt:lpstr>
      <vt:lpstr>Introduction: Neo-Analytic and Ego Aspects of Personality</vt:lpstr>
      <vt:lpstr>4.1: Carl G. Jung and Selfhood</vt:lpstr>
      <vt:lpstr>4.1.1: Background to Jung’s Approach</vt:lpstr>
      <vt:lpstr>4.1.2: Jung’s Analytic Psychology</vt:lpstr>
      <vt:lpstr>Figure 4.1:  Fear of Snakes.</vt:lpstr>
      <vt:lpstr>4.2: Alfred Adler</vt:lpstr>
      <vt:lpstr>4.2.1: Adler’s Differences with Freudian Theory</vt:lpstr>
      <vt:lpstr>4.2.2: Adler’s Individual Psychology</vt:lpstr>
      <vt:lpstr>4.3: Karen Horney</vt:lpstr>
      <vt:lpstr>4.3.1: Rejection of Penis Envy</vt:lpstr>
      <vt:lpstr>4.3.2: Basic Anxiety</vt:lpstr>
      <vt:lpstr>4.3.3: The Self</vt:lpstr>
      <vt:lpstr>4.3.4: Neurotic Coping Strategies</vt:lpstr>
      <vt:lpstr>4.3.5: Horney’s Impact on Psychoanalytic Thinking</vt:lpstr>
      <vt:lpstr>4.4: Anna Freud and Heinz Hartmann</vt:lpstr>
      <vt:lpstr>4.5: Object Relations Theories</vt:lpstr>
      <vt:lpstr>4.5.1: Margaret Mahler and Symbiosis</vt:lpstr>
      <vt:lpstr>4.5.2: Melanie Klein, Heinz Kohut, and the Relational Perspective</vt:lpstr>
      <vt:lpstr>4.5.3: The Contributions of Object Relations Approaches</vt:lpstr>
      <vt:lpstr>4.6: Erik Erikson</vt:lpstr>
      <vt:lpstr>4.6.1: Erikson’s Life Path</vt:lpstr>
      <vt:lpstr>4.6.2: Identity Formation and Ego Crises</vt:lpstr>
      <vt:lpstr>4.7: Modern Approaches to Identity</vt:lpstr>
      <vt:lpstr>4.7.1: Personal and Social Identity</vt:lpstr>
      <vt:lpstr>4.7.2: The Role of Goals and Life Tasks</vt:lpstr>
      <vt:lpstr>4.7.3: Possible Selves and the Search for a Meaningful Life</vt:lpstr>
      <vt:lpstr>Conclusion: Neo-Analytic and Ego Aspects of Personality: Identity</vt:lpstr>
    </vt:vector>
  </TitlesOfParts>
  <Company>echosvoice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Courtney Welsh</cp:lastModifiedBy>
  <cp:revision>153</cp:revision>
  <dcterms:created xsi:type="dcterms:W3CDTF">2014-07-14T20:04:21Z</dcterms:created>
  <dcterms:modified xsi:type="dcterms:W3CDTF">2015-10-21T16:14:18Z</dcterms:modified>
</cp:coreProperties>
</file>