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60" r:id="rId3"/>
    <p:sldId id="266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zech, Carly" initials="C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64765" autoAdjust="0"/>
  </p:normalViewPr>
  <p:slideViewPr>
    <p:cSldViewPr>
      <p:cViewPr varScale="1">
        <p:scale>
          <a:sx n="42" d="100"/>
          <a:sy n="42" d="100"/>
        </p:scale>
        <p:origin x="198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6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3EC6D3-C29D-4B4A-A9FC-E795BA662189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E573B7-BF5A-4514-B38D-FC18D4D3C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322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C95E7C-8FD7-412A-B691-6CAF13AC142C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07010B-65D9-48F7-98AA-C40646453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019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771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Carl Rogers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Believed negative emotion stems from lack of positive regard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Emphasized need for unconditional positive regard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Incongruence between perception and experience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Abraham Maslow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Fears and doubts are roots of immaturity and hatred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Result of deficient environment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Raymond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Cattell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Used factor analysis to extract common human traits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Identified traits that characterize killers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Hans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Eysenck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High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psychoticism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Impulsive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Cruel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Tough-minded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Antisocial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Seymour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Feshbach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Anger as an emotional reaction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Empathy and altruism can counter anger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Cognitive simplicity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Unable to make distinction among others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Permits dismissing whole groups as enemies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Well-adjusted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maladjusted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Evaluate others realistically; constrain people to fit their construal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not see everybody as a threat; see others as having hostile intentions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Distortions begin at an early age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Classical learning theory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Hateful emotions are conditioned responses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example, violent abuse by mother during childhood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Operant learning theory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Emphasizes role of reinforcements and punishments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Aggression may escalate with triggers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Social learning theory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Hateful behavior is learned from observing others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Secondary drives that motivate actions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Role of society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Huge difference in averages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Even with United States, North versus South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Culture of honor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Violent responses to perceived slights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Emphatic defense of reputation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Higher rates of masculine risk-taking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Source of hate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Arise from combination of forces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Innate capacity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Evidence points to capacity not inevitability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Childhood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Abusive and unstable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Interpretations of events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Reward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Solution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Physical health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Good relationship with parents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Society rewards only good behavior</a:t>
            </a:r>
            <a:endParaRPr lang="en-US" sz="14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Male approach to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Attracted to women suited to conceive and carry healthy offspring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Attracted to women in their reproductive age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Female approach to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Physical attractiveness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Ability to provide necessities</a:t>
            </a:r>
            <a:endParaRPr lang="en-US" sz="16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Freud’s 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Love arises from sexual instincts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mother–oral gratification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lover–sexual satisfaction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Object relation theory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Mother as nurturer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Love for mother becomes prototype for future love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Sixth stage of psychosocial development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Early 20s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Mature love develops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Intimacy versus isolation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Models of attachment from childhood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 quality of adult relationships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Involves unresolved anxiety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Three romantic styles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Secure lovers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Avoidant lovers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Anxious-ambivalent lovers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Classifying types of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Good friends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Intimate friends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Different approaches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Liking and respect distinguished from love or passion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Comparing infatuation to sexual exploitation to true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two dozen scales to measure and define love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952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Etiology of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Disdain the simple behaviorist 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Those who realize potential find true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Persons must accept themselves before they can give love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Maslow’s need for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Love comes after physiological and safety needs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Two types of love – being love and deficiency love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Erich Fromm’s theory of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Human suffer from sense of alienation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Sees love as a special characteristic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Alleviate feelings of loneliness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4- Erich Fromm’s types of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Motherly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Brotherly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Erotic love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5- Rollo May’s types of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Sex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Eros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Philia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Authentic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Culture and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Arranged marriages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Love marriages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Good marriages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Practical attitudes about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Less idealism about sex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Passionate love correlates with marital satisfaction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Lonely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 trouble forming relationships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not trust easily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not open up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Psychosocial problems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Social inadequacy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Health ailments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Lower incomes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Solution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Developing skills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Changing environment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Joining groups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Personality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Extroverts are sexually adventurous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Seek extra stimulation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Engage in French kissing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Wider variety of sexual activities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Relationship between teenage sexual activity and subsequent mortality risk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Sexually active teenagers have higher mortality risk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Lower on conscientiousness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Greater abusers of alcohol in adulthood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Less willing to get a good education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Sexual aggression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Men’s attitude predict sexual aggression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Aggressors tend to be cold, impulsive, tough, and cruel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Pornography is a significant predictor</a:t>
            </a:r>
            <a:endParaRPr lang="en-US" sz="18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234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07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17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None/>
            </a:pPr>
            <a:r>
              <a:rPr lang="en-US" sz="1200" b="1" dirty="0" smtClean="0">
                <a:latin typeface="+mj-lt"/>
              </a:rPr>
              <a:t>• Point 1- Love </a:t>
            </a:r>
            <a:r>
              <a:rPr lang="en-US" sz="1200" b="1" dirty="0" err="1" smtClean="0">
                <a:latin typeface="+mj-lt"/>
              </a:rPr>
              <a:t>vs</a:t>
            </a:r>
            <a:r>
              <a:rPr lang="en-US" sz="1200" b="1" dirty="0" smtClean="0">
                <a:latin typeface="+mj-lt"/>
              </a:rPr>
              <a:t> hate</a:t>
            </a:r>
          </a:p>
          <a:p>
            <a:pPr lvl="1">
              <a:buFont typeface="Arial" pitchFamily="34" charset="0"/>
              <a:buNone/>
            </a:pPr>
            <a:r>
              <a:rPr lang="en-US" sz="1200" dirty="0" smtClean="0">
                <a:latin typeface="+mj-lt"/>
              </a:rPr>
              <a:t>• Love given a godly form</a:t>
            </a:r>
          </a:p>
          <a:p>
            <a:pPr lvl="1">
              <a:buFont typeface="Arial" pitchFamily="34" charset="0"/>
              <a:buNone/>
            </a:pPr>
            <a:r>
              <a:rPr lang="en-US" sz="1200" dirty="0" smtClean="0">
                <a:latin typeface="+mj-lt"/>
              </a:rPr>
              <a:t>• Hate the form of the devil</a:t>
            </a:r>
          </a:p>
          <a:p>
            <a:pPr lvl="0">
              <a:buFont typeface="Arial" pitchFamily="34" charset="0"/>
              <a:buNone/>
            </a:pPr>
            <a:r>
              <a:rPr lang="en-US" sz="1200" b="1" dirty="0" smtClean="0">
                <a:latin typeface="+mj-lt"/>
              </a:rPr>
              <a:t>• Point 2- Famous mass murderers</a:t>
            </a:r>
          </a:p>
          <a:p>
            <a:pPr lvl="1">
              <a:buFont typeface="Arial" pitchFamily="34" charset="0"/>
              <a:buNone/>
            </a:pPr>
            <a:r>
              <a:rPr lang="en-US" sz="1200" dirty="0" smtClean="0">
                <a:latin typeface="+mj-lt"/>
              </a:rPr>
              <a:t>• Hitler</a:t>
            </a:r>
          </a:p>
          <a:p>
            <a:pPr lvl="1">
              <a:buFont typeface="Arial" pitchFamily="34" charset="0"/>
              <a:buNone/>
            </a:pPr>
            <a:r>
              <a:rPr lang="en-US" sz="1200" dirty="0" smtClean="0">
                <a:latin typeface="+mj-lt"/>
              </a:rPr>
              <a:t>• Ted Bundy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Ethology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Study of animal behavior patterns in natural environments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Characterized aggression as the product of adaptive evolutionary processes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Ethological solutions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Organized sport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War games</a:t>
            </a:r>
          </a:p>
          <a:p>
            <a:pPr marL="4572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Sense of inevitability</a:t>
            </a:r>
            <a:endParaRPr lang="en-US" sz="14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Thanatos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Drive towards death and self-destructive power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Greek god of death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Consistent with Freud’s analysis of self-destruction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Defense mechanism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Projection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Displacement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Antisocial personality disorder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Psychopaths</a:t>
            </a:r>
          </a:p>
          <a:p>
            <a:pPr marL="4572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Sociopaths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Nonbiological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Early social experiences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Rejection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Unresolved psychosocial stages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Does not develop adequate trust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Punished for pursuing autonomy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Initiative punished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Fromm’s theory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Advances in civilization isolate people and give them more freedom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People surrender this freedom to counteract the loneliness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Authoritarian personality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a cruel penchant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Generated by negative relationship with parents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2"/>
          <p:cNvGrpSpPr>
            <a:grpSpLocks/>
          </p:cNvGrpSpPr>
          <p:nvPr userDrawn="1"/>
        </p:nvGrpSpPr>
        <p:grpSpPr bwMode="auto"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7" name="Always Learning Logo" descr="Pearson_Strap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Copyright"/>
            <p:cNvSpPr txBox="1">
              <a:spLocks noChangeArrowheads="1"/>
            </p:cNvSpPr>
            <p:nvPr/>
          </p:nvSpPr>
          <p:spPr bwMode="auto">
            <a:xfrm>
              <a:off x="1412875" y="6408738"/>
              <a:ext cx="63182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2016, 2012, 2009 Pearson Education, Inc. All Rights Reserved</a:t>
              </a:r>
            </a:p>
          </p:txBody>
        </p:sp>
        <p:pic>
          <p:nvPicPr>
            <p:cNvPr id="9" name="Pearson Logo" descr="Pearson_Bound_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0AD29-8067-40A0-8AC5-723E9F1011A1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C1536-8639-46DF-9729-D561A40E9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26054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2" name="Group 1"/>
          <p:cNvGrpSpPr>
            <a:grpSpLocks/>
          </p:cNvGrpSpPr>
          <p:nvPr userDrawn="1"/>
        </p:nvGrpSpPr>
        <p:grpSpPr bwMode="auto"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13" name="Always Learning Logo" descr="Pearson: Always Learning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opyright" descr="Copyright 2015, 2012, 2009"/>
            <p:cNvSpPr txBox="1">
              <a:spLocks noChangeArrowheads="1"/>
            </p:cNvSpPr>
            <p:nvPr/>
          </p:nvSpPr>
          <p:spPr bwMode="auto">
            <a:xfrm>
              <a:off x="1412875" y="6408738"/>
              <a:ext cx="63182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2016, 2012, 2009 Pearson Education, Inc. All Rights Reserved</a:t>
              </a:r>
            </a:p>
          </p:txBody>
        </p:sp>
      </p:grp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16430"/>
            <a:ext cx="8229600" cy="47897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029200" y="1600201"/>
            <a:ext cx="3657600" cy="16001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44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29200" y="3200400"/>
            <a:ext cx="3657600" cy="29257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B4D1-59A1-4690-9D00-77BCB3C80ADF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1097E92-C465-4BEF-8A37-AA2BC363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8283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arning Objectives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426920"/>
            <a:ext cx="8229600" cy="40277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981200"/>
            <a:ext cx="8229600" cy="4144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5D71-B1CB-4A10-911D-770D78166F86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A330CEF-10CA-41F4-A0A2-D0C60E39B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2222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SzPct val="100000"/>
              <a:defRPr/>
            </a:lvl1pPr>
            <a:lvl2pPr>
              <a:buFont typeface="Arial" pitchFamily="34" charset="0"/>
              <a:buChar char="−"/>
              <a:defRPr/>
            </a:lvl2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ABC0-94BA-4B8B-B4BD-9642F28D92AE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9537A-3D10-479E-8B29-D6641FFD4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34662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chemeClr val="bg1"/>
              </a:buClr>
              <a:buSzPct val="25000"/>
              <a:defRPr sz="2400"/>
            </a:lvl1pPr>
            <a:lvl2pPr marL="569913" indent="-285750">
              <a:defRPr sz="2000"/>
            </a:lvl2pPr>
            <a:lvl3pPr>
              <a:defRPr sz="20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D454-C9D6-488C-91CC-947055288BBA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57F7-C672-433C-A3ED-FA86B4455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986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12390-8E76-48DF-A3D6-726622427D5C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69B8C40-22C9-4E01-BD95-C8A1ABB82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28871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>
            <a:noAutofit/>
          </a:bodyPr>
          <a:lstStyle>
            <a:lvl1pPr algn="l"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E65F2-184D-409E-9914-84B130692C51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78CE2-0E02-4E2E-8F8D-38051BE65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97706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15900"/>
            <a:ext cx="82296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663" y="6172200"/>
            <a:ext cx="8596312" cy="23495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2713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C0DF12-5213-40E5-8F65-57C01DA39BBC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3" y="112713"/>
            <a:ext cx="552450" cy="1825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E3A08F29-D342-4155-A5C8-A3BF07387C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3" name="Group 6"/>
          <p:cNvGrpSpPr>
            <a:grpSpLocks/>
          </p:cNvGrpSpPr>
          <p:nvPr userDrawn="1"/>
        </p:nvGrpSpPr>
        <p:grpSpPr bwMode="auto">
          <a:xfrm>
            <a:off x="93663" y="6408738"/>
            <a:ext cx="9096375" cy="463550"/>
            <a:chOff x="93969" y="6408738"/>
            <a:chExt cx="9096069" cy="463550"/>
          </a:xfrm>
        </p:grpSpPr>
        <p:sp>
          <p:nvSpPr>
            <p:cNvPr id="13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4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2016, 2012, 2009 Pearson Education, Inc. All Rights Reserved</a:t>
              </a:r>
            </a:p>
          </p:txBody>
        </p:sp>
        <p:pic>
          <p:nvPicPr>
            <p:cNvPr id="1035" name="Pearson Logo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255588" indent="-255588" algn="l" rtl="0" eaLnBrk="0" fontAlgn="base" hangingPunct="0">
        <a:spcBef>
          <a:spcPts val="1500"/>
        </a:spcBef>
        <a:spcAft>
          <a:spcPct val="0"/>
        </a:spcAft>
        <a:buClr>
          <a:schemeClr val="accent1"/>
        </a:buClr>
        <a:buFont typeface="Arial" pitchFamily="34" charset="0"/>
        <a:buChar char="−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−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−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4.xml"/><Relationship Id="rId7" Type="http://schemas.openxmlformats.org/officeDocument/2006/relationships/slide" Target="slide2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3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229600" cy="622300"/>
          </a:xfrm>
        </p:spPr>
        <p:txBody>
          <a:bodyPr/>
          <a:lstStyle/>
          <a:p>
            <a:pPr eaLnBrk="1" hangingPunct="1"/>
            <a:r>
              <a:rPr lang="en-US" altLang="en-US" smtClean="0"/>
              <a:t>Personality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457200" y="815975"/>
            <a:ext cx="8229600" cy="479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Sixth edition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5029200" y="1600200"/>
            <a:ext cx="3657600" cy="1600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Chapter 14</a:t>
            </a:r>
          </a:p>
        </p:txBody>
      </p:sp>
      <p:sp>
        <p:nvSpPr>
          <p:cNvPr id="14340" name="Text Placeholder 4"/>
          <p:cNvSpPr>
            <a:spLocks noGrp="1"/>
          </p:cNvSpPr>
          <p:nvPr>
            <p:ph type="body" sz="quarter" idx="1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Love and Hate</a:t>
            </a:r>
            <a:endParaRPr lang="en-US" altLang="en-US" dirty="0" smtClean="0"/>
          </a:p>
        </p:txBody>
      </p:sp>
      <p:pic>
        <p:nvPicPr>
          <p:cNvPr id="14341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60500"/>
            <a:ext cx="38100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14.1.5: The Humanistic Perspective on Hate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Carl Rogers</a:t>
            </a:r>
          </a:p>
          <a:p>
            <a:r>
              <a:rPr lang="en-US" dirty="0" smtClean="0"/>
              <a:t>Abraham Maslow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14.1.6: Hatred as a Trait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Raymond </a:t>
            </a:r>
            <a:r>
              <a:rPr lang="en-US" dirty="0" err="1" smtClean="0"/>
              <a:t>Cattell</a:t>
            </a:r>
            <a:endParaRPr lang="en-US" dirty="0" smtClean="0"/>
          </a:p>
          <a:p>
            <a:pPr lvl="0"/>
            <a:r>
              <a:rPr lang="en-US" dirty="0" smtClean="0"/>
              <a:t>Hans </a:t>
            </a:r>
            <a:r>
              <a:rPr lang="en-US" dirty="0" err="1" smtClean="0"/>
              <a:t>Eysenck</a:t>
            </a:r>
            <a:endParaRPr lang="en-US" dirty="0" smtClean="0"/>
          </a:p>
          <a:p>
            <a:r>
              <a:rPr lang="en-US" dirty="0" smtClean="0"/>
              <a:t>Seymour </a:t>
            </a:r>
            <a:r>
              <a:rPr lang="en-US" dirty="0" err="1" smtClean="0"/>
              <a:t>Feshbach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14.1.7: Cognitive Approaches to Hate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Cognitive simplicity</a:t>
            </a:r>
          </a:p>
          <a:p>
            <a:r>
              <a:rPr lang="en-US" dirty="0" smtClean="0"/>
              <a:t>Well-adjusted </a:t>
            </a:r>
            <a:r>
              <a:rPr lang="en-US" dirty="0" err="1" smtClean="0"/>
              <a:t>vs</a:t>
            </a:r>
            <a:r>
              <a:rPr lang="en-US" dirty="0" smtClean="0"/>
              <a:t> maladjusted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14.1.8: Learning Theory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Classical learning theory</a:t>
            </a:r>
          </a:p>
          <a:p>
            <a:pPr lvl="0"/>
            <a:r>
              <a:rPr lang="en-US" dirty="0" smtClean="0"/>
              <a:t>Operant learning theory</a:t>
            </a:r>
          </a:p>
          <a:p>
            <a:r>
              <a:rPr lang="en-US" dirty="0" smtClean="0"/>
              <a:t>Social learning theory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14.1.9: Cultural Differences in Hatred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Role of society</a:t>
            </a:r>
          </a:p>
          <a:p>
            <a:r>
              <a:rPr lang="en-US" dirty="0" smtClean="0"/>
              <a:t>Culture of honor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500" dirty="0" smtClean="0">
                <a:latin typeface="+mj-lt"/>
              </a:rPr>
              <a:t>Objective: Review causes and cures for hate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Source of hate</a:t>
            </a:r>
          </a:p>
          <a:p>
            <a:pPr lvl="0"/>
            <a:r>
              <a:rPr lang="en-US" dirty="0" smtClean="0"/>
              <a:t>Childhood</a:t>
            </a:r>
          </a:p>
          <a:p>
            <a:r>
              <a:rPr lang="en-US" dirty="0" smtClean="0"/>
              <a:t>Solution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14.2: Evaluating Hate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500" dirty="0" smtClean="0">
                <a:latin typeface="+mj-lt"/>
              </a:rPr>
              <a:t>Objective: Investigate the different motivations for love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Male approach to love</a:t>
            </a:r>
          </a:p>
          <a:p>
            <a:r>
              <a:rPr lang="en-US" dirty="0" smtClean="0"/>
              <a:t>Female approach to love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14.3: The Personality of Love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14.3.1: Psychoanalytic Explanations for Love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Freud’s view</a:t>
            </a:r>
          </a:p>
          <a:p>
            <a:r>
              <a:rPr lang="en-US" dirty="0" smtClean="0"/>
              <a:t>Object relation theory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14.3.2: Neo-Analytic Explanations for Love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Sixth stage of psychosocial development</a:t>
            </a:r>
          </a:p>
          <a:p>
            <a:pPr lvl="0"/>
            <a:r>
              <a:rPr lang="en-US" dirty="0" smtClean="0"/>
              <a:t>Models of attachment from childhood</a:t>
            </a:r>
          </a:p>
          <a:p>
            <a:r>
              <a:rPr lang="en-US" dirty="0" smtClean="0"/>
              <a:t>Three romantic styles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14.3.3: Cognitive Approaches to Love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Classifying types of love</a:t>
            </a:r>
          </a:p>
          <a:p>
            <a:r>
              <a:rPr lang="en-US" dirty="0" smtClean="0"/>
              <a:t>Different approaches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Modules</a:t>
            </a:r>
            <a:endParaRPr lang="en-US" altLang="en-US" sz="2400" dirty="0" smtClean="0"/>
          </a:p>
        </p:txBody>
      </p:sp>
      <p:sp>
        <p:nvSpPr>
          <p:cNvPr id="19458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hlinkClick r:id="rId3" action="ppaction://hlinksldjump"/>
              </a:rPr>
              <a:t>Introduction: Love and Hate</a:t>
            </a:r>
            <a:endParaRPr lang="en-US" sz="2400" dirty="0" smtClean="0"/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hlinkClick r:id="rId4" action="ppaction://hlinksldjump"/>
              </a:rPr>
              <a:t>14.1: The Personality of Hate</a:t>
            </a:r>
            <a:endParaRPr lang="en-US" sz="2400" dirty="0" smtClean="0"/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hlinkClick r:id="rId5" action="ppaction://hlinksldjump"/>
              </a:rPr>
              <a:t>14.2: Evaluating Hate</a:t>
            </a:r>
            <a:endParaRPr lang="en-US" sz="2400" dirty="0" smtClean="0"/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hlinkClick r:id="rId6" action="ppaction://hlinksldjump"/>
              </a:rPr>
              <a:t>14.3: The Personality of Love</a:t>
            </a:r>
            <a:endParaRPr lang="en-US" sz="2400" dirty="0" smtClean="0"/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hlinkClick r:id="rId7" action="ppaction://hlinksldjump"/>
              </a:rPr>
              <a:t>14.4: Love Gone Wrong</a:t>
            </a:r>
            <a:endParaRPr lang="en-US" sz="2400" dirty="0" smtClean="0"/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hlinkClick r:id="rId8" action="ppaction://hlinksldjump"/>
              </a:rPr>
              <a:t>Conclusion: Love and Hate</a:t>
            </a:r>
            <a:endParaRPr lang="en-US" sz="2400" dirty="0" smtClean="0"/>
          </a:p>
          <a:p>
            <a:pPr marL="0" indent="-457200" eaLnBrk="1" hangingPunct="1">
              <a:buSz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14.3.4: Humanistic–Existential Perspectives on Love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Etiology of love</a:t>
            </a:r>
          </a:p>
          <a:p>
            <a:pPr lvl="0"/>
            <a:r>
              <a:rPr lang="en-US" dirty="0" smtClean="0"/>
              <a:t>Maslow’s need for love</a:t>
            </a:r>
          </a:p>
          <a:p>
            <a:pPr lvl="0"/>
            <a:r>
              <a:rPr lang="en-US" dirty="0" smtClean="0"/>
              <a:t>Erich Fromm’s theory of love</a:t>
            </a:r>
          </a:p>
          <a:p>
            <a:pPr lvl="0"/>
            <a:r>
              <a:rPr lang="en-US" dirty="0" smtClean="0"/>
              <a:t>Erich Fromm’s types of love</a:t>
            </a:r>
          </a:p>
          <a:p>
            <a:r>
              <a:rPr lang="en-US" dirty="0" smtClean="0"/>
              <a:t>Rollo May’s types of love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14.3.5: Cultural Differences in Love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Culture and love</a:t>
            </a:r>
          </a:p>
          <a:p>
            <a:r>
              <a:rPr lang="en-US" dirty="0" smtClean="0"/>
              <a:t>Good marriages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14.3.6: The Trait and </a:t>
            </a:r>
            <a:r>
              <a:rPr lang="en-US" dirty="0" err="1" smtClean="0"/>
              <a:t>Interactionist</a:t>
            </a:r>
            <a:r>
              <a:rPr lang="en-US" dirty="0" smtClean="0"/>
              <a:t> Approaches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Lonely people</a:t>
            </a:r>
          </a:p>
          <a:p>
            <a:pPr lvl="0"/>
            <a:r>
              <a:rPr lang="en-US" dirty="0" smtClean="0"/>
              <a:t>Psychosocial problems</a:t>
            </a:r>
          </a:p>
          <a:p>
            <a:r>
              <a:rPr lang="en-US" dirty="0" smtClean="0"/>
              <a:t>Solution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500" dirty="0" smtClean="0">
                <a:latin typeface="+mj-lt"/>
              </a:rPr>
              <a:t>Objective: Investigate the relationship between personality and sexual behavior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Personality</a:t>
            </a:r>
          </a:p>
          <a:p>
            <a:pPr lvl="0"/>
            <a:r>
              <a:rPr lang="en-US" dirty="0" smtClean="0"/>
              <a:t>Relationship between teenage sexual activity and subsequent mortality risk</a:t>
            </a:r>
          </a:p>
          <a:p>
            <a:r>
              <a:rPr lang="en-US" dirty="0" smtClean="0"/>
              <a:t>Sexual aggression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14.4: Love Gone Wrong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Conclusion: Love and Hate</a:t>
            </a:r>
            <a:endParaRPr lang="en-US" altLang="en-US" dirty="0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Love inspires</a:t>
            </a:r>
          </a:p>
          <a:p>
            <a:pPr lvl="0"/>
            <a:r>
              <a:rPr lang="en-US" dirty="0" smtClean="0"/>
              <a:t>Hate shocks and fascinates</a:t>
            </a:r>
          </a:p>
          <a:p>
            <a:pPr lvl="0"/>
            <a:r>
              <a:rPr lang="en-US" dirty="0" smtClean="0"/>
              <a:t>Aggression is the product of an adaptive process</a:t>
            </a:r>
          </a:p>
          <a:p>
            <a:pPr lvl="0"/>
            <a:r>
              <a:rPr lang="en-US" dirty="0" smtClean="0"/>
              <a:t>Freud attributes aggression to death instinct</a:t>
            </a:r>
          </a:p>
          <a:p>
            <a:r>
              <a:rPr lang="en-US" smtClean="0"/>
              <a:t>Humanistic-existential view attributes aggression to thwarting natural tendencies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Learning Objectives</a:t>
            </a:r>
            <a:endParaRPr lang="en-US" altLang="en-US" sz="2400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SzTx/>
              <a:buNone/>
            </a:pPr>
            <a:r>
              <a:rPr lang="en-US" dirty="0" smtClean="0">
                <a:hlinkClick r:id="rId3" action="ppaction://hlinksldjump"/>
              </a:rPr>
              <a:t>14.1: Investigate the different motivations for hate</a:t>
            </a:r>
            <a:endParaRPr lang="en-US" dirty="0" smtClean="0"/>
          </a:p>
          <a:p>
            <a:pPr marL="0" indent="0" eaLnBrk="1" hangingPunct="1">
              <a:buSzTx/>
              <a:buNone/>
            </a:pPr>
            <a:r>
              <a:rPr lang="en-US" dirty="0" smtClean="0">
                <a:hlinkClick r:id="rId4" action="ppaction://hlinksldjump"/>
              </a:rPr>
              <a:t>14.2: Review causes and cures for hate</a:t>
            </a:r>
            <a:endParaRPr lang="en-US" dirty="0" smtClean="0"/>
          </a:p>
          <a:p>
            <a:pPr marL="0" indent="0" eaLnBrk="1" hangingPunct="1">
              <a:buSzTx/>
              <a:buNone/>
            </a:pPr>
            <a:r>
              <a:rPr lang="en-US" dirty="0" smtClean="0">
                <a:hlinkClick r:id="rId5" action="ppaction://hlinksldjump"/>
              </a:rPr>
              <a:t>14.3: Investigate the different motivations for love</a:t>
            </a:r>
            <a:endParaRPr lang="en-US" dirty="0" smtClean="0"/>
          </a:p>
          <a:p>
            <a:pPr marL="0" indent="0" eaLnBrk="1" hangingPunct="1">
              <a:buSzTx/>
              <a:buNone/>
            </a:pPr>
            <a:r>
              <a:rPr lang="en-US" dirty="0" smtClean="0">
                <a:hlinkClick r:id="rId6" action="ppaction://hlinksldjump"/>
              </a:rPr>
              <a:t>14.4: Investigate the relationship between personality and sexual behavior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Introduction: Love and Hate</a:t>
            </a:r>
            <a:endParaRPr lang="en-US" altLang="en-US" dirty="0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Motivations for hate</a:t>
            </a:r>
          </a:p>
          <a:p>
            <a:pPr lvl="0"/>
            <a:r>
              <a:rPr lang="en-US" dirty="0" smtClean="0"/>
              <a:t>Cause and cures for hate</a:t>
            </a:r>
          </a:p>
          <a:p>
            <a:pPr lvl="0"/>
            <a:r>
              <a:rPr lang="en-US" dirty="0" smtClean="0"/>
              <a:t>Motivations for love</a:t>
            </a:r>
          </a:p>
          <a:p>
            <a:r>
              <a:rPr lang="en-US" dirty="0" smtClean="0"/>
              <a:t>Relationship between love and sexual behavior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500" dirty="0" smtClean="0">
                <a:latin typeface="+mj-lt"/>
              </a:rPr>
              <a:t>Objective: Investigate the different motivations for hate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Love </a:t>
            </a:r>
            <a:r>
              <a:rPr lang="en-US" dirty="0" err="1" smtClean="0"/>
              <a:t>vs</a:t>
            </a:r>
            <a:r>
              <a:rPr lang="en-US" dirty="0" smtClean="0"/>
              <a:t> hate</a:t>
            </a:r>
          </a:p>
          <a:p>
            <a:r>
              <a:rPr lang="en-US" dirty="0" smtClean="0"/>
              <a:t>Famous mass murderers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14.1: The Personality of Hate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15900"/>
            <a:ext cx="8915400" cy="1096963"/>
          </a:xfrm>
        </p:spPr>
        <p:txBody>
          <a:bodyPr/>
          <a:lstStyle/>
          <a:p>
            <a:pPr eaLnBrk="1" hangingPunct="1"/>
            <a:r>
              <a:rPr lang="en-US" dirty="0" smtClean="0"/>
              <a:t>14.1.1: Biological Explanations of Hate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Ethology</a:t>
            </a:r>
            <a:endParaRPr lang="en-US" dirty="0" smtClean="0"/>
          </a:p>
          <a:p>
            <a:r>
              <a:rPr lang="en-US" dirty="0" smtClean="0"/>
              <a:t>Ethological solutions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14.1.2: Psychoanalytic Approaches to Hate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Thanatos</a:t>
            </a:r>
            <a:endParaRPr lang="en-US" dirty="0" smtClean="0"/>
          </a:p>
          <a:p>
            <a:pPr lvl="0"/>
            <a:r>
              <a:rPr lang="en-US" dirty="0" smtClean="0"/>
              <a:t>Defense mechanism</a:t>
            </a:r>
          </a:p>
          <a:p>
            <a:r>
              <a:rPr lang="en-US" dirty="0" smtClean="0"/>
              <a:t>Antisocial personality disorder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14.1.3: Neo-Analytic Views of Hate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Nonbiological</a:t>
            </a:r>
            <a:endParaRPr lang="en-US" dirty="0" smtClean="0"/>
          </a:p>
          <a:p>
            <a:r>
              <a:rPr lang="en-US" dirty="0" smtClean="0"/>
              <a:t>Unresolved psychosocial stages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14.1.4: Hate and Authoritarianism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Fromm’s theory</a:t>
            </a:r>
          </a:p>
          <a:p>
            <a:r>
              <a:rPr lang="en-US" dirty="0" smtClean="0"/>
              <a:t>Authoritarian personality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302</TotalTime>
  <Words>1399</Words>
  <Application>Microsoft Office PowerPoint</Application>
  <PresentationFormat>On-screen Show (4:3)</PresentationFormat>
  <Paragraphs>296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Verdana</vt:lpstr>
      <vt:lpstr>508 Lecture</vt:lpstr>
      <vt:lpstr>Personality</vt:lpstr>
      <vt:lpstr>Modules</vt:lpstr>
      <vt:lpstr>Learning Objectives</vt:lpstr>
      <vt:lpstr>Introduction: Love and Hate</vt:lpstr>
      <vt:lpstr>14.1: The Personality of Hate</vt:lpstr>
      <vt:lpstr>14.1.1: Biological Explanations of Hate</vt:lpstr>
      <vt:lpstr>14.1.2: Psychoanalytic Approaches to Hate</vt:lpstr>
      <vt:lpstr>14.1.3: Neo-Analytic Views of Hate</vt:lpstr>
      <vt:lpstr>14.1.4: Hate and Authoritarianism</vt:lpstr>
      <vt:lpstr>14.1.5: The Humanistic Perspective on Hate</vt:lpstr>
      <vt:lpstr>14.1.6: Hatred as a Trait</vt:lpstr>
      <vt:lpstr>14.1.7: Cognitive Approaches to Hate</vt:lpstr>
      <vt:lpstr>14.1.8: Learning Theory</vt:lpstr>
      <vt:lpstr>14.1.9: Cultural Differences in Hatred</vt:lpstr>
      <vt:lpstr>14.2: Evaluating Hate</vt:lpstr>
      <vt:lpstr>14.3: The Personality of Love</vt:lpstr>
      <vt:lpstr>14.3.1: Psychoanalytic Explanations for Love</vt:lpstr>
      <vt:lpstr>14.3.2: Neo-Analytic Explanations for Love</vt:lpstr>
      <vt:lpstr>14.3.3: Cognitive Approaches to Love</vt:lpstr>
      <vt:lpstr>14.3.4: Humanistic–Existential Perspectives on Love</vt:lpstr>
      <vt:lpstr>14.3.5: Cultural Differences in Love</vt:lpstr>
      <vt:lpstr>14.3.6: The Trait and Interactionist Approaches</vt:lpstr>
      <vt:lpstr>14.4: Love Gone Wrong</vt:lpstr>
      <vt:lpstr>Conclusion: Love and Hate</vt:lpstr>
    </vt:vector>
  </TitlesOfParts>
  <Company>echosvoice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Compliant Lecture PowerPoint</dc:title>
  <dc:subject>Introduction to Psychology</dc:subject>
  <dc:creator>Echo Swinford</dc:creator>
  <cp:lastModifiedBy>Courtney Welsh</cp:lastModifiedBy>
  <cp:revision>146</cp:revision>
  <dcterms:created xsi:type="dcterms:W3CDTF">2014-07-14T20:04:21Z</dcterms:created>
  <dcterms:modified xsi:type="dcterms:W3CDTF">2015-10-21T16:49:53Z</dcterms:modified>
</cp:coreProperties>
</file>