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6" r:id="rId2"/>
    <p:sldId id="267" r:id="rId3"/>
    <p:sldId id="268" r:id="rId4"/>
    <p:sldId id="269" r:id="rId5"/>
    <p:sldId id="270" r:id="rId6"/>
    <p:sldId id="271" r:id="rId7"/>
    <p:sldId id="272" r:id="rId8"/>
    <p:sldId id="273" r:id="rId9"/>
    <p:sldId id="275" r:id="rId10"/>
    <p:sldId id="276" r:id="rId11"/>
    <p:sldId id="277" r:id="rId12"/>
    <p:sldId id="278" r:id="rId13"/>
    <p:sldId id="279" r:id="rId14"/>
    <p:sldId id="280" r:id="rId15"/>
    <p:sldId id="281" r:id="rId16"/>
    <p:sldId id="282" r:id="rId17"/>
    <p:sldId id="284" r:id="rId18"/>
    <p:sldId id="285" r:id="rId19"/>
    <p:sldId id="287" r:id="rId20"/>
    <p:sldId id="288" r:id="rId21"/>
    <p:sldId id="289" r:id="rId22"/>
    <p:sldId id="291" r:id="rId23"/>
    <p:sldId id="293" r:id="rId24"/>
    <p:sldId id="294" r:id="rId25"/>
    <p:sldId id="295" r:id="rId26"/>
    <p:sldId id="2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zech, Carly" initials="C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63188" autoAdjust="0"/>
  </p:normalViewPr>
  <p:slideViewPr>
    <p:cSldViewPr>
      <p:cViewPr varScale="1">
        <p:scale>
          <a:sx n="41" d="100"/>
          <a:sy n="41" d="100"/>
        </p:scale>
        <p:origin x="2006" y="43"/>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1</a:t>
            </a:fld>
            <a:endParaRPr lang="en-US" altLang="en-US"/>
          </a:p>
        </p:txBody>
      </p:sp>
    </p:spTree>
    <p:extLst>
      <p:ext uri="{BB962C8B-B14F-4D97-AF65-F5344CB8AC3E}">
        <p14:creationId xmlns:p14="http://schemas.microsoft.com/office/powerpoint/2010/main" val="1062864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Genetic sex</a:t>
            </a:r>
          </a:p>
          <a:p>
            <a:pPr lvl="1">
              <a:buFont typeface="Arial" pitchFamily="34" charset="0"/>
              <a:buChar char="•"/>
            </a:pPr>
            <a:r>
              <a:rPr lang="en-US" sz="1200" kern="1200" dirty="0" smtClean="0">
                <a:solidFill>
                  <a:schemeClr val="tx1"/>
                </a:solidFill>
                <a:latin typeface="+mn-lt"/>
                <a:ea typeface="+mn-ea"/>
                <a:cs typeface="+mn-cs"/>
              </a:rPr>
              <a:t>Determined at the moment of conception</a:t>
            </a:r>
          </a:p>
          <a:p>
            <a:pPr lvl="1">
              <a:buFont typeface="Arial" pitchFamily="34" charset="0"/>
              <a:buChar char="•"/>
            </a:pPr>
            <a:r>
              <a:rPr lang="en-US" sz="1200" kern="1200" dirty="0" smtClean="0">
                <a:solidFill>
                  <a:schemeClr val="tx1"/>
                </a:solidFill>
                <a:latin typeface="+mn-lt"/>
                <a:ea typeface="+mn-ea"/>
                <a:cs typeface="+mn-cs"/>
              </a:rPr>
              <a:t>Female’s egg with its X chromosome joins with the male sperm with its X or Y chromosome </a:t>
            </a:r>
          </a:p>
          <a:p>
            <a:pPr lvl="0">
              <a:buFont typeface="Arial" pitchFamily="34" charset="0"/>
              <a:buChar char="•"/>
            </a:pPr>
            <a:r>
              <a:rPr lang="en-US" sz="1200" b="1" kern="1200" dirty="0" smtClean="0">
                <a:solidFill>
                  <a:schemeClr val="tx1"/>
                </a:solidFill>
                <a:latin typeface="+mn-lt"/>
                <a:ea typeface="+mn-ea"/>
                <a:cs typeface="+mn-cs"/>
              </a:rPr>
              <a:t>Point 2- Influences of female development</a:t>
            </a:r>
          </a:p>
          <a:p>
            <a:pPr lvl="1">
              <a:buFont typeface="Arial" pitchFamily="34" charset="0"/>
              <a:buChar char="•"/>
            </a:pPr>
            <a:r>
              <a:rPr lang="en-US" sz="1200" kern="1200" dirty="0" smtClean="0">
                <a:solidFill>
                  <a:schemeClr val="tx1"/>
                </a:solidFill>
                <a:latin typeface="+mn-lt"/>
                <a:ea typeface="+mn-ea"/>
                <a:cs typeface="+mn-cs"/>
              </a:rPr>
              <a:t>Hormones secreted by the mother</a:t>
            </a:r>
          </a:p>
          <a:p>
            <a:pPr lvl="1">
              <a:buFont typeface="Arial" pitchFamily="34" charset="0"/>
              <a:buChar char="•"/>
            </a:pPr>
            <a:r>
              <a:rPr lang="en-US" sz="1200" kern="1200" dirty="0" smtClean="0">
                <a:solidFill>
                  <a:schemeClr val="tx1"/>
                </a:solidFill>
                <a:latin typeface="+mn-lt"/>
                <a:ea typeface="+mn-ea"/>
                <a:cs typeface="+mn-cs"/>
              </a:rPr>
              <a:t>Placenta</a:t>
            </a:r>
          </a:p>
          <a:p>
            <a:pPr lvl="1">
              <a:buFont typeface="Arial" pitchFamily="34" charset="0"/>
              <a:buChar char="•"/>
            </a:pPr>
            <a:r>
              <a:rPr lang="en-US" sz="1200" kern="1200" dirty="0" smtClean="0">
                <a:solidFill>
                  <a:schemeClr val="tx1"/>
                </a:solidFill>
                <a:latin typeface="+mn-lt"/>
                <a:ea typeface="+mn-ea"/>
                <a:cs typeface="+mn-cs"/>
              </a:rPr>
              <a:t>Female fetus’s ovaries</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11</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Evidence of effect of prenatal hormones on gender behavior</a:t>
            </a:r>
          </a:p>
          <a:p>
            <a:pPr lvl="1">
              <a:buFont typeface="Arial" pitchFamily="34" charset="0"/>
              <a:buChar char="•"/>
            </a:pPr>
            <a:r>
              <a:rPr lang="en-US" sz="1200" kern="1200" dirty="0" smtClean="0">
                <a:solidFill>
                  <a:schemeClr val="tx1"/>
                </a:solidFill>
                <a:latin typeface="+mn-lt"/>
                <a:ea typeface="+mn-ea"/>
                <a:cs typeface="+mn-cs"/>
              </a:rPr>
              <a:t>Experimental data from animal studies</a:t>
            </a:r>
          </a:p>
          <a:p>
            <a:pPr lvl="1">
              <a:buFont typeface="Arial" pitchFamily="34" charset="0"/>
              <a:buChar char="•"/>
            </a:pPr>
            <a:r>
              <a:rPr lang="en-US" sz="1200" kern="1200" dirty="0" smtClean="0">
                <a:solidFill>
                  <a:schemeClr val="tx1"/>
                </a:solidFill>
                <a:latin typeface="+mn-lt"/>
                <a:ea typeface="+mn-ea"/>
                <a:cs typeface="+mn-cs"/>
              </a:rPr>
              <a:t>Studies of humans who have experienced prenatal genetic or hormonal anomalies </a:t>
            </a:r>
          </a:p>
          <a:p>
            <a:pPr lvl="0">
              <a:buFont typeface="Arial" pitchFamily="34" charset="0"/>
              <a:buChar char="•"/>
            </a:pPr>
            <a:r>
              <a:rPr lang="en-US" sz="1200" b="1" kern="1200" dirty="0" smtClean="0">
                <a:solidFill>
                  <a:schemeClr val="tx1"/>
                </a:solidFill>
                <a:latin typeface="+mn-lt"/>
                <a:ea typeface="+mn-ea"/>
                <a:cs typeface="+mn-cs"/>
              </a:rPr>
              <a:t>Point 2- Turner’s syndrome</a:t>
            </a:r>
          </a:p>
          <a:p>
            <a:pPr lvl="1">
              <a:buFont typeface="Arial" pitchFamily="34" charset="0"/>
              <a:buChar char="•"/>
            </a:pPr>
            <a:r>
              <a:rPr lang="en-US" sz="1200" kern="1200" dirty="0" smtClean="0">
                <a:solidFill>
                  <a:schemeClr val="tx1"/>
                </a:solidFill>
                <a:latin typeface="+mn-lt"/>
                <a:ea typeface="+mn-ea"/>
                <a:cs typeface="+mn-cs"/>
              </a:rPr>
              <a:t>When a child is born with a single X chromosome, an X0</a:t>
            </a:r>
          </a:p>
          <a:p>
            <a:pPr lvl="1">
              <a:buFont typeface="Arial" pitchFamily="34" charset="0"/>
              <a:buChar char="•"/>
            </a:pPr>
            <a:r>
              <a:rPr lang="en-US" sz="1200" kern="1200" dirty="0" smtClean="0">
                <a:solidFill>
                  <a:schemeClr val="tx1"/>
                </a:solidFill>
                <a:latin typeface="+mn-lt"/>
                <a:ea typeface="+mn-ea"/>
                <a:cs typeface="+mn-cs"/>
              </a:rPr>
              <a:t>Individuals have female external genitals but no ovaries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12</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a:t>
            </a:r>
            <a:r>
              <a:rPr lang="en-US" sz="1200" b="1" kern="1200" dirty="0" err="1" smtClean="0">
                <a:solidFill>
                  <a:schemeClr val="tx1"/>
                </a:solidFill>
                <a:latin typeface="+mn-lt"/>
                <a:ea typeface="+mn-ea"/>
                <a:cs typeface="+mn-cs"/>
              </a:rPr>
              <a:t>Hyperandrogenism</a:t>
            </a:r>
            <a:endParaRPr lang="en-US" sz="1200" b="1" kern="1200" dirty="0" smtClean="0">
              <a:solidFill>
                <a:schemeClr val="tx1"/>
              </a:solidFill>
              <a:latin typeface="+mn-lt"/>
              <a:ea typeface="+mn-ea"/>
              <a:cs typeface="+mn-cs"/>
            </a:endParaRPr>
          </a:p>
          <a:p>
            <a:pPr lvl="1">
              <a:buFont typeface="Arial" pitchFamily="34" charset="0"/>
              <a:buChar char="•"/>
            </a:pPr>
            <a:r>
              <a:rPr lang="en-US" sz="1200" kern="1200" dirty="0" smtClean="0">
                <a:solidFill>
                  <a:schemeClr val="tx1"/>
                </a:solidFill>
                <a:latin typeface="+mn-lt"/>
                <a:ea typeface="+mn-ea"/>
                <a:cs typeface="+mn-cs"/>
              </a:rPr>
              <a:t>When female athletes are found to produce very high levels of testosterone</a:t>
            </a:r>
          </a:p>
          <a:p>
            <a:pPr lvl="1">
              <a:buFont typeface="Arial" pitchFamily="34" charset="0"/>
              <a:buChar char="•"/>
            </a:pPr>
            <a:r>
              <a:rPr lang="en-US" sz="1200" kern="1200" dirty="0" smtClean="0">
                <a:solidFill>
                  <a:schemeClr val="tx1"/>
                </a:solidFill>
                <a:latin typeface="+mn-lt"/>
                <a:ea typeface="+mn-ea"/>
                <a:cs typeface="+mn-cs"/>
              </a:rPr>
              <a:t>They are barred from competition unless they reduce their testosterone levels</a:t>
            </a:r>
          </a:p>
          <a:p>
            <a:pPr lvl="1">
              <a:buFont typeface="Arial" pitchFamily="34" charset="0"/>
              <a:buChar char="•"/>
            </a:pPr>
            <a:r>
              <a:rPr lang="en-US" sz="1200" kern="1200" dirty="0" smtClean="0">
                <a:solidFill>
                  <a:schemeClr val="tx1"/>
                </a:solidFill>
                <a:latin typeface="+mn-lt"/>
                <a:ea typeface="+mn-ea"/>
                <a:cs typeface="+mn-cs"/>
              </a:rPr>
              <a:t>Done via surgery or hormone-suppressing drugs </a:t>
            </a:r>
          </a:p>
          <a:p>
            <a:pPr lvl="0">
              <a:buFont typeface="Arial" pitchFamily="34" charset="0"/>
              <a:buChar char="•"/>
            </a:pPr>
            <a:r>
              <a:rPr lang="en-US" sz="1200" b="1" kern="1200" dirty="0" smtClean="0">
                <a:solidFill>
                  <a:schemeClr val="tx1"/>
                </a:solidFill>
                <a:latin typeface="+mn-lt"/>
                <a:ea typeface="+mn-ea"/>
                <a:cs typeface="+mn-cs"/>
              </a:rPr>
              <a:t>Point 2- Cyclical oscillations in women’s hormones</a:t>
            </a:r>
          </a:p>
          <a:p>
            <a:pPr lvl="1">
              <a:buFont typeface="Arial" pitchFamily="34" charset="0"/>
              <a:buChar char="•"/>
            </a:pPr>
            <a:r>
              <a:rPr lang="en-US" sz="1200" kern="1200" dirty="0" smtClean="0">
                <a:solidFill>
                  <a:schemeClr val="tx1"/>
                </a:solidFill>
                <a:latin typeface="+mn-lt"/>
                <a:ea typeface="+mn-ea"/>
                <a:cs typeface="+mn-cs"/>
              </a:rPr>
              <a:t>Mood swings</a:t>
            </a:r>
          </a:p>
          <a:p>
            <a:pPr lvl="1">
              <a:buFont typeface="Arial" pitchFamily="34" charset="0"/>
              <a:buChar char="•"/>
            </a:pPr>
            <a:r>
              <a:rPr lang="en-US" sz="1200" kern="1200" dirty="0" smtClean="0">
                <a:solidFill>
                  <a:schemeClr val="tx1"/>
                </a:solidFill>
                <a:latin typeface="+mn-lt"/>
                <a:ea typeface="+mn-ea"/>
                <a:cs typeface="+mn-cs"/>
              </a:rPr>
              <a:t>Violence</a:t>
            </a:r>
          </a:p>
          <a:p>
            <a:pPr lvl="1">
              <a:buFont typeface="Arial" pitchFamily="34" charset="0"/>
              <a:buChar char="•"/>
            </a:pPr>
            <a:r>
              <a:rPr lang="en-US" sz="1200" kern="1200" dirty="0" smtClean="0">
                <a:solidFill>
                  <a:schemeClr val="tx1"/>
                </a:solidFill>
                <a:latin typeface="+mn-lt"/>
                <a:ea typeface="+mn-ea"/>
                <a:cs typeface="+mn-cs"/>
              </a:rPr>
              <a:t>Inability to make decisions</a:t>
            </a:r>
          </a:p>
          <a:p>
            <a:pPr lvl="1">
              <a:buFont typeface="Arial" pitchFamily="34" charset="0"/>
              <a:buChar char="•"/>
            </a:pPr>
            <a:r>
              <a:rPr lang="en-US" sz="1200" kern="1200" dirty="0" smtClean="0">
                <a:solidFill>
                  <a:schemeClr val="tx1"/>
                </a:solidFill>
                <a:latin typeface="+mn-lt"/>
                <a:ea typeface="+mn-ea"/>
                <a:cs typeface="+mn-cs"/>
              </a:rPr>
              <a:t>Mental illness</a:t>
            </a:r>
          </a:p>
          <a:p>
            <a:pPr lvl="1">
              <a:buFont typeface="Arial" pitchFamily="34" charset="0"/>
              <a:buChar char="•"/>
            </a:pPr>
            <a:r>
              <a:rPr lang="en-US" sz="1200" kern="1200" dirty="0" smtClean="0">
                <a:solidFill>
                  <a:schemeClr val="tx1"/>
                </a:solidFill>
                <a:latin typeface="+mn-lt"/>
                <a:ea typeface="+mn-ea"/>
                <a:cs typeface="+mn-cs"/>
              </a:rPr>
              <a:t>Decreases in coordination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buFont typeface="Arial" pitchFamily="34" charset="0"/>
              <a:buChar char="•"/>
            </a:pPr>
            <a:r>
              <a:rPr lang="en-US" sz="1200" kern="1200" dirty="0" err="1" smtClean="0">
                <a:solidFill>
                  <a:schemeClr val="tx1"/>
                </a:solidFill>
                <a:latin typeface="+mn-lt"/>
                <a:ea typeface="+mn-ea"/>
                <a:cs typeface="+mn-cs"/>
              </a:rPr>
              <a:t>Estradiol</a:t>
            </a:r>
            <a:r>
              <a:rPr lang="en-US" sz="1200" kern="1200" dirty="0" smtClean="0">
                <a:solidFill>
                  <a:schemeClr val="tx1"/>
                </a:solidFill>
                <a:latin typeface="+mn-lt"/>
                <a:ea typeface="+mn-ea"/>
                <a:cs typeface="+mn-cs"/>
              </a:rPr>
              <a:t> is a form of estrogen</a:t>
            </a:r>
          </a:p>
          <a:p>
            <a:pPr lvl="0">
              <a:buFont typeface="Arial" pitchFamily="34" charset="0"/>
              <a:buChar char="•"/>
            </a:pPr>
            <a:r>
              <a:rPr lang="en-US" sz="1200" kern="1200" dirty="0" smtClean="0">
                <a:solidFill>
                  <a:schemeClr val="tx1"/>
                </a:solidFill>
                <a:latin typeface="+mn-lt"/>
                <a:ea typeface="+mn-ea"/>
                <a:cs typeface="+mn-cs"/>
              </a:rPr>
              <a:t>It shows a distinctive pattern of variation over the course of the menstrual cycle in premenopausal women</a:t>
            </a:r>
          </a:p>
          <a:p>
            <a:pPr>
              <a:buFont typeface="Arial" pitchFamily="34" charset="0"/>
              <a:buChar char="•"/>
            </a:pPr>
            <a:r>
              <a:rPr lang="en-US" sz="1200" kern="1200" dirty="0" smtClean="0">
                <a:solidFill>
                  <a:schemeClr val="tx1"/>
                </a:solidFill>
                <a:latin typeface="+mn-lt"/>
                <a:ea typeface="+mn-ea"/>
                <a:cs typeface="+mn-cs"/>
              </a:rPr>
              <a:t>It is often related to mood and behavior</a:t>
            </a:r>
            <a:endParaRPr lang="en-US" altLang="en-US"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325E5D-81F3-4C2C-9149-CC432A95AF5D}" type="slidenum">
              <a:rPr lang="en-US" altLang="en-US"/>
              <a:pPr/>
              <a:t>14</a:t>
            </a:fld>
            <a:endParaRPr lang="en-US" altLang="en-US"/>
          </a:p>
        </p:txBody>
      </p:sp>
    </p:spTree>
    <p:extLst>
      <p:ext uri="{BB962C8B-B14F-4D97-AF65-F5344CB8AC3E}">
        <p14:creationId xmlns:p14="http://schemas.microsoft.com/office/powerpoint/2010/main" val="4039964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Physiological and biological gender differences</a:t>
            </a:r>
          </a:p>
          <a:p>
            <a:pPr lvl="1">
              <a:buFont typeface="Arial" pitchFamily="34" charset="0"/>
              <a:buChar char="•"/>
            </a:pPr>
            <a:r>
              <a:rPr lang="en-US" sz="1200" kern="1200" dirty="0" smtClean="0">
                <a:solidFill>
                  <a:schemeClr val="tx1"/>
                </a:solidFill>
                <a:latin typeface="+mn-lt"/>
                <a:ea typeface="+mn-ea"/>
                <a:cs typeface="+mn-cs"/>
              </a:rPr>
              <a:t>Permanent</a:t>
            </a:r>
          </a:p>
          <a:p>
            <a:pPr lvl="1">
              <a:buFont typeface="Arial" pitchFamily="34" charset="0"/>
              <a:buChar char="•"/>
            </a:pPr>
            <a:r>
              <a:rPr lang="en-US" sz="1200" kern="1200" dirty="0" smtClean="0">
                <a:solidFill>
                  <a:schemeClr val="tx1"/>
                </a:solidFill>
                <a:latin typeface="+mn-lt"/>
                <a:ea typeface="+mn-ea"/>
                <a:cs typeface="+mn-cs"/>
              </a:rPr>
              <a:t>Unchangeable</a:t>
            </a:r>
          </a:p>
          <a:p>
            <a:pPr lvl="1">
              <a:buFont typeface="Arial" pitchFamily="34" charset="0"/>
              <a:buChar char="•"/>
            </a:pPr>
            <a:r>
              <a:rPr lang="en-US" sz="1200" kern="1200" dirty="0" smtClean="0">
                <a:solidFill>
                  <a:schemeClr val="tx1"/>
                </a:solidFill>
                <a:latin typeface="+mn-lt"/>
                <a:ea typeface="+mn-ea"/>
                <a:cs typeface="+mn-cs"/>
              </a:rPr>
              <a:t>Morally correct or divinely ordained</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15</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Reasons for gender differences in traits</a:t>
            </a:r>
          </a:p>
          <a:p>
            <a:pPr lvl="1">
              <a:buFont typeface="Arial" pitchFamily="34" charset="0"/>
              <a:buChar char="•"/>
            </a:pPr>
            <a:r>
              <a:rPr lang="en-US" sz="1200" kern="1200" dirty="0" smtClean="0">
                <a:solidFill>
                  <a:schemeClr val="tx1"/>
                </a:solidFill>
                <a:latin typeface="+mn-lt"/>
                <a:ea typeface="+mn-ea"/>
                <a:cs typeface="+mn-cs"/>
              </a:rPr>
              <a:t>Aggression</a:t>
            </a:r>
          </a:p>
          <a:p>
            <a:pPr lvl="1">
              <a:buFont typeface="Arial" pitchFamily="34" charset="0"/>
              <a:buChar char="•"/>
            </a:pPr>
            <a:r>
              <a:rPr lang="en-US" sz="1200" kern="1200" dirty="0" smtClean="0">
                <a:solidFill>
                  <a:schemeClr val="tx1"/>
                </a:solidFill>
                <a:latin typeface="+mn-lt"/>
                <a:ea typeface="+mn-ea"/>
                <a:cs typeface="+mn-cs"/>
              </a:rPr>
              <a:t>Jealousy</a:t>
            </a:r>
          </a:p>
          <a:p>
            <a:pPr lvl="1">
              <a:buFont typeface="Arial" pitchFamily="34" charset="0"/>
              <a:buChar char="•"/>
            </a:pPr>
            <a:r>
              <a:rPr lang="en-US" sz="1200" kern="1200" dirty="0" smtClean="0">
                <a:solidFill>
                  <a:schemeClr val="tx1"/>
                </a:solidFill>
                <a:latin typeface="+mn-lt"/>
                <a:ea typeface="+mn-ea"/>
                <a:cs typeface="+mn-cs"/>
              </a:rPr>
              <a:t>Passivity</a:t>
            </a:r>
          </a:p>
          <a:p>
            <a:pPr lvl="1">
              <a:buFont typeface="Arial" pitchFamily="34" charset="0"/>
              <a:buChar char="•"/>
            </a:pPr>
            <a:r>
              <a:rPr lang="en-US" sz="1200" kern="1200" dirty="0" smtClean="0">
                <a:solidFill>
                  <a:schemeClr val="tx1"/>
                </a:solidFill>
                <a:latin typeface="+mn-lt"/>
                <a:ea typeface="+mn-ea"/>
                <a:cs typeface="+mn-cs"/>
              </a:rPr>
              <a:t>Rationality</a:t>
            </a:r>
          </a:p>
          <a:p>
            <a:pPr lvl="1">
              <a:buFont typeface="Arial" pitchFamily="34" charset="0"/>
              <a:buChar char="•"/>
            </a:pPr>
            <a:r>
              <a:rPr lang="en-US" sz="1200" kern="1200" dirty="0" smtClean="0">
                <a:solidFill>
                  <a:schemeClr val="tx1"/>
                </a:solidFill>
                <a:latin typeface="+mn-lt"/>
                <a:ea typeface="+mn-ea"/>
                <a:cs typeface="+mn-cs"/>
              </a:rPr>
              <a:t>Dependency </a:t>
            </a:r>
          </a:p>
          <a:p>
            <a:pPr lvl="0">
              <a:buFont typeface="Arial" pitchFamily="34" charset="0"/>
              <a:buChar char="•"/>
            </a:pPr>
            <a:r>
              <a:rPr lang="en-US" sz="1200" b="1" kern="1200" dirty="0" smtClean="0">
                <a:solidFill>
                  <a:schemeClr val="tx1"/>
                </a:solidFill>
                <a:latin typeface="+mn-lt"/>
                <a:ea typeface="+mn-ea"/>
                <a:cs typeface="+mn-cs"/>
              </a:rPr>
              <a:t>Point 2- Castration anxiety</a:t>
            </a:r>
          </a:p>
          <a:p>
            <a:pPr lvl="1">
              <a:buFont typeface="Arial" pitchFamily="34" charset="0"/>
              <a:buChar char="•"/>
            </a:pPr>
            <a:r>
              <a:rPr lang="en-US" sz="1200" kern="1200" dirty="0" smtClean="0">
                <a:solidFill>
                  <a:schemeClr val="tx1"/>
                </a:solidFill>
                <a:latin typeface="+mn-lt"/>
                <a:ea typeface="+mn-ea"/>
                <a:cs typeface="+mn-cs"/>
              </a:rPr>
              <a:t>Importance of his penis for pleasure</a:t>
            </a:r>
          </a:p>
          <a:p>
            <a:pPr lvl="1">
              <a:buFont typeface="Arial" pitchFamily="34" charset="0"/>
              <a:buChar char="•"/>
            </a:pPr>
            <a:r>
              <a:rPr lang="en-US" sz="1200" kern="1200" dirty="0" smtClean="0">
                <a:solidFill>
                  <a:schemeClr val="tx1"/>
                </a:solidFill>
                <a:latin typeface="+mn-lt"/>
                <a:ea typeface="+mn-ea"/>
                <a:cs typeface="+mn-cs"/>
              </a:rPr>
              <a:t>Threats from his parents about masturbation</a:t>
            </a:r>
          </a:p>
          <a:p>
            <a:pPr lvl="1">
              <a:buFont typeface="Arial" pitchFamily="34" charset="0"/>
              <a:buChar char="•"/>
            </a:pPr>
            <a:r>
              <a:rPr lang="en-US" sz="1200" kern="1200" dirty="0" smtClean="0">
                <a:solidFill>
                  <a:schemeClr val="tx1"/>
                </a:solidFill>
                <a:latin typeface="+mn-lt"/>
                <a:ea typeface="+mn-ea"/>
                <a:cs typeface="+mn-cs"/>
              </a:rPr>
              <a:t>Fact that he has noted that girls do not have this valued appendage</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16</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Erikson’s views on male traits</a:t>
            </a:r>
          </a:p>
          <a:p>
            <a:pPr lvl="1">
              <a:buFont typeface="Arial" pitchFamily="34" charset="0"/>
              <a:buChar char="•"/>
            </a:pPr>
            <a:r>
              <a:rPr lang="en-US" sz="1200" kern="1200" dirty="0" smtClean="0">
                <a:solidFill>
                  <a:schemeClr val="tx1"/>
                </a:solidFill>
                <a:latin typeface="+mn-lt"/>
                <a:ea typeface="+mn-ea"/>
                <a:cs typeface="+mn-cs"/>
              </a:rPr>
              <a:t>Active</a:t>
            </a:r>
          </a:p>
          <a:p>
            <a:pPr lvl="1">
              <a:buFont typeface="Arial" pitchFamily="34" charset="0"/>
              <a:buChar char="•"/>
            </a:pPr>
            <a:r>
              <a:rPr lang="en-US" sz="1200" kern="1200" dirty="0" smtClean="0">
                <a:solidFill>
                  <a:schemeClr val="tx1"/>
                </a:solidFill>
                <a:latin typeface="+mn-lt"/>
                <a:ea typeface="+mn-ea"/>
                <a:cs typeface="+mn-cs"/>
              </a:rPr>
              <a:t>Exploring</a:t>
            </a:r>
          </a:p>
          <a:p>
            <a:pPr lvl="1">
              <a:buFont typeface="Arial" pitchFamily="34" charset="0"/>
              <a:buChar char="•"/>
            </a:pPr>
            <a:r>
              <a:rPr lang="en-US" sz="1200" kern="1200" dirty="0" smtClean="0">
                <a:solidFill>
                  <a:schemeClr val="tx1"/>
                </a:solidFill>
                <a:latin typeface="+mn-lt"/>
                <a:ea typeface="+mn-ea"/>
                <a:cs typeface="+mn-cs"/>
              </a:rPr>
              <a:t>Warring</a:t>
            </a:r>
          </a:p>
          <a:p>
            <a:pPr lvl="1">
              <a:buFont typeface="Arial" pitchFamily="34" charset="0"/>
              <a:buChar char="•"/>
            </a:pPr>
            <a:r>
              <a:rPr lang="en-US" sz="1200" kern="1200" dirty="0" smtClean="0">
                <a:solidFill>
                  <a:schemeClr val="tx1"/>
                </a:solidFill>
                <a:latin typeface="+mn-lt"/>
                <a:ea typeface="+mn-ea"/>
                <a:cs typeface="+mn-cs"/>
              </a:rPr>
              <a:t>Pragmatic</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Erikson’s views on female characteristics</a:t>
            </a:r>
          </a:p>
          <a:p>
            <a:pPr lvl="1">
              <a:buFont typeface="Arial" pitchFamily="34" charset="0"/>
              <a:buChar char="•"/>
            </a:pPr>
            <a:r>
              <a:rPr lang="en-US" sz="1200" kern="1200" dirty="0" smtClean="0">
                <a:solidFill>
                  <a:schemeClr val="tx1"/>
                </a:solidFill>
                <a:latin typeface="+mn-lt"/>
                <a:ea typeface="+mn-ea"/>
                <a:cs typeface="+mn-cs"/>
              </a:rPr>
              <a:t>Nurturance</a:t>
            </a:r>
          </a:p>
          <a:p>
            <a:pPr lvl="1">
              <a:buFont typeface="Arial" pitchFamily="34" charset="0"/>
              <a:buChar char="•"/>
            </a:pPr>
            <a:r>
              <a:rPr lang="en-US" sz="1200" kern="1200" dirty="0" smtClean="0">
                <a:solidFill>
                  <a:schemeClr val="tx1"/>
                </a:solidFill>
                <a:latin typeface="+mn-lt"/>
                <a:ea typeface="+mn-ea"/>
                <a:cs typeface="+mn-cs"/>
              </a:rPr>
              <a:t>Gentleness</a:t>
            </a:r>
          </a:p>
          <a:p>
            <a:pPr lvl="1">
              <a:buFont typeface="Arial" pitchFamily="34" charset="0"/>
              <a:buChar char="•"/>
            </a:pPr>
            <a:r>
              <a:rPr lang="en-US" sz="1200" kern="1200" dirty="0" smtClean="0">
                <a:solidFill>
                  <a:schemeClr val="tx1"/>
                </a:solidFill>
                <a:latin typeface="+mn-lt"/>
                <a:ea typeface="+mn-ea"/>
                <a:cs typeface="+mn-cs"/>
              </a:rPr>
              <a:t>Peacefulness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17</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Natural selection</a:t>
            </a:r>
          </a:p>
          <a:p>
            <a:pPr lvl="1">
              <a:buFont typeface="Arial" pitchFamily="34" charset="0"/>
              <a:buChar char="•"/>
            </a:pPr>
            <a:r>
              <a:rPr lang="en-US" sz="1200" kern="1200" dirty="0" smtClean="0">
                <a:solidFill>
                  <a:schemeClr val="tx1"/>
                </a:solidFill>
                <a:latin typeface="+mn-lt"/>
                <a:ea typeface="+mn-ea"/>
                <a:cs typeface="+mn-cs"/>
              </a:rPr>
              <a:t>Evolutionarily imperative for men to have as many sexual contacts as possible</a:t>
            </a:r>
          </a:p>
          <a:p>
            <a:pPr lvl="1">
              <a:buFont typeface="Arial" pitchFamily="34" charset="0"/>
              <a:buChar char="•"/>
            </a:pPr>
            <a:r>
              <a:rPr lang="en-US" sz="1200" kern="1200" dirty="0" smtClean="0">
                <a:solidFill>
                  <a:schemeClr val="tx1"/>
                </a:solidFill>
                <a:latin typeface="+mn-lt"/>
                <a:ea typeface="+mn-ea"/>
                <a:cs typeface="+mn-cs"/>
              </a:rPr>
              <a:t>Men need to perpetuate their genes</a:t>
            </a:r>
          </a:p>
          <a:p>
            <a:pPr lvl="1">
              <a:buFont typeface="Arial" pitchFamily="34" charset="0"/>
              <a:buChar char="•"/>
            </a:pPr>
            <a:r>
              <a:rPr lang="en-US" sz="1200" kern="1200" dirty="0" smtClean="0">
                <a:solidFill>
                  <a:schemeClr val="tx1"/>
                </a:solidFill>
                <a:latin typeface="+mn-lt"/>
                <a:ea typeface="+mn-ea"/>
                <a:cs typeface="+mn-cs"/>
              </a:rPr>
              <a:t>Men have almost inexhaustible supplies of sperm</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Men engaging in sexual activity</a:t>
            </a:r>
          </a:p>
          <a:p>
            <a:pPr lvl="1">
              <a:buFont typeface="Arial" pitchFamily="34" charset="0"/>
              <a:buChar char="•"/>
            </a:pPr>
            <a:r>
              <a:rPr lang="en-US" sz="1200" kern="1200" dirty="0" smtClean="0">
                <a:solidFill>
                  <a:schemeClr val="tx1"/>
                </a:solidFill>
                <a:latin typeface="+mn-lt"/>
                <a:ea typeface="+mn-ea"/>
                <a:cs typeface="+mn-cs"/>
              </a:rPr>
              <a:t>Masturbation</a:t>
            </a:r>
          </a:p>
          <a:p>
            <a:pPr lvl="1">
              <a:buFont typeface="Arial" pitchFamily="34" charset="0"/>
              <a:buChar char="•"/>
            </a:pPr>
            <a:r>
              <a:rPr lang="en-US" sz="1200" kern="1200" dirty="0" smtClean="0">
                <a:solidFill>
                  <a:schemeClr val="tx1"/>
                </a:solidFill>
                <a:latin typeface="+mn-lt"/>
                <a:ea typeface="+mn-ea"/>
                <a:cs typeface="+mn-cs"/>
              </a:rPr>
              <a:t>Heterosexual and homosexual contacts</a:t>
            </a:r>
          </a:p>
          <a:p>
            <a:pPr lvl="1">
              <a:buFont typeface="Arial" pitchFamily="34" charset="0"/>
              <a:buChar char="•"/>
            </a:pPr>
            <a:r>
              <a:rPr lang="en-US" sz="1200" kern="1200" dirty="0" smtClean="0">
                <a:solidFill>
                  <a:schemeClr val="tx1"/>
                </a:solidFill>
                <a:latin typeface="+mn-lt"/>
                <a:ea typeface="+mn-ea"/>
                <a:cs typeface="+mn-cs"/>
              </a:rPr>
              <a:t>Casual sex</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r>
              <a:rPr lang="en-US" sz="1200" b="1" kern="1200" dirty="0" smtClean="0">
                <a:solidFill>
                  <a:schemeClr val="tx1"/>
                </a:solidFill>
                <a:latin typeface="+mn-lt"/>
                <a:ea typeface="+mn-ea"/>
                <a:cs typeface="+mn-cs"/>
              </a:rPr>
              <a:t>Point 1- Behavioral learning techniques</a:t>
            </a:r>
          </a:p>
          <a:p>
            <a:pPr lvl="1"/>
            <a:r>
              <a:rPr lang="en-US" sz="1200" kern="1200" dirty="0" smtClean="0">
                <a:solidFill>
                  <a:schemeClr val="tx1"/>
                </a:solidFill>
                <a:latin typeface="+mn-lt"/>
                <a:ea typeface="+mn-ea"/>
                <a:cs typeface="+mn-cs"/>
              </a:rPr>
              <a:t>Reinforcement (operant learning)</a:t>
            </a:r>
          </a:p>
          <a:p>
            <a:pPr lvl="1"/>
            <a:r>
              <a:rPr lang="en-US" sz="1200" kern="1200" dirty="0" smtClean="0">
                <a:solidFill>
                  <a:schemeClr val="tx1"/>
                </a:solidFill>
                <a:latin typeface="+mn-lt"/>
                <a:ea typeface="+mn-ea"/>
                <a:cs typeface="+mn-cs"/>
              </a:rPr>
              <a:t>Modeling</a:t>
            </a:r>
          </a:p>
          <a:p>
            <a:pPr lvl="1"/>
            <a:r>
              <a:rPr lang="en-US" sz="1200" kern="1200" dirty="0" smtClean="0">
                <a:solidFill>
                  <a:schemeClr val="tx1"/>
                </a:solidFill>
                <a:latin typeface="+mn-lt"/>
                <a:ea typeface="+mn-ea"/>
                <a:cs typeface="+mn-cs"/>
              </a:rPr>
              <a:t>Conditioning</a:t>
            </a:r>
          </a:p>
          <a:p>
            <a:pPr lvl="1"/>
            <a:r>
              <a:rPr lang="en-US" sz="1200" kern="1200" dirty="0" smtClean="0">
                <a:solidFill>
                  <a:schemeClr val="tx1"/>
                </a:solidFill>
                <a:latin typeface="+mn-lt"/>
                <a:ea typeface="+mn-ea"/>
                <a:cs typeface="+mn-cs"/>
              </a:rPr>
              <a:t>Generalization</a:t>
            </a:r>
          </a:p>
          <a:p>
            <a:pPr lvl="1"/>
            <a:r>
              <a:rPr lang="en-US" sz="1200" kern="1200" dirty="0" smtClean="0">
                <a:solidFill>
                  <a:schemeClr val="tx1"/>
                </a:solidFill>
                <a:latin typeface="+mn-lt"/>
                <a:ea typeface="+mn-ea"/>
                <a:cs typeface="+mn-cs"/>
              </a:rPr>
              <a:t>Vicarious learning</a:t>
            </a:r>
          </a:p>
          <a:p>
            <a:r>
              <a:rPr lang="en-US" sz="1200" kern="1200" dirty="0" smtClean="0">
                <a:solidFill>
                  <a:schemeClr val="tx1"/>
                </a:solidFill>
                <a:latin typeface="+mn-lt"/>
                <a:ea typeface="+mn-ea"/>
                <a:cs typeface="+mn-cs"/>
              </a:rPr>
              <a:t> </a:t>
            </a:r>
          </a:p>
          <a:p>
            <a:pPr lvl="0"/>
            <a:r>
              <a:rPr lang="en-US" sz="1200" b="1" kern="1200" dirty="0" smtClean="0">
                <a:solidFill>
                  <a:schemeClr val="tx1"/>
                </a:solidFill>
                <a:latin typeface="+mn-lt"/>
                <a:ea typeface="+mn-ea"/>
                <a:cs typeface="+mn-cs"/>
              </a:rPr>
              <a:t>Point 2- Gender – a salient characteristic</a:t>
            </a:r>
          </a:p>
          <a:p>
            <a:pPr lvl="1"/>
            <a:r>
              <a:rPr lang="en-US" sz="1200" kern="1200" dirty="0" smtClean="0">
                <a:solidFill>
                  <a:schemeClr val="tx1"/>
                </a:solidFill>
                <a:latin typeface="+mn-lt"/>
                <a:ea typeface="+mn-ea"/>
                <a:cs typeface="+mn-cs"/>
              </a:rPr>
              <a:t>Boys imitate the traits and behaviors they see in men</a:t>
            </a:r>
          </a:p>
          <a:p>
            <a:pPr lvl="1"/>
            <a:r>
              <a:rPr lang="en-US" sz="1200" kern="1200" dirty="0" smtClean="0">
                <a:solidFill>
                  <a:schemeClr val="tx1"/>
                </a:solidFill>
                <a:latin typeface="+mn-lt"/>
                <a:ea typeface="+mn-ea"/>
                <a:cs typeface="+mn-cs"/>
              </a:rPr>
              <a:t>Girls are more likely to learn to perform like the women they see</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19</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Gender schema theory</a:t>
            </a:r>
          </a:p>
          <a:p>
            <a:pPr lvl="1">
              <a:buFont typeface="Arial" pitchFamily="34" charset="0"/>
              <a:buChar char="•"/>
            </a:pPr>
            <a:r>
              <a:rPr lang="en-US" sz="1200" kern="1200" dirty="0" smtClean="0">
                <a:solidFill>
                  <a:schemeClr val="tx1"/>
                </a:solidFill>
                <a:latin typeface="+mn-lt"/>
                <a:ea typeface="+mn-ea"/>
                <a:cs typeface="+mn-cs"/>
              </a:rPr>
              <a:t>Our culture and gender-role socialization provide us with gender schemas</a:t>
            </a:r>
          </a:p>
          <a:p>
            <a:pPr lvl="1">
              <a:buFont typeface="Arial" pitchFamily="34" charset="0"/>
              <a:buChar char="•"/>
            </a:pPr>
            <a:r>
              <a:rPr lang="en-US" sz="1200" kern="1200" dirty="0" smtClean="0">
                <a:solidFill>
                  <a:schemeClr val="tx1"/>
                </a:solidFill>
                <a:latin typeface="+mn-lt"/>
                <a:ea typeface="+mn-ea"/>
                <a:cs typeface="+mn-cs"/>
              </a:rPr>
              <a:t>Organized mental structures that delineate our understanding</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Usefulness of gender schemas</a:t>
            </a:r>
          </a:p>
          <a:p>
            <a:pPr lvl="1">
              <a:buFont typeface="Arial" pitchFamily="34" charset="0"/>
              <a:buChar char="•"/>
            </a:pPr>
            <a:r>
              <a:rPr lang="en-US" sz="1200" kern="1200" dirty="0" smtClean="0">
                <a:solidFill>
                  <a:schemeClr val="tx1"/>
                </a:solidFill>
                <a:latin typeface="+mn-lt"/>
                <a:ea typeface="+mn-ea"/>
                <a:cs typeface="+mn-cs"/>
              </a:rPr>
              <a:t>Operate as cognitive filters or lenses through which we process gender-relevant information</a:t>
            </a:r>
          </a:p>
          <a:p>
            <a:pPr lvl="1">
              <a:buFont typeface="Arial" pitchFamily="34" charset="0"/>
              <a:buChar char="•"/>
            </a:pPr>
            <a:r>
              <a:rPr lang="en-US" sz="1200" kern="1200" dirty="0" smtClean="0">
                <a:solidFill>
                  <a:schemeClr val="tx1"/>
                </a:solidFill>
                <a:latin typeface="+mn-lt"/>
                <a:ea typeface="+mn-ea"/>
                <a:cs typeface="+mn-cs"/>
              </a:rPr>
              <a:t>Affect our perceptions of others (and ourselves)</a:t>
            </a:r>
          </a:p>
          <a:p>
            <a:pPr lvl="1">
              <a:buFont typeface="Arial" pitchFamily="34" charset="0"/>
              <a:buChar char="•"/>
            </a:pPr>
            <a:r>
              <a:rPr lang="en-US" sz="1200" kern="1200" dirty="0" smtClean="0">
                <a:solidFill>
                  <a:schemeClr val="tx1"/>
                </a:solidFill>
                <a:latin typeface="+mn-lt"/>
                <a:ea typeface="+mn-ea"/>
                <a:cs typeface="+mn-cs"/>
              </a:rPr>
              <a:t>Assist us in making decisions about our resulting behavior</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2</a:t>
            </a:fld>
            <a:endParaRPr lang="en-US" altLang="en-US"/>
          </a:p>
        </p:txBody>
      </p:sp>
    </p:spTree>
    <p:extLst>
      <p:ext uri="{BB962C8B-B14F-4D97-AF65-F5344CB8AC3E}">
        <p14:creationId xmlns:p14="http://schemas.microsoft.com/office/powerpoint/2010/main" val="2576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a:t>
            </a:r>
            <a:r>
              <a:rPr lang="en-US" sz="1200" b="1" kern="1200" dirty="0" err="1" smtClean="0">
                <a:solidFill>
                  <a:schemeClr val="tx1"/>
                </a:solidFill>
                <a:latin typeface="+mn-lt"/>
                <a:ea typeface="+mn-ea"/>
                <a:cs typeface="+mn-cs"/>
              </a:rPr>
              <a:t>Bem’s</a:t>
            </a:r>
            <a:r>
              <a:rPr lang="en-US" sz="1200" b="1" kern="1200" dirty="0" smtClean="0">
                <a:solidFill>
                  <a:schemeClr val="tx1"/>
                </a:solidFill>
                <a:latin typeface="+mn-lt"/>
                <a:ea typeface="+mn-ea"/>
                <a:cs typeface="+mn-cs"/>
              </a:rPr>
              <a:t> classification of individuals</a:t>
            </a:r>
          </a:p>
          <a:p>
            <a:pPr lvl="1">
              <a:buFont typeface="Arial" pitchFamily="34" charset="0"/>
              <a:buChar char="•"/>
            </a:pPr>
            <a:r>
              <a:rPr lang="en-US" sz="1200" kern="1200" dirty="0" smtClean="0">
                <a:solidFill>
                  <a:schemeClr val="tx1"/>
                </a:solidFill>
                <a:latin typeface="+mn-lt"/>
                <a:ea typeface="+mn-ea"/>
                <a:cs typeface="+mn-cs"/>
              </a:rPr>
              <a:t>Feminine</a:t>
            </a:r>
          </a:p>
          <a:p>
            <a:pPr lvl="1">
              <a:buFont typeface="Arial" pitchFamily="34" charset="0"/>
              <a:buChar char="•"/>
            </a:pPr>
            <a:r>
              <a:rPr lang="en-US" sz="1200" kern="1200" dirty="0" smtClean="0">
                <a:solidFill>
                  <a:schemeClr val="tx1"/>
                </a:solidFill>
                <a:latin typeface="+mn-lt"/>
                <a:ea typeface="+mn-ea"/>
                <a:cs typeface="+mn-cs"/>
              </a:rPr>
              <a:t>Masculine</a:t>
            </a:r>
          </a:p>
          <a:p>
            <a:pPr lvl="1">
              <a:buFont typeface="Arial" pitchFamily="34" charset="0"/>
              <a:buChar char="•"/>
            </a:pPr>
            <a:r>
              <a:rPr lang="en-US" sz="1200" kern="1200" dirty="0" smtClean="0">
                <a:solidFill>
                  <a:schemeClr val="tx1"/>
                </a:solidFill>
                <a:latin typeface="+mn-lt"/>
                <a:ea typeface="+mn-ea"/>
                <a:cs typeface="+mn-cs"/>
              </a:rPr>
              <a:t>Androgynous</a:t>
            </a:r>
          </a:p>
          <a:p>
            <a:pPr lvl="1">
              <a:buFont typeface="Arial" pitchFamily="34" charset="0"/>
              <a:buChar char="•"/>
            </a:pPr>
            <a:r>
              <a:rPr lang="en-US" sz="1200" kern="1200" dirty="0" smtClean="0">
                <a:solidFill>
                  <a:schemeClr val="tx1"/>
                </a:solidFill>
                <a:latin typeface="+mn-lt"/>
                <a:ea typeface="+mn-ea"/>
                <a:cs typeface="+mn-cs"/>
              </a:rPr>
              <a:t>Undifferentiated</a:t>
            </a:r>
          </a:p>
          <a:p>
            <a:r>
              <a:rPr lang="en-US" sz="1200" b="1"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Achievement motivation</a:t>
            </a:r>
          </a:p>
          <a:p>
            <a:pPr lvl="1">
              <a:buFont typeface="Arial" pitchFamily="34" charset="0"/>
              <a:buChar char="•"/>
            </a:pPr>
            <a:r>
              <a:rPr lang="en-US" sz="1200" kern="1200" dirty="0" smtClean="0">
                <a:solidFill>
                  <a:schemeClr val="tx1"/>
                </a:solidFill>
                <a:latin typeface="+mn-lt"/>
                <a:ea typeface="+mn-ea"/>
                <a:cs typeface="+mn-cs"/>
              </a:rPr>
              <a:t>Drive to strive for success</a:t>
            </a:r>
          </a:p>
          <a:p>
            <a:pPr lvl="1">
              <a:buFont typeface="Arial" pitchFamily="34" charset="0"/>
              <a:buChar char="•"/>
            </a:pPr>
            <a:r>
              <a:rPr lang="en-US" sz="1200" kern="1200" dirty="0" smtClean="0">
                <a:solidFill>
                  <a:schemeClr val="tx1"/>
                </a:solidFill>
                <a:latin typeface="+mn-lt"/>
                <a:ea typeface="+mn-ea"/>
                <a:cs typeface="+mn-cs"/>
              </a:rPr>
              <a:t>Women were not as motivated to achieve as men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21</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Maslow’s personality theory</a:t>
            </a:r>
          </a:p>
          <a:p>
            <a:pPr lvl="1">
              <a:buFont typeface="Arial" pitchFamily="34" charset="0"/>
              <a:buChar char="•"/>
            </a:pPr>
            <a:r>
              <a:rPr lang="en-US" sz="1200" kern="1200" dirty="0" smtClean="0">
                <a:solidFill>
                  <a:schemeClr val="tx1"/>
                </a:solidFill>
                <a:latin typeface="+mn-lt"/>
                <a:ea typeface="+mn-ea"/>
                <a:cs typeface="+mn-cs"/>
              </a:rPr>
              <a:t>Minimized the importance of masculine and feminine personality traits</a:t>
            </a:r>
          </a:p>
          <a:p>
            <a:pPr lvl="1">
              <a:buFont typeface="Arial" pitchFamily="34" charset="0"/>
              <a:buChar char="•"/>
            </a:pPr>
            <a:r>
              <a:rPr lang="en-US" sz="1200" kern="1200" dirty="0" smtClean="0">
                <a:solidFill>
                  <a:schemeClr val="tx1"/>
                </a:solidFill>
                <a:latin typeface="+mn-lt"/>
                <a:ea typeface="+mn-ea"/>
                <a:cs typeface="+mn-cs"/>
              </a:rPr>
              <a:t>Importance of self-actualization</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Reasons for women’s low dominance</a:t>
            </a:r>
          </a:p>
          <a:p>
            <a:pPr lvl="1">
              <a:buFont typeface="Arial" pitchFamily="34" charset="0"/>
              <a:buChar char="•"/>
            </a:pPr>
            <a:r>
              <a:rPr lang="en-US" sz="1200" kern="1200" dirty="0" smtClean="0">
                <a:solidFill>
                  <a:schemeClr val="tx1"/>
                </a:solidFill>
                <a:latin typeface="+mn-lt"/>
                <a:ea typeface="+mn-ea"/>
                <a:cs typeface="+mn-cs"/>
              </a:rPr>
              <a:t>Norms</a:t>
            </a:r>
          </a:p>
          <a:p>
            <a:pPr lvl="1">
              <a:buFont typeface="Arial" pitchFamily="34" charset="0"/>
              <a:buChar char="•"/>
            </a:pPr>
            <a:r>
              <a:rPr lang="en-US" sz="1200" kern="1200" dirty="0" smtClean="0">
                <a:solidFill>
                  <a:schemeClr val="tx1"/>
                </a:solidFill>
                <a:latin typeface="+mn-lt"/>
                <a:ea typeface="+mn-ea"/>
                <a:cs typeface="+mn-cs"/>
              </a:rPr>
              <a:t>Education</a:t>
            </a:r>
          </a:p>
          <a:p>
            <a:pPr lvl="1">
              <a:buFont typeface="Arial" pitchFamily="34" charset="0"/>
              <a:buChar char="•"/>
            </a:pPr>
            <a:r>
              <a:rPr lang="en-US" sz="1200" kern="1200" dirty="0" smtClean="0">
                <a:solidFill>
                  <a:schemeClr val="tx1"/>
                </a:solidFill>
                <a:latin typeface="+mn-lt"/>
                <a:ea typeface="+mn-ea"/>
                <a:cs typeface="+mn-cs"/>
              </a:rPr>
              <a:t>Status</a:t>
            </a:r>
          </a:p>
          <a:p>
            <a:pPr lvl="1">
              <a:buFont typeface="Arial" pitchFamily="34" charset="0"/>
              <a:buChar char="•"/>
            </a:pPr>
            <a:r>
              <a:rPr lang="en-US" sz="1200" kern="1200" dirty="0" smtClean="0">
                <a:solidFill>
                  <a:schemeClr val="tx1"/>
                </a:solidFill>
                <a:latin typeface="+mn-lt"/>
                <a:ea typeface="+mn-ea"/>
                <a:cs typeface="+mn-cs"/>
              </a:rPr>
              <a:t>Expectations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22</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Decoding verbal and nonverbal messages</a:t>
            </a:r>
          </a:p>
          <a:p>
            <a:pPr lvl="1">
              <a:buFont typeface="Arial" pitchFamily="34" charset="0"/>
              <a:buChar char="•"/>
            </a:pPr>
            <a:r>
              <a:rPr lang="en-US" sz="1200" kern="1200" dirty="0" smtClean="0">
                <a:solidFill>
                  <a:schemeClr val="tx1"/>
                </a:solidFill>
                <a:latin typeface="+mn-lt"/>
                <a:ea typeface="+mn-ea"/>
                <a:cs typeface="+mn-cs"/>
              </a:rPr>
              <a:t>Women are better at understanding (decoding) others’ nonverbal behaviors</a:t>
            </a:r>
          </a:p>
          <a:p>
            <a:pPr lvl="1">
              <a:buFont typeface="Arial" pitchFamily="34" charset="0"/>
              <a:buChar char="•"/>
            </a:pPr>
            <a:r>
              <a:rPr lang="en-US" sz="1200" kern="1200" dirty="0" smtClean="0">
                <a:solidFill>
                  <a:schemeClr val="tx1"/>
                </a:solidFill>
                <a:latin typeface="+mn-lt"/>
                <a:ea typeface="+mn-ea"/>
                <a:cs typeface="+mn-cs"/>
              </a:rPr>
              <a:t>Women are also better at expressing accurate, decipherable nonverbal messages</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Overview</a:t>
            </a:r>
          </a:p>
          <a:p>
            <a:pPr lvl="1">
              <a:buFont typeface="Arial" pitchFamily="34" charset="0"/>
              <a:buChar char="•"/>
            </a:pPr>
            <a:r>
              <a:rPr lang="en-US" sz="1200" kern="1200" dirty="0" smtClean="0">
                <a:solidFill>
                  <a:schemeClr val="tx1"/>
                </a:solidFill>
                <a:latin typeface="+mn-lt"/>
                <a:ea typeface="+mn-ea"/>
                <a:cs typeface="+mn-cs"/>
              </a:rPr>
              <a:t>Instrumental behavior involves being oriented to objectives that are task-focused and separate from the interpersonal system</a:t>
            </a:r>
          </a:p>
          <a:p>
            <a:pPr lvl="1">
              <a:buFont typeface="Arial" pitchFamily="34" charset="0"/>
              <a:buChar char="•"/>
            </a:pPr>
            <a:r>
              <a:rPr lang="en-US" sz="1200" kern="1200" dirty="0" smtClean="0">
                <a:solidFill>
                  <a:schemeClr val="tx1"/>
                </a:solidFill>
                <a:latin typeface="+mn-lt"/>
                <a:ea typeface="+mn-ea"/>
                <a:cs typeface="+mn-cs"/>
              </a:rPr>
              <a:t>Expressive behavior involves the emotional well-being of one’s social or family group</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Egoistic dominance</a:t>
            </a:r>
          </a:p>
          <a:p>
            <a:pPr lvl="1">
              <a:buFont typeface="Arial" pitchFamily="34" charset="0"/>
              <a:buChar char="•"/>
            </a:pPr>
            <a:r>
              <a:rPr lang="en-US" sz="1200" kern="1200" dirty="0" smtClean="0">
                <a:solidFill>
                  <a:schemeClr val="tx1"/>
                </a:solidFill>
                <a:latin typeface="+mn-lt"/>
                <a:ea typeface="+mn-ea"/>
                <a:cs typeface="+mn-cs"/>
              </a:rPr>
              <a:t>Trying to control the behavior of others in order to meet their own needs</a:t>
            </a:r>
          </a:p>
          <a:p>
            <a:pPr lvl="1">
              <a:buFont typeface="Arial" pitchFamily="34" charset="0"/>
              <a:buChar char="•"/>
            </a:pPr>
            <a:r>
              <a:rPr lang="en-US" sz="1200" kern="1200" dirty="0" smtClean="0">
                <a:solidFill>
                  <a:schemeClr val="tx1"/>
                </a:solidFill>
                <a:latin typeface="+mn-lt"/>
                <a:ea typeface="+mn-ea"/>
                <a:cs typeface="+mn-cs"/>
              </a:rPr>
              <a:t>With boys more egoistically dominant</a:t>
            </a:r>
          </a:p>
          <a:p>
            <a:r>
              <a:rPr lang="en-US" sz="1200" b="1"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Areas with no dependable gender differences</a:t>
            </a:r>
          </a:p>
          <a:p>
            <a:pPr lvl="1">
              <a:buFont typeface="Arial" pitchFamily="34" charset="0"/>
              <a:buChar char="•"/>
            </a:pPr>
            <a:r>
              <a:rPr lang="en-US" sz="1200" kern="1200" dirty="0" smtClean="0">
                <a:solidFill>
                  <a:schemeClr val="tx1"/>
                </a:solidFill>
                <a:latin typeface="+mn-lt"/>
                <a:ea typeface="+mn-ea"/>
                <a:cs typeface="+mn-cs"/>
              </a:rPr>
              <a:t>Dependency</a:t>
            </a:r>
          </a:p>
          <a:p>
            <a:pPr lvl="1">
              <a:buFont typeface="Arial" pitchFamily="34" charset="0"/>
              <a:buChar char="•"/>
            </a:pPr>
            <a:r>
              <a:rPr lang="en-US" sz="1200" kern="1200" dirty="0" err="1" smtClean="0">
                <a:solidFill>
                  <a:schemeClr val="tx1"/>
                </a:solidFill>
                <a:latin typeface="+mn-lt"/>
                <a:ea typeface="+mn-ea"/>
                <a:cs typeface="+mn-cs"/>
              </a:rPr>
              <a:t>Prosocial</a:t>
            </a:r>
            <a:r>
              <a:rPr lang="en-US" sz="1200" kern="1200" dirty="0" smtClean="0">
                <a:solidFill>
                  <a:schemeClr val="tx1"/>
                </a:solidFill>
                <a:latin typeface="+mn-lt"/>
                <a:ea typeface="+mn-ea"/>
                <a:cs typeface="+mn-cs"/>
              </a:rPr>
              <a:t> dominance</a:t>
            </a:r>
          </a:p>
          <a:p>
            <a:pPr lvl="1">
              <a:buFont typeface="Arial" pitchFamily="34" charset="0"/>
              <a:buChar char="•"/>
            </a:pPr>
            <a:r>
              <a:rPr lang="en-US" sz="1200" kern="1200" dirty="0" smtClean="0">
                <a:solidFill>
                  <a:schemeClr val="tx1"/>
                </a:solidFill>
                <a:latin typeface="+mn-lt"/>
                <a:ea typeface="+mn-ea"/>
                <a:cs typeface="+mn-cs"/>
              </a:rPr>
              <a:t>Sociability</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24</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Stereotypes in American society</a:t>
            </a:r>
          </a:p>
          <a:p>
            <a:pPr lvl="1">
              <a:buFont typeface="Arial" pitchFamily="34" charset="0"/>
              <a:buChar char="•"/>
            </a:pPr>
            <a:r>
              <a:rPr lang="en-US" sz="1200" kern="1200" dirty="0" smtClean="0">
                <a:solidFill>
                  <a:schemeClr val="tx1"/>
                </a:solidFill>
                <a:latin typeface="+mn-lt"/>
                <a:ea typeface="+mn-ea"/>
                <a:cs typeface="+mn-cs"/>
              </a:rPr>
              <a:t>Women are interested in love</a:t>
            </a:r>
          </a:p>
          <a:p>
            <a:pPr lvl="1">
              <a:buFont typeface="Arial" pitchFamily="34" charset="0"/>
              <a:buChar char="•"/>
            </a:pPr>
            <a:r>
              <a:rPr lang="en-US" sz="1200" kern="1200" dirty="0" smtClean="0">
                <a:solidFill>
                  <a:schemeClr val="tx1"/>
                </a:solidFill>
                <a:latin typeface="+mn-lt"/>
                <a:ea typeface="+mn-ea"/>
                <a:cs typeface="+mn-cs"/>
              </a:rPr>
              <a:t>Men are interested in sex</a:t>
            </a:r>
          </a:p>
          <a:p>
            <a:r>
              <a:rPr lang="en-US" sz="1200" b="1"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2- Gender-similar aspects of sexuality</a:t>
            </a:r>
          </a:p>
          <a:p>
            <a:pPr lvl="1">
              <a:buFont typeface="Arial" pitchFamily="34" charset="0"/>
              <a:buChar char="•"/>
            </a:pPr>
            <a:r>
              <a:rPr lang="en-US" sz="1200" kern="1200" dirty="0" smtClean="0">
                <a:solidFill>
                  <a:schemeClr val="tx1"/>
                </a:solidFill>
                <a:latin typeface="+mn-lt"/>
                <a:ea typeface="+mn-ea"/>
                <a:cs typeface="+mn-cs"/>
              </a:rPr>
              <a:t>Erotica</a:t>
            </a:r>
          </a:p>
          <a:p>
            <a:pPr lvl="1">
              <a:buFont typeface="Arial" pitchFamily="34" charset="0"/>
              <a:buChar char="•"/>
            </a:pPr>
            <a:r>
              <a:rPr lang="en-US" sz="1200" kern="1200" dirty="0" smtClean="0">
                <a:solidFill>
                  <a:schemeClr val="tx1"/>
                </a:solidFill>
                <a:latin typeface="+mn-lt"/>
                <a:ea typeface="+mn-ea"/>
                <a:cs typeface="+mn-cs"/>
              </a:rPr>
              <a:t>Women’s fantasies</a:t>
            </a:r>
          </a:p>
          <a:p>
            <a:pPr lvl="1">
              <a:buFont typeface="Arial" pitchFamily="34" charset="0"/>
              <a:buChar char="•"/>
            </a:pPr>
            <a:r>
              <a:rPr lang="en-US" sz="1200" kern="1200" dirty="0" smtClean="0">
                <a:solidFill>
                  <a:schemeClr val="tx1"/>
                </a:solidFill>
                <a:latin typeface="+mn-lt"/>
                <a:ea typeface="+mn-ea"/>
                <a:cs typeface="+mn-cs"/>
              </a:rPr>
              <a:t>Erotic thoughts</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25</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a:p>
        </p:txBody>
      </p:sp>
    </p:spTree>
    <p:extLst>
      <p:ext uri="{BB962C8B-B14F-4D97-AF65-F5344CB8AC3E}">
        <p14:creationId xmlns:p14="http://schemas.microsoft.com/office/powerpoint/2010/main" val="317855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3</a:t>
            </a:fld>
            <a:endParaRPr lang="en-US" altLang="en-US"/>
          </a:p>
        </p:txBody>
      </p:sp>
    </p:spTree>
    <p:extLst>
      <p:ext uri="{BB962C8B-B14F-4D97-AF65-F5344CB8AC3E}">
        <p14:creationId xmlns:p14="http://schemas.microsoft.com/office/powerpoint/2010/main" val="37700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4</a:t>
            </a:fld>
            <a:endParaRPr lang="en-US" altLang="en-US"/>
          </a:p>
        </p:txBody>
      </p:sp>
    </p:spTree>
    <p:extLst>
      <p:ext uri="{BB962C8B-B14F-4D97-AF65-F5344CB8AC3E}">
        <p14:creationId xmlns:p14="http://schemas.microsoft.com/office/powerpoint/2010/main" val="3509296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Differences between men and women</a:t>
            </a:r>
          </a:p>
          <a:p>
            <a:pPr lvl="1">
              <a:buFont typeface="Arial" pitchFamily="34" charset="0"/>
              <a:buChar char="•"/>
            </a:pPr>
            <a:r>
              <a:rPr lang="en-US" sz="1200" kern="1200" dirty="0" smtClean="0">
                <a:solidFill>
                  <a:schemeClr val="tx1"/>
                </a:solidFill>
                <a:latin typeface="+mn-lt"/>
                <a:ea typeface="+mn-ea"/>
                <a:cs typeface="+mn-cs"/>
              </a:rPr>
              <a:t>Men tend to be physically stronger than women</a:t>
            </a:r>
          </a:p>
          <a:p>
            <a:pPr lvl="1">
              <a:buFont typeface="Arial" pitchFamily="34" charset="0"/>
              <a:buChar char="•"/>
            </a:pPr>
            <a:r>
              <a:rPr lang="en-US" sz="1200" kern="1200" dirty="0" smtClean="0">
                <a:solidFill>
                  <a:schemeClr val="tx1"/>
                </a:solidFill>
                <a:latin typeface="+mn-lt"/>
                <a:ea typeface="+mn-ea"/>
                <a:cs typeface="+mn-cs"/>
              </a:rPr>
              <a:t>Women appear to be constitutionally stronger than men</a:t>
            </a:r>
          </a:p>
          <a:p>
            <a:pPr lvl="1">
              <a:buFont typeface="Arial" pitchFamily="34" charset="0"/>
              <a:buChar char="•"/>
            </a:pPr>
            <a:r>
              <a:rPr lang="en-US" sz="1200" kern="1200" dirty="0" smtClean="0">
                <a:solidFill>
                  <a:schemeClr val="tx1"/>
                </a:solidFill>
                <a:latin typeface="+mn-lt"/>
                <a:ea typeface="+mn-ea"/>
                <a:cs typeface="+mn-cs"/>
              </a:rPr>
              <a:t>Male children are more susceptible to a variety of diseases and disabilities</a:t>
            </a:r>
          </a:p>
          <a:p>
            <a:pPr lvl="1">
              <a:buFont typeface="Arial" pitchFamily="34" charset="0"/>
              <a:buChar char="•"/>
            </a:pPr>
            <a:r>
              <a:rPr lang="en-US" sz="1200" kern="1200" dirty="0" smtClean="0">
                <a:solidFill>
                  <a:schemeClr val="tx1"/>
                </a:solidFill>
                <a:latin typeface="+mn-lt"/>
                <a:ea typeface="+mn-ea"/>
                <a:cs typeface="+mn-cs"/>
              </a:rPr>
              <a:t>Girls are more neurologically mature than boys</a:t>
            </a:r>
          </a:p>
          <a:p>
            <a:pPr lvl="1">
              <a:buFont typeface="Arial" pitchFamily="34" charset="0"/>
              <a:buChar char="•"/>
            </a:pPr>
            <a:r>
              <a:rPr lang="en-US" sz="1200" kern="1200" dirty="0" smtClean="0">
                <a:solidFill>
                  <a:schemeClr val="tx1"/>
                </a:solidFill>
                <a:latin typeface="+mn-lt"/>
                <a:ea typeface="+mn-ea"/>
                <a:cs typeface="+mn-cs"/>
              </a:rPr>
              <a:t>Women tend to outlive men</a:t>
            </a:r>
          </a:p>
          <a:p>
            <a:pPr lvl="0">
              <a:buFont typeface="Arial" pitchFamily="34" charset="0"/>
              <a:buChar char="•"/>
            </a:pPr>
            <a:r>
              <a:rPr lang="en-US" sz="1200" b="1" kern="1200" dirty="0" smtClean="0">
                <a:solidFill>
                  <a:schemeClr val="tx1"/>
                </a:solidFill>
                <a:latin typeface="+mn-lt"/>
                <a:ea typeface="+mn-ea"/>
                <a:cs typeface="+mn-cs"/>
              </a:rPr>
              <a:t>Point 2- Female characteristics</a:t>
            </a:r>
          </a:p>
          <a:p>
            <a:pPr lvl="1">
              <a:buFont typeface="Arial" pitchFamily="34" charset="0"/>
              <a:buChar char="•"/>
            </a:pPr>
            <a:r>
              <a:rPr lang="en-US" sz="1200" kern="1200" dirty="0" smtClean="0">
                <a:solidFill>
                  <a:schemeClr val="tx1"/>
                </a:solidFill>
                <a:latin typeface="+mn-lt"/>
                <a:ea typeface="+mn-ea"/>
                <a:cs typeface="+mn-cs"/>
              </a:rPr>
              <a:t>Emotional</a:t>
            </a:r>
          </a:p>
          <a:p>
            <a:pPr lvl="1">
              <a:buFont typeface="Arial" pitchFamily="34" charset="0"/>
              <a:buChar char="•"/>
            </a:pPr>
            <a:r>
              <a:rPr lang="en-US" sz="1200" kern="1200" dirty="0" smtClean="0">
                <a:solidFill>
                  <a:schemeClr val="tx1"/>
                </a:solidFill>
                <a:latin typeface="+mn-lt"/>
                <a:ea typeface="+mn-ea"/>
                <a:cs typeface="+mn-cs"/>
              </a:rPr>
              <a:t>Nurturing</a:t>
            </a:r>
          </a:p>
          <a:p>
            <a:pPr lvl="1">
              <a:buFont typeface="Arial" pitchFamily="34" charset="0"/>
              <a:buChar char="•"/>
            </a:pPr>
            <a:r>
              <a:rPr lang="en-US" sz="1200" kern="1200" dirty="0" smtClean="0">
                <a:solidFill>
                  <a:schemeClr val="tx1"/>
                </a:solidFill>
                <a:latin typeface="+mn-lt"/>
                <a:ea typeface="+mn-ea"/>
                <a:cs typeface="+mn-cs"/>
              </a:rPr>
              <a:t>Submissive</a:t>
            </a:r>
          </a:p>
          <a:p>
            <a:pPr lvl="1">
              <a:buFont typeface="Arial" pitchFamily="34" charset="0"/>
              <a:buChar char="•"/>
            </a:pPr>
            <a:r>
              <a:rPr lang="en-US" sz="1200" kern="1200" dirty="0" smtClean="0">
                <a:solidFill>
                  <a:schemeClr val="tx1"/>
                </a:solidFill>
                <a:latin typeface="+mn-lt"/>
                <a:ea typeface="+mn-ea"/>
                <a:cs typeface="+mn-cs"/>
              </a:rPr>
              <a:t>Communicative</a:t>
            </a:r>
          </a:p>
          <a:p>
            <a:pPr lvl="1">
              <a:buFont typeface="Arial" pitchFamily="34" charset="0"/>
              <a:buChar char="•"/>
            </a:pPr>
            <a:r>
              <a:rPr lang="en-US" sz="1200" kern="1200" dirty="0" smtClean="0">
                <a:solidFill>
                  <a:schemeClr val="tx1"/>
                </a:solidFill>
                <a:latin typeface="+mn-lt"/>
                <a:ea typeface="+mn-ea"/>
                <a:cs typeface="+mn-cs"/>
              </a:rPr>
              <a:t>Sociable</a:t>
            </a:r>
          </a:p>
          <a:p>
            <a:r>
              <a:rPr lang="en-US" sz="1200" kern="1200" dirty="0" smtClean="0">
                <a:solidFill>
                  <a:schemeClr val="tx1"/>
                </a:solidFill>
                <a:latin typeface="+mn-lt"/>
                <a:ea typeface="+mn-ea"/>
                <a:cs typeface="+mn-cs"/>
              </a:rPr>
              <a:t> </a:t>
            </a:r>
          </a:p>
          <a:p>
            <a:pPr lvl="0">
              <a:buFont typeface="Arial" pitchFamily="34" charset="0"/>
              <a:buChar char="•"/>
            </a:pPr>
            <a:r>
              <a:rPr lang="en-US" sz="1200" b="1" kern="1200" dirty="0" smtClean="0">
                <a:solidFill>
                  <a:schemeClr val="tx1"/>
                </a:solidFill>
                <a:latin typeface="+mn-lt"/>
                <a:ea typeface="+mn-ea"/>
                <a:cs typeface="+mn-cs"/>
              </a:rPr>
              <a:t>Point 3- Male characteristics</a:t>
            </a:r>
          </a:p>
          <a:p>
            <a:pPr lvl="1">
              <a:buFont typeface="Arial" pitchFamily="34" charset="0"/>
              <a:buChar char="•"/>
            </a:pPr>
            <a:r>
              <a:rPr lang="en-US" sz="1200" kern="1200" dirty="0" smtClean="0">
                <a:solidFill>
                  <a:schemeClr val="tx1"/>
                </a:solidFill>
                <a:latin typeface="+mn-lt"/>
                <a:ea typeface="+mn-ea"/>
                <a:cs typeface="+mn-cs"/>
              </a:rPr>
              <a:t>Rational</a:t>
            </a:r>
          </a:p>
          <a:p>
            <a:pPr lvl="1">
              <a:buFont typeface="Arial" pitchFamily="34" charset="0"/>
              <a:buChar char="•"/>
            </a:pPr>
            <a:r>
              <a:rPr lang="en-US" sz="1200" kern="1200" dirty="0" smtClean="0">
                <a:solidFill>
                  <a:schemeClr val="tx1"/>
                </a:solidFill>
                <a:latin typeface="+mn-lt"/>
                <a:ea typeface="+mn-ea"/>
                <a:cs typeface="+mn-cs"/>
              </a:rPr>
              <a:t>Independent</a:t>
            </a:r>
          </a:p>
          <a:p>
            <a:pPr lvl="1">
              <a:buFont typeface="Arial" pitchFamily="34" charset="0"/>
              <a:buChar char="•"/>
            </a:pPr>
            <a:r>
              <a:rPr lang="en-US" sz="1200" kern="1200" dirty="0" smtClean="0">
                <a:solidFill>
                  <a:schemeClr val="tx1"/>
                </a:solidFill>
                <a:latin typeface="+mn-lt"/>
                <a:ea typeface="+mn-ea"/>
                <a:cs typeface="+mn-cs"/>
              </a:rPr>
              <a:t>Aggressive</a:t>
            </a:r>
          </a:p>
          <a:p>
            <a:pPr lvl="1">
              <a:buFont typeface="Arial" pitchFamily="34" charset="0"/>
              <a:buChar char="•"/>
            </a:pPr>
            <a:r>
              <a:rPr lang="en-US" sz="1200" kern="1200" dirty="0" smtClean="0">
                <a:solidFill>
                  <a:schemeClr val="tx1"/>
                </a:solidFill>
                <a:latin typeface="+mn-lt"/>
                <a:ea typeface="+mn-ea"/>
                <a:cs typeface="+mn-cs"/>
              </a:rPr>
              <a:t>Dominant</a:t>
            </a:r>
          </a:p>
          <a:p>
            <a:pPr lvl="1">
              <a:buFont typeface="Arial" pitchFamily="34" charset="0"/>
              <a:buChar char="•"/>
            </a:pPr>
            <a:r>
              <a:rPr lang="en-US" sz="1200" kern="1200" dirty="0" smtClean="0">
                <a:solidFill>
                  <a:schemeClr val="tx1"/>
                </a:solidFill>
                <a:latin typeface="+mn-lt"/>
                <a:ea typeface="+mn-ea"/>
                <a:cs typeface="+mn-cs"/>
              </a:rPr>
              <a:t>Objective</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6</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buFont typeface="Arial" pitchFamily="34" charset="0"/>
              <a:buChar char="•"/>
            </a:pPr>
            <a:r>
              <a:rPr lang="en-US" sz="1200" kern="1200" dirty="0" smtClean="0">
                <a:solidFill>
                  <a:schemeClr val="tx1"/>
                </a:solidFill>
                <a:latin typeface="+mn-lt"/>
                <a:ea typeface="+mn-ea"/>
                <a:cs typeface="+mn-cs"/>
              </a:rPr>
              <a:t>Overall life expectancies in the United States and Canada have increased</a:t>
            </a:r>
          </a:p>
          <a:p>
            <a:pPr lvl="0">
              <a:buFont typeface="Arial" pitchFamily="34" charset="0"/>
              <a:buChar char="•"/>
            </a:pPr>
            <a:r>
              <a:rPr lang="en-US" sz="1200" kern="1200" dirty="0" smtClean="0">
                <a:solidFill>
                  <a:schemeClr val="tx1"/>
                </a:solidFill>
                <a:latin typeface="+mn-lt"/>
                <a:ea typeface="+mn-ea"/>
                <a:cs typeface="+mn-cs"/>
              </a:rPr>
              <a:t>Women’s life expectancies have remained greater than men’s</a:t>
            </a:r>
          </a:p>
          <a:p>
            <a:pPr lvl="0">
              <a:buFont typeface="Arial" pitchFamily="34" charset="0"/>
              <a:buChar char="•"/>
            </a:pPr>
            <a:r>
              <a:rPr lang="en-US" sz="1200" kern="1200" dirty="0" smtClean="0">
                <a:solidFill>
                  <a:schemeClr val="tx1"/>
                </a:solidFill>
                <a:latin typeface="+mn-lt"/>
                <a:ea typeface="+mn-ea"/>
                <a:cs typeface="+mn-cs"/>
              </a:rPr>
              <a:t>Reasons for this difference still being researched</a:t>
            </a:r>
          </a:p>
          <a:p>
            <a:pPr>
              <a:buFont typeface="Arial" pitchFamily="34" charset="0"/>
              <a:buChar char="•"/>
            </a:pPr>
            <a:r>
              <a:rPr lang="en-US" sz="1200" kern="1200" dirty="0" smtClean="0">
                <a:solidFill>
                  <a:schemeClr val="tx1"/>
                </a:solidFill>
                <a:latin typeface="+mn-lt"/>
                <a:ea typeface="+mn-ea"/>
                <a:cs typeface="+mn-cs"/>
              </a:rPr>
              <a:t>In addition to biology, differences in masculinity–femininity seem highly relevant</a:t>
            </a:r>
            <a:endParaRPr lang="en-US" altLang="en-US"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325E5D-81F3-4C2C-9149-CC432A95AF5D}" type="slidenum">
              <a:rPr lang="en-US" altLang="en-US"/>
              <a:pPr/>
              <a:t>7</a:t>
            </a:fld>
            <a:endParaRPr lang="en-US" altLang="en-US"/>
          </a:p>
        </p:txBody>
      </p:sp>
    </p:spTree>
    <p:extLst>
      <p:ext uri="{BB962C8B-B14F-4D97-AF65-F5344CB8AC3E}">
        <p14:creationId xmlns:p14="http://schemas.microsoft.com/office/powerpoint/2010/main" val="403996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Gender differences in the expression of two social characteristics</a:t>
            </a:r>
          </a:p>
          <a:p>
            <a:pPr lvl="1">
              <a:buFont typeface="Arial" pitchFamily="34" charset="0"/>
              <a:buChar char="•"/>
            </a:pPr>
            <a:r>
              <a:rPr lang="en-US" sz="1200" kern="1200" dirty="0" smtClean="0">
                <a:solidFill>
                  <a:schemeClr val="tx1"/>
                </a:solidFill>
                <a:latin typeface="+mn-lt"/>
                <a:ea typeface="+mn-ea"/>
                <a:cs typeface="+mn-cs"/>
              </a:rPr>
              <a:t>Aggression</a:t>
            </a:r>
          </a:p>
          <a:p>
            <a:pPr lvl="1">
              <a:buFont typeface="Arial" pitchFamily="34" charset="0"/>
              <a:buChar char="•"/>
            </a:pPr>
            <a:r>
              <a:rPr lang="en-US" sz="1200" kern="1200" dirty="0" smtClean="0">
                <a:solidFill>
                  <a:schemeClr val="tx1"/>
                </a:solidFill>
                <a:latin typeface="+mn-lt"/>
                <a:ea typeface="+mn-ea"/>
                <a:cs typeface="+mn-cs"/>
              </a:rPr>
              <a:t>Communication </a:t>
            </a:r>
          </a:p>
          <a:p>
            <a:pPr lvl="0">
              <a:buFont typeface="Arial" pitchFamily="34" charset="0"/>
              <a:buChar char="•"/>
            </a:pPr>
            <a:r>
              <a:rPr lang="en-US" sz="1200" b="1" kern="1200" dirty="0" smtClean="0">
                <a:solidFill>
                  <a:schemeClr val="tx1"/>
                </a:solidFill>
                <a:latin typeface="+mn-lt"/>
                <a:ea typeface="+mn-ea"/>
                <a:cs typeface="+mn-cs"/>
              </a:rPr>
              <a:t>Point 2- Gender differences in personality and behavior</a:t>
            </a:r>
          </a:p>
          <a:p>
            <a:pPr lvl="1">
              <a:buFont typeface="Arial" pitchFamily="34" charset="0"/>
              <a:buChar char="•"/>
            </a:pPr>
            <a:r>
              <a:rPr lang="en-US" sz="1200" kern="1200" dirty="0" smtClean="0">
                <a:solidFill>
                  <a:schemeClr val="tx1"/>
                </a:solidFill>
                <a:latin typeface="+mn-lt"/>
                <a:ea typeface="+mn-ea"/>
                <a:cs typeface="+mn-cs"/>
              </a:rPr>
              <a:t>Dependency</a:t>
            </a:r>
          </a:p>
          <a:p>
            <a:pPr lvl="1">
              <a:buFont typeface="Arial" pitchFamily="34" charset="0"/>
              <a:buChar char="•"/>
            </a:pPr>
            <a:r>
              <a:rPr lang="en-US" sz="1200" kern="1200" dirty="0" smtClean="0">
                <a:solidFill>
                  <a:schemeClr val="tx1"/>
                </a:solidFill>
                <a:latin typeface="+mn-lt"/>
                <a:ea typeface="+mn-ea"/>
                <a:cs typeface="+mn-cs"/>
              </a:rPr>
              <a:t>Suggestibility</a:t>
            </a:r>
          </a:p>
          <a:p>
            <a:pPr lvl="1">
              <a:buFont typeface="Arial" pitchFamily="34" charset="0"/>
              <a:buChar char="•"/>
            </a:pPr>
            <a:r>
              <a:rPr lang="en-US" sz="1200" kern="1200" dirty="0" smtClean="0">
                <a:solidFill>
                  <a:schemeClr val="tx1"/>
                </a:solidFill>
                <a:latin typeface="+mn-lt"/>
                <a:ea typeface="+mn-ea"/>
                <a:cs typeface="+mn-cs"/>
              </a:rPr>
              <a:t>Nurturance</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Yin and yang</a:t>
            </a:r>
          </a:p>
          <a:p>
            <a:pPr lvl="1">
              <a:buFont typeface="Arial" pitchFamily="34" charset="0"/>
              <a:buChar char="•"/>
            </a:pPr>
            <a:r>
              <a:rPr lang="en-US" sz="1200" kern="1200" dirty="0" smtClean="0">
                <a:solidFill>
                  <a:schemeClr val="tx1"/>
                </a:solidFill>
                <a:latin typeface="+mn-lt"/>
                <a:ea typeface="+mn-ea"/>
                <a:cs typeface="+mn-cs"/>
              </a:rPr>
              <a:t>Yin represents the female—passive, shaded, and cold</a:t>
            </a:r>
          </a:p>
          <a:p>
            <a:pPr lvl="1">
              <a:buFont typeface="Arial" pitchFamily="34" charset="0"/>
              <a:buChar char="•"/>
            </a:pPr>
            <a:r>
              <a:rPr lang="en-US" sz="1200" kern="1200" dirty="0" smtClean="0">
                <a:solidFill>
                  <a:schemeClr val="tx1"/>
                </a:solidFill>
                <a:latin typeface="+mn-lt"/>
                <a:ea typeface="+mn-ea"/>
                <a:cs typeface="+mn-cs"/>
              </a:rPr>
              <a:t>Yang portrays the male element—active, light, and hot </a:t>
            </a:r>
          </a:p>
          <a:p>
            <a:pPr lvl="0">
              <a:buFont typeface="Arial" pitchFamily="34" charset="0"/>
              <a:buChar char="•"/>
            </a:pPr>
            <a:r>
              <a:rPr lang="en-US" sz="1200" b="1" kern="1200" dirty="0" smtClean="0">
                <a:solidFill>
                  <a:schemeClr val="tx1"/>
                </a:solidFill>
                <a:latin typeface="+mn-lt"/>
                <a:ea typeface="+mn-ea"/>
                <a:cs typeface="+mn-cs"/>
              </a:rPr>
              <a:t>Point 2- Identification of women as not only different but lesser</a:t>
            </a:r>
          </a:p>
          <a:p>
            <a:pPr lvl="1">
              <a:buFont typeface="Arial" pitchFamily="34" charset="0"/>
              <a:buChar char="•"/>
            </a:pPr>
            <a:r>
              <a:rPr lang="en-US" sz="1200" kern="1200" dirty="0" smtClean="0">
                <a:solidFill>
                  <a:schemeClr val="tx1"/>
                </a:solidFill>
                <a:latin typeface="+mn-lt"/>
                <a:ea typeface="+mn-ea"/>
                <a:cs typeface="+mn-cs"/>
              </a:rPr>
              <a:t>Plato described women as weaker and inferior</a:t>
            </a:r>
          </a:p>
          <a:p>
            <a:pPr lvl="1">
              <a:buFont typeface="Arial" pitchFamily="34" charset="0"/>
              <a:buChar char="•"/>
            </a:pPr>
            <a:r>
              <a:rPr lang="en-US" sz="1200" kern="1200" dirty="0" smtClean="0">
                <a:solidFill>
                  <a:schemeClr val="tx1"/>
                </a:solidFill>
                <a:latin typeface="+mn-lt"/>
                <a:ea typeface="+mn-ea"/>
                <a:cs typeface="+mn-cs"/>
              </a:rPr>
              <a:t>Aristotle depicted women as incomplete and incompetent</a:t>
            </a:r>
          </a:p>
          <a:p>
            <a:pPr lvl="1">
              <a:buFont typeface="Arial" pitchFamily="34" charset="0"/>
              <a:buChar char="•"/>
            </a:pPr>
            <a:r>
              <a:rPr lang="en-US" sz="1200" kern="1200" dirty="0" smtClean="0">
                <a:solidFill>
                  <a:schemeClr val="tx1"/>
                </a:solidFill>
                <a:latin typeface="+mn-lt"/>
                <a:ea typeface="+mn-ea"/>
                <a:cs typeface="+mn-cs"/>
              </a:rPr>
              <a:t>Thomas Aquinas provided a religious rationale for the inferiority of women</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9</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Point 1- Functionalists’ views on women’s tasks</a:t>
            </a:r>
          </a:p>
          <a:p>
            <a:pPr lvl="1">
              <a:buFont typeface="Arial" pitchFamily="34" charset="0"/>
              <a:buChar char="•"/>
            </a:pPr>
            <a:r>
              <a:rPr lang="en-US" sz="1200" kern="1200" dirty="0" smtClean="0">
                <a:solidFill>
                  <a:schemeClr val="tx1"/>
                </a:solidFill>
                <a:latin typeface="+mn-lt"/>
                <a:ea typeface="+mn-ea"/>
                <a:cs typeface="+mn-cs"/>
              </a:rPr>
              <a:t>Pregnancy</a:t>
            </a:r>
          </a:p>
          <a:p>
            <a:pPr lvl="1">
              <a:buFont typeface="Arial" pitchFamily="34" charset="0"/>
              <a:buChar char="•"/>
            </a:pPr>
            <a:r>
              <a:rPr lang="en-US" sz="1200" kern="1200" dirty="0" smtClean="0">
                <a:solidFill>
                  <a:schemeClr val="tx1"/>
                </a:solidFill>
                <a:latin typeface="+mn-lt"/>
                <a:ea typeface="+mn-ea"/>
                <a:cs typeface="+mn-cs"/>
              </a:rPr>
              <a:t>Childbirth</a:t>
            </a:r>
          </a:p>
          <a:p>
            <a:pPr lvl="1">
              <a:buFont typeface="Arial" pitchFamily="34" charset="0"/>
              <a:buChar char="•"/>
            </a:pPr>
            <a:r>
              <a:rPr lang="en-US" sz="1200" kern="1200" dirty="0" smtClean="0">
                <a:solidFill>
                  <a:schemeClr val="tx1"/>
                </a:solidFill>
                <a:latin typeface="+mn-lt"/>
                <a:ea typeface="+mn-ea"/>
                <a:cs typeface="+mn-cs"/>
              </a:rPr>
              <a:t>Lactation </a:t>
            </a:r>
          </a:p>
          <a:p>
            <a:pPr lvl="0">
              <a:buFont typeface="Arial" pitchFamily="34" charset="0"/>
              <a:buChar char="•"/>
            </a:pPr>
            <a:r>
              <a:rPr lang="en-US" sz="1200" b="1" kern="1200" dirty="0" smtClean="0">
                <a:solidFill>
                  <a:schemeClr val="tx1"/>
                </a:solidFill>
                <a:latin typeface="+mn-lt"/>
                <a:ea typeface="+mn-ea"/>
                <a:cs typeface="+mn-cs"/>
              </a:rPr>
              <a:t>Point 2- Functionalists’ beliefs on maternal instinct</a:t>
            </a:r>
          </a:p>
          <a:p>
            <a:pPr lvl="1">
              <a:buFont typeface="Arial" pitchFamily="34" charset="0"/>
              <a:buChar char="•"/>
            </a:pPr>
            <a:r>
              <a:rPr lang="en-US" sz="1200" kern="1200" dirty="0" smtClean="0">
                <a:solidFill>
                  <a:schemeClr val="tx1"/>
                </a:solidFill>
                <a:latin typeface="+mn-lt"/>
                <a:ea typeface="+mn-ea"/>
                <a:cs typeface="+mn-cs"/>
              </a:rPr>
              <a:t>Domains where women nurtured others</a:t>
            </a:r>
          </a:p>
          <a:p>
            <a:pPr lvl="1">
              <a:buFont typeface="Arial" pitchFamily="34" charset="0"/>
              <a:buChar char="•"/>
            </a:pPr>
            <a:r>
              <a:rPr lang="en-US" sz="1200" kern="1200" dirty="0" smtClean="0">
                <a:solidFill>
                  <a:schemeClr val="tx1"/>
                </a:solidFill>
                <a:latin typeface="+mn-lt"/>
                <a:ea typeface="+mn-ea"/>
                <a:cs typeface="+mn-cs"/>
              </a:rPr>
              <a:t>Relationships with their spouses and close friends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
        <p:nvSpPr>
          <p:cNvPr id="8" name="Rectangle 7"/>
          <p:cNvSpPr/>
          <p:nvPr/>
        </p:nvSpPr>
        <p:spPr bwMode="white">
          <a:xfrm>
            <a:off x="-7938" y="6435725"/>
            <a:ext cx="9161464"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33338" y="6408738"/>
            <a:ext cx="9156700" cy="465137"/>
            <a:chOff x="33338" y="6408738"/>
            <a:chExt cx="9156700" cy="465137"/>
          </a:xfrm>
        </p:grpSpPr>
        <p:pic>
          <p:nvPicPr>
            <p:cNvPr id="7" name="Always Learning Logo" descr="Pearson_Strap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opyright"/>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2015, 2012, 2009</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1" name="Pearson Logo" descr="Pearson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2015, 2012, 2009</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10/21/2015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10/21/2015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2015, 2012, 2009</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7" name="Learning Objectives Placeholder 6"/>
          <p:cNvSpPr>
            <a:spLocks noGrp="1"/>
          </p:cNvSpPr>
          <p:nvPr>
            <p:ph type="body" sz="quarter" idx="13" hasCustomPrompt="1"/>
          </p:nvPr>
        </p:nvSpPr>
        <p:spPr>
          <a:xfrm>
            <a:off x="457200" y="1426920"/>
            <a:ext cx="8229600" cy="402770"/>
          </a:xfrm>
        </p:spPr>
        <p:txBody>
          <a:bodyPr>
            <a:noAutofit/>
          </a:bodyPr>
          <a:lstStyle>
            <a:lvl1pPr marL="0" indent="0">
              <a:spcBef>
                <a:spcPts val="0"/>
              </a:spcBef>
              <a:buNone/>
              <a:defRPr sz="1600" b="1">
                <a:solidFill>
                  <a:schemeClr val="accent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981200"/>
            <a:ext cx="8229600" cy="4144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10/21/2015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10/21/2015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35725"/>
            <a:ext cx="9161464"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2015, 2012, 2009</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pPr/>
              <a:t>10/21/2015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10/21/2015</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35725"/>
            <a:ext cx="9161464"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408738"/>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2015, 2012, 2009</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5.xml"/><Relationship Id="rId7"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11.xml"/><Relationship Id="rId5" Type="http://schemas.openxmlformats.org/officeDocument/2006/relationships/slide" Target="slide9.xml"/><Relationship Id="rId10" Type="http://schemas.openxmlformats.org/officeDocument/2006/relationships/slide" Target="slide26.xml"/><Relationship Id="rId4" Type="http://schemas.openxmlformats.org/officeDocument/2006/relationships/slide" Target="slide6.xml"/><Relationship Id="rId9"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slide" Target="slide15.xml"/><Relationship Id="rId5" Type="http://schemas.openxmlformats.org/officeDocument/2006/relationships/slide" Target="slide11.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slide" Target="slide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215900"/>
            <a:ext cx="8229600" cy="622300"/>
          </a:xfrm>
        </p:spPr>
        <p:txBody>
          <a:bodyPr/>
          <a:lstStyle/>
          <a:p>
            <a:pPr eaLnBrk="1" hangingPunct="1"/>
            <a:r>
              <a:rPr lang="en-US" altLang="en-US" smtClean="0"/>
              <a:t>Personality</a:t>
            </a:r>
          </a:p>
        </p:txBody>
      </p:sp>
      <p:sp>
        <p:nvSpPr>
          <p:cNvPr id="14338" name="Text Placeholder 2"/>
          <p:cNvSpPr>
            <a:spLocks noGrp="1"/>
          </p:cNvSpPr>
          <p:nvPr>
            <p:ph type="body" sz="quarter" idx="13"/>
          </p:nvPr>
        </p:nvSpPr>
        <p:spPr bwMode="auto">
          <a:xfrm>
            <a:off x="457200" y="815975"/>
            <a:ext cx="8229600" cy="479425"/>
          </a:xfrm>
        </p:spPr>
        <p:txBody>
          <a:bodyPr wrap="square" numCol="1" anchor="t" anchorCtr="0" compatLnSpc="1">
            <a:prstTxWarp prst="textNoShape">
              <a:avLst/>
            </a:prstTxWarp>
          </a:bodyPr>
          <a:lstStyle/>
          <a:p>
            <a:pPr eaLnBrk="1" hangingPunct="1">
              <a:spcBef>
                <a:spcPct val="0"/>
              </a:spcBef>
            </a:pPr>
            <a:r>
              <a:rPr lang="en-US" altLang="en-US" smtClean="0"/>
              <a:t>Sixth edition</a:t>
            </a:r>
          </a:p>
        </p:txBody>
      </p:sp>
      <p:sp>
        <p:nvSpPr>
          <p:cNvPr id="14339" name="Text Placeholder 3"/>
          <p:cNvSpPr>
            <a:spLocks noGrp="1"/>
          </p:cNvSpPr>
          <p:nvPr>
            <p:ph type="body" sz="quarter" idx="14"/>
          </p:nvPr>
        </p:nvSpPr>
        <p:spPr bwMode="auto">
          <a:xfrm>
            <a:off x="5029200" y="1600200"/>
            <a:ext cx="3657600" cy="1600200"/>
          </a:xfrm>
        </p:spPr>
        <p:txBody>
          <a:bodyPr wrap="square" numCol="1" anchorCtr="0" compatLnSpc="1">
            <a:prstTxWarp prst="textNoShape">
              <a:avLst/>
            </a:prstTxWarp>
          </a:bodyPr>
          <a:lstStyle/>
          <a:p>
            <a:pPr eaLnBrk="1" hangingPunct="1">
              <a:spcBef>
                <a:spcPct val="0"/>
              </a:spcBef>
            </a:pPr>
            <a:r>
              <a:rPr lang="en-US" altLang="en-US" dirty="0" smtClean="0"/>
              <a:t>Chapter 11</a:t>
            </a:r>
          </a:p>
        </p:txBody>
      </p:sp>
      <p:sp>
        <p:nvSpPr>
          <p:cNvPr id="14340" name="Text Placeholder 4"/>
          <p:cNvSpPr>
            <a:spLocks noGrp="1"/>
          </p:cNvSpPr>
          <p:nvPr>
            <p:ph type="body" sz="quarter" idx="15"/>
          </p:nvPr>
        </p:nvSpPr>
        <p:spPr bwMode="auto"/>
        <p:txBody>
          <a:bodyPr wrap="square" numCol="1" anchor="t" anchorCtr="0" compatLnSpc="1">
            <a:prstTxWarp prst="textNoShape">
              <a:avLst/>
            </a:prstTxWarp>
          </a:bodyPr>
          <a:lstStyle/>
          <a:p>
            <a:pPr>
              <a:spcBef>
                <a:spcPct val="0"/>
              </a:spcBef>
            </a:pPr>
            <a:r>
              <a:rPr lang="en-US" b="1" dirty="0" smtClean="0"/>
              <a:t>Male–Female Differences</a:t>
            </a:r>
            <a:endParaRPr lang="en-US" altLang="en-US" dirty="0" smtClean="0"/>
          </a:p>
        </p:txBody>
      </p:sp>
      <p:pic>
        <p:nvPicPr>
          <p:cNvPr id="1434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460500"/>
            <a:ext cx="381000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11.2.1: Nineteenth-Century Views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Functionalists’ views on women’s tasks</a:t>
            </a:r>
          </a:p>
          <a:p>
            <a:r>
              <a:rPr lang="en-US" dirty="0" smtClean="0"/>
              <a:t>Functionalists’ beliefs on maternal instinct</a:t>
            </a:r>
            <a:endParaRPr lang="en-US" altLang="en-US"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Describe how gender differentiation and development occur biologically</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Genetic sex</a:t>
            </a:r>
          </a:p>
          <a:p>
            <a:r>
              <a:rPr lang="en-US" dirty="0" smtClean="0"/>
              <a:t>Influences of female development</a:t>
            </a:r>
            <a:endParaRPr lang="en-US" altLang="en-US" dirty="0" smtClean="0"/>
          </a:p>
        </p:txBody>
      </p:sp>
      <p:sp>
        <p:nvSpPr>
          <p:cNvPr id="19459" name="Title 3"/>
          <p:cNvSpPr>
            <a:spLocks noGrp="1"/>
          </p:cNvSpPr>
          <p:nvPr>
            <p:ph type="title"/>
          </p:nvPr>
        </p:nvSpPr>
        <p:spPr/>
        <p:txBody>
          <a:bodyPr/>
          <a:lstStyle/>
          <a:p>
            <a:r>
              <a:rPr lang="en-US" dirty="0" smtClean="0"/>
              <a:t>11.3: Biological Influences on Gender Differences</a:t>
            </a:r>
            <a:endParaRPr lang="en-US" alt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11.3.1: The Effects of Prenatal Sex Hormones on Gender Behavior</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Evidence of effect of prenatal hormones on gender behavior</a:t>
            </a:r>
          </a:p>
          <a:p>
            <a:r>
              <a:rPr lang="en-US" dirty="0" smtClean="0"/>
              <a:t>Turner’s syndrome</a:t>
            </a:r>
            <a:endParaRPr lang="en-US" altLang="en-US" dirty="0"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11.3.2: The Influence of Hormones during and after Puberty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err="1" smtClean="0"/>
              <a:t>Hyperandrogenism</a:t>
            </a:r>
            <a:endParaRPr lang="en-US" dirty="0" smtClean="0"/>
          </a:p>
          <a:p>
            <a:r>
              <a:rPr lang="en-US" dirty="0" smtClean="0"/>
              <a:t>Cyclical oscillations in women’s hormones</a:t>
            </a:r>
            <a:endParaRPr lang="en-US" altLang="en-US"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r>
              <a:rPr lang="en-US" dirty="0" smtClean="0"/>
              <a:t>Figure </a:t>
            </a:r>
            <a:r>
              <a:rPr lang="en-US" altLang="en-US" dirty="0" smtClean="0"/>
              <a:t>11.3: </a:t>
            </a:r>
            <a:r>
              <a:rPr lang="en-US" dirty="0" smtClean="0"/>
              <a:t>Cyclical Variation in Blood Levels of </a:t>
            </a:r>
            <a:r>
              <a:rPr lang="en-US" dirty="0" err="1" smtClean="0"/>
              <a:t>Estradiol</a:t>
            </a:r>
            <a:r>
              <a:rPr lang="en-US" dirty="0" smtClean="0"/>
              <a:t> in Females</a:t>
            </a:r>
            <a:endParaRPr lang="en-US" altLang="en-US" dirty="0" smtClean="0"/>
          </a:p>
        </p:txBody>
      </p:sp>
      <p:sp>
        <p:nvSpPr>
          <p:cNvPr id="25602" name="Text Placeholder 4"/>
          <p:cNvSpPr>
            <a:spLocks noGrp="1"/>
          </p:cNvSpPr>
          <p:nvPr>
            <p:ph type="body" sz="quarter" idx="13"/>
          </p:nvPr>
        </p:nvSpPr>
        <p:spPr bwMode="auto">
          <a:xfrm>
            <a:off x="381000" y="4953000"/>
            <a:ext cx="8305800" cy="1331913"/>
          </a:xfrm>
        </p:spPr>
        <p:txBody>
          <a:bodyPr wrap="square" numCol="1" anchorCtr="0" compatLnSpc="1">
            <a:prstTxWarp prst="textNoShape">
              <a:avLst/>
            </a:prstTxWarp>
          </a:bodyPr>
          <a:lstStyle/>
          <a:p>
            <a:pPr>
              <a:spcBef>
                <a:spcPct val="0"/>
              </a:spcBef>
            </a:pPr>
            <a:r>
              <a:rPr lang="en-US" dirty="0" err="1" smtClean="0"/>
              <a:t>Estradiol</a:t>
            </a:r>
            <a:r>
              <a:rPr lang="en-US" dirty="0" smtClean="0"/>
              <a:t>, a form of estrogen, shows a distinctive pattern of variation over the course of the menstrual cycle in premenopausal women, which is often related to mood and behavior. It has been argued that these and related hormone swings help account for emotionality, as well as females’ varying interest in sexual activity and varying appeal to men at different times of the month.</a:t>
            </a:r>
            <a:endParaRPr lang="en-US" altLang="en-US" dirty="0" smtClean="0"/>
          </a:p>
        </p:txBody>
      </p:sp>
      <p:pic>
        <p:nvPicPr>
          <p:cNvPr id="2050" name="Picture 2"/>
          <p:cNvPicPr>
            <a:picLocks noChangeAspect="1" noChangeArrowheads="1"/>
          </p:cNvPicPr>
          <p:nvPr/>
        </p:nvPicPr>
        <p:blipFill>
          <a:blip r:embed="rId3" cstate="print"/>
          <a:srcRect/>
          <a:stretch>
            <a:fillRect/>
          </a:stretch>
        </p:blipFill>
        <p:spPr bwMode="auto">
          <a:xfrm>
            <a:off x="1676400" y="1295400"/>
            <a:ext cx="5410200" cy="3192905"/>
          </a:xfrm>
          <a:prstGeom prst="rect">
            <a:avLst/>
          </a:prstGeom>
          <a:noFill/>
          <a:ln w="9525">
            <a:noFill/>
            <a:miter lim="800000"/>
            <a:headEnd/>
            <a:tailEnd/>
          </a:ln>
        </p:spPr>
      </p:pic>
    </p:spTree>
    <p:extLst>
      <p:ext uri="{BB962C8B-B14F-4D97-AF65-F5344CB8AC3E}">
        <p14:creationId xmlns:p14="http://schemas.microsoft.com/office/powerpoint/2010/main" val="111395103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Describe how the eight basic approaches to personality address gender differences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Physiological and biological gender differences</a:t>
            </a:r>
            <a:endParaRPr lang="en-US" altLang="en-US" dirty="0" smtClean="0"/>
          </a:p>
        </p:txBody>
      </p:sp>
      <p:sp>
        <p:nvSpPr>
          <p:cNvPr id="19459" name="Title 3"/>
          <p:cNvSpPr>
            <a:spLocks noGrp="1"/>
          </p:cNvSpPr>
          <p:nvPr>
            <p:ph type="title"/>
          </p:nvPr>
        </p:nvSpPr>
        <p:spPr/>
        <p:txBody>
          <a:bodyPr/>
          <a:lstStyle/>
          <a:p>
            <a:r>
              <a:rPr lang="en-US" dirty="0" smtClean="0"/>
              <a:t>11.4: Gender Differences in Personality from the Eight Perspectives</a:t>
            </a:r>
            <a:endParaRPr lang="en-US" altLang="en-US" dirty="0"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11.4.1: The Psychoanalytic Approach</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Reasons for gender differences in traits</a:t>
            </a:r>
          </a:p>
          <a:p>
            <a:r>
              <a:rPr lang="en-US" dirty="0" smtClean="0"/>
              <a:t>Castration anxiety</a:t>
            </a:r>
            <a:endParaRPr lang="en-US" altLang="en-US"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11.4.2: The Neo-Analytic Approaches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Erikson’s views on male traits</a:t>
            </a:r>
          </a:p>
          <a:p>
            <a:r>
              <a:rPr lang="en-US" dirty="0" smtClean="0"/>
              <a:t>Erikson’s views on female characteristics</a:t>
            </a:r>
            <a:endParaRPr lang="en-US" altLang="en-US" dirty="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11.4.3: Biological/Evolutionary Approaches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Natural selection</a:t>
            </a:r>
          </a:p>
          <a:p>
            <a:r>
              <a:rPr lang="en-US" dirty="0" smtClean="0"/>
              <a:t>Men engaging in sexual activity</a:t>
            </a:r>
            <a:endParaRPr lang="en-US" altLang="en-US" dirty="0"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11.4.4: The Behaviorist Approach</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Behavioral learning techniques</a:t>
            </a:r>
          </a:p>
          <a:p>
            <a:r>
              <a:rPr lang="en-US" dirty="0" smtClean="0"/>
              <a:t>Gender – a salient characteristic</a:t>
            </a:r>
            <a:endParaRPr lang="en-US" alt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altLang="en-US" dirty="0" smtClean="0"/>
              <a:t>Modules</a:t>
            </a:r>
          </a:p>
        </p:txBody>
      </p:sp>
      <p:sp>
        <p:nvSpPr>
          <p:cNvPr id="19458" name="Content Placeholder 5"/>
          <p:cNvSpPr>
            <a:spLocks noGrp="1"/>
          </p:cNvSpPr>
          <p:nvPr>
            <p:ph idx="1"/>
          </p:nvPr>
        </p:nvSpPr>
        <p:spPr bwMode="auto"/>
        <p:txBody>
          <a:bodyPr wrap="square" numCol="1" anchor="t" anchorCtr="0" compatLnSpc="1">
            <a:prstTxWarp prst="textNoShape">
              <a:avLst/>
            </a:prstTxWarp>
            <a:normAutofit lnSpcReduction="10000"/>
          </a:bodyPr>
          <a:lstStyle/>
          <a:p>
            <a:pPr marL="0" indent="-457200">
              <a:buSzTx/>
              <a:buNone/>
              <a:defRPr/>
            </a:pPr>
            <a:r>
              <a:rPr lang="en-US" sz="2400" dirty="0" smtClean="0">
                <a:hlinkClick r:id="rId3" action="ppaction://hlinksldjump"/>
              </a:rPr>
              <a:t>Introduction: Male-Female Differences</a:t>
            </a:r>
            <a:endParaRPr lang="en-US" sz="2400" dirty="0" smtClean="0"/>
          </a:p>
          <a:p>
            <a:pPr marL="0" indent="-457200">
              <a:buSzTx/>
              <a:buNone/>
              <a:defRPr/>
            </a:pPr>
            <a:r>
              <a:rPr lang="en-US" sz="2400" dirty="0" smtClean="0">
                <a:hlinkClick r:id="rId4" action="ppaction://hlinksldjump"/>
              </a:rPr>
              <a:t>11.1: Do Males and Females Differ?</a:t>
            </a:r>
            <a:endParaRPr lang="en-US" sz="2400" dirty="0" smtClean="0"/>
          </a:p>
          <a:p>
            <a:pPr marL="0" indent="-457200">
              <a:buSzTx/>
              <a:buNone/>
              <a:defRPr/>
            </a:pPr>
            <a:r>
              <a:rPr lang="en-US" sz="2400" dirty="0" smtClean="0">
                <a:hlinkClick r:id="rId5" action="ppaction://hlinksldjump"/>
              </a:rPr>
              <a:t>11.2: A Brief History of Gender Difference in Personality</a:t>
            </a:r>
            <a:endParaRPr lang="en-US" sz="2400" dirty="0" smtClean="0"/>
          </a:p>
          <a:p>
            <a:pPr marL="0" indent="-457200">
              <a:buSzTx/>
              <a:buNone/>
              <a:defRPr/>
            </a:pPr>
            <a:r>
              <a:rPr lang="en-US" sz="2400" dirty="0" smtClean="0">
                <a:hlinkClick r:id="rId6" action="ppaction://hlinksldjump"/>
              </a:rPr>
              <a:t>11.3: Biological Influences on Gender Differences</a:t>
            </a:r>
            <a:endParaRPr lang="en-US" sz="2400" dirty="0" smtClean="0"/>
          </a:p>
          <a:p>
            <a:pPr marL="0" indent="-457200">
              <a:buSzTx/>
              <a:buNone/>
              <a:defRPr/>
            </a:pPr>
            <a:r>
              <a:rPr lang="en-US" sz="2400" dirty="0" smtClean="0">
                <a:hlinkClick r:id="rId7" action="ppaction://hlinksldjump"/>
              </a:rPr>
              <a:t>11.4: Gender Differences in Personality from the Eight Perspectives</a:t>
            </a:r>
            <a:endParaRPr lang="en-US" sz="2400" dirty="0" smtClean="0"/>
          </a:p>
          <a:p>
            <a:pPr marL="0" indent="-457200">
              <a:buSzTx/>
              <a:buNone/>
              <a:defRPr/>
            </a:pPr>
            <a:r>
              <a:rPr lang="en-US" sz="2400" dirty="0" smtClean="0">
                <a:hlinkClick r:id="rId8" action="ppaction://hlinksldjump"/>
              </a:rPr>
              <a:t>11.5: Cross-Cultural Studies of Gender Differences</a:t>
            </a:r>
            <a:endParaRPr lang="en-US" sz="2400" dirty="0" smtClean="0"/>
          </a:p>
          <a:p>
            <a:pPr marL="0" indent="-457200">
              <a:buSzTx/>
              <a:buNone/>
              <a:defRPr/>
            </a:pPr>
            <a:r>
              <a:rPr lang="en-US" sz="2400" dirty="0" smtClean="0">
                <a:hlinkClick r:id="rId9" action="ppaction://hlinksldjump"/>
              </a:rPr>
              <a:t>11.6: Love and Sexual Behavior</a:t>
            </a:r>
            <a:endParaRPr lang="en-US" sz="2400" dirty="0" smtClean="0"/>
          </a:p>
          <a:p>
            <a:pPr marL="0" indent="-457200">
              <a:buSzTx/>
              <a:buNone/>
              <a:defRPr/>
            </a:pPr>
            <a:r>
              <a:rPr lang="en-US" sz="2400" dirty="0" smtClean="0">
                <a:latin typeface="+mj-lt"/>
                <a:hlinkClick r:id="rId10" action="ppaction://hlinksldjump"/>
              </a:rPr>
              <a:t>Conclusion: How Is Personality Studied and Assessed?</a:t>
            </a:r>
            <a:endParaRPr lang="en-US" altLang="en-US" sz="2400" dirty="0" smtClean="0">
              <a:latin typeface="+mj-l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11.4.5: The Cognitive Approach</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Gender schema theory</a:t>
            </a:r>
          </a:p>
          <a:p>
            <a:r>
              <a:rPr lang="en-US" dirty="0" smtClean="0"/>
              <a:t>Usefulness of gender schemas</a:t>
            </a:r>
            <a:endParaRPr lang="en-US" altLang="en-US" dirty="0"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11.4.6: Trait Approaches to Masculinity and Femininity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err="1" smtClean="0"/>
              <a:t>Bem’s</a:t>
            </a:r>
            <a:r>
              <a:rPr lang="en-US" dirty="0" smtClean="0"/>
              <a:t> classification of individuals</a:t>
            </a:r>
          </a:p>
          <a:p>
            <a:r>
              <a:rPr lang="en-US" dirty="0" smtClean="0"/>
              <a:t>Achievement motivation</a:t>
            </a:r>
            <a:endParaRPr lang="en-US" altLang="en-US"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11.4.7: Humanistic Approaches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Maslow’s personality theory</a:t>
            </a:r>
          </a:p>
          <a:p>
            <a:r>
              <a:rPr lang="en-US" dirty="0" smtClean="0"/>
              <a:t>Reasons for women’s low dominance </a:t>
            </a:r>
            <a:endParaRPr lang="en-US" altLang="en-US" dirty="0"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11.4.8: </a:t>
            </a:r>
            <a:r>
              <a:rPr lang="en-US" dirty="0" err="1" smtClean="0"/>
              <a:t>Interactionist</a:t>
            </a:r>
            <a:r>
              <a:rPr lang="en-US" dirty="0" smtClean="0"/>
              <a:t>  Approaches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Decoding verbal and nonverbal messages</a:t>
            </a:r>
          </a:p>
          <a:p>
            <a:r>
              <a:rPr lang="en-US" dirty="0" smtClean="0"/>
              <a:t>Overview</a:t>
            </a:r>
            <a:endParaRPr lang="en-US" altLang="en-US" dirty="0" smtClean="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Contrast the way gender differences are perceived across cultures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Egoistic dominance</a:t>
            </a:r>
          </a:p>
          <a:p>
            <a:r>
              <a:rPr lang="en-US" dirty="0" smtClean="0"/>
              <a:t>Areas with no dependable gender differences</a:t>
            </a:r>
            <a:endParaRPr lang="en-US" altLang="en-US" dirty="0" smtClean="0"/>
          </a:p>
        </p:txBody>
      </p:sp>
      <p:sp>
        <p:nvSpPr>
          <p:cNvPr id="19459" name="Title 3"/>
          <p:cNvSpPr>
            <a:spLocks noGrp="1"/>
          </p:cNvSpPr>
          <p:nvPr>
            <p:ph type="title"/>
          </p:nvPr>
        </p:nvSpPr>
        <p:spPr/>
        <p:txBody>
          <a:bodyPr/>
          <a:lstStyle/>
          <a:p>
            <a:r>
              <a:rPr lang="en-US" dirty="0" smtClean="0"/>
              <a:t>11.5: Cross-Cultural Studies of Gender Differences</a:t>
            </a:r>
            <a:endParaRPr lang="en-US" altLang="en-US" dirty="0" smtClean="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Contrast the differences between men and women in love and sexual behavior</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Stereotypes in American society</a:t>
            </a:r>
          </a:p>
          <a:p>
            <a:r>
              <a:rPr lang="en-US" dirty="0" smtClean="0"/>
              <a:t>Gender-similar aspects of sexuality </a:t>
            </a:r>
            <a:endParaRPr lang="en-US" altLang="en-US" dirty="0" smtClean="0"/>
          </a:p>
        </p:txBody>
      </p:sp>
      <p:sp>
        <p:nvSpPr>
          <p:cNvPr id="19459" name="Title 3"/>
          <p:cNvSpPr>
            <a:spLocks noGrp="1"/>
          </p:cNvSpPr>
          <p:nvPr>
            <p:ph type="title"/>
          </p:nvPr>
        </p:nvSpPr>
        <p:spPr/>
        <p:txBody>
          <a:bodyPr/>
          <a:lstStyle/>
          <a:p>
            <a:r>
              <a:rPr lang="en-US" dirty="0" smtClean="0"/>
              <a:t>11.6: Love and Sexual Behavior</a:t>
            </a:r>
            <a:endParaRPr lang="en-US" altLang="en-US" dirty="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r>
              <a:rPr lang="en-US" dirty="0" smtClean="0"/>
              <a:t>Conclusion: Do Males and Females Differ?</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Nature of man versus the nature of woman</a:t>
            </a:r>
          </a:p>
          <a:p>
            <a:pPr lvl="0"/>
            <a:r>
              <a:rPr lang="en-US" dirty="0" smtClean="0"/>
              <a:t>Gender as key influence on perceptions of  personality</a:t>
            </a:r>
          </a:p>
          <a:p>
            <a:r>
              <a:rPr lang="en-US" smtClean="0"/>
              <a:t>Gender differences in personality</a:t>
            </a:r>
            <a:endParaRPr lang="en-US" altLang="en-US" dirty="0" smtClean="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dirty="0" smtClean="0"/>
              <a:t>Learning Objectives </a:t>
            </a:r>
            <a:r>
              <a:rPr lang="en-US" altLang="en-US" sz="2400" dirty="0" smtClean="0"/>
              <a:t>(1 of 2)</a:t>
            </a:r>
          </a:p>
        </p:txBody>
      </p:sp>
      <p:sp>
        <p:nvSpPr>
          <p:cNvPr id="16386" name="Content Placeholder 2"/>
          <p:cNvSpPr>
            <a:spLocks noGrp="1"/>
          </p:cNvSpPr>
          <p:nvPr>
            <p:ph idx="1"/>
          </p:nvPr>
        </p:nvSpPr>
        <p:spPr bwMode="auto"/>
        <p:txBody>
          <a:bodyPr wrap="square" numCol="1" anchor="t" anchorCtr="0" compatLnSpc="1">
            <a:prstTxWarp prst="textNoShape">
              <a:avLst/>
            </a:prstTxWarp>
          </a:bodyPr>
          <a:lstStyle/>
          <a:p>
            <a:pPr marL="0" indent="0">
              <a:buSzTx/>
              <a:buNone/>
            </a:pPr>
            <a:r>
              <a:rPr lang="en-US" dirty="0" smtClean="0">
                <a:hlinkClick r:id="rId3" action="ppaction://hlinksldjump"/>
              </a:rPr>
              <a:t>11.1: Examine the physical and psychological differences between males and females</a:t>
            </a:r>
            <a:endParaRPr lang="en-US" dirty="0" smtClean="0"/>
          </a:p>
          <a:p>
            <a:pPr marL="0" indent="0">
              <a:buSzTx/>
              <a:buNone/>
            </a:pPr>
            <a:r>
              <a:rPr lang="en-US" dirty="0" smtClean="0">
                <a:hlinkClick r:id="rId4" action="ppaction://hlinksldjump"/>
              </a:rPr>
              <a:t>11.2: Inspect the historical difference in the portrayal of women and men</a:t>
            </a:r>
            <a:endParaRPr lang="en-US" dirty="0" smtClean="0"/>
          </a:p>
          <a:p>
            <a:pPr marL="0" indent="0">
              <a:buSzTx/>
              <a:buNone/>
            </a:pPr>
            <a:r>
              <a:rPr lang="en-US" dirty="0" smtClean="0">
                <a:hlinkClick r:id="rId5" action="ppaction://hlinksldjump"/>
              </a:rPr>
              <a:t>11.3: Describe how gender differentiation and development occur biologically</a:t>
            </a:r>
            <a:endParaRPr lang="en-US" dirty="0" smtClean="0"/>
          </a:p>
          <a:p>
            <a:pPr marL="0" indent="0">
              <a:buSzTx/>
              <a:buNone/>
            </a:pPr>
            <a:r>
              <a:rPr lang="en-US" dirty="0" smtClean="0">
                <a:hlinkClick r:id="rId6" action="ppaction://hlinksldjump"/>
              </a:rPr>
              <a:t>11.4: Describe how the eight basic approaches to personality address gender differences</a:t>
            </a:r>
            <a:endParaRPr lang="en-US" altLang="en-US" dirty="0" smtClean="0">
              <a:latin typeface="+mj-lt"/>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dirty="0" smtClean="0"/>
              <a:t>Learning Objectives </a:t>
            </a:r>
            <a:r>
              <a:rPr lang="en-US" altLang="en-US" sz="2400" dirty="0" smtClean="0"/>
              <a:t>(2 of 2)</a:t>
            </a:r>
          </a:p>
        </p:txBody>
      </p:sp>
      <p:sp>
        <p:nvSpPr>
          <p:cNvPr id="16386" name="Content Placeholder 2"/>
          <p:cNvSpPr>
            <a:spLocks noGrp="1"/>
          </p:cNvSpPr>
          <p:nvPr>
            <p:ph idx="1"/>
          </p:nvPr>
        </p:nvSpPr>
        <p:spPr bwMode="auto"/>
        <p:txBody>
          <a:bodyPr wrap="square" numCol="1" anchor="t" anchorCtr="0" compatLnSpc="1">
            <a:prstTxWarp prst="textNoShape">
              <a:avLst/>
            </a:prstTxWarp>
          </a:bodyPr>
          <a:lstStyle/>
          <a:p>
            <a:pPr marL="0" indent="0">
              <a:buSzTx/>
              <a:buNone/>
            </a:pPr>
            <a:r>
              <a:rPr lang="en-US" dirty="0" smtClean="0">
                <a:hlinkClick r:id="rId3" action="ppaction://hlinksldjump"/>
              </a:rPr>
              <a:t>11.5: Contrast the way gender differences are perceived across cultures </a:t>
            </a:r>
            <a:endParaRPr lang="en-US" dirty="0" smtClean="0"/>
          </a:p>
          <a:p>
            <a:pPr marL="0" indent="0">
              <a:buSzTx/>
              <a:buNone/>
            </a:pPr>
            <a:r>
              <a:rPr lang="en-US" dirty="0" smtClean="0">
                <a:hlinkClick r:id="rId4" action="ppaction://hlinksldjump"/>
              </a:rPr>
              <a:t>11.6: Contrast the differences between men and women in love and sexual behavior </a:t>
            </a:r>
            <a:endParaRPr lang="en-US" dirty="0"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r>
              <a:rPr lang="en-US" dirty="0" smtClean="0"/>
              <a:t>Introduction: Male-Female Differences</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Use of eight basic aspects of personality to examine male–female differences</a:t>
            </a:r>
          </a:p>
          <a:p>
            <a:pPr lvl="0"/>
            <a:r>
              <a:rPr lang="en-US" dirty="0" smtClean="0"/>
              <a:t>Masculinity</a:t>
            </a:r>
          </a:p>
          <a:p>
            <a:r>
              <a:rPr lang="en-US" dirty="0" smtClean="0"/>
              <a:t>Femininity</a:t>
            </a:r>
            <a:endParaRPr lang="en-US" altLang="en-US" dirty="0" smtClean="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Examine the physical and psychological differences between males and females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Differences between men and women</a:t>
            </a:r>
          </a:p>
          <a:p>
            <a:pPr lvl="0"/>
            <a:r>
              <a:rPr lang="en-US" dirty="0" smtClean="0"/>
              <a:t>Female characteristics</a:t>
            </a:r>
          </a:p>
          <a:p>
            <a:r>
              <a:rPr lang="en-US" dirty="0" smtClean="0"/>
              <a:t>Male characteristics</a:t>
            </a:r>
            <a:endParaRPr lang="en-US" altLang="en-US" dirty="0" smtClean="0"/>
          </a:p>
        </p:txBody>
      </p:sp>
      <p:sp>
        <p:nvSpPr>
          <p:cNvPr id="19459" name="Title 3"/>
          <p:cNvSpPr>
            <a:spLocks noGrp="1"/>
          </p:cNvSpPr>
          <p:nvPr>
            <p:ph type="title"/>
          </p:nvPr>
        </p:nvSpPr>
        <p:spPr/>
        <p:txBody>
          <a:bodyPr/>
          <a:lstStyle/>
          <a:p>
            <a:r>
              <a:rPr lang="en-US" dirty="0" smtClean="0"/>
              <a:t>11.1: Do Males and Females Differ?</a:t>
            </a:r>
            <a:endParaRPr lang="en-US" altLang="en-US" dirty="0"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r>
              <a:rPr lang="en-US" dirty="0" smtClean="0"/>
              <a:t>Figure </a:t>
            </a:r>
            <a:r>
              <a:rPr lang="en-US" altLang="en-US" dirty="0" smtClean="0"/>
              <a:t>11.1: </a:t>
            </a:r>
            <a:r>
              <a:rPr lang="en-US" dirty="0" smtClean="0"/>
              <a:t>Projected Life Expectancy at Birth in the United States</a:t>
            </a:r>
            <a:endParaRPr lang="en-US" altLang="en-US" dirty="0" smtClean="0"/>
          </a:p>
        </p:txBody>
      </p:sp>
      <p:sp>
        <p:nvSpPr>
          <p:cNvPr id="25602" name="Text Placeholder 4"/>
          <p:cNvSpPr>
            <a:spLocks noGrp="1"/>
          </p:cNvSpPr>
          <p:nvPr>
            <p:ph type="body" sz="quarter" idx="13"/>
          </p:nvPr>
        </p:nvSpPr>
        <p:spPr bwMode="auto">
          <a:xfrm>
            <a:off x="304800" y="5029200"/>
            <a:ext cx="8382000" cy="1255713"/>
          </a:xfrm>
        </p:spPr>
        <p:txBody>
          <a:bodyPr wrap="square" numCol="1" anchorCtr="0" compatLnSpc="1">
            <a:prstTxWarp prst="textNoShape">
              <a:avLst/>
            </a:prstTxWarp>
          </a:bodyPr>
          <a:lstStyle/>
          <a:p>
            <a:pPr>
              <a:spcBef>
                <a:spcPct val="0"/>
              </a:spcBef>
            </a:pPr>
            <a:r>
              <a:rPr lang="en-US" dirty="0" smtClean="0"/>
              <a:t>As overall life expectancies in the United States and Canada (and the rest of the world) have increased, women’s life expectancies have remained greater than men’s. The reasons for this difference are still being researched, but in addition to biology, differences in masculinity–femininity seem highly relevant. (Data are projections from U.S. Census Bureau.)</a:t>
            </a:r>
            <a:endParaRPr lang="en-US" altLang="en-US" dirty="0" smtClean="0"/>
          </a:p>
        </p:txBody>
      </p:sp>
      <p:pic>
        <p:nvPicPr>
          <p:cNvPr id="1026" name="Picture 2"/>
          <p:cNvPicPr>
            <a:picLocks noChangeAspect="1" noChangeArrowheads="1"/>
          </p:cNvPicPr>
          <p:nvPr/>
        </p:nvPicPr>
        <p:blipFill>
          <a:blip r:embed="rId3" cstate="print"/>
          <a:srcRect/>
          <a:stretch>
            <a:fillRect/>
          </a:stretch>
        </p:blipFill>
        <p:spPr bwMode="auto">
          <a:xfrm>
            <a:off x="1828800" y="1143000"/>
            <a:ext cx="5029200" cy="3523281"/>
          </a:xfrm>
          <a:prstGeom prst="rect">
            <a:avLst/>
          </a:prstGeom>
          <a:noFill/>
          <a:ln w="9525">
            <a:noFill/>
            <a:miter lim="800000"/>
            <a:headEnd/>
            <a:tailEnd/>
          </a:ln>
        </p:spPr>
      </p:pic>
    </p:spTree>
    <p:extLst>
      <p:ext uri="{BB962C8B-B14F-4D97-AF65-F5344CB8AC3E}">
        <p14:creationId xmlns:p14="http://schemas.microsoft.com/office/powerpoint/2010/main" val="111395103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11.1.1: Evidence for Gender Differences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Gender differences in the expression of two social characteristics</a:t>
            </a:r>
          </a:p>
          <a:p>
            <a:r>
              <a:rPr lang="en-US" dirty="0" smtClean="0"/>
              <a:t>Gender differences in personality and behavior</a:t>
            </a:r>
            <a:endParaRPr lang="en-US" alt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rmAutofit/>
          </a:bodyPr>
          <a:lstStyle/>
          <a:p>
            <a:pPr>
              <a:defRPr/>
            </a:pPr>
            <a:r>
              <a:rPr lang="en-US" sz="1500" dirty="0" smtClean="0">
                <a:latin typeface="+mj-lt"/>
              </a:rPr>
              <a:t>Objective: </a:t>
            </a:r>
            <a:r>
              <a:rPr lang="en-US" sz="1400" dirty="0"/>
              <a:t>Inspect the historical difference in the portrayal of women and men</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Yin and yang</a:t>
            </a:r>
          </a:p>
          <a:p>
            <a:r>
              <a:rPr lang="en-US" dirty="0" smtClean="0"/>
              <a:t>Identification of women as not only different but lesser</a:t>
            </a:r>
            <a:endParaRPr lang="en-US" altLang="en-US" dirty="0" smtClean="0"/>
          </a:p>
        </p:txBody>
      </p:sp>
      <p:sp>
        <p:nvSpPr>
          <p:cNvPr id="19459" name="Title 3"/>
          <p:cNvSpPr>
            <a:spLocks noGrp="1"/>
          </p:cNvSpPr>
          <p:nvPr>
            <p:ph type="title"/>
          </p:nvPr>
        </p:nvSpPr>
        <p:spPr/>
        <p:txBody>
          <a:bodyPr/>
          <a:lstStyle/>
          <a:p>
            <a:r>
              <a:rPr lang="en-US" dirty="0" smtClean="0"/>
              <a:t>11.2: A Brief History of Gender Difference in Personality</a:t>
            </a:r>
            <a:endParaRPr lang="en-US" altLang="en-US"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178</TotalTime>
  <Words>1176</Words>
  <Application>Microsoft Office PowerPoint</Application>
  <PresentationFormat>On-screen Show (4:3)</PresentationFormat>
  <Paragraphs>280</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Verdana</vt:lpstr>
      <vt:lpstr>Wingdings</vt:lpstr>
      <vt:lpstr>508 Lecture</vt:lpstr>
      <vt:lpstr>Personality</vt:lpstr>
      <vt:lpstr>Modules</vt:lpstr>
      <vt:lpstr>Learning Objectives (1 of 2)</vt:lpstr>
      <vt:lpstr>Learning Objectives (2 of 2)</vt:lpstr>
      <vt:lpstr>Introduction: Male-Female Differences</vt:lpstr>
      <vt:lpstr>11.1: Do Males and Females Differ?</vt:lpstr>
      <vt:lpstr>Figure 11.1: Projected Life Expectancy at Birth in the United States</vt:lpstr>
      <vt:lpstr>11.1.1: Evidence for Gender Differences</vt:lpstr>
      <vt:lpstr>11.2: A Brief History of Gender Difference in Personality</vt:lpstr>
      <vt:lpstr>11.2.1: Nineteenth-Century Views</vt:lpstr>
      <vt:lpstr>11.3: Biological Influences on Gender Differences</vt:lpstr>
      <vt:lpstr>11.3.1: The Effects of Prenatal Sex Hormones on Gender Behavior</vt:lpstr>
      <vt:lpstr>11.3.2: The Influence of Hormones during and after Puberty</vt:lpstr>
      <vt:lpstr>Figure 11.3: Cyclical Variation in Blood Levels of Estradiol in Females</vt:lpstr>
      <vt:lpstr>11.4: Gender Differences in Personality from the Eight Perspectives</vt:lpstr>
      <vt:lpstr>11.4.1: The Psychoanalytic Approach</vt:lpstr>
      <vt:lpstr>11.4.2: The Neo-Analytic Approaches</vt:lpstr>
      <vt:lpstr>11.4.3: Biological/Evolutionary Approaches</vt:lpstr>
      <vt:lpstr>11.4.4: The Behaviorist Approach</vt:lpstr>
      <vt:lpstr>11.4.5: The Cognitive Approach</vt:lpstr>
      <vt:lpstr>11.4.6: Trait Approaches to Masculinity and Femininity</vt:lpstr>
      <vt:lpstr>11.4.7: Humanistic Approaches</vt:lpstr>
      <vt:lpstr>11.4.8: Interactionist  Approaches</vt:lpstr>
      <vt:lpstr>11.5: Cross-Cultural Studies of Gender Differences</vt:lpstr>
      <vt:lpstr>11.6: Love and Sexual Behavior</vt:lpstr>
      <vt:lpstr>Conclusion: Do Males and Females Differ?</vt:lpstr>
    </vt:vector>
  </TitlesOfParts>
  <Company>echosvoice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Courtney Welsh</cp:lastModifiedBy>
  <cp:revision>129</cp:revision>
  <dcterms:created xsi:type="dcterms:W3CDTF">2014-07-14T20:04:21Z</dcterms:created>
  <dcterms:modified xsi:type="dcterms:W3CDTF">2015-10-21T17:10:16Z</dcterms:modified>
</cp:coreProperties>
</file>