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308" r:id="rId2"/>
    <p:sldId id="256" r:id="rId3"/>
    <p:sldId id="257" r:id="rId4"/>
    <p:sldId id="258" r:id="rId5"/>
    <p:sldId id="259" r:id="rId6"/>
    <p:sldId id="260" r:id="rId7"/>
    <p:sldId id="261" r:id="rId8"/>
    <p:sldId id="262" r:id="rId9"/>
    <p:sldId id="263" r:id="rId10"/>
    <p:sldId id="264" r:id="rId11"/>
    <p:sldId id="267" r:id="rId12"/>
    <p:sldId id="268" r:id="rId13"/>
    <p:sldId id="269" r:id="rId14"/>
    <p:sldId id="270" r:id="rId15"/>
    <p:sldId id="271" r:id="rId16"/>
    <p:sldId id="272" r:id="rId17"/>
    <p:sldId id="273" r:id="rId18"/>
    <p:sldId id="274"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Lst>
  <p:sldSz cx="9144000" cy="6858000" type="screen4x3"/>
  <p:notesSz cx="7077075" cy="9382125"/>
  <p:defaultTextStyle>
    <a:defPPr>
      <a:defRPr lang="en-US"/>
    </a:defPPr>
    <a:lvl1pPr algn="ctr" rtl="0" fontAlgn="base">
      <a:spcBef>
        <a:spcPct val="0"/>
      </a:spcBef>
      <a:spcAft>
        <a:spcPct val="0"/>
      </a:spcAft>
      <a:buClr>
        <a:schemeClr val="tx1"/>
      </a:buClr>
      <a:defRPr sz="3200" b="1" kern="1200">
        <a:solidFill>
          <a:schemeClr val="tx1"/>
        </a:solidFill>
        <a:latin typeface="Arial" pitchFamily="34" charset="0"/>
        <a:ea typeface="+mn-ea"/>
        <a:cs typeface="+mn-cs"/>
      </a:defRPr>
    </a:lvl1pPr>
    <a:lvl2pPr marL="457200" algn="ctr" rtl="0" fontAlgn="base">
      <a:spcBef>
        <a:spcPct val="0"/>
      </a:spcBef>
      <a:spcAft>
        <a:spcPct val="0"/>
      </a:spcAft>
      <a:buClr>
        <a:schemeClr val="tx1"/>
      </a:buClr>
      <a:defRPr sz="3200" b="1" kern="1200">
        <a:solidFill>
          <a:schemeClr val="tx1"/>
        </a:solidFill>
        <a:latin typeface="Arial" pitchFamily="34" charset="0"/>
        <a:ea typeface="+mn-ea"/>
        <a:cs typeface="+mn-cs"/>
      </a:defRPr>
    </a:lvl2pPr>
    <a:lvl3pPr marL="914400" algn="ctr" rtl="0" fontAlgn="base">
      <a:spcBef>
        <a:spcPct val="0"/>
      </a:spcBef>
      <a:spcAft>
        <a:spcPct val="0"/>
      </a:spcAft>
      <a:buClr>
        <a:schemeClr val="tx1"/>
      </a:buClr>
      <a:defRPr sz="3200" b="1" kern="1200">
        <a:solidFill>
          <a:schemeClr val="tx1"/>
        </a:solidFill>
        <a:latin typeface="Arial" pitchFamily="34" charset="0"/>
        <a:ea typeface="+mn-ea"/>
        <a:cs typeface="+mn-cs"/>
      </a:defRPr>
    </a:lvl3pPr>
    <a:lvl4pPr marL="1371600" algn="ctr" rtl="0" fontAlgn="base">
      <a:spcBef>
        <a:spcPct val="0"/>
      </a:spcBef>
      <a:spcAft>
        <a:spcPct val="0"/>
      </a:spcAft>
      <a:buClr>
        <a:schemeClr val="tx1"/>
      </a:buClr>
      <a:defRPr sz="3200" b="1" kern="1200">
        <a:solidFill>
          <a:schemeClr val="tx1"/>
        </a:solidFill>
        <a:latin typeface="Arial" pitchFamily="34" charset="0"/>
        <a:ea typeface="+mn-ea"/>
        <a:cs typeface="+mn-cs"/>
      </a:defRPr>
    </a:lvl4pPr>
    <a:lvl5pPr marL="1828800" algn="ctr" rtl="0" fontAlgn="base">
      <a:spcBef>
        <a:spcPct val="0"/>
      </a:spcBef>
      <a:spcAft>
        <a:spcPct val="0"/>
      </a:spcAft>
      <a:buClr>
        <a:schemeClr val="tx1"/>
      </a:buClr>
      <a:defRPr sz="3200" b="1" kern="1200">
        <a:solidFill>
          <a:schemeClr val="tx1"/>
        </a:solidFill>
        <a:latin typeface="Arial" pitchFamily="34" charset="0"/>
        <a:ea typeface="+mn-ea"/>
        <a:cs typeface="+mn-cs"/>
      </a:defRPr>
    </a:lvl5pPr>
    <a:lvl6pPr marL="2286000" algn="l" defTabSz="914400" rtl="0" eaLnBrk="1" latinLnBrk="0" hangingPunct="1">
      <a:defRPr sz="3200" b="1" kern="1200">
        <a:solidFill>
          <a:schemeClr val="tx1"/>
        </a:solidFill>
        <a:latin typeface="Arial" pitchFamily="34" charset="0"/>
        <a:ea typeface="+mn-ea"/>
        <a:cs typeface="+mn-cs"/>
      </a:defRPr>
    </a:lvl6pPr>
    <a:lvl7pPr marL="2743200" algn="l" defTabSz="914400" rtl="0" eaLnBrk="1" latinLnBrk="0" hangingPunct="1">
      <a:defRPr sz="3200" b="1" kern="1200">
        <a:solidFill>
          <a:schemeClr val="tx1"/>
        </a:solidFill>
        <a:latin typeface="Arial" pitchFamily="34" charset="0"/>
        <a:ea typeface="+mn-ea"/>
        <a:cs typeface="+mn-cs"/>
      </a:defRPr>
    </a:lvl7pPr>
    <a:lvl8pPr marL="3200400" algn="l" defTabSz="914400" rtl="0" eaLnBrk="1" latinLnBrk="0" hangingPunct="1">
      <a:defRPr sz="3200" b="1" kern="1200">
        <a:solidFill>
          <a:schemeClr val="tx1"/>
        </a:solidFill>
        <a:latin typeface="Arial" pitchFamily="34" charset="0"/>
        <a:ea typeface="+mn-ea"/>
        <a:cs typeface="+mn-cs"/>
      </a:defRPr>
    </a:lvl8pPr>
    <a:lvl9pPr marL="3657600" algn="l" defTabSz="914400" rtl="0" eaLnBrk="1" latinLnBrk="0" hangingPunct="1">
      <a:defRPr sz="32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0000"/>
    <a:srgbClr val="FFFFCC"/>
    <a:srgbClr val="990033"/>
    <a:srgbClr val="99CCFF"/>
    <a:srgbClr val="FFCCFF"/>
    <a:srgbClr val="FFCC9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01" autoAdjust="0"/>
    <p:restoredTop sz="84104" autoAdjust="0"/>
  </p:normalViewPr>
  <p:slideViewPr>
    <p:cSldViewPr>
      <p:cViewPr varScale="1">
        <p:scale>
          <a:sx n="65" d="100"/>
          <a:sy n="65" d="100"/>
        </p:scale>
        <p:origin x="-1116" y="-108"/>
      </p:cViewPr>
      <p:guideLst>
        <p:guide orient="horz" pos="14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400" y="-90"/>
      </p:cViewPr>
      <p:guideLst>
        <p:guide orient="horz" pos="2955"/>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E5DA95AB-C3C1-4AEE-95F2-E995372C8306}" type="datetimeFigureOut">
              <a:rPr lang="en-US" smtClean="0"/>
              <a:pPr/>
              <a:t>7/17/2013</a:t>
            </a:fld>
            <a:endParaRPr lang="en-US" dirty="0"/>
          </a:p>
        </p:txBody>
      </p:sp>
      <p:sp>
        <p:nvSpPr>
          <p:cNvPr id="4" name="Footer Placeholder 3"/>
          <p:cNvSpPr>
            <a:spLocks noGrp="1"/>
          </p:cNvSpPr>
          <p:nvPr>
            <p:ph type="ftr" sz="quarter" idx="2"/>
          </p:nvPr>
        </p:nvSpPr>
        <p:spPr>
          <a:xfrm>
            <a:off x="0" y="8910638"/>
            <a:ext cx="3067050" cy="469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438" y="8910638"/>
            <a:ext cx="3067050" cy="469900"/>
          </a:xfrm>
          <a:prstGeom prst="rect">
            <a:avLst/>
          </a:prstGeom>
        </p:spPr>
        <p:txBody>
          <a:bodyPr vert="horz" lIns="91440" tIns="45720" rIns="91440" bIns="45720" rtlCol="0" anchor="b"/>
          <a:lstStyle>
            <a:lvl1pPr algn="r">
              <a:defRPr sz="1200"/>
            </a:lvl1pPr>
          </a:lstStyle>
          <a:p>
            <a:fld id="{329C2DF7-88E0-4D22-BE14-CBCB52CC2777}" type="slidenum">
              <a:rPr lang="en-US" smtClean="0"/>
              <a:pPr/>
              <a:t>‹#›</a:t>
            </a:fld>
            <a:endParaRPr lang="en-US" dirty="0"/>
          </a:p>
        </p:txBody>
      </p:sp>
    </p:spTree>
    <p:extLst>
      <p:ext uri="{BB962C8B-B14F-4D97-AF65-F5344CB8AC3E}">
        <p14:creationId xmlns:p14="http://schemas.microsoft.com/office/powerpoint/2010/main" val="3846081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67040" cy="468486"/>
          </a:xfrm>
          <a:prstGeom prst="rect">
            <a:avLst/>
          </a:prstGeom>
          <a:noFill/>
          <a:ln w="9525">
            <a:noFill/>
            <a:miter lim="800000"/>
            <a:headEnd/>
            <a:tailEnd/>
          </a:ln>
          <a:effectLst/>
        </p:spPr>
        <p:txBody>
          <a:bodyPr vert="horz" wrap="square" lIns="88956" tIns="44478" rIns="88956" bIns="44478" numCol="1" anchor="t" anchorCtr="0" compatLnSpc="1">
            <a:prstTxWarp prst="textNoShape">
              <a:avLst/>
            </a:prstTxWarp>
          </a:bodyPr>
          <a:lstStyle>
            <a:lvl1pPr algn="l">
              <a:buClrTx/>
              <a:defRPr sz="1200" b="0" smtClean="0"/>
            </a:lvl1pPr>
          </a:lstStyle>
          <a:p>
            <a:pPr>
              <a:defRPr/>
            </a:pPr>
            <a:endParaRPr lang="en-US" dirty="0"/>
          </a:p>
        </p:txBody>
      </p:sp>
      <p:sp>
        <p:nvSpPr>
          <p:cNvPr id="39939" name="Rectangle 3"/>
          <p:cNvSpPr>
            <a:spLocks noGrp="1" noChangeArrowheads="1"/>
          </p:cNvSpPr>
          <p:nvPr>
            <p:ph type="dt" idx="1"/>
          </p:nvPr>
        </p:nvSpPr>
        <p:spPr bwMode="auto">
          <a:xfrm>
            <a:off x="4008500" y="0"/>
            <a:ext cx="3067040" cy="468486"/>
          </a:xfrm>
          <a:prstGeom prst="rect">
            <a:avLst/>
          </a:prstGeom>
          <a:noFill/>
          <a:ln w="9525">
            <a:noFill/>
            <a:miter lim="800000"/>
            <a:headEnd/>
            <a:tailEnd/>
          </a:ln>
          <a:effectLst/>
        </p:spPr>
        <p:txBody>
          <a:bodyPr vert="horz" wrap="square" lIns="88956" tIns="44478" rIns="88956" bIns="44478" numCol="1" anchor="t" anchorCtr="0" compatLnSpc="1">
            <a:prstTxWarp prst="textNoShape">
              <a:avLst/>
            </a:prstTxWarp>
          </a:bodyPr>
          <a:lstStyle>
            <a:lvl1pPr algn="r">
              <a:buClrTx/>
              <a:defRPr sz="1200" b="0" smtClean="0"/>
            </a:lvl1pPr>
          </a:lstStyle>
          <a:p>
            <a:pPr>
              <a:defRPr/>
            </a:pPr>
            <a:endParaRPr lang="en-US" dirty="0"/>
          </a:p>
        </p:txBody>
      </p:sp>
      <p:sp>
        <p:nvSpPr>
          <p:cNvPr id="123908" name="Rectangle 4"/>
          <p:cNvSpPr>
            <a:spLocks noGrp="1" noRot="1" noChangeAspect="1" noChangeArrowheads="1" noTextEdit="1"/>
          </p:cNvSpPr>
          <p:nvPr>
            <p:ph type="sldImg" idx="2"/>
          </p:nvPr>
        </p:nvSpPr>
        <p:spPr bwMode="auto">
          <a:xfrm>
            <a:off x="1193800" y="704850"/>
            <a:ext cx="4689475" cy="35179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708015" y="4456821"/>
            <a:ext cx="5661046" cy="4221025"/>
          </a:xfrm>
          <a:prstGeom prst="rect">
            <a:avLst/>
          </a:prstGeom>
          <a:noFill/>
          <a:ln w="9525">
            <a:noFill/>
            <a:miter lim="800000"/>
            <a:headEnd/>
            <a:tailEnd/>
          </a:ln>
          <a:effectLst/>
        </p:spPr>
        <p:txBody>
          <a:bodyPr vert="horz" wrap="square" lIns="88956" tIns="44478" rIns="88956" bIns="444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912089"/>
            <a:ext cx="3067040" cy="468486"/>
          </a:xfrm>
          <a:prstGeom prst="rect">
            <a:avLst/>
          </a:prstGeom>
          <a:noFill/>
          <a:ln w="9525">
            <a:noFill/>
            <a:miter lim="800000"/>
            <a:headEnd/>
            <a:tailEnd/>
          </a:ln>
          <a:effectLst/>
        </p:spPr>
        <p:txBody>
          <a:bodyPr vert="horz" wrap="square" lIns="88956" tIns="44478" rIns="88956" bIns="44478" numCol="1" anchor="b" anchorCtr="0" compatLnSpc="1">
            <a:prstTxWarp prst="textNoShape">
              <a:avLst/>
            </a:prstTxWarp>
          </a:bodyPr>
          <a:lstStyle>
            <a:lvl1pPr algn="l">
              <a:buClrTx/>
              <a:defRPr sz="1200" b="0" smtClean="0"/>
            </a:lvl1pPr>
          </a:lstStyle>
          <a:p>
            <a:pPr>
              <a:defRPr/>
            </a:pPr>
            <a:endParaRPr lang="en-US" dirty="0"/>
          </a:p>
        </p:txBody>
      </p:sp>
      <p:sp>
        <p:nvSpPr>
          <p:cNvPr id="39943" name="Rectangle 7"/>
          <p:cNvSpPr>
            <a:spLocks noGrp="1" noChangeArrowheads="1"/>
          </p:cNvSpPr>
          <p:nvPr>
            <p:ph type="sldNum" sz="quarter" idx="5"/>
          </p:nvPr>
        </p:nvSpPr>
        <p:spPr bwMode="auto">
          <a:xfrm>
            <a:off x="4008500" y="8912089"/>
            <a:ext cx="3067040" cy="468486"/>
          </a:xfrm>
          <a:prstGeom prst="rect">
            <a:avLst/>
          </a:prstGeom>
          <a:noFill/>
          <a:ln w="9525">
            <a:noFill/>
            <a:miter lim="800000"/>
            <a:headEnd/>
            <a:tailEnd/>
          </a:ln>
          <a:effectLst/>
        </p:spPr>
        <p:txBody>
          <a:bodyPr vert="horz" wrap="square" lIns="88956" tIns="44478" rIns="88956" bIns="44478" numCol="1" anchor="b" anchorCtr="0" compatLnSpc="1">
            <a:prstTxWarp prst="textNoShape">
              <a:avLst/>
            </a:prstTxWarp>
          </a:bodyPr>
          <a:lstStyle>
            <a:lvl1pPr algn="r">
              <a:buClrTx/>
              <a:defRPr sz="1200" b="0" smtClean="0"/>
            </a:lvl1pPr>
          </a:lstStyle>
          <a:p>
            <a:pPr>
              <a:defRPr/>
            </a:pPr>
            <a:fld id="{4AB35A8A-B158-4911-8C5C-D069C015FB2F}" type="slidenum">
              <a:rPr lang="en-US"/>
              <a:pPr>
                <a:defRPr/>
              </a:pPr>
              <a:t>‹#›</a:t>
            </a:fld>
            <a:endParaRPr lang="en-US" dirty="0"/>
          </a:p>
        </p:txBody>
      </p:sp>
    </p:spTree>
    <p:extLst>
      <p:ext uri="{BB962C8B-B14F-4D97-AF65-F5344CB8AC3E}">
        <p14:creationId xmlns:p14="http://schemas.microsoft.com/office/powerpoint/2010/main" val="8878417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4008438" y="8912305"/>
            <a:ext cx="3067051" cy="468233"/>
          </a:xfrm>
          <a:prstGeom prst="rect">
            <a:avLst/>
          </a:prstGeom>
          <a:noFill/>
          <a:ln w="9525">
            <a:noFill/>
            <a:miter lim="800000"/>
            <a:headEnd/>
            <a:tailEnd/>
          </a:ln>
        </p:spPr>
        <p:txBody>
          <a:bodyPr lIns="88916" tIns="44459" rIns="88916" bIns="44459" anchor="b"/>
          <a:lstStyle/>
          <a:p>
            <a:pPr algn="r"/>
            <a:fld id="{EFBF6046-5E32-4FD2-87E7-52A94FE31E61}" type="slidenum">
              <a:rPr lang="en-US" sz="1300"/>
              <a:pPr algn="r"/>
              <a:t>1</a:t>
            </a:fld>
            <a:endParaRPr lang="en-US" sz="1300" dirty="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lIns="88916" tIns="44459" rIns="88916" bIns="44459"/>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Rot="1" noChangeAspect="1" noChangeArrowheads="1" noTextEdit="1"/>
          </p:cNvSpPr>
          <p:nvPr>
            <p:ph type="sldImg"/>
          </p:nvPr>
        </p:nvSpPr>
        <p:spPr>
          <a:ln/>
        </p:spPr>
      </p:sp>
      <p:sp>
        <p:nvSpPr>
          <p:cNvPr id="365571"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7"/>
          <p:cNvSpPr txBox="1">
            <a:spLocks noGrp="1" noChangeArrowheads="1"/>
          </p:cNvSpPr>
          <p:nvPr/>
        </p:nvSpPr>
        <p:spPr bwMode="auto">
          <a:xfrm>
            <a:off x="4008500" y="8912089"/>
            <a:ext cx="3067040" cy="468486"/>
          </a:xfrm>
          <a:prstGeom prst="rect">
            <a:avLst/>
          </a:prstGeom>
          <a:noFill/>
          <a:ln w="9525">
            <a:noFill/>
            <a:miter lim="800000"/>
            <a:headEnd/>
            <a:tailEnd/>
          </a:ln>
        </p:spPr>
        <p:txBody>
          <a:bodyPr lIns="94041" tIns="47021" rIns="94041" bIns="47021" anchor="b"/>
          <a:lstStyle/>
          <a:p>
            <a:pPr algn="r" defTabSz="895798">
              <a:buClrTx/>
            </a:pPr>
            <a:fld id="{7A9F63C0-1E6B-4F2F-87AB-6A9AAB02B440}" type="slidenum">
              <a:rPr lang="en-US" sz="1300" b="0"/>
              <a:pPr algn="r" defTabSz="895798">
                <a:buClrTx/>
              </a:pPr>
              <a:t>11</a:t>
            </a:fld>
            <a:endParaRPr lang="en-US" sz="1300" b="0" dirty="0"/>
          </a:p>
        </p:txBody>
      </p:sp>
      <p:sp>
        <p:nvSpPr>
          <p:cNvPr id="562179" name="Rectangle 2"/>
          <p:cNvSpPr>
            <a:spLocks noGrp="1" noRot="1" noChangeAspect="1" noChangeArrowheads="1" noTextEdit="1"/>
          </p:cNvSpPr>
          <p:nvPr>
            <p:ph type="sldImg"/>
          </p:nvPr>
        </p:nvSpPr>
        <p:spPr>
          <a:ln/>
        </p:spPr>
      </p:sp>
      <p:sp>
        <p:nvSpPr>
          <p:cNvPr id="562180" name="Rectangle 3"/>
          <p:cNvSpPr>
            <a:spLocks noGrp="1" noChangeArrowheads="1"/>
          </p:cNvSpPr>
          <p:nvPr>
            <p:ph type="body" idx="1"/>
          </p:nvPr>
        </p:nvSpPr>
        <p:spPr>
          <a:noFill/>
          <a:ln/>
        </p:spPr>
        <p:txBody>
          <a:bodyPr lIns="94041" tIns="47021" rIns="94041" bIns="47021"/>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Rot="1" noChangeAspect="1" noChangeArrowheads="1" noTextEdit="1"/>
          </p:cNvSpPr>
          <p:nvPr>
            <p:ph type="sldImg"/>
          </p:nvPr>
        </p:nvSpPr>
        <p:spPr>
          <a:ln/>
        </p:spPr>
      </p:sp>
      <p:sp>
        <p:nvSpPr>
          <p:cNvPr id="566275" name="Rectangle 3"/>
          <p:cNvSpPr>
            <a:spLocks noGrp="1" noChangeArrowheads="1"/>
          </p:cNvSpPr>
          <p:nvPr>
            <p:ph type="body" idx="1"/>
          </p:nvPr>
        </p:nvSpPr>
        <p:spPr>
          <a:noFill/>
          <a:ln/>
        </p:spPr>
        <p:txBody>
          <a:bodyPr lIns="94041" tIns="47021" rIns="94041" bIns="47021"/>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a:noFill/>
          <a:ln/>
        </p:spPr>
        <p:txBody>
          <a:bodyPr lIns="94041" tIns="47021" rIns="94041" bIns="47021"/>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Rot="1" noChangeAspect="1" noChangeArrowheads="1" noTextEdit="1"/>
          </p:cNvSpPr>
          <p:nvPr>
            <p:ph type="sldImg"/>
          </p:nvPr>
        </p:nvSpPr>
        <p:spPr>
          <a:ln/>
        </p:spPr>
      </p:sp>
      <p:sp>
        <p:nvSpPr>
          <p:cNvPr id="570371" name="Rectangle 3"/>
          <p:cNvSpPr>
            <a:spLocks noGrp="1" noChangeArrowheads="1"/>
          </p:cNvSpPr>
          <p:nvPr>
            <p:ph type="body" idx="1"/>
          </p:nvPr>
        </p:nvSpPr>
        <p:spPr>
          <a:noFill/>
          <a:ln/>
        </p:spPr>
        <p:txBody>
          <a:bodyPr lIns="94041" tIns="47021" rIns="94041" bIns="47021"/>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Rot="1" noChangeAspect="1" noChangeArrowheads="1" noTextEdit="1"/>
          </p:cNvSpPr>
          <p:nvPr>
            <p:ph type="sldImg"/>
          </p:nvPr>
        </p:nvSpPr>
        <p:spPr>
          <a:ln/>
        </p:spPr>
      </p:sp>
      <p:sp>
        <p:nvSpPr>
          <p:cNvPr id="572419" name="Rectangle 3"/>
          <p:cNvSpPr>
            <a:spLocks noGrp="1" noChangeArrowheads="1"/>
          </p:cNvSpPr>
          <p:nvPr>
            <p:ph type="body" idx="1"/>
          </p:nvPr>
        </p:nvSpPr>
        <p:spPr>
          <a:noFill/>
          <a:ln/>
        </p:spPr>
        <p:txBody>
          <a:bodyPr lIns="94041" tIns="47021" rIns="94041" bIns="47021"/>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Rot="1" noChangeAspect="1" noChangeArrowheads="1" noTextEdit="1"/>
          </p:cNvSpPr>
          <p:nvPr>
            <p:ph type="sldImg"/>
          </p:nvPr>
        </p:nvSpPr>
        <p:spPr>
          <a:ln/>
        </p:spPr>
      </p:sp>
      <p:sp>
        <p:nvSpPr>
          <p:cNvPr id="574467" name="Rectangle 3"/>
          <p:cNvSpPr>
            <a:spLocks noGrp="1" noChangeArrowheads="1"/>
          </p:cNvSpPr>
          <p:nvPr>
            <p:ph type="body" idx="1"/>
          </p:nvPr>
        </p:nvSpPr>
        <p:spPr>
          <a:noFill/>
          <a:ln/>
        </p:spPr>
        <p:txBody>
          <a:bodyPr lIns="94041" tIns="47021" rIns="94041" bIns="47021"/>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7"/>
          <p:cNvSpPr txBox="1">
            <a:spLocks noGrp="1" noChangeArrowheads="1"/>
          </p:cNvSpPr>
          <p:nvPr/>
        </p:nvSpPr>
        <p:spPr bwMode="auto">
          <a:xfrm>
            <a:off x="4008500" y="8912089"/>
            <a:ext cx="3067040" cy="468486"/>
          </a:xfrm>
          <a:prstGeom prst="rect">
            <a:avLst/>
          </a:prstGeom>
          <a:noFill/>
          <a:ln w="9525">
            <a:noFill/>
            <a:miter lim="800000"/>
            <a:headEnd/>
            <a:tailEnd/>
          </a:ln>
        </p:spPr>
        <p:txBody>
          <a:bodyPr lIns="94041" tIns="47021" rIns="94041" bIns="47021" anchor="b"/>
          <a:lstStyle/>
          <a:p>
            <a:pPr algn="r" defTabSz="940588">
              <a:buClrTx/>
            </a:pPr>
            <a:fld id="{B45820B4-5C2C-482C-BBD5-F18FC41C82FD}" type="slidenum">
              <a:rPr lang="en-US" sz="1300" b="0"/>
              <a:pPr algn="r" defTabSz="940588">
                <a:buClrTx/>
              </a:pPr>
              <a:t>17</a:t>
            </a:fld>
            <a:endParaRPr lang="en-US" sz="1300" b="0" dirty="0"/>
          </a:p>
        </p:txBody>
      </p:sp>
      <p:sp>
        <p:nvSpPr>
          <p:cNvPr id="576515" name="Rectangle 2"/>
          <p:cNvSpPr>
            <a:spLocks noGrp="1" noRot="1" noChangeAspect="1" noChangeArrowheads="1" noTextEdit="1"/>
          </p:cNvSpPr>
          <p:nvPr>
            <p:ph type="sldImg"/>
          </p:nvPr>
        </p:nvSpPr>
        <p:spPr>
          <a:ln/>
        </p:spPr>
      </p:sp>
      <p:sp>
        <p:nvSpPr>
          <p:cNvPr id="576516" name="Rectangle 3"/>
          <p:cNvSpPr>
            <a:spLocks noGrp="1" noChangeArrowheads="1"/>
          </p:cNvSpPr>
          <p:nvPr>
            <p:ph type="body" idx="1"/>
          </p:nvPr>
        </p:nvSpPr>
        <p:spPr>
          <a:noFill/>
          <a:ln/>
        </p:spPr>
        <p:txBody>
          <a:bodyPr lIns="94041" tIns="47021" rIns="94041" bIns="47021"/>
          <a:lstStyle/>
          <a:p>
            <a:endParaRPr lang="en-US" dirty="0" smtClean="0">
              <a:solidFill>
                <a:srgbClr val="FF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Rot="1" noChangeAspect="1" noChangeArrowheads="1" noTextEdit="1"/>
          </p:cNvSpPr>
          <p:nvPr>
            <p:ph type="sldImg"/>
          </p:nvPr>
        </p:nvSpPr>
        <p:spPr>
          <a:ln/>
        </p:spPr>
      </p:sp>
      <p:sp>
        <p:nvSpPr>
          <p:cNvPr id="578563" name="Rectangle 3"/>
          <p:cNvSpPr>
            <a:spLocks noGrp="1" noChangeArrowheads="1"/>
          </p:cNvSpPr>
          <p:nvPr>
            <p:ph type="body" idx="1"/>
          </p:nvPr>
        </p:nvSpPr>
        <p:spPr>
          <a:noFill/>
          <a:ln/>
        </p:spPr>
        <p:txBody>
          <a:bodyPr lIns="94041" tIns="47021" rIns="94041" bIns="47021"/>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40C82F20-9254-4DB0-A729-EFA8FEAF8593}" type="slidenum">
              <a:rPr lang="en-US" smtClean="0">
                <a:latin typeface="Arial" charset="0"/>
              </a:rPr>
              <a:pPr/>
              <a:t>19</a:t>
            </a:fld>
            <a:endParaRPr lang="en-US" smtClean="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7"/>
          <p:cNvSpPr txBox="1">
            <a:spLocks noGrp="1" noChangeArrowheads="1"/>
          </p:cNvSpPr>
          <p:nvPr/>
        </p:nvSpPr>
        <p:spPr bwMode="auto">
          <a:xfrm>
            <a:off x="4008500" y="8912089"/>
            <a:ext cx="3067040" cy="468486"/>
          </a:xfrm>
          <a:prstGeom prst="rect">
            <a:avLst/>
          </a:prstGeom>
          <a:noFill/>
          <a:ln w="9525">
            <a:noFill/>
            <a:miter lim="800000"/>
            <a:headEnd/>
            <a:tailEnd/>
          </a:ln>
        </p:spPr>
        <p:txBody>
          <a:bodyPr lIns="94041" tIns="47021" rIns="94041" bIns="47021" anchor="b"/>
          <a:lstStyle/>
          <a:p>
            <a:pPr algn="r" defTabSz="895798">
              <a:buClrTx/>
            </a:pPr>
            <a:fld id="{438F14CD-0A08-4A82-9D96-E830AA019F05}" type="slidenum">
              <a:rPr lang="en-US" sz="1300" b="0"/>
              <a:pPr algn="r" defTabSz="895798">
                <a:buClrTx/>
              </a:pPr>
              <a:t>2</a:t>
            </a:fld>
            <a:endParaRPr lang="en-US" sz="1300" b="0" dirty="0"/>
          </a:p>
        </p:txBody>
      </p:sp>
      <p:sp>
        <p:nvSpPr>
          <p:cNvPr id="349187" name="Rectangle 2"/>
          <p:cNvSpPr>
            <a:spLocks noGrp="1" noRot="1" noChangeAspect="1" noChangeArrowheads="1" noTextEdit="1"/>
          </p:cNvSpPr>
          <p:nvPr>
            <p:ph type="sldImg"/>
          </p:nvPr>
        </p:nvSpPr>
        <p:spPr>
          <a:ln/>
        </p:spPr>
      </p:sp>
      <p:sp>
        <p:nvSpPr>
          <p:cNvPr id="349188" name="Rectangle 3"/>
          <p:cNvSpPr>
            <a:spLocks noGrp="1" noChangeArrowheads="1"/>
          </p:cNvSpPr>
          <p:nvPr>
            <p:ph type="body" idx="1"/>
          </p:nvPr>
        </p:nvSpPr>
        <p:spPr>
          <a:noFill/>
          <a:ln/>
        </p:spPr>
        <p:txBody>
          <a:bodyPr lIns="94041" tIns="47021" rIns="94041" bIns="47021"/>
          <a:lstStyle/>
          <a:p>
            <a:pPr>
              <a:spcBef>
                <a:spcPct val="0"/>
              </a:spcBef>
            </a:pP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C72854CD-9DB3-4AE3-824A-83425ACA83CB}" type="slidenum">
              <a:rPr lang="en-US" smtClean="0">
                <a:latin typeface="Arial" charset="0"/>
              </a:rPr>
              <a:pPr/>
              <a:t>20</a:t>
            </a:fld>
            <a:endParaRPr lang="en-US" smtClean="0">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81BB4F50-ADEB-4B1B-93EE-F03C8F44C7F2}" type="slidenum">
              <a:rPr lang="en-US" smtClean="0">
                <a:latin typeface="Arial" charset="0"/>
              </a:rPr>
              <a:pPr/>
              <a:t>21</a:t>
            </a:fld>
            <a:endParaRPr lang="en-US" smtClean="0">
              <a:latin typeface="Arial" charset="0"/>
            </a:endParaRPr>
          </a:p>
        </p:txBody>
      </p:sp>
      <p:sp>
        <p:nvSpPr>
          <p:cNvPr id="81923" name="Rectangle 7"/>
          <p:cNvSpPr txBox="1">
            <a:spLocks noGrp="1" noChangeArrowheads="1"/>
          </p:cNvSpPr>
          <p:nvPr/>
        </p:nvSpPr>
        <p:spPr bwMode="auto">
          <a:xfrm>
            <a:off x="4008500" y="8912089"/>
            <a:ext cx="3067040" cy="468486"/>
          </a:xfrm>
          <a:prstGeom prst="rect">
            <a:avLst/>
          </a:prstGeom>
          <a:noFill/>
          <a:ln w="9525">
            <a:noFill/>
            <a:miter lim="800000"/>
            <a:headEnd/>
            <a:tailEnd/>
          </a:ln>
        </p:spPr>
        <p:txBody>
          <a:bodyPr lIns="88956" tIns="44478" rIns="88956" bIns="44478" anchor="b"/>
          <a:lstStyle/>
          <a:p>
            <a:pPr algn="r">
              <a:buClrTx/>
            </a:pPr>
            <a:fld id="{17507083-2EEC-474E-9EB3-B838388362E1}" type="slidenum">
              <a:rPr lang="en-US" sz="1200">
                <a:ea typeface="MS PGothic" pitchFamily="34" charset="-128"/>
              </a:rPr>
              <a:pPr algn="r">
                <a:buClrTx/>
              </a:pPr>
              <a:t>21</a:t>
            </a:fld>
            <a:endParaRPr lang="en-US" sz="1200" dirty="0">
              <a:ea typeface="MS PGothic" pitchFamily="34" charset="-128"/>
            </a:endParaRPr>
          </a:p>
        </p:txBody>
      </p:sp>
      <p:sp>
        <p:nvSpPr>
          <p:cNvPr id="81924" name="Rectangle 2"/>
          <p:cNvSpPr>
            <a:spLocks noGrp="1" noRot="1" noChangeAspect="1" noChangeArrowheads="1" noTextEdit="1"/>
          </p:cNvSpPr>
          <p:nvPr>
            <p:ph type="sldImg"/>
          </p:nvPr>
        </p:nvSpPr>
        <p:spPr>
          <a:xfrm>
            <a:off x="1195388" y="704850"/>
            <a:ext cx="4689475" cy="3517900"/>
          </a:xfrm>
          <a:ln/>
        </p:spPr>
      </p:sp>
      <p:sp>
        <p:nvSpPr>
          <p:cNvPr id="81925" name="Rectangle 3"/>
          <p:cNvSpPr>
            <a:spLocks noGrp="1" noChangeArrowheads="1"/>
          </p:cNvSpPr>
          <p:nvPr>
            <p:ph type="body" idx="1"/>
          </p:nvPr>
        </p:nvSpPr>
        <p:spPr>
          <a:xfrm>
            <a:off x="709551" y="4456820"/>
            <a:ext cx="5974354" cy="4534383"/>
          </a:xfrm>
          <a:noFill/>
          <a:ln/>
        </p:spPr>
        <p:txBody>
          <a:bodyPr lIns="88956" tIns="44478" rIns="88956" bIns="44478"/>
          <a:lstStyle/>
          <a:p>
            <a:pPr eaLnBrk="1" hangingPunct="1">
              <a:spcBef>
                <a:spcPct val="0"/>
              </a:spcBef>
            </a:pPr>
            <a:r>
              <a:rPr lang="en-US" dirty="0" smtClean="0">
                <a:latin typeface="Arial" charset="0"/>
              </a:rPr>
              <a:t>This slide illustrates the </a:t>
            </a:r>
            <a:r>
              <a:rPr lang="en-US" b="1" dirty="0" smtClean="0">
                <a:latin typeface="Arial" charset="0"/>
              </a:rPr>
              <a:t>capability to allocate various costs to a brigade</a:t>
            </a:r>
            <a:r>
              <a:rPr lang="en-US" dirty="0" smtClean="0">
                <a:latin typeface="Arial" charset="0"/>
              </a:rPr>
              <a:t> and -- </a:t>
            </a:r>
          </a:p>
          <a:p>
            <a:pPr marL="356775" lvl="1" indent="58690" eaLnBrk="1" hangingPunct="1">
              <a:spcBef>
                <a:spcPct val="0"/>
              </a:spcBef>
              <a:buFontTx/>
              <a:buChar char="•"/>
            </a:pPr>
            <a:r>
              <a:rPr lang="en-US" dirty="0" smtClean="0">
                <a:latin typeface="Arial" charset="0"/>
              </a:rPr>
              <a:t>  Present a more realistic summary of </a:t>
            </a:r>
            <a:r>
              <a:rPr lang="en-US" b="1" dirty="0" smtClean="0">
                <a:latin typeface="Arial" charset="0"/>
              </a:rPr>
              <a:t>total cost</a:t>
            </a:r>
            <a:r>
              <a:rPr lang="en-US" dirty="0" smtClean="0">
                <a:latin typeface="Arial" charset="0"/>
              </a:rPr>
              <a:t> to add or sustain a  brigade. </a:t>
            </a:r>
          </a:p>
          <a:p>
            <a:pPr marL="356775" lvl="1" indent="58690" eaLnBrk="1" hangingPunct="1">
              <a:spcBef>
                <a:spcPct val="0"/>
              </a:spcBef>
              <a:buFontTx/>
              <a:buChar char="•"/>
            </a:pPr>
            <a:r>
              <a:rPr lang="en-US" dirty="0" smtClean="0">
                <a:latin typeface="Arial" charset="0"/>
              </a:rPr>
              <a:t>  Provides opportunity to better recognize the </a:t>
            </a:r>
            <a:r>
              <a:rPr lang="en-US" b="1" dirty="0" smtClean="0">
                <a:latin typeface="Arial" charset="0"/>
              </a:rPr>
              <a:t>various cost drivers</a:t>
            </a:r>
            <a:r>
              <a:rPr lang="en-US" dirty="0" smtClean="0">
                <a:latin typeface="Arial" charset="0"/>
              </a:rPr>
              <a:t>.  </a:t>
            </a:r>
          </a:p>
          <a:p>
            <a:pPr eaLnBrk="1" hangingPunct="1">
              <a:spcBef>
                <a:spcPct val="0"/>
              </a:spcBef>
            </a:pPr>
            <a:endParaRPr lang="en-US" dirty="0" smtClean="0">
              <a:latin typeface="Arial" charset="0"/>
            </a:endParaRPr>
          </a:p>
          <a:p>
            <a:pPr eaLnBrk="1" hangingPunct="1">
              <a:spcBef>
                <a:spcPct val="0"/>
              </a:spcBef>
            </a:pPr>
            <a:r>
              <a:rPr lang="en-US" dirty="0" smtClean="0">
                <a:latin typeface="Arial" charset="0"/>
              </a:rPr>
              <a:t>The </a:t>
            </a:r>
            <a:r>
              <a:rPr lang="en-US" b="1" dirty="0" smtClean="0">
                <a:latin typeface="Arial" charset="0"/>
              </a:rPr>
              <a:t>cost data headings</a:t>
            </a:r>
            <a:r>
              <a:rPr lang="en-US" dirty="0" smtClean="0">
                <a:latin typeface="Arial" charset="0"/>
              </a:rPr>
              <a:t> relate to various organizations as follows: </a:t>
            </a:r>
          </a:p>
          <a:p>
            <a:pPr eaLnBrk="1" hangingPunct="1">
              <a:spcBef>
                <a:spcPct val="25000"/>
              </a:spcBef>
              <a:buFontTx/>
              <a:buChar char="•"/>
            </a:pPr>
            <a:r>
              <a:rPr lang="en-US" b="1" dirty="0" smtClean="0">
                <a:latin typeface="Arial" charset="0"/>
              </a:rPr>
              <a:t> Training, Individual</a:t>
            </a:r>
            <a:r>
              <a:rPr lang="en-US" dirty="0" smtClean="0">
                <a:latin typeface="Arial" charset="0"/>
              </a:rPr>
              <a:t>: essentially TRADOC </a:t>
            </a:r>
          </a:p>
          <a:p>
            <a:pPr eaLnBrk="1" hangingPunct="1">
              <a:spcBef>
                <a:spcPct val="25000"/>
              </a:spcBef>
              <a:buFontTx/>
              <a:buChar char="•"/>
            </a:pPr>
            <a:r>
              <a:rPr lang="en-US" b="1" dirty="0" smtClean="0">
                <a:latin typeface="Arial" charset="0"/>
              </a:rPr>
              <a:t> Training, Unit</a:t>
            </a:r>
            <a:r>
              <a:rPr lang="en-US" dirty="0" smtClean="0">
                <a:latin typeface="Arial" charset="0"/>
              </a:rPr>
              <a:t>: essentially FORSCOM, USAREUR, EUSA, USARNG and USAR</a:t>
            </a:r>
          </a:p>
          <a:p>
            <a:pPr eaLnBrk="1" hangingPunct="1">
              <a:spcBef>
                <a:spcPct val="25000"/>
              </a:spcBef>
              <a:buFontTx/>
              <a:buChar char="•"/>
            </a:pPr>
            <a:r>
              <a:rPr lang="en-US" b="1" dirty="0" smtClean="0">
                <a:latin typeface="Arial" charset="0"/>
              </a:rPr>
              <a:t> Base Support</a:t>
            </a:r>
            <a:r>
              <a:rPr lang="en-US" dirty="0" smtClean="0">
                <a:latin typeface="Arial" charset="0"/>
              </a:rPr>
              <a:t>: essentially IMCOM</a:t>
            </a:r>
          </a:p>
          <a:p>
            <a:pPr eaLnBrk="1" hangingPunct="1">
              <a:spcBef>
                <a:spcPct val="25000"/>
              </a:spcBef>
              <a:buFontTx/>
              <a:buChar char="•"/>
            </a:pPr>
            <a:r>
              <a:rPr lang="en-US" b="1" dirty="0" smtClean="0">
                <a:latin typeface="Arial" charset="0"/>
              </a:rPr>
              <a:t> Equipment</a:t>
            </a:r>
            <a:r>
              <a:rPr lang="en-US" dirty="0" smtClean="0">
                <a:latin typeface="Arial" charset="0"/>
              </a:rPr>
              <a:t>: essentially AMC</a:t>
            </a:r>
          </a:p>
          <a:p>
            <a:pPr eaLnBrk="1" hangingPunct="1">
              <a:spcBef>
                <a:spcPct val="25000"/>
              </a:spcBef>
              <a:buFontTx/>
              <a:buChar char="•"/>
            </a:pPr>
            <a:r>
              <a:rPr lang="en-US" b="1" dirty="0" smtClean="0">
                <a:latin typeface="Arial" charset="0"/>
              </a:rPr>
              <a:t> Personnel</a:t>
            </a:r>
            <a:r>
              <a:rPr lang="en-US" dirty="0" smtClean="0">
                <a:latin typeface="Arial" charset="0"/>
              </a:rPr>
              <a:t>: </a:t>
            </a:r>
          </a:p>
          <a:p>
            <a:pPr marL="356775" lvl="1" indent="58690" eaLnBrk="1" hangingPunct="1">
              <a:spcBef>
                <a:spcPct val="25000"/>
              </a:spcBef>
              <a:buFontTx/>
              <a:buChar char="•"/>
            </a:pPr>
            <a:r>
              <a:rPr lang="en-US" dirty="0" smtClean="0">
                <a:latin typeface="Arial" charset="0"/>
              </a:rPr>
              <a:t> Military-  essentially centrally controlled but GFEBS enables aligning to force </a:t>
            </a:r>
          </a:p>
          <a:p>
            <a:pPr marL="356775" lvl="1" indent="58690" eaLnBrk="1" hangingPunct="1">
              <a:spcBef>
                <a:spcPct val="25000"/>
              </a:spcBef>
              <a:buFontTx/>
              <a:buChar char="•"/>
            </a:pPr>
            <a:r>
              <a:rPr lang="en-US" dirty="0" smtClean="0">
                <a:latin typeface="Arial" charset="0"/>
              </a:rPr>
              <a:t> Civilian- funds dispersed among a number of appropriations, but GFEBS   	enables aligning to manpower costs to force  </a:t>
            </a:r>
          </a:p>
          <a:p>
            <a:pPr eaLnBrk="1" hangingPunct="1">
              <a:spcBef>
                <a:spcPct val="0"/>
              </a:spcBef>
            </a:pPr>
            <a:r>
              <a:rPr lang="en-US" b="1" dirty="0" smtClean="0">
                <a:latin typeface="Arial" charset="0"/>
              </a:rPr>
              <a:t>NOTE: May insert slide(s) with comparisons, e.g., (illustrative only) </a:t>
            </a:r>
          </a:p>
          <a:p>
            <a:pPr eaLnBrk="1" hangingPunct="1">
              <a:spcBef>
                <a:spcPct val="0"/>
              </a:spcBef>
            </a:pPr>
            <a:r>
              <a:rPr lang="en-US" b="1" dirty="0" smtClean="0">
                <a:latin typeface="Arial" charset="0"/>
              </a:rPr>
              <a:t>	1</a:t>
            </a:r>
            <a:r>
              <a:rPr lang="en-US" b="1" baseline="30000" dirty="0" smtClean="0">
                <a:latin typeface="Arial" charset="0"/>
              </a:rPr>
              <a:t>st</a:t>
            </a:r>
            <a:r>
              <a:rPr lang="en-US" b="1" dirty="0" smtClean="0">
                <a:latin typeface="Arial" charset="0"/>
              </a:rPr>
              <a:t> Heavy </a:t>
            </a:r>
            <a:r>
              <a:rPr lang="en-US" b="1" dirty="0" err="1" smtClean="0">
                <a:latin typeface="Arial" charset="0"/>
              </a:rPr>
              <a:t>Bde</a:t>
            </a:r>
            <a:r>
              <a:rPr lang="en-US" b="1" dirty="0" smtClean="0">
                <a:latin typeface="Arial" charset="0"/>
              </a:rPr>
              <a:t> at Ft Hood costs $1.35 </a:t>
            </a:r>
            <a:r>
              <a:rPr lang="en-US" b="1" dirty="0" err="1" smtClean="0">
                <a:latin typeface="Arial" charset="0"/>
              </a:rPr>
              <a:t>bil</a:t>
            </a:r>
            <a:r>
              <a:rPr lang="en-US" b="1" dirty="0" smtClean="0">
                <a:latin typeface="Arial" charset="0"/>
              </a:rPr>
              <a:t>/year and is C-1</a:t>
            </a:r>
          </a:p>
          <a:p>
            <a:pPr eaLnBrk="1" hangingPunct="1">
              <a:spcBef>
                <a:spcPct val="0"/>
              </a:spcBef>
            </a:pPr>
            <a:r>
              <a:rPr lang="en-US" b="1" dirty="0" smtClean="0">
                <a:latin typeface="Arial" charset="0"/>
              </a:rPr>
              <a:t>	</a:t>
            </a:r>
            <a:r>
              <a:rPr lang="en-US" b="1" dirty="0" err="1" smtClean="0">
                <a:latin typeface="Arial" charset="0"/>
              </a:rPr>
              <a:t>Avg</a:t>
            </a:r>
            <a:r>
              <a:rPr lang="en-US" b="1" dirty="0" smtClean="0">
                <a:latin typeface="Arial" charset="0"/>
              </a:rPr>
              <a:t> Heavy </a:t>
            </a:r>
            <a:r>
              <a:rPr lang="en-US" b="1" dirty="0" err="1" smtClean="0">
                <a:latin typeface="Arial" charset="0"/>
              </a:rPr>
              <a:t>Bde</a:t>
            </a:r>
            <a:r>
              <a:rPr lang="en-US" b="1" dirty="0" smtClean="0">
                <a:latin typeface="Arial" charset="0"/>
              </a:rPr>
              <a:t> in III Corps cost costs $1.5 </a:t>
            </a:r>
            <a:r>
              <a:rPr lang="en-US" b="1" dirty="0" err="1" smtClean="0">
                <a:latin typeface="Arial" charset="0"/>
              </a:rPr>
              <a:t>bil</a:t>
            </a:r>
            <a:r>
              <a:rPr lang="en-US" b="1" dirty="0" smtClean="0">
                <a:latin typeface="Arial" charset="0"/>
              </a:rPr>
              <a:t>/yr and is C-1</a:t>
            </a:r>
          </a:p>
          <a:p>
            <a:pPr eaLnBrk="1" hangingPunct="1">
              <a:spcBef>
                <a:spcPct val="0"/>
              </a:spcBef>
            </a:pPr>
            <a:r>
              <a:rPr lang="en-US" b="1" dirty="0" smtClean="0">
                <a:latin typeface="Arial" charset="0"/>
              </a:rPr>
              <a:t>	What is 1</a:t>
            </a:r>
            <a:r>
              <a:rPr lang="en-US" b="1" baseline="30000" dirty="0" smtClean="0">
                <a:latin typeface="Arial" charset="0"/>
              </a:rPr>
              <a:t>st</a:t>
            </a:r>
            <a:r>
              <a:rPr lang="en-US" b="1" dirty="0" smtClean="0">
                <a:latin typeface="Arial" charset="0"/>
              </a:rPr>
              <a:t> </a:t>
            </a:r>
            <a:r>
              <a:rPr lang="en-US" b="1" dirty="0" err="1" smtClean="0">
                <a:latin typeface="Arial" charset="0"/>
              </a:rPr>
              <a:t>Bde</a:t>
            </a:r>
            <a:r>
              <a:rPr lang="en-US" b="1" dirty="0" smtClean="0">
                <a:latin typeface="Arial" charset="0"/>
              </a:rPr>
              <a:t> doing to achieve readiness at lesser cost?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63A09670-CB25-430F-9D21-62248BCAA620}" type="slidenum">
              <a:rPr lang="en-US" smtClean="0">
                <a:latin typeface="Arial" charset="0"/>
              </a:rPr>
              <a:pPr/>
              <a:t>22</a:t>
            </a:fld>
            <a:endParaRPr lang="en-US" smtClean="0">
              <a:latin typeface="Arial" charset="0"/>
            </a:endParaRPr>
          </a:p>
        </p:txBody>
      </p:sp>
      <p:sp>
        <p:nvSpPr>
          <p:cNvPr id="82947" name="Rectangle 2"/>
          <p:cNvSpPr>
            <a:spLocks noGrp="1" noRot="1" noChangeAspect="1" noTextEdit="1"/>
          </p:cNvSpPr>
          <p:nvPr>
            <p:ph type="sldImg"/>
          </p:nvPr>
        </p:nvSpPr>
        <p:spPr>
          <a:ln/>
        </p:spPr>
      </p:sp>
      <p:sp>
        <p:nvSpPr>
          <p:cNvPr id="82948" name="Rectangle 3"/>
          <p:cNvSpPr>
            <a:spLocks noGrp="1"/>
          </p:cNvSpPr>
          <p:nvPr>
            <p:ph type="body" idx="1"/>
          </p:nvPr>
        </p:nvSpPr>
        <p:spPr>
          <a:noFill/>
          <a:ln/>
        </p:spPr>
        <p:txBody>
          <a:bodyPr lIns="94041" tIns="47021" rIns="94041" bIns="47021"/>
          <a:lstStyle/>
          <a:p>
            <a:pPr eaLnBrk="1" hangingPunct="1">
              <a:spcBef>
                <a:spcPct val="0"/>
              </a:spcBef>
            </a:pPr>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E2E3BD3-A090-425A-9D94-EDCA2C36D99B}" type="slidenum">
              <a:rPr lang="en-US" smtClean="0">
                <a:latin typeface="Arial" charset="0"/>
              </a:rPr>
              <a:pPr/>
              <a:t>23</a:t>
            </a:fld>
            <a:endParaRPr lang="en-US" smtClean="0">
              <a:latin typeface="Arial" charset="0"/>
            </a:endParaRPr>
          </a:p>
        </p:txBody>
      </p:sp>
      <p:sp>
        <p:nvSpPr>
          <p:cNvPr id="83971" name="Rectangle 7"/>
          <p:cNvSpPr txBox="1">
            <a:spLocks noGrp="1" noChangeArrowheads="1"/>
          </p:cNvSpPr>
          <p:nvPr/>
        </p:nvSpPr>
        <p:spPr bwMode="auto">
          <a:xfrm>
            <a:off x="4008500" y="8912089"/>
            <a:ext cx="3067040" cy="468486"/>
          </a:xfrm>
          <a:prstGeom prst="rect">
            <a:avLst/>
          </a:prstGeom>
          <a:noFill/>
          <a:ln w="9525">
            <a:noFill/>
            <a:miter lim="800000"/>
            <a:headEnd/>
            <a:tailEnd/>
          </a:ln>
        </p:spPr>
        <p:txBody>
          <a:bodyPr lIns="88956" tIns="44478" rIns="88956" bIns="44478" anchor="b"/>
          <a:lstStyle/>
          <a:p>
            <a:pPr algn="r">
              <a:buClrTx/>
            </a:pPr>
            <a:fld id="{4B9E56D6-6E4B-4084-B2D2-8EA9449B4FC3}" type="slidenum">
              <a:rPr lang="en-US" sz="1200"/>
              <a:pPr algn="r">
                <a:buClrTx/>
              </a:pPr>
              <a:t>23</a:t>
            </a:fld>
            <a:endParaRPr lang="en-US" sz="1200" dirty="0"/>
          </a:p>
        </p:txBody>
      </p:sp>
      <p:sp>
        <p:nvSpPr>
          <p:cNvPr id="83972" name="Rectangle 7"/>
          <p:cNvSpPr txBox="1">
            <a:spLocks noGrp="1" noChangeArrowheads="1"/>
          </p:cNvSpPr>
          <p:nvPr/>
        </p:nvSpPr>
        <p:spPr bwMode="auto">
          <a:xfrm>
            <a:off x="4008500" y="8910537"/>
            <a:ext cx="3067040" cy="470038"/>
          </a:xfrm>
          <a:prstGeom prst="rect">
            <a:avLst/>
          </a:prstGeom>
          <a:noFill/>
          <a:ln w="9525">
            <a:noFill/>
            <a:miter lim="800000"/>
            <a:headEnd/>
            <a:tailEnd/>
          </a:ln>
        </p:spPr>
        <p:txBody>
          <a:bodyPr lIns="94038" tIns="47018" rIns="94038" bIns="47018" anchor="b"/>
          <a:lstStyle/>
          <a:p>
            <a:pPr algn="r" defTabSz="940588">
              <a:buClrTx/>
            </a:pPr>
            <a:fld id="{FFD49283-941C-4D45-913A-6E49EF7EBCD5}" type="slidenum">
              <a:rPr lang="en-US" sz="1200"/>
              <a:pPr algn="r" defTabSz="940588">
                <a:buClrTx/>
              </a:pPr>
              <a:t>23</a:t>
            </a:fld>
            <a:endParaRPr lang="en-US" sz="1200" dirty="0"/>
          </a:p>
        </p:txBody>
      </p:sp>
      <p:sp>
        <p:nvSpPr>
          <p:cNvPr id="83973" name="Rectangle 7"/>
          <p:cNvSpPr txBox="1">
            <a:spLocks noGrp="1" noChangeArrowheads="1"/>
          </p:cNvSpPr>
          <p:nvPr/>
        </p:nvSpPr>
        <p:spPr bwMode="auto">
          <a:xfrm>
            <a:off x="4010036" y="8913640"/>
            <a:ext cx="3067039" cy="468486"/>
          </a:xfrm>
          <a:prstGeom prst="rect">
            <a:avLst/>
          </a:prstGeom>
          <a:noFill/>
          <a:ln w="9525">
            <a:noFill/>
            <a:miter lim="800000"/>
            <a:headEnd/>
            <a:tailEnd/>
          </a:ln>
        </p:spPr>
        <p:txBody>
          <a:bodyPr lIns="94035" tIns="47017" rIns="94035" bIns="47017" anchor="b"/>
          <a:lstStyle/>
          <a:p>
            <a:pPr algn="r" defTabSz="940588">
              <a:buClrTx/>
            </a:pPr>
            <a:fld id="{913B1ADD-B9A1-499E-8371-1EB81C80F66C}" type="slidenum">
              <a:rPr lang="en-US" sz="1200"/>
              <a:pPr algn="r" defTabSz="940588">
                <a:buClrTx/>
              </a:pPr>
              <a:t>23</a:t>
            </a:fld>
            <a:endParaRPr lang="en-US" sz="1200" dirty="0"/>
          </a:p>
        </p:txBody>
      </p:sp>
      <p:sp>
        <p:nvSpPr>
          <p:cNvPr id="83974" name="Rectangle 2"/>
          <p:cNvSpPr>
            <a:spLocks noGrp="1" noRot="1" noChangeAspect="1" noChangeArrowheads="1" noTextEdit="1"/>
          </p:cNvSpPr>
          <p:nvPr>
            <p:ph type="sldImg"/>
          </p:nvPr>
        </p:nvSpPr>
        <p:spPr>
          <a:xfrm>
            <a:off x="1195388" y="704850"/>
            <a:ext cx="4689475" cy="3517900"/>
          </a:xfrm>
          <a:ln/>
        </p:spPr>
      </p:sp>
      <p:sp>
        <p:nvSpPr>
          <p:cNvPr id="83975" name="Rectangle 3"/>
          <p:cNvSpPr>
            <a:spLocks noGrp="1" noChangeArrowheads="1"/>
          </p:cNvSpPr>
          <p:nvPr>
            <p:ph type="body" idx="1"/>
          </p:nvPr>
        </p:nvSpPr>
        <p:spPr>
          <a:noFill/>
          <a:ln/>
        </p:spPr>
        <p:txBody>
          <a:bodyPr lIns="94038" tIns="47018" rIns="94038" bIns="47018"/>
          <a:lstStyle/>
          <a:p>
            <a:pPr eaLnBrk="1" hangingPunct="1"/>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D7EE5743-D1C2-4DD4-855F-4FCEAB2C7AD0}" type="slidenum">
              <a:rPr lang="en-US" smtClean="0">
                <a:latin typeface="Arial" charset="0"/>
              </a:rPr>
              <a:pPr/>
              <a:t>24</a:t>
            </a:fld>
            <a:endParaRPr lang="en-US" smtClean="0">
              <a:latin typeface="Arial" charset="0"/>
            </a:endParaRPr>
          </a:p>
        </p:txBody>
      </p:sp>
      <p:sp>
        <p:nvSpPr>
          <p:cNvPr id="84995" name="Rectangle 2"/>
          <p:cNvSpPr>
            <a:spLocks noGrp="1" noRot="1" noChangeAspect="1" noChangeArrowheads="1" noTextEdit="1"/>
          </p:cNvSpPr>
          <p:nvPr>
            <p:ph type="sldImg"/>
          </p:nvPr>
        </p:nvSpPr>
        <p:spPr>
          <a:xfrm>
            <a:off x="1217909" y="702729"/>
            <a:ext cx="4644330" cy="3518297"/>
          </a:xfrm>
          <a:ln/>
        </p:spPr>
      </p:sp>
      <p:sp>
        <p:nvSpPr>
          <p:cNvPr id="84996" name="Rectangle 3"/>
          <p:cNvSpPr>
            <a:spLocks noGrp="1" noChangeArrowheads="1"/>
          </p:cNvSpPr>
          <p:nvPr>
            <p:ph type="body" idx="1"/>
          </p:nvPr>
        </p:nvSpPr>
        <p:spPr>
          <a:xfrm>
            <a:off x="708015" y="4456820"/>
            <a:ext cx="5661046" cy="4222577"/>
          </a:xfrm>
          <a:noFill/>
          <a:ln/>
        </p:spPr>
        <p:txBody>
          <a:bodyPr/>
          <a:lstStyle/>
          <a:p>
            <a:pPr eaLnBrk="1" hangingPunct="1"/>
            <a:endParaRPr lang="en-US"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F0AB6F1-897A-4EFD-98C7-46EBB2E75EED}" type="slidenum">
              <a:rPr lang="en-US" smtClean="0">
                <a:latin typeface="Arial" charset="0"/>
              </a:rPr>
              <a:pPr/>
              <a:t>25</a:t>
            </a:fld>
            <a:endParaRPr lang="en-US" smtClean="0">
              <a:latin typeface="Arial"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2DF3EF06-E3B2-4320-9F42-812A3899B17A}" type="slidenum">
              <a:rPr lang="en-US" smtClean="0">
                <a:latin typeface="Arial" charset="0"/>
              </a:rPr>
              <a:pPr/>
              <a:t>26</a:t>
            </a:fld>
            <a:endParaRPr lang="en-US" smtClean="0">
              <a:latin typeface="Arial" charset="0"/>
            </a:endParaRPr>
          </a:p>
        </p:txBody>
      </p:sp>
      <p:sp>
        <p:nvSpPr>
          <p:cNvPr id="87043" name="Rectangle 7"/>
          <p:cNvSpPr txBox="1">
            <a:spLocks noGrp="1" noChangeArrowheads="1"/>
          </p:cNvSpPr>
          <p:nvPr/>
        </p:nvSpPr>
        <p:spPr bwMode="auto">
          <a:xfrm>
            <a:off x="4008500" y="8912089"/>
            <a:ext cx="3067040" cy="468486"/>
          </a:xfrm>
          <a:prstGeom prst="rect">
            <a:avLst/>
          </a:prstGeom>
          <a:noFill/>
          <a:ln w="9525">
            <a:noFill/>
            <a:miter lim="800000"/>
            <a:headEnd/>
            <a:tailEnd/>
          </a:ln>
        </p:spPr>
        <p:txBody>
          <a:bodyPr lIns="88956" tIns="44478" rIns="88956" bIns="44478" anchor="b"/>
          <a:lstStyle/>
          <a:p>
            <a:pPr algn="r">
              <a:buClrTx/>
            </a:pPr>
            <a:fld id="{D76102A2-0086-4404-B380-CE56B94C46C1}" type="slidenum">
              <a:rPr lang="en-US" sz="1200"/>
              <a:pPr algn="r">
                <a:buClrTx/>
              </a:pPr>
              <a:t>26</a:t>
            </a:fld>
            <a:endParaRPr lang="en-US" sz="1200" dirty="0"/>
          </a:p>
        </p:txBody>
      </p:sp>
      <p:sp>
        <p:nvSpPr>
          <p:cNvPr id="87044" name="Rectangle 2"/>
          <p:cNvSpPr>
            <a:spLocks noGrp="1" noRot="1" noChangeAspect="1" noChangeArrowheads="1" noTextEdit="1"/>
          </p:cNvSpPr>
          <p:nvPr>
            <p:ph type="sldImg"/>
          </p:nvPr>
        </p:nvSpPr>
        <p:spPr>
          <a:ln/>
        </p:spPr>
      </p:sp>
      <p:sp>
        <p:nvSpPr>
          <p:cNvPr id="87045" name="Rectangle 3"/>
          <p:cNvSpPr>
            <a:spLocks noGrp="1" noChangeArrowheads="1"/>
          </p:cNvSpPr>
          <p:nvPr>
            <p:ph type="body" idx="1"/>
          </p:nvPr>
        </p:nvSpPr>
        <p:spPr>
          <a:noFill/>
          <a:ln/>
        </p:spPr>
        <p:txBody>
          <a:bodyPr lIns="88956" tIns="44478" rIns="88956" bIns="44478"/>
          <a:lstStyle/>
          <a:p>
            <a:pPr eaLnBrk="1" hangingPunct="1"/>
            <a:endParaRPr lang="en-US"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58F8646-3BE1-4B88-9536-64B37019055E}" type="slidenum">
              <a:rPr lang="en-US" smtClean="0">
                <a:latin typeface="Arial" charset="0"/>
              </a:rPr>
              <a:pPr/>
              <a:t>27</a:t>
            </a:fld>
            <a:endParaRPr lang="en-US" smtClean="0">
              <a:latin typeface="Arial" charset="0"/>
            </a:endParaRPr>
          </a:p>
        </p:txBody>
      </p:sp>
      <p:sp>
        <p:nvSpPr>
          <p:cNvPr id="88067" name="Rectangle 2"/>
          <p:cNvSpPr>
            <a:spLocks noGrp="1" noRot="1" noChangeAspect="1" noChangeArrowheads="1" noTextEdit="1"/>
          </p:cNvSpPr>
          <p:nvPr>
            <p:ph type="sldImg"/>
          </p:nvPr>
        </p:nvSpPr>
        <p:spPr>
          <a:xfrm>
            <a:off x="1193800" y="703263"/>
            <a:ext cx="4689475" cy="3517900"/>
          </a:xfrm>
          <a:ln/>
        </p:spPr>
      </p:sp>
      <p:sp>
        <p:nvSpPr>
          <p:cNvPr id="88068" name="Rectangle 3"/>
          <p:cNvSpPr>
            <a:spLocks noGrp="1" noChangeArrowheads="1"/>
          </p:cNvSpPr>
          <p:nvPr>
            <p:ph type="body" idx="1"/>
          </p:nvPr>
        </p:nvSpPr>
        <p:spPr>
          <a:xfrm>
            <a:off x="708015" y="4456820"/>
            <a:ext cx="5661046" cy="4222577"/>
          </a:xfrm>
          <a:noFill/>
          <a:ln/>
        </p:spPr>
        <p:txBody>
          <a:bodyPr lIns="88956" tIns="44478" rIns="88956" bIns="44478"/>
          <a:lstStyle/>
          <a:p>
            <a:pPr eaLnBrk="1" hangingPunct="1"/>
            <a:endParaRPr lang="en-US"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C451E4D1-2EBC-4AE0-AC0D-DB9E44956E3E}" type="slidenum">
              <a:rPr lang="en-US" smtClean="0">
                <a:latin typeface="Arial" charset="0"/>
              </a:rPr>
              <a:pPr/>
              <a:t>28</a:t>
            </a:fld>
            <a:endParaRPr lang="en-US" smtClean="0">
              <a:latin typeface="Arial" charset="0"/>
            </a:endParaRPr>
          </a:p>
        </p:txBody>
      </p:sp>
      <p:sp>
        <p:nvSpPr>
          <p:cNvPr id="89091" name="Rectangle 7"/>
          <p:cNvSpPr txBox="1">
            <a:spLocks noGrp="1" noChangeArrowheads="1"/>
          </p:cNvSpPr>
          <p:nvPr/>
        </p:nvSpPr>
        <p:spPr bwMode="auto">
          <a:xfrm>
            <a:off x="4008500" y="8912089"/>
            <a:ext cx="3067040" cy="468486"/>
          </a:xfrm>
          <a:prstGeom prst="rect">
            <a:avLst/>
          </a:prstGeom>
          <a:noFill/>
          <a:ln w="9525">
            <a:noFill/>
            <a:miter lim="800000"/>
            <a:headEnd/>
            <a:tailEnd/>
          </a:ln>
        </p:spPr>
        <p:txBody>
          <a:bodyPr lIns="88956" tIns="44478" rIns="88956" bIns="44478" anchor="b"/>
          <a:lstStyle/>
          <a:p>
            <a:pPr algn="r">
              <a:buClrTx/>
            </a:pPr>
            <a:fld id="{35A5C8BC-96BC-4C2E-B25B-3D2F040CB036}" type="slidenum">
              <a:rPr lang="en-US" sz="1200"/>
              <a:pPr algn="r">
                <a:buClrTx/>
              </a:pPr>
              <a:t>28</a:t>
            </a:fld>
            <a:endParaRPr lang="en-US" sz="1200" dirty="0"/>
          </a:p>
        </p:txBody>
      </p:sp>
      <p:sp>
        <p:nvSpPr>
          <p:cNvPr id="89092" name="Rectangle 2"/>
          <p:cNvSpPr>
            <a:spLocks noGrp="1" noRot="1" noChangeAspect="1" noChangeArrowheads="1" noTextEdit="1"/>
          </p:cNvSpPr>
          <p:nvPr>
            <p:ph type="sldImg"/>
          </p:nvPr>
        </p:nvSpPr>
        <p:spPr>
          <a:ln/>
        </p:spPr>
      </p:sp>
      <p:sp>
        <p:nvSpPr>
          <p:cNvPr id="89093" name="Rectangle 3"/>
          <p:cNvSpPr>
            <a:spLocks noGrp="1" noChangeArrowheads="1"/>
          </p:cNvSpPr>
          <p:nvPr>
            <p:ph type="body" idx="1"/>
          </p:nvPr>
        </p:nvSpPr>
        <p:spPr>
          <a:noFill/>
          <a:ln/>
        </p:spPr>
        <p:txBody>
          <a:bodyPr lIns="88956" tIns="44478" rIns="88956" bIns="44478"/>
          <a:lstStyle/>
          <a:p>
            <a:pPr eaLnBrk="1" hangingPunct="1"/>
            <a:endParaRPr lang="en-US"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BA9972F8-21AF-49D2-BD6C-4D09C9E887AE}" type="slidenum">
              <a:rPr lang="en-US" smtClean="0">
                <a:latin typeface="Arial" charset="0"/>
              </a:rPr>
              <a:pPr/>
              <a:t>29</a:t>
            </a:fld>
            <a:endParaRPr lang="en-US" smtClean="0">
              <a:latin typeface="Arial" charset="0"/>
            </a:endParaRPr>
          </a:p>
        </p:txBody>
      </p:sp>
      <p:sp>
        <p:nvSpPr>
          <p:cNvPr id="90115" name="Rectangle 7"/>
          <p:cNvSpPr txBox="1">
            <a:spLocks noGrp="1" noChangeArrowheads="1"/>
          </p:cNvSpPr>
          <p:nvPr/>
        </p:nvSpPr>
        <p:spPr bwMode="auto">
          <a:xfrm>
            <a:off x="4008500" y="8912089"/>
            <a:ext cx="3067040" cy="468486"/>
          </a:xfrm>
          <a:prstGeom prst="rect">
            <a:avLst/>
          </a:prstGeom>
          <a:noFill/>
          <a:ln w="9525">
            <a:noFill/>
            <a:miter lim="800000"/>
            <a:headEnd/>
            <a:tailEnd/>
          </a:ln>
        </p:spPr>
        <p:txBody>
          <a:bodyPr lIns="88956" tIns="44478" rIns="88956" bIns="44478" anchor="b"/>
          <a:lstStyle/>
          <a:p>
            <a:pPr algn="r">
              <a:buClrTx/>
            </a:pPr>
            <a:fld id="{CFC5C71F-0431-46EE-B946-42F71A0B20E1}" type="slidenum">
              <a:rPr lang="en-US" sz="1200"/>
              <a:pPr algn="r">
                <a:buClrTx/>
              </a:pPr>
              <a:t>29</a:t>
            </a:fld>
            <a:endParaRPr lang="en-US" sz="1200" dirty="0"/>
          </a:p>
        </p:txBody>
      </p:sp>
      <p:sp>
        <p:nvSpPr>
          <p:cNvPr id="90116" name="Rectangle 2"/>
          <p:cNvSpPr>
            <a:spLocks noGrp="1" noRot="1" noChangeAspect="1" noChangeArrowheads="1" noTextEdit="1"/>
          </p:cNvSpPr>
          <p:nvPr>
            <p:ph type="sldImg"/>
          </p:nvPr>
        </p:nvSpPr>
        <p:spPr>
          <a:ln/>
        </p:spPr>
      </p:sp>
      <p:sp>
        <p:nvSpPr>
          <p:cNvPr id="90117" name="Rectangle 3"/>
          <p:cNvSpPr>
            <a:spLocks noGrp="1" noChangeArrowheads="1"/>
          </p:cNvSpPr>
          <p:nvPr>
            <p:ph type="body" idx="1"/>
          </p:nvPr>
        </p:nvSpPr>
        <p:spPr>
          <a:noFill/>
          <a:ln/>
        </p:spPr>
        <p:txBody>
          <a:bodyPr lIns="88956" tIns="44478" rIns="88956" bIns="44478"/>
          <a:lstStyle/>
          <a:p>
            <a:pPr eaLnBrk="1" hangingPunct="1"/>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7"/>
          <p:cNvSpPr txBox="1">
            <a:spLocks noGrp="1" noChangeArrowheads="1"/>
          </p:cNvSpPr>
          <p:nvPr/>
        </p:nvSpPr>
        <p:spPr bwMode="auto">
          <a:xfrm>
            <a:off x="4008500" y="8912089"/>
            <a:ext cx="3067040" cy="468486"/>
          </a:xfrm>
          <a:prstGeom prst="rect">
            <a:avLst/>
          </a:prstGeom>
          <a:noFill/>
          <a:ln w="9525">
            <a:noFill/>
            <a:miter lim="800000"/>
            <a:headEnd/>
            <a:tailEnd/>
          </a:ln>
        </p:spPr>
        <p:txBody>
          <a:bodyPr lIns="94041" tIns="47021" rIns="94041" bIns="47021" anchor="b"/>
          <a:lstStyle/>
          <a:p>
            <a:pPr algn="r" defTabSz="895798">
              <a:buClrTx/>
            </a:pPr>
            <a:fld id="{4B3B0414-E24C-4E88-8E4C-A42AE403E5FB}" type="slidenum">
              <a:rPr lang="en-US" sz="1300" b="0"/>
              <a:pPr algn="r" defTabSz="895798">
                <a:buClrTx/>
              </a:pPr>
              <a:t>3</a:t>
            </a:fld>
            <a:endParaRPr lang="en-US" sz="1300" b="0" dirty="0"/>
          </a:p>
        </p:txBody>
      </p:sp>
      <p:sp>
        <p:nvSpPr>
          <p:cNvPr id="351235" name="Rectangle 2"/>
          <p:cNvSpPr>
            <a:spLocks noGrp="1" noRot="1" noChangeAspect="1" noChangeArrowheads="1" noTextEdit="1"/>
          </p:cNvSpPr>
          <p:nvPr>
            <p:ph type="sldImg"/>
          </p:nvPr>
        </p:nvSpPr>
        <p:spPr>
          <a:ln/>
        </p:spPr>
      </p:sp>
      <p:sp>
        <p:nvSpPr>
          <p:cNvPr id="351236" name="Rectangle 3"/>
          <p:cNvSpPr>
            <a:spLocks noGrp="1" noChangeArrowheads="1"/>
          </p:cNvSpPr>
          <p:nvPr>
            <p:ph type="body" idx="1"/>
          </p:nvPr>
        </p:nvSpPr>
        <p:spPr>
          <a:noFill/>
          <a:ln/>
        </p:spPr>
        <p:txBody>
          <a:bodyPr lIns="94041" tIns="47021" rIns="94041" bIns="47021"/>
          <a:lstStyle/>
          <a:p>
            <a:pPr>
              <a:spcBef>
                <a:spcPct val="0"/>
              </a:spcBef>
            </a:pPr>
            <a:r>
              <a:rPr lang="en-US" dirty="0" smtClean="0"/>
              <a:t>1. Take APC’s we discussed</a:t>
            </a:r>
            <a:r>
              <a:rPr lang="en-US" baseline="0" dirty="0" smtClean="0"/>
              <a:t> yesterday combined with a budget address and manage obligations.</a:t>
            </a:r>
          </a:p>
          <a:p>
            <a:pPr>
              <a:spcBef>
                <a:spcPct val="0"/>
              </a:spcBef>
            </a:pPr>
            <a:r>
              <a:rPr lang="en-US" dirty="0" smtClean="0"/>
              <a:t>2. Manage full costs based on whatever</a:t>
            </a:r>
            <a:r>
              <a:rPr lang="en-US" baseline="0" dirty="0" smtClean="0"/>
              <a:t> output the Command has indicated</a:t>
            </a:r>
          </a:p>
          <a:p>
            <a:pPr>
              <a:spcBef>
                <a:spcPct val="0"/>
              </a:spcBef>
            </a:pPr>
            <a:r>
              <a:rPr lang="en-US" baseline="0" dirty="0" smtClean="0"/>
              <a:t>3. How can this information be used to change decisions (recall that we need to look at cost/benefits). </a:t>
            </a:r>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033D25A1-0B6B-4EE4-BA00-FDA10B94651F}" type="slidenum">
              <a:rPr lang="en-US" smtClean="0">
                <a:latin typeface="Arial" charset="0"/>
              </a:rPr>
              <a:pPr/>
              <a:t>30</a:t>
            </a:fld>
            <a:endParaRPr lang="en-US" smtClean="0">
              <a:latin typeface="Arial"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3191B7A0-7AFA-44A5-9BAC-2C8812CCD8B4}" type="slidenum">
              <a:rPr lang="en-US" smtClean="0">
                <a:latin typeface="Arial" charset="0"/>
              </a:rPr>
              <a:pPr/>
              <a:t>31</a:t>
            </a:fld>
            <a:endParaRPr lang="en-US" smtClean="0">
              <a:latin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a:noFill/>
          <a:ln/>
        </p:spPr>
        <p:txBody>
          <a:bodyPr/>
          <a:lstStyle/>
          <a:p>
            <a:pPr marL="228600" indent="-228600">
              <a:buAutoNum type="arabicPeriod"/>
            </a:pPr>
            <a:r>
              <a:rPr lang="en-US" baseline="0" dirty="0" smtClean="0"/>
              <a:t>Everything prior to this was focused on the boxes in this picture, now we’re looking at Cost Management for the first time, focusing on the arrows the cost flows.</a:t>
            </a:r>
          </a:p>
          <a:p>
            <a:pPr marL="228600" indent="-228600">
              <a:buAutoNum type="arabicPeriod"/>
            </a:pPr>
            <a:r>
              <a:rPr lang="en-US" dirty="0" smtClean="0"/>
              <a:t>How</a:t>
            </a:r>
            <a:r>
              <a:rPr lang="en-US" baseline="0" dirty="0" smtClean="0"/>
              <a:t> is the flow working in your organization? Are expenses hitting these orders, cost centers, projects primarily, or are they being allocated out?</a:t>
            </a:r>
          </a:p>
          <a:p>
            <a:pPr marL="228600" indent="-228600">
              <a:buNone/>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Slide Image Placeholder 1"/>
          <p:cNvSpPr>
            <a:spLocks noGrp="1" noRot="1" noChangeAspect="1" noTextEdit="1"/>
          </p:cNvSpPr>
          <p:nvPr>
            <p:ph type="sldImg"/>
          </p:nvPr>
        </p:nvSpPr>
        <p:spPr>
          <a:ln/>
        </p:spPr>
      </p:sp>
      <p:sp>
        <p:nvSpPr>
          <p:cNvPr id="355331" name="Notes Placeholder 2"/>
          <p:cNvSpPr>
            <a:spLocks noGrp="1"/>
          </p:cNvSpPr>
          <p:nvPr>
            <p:ph type="body" idx="1"/>
          </p:nvPr>
        </p:nvSpPr>
        <p:spPr>
          <a:noFill/>
          <a:ln/>
        </p:spPr>
        <p:txBody>
          <a:bodyPr lIns="94041" tIns="47021" rIns="94041" bIns="47021"/>
          <a:lstStyle/>
          <a:p>
            <a:pPr marL="228600" indent="-228600">
              <a:spcBef>
                <a:spcPct val="0"/>
              </a:spcBef>
              <a:buAutoNum type="arabicPeriod"/>
            </a:pPr>
            <a:r>
              <a:rPr lang="en-US" dirty="0" smtClean="0"/>
              <a:t>Direct Charge: Payroll comes in directly and charges the organization.</a:t>
            </a:r>
            <a:r>
              <a:rPr lang="en-US" baseline="0" dirty="0" smtClean="0"/>
              <a:t> </a:t>
            </a:r>
          </a:p>
          <a:p>
            <a:pPr marL="228600" indent="-228600">
              <a:spcBef>
                <a:spcPct val="0"/>
              </a:spcBef>
              <a:buAutoNum type="arabicPeriod"/>
            </a:pPr>
            <a:r>
              <a:rPr lang="en-US" baseline="0" dirty="0" smtClean="0"/>
              <a:t>If charges don’t come in directly, then we may still want to reflect the expense where the hours were worked</a:t>
            </a:r>
          </a:p>
          <a:p>
            <a:pPr marL="228600" indent="-228600">
              <a:spcBef>
                <a:spcPct val="0"/>
              </a:spcBef>
              <a:buAutoNum type="arabicPeriod"/>
            </a:pPr>
            <a:r>
              <a:rPr lang="en-US" baseline="0" dirty="0" smtClean="0"/>
              <a:t>Assignments: taking hours or some other quantity and assigning them from the organization to receiver</a:t>
            </a:r>
          </a:p>
          <a:p>
            <a:pPr marL="228600" indent="-228600">
              <a:spcBef>
                <a:spcPct val="0"/>
              </a:spcBef>
              <a:buAutoNum type="arabicPeriod"/>
            </a:pPr>
            <a:r>
              <a:rPr lang="en-US" baseline="0" dirty="0" smtClean="0"/>
              <a:t>Allocations: taking # of employees and charging them out</a:t>
            </a:r>
            <a:endParaRPr lang="en-US" dirty="0" smtClean="0"/>
          </a:p>
        </p:txBody>
      </p:sp>
      <p:sp>
        <p:nvSpPr>
          <p:cNvPr id="355332" name="Slide Number Placeholder 3"/>
          <p:cNvSpPr txBox="1">
            <a:spLocks noGrp="1"/>
          </p:cNvSpPr>
          <p:nvPr/>
        </p:nvSpPr>
        <p:spPr bwMode="auto">
          <a:xfrm>
            <a:off x="4008500" y="8912089"/>
            <a:ext cx="3067040" cy="468486"/>
          </a:xfrm>
          <a:prstGeom prst="rect">
            <a:avLst/>
          </a:prstGeom>
          <a:noFill/>
          <a:ln w="9525">
            <a:noFill/>
            <a:miter lim="800000"/>
            <a:headEnd/>
            <a:tailEnd/>
          </a:ln>
        </p:spPr>
        <p:txBody>
          <a:bodyPr lIns="94041" tIns="47021" rIns="94041" bIns="47021" anchor="b"/>
          <a:lstStyle/>
          <a:p>
            <a:pPr algn="r" defTabSz="940588">
              <a:buClrTx/>
            </a:pPr>
            <a:fld id="{B7243B3E-AAB2-488C-9A20-391CEE1C7983}" type="slidenum">
              <a:rPr lang="en-US" sz="1300" b="0">
                <a:latin typeface="Calibri" pitchFamily="34" charset="0"/>
              </a:rPr>
              <a:pPr algn="r" defTabSz="940588">
                <a:buClrTx/>
              </a:pPr>
              <a:t>5</a:t>
            </a:fld>
            <a:endParaRPr lang="en-US" sz="1300" b="0" dirty="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7"/>
          <p:cNvSpPr txBox="1">
            <a:spLocks noGrp="1" noChangeArrowheads="1"/>
          </p:cNvSpPr>
          <p:nvPr/>
        </p:nvSpPr>
        <p:spPr bwMode="auto">
          <a:xfrm>
            <a:off x="4008500" y="8912089"/>
            <a:ext cx="3067040" cy="468486"/>
          </a:xfrm>
          <a:prstGeom prst="rect">
            <a:avLst/>
          </a:prstGeom>
          <a:noFill/>
          <a:ln w="9525">
            <a:noFill/>
            <a:miter lim="800000"/>
            <a:headEnd/>
            <a:tailEnd/>
          </a:ln>
        </p:spPr>
        <p:txBody>
          <a:bodyPr lIns="94041" tIns="47021" rIns="94041" bIns="47021" anchor="b"/>
          <a:lstStyle/>
          <a:p>
            <a:pPr algn="r" defTabSz="895798">
              <a:buClrTx/>
            </a:pPr>
            <a:fld id="{C294C6F6-A976-447C-A505-C4D8F0D58B3D}" type="slidenum">
              <a:rPr lang="en-US" sz="1300" b="0"/>
              <a:pPr algn="r" defTabSz="895798">
                <a:buClrTx/>
              </a:pPr>
              <a:t>6</a:t>
            </a:fld>
            <a:endParaRPr lang="en-US" sz="1300" b="0" dirty="0"/>
          </a:p>
        </p:txBody>
      </p:sp>
      <p:sp>
        <p:nvSpPr>
          <p:cNvPr id="357379" name="Rectangle 2"/>
          <p:cNvSpPr>
            <a:spLocks noGrp="1" noRot="1" noChangeAspect="1" noChangeArrowheads="1" noTextEdit="1"/>
          </p:cNvSpPr>
          <p:nvPr>
            <p:ph type="sldImg"/>
          </p:nvPr>
        </p:nvSpPr>
        <p:spPr>
          <a:ln/>
        </p:spPr>
      </p:sp>
      <p:sp>
        <p:nvSpPr>
          <p:cNvPr id="357380" name="Rectangle 3"/>
          <p:cNvSpPr>
            <a:spLocks noGrp="1" noChangeArrowheads="1"/>
          </p:cNvSpPr>
          <p:nvPr>
            <p:ph type="body" idx="1"/>
          </p:nvPr>
        </p:nvSpPr>
        <p:spPr>
          <a:noFill/>
          <a:ln/>
        </p:spPr>
        <p:txBody>
          <a:bodyPr lIns="94041" tIns="47021" rIns="94041" bIns="47021"/>
          <a:lstStyle/>
          <a:p>
            <a:pPr marL="228600" indent="-228600">
              <a:spcBef>
                <a:spcPct val="0"/>
              </a:spcBef>
              <a:buAutoNum type="arabicPeriod"/>
            </a:pPr>
            <a:r>
              <a:rPr lang="en-US" dirty="0" smtClean="0"/>
              <a:t>Main difference is presence</a:t>
            </a:r>
            <a:r>
              <a:rPr lang="en-US" baseline="0" dirty="0" smtClean="0"/>
              <a:t> of a rate. </a:t>
            </a:r>
          </a:p>
          <a:p>
            <a:pPr marL="228600" indent="-228600">
              <a:spcBef>
                <a:spcPct val="0"/>
              </a:spcBef>
              <a:buAutoNum type="arabicPeriod"/>
            </a:pPr>
            <a:r>
              <a:rPr lang="en-US" baseline="0" dirty="0" smtClean="0"/>
              <a:t>Rates come from Resource Pools we discussed yesterday, which we call….ACTIVITY TYPE RATES</a:t>
            </a:r>
          </a:p>
          <a:p>
            <a:pPr marL="228600" indent="-228600">
              <a:spcBef>
                <a:spcPct val="0"/>
              </a:spcBef>
              <a:buAutoNum type="arabicPeriod"/>
            </a:pPr>
            <a:r>
              <a:rPr lang="en-US" baseline="0" dirty="0" smtClean="0"/>
              <a:t>If rates aren’t available, I can allocate by number of employees and push out employee’s to the receiving allocation I have established</a:t>
            </a:r>
          </a:p>
          <a:p>
            <a:pPr marL="228600" indent="-228600">
              <a:spcBef>
                <a:spcPct val="0"/>
              </a:spcBef>
              <a:buAutoNum type="arabicPeriod"/>
            </a:pPr>
            <a:r>
              <a:rPr lang="en-US" baseline="0" dirty="0" smtClean="0"/>
              <a:t>This process is less exact, so a decision needs to be made between maintaining rates vs. running the cycles.</a:t>
            </a:r>
          </a:p>
          <a:p>
            <a:pPr marL="228600" indent="-228600">
              <a:spcBef>
                <a:spcPct val="0"/>
              </a:spcBef>
              <a:buAutoNum type="arabicPeriod"/>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7"/>
          <p:cNvSpPr txBox="1">
            <a:spLocks noGrp="1" noChangeArrowheads="1"/>
          </p:cNvSpPr>
          <p:nvPr/>
        </p:nvSpPr>
        <p:spPr bwMode="auto">
          <a:xfrm>
            <a:off x="4008500" y="8912089"/>
            <a:ext cx="3067040" cy="468486"/>
          </a:xfrm>
          <a:prstGeom prst="rect">
            <a:avLst/>
          </a:prstGeom>
          <a:noFill/>
          <a:ln w="9525">
            <a:noFill/>
            <a:miter lim="800000"/>
            <a:headEnd/>
            <a:tailEnd/>
          </a:ln>
        </p:spPr>
        <p:txBody>
          <a:bodyPr lIns="94041" tIns="47021" rIns="94041" bIns="47021" anchor="b"/>
          <a:lstStyle/>
          <a:p>
            <a:pPr algn="r" defTabSz="895798">
              <a:buClrTx/>
            </a:pPr>
            <a:fld id="{36776BE3-941F-41D8-8B96-234D27A980C5}" type="slidenum">
              <a:rPr lang="en-US" sz="1300" b="0"/>
              <a:pPr algn="r" defTabSz="895798">
                <a:buClrTx/>
              </a:pPr>
              <a:t>7</a:t>
            </a:fld>
            <a:endParaRPr lang="en-US" sz="1300" b="0" dirty="0"/>
          </a:p>
        </p:txBody>
      </p:sp>
      <p:sp>
        <p:nvSpPr>
          <p:cNvPr id="359427" name="Rectangle 2"/>
          <p:cNvSpPr>
            <a:spLocks noGrp="1" noRot="1" noChangeAspect="1" noChangeArrowheads="1" noTextEdit="1"/>
          </p:cNvSpPr>
          <p:nvPr>
            <p:ph type="sldImg"/>
          </p:nvPr>
        </p:nvSpPr>
        <p:spPr>
          <a:ln/>
        </p:spPr>
      </p:sp>
      <p:sp>
        <p:nvSpPr>
          <p:cNvPr id="359428" name="Rectangle 3"/>
          <p:cNvSpPr>
            <a:spLocks noGrp="1" noChangeArrowheads="1"/>
          </p:cNvSpPr>
          <p:nvPr>
            <p:ph type="body" idx="1"/>
          </p:nvPr>
        </p:nvSpPr>
        <p:spPr>
          <a:noFill/>
          <a:ln/>
        </p:spPr>
        <p:txBody>
          <a:bodyPr lIns="94041" tIns="47021" rIns="94041" bIns="47021"/>
          <a:lstStyle/>
          <a:p>
            <a:pPr marL="228600" indent="-228600">
              <a:spcBef>
                <a:spcPct val="0"/>
              </a:spcBef>
              <a:buAutoNum type="arabicPeriod"/>
            </a:pPr>
            <a:r>
              <a:rPr lang="en-US" dirty="0" smtClean="0"/>
              <a:t>Difference</a:t>
            </a:r>
            <a:r>
              <a:rPr lang="en-US" baseline="0" dirty="0" smtClean="0"/>
              <a:t> in need for a rate with assignment</a:t>
            </a:r>
          </a:p>
          <a:p>
            <a:pPr marL="228600" indent="-228600">
              <a:spcBef>
                <a:spcPct val="0"/>
              </a:spcBef>
              <a:buAutoNum type="arabicPeriod"/>
            </a:pPr>
            <a:r>
              <a:rPr lang="en-US" baseline="0" dirty="0" smtClean="0"/>
              <a:t>Allocations are run less frequently, tend to be at end of the month so all transactions for the period are recorded</a:t>
            </a:r>
          </a:p>
          <a:p>
            <a:pPr marL="228600" indent="-228600">
              <a:spcBef>
                <a:spcPct val="0"/>
              </a:spcBef>
              <a:buAutoNum type="arabicPeriod"/>
            </a:pPr>
            <a:r>
              <a:rPr lang="en-US" baseline="0" dirty="0" smtClean="0"/>
              <a:t>Assignments can occur immediately after action has been taken, hours have been worked, materials have been consumed. </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txBox="1">
            <a:spLocks noGrp="1" noChangeArrowheads="1"/>
          </p:cNvSpPr>
          <p:nvPr/>
        </p:nvSpPr>
        <p:spPr bwMode="auto">
          <a:xfrm>
            <a:off x="4008500" y="8912089"/>
            <a:ext cx="3067040" cy="468486"/>
          </a:xfrm>
          <a:prstGeom prst="rect">
            <a:avLst/>
          </a:prstGeom>
          <a:noFill/>
          <a:ln w="9525">
            <a:noFill/>
            <a:miter lim="800000"/>
            <a:headEnd/>
            <a:tailEnd/>
          </a:ln>
        </p:spPr>
        <p:txBody>
          <a:bodyPr lIns="94041" tIns="47021" rIns="94041" bIns="47021" anchor="b"/>
          <a:lstStyle/>
          <a:p>
            <a:pPr algn="r" defTabSz="895798">
              <a:buClrTx/>
            </a:pPr>
            <a:fld id="{13322FA0-BDBC-4B6C-A6B5-AAF650B20AA3}" type="slidenum">
              <a:rPr lang="en-US" sz="1300" b="0"/>
              <a:pPr algn="r" defTabSz="895798">
                <a:buClrTx/>
              </a:pPr>
              <a:t>8</a:t>
            </a:fld>
            <a:endParaRPr lang="en-US" sz="1300" b="0" dirty="0"/>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lIns="94041" tIns="47021" rIns="94041" bIns="47021"/>
          <a:lstStyle/>
          <a:p>
            <a:pPr marL="228600" indent="-228600">
              <a:spcBef>
                <a:spcPct val="0"/>
              </a:spcBef>
              <a:buAutoNum type="arabicPeriod"/>
            </a:pPr>
            <a:r>
              <a:rPr lang="en-US" dirty="0" smtClean="0"/>
              <a:t>Want to get</a:t>
            </a:r>
            <a:r>
              <a:rPr lang="en-US" baseline="0" dirty="0" smtClean="0"/>
              <a:t> to the place Army wide that we have visibility into what it costs to produce one more of something (one more test case, one more course, one more meal, one more widget, etc.)</a:t>
            </a:r>
          </a:p>
          <a:p>
            <a:pPr marL="228600" indent="-228600">
              <a:spcBef>
                <a:spcPct val="0"/>
              </a:spcBef>
              <a:buAutoNum type="arabicPeriod"/>
            </a:pPr>
            <a:r>
              <a:rPr lang="en-US" baseline="0" dirty="0" smtClean="0"/>
              <a:t>What resources are needed to complete this? We can’t get this type of information from percentages only, we need the quantity basis as well.</a:t>
            </a:r>
          </a:p>
          <a:p>
            <a:pPr marL="228600" indent="-228600">
              <a:spcBef>
                <a:spcPct val="0"/>
              </a:spcBef>
              <a:buAutoNum type="arabicPeriod"/>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7"/>
          <p:cNvSpPr txBox="1">
            <a:spLocks noGrp="1" noChangeArrowheads="1"/>
          </p:cNvSpPr>
          <p:nvPr/>
        </p:nvSpPr>
        <p:spPr bwMode="auto">
          <a:xfrm>
            <a:off x="4008500" y="8912089"/>
            <a:ext cx="3067040" cy="468486"/>
          </a:xfrm>
          <a:prstGeom prst="rect">
            <a:avLst/>
          </a:prstGeom>
          <a:noFill/>
          <a:ln w="9525">
            <a:noFill/>
            <a:miter lim="800000"/>
            <a:headEnd/>
            <a:tailEnd/>
          </a:ln>
        </p:spPr>
        <p:txBody>
          <a:bodyPr lIns="94041" tIns="47021" rIns="94041" bIns="47021" anchor="b"/>
          <a:lstStyle/>
          <a:p>
            <a:pPr algn="r" defTabSz="895798">
              <a:buClrTx/>
            </a:pPr>
            <a:fld id="{AA0A8C9B-0E41-4B57-895D-0C9D972C00B2}" type="slidenum">
              <a:rPr lang="en-US" sz="1300" b="0"/>
              <a:pPr algn="r" defTabSz="895798">
                <a:buClrTx/>
              </a:pPr>
              <a:t>9</a:t>
            </a:fld>
            <a:endParaRPr lang="en-US" sz="1300" b="0" dirty="0"/>
          </a:p>
        </p:txBody>
      </p:sp>
      <p:sp>
        <p:nvSpPr>
          <p:cNvPr id="363523" name="Rectangle 2"/>
          <p:cNvSpPr>
            <a:spLocks noGrp="1" noRot="1" noChangeAspect="1" noChangeArrowheads="1" noTextEdit="1"/>
          </p:cNvSpPr>
          <p:nvPr>
            <p:ph type="sldImg"/>
          </p:nvPr>
        </p:nvSpPr>
        <p:spPr>
          <a:ln/>
        </p:spPr>
      </p:sp>
      <p:sp>
        <p:nvSpPr>
          <p:cNvPr id="363524" name="Rectangle 3"/>
          <p:cNvSpPr>
            <a:spLocks noGrp="1" noChangeArrowheads="1"/>
          </p:cNvSpPr>
          <p:nvPr>
            <p:ph type="body" idx="1"/>
          </p:nvPr>
        </p:nvSpPr>
        <p:spPr>
          <a:noFill/>
          <a:ln/>
        </p:spPr>
        <p:txBody>
          <a:bodyPr lIns="94041" tIns="47021" rIns="94041" bIns="47021"/>
          <a:lstStyle/>
          <a:p>
            <a:pPr marL="228600" indent="-228600">
              <a:spcBef>
                <a:spcPct val="0"/>
              </a:spcBef>
              <a:buAutoNum type="arabicPeriod"/>
            </a:pPr>
            <a:r>
              <a:rPr lang="en-US" baseline="0" dirty="0" smtClean="0"/>
              <a:t>Cost Management is currently occurring in the Army, just inconsistently. Many of you are using project accounting, Activity Based Costing, etc. </a:t>
            </a:r>
          </a:p>
          <a:p>
            <a:pPr marL="228600" indent="-228600">
              <a:spcBef>
                <a:spcPct val="0"/>
              </a:spcBef>
              <a:buAutoNum type="arabicPeriod"/>
            </a:pPr>
            <a:r>
              <a:rPr lang="en-US" baseline="0" dirty="0" smtClean="0"/>
              <a:t>What you can’t get currently is the full cost of that BTC, of that Service, of that Course, etc. this is what embracing the cost culture will allow you to achieve. </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4A1AC0-E45B-43F7-9383-FC2586113505}" type="slidenum">
              <a:rPr lang="en-US" smtClean="0"/>
              <a:pPr/>
              <a:t>‹#›</a:t>
            </a:fld>
            <a:endParaRPr lang="en-US" dirty="0"/>
          </a:p>
        </p:txBody>
      </p:sp>
      <p:sp>
        <p:nvSpPr>
          <p:cNvPr id="3" name="Footer Placeholder 2"/>
          <p:cNvSpPr>
            <a:spLocks noGrp="1"/>
          </p:cNvSpPr>
          <p:nvPr>
            <p:ph type="ftr" sz="quarter" idx="11"/>
          </p:nvPr>
        </p:nvSpPr>
        <p:spPr/>
        <p:txBody>
          <a:bodyPr/>
          <a:lstStyle/>
          <a:p>
            <a:r>
              <a:rPr lang="en-US" dirty="0" smtClean="0"/>
              <a:t>S3L5_p</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dirty="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2" name="Picture 11" descr="AFM seal bright"/>
          <p:cNvPicPr>
            <a:picLocks noChangeAspect="1" noChangeArrowheads="1"/>
          </p:cNvPicPr>
          <p:nvPr userDrawn="1"/>
        </p:nvPicPr>
        <p:blipFill>
          <a:blip r:embed="rId2" cstate="print"/>
          <a:srcRect/>
          <a:stretch>
            <a:fillRect/>
          </a:stretch>
        </p:blipFill>
        <p:spPr bwMode="auto">
          <a:xfrm>
            <a:off x="49213" y="112713"/>
            <a:ext cx="1246187" cy="1238250"/>
          </a:xfrm>
          <a:prstGeom prst="rect">
            <a:avLst/>
          </a:prstGeom>
          <a:noFill/>
          <a:ln w="9525">
            <a:noFill/>
            <a:miter lim="800000"/>
            <a:headEnd/>
            <a:tailEnd/>
          </a:ln>
        </p:spPr>
      </p:pic>
      <p:pic>
        <p:nvPicPr>
          <p:cNvPr id="3" name="Picture 12"/>
          <p:cNvPicPr>
            <a:picLocks noChangeAspect="1" noChangeArrowheads="1"/>
          </p:cNvPicPr>
          <p:nvPr userDrawn="1"/>
        </p:nvPicPr>
        <p:blipFill>
          <a:blip r:embed="rId3" cstate="print"/>
          <a:srcRect/>
          <a:stretch>
            <a:fillRect/>
          </a:stretch>
        </p:blipFill>
        <p:spPr bwMode="auto">
          <a:xfrm>
            <a:off x="7977188" y="146050"/>
            <a:ext cx="1101725" cy="1085850"/>
          </a:xfrm>
          <a:prstGeom prst="rect">
            <a:avLst/>
          </a:prstGeom>
          <a:noFill/>
          <a:ln w="9525">
            <a:noFill/>
            <a:miter lim="800000"/>
            <a:headEnd/>
            <a:tailEnd/>
          </a:ln>
        </p:spPr>
      </p:pic>
      <p:sp>
        <p:nvSpPr>
          <p:cNvPr id="4" name="Footer Placeholder 3"/>
          <p:cNvSpPr>
            <a:spLocks noGrp="1"/>
          </p:cNvSpPr>
          <p:nvPr>
            <p:ph type="ftr" sz="quarter" idx="3"/>
          </p:nvPr>
        </p:nvSpPr>
        <p:spPr>
          <a:xfrm>
            <a:off x="0" y="632460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b="0" dirty="0" smtClean="0"/>
              <a:t>S2L7_p</a:t>
            </a:r>
            <a:endParaRPr lang="en-US" dirty="0" smtClean="0"/>
          </a:p>
        </p:txBody>
      </p:sp>
      <p:sp>
        <p:nvSpPr>
          <p:cNvPr id="5" name="Slide Number Placeholder 4"/>
          <p:cNvSpPr>
            <a:spLocks noGrp="1"/>
          </p:cNvSpPr>
          <p:nvPr>
            <p:ph type="sldNum" sz="quarter" idx="4"/>
          </p:nvPr>
        </p:nvSpPr>
        <p:spPr>
          <a:xfrm>
            <a:off x="-12192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F9E19-3E78-400D-AF0B-C2BF9D58FC2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4A1AC0-E45B-43F7-9383-FC2586113505}" type="slidenum">
              <a:rPr lang="en-US" smtClean="0"/>
              <a:pPr/>
              <a:t>‹#›</a:t>
            </a:fld>
            <a:endParaRPr lang="en-US" dirty="0"/>
          </a:p>
        </p:txBody>
      </p:sp>
      <p:sp>
        <p:nvSpPr>
          <p:cNvPr id="3" name="Footer Placeholder 2"/>
          <p:cNvSpPr>
            <a:spLocks noGrp="1"/>
          </p:cNvSpPr>
          <p:nvPr>
            <p:ph type="ftr" sz="quarter" idx="11"/>
          </p:nvPr>
        </p:nvSpPr>
        <p:spPr/>
        <p:txBody>
          <a:bodyPr/>
          <a:lstStyle/>
          <a:p>
            <a:r>
              <a:rPr lang="en-US" dirty="0" smtClean="0"/>
              <a:t>S3L1_p</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4A1AC0-E45B-43F7-9383-FC2586113505}" type="slidenum">
              <a:rPr lang="en-US" smtClean="0"/>
              <a:pPr/>
              <a:t>‹#›</a:t>
            </a:fld>
            <a:endParaRPr lang="en-US" dirty="0"/>
          </a:p>
        </p:txBody>
      </p:sp>
      <p:sp>
        <p:nvSpPr>
          <p:cNvPr id="3" name="Footer Placeholder 2"/>
          <p:cNvSpPr>
            <a:spLocks noGrp="1"/>
          </p:cNvSpPr>
          <p:nvPr>
            <p:ph type="ftr" sz="quarter" idx="11"/>
          </p:nvPr>
        </p:nvSpPr>
        <p:spPr/>
        <p:txBody>
          <a:bodyPr/>
          <a:lstStyle/>
          <a:p>
            <a:r>
              <a:rPr lang="en-US" dirty="0" smtClean="0"/>
              <a:t>S3L2_p</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4A1AC0-E45B-43F7-9383-FC2586113505}" type="slidenum">
              <a:rPr lang="en-US" smtClean="0"/>
              <a:pPr/>
              <a:t>‹#›</a:t>
            </a:fld>
            <a:endParaRPr lang="en-US" dirty="0"/>
          </a:p>
        </p:txBody>
      </p:sp>
      <p:sp>
        <p:nvSpPr>
          <p:cNvPr id="3" name="Footer Placeholder 2"/>
          <p:cNvSpPr>
            <a:spLocks noGrp="1"/>
          </p:cNvSpPr>
          <p:nvPr>
            <p:ph type="ftr" sz="quarter" idx="11"/>
          </p:nvPr>
        </p:nvSpPr>
        <p:spPr/>
        <p:txBody>
          <a:bodyPr/>
          <a:lstStyle/>
          <a:p>
            <a:r>
              <a:rPr lang="en-US" dirty="0" smtClean="0"/>
              <a:t>S3L3_p</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4A1AC0-E45B-43F7-9383-FC2586113505}" type="slidenum">
              <a:rPr lang="en-US" smtClean="0"/>
              <a:pPr/>
              <a:t>‹#›</a:t>
            </a:fld>
            <a:endParaRPr lang="en-US" dirty="0"/>
          </a:p>
        </p:txBody>
      </p:sp>
      <p:sp>
        <p:nvSpPr>
          <p:cNvPr id="3" name="Footer Placeholder 2"/>
          <p:cNvSpPr>
            <a:spLocks noGrp="1"/>
          </p:cNvSpPr>
          <p:nvPr>
            <p:ph type="ftr" sz="quarter" idx="11"/>
          </p:nvPr>
        </p:nvSpPr>
        <p:spPr/>
        <p:txBody>
          <a:bodyPr/>
          <a:lstStyle/>
          <a:p>
            <a:r>
              <a:rPr lang="en-US" dirty="0" smtClean="0"/>
              <a:t>S3L4_p</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6" descr="AFM seal bright"/>
          <p:cNvPicPr>
            <a:picLocks noChangeAspect="1" noChangeArrowheads="1"/>
          </p:cNvPicPr>
          <p:nvPr/>
        </p:nvPicPr>
        <p:blipFill>
          <a:blip r:embed="rId19" cstate="print"/>
          <a:srcRect/>
          <a:stretch>
            <a:fillRect/>
          </a:stretch>
        </p:blipFill>
        <p:spPr bwMode="auto">
          <a:xfrm>
            <a:off x="49213" y="112713"/>
            <a:ext cx="1246187" cy="1238250"/>
          </a:xfrm>
          <a:prstGeom prst="rect">
            <a:avLst/>
          </a:prstGeom>
          <a:noFill/>
          <a:ln w="9525">
            <a:noFill/>
            <a:miter lim="800000"/>
            <a:headEnd/>
            <a:tailEnd/>
          </a:ln>
        </p:spPr>
      </p:pic>
      <p:pic>
        <p:nvPicPr>
          <p:cNvPr id="3075" name="Picture 27"/>
          <p:cNvPicPr>
            <a:picLocks noChangeAspect="1" noChangeArrowheads="1"/>
          </p:cNvPicPr>
          <p:nvPr/>
        </p:nvPicPr>
        <p:blipFill>
          <a:blip r:embed="rId20" cstate="print"/>
          <a:srcRect/>
          <a:stretch>
            <a:fillRect/>
          </a:stretch>
        </p:blipFill>
        <p:spPr bwMode="auto">
          <a:xfrm>
            <a:off x="7977188" y="146050"/>
            <a:ext cx="1101725" cy="1085850"/>
          </a:xfrm>
          <a:prstGeom prst="rect">
            <a:avLst/>
          </a:prstGeom>
          <a:noFill/>
          <a:ln w="9525">
            <a:noFill/>
            <a:miter lim="800000"/>
            <a:headEnd/>
            <a:tailEnd/>
          </a:ln>
        </p:spPr>
      </p:pic>
      <p:sp>
        <p:nvSpPr>
          <p:cNvPr id="8" name="Footer Placeholder 7"/>
          <p:cNvSpPr>
            <a:spLocks noGrp="1"/>
          </p:cNvSpPr>
          <p:nvPr>
            <p:ph type="ftr" sz="quarter" idx="3"/>
          </p:nvPr>
        </p:nvSpPr>
        <p:spPr>
          <a:xfrm>
            <a:off x="-990600" y="6324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S3L1_p</a:t>
            </a:r>
            <a:endParaRPr lang="en-US" dirty="0"/>
          </a:p>
        </p:txBody>
      </p:sp>
      <p:sp>
        <p:nvSpPr>
          <p:cNvPr id="9" name="Slide Number Placeholder 8"/>
          <p:cNvSpPr>
            <a:spLocks noGrp="1"/>
          </p:cNvSpPr>
          <p:nvPr>
            <p:ph type="sldNum" sz="quarter" idx="4"/>
          </p:nvPr>
        </p:nvSpPr>
        <p:spPr>
          <a:xfrm>
            <a:off x="-1066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A1AC0-E45B-43F7-9383-FC258611350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61" r:id="rId7"/>
    <p:sldLayoutId id="2147483662" r:id="rId8"/>
    <p:sldLayoutId id="2147483663" r:id="rId9"/>
    <p:sldLayoutId id="2147483664" r:id="rId10"/>
    <p:sldLayoutId id="2147483654" r:id="rId11"/>
    <p:sldLayoutId id="2147483653" r:id="rId12"/>
    <p:sldLayoutId id="2147483652" r:id="rId13"/>
    <p:sldLayoutId id="2147483651" r:id="rId14"/>
    <p:sldLayoutId id="2147483650" r:id="rId15"/>
    <p:sldLayoutId id="2147483649" r:id="rId16"/>
    <p:sldLayoutId id="2147483665" r:id="rId17"/>
  </p:sldLayoutIdLst>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Arial" pitchFamily="34" charset="0"/>
        </a:defRPr>
      </a:lvl2pPr>
      <a:lvl3pPr algn="ctr" rtl="0" eaLnBrk="0" fontAlgn="base" hangingPunct="0">
        <a:spcBef>
          <a:spcPct val="0"/>
        </a:spcBef>
        <a:spcAft>
          <a:spcPct val="0"/>
        </a:spcAft>
        <a:defRPr sz="4000" b="1">
          <a:solidFill>
            <a:schemeClr val="tx1"/>
          </a:solidFill>
          <a:latin typeface="Arial" pitchFamily="34" charset="0"/>
        </a:defRPr>
      </a:lvl3pPr>
      <a:lvl4pPr algn="ctr" rtl="0" eaLnBrk="0" fontAlgn="base" hangingPunct="0">
        <a:spcBef>
          <a:spcPct val="0"/>
        </a:spcBef>
        <a:spcAft>
          <a:spcPct val="0"/>
        </a:spcAft>
        <a:defRPr sz="4000" b="1">
          <a:solidFill>
            <a:schemeClr val="tx1"/>
          </a:solidFill>
          <a:latin typeface="Arial" pitchFamily="34" charset="0"/>
        </a:defRPr>
      </a:lvl4pPr>
      <a:lvl5pPr algn="ctr" rtl="0" eaLnBrk="0" fontAlgn="base" hangingPunct="0">
        <a:spcBef>
          <a:spcPct val="0"/>
        </a:spcBef>
        <a:spcAft>
          <a:spcPct val="0"/>
        </a:spcAft>
        <a:defRPr sz="4000" b="1">
          <a:solidFill>
            <a:schemeClr val="tx1"/>
          </a:solidFill>
          <a:latin typeface="Arial" pitchFamily="34" charset="0"/>
        </a:defRPr>
      </a:lvl5pPr>
      <a:lvl6pPr marL="457200" algn="ctr" rtl="0" fontAlgn="base">
        <a:spcBef>
          <a:spcPct val="0"/>
        </a:spcBef>
        <a:spcAft>
          <a:spcPct val="0"/>
        </a:spcAft>
        <a:defRPr sz="4000" b="1">
          <a:solidFill>
            <a:schemeClr val="tx1"/>
          </a:solidFill>
          <a:latin typeface="Arial" pitchFamily="34" charset="0"/>
        </a:defRPr>
      </a:lvl6pPr>
      <a:lvl7pPr marL="914400" algn="ctr" rtl="0" fontAlgn="base">
        <a:spcBef>
          <a:spcPct val="0"/>
        </a:spcBef>
        <a:spcAft>
          <a:spcPct val="0"/>
        </a:spcAft>
        <a:defRPr sz="4000" b="1">
          <a:solidFill>
            <a:schemeClr val="tx1"/>
          </a:solidFill>
          <a:latin typeface="Arial" pitchFamily="34" charset="0"/>
        </a:defRPr>
      </a:lvl7pPr>
      <a:lvl8pPr marL="1371600" algn="ctr" rtl="0" fontAlgn="base">
        <a:spcBef>
          <a:spcPct val="0"/>
        </a:spcBef>
        <a:spcAft>
          <a:spcPct val="0"/>
        </a:spcAft>
        <a:defRPr sz="4000" b="1">
          <a:solidFill>
            <a:schemeClr val="tx1"/>
          </a:solidFill>
          <a:latin typeface="Arial" pitchFamily="34" charset="0"/>
        </a:defRPr>
      </a:lvl8pPr>
      <a:lvl9pPr marL="1828800" algn="ctr" rtl="0" fontAlgn="base">
        <a:spcBef>
          <a:spcPct val="0"/>
        </a:spcBef>
        <a:spcAft>
          <a:spcPct val="0"/>
        </a:spcAft>
        <a:defRPr sz="4000" b="1">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hyperlink" Target="http://www.rcainstitute.com/" TargetMode="External"/><Relationship Id="rId7" Type="http://schemas.openxmlformats.org/officeDocument/2006/relationships/image" Target="../media/image13.wmf"/><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12.wmf"/><Relationship Id="rId5" Type="http://schemas.openxmlformats.org/officeDocument/2006/relationships/image" Target="../media/image1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17.xml"/><Relationship Id="rId5" Type="http://schemas.openxmlformats.org/officeDocument/2006/relationships/image" Target="../media/image18.png"/><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20.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4294967295"/>
          </p:nvPr>
        </p:nvSpPr>
        <p:spPr bwMode="auto">
          <a:xfrm>
            <a:off x="762000" y="1371600"/>
            <a:ext cx="7696200" cy="4800600"/>
          </a:xfrm>
          <a:prstGeom prst="rect">
            <a:avLst/>
          </a:prstGeom>
          <a:noFill/>
          <a:ln>
            <a:miter lim="800000"/>
            <a:headEnd/>
            <a:tailEnd/>
          </a:ln>
        </p:spPr>
        <p:txBody>
          <a:bodyPr/>
          <a:lstStyle/>
          <a:p>
            <a:pPr eaLnBrk="1" hangingPunct="1">
              <a:lnSpc>
                <a:spcPct val="80000"/>
              </a:lnSpc>
            </a:pPr>
            <a:r>
              <a:rPr lang="en-US" sz="1800" b="1" dirty="0" smtClean="0"/>
              <a:t>Section 1: Cost Management Overview</a:t>
            </a:r>
          </a:p>
          <a:p>
            <a:pPr lvl="1" eaLnBrk="1" hangingPunct="1">
              <a:lnSpc>
                <a:spcPct val="80000"/>
              </a:lnSpc>
            </a:pPr>
            <a:r>
              <a:rPr lang="en-US" sz="1800" dirty="0" smtClean="0"/>
              <a:t>What are costs and why is managing costs important?</a:t>
            </a:r>
          </a:p>
          <a:p>
            <a:pPr lvl="1" eaLnBrk="1" hangingPunct="1">
              <a:lnSpc>
                <a:spcPct val="80000"/>
              </a:lnSpc>
            </a:pPr>
            <a:r>
              <a:rPr lang="en-US" sz="1800" dirty="0" smtClean="0"/>
              <a:t>Army’s overall objectives</a:t>
            </a:r>
          </a:p>
          <a:p>
            <a:pPr lvl="1" eaLnBrk="1" hangingPunct="1">
              <a:lnSpc>
                <a:spcPct val="80000"/>
              </a:lnSpc>
            </a:pPr>
            <a:r>
              <a:rPr lang="en-US" sz="1800" dirty="0" smtClean="0"/>
              <a:t>Change enablers o support Cost Management</a:t>
            </a:r>
          </a:p>
          <a:p>
            <a:pPr lvl="1" eaLnBrk="1" hangingPunct="1">
              <a:lnSpc>
                <a:spcPct val="80000"/>
              </a:lnSpc>
            </a:pPr>
            <a:r>
              <a:rPr lang="en-US" sz="1800" dirty="0" smtClean="0"/>
              <a:t>The process of Cost Management and how it differs from Budget Management</a:t>
            </a:r>
          </a:p>
          <a:p>
            <a:pPr eaLnBrk="1" hangingPunct="1">
              <a:lnSpc>
                <a:spcPct val="80000"/>
              </a:lnSpc>
            </a:pPr>
            <a:r>
              <a:rPr lang="en-US" sz="1800" b="1" dirty="0" smtClean="0"/>
              <a:t>Section 2: Cost Model Components</a:t>
            </a:r>
          </a:p>
          <a:p>
            <a:pPr lvl="1" eaLnBrk="1" hangingPunct="1">
              <a:lnSpc>
                <a:spcPct val="80000"/>
              </a:lnSpc>
            </a:pPr>
            <a:r>
              <a:rPr lang="en-US" sz="1800" dirty="0" smtClean="0"/>
              <a:t>Defining the various cost objects (which replace APCs/JONOs) within a Cost Model, e.g. organizations, products, services, jobs, etc.</a:t>
            </a:r>
          </a:p>
          <a:p>
            <a:pPr lvl="1" eaLnBrk="1" hangingPunct="1">
              <a:lnSpc>
                <a:spcPct val="80000"/>
              </a:lnSpc>
            </a:pPr>
            <a:r>
              <a:rPr lang="en-US" sz="1800" dirty="0" smtClean="0"/>
              <a:t>Understanding decision points of where to capture information</a:t>
            </a:r>
          </a:p>
          <a:p>
            <a:pPr eaLnBrk="1" hangingPunct="1">
              <a:lnSpc>
                <a:spcPct val="80000"/>
              </a:lnSpc>
            </a:pPr>
            <a:r>
              <a:rPr lang="en-US" sz="1800" b="1" dirty="0" smtClean="0"/>
              <a:t>Section 3: Cost Flow Methods</a:t>
            </a:r>
          </a:p>
          <a:p>
            <a:pPr lvl="1" eaLnBrk="1" hangingPunct="1">
              <a:lnSpc>
                <a:spcPct val="80000"/>
              </a:lnSpc>
            </a:pPr>
            <a:r>
              <a:rPr lang="en-US" sz="1800" dirty="0" smtClean="0"/>
              <a:t>The difference between cost capturing, allocations, and assignment</a:t>
            </a:r>
          </a:p>
          <a:p>
            <a:pPr eaLnBrk="1" hangingPunct="1">
              <a:lnSpc>
                <a:spcPct val="80000"/>
              </a:lnSpc>
            </a:pPr>
            <a:r>
              <a:rPr lang="en-US" sz="1800" b="1" dirty="0" smtClean="0"/>
              <a:t>Section 4: Cost Model Build</a:t>
            </a:r>
          </a:p>
          <a:p>
            <a:pPr lvl="1" eaLnBrk="1" hangingPunct="1">
              <a:lnSpc>
                <a:spcPct val="80000"/>
              </a:lnSpc>
            </a:pPr>
            <a:r>
              <a:rPr lang="en-US" sz="1800" dirty="0" smtClean="0"/>
              <a:t>Reflecting organizational structures</a:t>
            </a:r>
          </a:p>
          <a:p>
            <a:pPr lvl="1" eaLnBrk="1" hangingPunct="1">
              <a:lnSpc>
                <a:spcPct val="80000"/>
              </a:lnSpc>
            </a:pPr>
            <a:r>
              <a:rPr lang="en-US" sz="1800" dirty="0" smtClean="0"/>
              <a:t>Replacing APC/</a:t>
            </a:r>
            <a:r>
              <a:rPr lang="en-US" sz="1800" dirty="0" err="1" smtClean="0"/>
              <a:t>Jonos</a:t>
            </a:r>
            <a:endParaRPr lang="en-US" sz="1800" dirty="0" smtClean="0"/>
          </a:p>
          <a:p>
            <a:pPr lvl="1" eaLnBrk="1" hangingPunct="1">
              <a:lnSpc>
                <a:spcPct val="80000"/>
              </a:lnSpc>
            </a:pPr>
            <a:endParaRPr lang="en-US" sz="1800" dirty="0" smtClean="0"/>
          </a:p>
        </p:txBody>
      </p:sp>
      <p:sp>
        <p:nvSpPr>
          <p:cNvPr id="16387" name="Rectangle 2"/>
          <p:cNvSpPr>
            <a:spLocks noChangeArrowheads="1"/>
          </p:cNvSpPr>
          <p:nvPr/>
        </p:nvSpPr>
        <p:spPr bwMode="auto">
          <a:xfrm>
            <a:off x="1219200" y="381000"/>
            <a:ext cx="6705600" cy="838200"/>
          </a:xfrm>
          <a:prstGeom prst="rect">
            <a:avLst/>
          </a:prstGeom>
          <a:noFill/>
          <a:ln w="9525">
            <a:noFill/>
            <a:miter lim="800000"/>
            <a:headEnd/>
            <a:tailEnd/>
          </a:ln>
        </p:spPr>
        <p:txBody>
          <a:bodyPr tIns="0" bIns="0"/>
          <a:lstStyle/>
          <a:p>
            <a:pPr algn="ctr"/>
            <a:r>
              <a:rPr lang="en-US" sz="3600" b="1" dirty="0" smtClean="0">
                <a:latin typeface="Arial" pitchFamily="34" charset="0"/>
              </a:rPr>
              <a:t>CM </a:t>
            </a:r>
            <a:r>
              <a:rPr lang="en-US" sz="3600" b="1" dirty="0">
                <a:latin typeface="Arial" pitchFamily="34" charset="0"/>
              </a:rPr>
              <a:t>101 </a:t>
            </a:r>
            <a:r>
              <a:rPr lang="en-US" sz="3600" b="1" dirty="0" smtClean="0">
                <a:latin typeface="Arial" pitchFamily="34" charset="0"/>
              </a:rPr>
              <a:t>Training</a:t>
            </a:r>
            <a:endParaRPr lang="en-US" sz="3600" b="1" dirty="0">
              <a:latin typeface="Arial" pitchFamily="34" charset="0"/>
            </a:endParaRPr>
          </a:p>
        </p:txBody>
      </p:sp>
      <p:sp>
        <p:nvSpPr>
          <p:cNvPr id="7" name="Slide Number Placeholder 12"/>
          <p:cNvSpPr txBox="1">
            <a:spLocks/>
          </p:cNvSpPr>
          <p:nvPr/>
        </p:nvSpPr>
        <p:spPr>
          <a:xfrm>
            <a:off x="6553200" y="6400800"/>
            <a:ext cx="2133600" cy="365125"/>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A630903-0405-4385-947A-62A13C1F0ED5}" type="slidenum">
              <a:rPr kumimoji="0" lang="en-US" sz="1200" b="0" i="0" u="none" strike="noStrike" kern="1200" cap="none" spc="0" normalizeH="0" baseline="0" noProof="0" smtClean="0">
                <a:ln>
                  <a:noFill/>
                </a:ln>
                <a:solidFill>
                  <a:schemeClr val="tx1"/>
                </a:solidFill>
                <a:effectLst/>
                <a:uLnTx/>
                <a:uFillTx/>
                <a:latin typeface="+mj-lt"/>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chemeClr val="tx1"/>
              </a:solidFill>
              <a:effectLst/>
              <a:uLnTx/>
              <a:uFillTx/>
              <a:latin typeface="+mj-lt"/>
              <a:ea typeface="+mn-ea"/>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Title 1"/>
          <p:cNvSpPr>
            <a:spLocks noGrp="1"/>
          </p:cNvSpPr>
          <p:nvPr>
            <p:ph type="title" idx="4294967295"/>
          </p:nvPr>
        </p:nvSpPr>
        <p:spPr bwMode="auto">
          <a:xfrm>
            <a:off x="457200" y="274638"/>
            <a:ext cx="8229600" cy="487362"/>
          </a:xfrm>
          <a:prstGeom prst="rect">
            <a:avLst/>
          </a:prstGeom>
          <a:noFill/>
          <a:ln>
            <a:miter lim="800000"/>
            <a:headEnd/>
            <a:tailEnd/>
          </a:ln>
        </p:spPr>
        <p:txBody>
          <a:bodyPr anchor="ctr"/>
          <a:lstStyle/>
          <a:p>
            <a:r>
              <a:rPr lang="en-US" sz="3600" dirty="0" smtClean="0"/>
              <a:t>Lesson 1: Wrap-Up</a:t>
            </a:r>
          </a:p>
        </p:txBody>
      </p:sp>
      <p:sp>
        <p:nvSpPr>
          <p:cNvPr id="364547" name="Text Placeholder 3"/>
          <p:cNvSpPr>
            <a:spLocks noGrp="1"/>
          </p:cNvSpPr>
          <p:nvPr>
            <p:ph type="body" idx="4294967295"/>
          </p:nvPr>
        </p:nvSpPr>
        <p:spPr bwMode="auto">
          <a:xfrm>
            <a:off x="457200" y="1143000"/>
            <a:ext cx="8001000" cy="5562600"/>
          </a:xfrm>
          <a:prstGeom prst="rect">
            <a:avLst/>
          </a:prstGeom>
          <a:noFill/>
          <a:ln>
            <a:miter lim="800000"/>
            <a:headEnd/>
            <a:tailEnd/>
          </a:ln>
        </p:spPr>
        <p:txBody>
          <a:bodyPr/>
          <a:lstStyle/>
          <a:p>
            <a:pPr lvl="1">
              <a:lnSpc>
                <a:spcPct val="90000"/>
              </a:lnSpc>
              <a:buFontTx/>
              <a:buChar char="•"/>
            </a:pPr>
            <a:r>
              <a:rPr lang="en-US" dirty="0" smtClean="0"/>
              <a:t>There are 3 forms of cost flows: direct charge, assignments, and allocations</a:t>
            </a:r>
          </a:p>
          <a:p>
            <a:pPr lvl="1">
              <a:lnSpc>
                <a:spcPct val="90000"/>
              </a:lnSpc>
              <a:buFontTx/>
              <a:buChar char="•"/>
            </a:pPr>
            <a:r>
              <a:rPr lang="en-US" dirty="0" smtClean="0"/>
              <a:t>The primary or initial posting is directly charged to the Cost Object </a:t>
            </a:r>
          </a:p>
          <a:p>
            <a:pPr lvl="1">
              <a:lnSpc>
                <a:spcPct val="90000"/>
              </a:lnSpc>
              <a:buFontTx/>
              <a:buChar char="•"/>
            </a:pPr>
            <a:r>
              <a:rPr lang="en-US" dirty="0" smtClean="0"/>
              <a:t>Further associations of the costs to consuming organizations, products/services, uses assignments/allocations</a:t>
            </a:r>
          </a:p>
          <a:p>
            <a:pPr lvl="1">
              <a:lnSpc>
                <a:spcPct val="90000"/>
              </a:lnSpc>
              <a:buFontTx/>
              <a:buChar char="•"/>
            </a:pPr>
            <a:r>
              <a:rPr lang="en-US" dirty="0" smtClean="0"/>
              <a:t>Assignments utilize a generic basis providing both a rate &amp; quantity consumed (e.g. SQFT)</a:t>
            </a:r>
          </a:p>
          <a:p>
            <a:pPr lvl="1">
              <a:lnSpc>
                <a:spcPct val="90000"/>
              </a:lnSpc>
              <a:buFontTx/>
              <a:buChar char="•"/>
            </a:pPr>
            <a:r>
              <a:rPr lang="en-US" dirty="0" smtClean="0"/>
              <a:t>Allocating utilizes a value basis (either amount or value) to calculate a percentage split. </a:t>
            </a:r>
          </a:p>
        </p:txBody>
      </p:sp>
      <p:sp>
        <p:nvSpPr>
          <p:cNvPr id="5" name="Slide Number Placeholder 4"/>
          <p:cNvSpPr>
            <a:spLocks noGrp="1"/>
          </p:cNvSpPr>
          <p:nvPr>
            <p:ph type="sldNum" sz="quarter" idx="10"/>
          </p:nvPr>
        </p:nvSpPr>
        <p:spPr/>
        <p:txBody>
          <a:bodyPr/>
          <a:lstStyle/>
          <a:p>
            <a:fld id="{704A1AC0-E45B-43F7-9383-FC2586113505}" type="slidenum">
              <a:rPr lang="en-US" smtClean="0"/>
              <a:pPr/>
              <a:t>10</a:t>
            </a:fld>
            <a:endParaRPr lang="en-US" dirty="0"/>
          </a:p>
        </p:txBody>
      </p:sp>
      <p:sp>
        <p:nvSpPr>
          <p:cNvPr id="6" name="Footer Placeholder 5"/>
          <p:cNvSpPr>
            <a:spLocks noGrp="1"/>
          </p:cNvSpPr>
          <p:nvPr>
            <p:ph type="ftr" sz="quarter" idx="11"/>
          </p:nvPr>
        </p:nvSpPr>
        <p:spPr/>
        <p:txBody>
          <a:bodyPr/>
          <a:lstStyle/>
          <a:p>
            <a:r>
              <a:rPr lang="en-US" dirty="0" smtClean="0"/>
              <a:t>S3L1_p</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bwMode="auto">
          <a:xfrm>
            <a:off x="1066800" y="228600"/>
            <a:ext cx="6705600" cy="685800"/>
          </a:xfrm>
          <a:prstGeom prst="rect">
            <a:avLst/>
          </a:prstGeom>
          <a:ln>
            <a:miter lim="800000"/>
            <a:headEnd/>
            <a:tailEnd/>
          </a:ln>
        </p:spPr>
        <p:txBody>
          <a:bodyPr tIns="0" bIns="0">
            <a:normAutofit fontScale="90000"/>
          </a:bodyPr>
          <a:lstStyle/>
          <a:p>
            <a:pPr eaLnBrk="1" hangingPunct="1">
              <a:defRPr/>
            </a:pPr>
            <a:r>
              <a:rPr lang="en-US" sz="3600" dirty="0" smtClean="0"/>
              <a:t>Lesson 2</a:t>
            </a:r>
            <a:br>
              <a:rPr lang="en-US" sz="3600" dirty="0" smtClean="0"/>
            </a:br>
            <a:r>
              <a:rPr lang="en-US" sz="3600" dirty="0" smtClean="0"/>
              <a:t>Capture Output Costs </a:t>
            </a:r>
          </a:p>
        </p:txBody>
      </p:sp>
      <p:sp>
        <p:nvSpPr>
          <p:cNvPr id="561155" name="Rectangle 3"/>
          <p:cNvSpPr>
            <a:spLocks noGrp="1" noChangeArrowheads="1"/>
          </p:cNvSpPr>
          <p:nvPr>
            <p:ph type="body" idx="4294967295"/>
          </p:nvPr>
        </p:nvSpPr>
        <p:spPr bwMode="auto">
          <a:xfrm>
            <a:off x="914400" y="1524000"/>
            <a:ext cx="8229600" cy="3733800"/>
          </a:xfrm>
          <a:prstGeom prst="rect">
            <a:avLst/>
          </a:prstGeom>
          <a:noFill/>
          <a:ln>
            <a:miter lim="800000"/>
            <a:headEnd/>
            <a:tailEnd/>
          </a:ln>
        </p:spPr>
        <p:txBody>
          <a:bodyPr/>
          <a:lstStyle/>
          <a:p>
            <a:pPr eaLnBrk="1" hangingPunct="1">
              <a:buFontTx/>
              <a:buNone/>
            </a:pPr>
            <a:r>
              <a:rPr lang="en-US" b="1" dirty="0" smtClean="0"/>
              <a:t>Objective(s):</a:t>
            </a:r>
          </a:p>
          <a:p>
            <a:pPr eaLnBrk="1" hangingPunct="1"/>
            <a:r>
              <a:rPr lang="en-US" dirty="0" smtClean="0"/>
              <a:t>To understand which outputs are captured, how the outputs are classified (quantitative or qualitative) and how these outputs are captured </a:t>
            </a:r>
          </a:p>
          <a:p>
            <a:pPr eaLnBrk="1" hangingPunct="1">
              <a:buFontTx/>
              <a:buNone/>
            </a:pPr>
            <a:endParaRPr lang="en-US" dirty="0" smtClean="0"/>
          </a:p>
        </p:txBody>
      </p:sp>
      <p:sp>
        <p:nvSpPr>
          <p:cNvPr id="5" name="Slide Number Placeholder 4"/>
          <p:cNvSpPr>
            <a:spLocks noGrp="1"/>
          </p:cNvSpPr>
          <p:nvPr>
            <p:ph type="sldNum" sz="quarter" idx="10"/>
          </p:nvPr>
        </p:nvSpPr>
        <p:spPr/>
        <p:txBody>
          <a:bodyPr/>
          <a:lstStyle/>
          <a:p>
            <a:fld id="{704A1AC0-E45B-43F7-9383-FC2586113505}" type="slidenum">
              <a:rPr lang="en-US" smtClean="0"/>
              <a:pPr/>
              <a:t>11</a:t>
            </a:fld>
            <a:endParaRPr lang="en-US" dirty="0"/>
          </a:p>
        </p:txBody>
      </p:sp>
      <p:sp>
        <p:nvSpPr>
          <p:cNvPr id="6" name="Footer Placeholder 5"/>
          <p:cNvSpPr>
            <a:spLocks noGrp="1"/>
          </p:cNvSpPr>
          <p:nvPr>
            <p:ph type="ftr" sz="quarter" idx="11"/>
          </p:nvPr>
        </p:nvSpPr>
        <p:spPr/>
        <p:txBody>
          <a:bodyPr/>
          <a:lstStyle/>
          <a:p>
            <a:r>
              <a:rPr lang="en-US" dirty="0" smtClean="0"/>
              <a:t>S3L5_p</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Title 1"/>
          <p:cNvSpPr>
            <a:spLocks noGrp="1"/>
          </p:cNvSpPr>
          <p:nvPr>
            <p:ph type="title" idx="4294967295"/>
          </p:nvPr>
        </p:nvSpPr>
        <p:spPr bwMode="auto">
          <a:xfrm>
            <a:off x="1066800" y="228600"/>
            <a:ext cx="7010400" cy="944562"/>
          </a:xfrm>
          <a:prstGeom prst="rect">
            <a:avLst/>
          </a:prstGeom>
          <a:noFill/>
          <a:ln>
            <a:miter lim="800000"/>
            <a:headEnd/>
            <a:tailEnd/>
          </a:ln>
        </p:spPr>
        <p:txBody>
          <a:bodyPr/>
          <a:lstStyle/>
          <a:p>
            <a:r>
              <a:rPr lang="en-US" sz="3600" dirty="0" smtClean="0"/>
              <a:t>Capture Output Costs</a:t>
            </a:r>
            <a:br>
              <a:rPr lang="en-US" sz="3600" dirty="0" smtClean="0"/>
            </a:br>
            <a:r>
              <a:rPr lang="en-US" sz="3600" dirty="0" smtClean="0"/>
              <a:t>Overview  </a:t>
            </a:r>
          </a:p>
        </p:txBody>
      </p:sp>
      <p:sp>
        <p:nvSpPr>
          <p:cNvPr id="565251" name="Content Placeholder 2"/>
          <p:cNvSpPr>
            <a:spLocks noGrp="1"/>
          </p:cNvSpPr>
          <p:nvPr>
            <p:ph idx="4294967295"/>
          </p:nvPr>
        </p:nvSpPr>
        <p:spPr bwMode="auto">
          <a:xfrm>
            <a:off x="304800" y="1600200"/>
            <a:ext cx="8229600" cy="4525963"/>
          </a:xfrm>
          <a:prstGeom prst="rect">
            <a:avLst/>
          </a:prstGeom>
          <a:noFill/>
          <a:ln>
            <a:miter lim="800000"/>
            <a:headEnd/>
            <a:tailEnd/>
          </a:ln>
        </p:spPr>
        <p:txBody>
          <a:bodyPr/>
          <a:lstStyle/>
          <a:p>
            <a:r>
              <a:rPr lang="en-US" sz="2800" dirty="0" smtClean="0"/>
              <a:t>In addition to capturing cost, non-financial quantity information is necessary to support Cost Management</a:t>
            </a:r>
          </a:p>
          <a:p>
            <a:endParaRPr lang="en-US" sz="2800" dirty="0" smtClean="0"/>
          </a:p>
          <a:p>
            <a:r>
              <a:rPr lang="en-US" sz="2800" dirty="0" smtClean="0"/>
              <a:t>Non-financial quantity information can be:</a:t>
            </a:r>
          </a:p>
          <a:p>
            <a:pPr lvl="1"/>
            <a:r>
              <a:rPr lang="en-US" sz="2400" dirty="0" smtClean="0"/>
              <a:t>Quantitative, e.g. # of helpdesk tickets, # students</a:t>
            </a:r>
          </a:p>
          <a:p>
            <a:pPr lvl="1"/>
            <a:r>
              <a:rPr lang="en-US" sz="2400" dirty="0" smtClean="0"/>
              <a:t>Qualitative, e.g. average # days to close helpdesk ticket, % Completion Rate</a:t>
            </a:r>
          </a:p>
        </p:txBody>
      </p:sp>
      <p:sp>
        <p:nvSpPr>
          <p:cNvPr id="5" name="Slide Number Placeholder 4"/>
          <p:cNvSpPr>
            <a:spLocks noGrp="1"/>
          </p:cNvSpPr>
          <p:nvPr>
            <p:ph type="sldNum" sz="quarter" idx="10"/>
          </p:nvPr>
        </p:nvSpPr>
        <p:spPr/>
        <p:txBody>
          <a:bodyPr/>
          <a:lstStyle/>
          <a:p>
            <a:fld id="{704A1AC0-E45B-43F7-9383-FC2586113505}" type="slidenum">
              <a:rPr lang="en-US" smtClean="0"/>
              <a:pPr/>
              <a:t>12</a:t>
            </a:fld>
            <a:endParaRPr lang="en-US" dirty="0"/>
          </a:p>
        </p:txBody>
      </p:sp>
      <p:sp>
        <p:nvSpPr>
          <p:cNvPr id="6" name="Footer Placeholder 5"/>
          <p:cNvSpPr>
            <a:spLocks noGrp="1"/>
          </p:cNvSpPr>
          <p:nvPr>
            <p:ph type="ftr" sz="quarter" idx="11"/>
          </p:nvPr>
        </p:nvSpPr>
        <p:spPr/>
        <p:txBody>
          <a:bodyPr/>
          <a:lstStyle/>
          <a:p>
            <a:r>
              <a:rPr lang="en-US" dirty="0" smtClean="0"/>
              <a:t>S3L5_p</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95400" y="304800"/>
            <a:ext cx="7010400" cy="944562"/>
          </a:xfrm>
          <a:prstGeom prst="rect">
            <a:avLst/>
          </a:prstGeom>
        </p:spPr>
        <p:txBody>
          <a:bodyPr>
            <a:normAutofit fontScale="90000"/>
          </a:bodyPr>
          <a:lstStyle/>
          <a:p>
            <a:r>
              <a:rPr lang="en-US" sz="3600" dirty="0" smtClean="0"/>
              <a:t>Capture Output Costs </a:t>
            </a:r>
            <a:br>
              <a:rPr lang="en-US" sz="3600" dirty="0" smtClean="0"/>
            </a:br>
            <a:r>
              <a:rPr lang="en-US" sz="3600" dirty="0" smtClean="0"/>
              <a:t>Decisions </a:t>
            </a:r>
          </a:p>
        </p:txBody>
      </p:sp>
      <p:sp>
        <p:nvSpPr>
          <p:cNvPr id="3" name="Content Placeholder 2"/>
          <p:cNvSpPr>
            <a:spLocks noGrp="1"/>
          </p:cNvSpPr>
          <p:nvPr>
            <p:ph idx="4294967295"/>
          </p:nvPr>
        </p:nvSpPr>
        <p:spPr bwMode="auto">
          <a:xfrm>
            <a:off x="381000" y="1600200"/>
            <a:ext cx="8229600" cy="4800600"/>
          </a:xfrm>
          <a:prstGeom prst="rect">
            <a:avLst/>
          </a:prstGeom>
          <a:noFill/>
          <a:ln>
            <a:miter lim="800000"/>
            <a:headEnd/>
            <a:tailEnd/>
          </a:ln>
        </p:spPr>
        <p:txBody>
          <a:bodyPr/>
          <a:lstStyle/>
          <a:p>
            <a:r>
              <a:rPr lang="en-US" sz="2400" dirty="0" smtClean="0"/>
              <a:t>Does the output quantity support the cost by BCT/ARFORGEN? HQ Need? or Field product/services?</a:t>
            </a:r>
          </a:p>
          <a:p>
            <a:pPr lvl="1"/>
            <a:r>
              <a:rPr lang="en-US" sz="2400" dirty="0" smtClean="0"/>
              <a:t>(e.g. ammo used for training, # soldiers)</a:t>
            </a:r>
          </a:p>
          <a:p>
            <a:r>
              <a:rPr lang="en-US" sz="2400" dirty="0" smtClean="0"/>
              <a:t>Is the output quantity currently used by scheduling/operational managers on a timely basis?</a:t>
            </a:r>
          </a:p>
          <a:p>
            <a:r>
              <a:rPr lang="en-US" sz="2400" dirty="0" smtClean="0"/>
              <a:t>Can an output change the behavior of an organization/individual to be more efficient and effective (e.g. # cancelled course registrations in ATAARS)</a:t>
            </a:r>
          </a:p>
          <a:p>
            <a:r>
              <a:rPr lang="en-US" sz="2400" dirty="0" smtClean="0"/>
              <a:t>Are output quantities used for justifications and/or requests for funding?</a:t>
            </a:r>
          </a:p>
          <a:p>
            <a:r>
              <a:rPr lang="en-US" sz="2400" dirty="0" smtClean="0"/>
              <a:t>If it supports cost management – efficiently &amp; effectively - then considered</a:t>
            </a:r>
            <a:endParaRPr lang="en-US" dirty="0" smtClean="0"/>
          </a:p>
        </p:txBody>
      </p:sp>
      <p:sp>
        <p:nvSpPr>
          <p:cNvPr id="5" name="Slide Number Placeholder 4"/>
          <p:cNvSpPr>
            <a:spLocks noGrp="1"/>
          </p:cNvSpPr>
          <p:nvPr>
            <p:ph type="sldNum" sz="quarter" idx="10"/>
          </p:nvPr>
        </p:nvSpPr>
        <p:spPr/>
        <p:txBody>
          <a:bodyPr/>
          <a:lstStyle/>
          <a:p>
            <a:fld id="{704A1AC0-E45B-43F7-9383-FC2586113505}" type="slidenum">
              <a:rPr lang="en-US" smtClean="0"/>
              <a:pPr/>
              <a:t>13</a:t>
            </a:fld>
            <a:endParaRPr lang="en-US" dirty="0"/>
          </a:p>
        </p:txBody>
      </p:sp>
      <p:sp>
        <p:nvSpPr>
          <p:cNvPr id="6" name="Footer Placeholder 5"/>
          <p:cNvSpPr>
            <a:spLocks noGrp="1"/>
          </p:cNvSpPr>
          <p:nvPr>
            <p:ph type="ftr" sz="quarter" idx="11"/>
          </p:nvPr>
        </p:nvSpPr>
        <p:spPr/>
        <p:txBody>
          <a:bodyPr/>
          <a:lstStyle/>
          <a:p>
            <a:r>
              <a:rPr lang="en-US" dirty="0" smtClean="0"/>
              <a:t>S3L5_p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95400" y="304800"/>
            <a:ext cx="7010400" cy="944562"/>
          </a:xfrm>
          <a:prstGeom prst="rect">
            <a:avLst/>
          </a:prstGeom>
        </p:spPr>
        <p:txBody>
          <a:bodyPr>
            <a:normAutofit fontScale="90000"/>
          </a:bodyPr>
          <a:lstStyle/>
          <a:p>
            <a:pPr>
              <a:defRPr/>
            </a:pPr>
            <a:r>
              <a:rPr lang="en-US" sz="3600" dirty="0" smtClean="0"/>
              <a:t>Capturing Output Costs </a:t>
            </a:r>
            <a:br>
              <a:rPr lang="en-US" sz="3600" dirty="0" smtClean="0"/>
            </a:br>
            <a:r>
              <a:rPr lang="en-US" sz="3600" dirty="0" smtClean="0"/>
              <a:t>Posting Data </a:t>
            </a:r>
            <a:endParaRPr lang="en-US" sz="3600" dirty="0"/>
          </a:p>
        </p:txBody>
      </p:sp>
      <p:sp>
        <p:nvSpPr>
          <p:cNvPr id="3" name="Content Placeholder 2"/>
          <p:cNvSpPr>
            <a:spLocks noGrp="1"/>
          </p:cNvSpPr>
          <p:nvPr>
            <p:ph idx="4294967295"/>
          </p:nvPr>
        </p:nvSpPr>
        <p:spPr bwMode="auto">
          <a:xfrm>
            <a:off x="457200" y="1371600"/>
            <a:ext cx="8229600" cy="4525963"/>
          </a:xfrm>
          <a:prstGeom prst="rect">
            <a:avLst/>
          </a:prstGeom>
          <a:noFill/>
          <a:ln>
            <a:miter lim="800000"/>
            <a:headEnd/>
            <a:tailEnd/>
          </a:ln>
        </p:spPr>
        <p:txBody>
          <a:bodyPr/>
          <a:lstStyle/>
          <a:p>
            <a:pPr>
              <a:lnSpc>
                <a:spcPct val="80000"/>
              </a:lnSpc>
            </a:pPr>
            <a:r>
              <a:rPr lang="en-US" sz="2400" dirty="0" smtClean="0"/>
              <a:t>Output Costs are captured as SKF’s, Activity Types, or Business Processes </a:t>
            </a:r>
          </a:p>
          <a:p>
            <a:pPr>
              <a:lnSpc>
                <a:spcPct val="80000"/>
              </a:lnSpc>
              <a:buFontTx/>
              <a:buNone/>
            </a:pPr>
            <a:endParaRPr lang="en-US" sz="2700" dirty="0" smtClean="0"/>
          </a:p>
          <a:p>
            <a:pPr>
              <a:lnSpc>
                <a:spcPct val="80000"/>
              </a:lnSpc>
              <a:buFontTx/>
              <a:buNone/>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r>
              <a:rPr lang="en-US" sz="2400" dirty="0" smtClean="0"/>
              <a:t>Entry Methods:</a:t>
            </a:r>
          </a:p>
          <a:p>
            <a:pPr lvl="1">
              <a:lnSpc>
                <a:spcPct val="80000"/>
              </a:lnSpc>
            </a:pPr>
            <a:r>
              <a:rPr lang="en-US" sz="2000" b="1" u="sng" dirty="0" smtClean="0"/>
              <a:t>Interface:</a:t>
            </a:r>
            <a:r>
              <a:rPr lang="en-US" sz="2000" dirty="0" smtClean="0"/>
              <a:t> Direct communication from legacy system to ERP</a:t>
            </a:r>
          </a:p>
          <a:p>
            <a:pPr lvl="1">
              <a:lnSpc>
                <a:spcPct val="80000"/>
              </a:lnSpc>
            </a:pPr>
            <a:r>
              <a:rPr lang="en-US" sz="2000" b="1" u="sng" dirty="0" smtClean="0"/>
              <a:t>Load Spreadsheets:</a:t>
            </a:r>
            <a:r>
              <a:rPr lang="en-US" sz="2000" dirty="0" smtClean="0"/>
              <a:t> Taking an output of an existing legacy system (command and control), formatting appropriately, and processing in ERP</a:t>
            </a:r>
          </a:p>
          <a:p>
            <a:pPr lvl="1">
              <a:lnSpc>
                <a:spcPct val="80000"/>
              </a:lnSpc>
            </a:pPr>
            <a:r>
              <a:rPr lang="en-US" sz="2000" b="1" u="sng" dirty="0" smtClean="0"/>
              <a:t>Direct Entry:</a:t>
            </a:r>
            <a:r>
              <a:rPr lang="en-US" sz="2000" dirty="0" smtClean="0"/>
              <a:t> Currently captures manually or taking a low volume output from existing system and posting an aggregate of the values in ERP </a:t>
            </a:r>
          </a:p>
        </p:txBody>
      </p:sp>
      <p:sp>
        <p:nvSpPr>
          <p:cNvPr id="4" name="AutoShape 12"/>
          <p:cNvSpPr>
            <a:spLocks noChangeArrowheads="1"/>
          </p:cNvSpPr>
          <p:nvPr/>
        </p:nvSpPr>
        <p:spPr bwMode="auto">
          <a:xfrm>
            <a:off x="3581400" y="2514600"/>
            <a:ext cx="1219200" cy="990600"/>
          </a:xfrm>
          <a:prstGeom prst="diamond">
            <a:avLst/>
          </a:prstGeom>
          <a:solidFill>
            <a:srgbClr val="FFFFCC"/>
          </a:solidFill>
          <a:ln w="9525" algn="ctr">
            <a:solidFill>
              <a:schemeClr val="tx1"/>
            </a:solidFill>
            <a:miter lim="800000"/>
            <a:headEnd/>
            <a:tailEnd/>
          </a:ln>
          <a:effectLst>
            <a:outerShdw dist="107763" dir="2700000" algn="ctr" rotWithShape="0">
              <a:schemeClr val="bg2">
                <a:alpha val="50000"/>
              </a:schemeClr>
            </a:outerShdw>
          </a:effectLst>
        </p:spPr>
        <p:txBody>
          <a:bodyPr wrap="none" lIns="92075" tIns="46038" rIns="92075" bIns="46038" anchor="ctr"/>
          <a:lstStyle/>
          <a:p>
            <a:pPr>
              <a:buClrTx/>
              <a:defRPr/>
            </a:pPr>
            <a:r>
              <a:rPr lang="en-US" sz="1800" b="0" dirty="0">
                <a:solidFill>
                  <a:srgbClr val="000099"/>
                </a:solidFill>
                <a:latin typeface="Arial" charset="0"/>
              </a:rPr>
              <a:t>ACT</a:t>
            </a:r>
          </a:p>
          <a:p>
            <a:pPr>
              <a:buClrTx/>
              <a:defRPr/>
            </a:pPr>
            <a:r>
              <a:rPr lang="en-US" sz="1800" b="0" dirty="0">
                <a:solidFill>
                  <a:srgbClr val="000099"/>
                </a:solidFill>
                <a:latin typeface="Arial" charset="0"/>
              </a:rPr>
              <a:t>TYPE</a:t>
            </a:r>
          </a:p>
        </p:txBody>
      </p:sp>
      <p:sp>
        <p:nvSpPr>
          <p:cNvPr id="9" name="AutoShape 7"/>
          <p:cNvSpPr>
            <a:spLocks noChangeArrowheads="1"/>
          </p:cNvSpPr>
          <p:nvPr/>
        </p:nvSpPr>
        <p:spPr bwMode="auto">
          <a:xfrm>
            <a:off x="5715000" y="2667000"/>
            <a:ext cx="2057400" cy="685800"/>
          </a:xfrm>
          <a:prstGeom prst="chevron">
            <a:avLst>
              <a:gd name="adj" fmla="val 50002"/>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wrap="none" lIns="92075" tIns="46038" rIns="92075" bIns="46038" anchor="ctr"/>
          <a:lstStyle/>
          <a:p>
            <a:pPr eaLnBrk="0" hangingPunct="0">
              <a:buClrTx/>
              <a:defRPr/>
            </a:pPr>
            <a:r>
              <a:rPr lang="en-US" sz="2000" b="0" dirty="0">
                <a:solidFill>
                  <a:srgbClr val="000099"/>
                </a:solidFill>
                <a:latin typeface="Arial" charset="0"/>
              </a:rPr>
              <a:t>BPR</a:t>
            </a:r>
            <a:endParaRPr lang="en-US" sz="1600" b="0" dirty="0">
              <a:solidFill>
                <a:srgbClr val="000099"/>
              </a:solidFill>
              <a:latin typeface="Arial" charset="0"/>
              <a:cs typeface="Arial" pitchFamily="34" charset="0"/>
            </a:endParaRPr>
          </a:p>
        </p:txBody>
      </p:sp>
      <p:sp>
        <p:nvSpPr>
          <p:cNvPr id="19466" name="Text Box 10"/>
          <p:cNvSpPr txBox="1">
            <a:spLocks noChangeArrowheads="1"/>
          </p:cNvSpPr>
          <p:nvPr/>
        </p:nvSpPr>
        <p:spPr bwMode="auto">
          <a:xfrm>
            <a:off x="1828800" y="2743200"/>
            <a:ext cx="1047750" cy="457200"/>
          </a:xfrm>
          <a:prstGeom prst="rect">
            <a:avLst/>
          </a:prstGeom>
          <a:noFill/>
          <a:ln w="9525">
            <a:noFill/>
            <a:miter lim="800000"/>
            <a:headEnd/>
            <a:tailEnd/>
          </a:ln>
        </p:spPr>
        <p:txBody>
          <a:bodyPr wrap="none">
            <a:spAutoFit/>
          </a:bodyPr>
          <a:lstStyle/>
          <a:p>
            <a:pPr algn="l">
              <a:buClrTx/>
            </a:pPr>
            <a:r>
              <a:rPr lang="en-US" sz="2400" dirty="0"/>
              <a:t>SKF #</a:t>
            </a:r>
          </a:p>
        </p:txBody>
      </p:sp>
      <p:sp>
        <p:nvSpPr>
          <p:cNvPr id="8" name="Slide Number Placeholder 7"/>
          <p:cNvSpPr>
            <a:spLocks noGrp="1"/>
          </p:cNvSpPr>
          <p:nvPr>
            <p:ph type="sldNum" sz="quarter" idx="10"/>
          </p:nvPr>
        </p:nvSpPr>
        <p:spPr/>
        <p:txBody>
          <a:bodyPr/>
          <a:lstStyle/>
          <a:p>
            <a:fld id="{704A1AC0-E45B-43F7-9383-FC2586113505}" type="slidenum">
              <a:rPr lang="en-US" smtClean="0"/>
              <a:pPr/>
              <a:t>14</a:t>
            </a:fld>
            <a:endParaRPr lang="en-US" dirty="0"/>
          </a:p>
        </p:txBody>
      </p:sp>
      <p:sp>
        <p:nvSpPr>
          <p:cNvPr id="10" name="Footer Placeholder 9"/>
          <p:cNvSpPr>
            <a:spLocks noGrp="1"/>
          </p:cNvSpPr>
          <p:nvPr>
            <p:ph type="ftr" sz="quarter" idx="11"/>
          </p:nvPr>
        </p:nvSpPr>
        <p:spPr/>
        <p:txBody>
          <a:bodyPr/>
          <a:lstStyle/>
          <a:p>
            <a:r>
              <a:rPr lang="en-US" dirty="0" smtClean="0"/>
              <a:t>S3L5_p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9466"/>
                                        </p:tgtEl>
                                        <p:attrNameLst>
                                          <p:attrName>style.visibility</p:attrName>
                                        </p:attrNameLst>
                                      </p:cBhvr>
                                      <p:to>
                                        <p:strVal val="visible"/>
                                      </p:to>
                                    </p:set>
                                    <p:animEffect transition="in" filter="wedge">
                                      <p:cBhvr>
                                        <p:cTn id="12" dur="2000"/>
                                        <p:tgtEl>
                                          <p:spTgt spid="1946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 calcmode="lin" valueType="num">
                                      <p:cBhvr additive="base">
                                        <p:cTn id="1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4">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bg/>
                                          </p:spTgt>
                                        </p:tgtEl>
                                        <p:attrNameLst>
                                          <p:attrName>style.visibility</p:attrName>
                                        </p:attrNameLst>
                                      </p:cBhvr>
                                      <p:to>
                                        <p:strVal val="visible"/>
                                      </p:to>
                                    </p:set>
                                    <p:anim calcmode="lin" valueType="num">
                                      <p:cBhvr additive="base">
                                        <p:cTn id="31" dur="500" fill="hold"/>
                                        <p:tgtEl>
                                          <p:spTgt spid="9">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9">
                                            <p:bg/>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 calcmode="lin" valueType="num">
                                      <p:cBhvr additive="base">
                                        <p:cTn id="3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ox(in)">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checkerboard(across)">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checkerboard(across)">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checkerboard(across)">
                                      <p:cBhvr>
                                        <p:cTn id="5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9" grpId="0" build="allAtOnce" animBg="1"/>
      <p:bldP spid="1946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Title 1"/>
          <p:cNvSpPr>
            <a:spLocks noGrp="1"/>
          </p:cNvSpPr>
          <p:nvPr>
            <p:ph type="title" idx="4294967295"/>
          </p:nvPr>
        </p:nvSpPr>
        <p:spPr bwMode="auto">
          <a:xfrm>
            <a:off x="1143000" y="304800"/>
            <a:ext cx="7010400" cy="944562"/>
          </a:xfrm>
          <a:prstGeom prst="rect">
            <a:avLst/>
          </a:prstGeom>
          <a:noFill/>
          <a:ln>
            <a:miter lim="800000"/>
            <a:headEnd/>
            <a:tailEnd/>
          </a:ln>
        </p:spPr>
        <p:txBody>
          <a:bodyPr/>
          <a:lstStyle/>
          <a:p>
            <a:r>
              <a:rPr lang="en-US" sz="3600" dirty="0" smtClean="0"/>
              <a:t>Capturing Output Costs</a:t>
            </a:r>
            <a:br>
              <a:rPr lang="en-US" sz="3600" dirty="0" smtClean="0"/>
            </a:br>
            <a:r>
              <a:rPr lang="en-US" sz="3600" dirty="0" smtClean="0"/>
              <a:t>Analysis</a:t>
            </a:r>
          </a:p>
        </p:txBody>
      </p:sp>
      <p:sp>
        <p:nvSpPr>
          <p:cNvPr id="3" name="Content Placeholder 2"/>
          <p:cNvSpPr>
            <a:spLocks noGrp="1"/>
          </p:cNvSpPr>
          <p:nvPr>
            <p:ph idx="4294967295"/>
          </p:nvPr>
        </p:nvSpPr>
        <p:spPr bwMode="auto">
          <a:xfrm>
            <a:off x="533400" y="1600200"/>
            <a:ext cx="8229600" cy="4525963"/>
          </a:xfrm>
          <a:prstGeom prst="rect">
            <a:avLst/>
          </a:prstGeom>
          <a:noFill/>
          <a:ln>
            <a:miter lim="800000"/>
            <a:headEnd/>
            <a:tailEnd/>
          </a:ln>
        </p:spPr>
        <p:txBody>
          <a:bodyPr/>
          <a:lstStyle/>
          <a:p>
            <a:r>
              <a:rPr lang="en-US" sz="2400" dirty="0" smtClean="0"/>
              <a:t>Understanding the dollar amount of unit provided, based on number delivered Cost/Per</a:t>
            </a:r>
          </a:p>
          <a:p>
            <a:endParaRPr lang="en-US" sz="2400" dirty="0" smtClean="0"/>
          </a:p>
          <a:p>
            <a:endParaRPr lang="en-US" sz="2400" dirty="0" smtClean="0"/>
          </a:p>
          <a:p>
            <a:r>
              <a:rPr lang="en-US" sz="2400" dirty="0" smtClean="0"/>
              <a:t>Understanding the relationship between Resource Capacity to Output generation (e.g. 3 Hrs: 1 Output)</a:t>
            </a:r>
          </a:p>
        </p:txBody>
      </p:sp>
      <p:sp>
        <p:nvSpPr>
          <p:cNvPr id="571396" name="AutoShape 7"/>
          <p:cNvSpPr>
            <a:spLocks noChangeAspect="1" noChangeArrowheads="1" noTextEdit="1"/>
          </p:cNvSpPr>
          <p:nvPr/>
        </p:nvSpPr>
        <p:spPr bwMode="auto">
          <a:xfrm>
            <a:off x="685800" y="3657600"/>
            <a:ext cx="7585075" cy="3492500"/>
          </a:xfrm>
          <a:prstGeom prst="rect">
            <a:avLst/>
          </a:prstGeom>
          <a:noFill/>
          <a:ln w="9525">
            <a:noFill/>
            <a:miter lim="800000"/>
            <a:headEnd/>
            <a:tailEnd/>
          </a:ln>
        </p:spPr>
        <p:txBody>
          <a:bodyPr/>
          <a:lstStyle/>
          <a:p>
            <a:endParaRPr lang="en-US" dirty="0"/>
          </a:p>
        </p:txBody>
      </p:sp>
      <p:grpSp>
        <p:nvGrpSpPr>
          <p:cNvPr id="2" name="Group 51"/>
          <p:cNvGrpSpPr>
            <a:grpSpLocks/>
          </p:cNvGrpSpPr>
          <p:nvPr/>
        </p:nvGrpSpPr>
        <p:grpSpPr bwMode="auto">
          <a:xfrm>
            <a:off x="1036639" y="4191000"/>
            <a:ext cx="7097713" cy="1941513"/>
            <a:chOff x="653" y="2953"/>
            <a:chExt cx="4471" cy="1223"/>
          </a:xfrm>
        </p:grpSpPr>
        <p:sp>
          <p:nvSpPr>
            <p:cNvPr id="571398" name="Rectangle 9"/>
            <p:cNvSpPr>
              <a:spLocks noChangeArrowheads="1"/>
            </p:cNvSpPr>
            <p:nvPr/>
          </p:nvSpPr>
          <p:spPr bwMode="auto">
            <a:xfrm>
              <a:off x="2412" y="3026"/>
              <a:ext cx="2712" cy="942"/>
            </a:xfrm>
            <a:prstGeom prst="rect">
              <a:avLst/>
            </a:prstGeom>
            <a:noFill/>
            <a:ln w="9525">
              <a:noFill/>
              <a:miter lim="800000"/>
              <a:headEnd/>
              <a:tailEnd/>
            </a:ln>
          </p:spPr>
          <p:txBody>
            <a:bodyPr/>
            <a:lstStyle/>
            <a:p>
              <a:pPr algn="l">
                <a:buClrTx/>
              </a:pPr>
              <a:endParaRPr lang="en-US" sz="1800" b="0" dirty="0"/>
            </a:p>
          </p:txBody>
        </p:sp>
        <p:sp>
          <p:nvSpPr>
            <p:cNvPr id="571399" name="Line 10"/>
            <p:cNvSpPr>
              <a:spLocks noChangeShapeType="1"/>
            </p:cNvSpPr>
            <p:nvPr/>
          </p:nvSpPr>
          <p:spPr bwMode="auto">
            <a:xfrm>
              <a:off x="2412" y="3778"/>
              <a:ext cx="2712" cy="0"/>
            </a:xfrm>
            <a:prstGeom prst="line">
              <a:avLst/>
            </a:prstGeom>
            <a:noFill/>
            <a:ln w="7938">
              <a:solidFill>
                <a:srgbClr val="000000"/>
              </a:solidFill>
              <a:round/>
              <a:headEnd/>
              <a:tailEnd/>
            </a:ln>
          </p:spPr>
          <p:txBody>
            <a:bodyPr/>
            <a:lstStyle/>
            <a:p>
              <a:endParaRPr lang="en-US" dirty="0"/>
            </a:p>
          </p:txBody>
        </p:sp>
        <p:sp>
          <p:nvSpPr>
            <p:cNvPr id="571400" name="Line 11"/>
            <p:cNvSpPr>
              <a:spLocks noChangeShapeType="1"/>
            </p:cNvSpPr>
            <p:nvPr/>
          </p:nvSpPr>
          <p:spPr bwMode="auto">
            <a:xfrm>
              <a:off x="2412" y="3592"/>
              <a:ext cx="2712" cy="0"/>
            </a:xfrm>
            <a:prstGeom prst="line">
              <a:avLst/>
            </a:prstGeom>
            <a:noFill/>
            <a:ln w="7938">
              <a:solidFill>
                <a:srgbClr val="000000"/>
              </a:solidFill>
              <a:round/>
              <a:headEnd/>
              <a:tailEnd/>
            </a:ln>
          </p:spPr>
          <p:txBody>
            <a:bodyPr/>
            <a:lstStyle/>
            <a:p>
              <a:endParaRPr lang="en-US" dirty="0"/>
            </a:p>
          </p:txBody>
        </p:sp>
        <p:sp>
          <p:nvSpPr>
            <p:cNvPr id="571401" name="Line 12"/>
            <p:cNvSpPr>
              <a:spLocks noChangeShapeType="1"/>
            </p:cNvSpPr>
            <p:nvPr/>
          </p:nvSpPr>
          <p:spPr bwMode="auto">
            <a:xfrm>
              <a:off x="2412" y="3402"/>
              <a:ext cx="2712" cy="0"/>
            </a:xfrm>
            <a:prstGeom prst="line">
              <a:avLst/>
            </a:prstGeom>
            <a:noFill/>
            <a:ln w="7938">
              <a:solidFill>
                <a:srgbClr val="000000"/>
              </a:solidFill>
              <a:round/>
              <a:headEnd/>
              <a:tailEnd/>
            </a:ln>
          </p:spPr>
          <p:txBody>
            <a:bodyPr/>
            <a:lstStyle/>
            <a:p>
              <a:endParaRPr lang="en-US" dirty="0"/>
            </a:p>
          </p:txBody>
        </p:sp>
        <p:sp>
          <p:nvSpPr>
            <p:cNvPr id="571402" name="Line 13"/>
            <p:cNvSpPr>
              <a:spLocks noChangeShapeType="1"/>
            </p:cNvSpPr>
            <p:nvPr/>
          </p:nvSpPr>
          <p:spPr bwMode="auto">
            <a:xfrm>
              <a:off x="2412" y="3216"/>
              <a:ext cx="2712" cy="0"/>
            </a:xfrm>
            <a:prstGeom prst="line">
              <a:avLst/>
            </a:prstGeom>
            <a:noFill/>
            <a:ln w="7938">
              <a:solidFill>
                <a:srgbClr val="000000"/>
              </a:solidFill>
              <a:round/>
              <a:headEnd/>
              <a:tailEnd/>
            </a:ln>
          </p:spPr>
          <p:txBody>
            <a:bodyPr/>
            <a:lstStyle/>
            <a:p>
              <a:endParaRPr lang="en-US" dirty="0"/>
            </a:p>
          </p:txBody>
        </p:sp>
        <p:sp>
          <p:nvSpPr>
            <p:cNvPr id="571403" name="Line 14"/>
            <p:cNvSpPr>
              <a:spLocks noChangeShapeType="1"/>
            </p:cNvSpPr>
            <p:nvPr/>
          </p:nvSpPr>
          <p:spPr bwMode="auto">
            <a:xfrm>
              <a:off x="2412" y="3026"/>
              <a:ext cx="2712" cy="0"/>
            </a:xfrm>
            <a:prstGeom prst="line">
              <a:avLst/>
            </a:prstGeom>
            <a:noFill/>
            <a:ln w="7938">
              <a:solidFill>
                <a:srgbClr val="000000"/>
              </a:solidFill>
              <a:round/>
              <a:headEnd/>
              <a:tailEnd/>
            </a:ln>
          </p:spPr>
          <p:txBody>
            <a:bodyPr/>
            <a:lstStyle/>
            <a:p>
              <a:endParaRPr lang="en-US" dirty="0"/>
            </a:p>
          </p:txBody>
        </p:sp>
        <p:sp>
          <p:nvSpPr>
            <p:cNvPr id="571404" name="Rectangle 15"/>
            <p:cNvSpPr>
              <a:spLocks noChangeArrowheads="1"/>
            </p:cNvSpPr>
            <p:nvPr/>
          </p:nvSpPr>
          <p:spPr bwMode="auto">
            <a:xfrm>
              <a:off x="2412" y="3026"/>
              <a:ext cx="2712" cy="942"/>
            </a:xfrm>
            <a:prstGeom prst="rect">
              <a:avLst/>
            </a:prstGeom>
            <a:noFill/>
            <a:ln w="7938">
              <a:solidFill>
                <a:srgbClr val="000000"/>
              </a:solidFill>
              <a:miter lim="800000"/>
              <a:headEnd/>
              <a:tailEnd/>
            </a:ln>
          </p:spPr>
          <p:txBody>
            <a:bodyPr/>
            <a:lstStyle/>
            <a:p>
              <a:pPr algn="l">
                <a:buClrTx/>
              </a:pPr>
              <a:endParaRPr lang="en-US" sz="1800" b="0" dirty="0"/>
            </a:p>
          </p:txBody>
        </p:sp>
        <p:sp>
          <p:nvSpPr>
            <p:cNvPr id="571405" name="Line 16"/>
            <p:cNvSpPr>
              <a:spLocks noChangeShapeType="1"/>
            </p:cNvSpPr>
            <p:nvPr/>
          </p:nvSpPr>
          <p:spPr bwMode="auto">
            <a:xfrm>
              <a:off x="2412" y="3026"/>
              <a:ext cx="0" cy="942"/>
            </a:xfrm>
            <a:prstGeom prst="line">
              <a:avLst/>
            </a:prstGeom>
            <a:noFill/>
            <a:ln w="7938">
              <a:solidFill>
                <a:srgbClr val="000000"/>
              </a:solidFill>
              <a:round/>
              <a:headEnd/>
              <a:tailEnd/>
            </a:ln>
          </p:spPr>
          <p:txBody>
            <a:bodyPr/>
            <a:lstStyle/>
            <a:p>
              <a:endParaRPr lang="en-US" dirty="0"/>
            </a:p>
          </p:txBody>
        </p:sp>
        <p:sp>
          <p:nvSpPr>
            <p:cNvPr id="571406" name="Line 17"/>
            <p:cNvSpPr>
              <a:spLocks noChangeShapeType="1"/>
            </p:cNvSpPr>
            <p:nvPr/>
          </p:nvSpPr>
          <p:spPr bwMode="auto">
            <a:xfrm>
              <a:off x="2363" y="3968"/>
              <a:ext cx="49" cy="0"/>
            </a:xfrm>
            <a:prstGeom prst="line">
              <a:avLst/>
            </a:prstGeom>
            <a:noFill/>
            <a:ln w="7938">
              <a:solidFill>
                <a:srgbClr val="000000"/>
              </a:solidFill>
              <a:round/>
              <a:headEnd/>
              <a:tailEnd/>
            </a:ln>
          </p:spPr>
          <p:txBody>
            <a:bodyPr/>
            <a:lstStyle/>
            <a:p>
              <a:endParaRPr lang="en-US" dirty="0"/>
            </a:p>
          </p:txBody>
        </p:sp>
        <p:sp>
          <p:nvSpPr>
            <p:cNvPr id="571407" name="Line 18"/>
            <p:cNvSpPr>
              <a:spLocks noChangeShapeType="1"/>
            </p:cNvSpPr>
            <p:nvPr/>
          </p:nvSpPr>
          <p:spPr bwMode="auto">
            <a:xfrm>
              <a:off x="2363" y="3778"/>
              <a:ext cx="49" cy="0"/>
            </a:xfrm>
            <a:prstGeom prst="line">
              <a:avLst/>
            </a:prstGeom>
            <a:noFill/>
            <a:ln w="7938">
              <a:solidFill>
                <a:srgbClr val="000000"/>
              </a:solidFill>
              <a:round/>
              <a:headEnd/>
              <a:tailEnd/>
            </a:ln>
          </p:spPr>
          <p:txBody>
            <a:bodyPr/>
            <a:lstStyle/>
            <a:p>
              <a:endParaRPr lang="en-US" dirty="0"/>
            </a:p>
          </p:txBody>
        </p:sp>
        <p:sp>
          <p:nvSpPr>
            <p:cNvPr id="571408" name="Line 19"/>
            <p:cNvSpPr>
              <a:spLocks noChangeShapeType="1"/>
            </p:cNvSpPr>
            <p:nvPr/>
          </p:nvSpPr>
          <p:spPr bwMode="auto">
            <a:xfrm>
              <a:off x="2363" y="3592"/>
              <a:ext cx="49" cy="0"/>
            </a:xfrm>
            <a:prstGeom prst="line">
              <a:avLst/>
            </a:prstGeom>
            <a:noFill/>
            <a:ln w="7938">
              <a:solidFill>
                <a:srgbClr val="000000"/>
              </a:solidFill>
              <a:round/>
              <a:headEnd/>
              <a:tailEnd/>
            </a:ln>
          </p:spPr>
          <p:txBody>
            <a:bodyPr/>
            <a:lstStyle/>
            <a:p>
              <a:endParaRPr lang="en-US" dirty="0"/>
            </a:p>
          </p:txBody>
        </p:sp>
        <p:sp>
          <p:nvSpPr>
            <p:cNvPr id="571409" name="Line 20"/>
            <p:cNvSpPr>
              <a:spLocks noChangeShapeType="1"/>
            </p:cNvSpPr>
            <p:nvPr/>
          </p:nvSpPr>
          <p:spPr bwMode="auto">
            <a:xfrm>
              <a:off x="2363" y="3402"/>
              <a:ext cx="49" cy="0"/>
            </a:xfrm>
            <a:prstGeom prst="line">
              <a:avLst/>
            </a:prstGeom>
            <a:noFill/>
            <a:ln w="7938">
              <a:solidFill>
                <a:srgbClr val="000000"/>
              </a:solidFill>
              <a:round/>
              <a:headEnd/>
              <a:tailEnd/>
            </a:ln>
          </p:spPr>
          <p:txBody>
            <a:bodyPr/>
            <a:lstStyle/>
            <a:p>
              <a:endParaRPr lang="en-US" dirty="0"/>
            </a:p>
          </p:txBody>
        </p:sp>
        <p:sp>
          <p:nvSpPr>
            <p:cNvPr id="571410" name="Line 21"/>
            <p:cNvSpPr>
              <a:spLocks noChangeShapeType="1"/>
            </p:cNvSpPr>
            <p:nvPr/>
          </p:nvSpPr>
          <p:spPr bwMode="auto">
            <a:xfrm>
              <a:off x="2363" y="3216"/>
              <a:ext cx="49" cy="0"/>
            </a:xfrm>
            <a:prstGeom prst="line">
              <a:avLst/>
            </a:prstGeom>
            <a:noFill/>
            <a:ln w="7938">
              <a:solidFill>
                <a:srgbClr val="000000"/>
              </a:solidFill>
              <a:round/>
              <a:headEnd/>
              <a:tailEnd/>
            </a:ln>
          </p:spPr>
          <p:txBody>
            <a:bodyPr/>
            <a:lstStyle/>
            <a:p>
              <a:endParaRPr lang="en-US" dirty="0"/>
            </a:p>
          </p:txBody>
        </p:sp>
        <p:sp>
          <p:nvSpPr>
            <p:cNvPr id="571411" name="Line 22"/>
            <p:cNvSpPr>
              <a:spLocks noChangeShapeType="1"/>
            </p:cNvSpPr>
            <p:nvPr/>
          </p:nvSpPr>
          <p:spPr bwMode="auto">
            <a:xfrm>
              <a:off x="2363" y="3026"/>
              <a:ext cx="49" cy="0"/>
            </a:xfrm>
            <a:prstGeom prst="line">
              <a:avLst/>
            </a:prstGeom>
            <a:noFill/>
            <a:ln w="7938">
              <a:solidFill>
                <a:srgbClr val="000000"/>
              </a:solidFill>
              <a:round/>
              <a:headEnd/>
              <a:tailEnd/>
            </a:ln>
          </p:spPr>
          <p:txBody>
            <a:bodyPr/>
            <a:lstStyle/>
            <a:p>
              <a:endParaRPr lang="en-US" dirty="0"/>
            </a:p>
          </p:txBody>
        </p:sp>
        <p:sp>
          <p:nvSpPr>
            <p:cNvPr id="571412" name="Line 23"/>
            <p:cNvSpPr>
              <a:spLocks noChangeShapeType="1"/>
            </p:cNvSpPr>
            <p:nvPr/>
          </p:nvSpPr>
          <p:spPr bwMode="auto">
            <a:xfrm>
              <a:off x="2412" y="3968"/>
              <a:ext cx="2712" cy="0"/>
            </a:xfrm>
            <a:prstGeom prst="line">
              <a:avLst/>
            </a:prstGeom>
            <a:noFill/>
            <a:ln w="7938">
              <a:solidFill>
                <a:srgbClr val="000000"/>
              </a:solidFill>
              <a:round/>
              <a:headEnd/>
              <a:tailEnd/>
            </a:ln>
          </p:spPr>
          <p:txBody>
            <a:bodyPr/>
            <a:lstStyle/>
            <a:p>
              <a:endParaRPr lang="en-US" dirty="0"/>
            </a:p>
          </p:txBody>
        </p:sp>
        <p:sp>
          <p:nvSpPr>
            <p:cNvPr id="571413" name="Line 24"/>
            <p:cNvSpPr>
              <a:spLocks noChangeShapeType="1"/>
            </p:cNvSpPr>
            <p:nvPr/>
          </p:nvSpPr>
          <p:spPr bwMode="auto">
            <a:xfrm flipV="1">
              <a:off x="2412" y="3968"/>
              <a:ext cx="0" cy="31"/>
            </a:xfrm>
            <a:prstGeom prst="line">
              <a:avLst/>
            </a:prstGeom>
            <a:noFill/>
            <a:ln w="7938">
              <a:solidFill>
                <a:srgbClr val="000000"/>
              </a:solidFill>
              <a:round/>
              <a:headEnd/>
              <a:tailEnd/>
            </a:ln>
          </p:spPr>
          <p:txBody>
            <a:bodyPr/>
            <a:lstStyle/>
            <a:p>
              <a:endParaRPr lang="en-US" dirty="0"/>
            </a:p>
          </p:txBody>
        </p:sp>
        <p:sp>
          <p:nvSpPr>
            <p:cNvPr id="571414" name="Line 25"/>
            <p:cNvSpPr>
              <a:spLocks noChangeShapeType="1"/>
            </p:cNvSpPr>
            <p:nvPr/>
          </p:nvSpPr>
          <p:spPr bwMode="auto">
            <a:xfrm flipV="1">
              <a:off x="2867" y="3968"/>
              <a:ext cx="0" cy="31"/>
            </a:xfrm>
            <a:prstGeom prst="line">
              <a:avLst/>
            </a:prstGeom>
            <a:noFill/>
            <a:ln w="7938">
              <a:solidFill>
                <a:srgbClr val="000000"/>
              </a:solidFill>
              <a:round/>
              <a:headEnd/>
              <a:tailEnd/>
            </a:ln>
          </p:spPr>
          <p:txBody>
            <a:bodyPr/>
            <a:lstStyle/>
            <a:p>
              <a:endParaRPr lang="en-US" dirty="0"/>
            </a:p>
          </p:txBody>
        </p:sp>
        <p:sp>
          <p:nvSpPr>
            <p:cNvPr id="571415" name="Line 26"/>
            <p:cNvSpPr>
              <a:spLocks noChangeShapeType="1"/>
            </p:cNvSpPr>
            <p:nvPr/>
          </p:nvSpPr>
          <p:spPr bwMode="auto">
            <a:xfrm flipV="1">
              <a:off x="3316" y="3968"/>
              <a:ext cx="0" cy="31"/>
            </a:xfrm>
            <a:prstGeom prst="line">
              <a:avLst/>
            </a:prstGeom>
            <a:noFill/>
            <a:ln w="7938">
              <a:solidFill>
                <a:srgbClr val="000000"/>
              </a:solidFill>
              <a:round/>
              <a:headEnd/>
              <a:tailEnd/>
            </a:ln>
          </p:spPr>
          <p:txBody>
            <a:bodyPr/>
            <a:lstStyle/>
            <a:p>
              <a:endParaRPr lang="en-US" dirty="0"/>
            </a:p>
          </p:txBody>
        </p:sp>
        <p:sp>
          <p:nvSpPr>
            <p:cNvPr id="571416" name="Line 27"/>
            <p:cNvSpPr>
              <a:spLocks noChangeShapeType="1"/>
            </p:cNvSpPr>
            <p:nvPr/>
          </p:nvSpPr>
          <p:spPr bwMode="auto">
            <a:xfrm flipV="1">
              <a:off x="3772" y="3968"/>
              <a:ext cx="0" cy="31"/>
            </a:xfrm>
            <a:prstGeom prst="line">
              <a:avLst/>
            </a:prstGeom>
            <a:noFill/>
            <a:ln w="7938">
              <a:solidFill>
                <a:srgbClr val="000000"/>
              </a:solidFill>
              <a:round/>
              <a:headEnd/>
              <a:tailEnd/>
            </a:ln>
          </p:spPr>
          <p:txBody>
            <a:bodyPr/>
            <a:lstStyle/>
            <a:p>
              <a:endParaRPr lang="en-US" dirty="0"/>
            </a:p>
          </p:txBody>
        </p:sp>
        <p:sp>
          <p:nvSpPr>
            <p:cNvPr id="571417" name="Line 28"/>
            <p:cNvSpPr>
              <a:spLocks noChangeShapeType="1"/>
            </p:cNvSpPr>
            <p:nvPr/>
          </p:nvSpPr>
          <p:spPr bwMode="auto">
            <a:xfrm flipV="1">
              <a:off x="4221" y="3968"/>
              <a:ext cx="0" cy="31"/>
            </a:xfrm>
            <a:prstGeom prst="line">
              <a:avLst/>
            </a:prstGeom>
            <a:noFill/>
            <a:ln w="7938">
              <a:solidFill>
                <a:srgbClr val="000000"/>
              </a:solidFill>
              <a:round/>
              <a:headEnd/>
              <a:tailEnd/>
            </a:ln>
          </p:spPr>
          <p:txBody>
            <a:bodyPr/>
            <a:lstStyle/>
            <a:p>
              <a:endParaRPr lang="en-US" dirty="0"/>
            </a:p>
          </p:txBody>
        </p:sp>
        <p:sp>
          <p:nvSpPr>
            <p:cNvPr id="571418" name="Line 29"/>
            <p:cNvSpPr>
              <a:spLocks noChangeShapeType="1"/>
            </p:cNvSpPr>
            <p:nvPr/>
          </p:nvSpPr>
          <p:spPr bwMode="auto">
            <a:xfrm flipV="1">
              <a:off x="4675" y="3968"/>
              <a:ext cx="0" cy="31"/>
            </a:xfrm>
            <a:prstGeom prst="line">
              <a:avLst/>
            </a:prstGeom>
            <a:noFill/>
            <a:ln w="7938">
              <a:solidFill>
                <a:srgbClr val="000000"/>
              </a:solidFill>
              <a:round/>
              <a:headEnd/>
              <a:tailEnd/>
            </a:ln>
          </p:spPr>
          <p:txBody>
            <a:bodyPr/>
            <a:lstStyle/>
            <a:p>
              <a:endParaRPr lang="en-US" dirty="0"/>
            </a:p>
          </p:txBody>
        </p:sp>
        <p:sp>
          <p:nvSpPr>
            <p:cNvPr id="571419" name="Line 30"/>
            <p:cNvSpPr>
              <a:spLocks noChangeShapeType="1"/>
            </p:cNvSpPr>
            <p:nvPr/>
          </p:nvSpPr>
          <p:spPr bwMode="auto">
            <a:xfrm flipV="1">
              <a:off x="5124" y="3968"/>
              <a:ext cx="0" cy="31"/>
            </a:xfrm>
            <a:prstGeom prst="line">
              <a:avLst/>
            </a:prstGeom>
            <a:noFill/>
            <a:ln w="7938">
              <a:solidFill>
                <a:srgbClr val="000000"/>
              </a:solidFill>
              <a:round/>
              <a:headEnd/>
              <a:tailEnd/>
            </a:ln>
          </p:spPr>
          <p:txBody>
            <a:bodyPr/>
            <a:lstStyle/>
            <a:p>
              <a:endParaRPr lang="en-US" dirty="0"/>
            </a:p>
          </p:txBody>
        </p:sp>
        <p:sp>
          <p:nvSpPr>
            <p:cNvPr id="571420" name="Freeform 31"/>
            <p:cNvSpPr>
              <a:spLocks/>
            </p:cNvSpPr>
            <p:nvPr/>
          </p:nvSpPr>
          <p:spPr bwMode="auto">
            <a:xfrm flipV="1">
              <a:off x="2688" y="3193"/>
              <a:ext cx="2112" cy="432"/>
            </a:xfrm>
            <a:custGeom>
              <a:avLst/>
              <a:gdLst>
                <a:gd name="T0" fmla="*/ 0 w 367"/>
                <a:gd name="T1" fmla="*/ 0 h 147"/>
                <a:gd name="T2" fmla="*/ 2348 w 367"/>
                <a:gd name="T3" fmla="*/ 633 h 147"/>
                <a:gd name="T4" fmla="*/ 4727 w 367"/>
                <a:gd name="T5" fmla="*/ 1442 h 147"/>
                <a:gd name="T6" fmla="*/ 7075 w 367"/>
                <a:gd name="T7" fmla="*/ 2276 h 147"/>
                <a:gd name="T8" fmla="*/ 9454 w 367"/>
                <a:gd name="T9" fmla="*/ 2889 h 147"/>
                <a:gd name="T10" fmla="*/ 11803 w 367"/>
                <a:gd name="T11" fmla="*/ 3316 h 147"/>
                <a:gd name="T12" fmla="*/ 0 60000 65536"/>
                <a:gd name="T13" fmla="*/ 0 60000 65536"/>
                <a:gd name="T14" fmla="*/ 0 60000 65536"/>
                <a:gd name="T15" fmla="*/ 0 60000 65536"/>
                <a:gd name="T16" fmla="*/ 0 60000 65536"/>
                <a:gd name="T17" fmla="*/ 0 60000 65536"/>
                <a:gd name="T18" fmla="*/ 0 w 367"/>
                <a:gd name="T19" fmla="*/ 0 h 147"/>
                <a:gd name="T20" fmla="*/ 367 w 367"/>
                <a:gd name="T21" fmla="*/ 147 h 147"/>
              </a:gdLst>
              <a:ahLst/>
              <a:cxnLst>
                <a:cxn ang="T12">
                  <a:pos x="T0" y="T1"/>
                </a:cxn>
                <a:cxn ang="T13">
                  <a:pos x="T2" y="T3"/>
                </a:cxn>
                <a:cxn ang="T14">
                  <a:pos x="T4" y="T5"/>
                </a:cxn>
                <a:cxn ang="T15">
                  <a:pos x="T6" y="T7"/>
                </a:cxn>
                <a:cxn ang="T16">
                  <a:pos x="T8" y="T9"/>
                </a:cxn>
                <a:cxn ang="T17">
                  <a:pos x="T10" y="T11"/>
                </a:cxn>
              </a:cxnLst>
              <a:rect l="T18" t="T19" r="T20" b="T21"/>
              <a:pathLst>
                <a:path w="367" h="147">
                  <a:moveTo>
                    <a:pt x="0" y="0"/>
                  </a:moveTo>
                  <a:lnTo>
                    <a:pt x="73" y="28"/>
                  </a:lnTo>
                  <a:lnTo>
                    <a:pt x="147" y="64"/>
                  </a:lnTo>
                  <a:lnTo>
                    <a:pt x="220" y="101"/>
                  </a:lnTo>
                  <a:lnTo>
                    <a:pt x="294" y="128"/>
                  </a:lnTo>
                  <a:lnTo>
                    <a:pt x="367" y="147"/>
                  </a:lnTo>
                </a:path>
              </a:pathLst>
            </a:custGeom>
            <a:noFill/>
            <a:ln w="25400">
              <a:solidFill>
                <a:srgbClr val="99CCFF"/>
              </a:solidFill>
              <a:round/>
              <a:headEnd/>
              <a:tailEnd/>
            </a:ln>
          </p:spPr>
          <p:txBody>
            <a:bodyPr/>
            <a:lstStyle/>
            <a:p>
              <a:pPr algn="l">
                <a:buClrTx/>
              </a:pPr>
              <a:endParaRPr lang="en-US" sz="1800" b="0" dirty="0"/>
            </a:p>
          </p:txBody>
        </p:sp>
        <p:sp>
          <p:nvSpPr>
            <p:cNvPr id="571421" name="Freeform 32"/>
            <p:cNvSpPr>
              <a:spLocks/>
            </p:cNvSpPr>
            <p:nvPr/>
          </p:nvSpPr>
          <p:spPr bwMode="auto">
            <a:xfrm>
              <a:off x="2592" y="3145"/>
              <a:ext cx="2256" cy="48"/>
            </a:xfrm>
            <a:custGeom>
              <a:avLst/>
              <a:gdLst>
                <a:gd name="T0" fmla="*/ 0 w 367"/>
                <a:gd name="T1" fmla="*/ 3316 h 147"/>
                <a:gd name="T2" fmla="*/ 2348 w 367"/>
                <a:gd name="T3" fmla="*/ 2683 h 147"/>
                <a:gd name="T4" fmla="*/ 4727 w 367"/>
                <a:gd name="T5" fmla="*/ 1874 h 147"/>
                <a:gd name="T6" fmla="*/ 7075 w 367"/>
                <a:gd name="T7" fmla="*/ 1040 h 147"/>
                <a:gd name="T8" fmla="*/ 9454 w 367"/>
                <a:gd name="T9" fmla="*/ 427 h 147"/>
                <a:gd name="T10" fmla="*/ 11803 w 367"/>
                <a:gd name="T11" fmla="*/ 0 h 147"/>
                <a:gd name="T12" fmla="*/ 0 60000 65536"/>
                <a:gd name="T13" fmla="*/ 0 60000 65536"/>
                <a:gd name="T14" fmla="*/ 0 60000 65536"/>
                <a:gd name="T15" fmla="*/ 0 60000 65536"/>
                <a:gd name="T16" fmla="*/ 0 60000 65536"/>
                <a:gd name="T17" fmla="*/ 0 60000 65536"/>
                <a:gd name="T18" fmla="*/ 0 w 367"/>
                <a:gd name="T19" fmla="*/ 0 h 147"/>
                <a:gd name="T20" fmla="*/ 367 w 367"/>
                <a:gd name="T21" fmla="*/ 147 h 147"/>
              </a:gdLst>
              <a:ahLst/>
              <a:cxnLst>
                <a:cxn ang="T12">
                  <a:pos x="T0" y="T1"/>
                </a:cxn>
                <a:cxn ang="T13">
                  <a:pos x="T2" y="T3"/>
                </a:cxn>
                <a:cxn ang="T14">
                  <a:pos x="T4" y="T5"/>
                </a:cxn>
                <a:cxn ang="T15">
                  <a:pos x="T6" y="T7"/>
                </a:cxn>
                <a:cxn ang="T16">
                  <a:pos x="T8" y="T9"/>
                </a:cxn>
                <a:cxn ang="T17">
                  <a:pos x="T10" y="T11"/>
                </a:cxn>
              </a:cxnLst>
              <a:rect l="T18" t="T19" r="T20" b="T21"/>
              <a:pathLst>
                <a:path w="367" h="147">
                  <a:moveTo>
                    <a:pt x="0" y="147"/>
                  </a:moveTo>
                  <a:lnTo>
                    <a:pt x="73" y="119"/>
                  </a:lnTo>
                  <a:lnTo>
                    <a:pt x="147" y="83"/>
                  </a:lnTo>
                  <a:lnTo>
                    <a:pt x="220" y="46"/>
                  </a:lnTo>
                  <a:lnTo>
                    <a:pt x="294" y="19"/>
                  </a:lnTo>
                  <a:lnTo>
                    <a:pt x="367" y="0"/>
                  </a:lnTo>
                </a:path>
              </a:pathLst>
            </a:custGeom>
            <a:noFill/>
            <a:ln w="25400">
              <a:solidFill>
                <a:srgbClr val="000080"/>
              </a:solidFill>
              <a:round/>
              <a:headEnd/>
              <a:tailEnd/>
            </a:ln>
          </p:spPr>
          <p:txBody>
            <a:bodyPr/>
            <a:lstStyle/>
            <a:p>
              <a:pPr algn="l">
                <a:buClrTx/>
              </a:pPr>
              <a:endParaRPr lang="en-US" sz="1800" b="0" dirty="0"/>
            </a:p>
          </p:txBody>
        </p:sp>
        <p:sp>
          <p:nvSpPr>
            <p:cNvPr id="571422" name="Rectangle 33"/>
            <p:cNvSpPr>
              <a:spLocks noChangeArrowheads="1"/>
            </p:cNvSpPr>
            <p:nvPr/>
          </p:nvSpPr>
          <p:spPr bwMode="auto">
            <a:xfrm>
              <a:off x="2098" y="3896"/>
              <a:ext cx="150" cy="125"/>
            </a:xfrm>
            <a:prstGeom prst="rect">
              <a:avLst/>
            </a:prstGeom>
            <a:noFill/>
            <a:ln w="9525">
              <a:noFill/>
              <a:miter lim="800000"/>
              <a:headEnd/>
              <a:tailEnd/>
            </a:ln>
          </p:spPr>
          <p:txBody>
            <a:bodyPr wrap="none" lIns="0" tIns="0" rIns="0" bIns="0">
              <a:spAutoFit/>
            </a:bodyPr>
            <a:lstStyle/>
            <a:p>
              <a:pPr algn="l">
                <a:buClrTx/>
              </a:pPr>
              <a:r>
                <a:rPr lang="en-US" sz="1300" dirty="0">
                  <a:solidFill>
                    <a:srgbClr val="000000"/>
                  </a:solidFill>
                </a:rPr>
                <a:t>0%</a:t>
              </a:r>
              <a:endParaRPr lang="en-US" sz="1800" b="0" dirty="0"/>
            </a:p>
          </p:txBody>
        </p:sp>
        <p:sp>
          <p:nvSpPr>
            <p:cNvPr id="571423" name="Rectangle 34"/>
            <p:cNvSpPr>
              <a:spLocks noChangeArrowheads="1"/>
            </p:cNvSpPr>
            <p:nvPr/>
          </p:nvSpPr>
          <p:spPr bwMode="auto">
            <a:xfrm>
              <a:off x="2018" y="3705"/>
              <a:ext cx="208" cy="124"/>
            </a:xfrm>
            <a:prstGeom prst="rect">
              <a:avLst/>
            </a:prstGeom>
            <a:noFill/>
            <a:ln w="9525">
              <a:noFill/>
              <a:miter lim="800000"/>
              <a:headEnd/>
              <a:tailEnd/>
            </a:ln>
          </p:spPr>
          <p:txBody>
            <a:bodyPr wrap="none" lIns="0" tIns="0" rIns="0" bIns="0">
              <a:spAutoFit/>
            </a:bodyPr>
            <a:lstStyle/>
            <a:p>
              <a:pPr algn="l">
                <a:buClrTx/>
              </a:pPr>
              <a:r>
                <a:rPr lang="en-US" sz="1300" dirty="0">
                  <a:solidFill>
                    <a:srgbClr val="000000"/>
                  </a:solidFill>
                </a:rPr>
                <a:t>20%</a:t>
              </a:r>
              <a:endParaRPr lang="en-US" sz="1800" b="0" dirty="0"/>
            </a:p>
          </p:txBody>
        </p:sp>
        <p:sp>
          <p:nvSpPr>
            <p:cNvPr id="571424" name="Rectangle 35"/>
            <p:cNvSpPr>
              <a:spLocks noChangeArrowheads="1"/>
            </p:cNvSpPr>
            <p:nvPr/>
          </p:nvSpPr>
          <p:spPr bwMode="auto">
            <a:xfrm>
              <a:off x="2018" y="3520"/>
              <a:ext cx="208" cy="125"/>
            </a:xfrm>
            <a:prstGeom prst="rect">
              <a:avLst/>
            </a:prstGeom>
            <a:noFill/>
            <a:ln w="9525">
              <a:noFill/>
              <a:miter lim="800000"/>
              <a:headEnd/>
              <a:tailEnd/>
            </a:ln>
          </p:spPr>
          <p:txBody>
            <a:bodyPr wrap="none" lIns="0" tIns="0" rIns="0" bIns="0">
              <a:spAutoFit/>
            </a:bodyPr>
            <a:lstStyle/>
            <a:p>
              <a:pPr algn="l">
                <a:buClrTx/>
              </a:pPr>
              <a:r>
                <a:rPr lang="en-US" sz="1300" dirty="0">
                  <a:solidFill>
                    <a:srgbClr val="000000"/>
                  </a:solidFill>
                </a:rPr>
                <a:t>40%</a:t>
              </a:r>
              <a:endParaRPr lang="en-US" sz="1800" b="0" dirty="0"/>
            </a:p>
          </p:txBody>
        </p:sp>
        <p:sp>
          <p:nvSpPr>
            <p:cNvPr id="571425" name="Rectangle 36"/>
            <p:cNvSpPr>
              <a:spLocks noChangeArrowheads="1"/>
            </p:cNvSpPr>
            <p:nvPr/>
          </p:nvSpPr>
          <p:spPr bwMode="auto">
            <a:xfrm>
              <a:off x="2018" y="3329"/>
              <a:ext cx="208" cy="126"/>
            </a:xfrm>
            <a:prstGeom prst="rect">
              <a:avLst/>
            </a:prstGeom>
            <a:noFill/>
            <a:ln w="9525">
              <a:noFill/>
              <a:miter lim="800000"/>
              <a:headEnd/>
              <a:tailEnd/>
            </a:ln>
          </p:spPr>
          <p:txBody>
            <a:bodyPr wrap="none" lIns="0" tIns="0" rIns="0" bIns="0">
              <a:spAutoFit/>
            </a:bodyPr>
            <a:lstStyle/>
            <a:p>
              <a:pPr algn="l">
                <a:buClrTx/>
              </a:pPr>
              <a:r>
                <a:rPr lang="en-US" sz="1300" dirty="0">
                  <a:solidFill>
                    <a:srgbClr val="000000"/>
                  </a:solidFill>
                </a:rPr>
                <a:t>60%</a:t>
              </a:r>
              <a:endParaRPr lang="en-US" sz="1800" b="0" dirty="0"/>
            </a:p>
          </p:txBody>
        </p:sp>
        <p:sp>
          <p:nvSpPr>
            <p:cNvPr id="571426" name="Rectangle 37"/>
            <p:cNvSpPr>
              <a:spLocks noChangeArrowheads="1"/>
            </p:cNvSpPr>
            <p:nvPr/>
          </p:nvSpPr>
          <p:spPr bwMode="auto">
            <a:xfrm>
              <a:off x="2018" y="3144"/>
              <a:ext cx="208" cy="125"/>
            </a:xfrm>
            <a:prstGeom prst="rect">
              <a:avLst/>
            </a:prstGeom>
            <a:noFill/>
            <a:ln w="9525">
              <a:noFill/>
              <a:miter lim="800000"/>
              <a:headEnd/>
              <a:tailEnd/>
            </a:ln>
          </p:spPr>
          <p:txBody>
            <a:bodyPr wrap="none" lIns="0" tIns="0" rIns="0" bIns="0">
              <a:spAutoFit/>
            </a:bodyPr>
            <a:lstStyle/>
            <a:p>
              <a:pPr algn="l">
                <a:buClrTx/>
              </a:pPr>
              <a:r>
                <a:rPr lang="en-US" sz="1300" dirty="0">
                  <a:solidFill>
                    <a:srgbClr val="000000"/>
                  </a:solidFill>
                </a:rPr>
                <a:t>80%</a:t>
              </a:r>
              <a:endParaRPr lang="en-US" sz="1800" b="0" dirty="0"/>
            </a:p>
          </p:txBody>
        </p:sp>
        <p:sp>
          <p:nvSpPr>
            <p:cNvPr id="571427" name="Rectangle 38"/>
            <p:cNvSpPr>
              <a:spLocks noChangeArrowheads="1"/>
            </p:cNvSpPr>
            <p:nvPr/>
          </p:nvSpPr>
          <p:spPr bwMode="auto">
            <a:xfrm>
              <a:off x="1938" y="2953"/>
              <a:ext cx="266" cy="125"/>
            </a:xfrm>
            <a:prstGeom prst="rect">
              <a:avLst/>
            </a:prstGeom>
            <a:noFill/>
            <a:ln w="9525">
              <a:noFill/>
              <a:miter lim="800000"/>
              <a:headEnd/>
              <a:tailEnd/>
            </a:ln>
          </p:spPr>
          <p:txBody>
            <a:bodyPr wrap="none" lIns="0" tIns="0" rIns="0" bIns="0">
              <a:spAutoFit/>
            </a:bodyPr>
            <a:lstStyle/>
            <a:p>
              <a:pPr algn="l">
                <a:buClrTx/>
              </a:pPr>
              <a:r>
                <a:rPr lang="en-US" sz="1300" dirty="0">
                  <a:solidFill>
                    <a:srgbClr val="000000"/>
                  </a:solidFill>
                </a:rPr>
                <a:t>100%</a:t>
              </a:r>
              <a:endParaRPr lang="en-US" sz="1800" b="0" dirty="0"/>
            </a:p>
          </p:txBody>
        </p:sp>
        <p:sp>
          <p:nvSpPr>
            <p:cNvPr id="571428" name="Rectangle 39"/>
            <p:cNvSpPr>
              <a:spLocks noChangeArrowheads="1"/>
            </p:cNvSpPr>
            <p:nvPr/>
          </p:nvSpPr>
          <p:spPr bwMode="auto">
            <a:xfrm>
              <a:off x="2448" y="4061"/>
              <a:ext cx="369" cy="115"/>
            </a:xfrm>
            <a:prstGeom prst="rect">
              <a:avLst/>
            </a:prstGeom>
            <a:noFill/>
            <a:ln w="9525">
              <a:noFill/>
              <a:miter lim="800000"/>
              <a:headEnd/>
              <a:tailEnd/>
            </a:ln>
          </p:spPr>
          <p:txBody>
            <a:bodyPr wrap="none" lIns="0" tIns="0" rIns="0" bIns="0">
              <a:spAutoFit/>
            </a:bodyPr>
            <a:lstStyle/>
            <a:p>
              <a:pPr algn="l">
                <a:buClrTx/>
              </a:pPr>
              <a:r>
                <a:rPr lang="en-US" sz="1200" dirty="0">
                  <a:solidFill>
                    <a:srgbClr val="000000"/>
                  </a:solidFill>
                </a:rPr>
                <a:t>Month 1</a:t>
              </a:r>
              <a:endParaRPr lang="en-US" sz="1800" b="0" dirty="0"/>
            </a:p>
          </p:txBody>
        </p:sp>
        <p:sp>
          <p:nvSpPr>
            <p:cNvPr id="571429" name="Rectangle 40"/>
            <p:cNvSpPr>
              <a:spLocks noChangeArrowheads="1"/>
            </p:cNvSpPr>
            <p:nvPr/>
          </p:nvSpPr>
          <p:spPr bwMode="auto">
            <a:xfrm>
              <a:off x="2897" y="4061"/>
              <a:ext cx="369" cy="115"/>
            </a:xfrm>
            <a:prstGeom prst="rect">
              <a:avLst/>
            </a:prstGeom>
            <a:noFill/>
            <a:ln w="9525">
              <a:noFill/>
              <a:miter lim="800000"/>
              <a:headEnd/>
              <a:tailEnd/>
            </a:ln>
          </p:spPr>
          <p:txBody>
            <a:bodyPr wrap="none" lIns="0" tIns="0" rIns="0" bIns="0">
              <a:spAutoFit/>
            </a:bodyPr>
            <a:lstStyle/>
            <a:p>
              <a:pPr algn="l">
                <a:buClrTx/>
              </a:pPr>
              <a:r>
                <a:rPr lang="en-US" sz="1200" dirty="0">
                  <a:solidFill>
                    <a:srgbClr val="000000"/>
                  </a:solidFill>
                </a:rPr>
                <a:t>Month 2</a:t>
              </a:r>
              <a:endParaRPr lang="en-US" sz="1800" b="0" dirty="0"/>
            </a:p>
          </p:txBody>
        </p:sp>
        <p:sp>
          <p:nvSpPr>
            <p:cNvPr id="571430" name="Rectangle 41"/>
            <p:cNvSpPr>
              <a:spLocks noChangeArrowheads="1"/>
            </p:cNvSpPr>
            <p:nvPr/>
          </p:nvSpPr>
          <p:spPr bwMode="auto">
            <a:xfrm>
              <a:off x="3353" y="4061"/>
              <a:ext cx="396" cy="115"/>
            </a:xfrm>
            <a:prstGeom prst="rect">
              <a:avLst/>
            </a:prstGeom>
            <a:noFill/>
            <a:ln w="9525">
              <a:noFill/>
              <a:miter lim="800000"/>
              <a:headEnd/>
              <a:tailEnd/>
            </a:ln>
          </p:spPr>
          <p:txBody>
            <a:bodyPr wrap="none" lIns="0" tIns="0" rIns="0" bIns="0">
              <a:spAutoFit/>
            </a:bodyPr>
            <a:lstStyle/>
            <a:p>
              <a:pPr algn="l">
                <a:buClrTx/>
              </a:pPr>
              <a:r>
                <a:rPr lang="en-US" sz="1200" dirty="0">
                  <a:solidFill>
                    <a:srgbClr val="000000"/>
                  </a:solidFill>
                </a:rPr>
                <a:t> Month 3</a:t>
              </a:r>
              <a:endParaRPr lang="en-US" sz="1800" b="0" dirty="0"/>
            </a:p>
          </p:txBody>
        </p:sp>
        <p:sp>
          <p:nvSpPr>
            <p:cNvPr id="571431" name="Rectangle 42"/>
            <p:cNvSpPr>
              <a:spLocks noChangeArrowheads="1"/>
            </p:cNvSpPr>
            <p:nvPr/>
          </p:nvSpPr>
          <p:spPr bwMode="auto">
            <a:xfrm>
              <a:off x="3802" y="4061"/>
              <a:ext cx="396" cy="115"/>
            </a:xfrm>
            <a:prstGeom prst="rect">
              <a:avLst/>
            </a:prstGeom>
            <a:noFill/>
            <a:ln w="9525">
              <a:noFill/>
              <a:miter lim="800000"/>
              <a:headEnd/>
              <a:tailEnd/>
            </a:ln>
          </p:spPr>
          <p:txBody>
            <a:bodyPr wrap="none" lIns="0" tIns="0" rIns="0" bIns="0">
              <a:spAutoFit/>
            </a:bodyPr>
            <a:lstStyle/>
            <a:p>
              <a:pPr algn="l">
                <a:buClrTx/>
              </a:pPr>
              <a:r>
                <a:rPr lang="en-US" sz="1200" dirty="0">
                  <a:solidFill>
                    <a:srgbClr val="000000"/>
                  </a:solidFill>
                </a:rPr>
                <a:t> Month 4</a:t>
              </a:r>
              <a:endParaRPr lang="en-US" sz="1800" b="0" dirty="0"/>
            </a:p>
          </p:txBody>
        </p:sp>
        <p:sp>
          <p:nvSpPr>
            <p:cNvPr id="571432" name="Rectangle 43"/>
            <p:cNvSpPr>
              <a:spLocks noChangeArrowheads="1"/>
            </p:cNvSpPr>
            <p:nvPr/>
          </p:nvSpPr>
          <p:spPr bwMode="auto">
            <a:xfrm>
              <a:off x="4257" y="4061"/>
              <a:ext cx="423" cy="115"/>
            </a:xfrm>
            <a:prstGeom prst="rect">
              <a:avLst/>
            </a:prstGeom>
            <a:noFill/>
            <a:ln w="9525">
              <a:noFill/>
              <a:miter lim="800000"/>
              <a:headEnd/>
              <a:tailEnd/>
            </a:ln>
          </p:spPr>
          <p:txBody>
            <a:bodyPr wrap="none" lIns="0" tIns="0" rIns="0" bIns="0">
              <a:spAutoFit/>
            </a:bodyPr>
            <a:lstStyle/>
            <a:p>
              <a:pPr algn="l">
                <a:buClrTx/>
              </a:pPr>
              <a:r>
                <a:rPr lang="en-US" sz="1200" dirty="0">
                  <a:solidFill>
                    <a:srgbClr val="000000"/>
                  </a:solidFill>
                </a:rPr>
                <a:t>  Month 5</a:t>
              </a:r>
              <a:endParaRPr lang="en-US" sz="1800" b="0" dirty="0"/>
            </a:p>
          </p:txBody>
        </p:sp>
        <p:sp>
          <p:nvSpPr>
            <p:cNvPr id="571433" name="Rectangle 44"/>
            <p:cNvSpPr>
              <a:spLocks noChangeArrowheads="1"/>
            </p:cNvSpPr>
            <p:nvPr/>
          </p:nvSpPr>
          <p:spPr bwMode="auto">
            <a:xfrm>
              <a:off x="4700" y="4061"/>
              <a:ext cx="385" cy="115"/>
            </a:xfrm>
            <a:prstGeom prst="rect">
              <a:avLst/>
            </a:prstGeom>
            <a:noFill/>
            <a:ln w="9525">
              <a:noFill/>
              <a:miter lim="800000"/>
              <a:headEnd/>
              <a:tailEnd/>
            </a:ln>
          </p:spPr>
          <p:txBody>
            <a:bodyPr wrap="none" lIns="0" tIns="0" rIns="0" bIns="0">
              <a:spAutoFit/>
            </a:bodyPr>
            <a:lstStyle/>
            <a:p>
              <a:pPr algn="l">
                <a:buClrTx/>
              </a:pPr>
              <a:r>
                <a:rPr lang="en-US" sz="1200" dirty="0">
                  <a:solidFill>
                    <a:srgbClr val="000000"/>
                  </a:solidFill>
                </a:rPr>
                <a:t>Month N</a:t>
              </a:r>
              <a:endParaRPr lang="en-US" sz="1800" b="0" dirty="0"/>
            </a:p>
          </p:txBody>
        </p:sp>
        <p:sp>
          <p:nvSpPr>
            <p:cNvPr id="571434" name="Line 45"/>
            <p:cNvSpPr>
              <a:spLocks noChangeShapeType="1"/>
            </p:cNvSpPr>
            <p:nvPr/>
          </p:nvSpPr>
          <p:spPr bwMode="auto">
            <a:xfrm>
              <a:off x="653" y="3339"/>
              <a:ext cx="167" cy="0"/>
            </a:xfrm>
            <a:prstGeom prst="line">
              <a:avLst/>
            </a:prstGeom>
            <a:noFill/>
            <a:ln w="25400">
              <a:solidFill>
                <a:srgbClr val="99CCFF"/>
              </a:solidFill>
              <a:round/>
              <a:headEnd/>
              <a:tailEnd/>
            </a:ln>
          </p:spPr>
          <p:txBody>
            <a:bodyPr/>
            <a:lstStyle/>
            <a:p>
              <a:endParaRPr lang="en-US" dirty="0"/>
            </a:p>
          </p:txBody>
        </p:sp>
        <p:sp>
          <p:nvSpPr>
            <p:cNvPr id="571436" name="Line 47"/>
            <p:cNvSpPr>
              <a:spLocks noChangeShapeType="1"/>
            </p:cNvSpPr>
            <p:nvPr/>
          </p:nvSpPr>
          <p:spPr bwMode="auto">
            <a:xfrm>
              <a:off x="653" y="3705"/>
              <a:ext cx="167" cy="0"/>
            </a:xfrm>
            <a:prstGeom prst="line">
              <a:avLst/>
            </a:prstGeom>
            <a:noFill/>
            <a:ln w="25400">
              <a:solidFill>
                <a:srgbClr val="000080"/>
              </a:solidFill>
              <a:round/>
              <a:headEnd/>
              <a:tailEnd/>
            </a:ln>
          </p:spPr>
          <p:txBody>
            <a:bodyPr/>
            <a:lstStyle/>
            <a:p>
              <a:endParaRPr lang="en-US" dirty="0"/>
            </a:p>
          </p:txBody>
        </p:sp>
        <p:sp>
          <p:nvSpPr>
            <p:cNvPr id="571437" name="Rectangle 48"/>
            <p:cNvSpPr>
              <a:spLocks noChangeArrowheads="1"/>
            </p:cNvSpPr>
            <p:nvPr/>
          </p:nvSpPr>
          <p:spPr bwMode="auto">
            <a:xfrm>
              <a:off x="864" y="3312"/>
              <a:ext cx="323" cy="87"/>
            </a:xfrm>
            <a:prstGeom prst="rect">
              <a:avLst/>
            </a:prstGeom>
            <a:noFill/>
            <a:ln w="9525">
              <a:noFill/>
              <a:miter lim="800000"/>
              <a:headEnd/>
              <a:tailEnd/>
            </a:ln>
          </p:spPr>
          <p:txBody>
            <a:bodyPr wrap="none" lIns="0" tIns="0" rIns="0" bIns="0">
              <a:spAutoFit/>
            </a:bodyPr>
            <a:lstStyle/>
            <a:p>
              <a:pPr algn="l">
                <a:buClrTx/>
              </a:pPr>
              <a:r>
                <a:rPr lang="en-US" sz="900" dirty="0" smtClean="0">
                  <a:solidFill>
                    <a:srgbClr val="000000"/>
                  </a:solidFill>
                </a:rPr>
                <a:t>Capacity </a:t>
              </a:r>
              <a:endParaRPr lang="en-US" sz="1800" b="0" dirty="0"/>
            </a:p>
          </p:txBody>
        </p:sp>
      </p:grpSp>
      <p:grpSp>
        <p:nvGrpSpPr>
          <p:cNvPr id="4" name="Group 88"/>
          <p:cNvGrpSpPr>
            <a:grpSpLocks/>
          </p:cNvGrpSpPr>
          <p:nvPr/>
        </p:nvGrpSpPr>
        <p:grpSpPr bwMode="auto">
          <a:xfrm>
            <a:off x="5715000" y="2133600"/>
            <a:ext cx="965200" cy="736600"/>
            <a:chOff x="4572000" y="3124200"/>
            <a:chExt cx="965385" cy="736785"/>
          </a:xfrm>
        </p:grpSpPr>
        <p:pic>
          <p:nvPicPr>
            <p:cNvPr id="571439" name="Picture 89" descr="gears.png"/>
            <p:cNvPicPr>
              <a:picLocks noChangeAspect="1"/>
            </p:cNvPicPr>
            <p:nvPr/>
          </p:nvPicPr>
          <p:blipFill>
            <a:blip r:embed="rId3" cstate="print"/>
            <a:srcRect/>
            <a:stretch>
              <a:fillRect/>
            </a:stretch>
          </p:blipFill>
          <p:spPr bwMode="auto">
            <a:xfrm>
              <a:off x="4572000" y="3124200"/>
              <a:ext cx="508185" cy="508185"/>
            </a:xfrm>
            <a:prstGeom prst="rect">
              <a:avLst/>
            </a:prstGeom>
            <a:noFill/>
            <a:ln w="9525">
              <a:noFill/>
              <a:miter lim="800000"/>
              <a:headEnd/>
              <a:tailEnd/>
            </a:ln>
          </p:spPr>
        </p:pic>
        <p:pic>
          <p:nvPicPr>
            <p:cNvPr id="571440" name="Picture 90" descr="moneybag_dollar.png"/>
            <p:cNvPicPr>
              <a:picLocks noChangeAspect="1"/>
            </p:cNvPicPr>
            <p:nvPr/>
          </p:nvPicPr>
          <p:blipFill>
            <a:blip r:embed="rId4" cstate="print"/>
            <a:srcRect/>
            <a:stretch>
              <a:fillRect/>
            </a:stretch>
          </p:blipFill>
          <p:spPr bwMode="auto">
            <a:xfrm>
              <a:off x="4953000" y="3276600"/>
              <a:ext cx="584385" cy="584385"/>
            </a:xfrm>
            <a:prstGeom prst="rect">
              <a:avLst/>
            </a:prstGeom>
            <a:noFill/>
            <a:ln w="9525">
              <a:noFill/>
              <a:miter lim="800000"/>
              <a:headEnd/>
              <a:tailEnd/>
            </a:ln>
          </p:spPr>
        </p:pic>
        <p:pic>
          <p:nvPicPr>
            <p:cNvPr id="571441" name="Picture 91" descr="calculator.png"/>
            <p:cNvPicPr>
              <a:picLocks noChangeAspect="1"/>
            </p:cNvPicPr>
            <p:nvPr/>
          </p:nvPicPr>
          <p:blipFill>
            <a:blip r:embed="rId5" cstate="print"/>
            <a:srcRect/>
            <a:stretch>
              <a:fillRect/>
            </a:stretch>
          </p:blipFill>
          <p:spPr bwMode="auto">
            <a:xfrm>
              <a:off x="4724400" y="3429000"/>
              <a:ext cx="431985" cy="431985"/>
            </a:xfrm>
            <a:prstGeom prst="rect">
              <a:avLst/>
            </a:prstGeom>
            <a:noFill/>
            <a:ln w="9525">
              <a:noFill/>
              <a:miter lim="800000"/>
              <a:headEnd/>
              <a:tailEnd/>
            </a:ln>
          </p:spPr>
        </p:pic>
      </p:grpSp>
      <p:sp>
        <p:nvSpPr>
          <p:cNvPr id="51" name="Slide Number Placeholder 50"/>
          <p:cNvSpPr>
            <a:spLocks noGrp="1"/>
          </p:cNvSpPr>
          <p:nvPr>
            <p:ph type="sldNum" sz="quarter" idx="10"/>
          </p:nvPr>
        </p:nvSpPr>
        <p:spPr/>
        <p:txBody>
          <a:bodyPr/>
          <a:lstStyle/>
          <a:p>
            <a:fld id="{704A1AC0-E45B-43F7-9383-FC2586113505}" type="slidenum">
              <a:rPr lang="en-US" smtClean="0"/>
              <a:pPr/>
              <a:t>15</a:t>
            </a:fld>
            <a:endParaRPr lang="en-US" dirty="0"/>
          </a:p>
        </p:txBody>
      </p:sp>
      <p:sp>
        <p:nvSpPr>
          <p:cNvPr id="52" name="Footer Placeholder 51"/>
          <p:cNvSpPr>
            <a:spLocks noGrp="1"/>
          </p:cNvSpPr>
          <p:nvPr>
            <p:ph type="ftr" sz="quarter" idx="11"/>
          </p:nvPr>
        </p:nvSpPr>
        <p:spPr/>
        <p:txBody>
          <a:bodyPr/>
          <a:lstStyle/>
          <a:p>
            <a:r>
              <a:rPr lang="en-US" dirty="0" smtClean="0"/>
              <a:t>S3L5_p</a:t>
            </a:r>
            <a:endParaRPr lang="en-US" dirty="0"/>
          </a:p>
        </p:txBody>
      </p:sp>
      <p:sp>
        <p:nvSpPr>
          <p:cNvPr id="53" name="Rectangle 48"/>
          <p:cNvSpPr>
            <a:spLocks noChangeArrowheads="1"/>
          </p:cNvSpPr>
          <p:nvPr/>
        </p:nvSpPr>
        <p:spPr bwMode="auto">
          <a:xfrm>
            <a:off x="1295400" y="5347901"/>
            <a:ext cx="763029" cy="138499"/>
          </a:xfrm>
          <a:prstGeom prst="rect">
            <a:avLst/>
          </a:prstGeom>
          <a:noFill/>
          <a:ln w="9525">
            <a:noFill/>
            <a:miter lim="800000"/>
            <a:headEnd/>
            <a:tailEnd/>
          </a:ln>
        </p:spPr>
        <p:txBody>
          <a:bodyPr wrap="none" lIns="0" tIns="0" rIns="0" bIns="0">
            <a:spAutoFit/>
          </a:bodyPr>
          <a:lstStyle/>
          <a:p>
            <a:pPr algn="l">
              <a:buClrTx/>
            </a:pPr>
            <a:r>
              <a:rPr lang="en-US" sz="900" dirty="0" smtClean="0">
                <a:solidFill>
                  <a:srgbClr val="000000"/>
                </a:solidFill>
              </a:rPr>
              <a:t>Actual Output</a:t>
            </a:r>
            <a:endParaRPr lang="en-US" sz="1800" b="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43000" y="228600"/>
            <a:ext cx="7010400" cy="944562"/>
          </a:xfrm>
          <a:prstGeom prst="rect">
            <a:avLst/>
          </a:prstGeom>
        </p:spPr>
        <p:txBody>
          <a:bodyPr>
            <a:normAutofit fontScale="90000"/>
          </a:bodyPr>
          <a:lstStyle/>
          <a:p>
            <a:pPr>
              <a:defRPr/>
            </a:pPr>
            <a:r>
              <a:rPr lang="en-US" sz="3600" dirty="0" smtClean="0"/>
              <a:t>Capturing Output Costs</a:t>
            </a:r>
            <a:br>
              <a:rPr lang="en-US" sz="3600" dirty="0" smtClean="0"/>
            </a:br>
            <a:r>
              <a:rPr lang="en-US" sz="3600" dirty="0" smtClean="0"/>
              <a:t>Analysis</a:t>
            </a:r>
            <a:endParaRPr lang="en-US" sz="3600" dirty="0"/>
          </a:p>
        </p:txBody>
      </p:sp>
      <p:grpSp>
        <p:nvGrpSpPr>
          <p:cNvPr id="4" name="Group 50"/>
          <p:cNvGrpSpPr>
            <a:grpSpLocks/>
          </p:cNvGrpSpPr>
          <p:nvPr/>
        </p:nvGrpSpPr>
        <p:grpSpPr bwMode="auto">
          <a:xfrm>
            <a:off x="457200" y="2657475"/>
            <a:ext cx="3505200" cy="3362325"/>
            <a:chOff x="533401" y="2438400"/>
            <a:chExt cx="2895599" cy="2764384"/>
          </a:xfrm>
        </p:grpSpPr>
        <p:pic>
          <p:nvPicPr>
            <p:cNvPr id="573444" name="Picture 3"/>
            <p:cNvPicPr>
              <a:picLocks noChangeAspect="1" noChangeArrowheads="1"/>
            </p:cNvPicPr>
            <p:nvPr/>
          </p:nvPicPr>
          <p:blipFill>
            <a:blip r:embed="rId3" cstate="print"/>
            <a:srcRect/>
            <a:stretch>
              <a:fillRect/>
            </a:stretch>
          </p:blipFill>
          <p:spPr bwMode="auto">
            <a:xfrm>
              <a:off x="990600" y="2438400"/>
              <a:ext cx="2390775" cy="2371725"/>
            </a:xfrm>
            <a:prstGeom prst="rect">
              <a:avLst/>
            </a:prstGeom>
            <a:noFill/>
            <a:ln w="9525">
              <a:noFill/>
              <a:miter lim="800000"/>
              <a:headEnd/>
              <a:tailEnd/>
            </a:ln>
          </p:spPr>
        </p:pic>
        <p:sp>
          <p:nvSpPr>
            <p:cNvPr id="573445" name="TextBox 48"/>
            <p:cNvSpPr txBox="1">
              <a:spLocks noChangeArrowheads="1"/>
            </p:cNvSpPr>
            <p:nvPr/>
          </p:nvSpPr>
          <p:spPr bwMode="auto">
            <a:xfrm>
              <a:off x="1143001" y="4952188"/>
              <a:ext cx="2285999" cy="250596"/>
            </a:xfrm>
            <a:prstGeom prst="rect">
              <a:avLst/>
            </a:prstGeom>
            <a:noFill/>
            <a:ln w="9525">
              <a:noFill/>
              <a:miter lim="800000"/>
              <a:headEnd/>
              <a:tailEnd/>
            </a:ln>
          </p:spPr>
          <p:txBody>
            <a:bodyPr>
              <a:spAutoFit/>
            </a:bodyPr>
            <a:lstStyle/>
            <a:p>
              <a:pPr>
                <a:buClrTx/>
              </a:pPr>
              <a:r>
                <a:rPr lang="en-US" sz="1400" b="0" dirty="0"/>
                <a:t>Cost of Closing Tickets</a:t>
              </a:r>
            </a:p>
          </p:txBody>
        </p:sp>
        <p:sp>
          <p:nvSpPr>
            <p:cNvPr id="573446" name="TextBox 49"/>
            <p:cNvSpPr txBox="1">
              <a:spLocks noChangeArrowheads="1"/>
            </p:cNvSpPr>
            <p:nvPr/>
          </p:nvSpPr>
          <p:spPr bwMode="auto">
            <a:xfrm rot="-5400000">
              <a:off x="-484699" y="3532201"/>
              <a:ext cx="2287991" cy="251791"/>
            </a:xfrm>
            <a:prstGeom prst="rect">
              <a:avLst/>
            </a:prstGeom>
            <a:noFill/>
            <a:ln w="9525">
              <a:noFill/>
              <a:miter lim="800000"/>
              <a:headEnd/>
              <a:tailEnd/>
            </a:ln>
          </p:spPr>
          <p:txBody>
            <a:bodyPr>
              <a:spAutoFit/>
            </a:bodyPr>
            <a:lstStyle/>
            <a:p>
              <a:pPr>
                <a:buClrTx/>
              </a:pPr>
              <a:r>
                <a:rPr lang="en-US" sz="1400" b="0" dirty="0"/>
                <a:t>Number of Tickets</a:t>
              </a:r>
            </a:p>
          </p:txBody>
        </p:sp>
      </p:grpSp>
      <p:sp>
        <p:nvSpPr>
          <p:cNvPr id="3" name="Content Placeholder 2"/>
          <p:cNvSpPr>
            <a:spLocks/>
          </p:cNvSpPr>
          <p:nvPr/>
        </p:nvSpPr>
        <p:spPr bwMode="auto">
          <a:xfrm>
            <a:off x="533400" y="1600200"/>
            <a:ext cx="8229600" cy="762000"/>
          </a:xfrm>
          <a:prstGeom prst="rect">
            <a:avLst/>
          </a:prstGeom>
          <a:noFill/>
          <a:ln w="9525">
            <a:noFill/>
            <a:miter lim="800000"/>
            <a:headEnd/>
            <a:tailEnd/>
          </a:ln>
        </p:spPr>
        <p:txBody>
          <a:bodyPr/>
          <a:lstStyle/>
          <a:p>
            <a:pPr marL="342900" indent="-342900" algn="l" eaLnBrk="0" hangingPunct="0">
              <a:spcBef>
                <a:spcPct val="20000"/>
              </a:spcBef>
              <a:buClrTx/>
              <a:buFontTx/>
              <a:buChar char="•"/>
            </a:pPr>
            <a:r>
              <a:rPr lang="en-US" sz="2400" b="0" dirty="0"/>
              <a:t>Visibility across the Army as to what tasks should costs</a:t>
            </a:r>
          </a:p>
          <a:p>
            <a:pPr marL="342900" indent="-342900" algn="l" eaLnBrk="0" hangingPunct="0">
              <a:spcBef>
                <a:spcPct val="20000"/>
              </a:spcBef>
              <a:buClrTx/>
              <a:buFontTx/>
              <a:buChar char="•"/>
            </a:pPr>
            <a:endParaRPr lang="en-US" sz="2400" b="0" dirty="0"/>
          </a:p>
          <a:p>
            <a:pPr marL="342900" indent="-342900" algn="l" eaLnBrk="0" hangingPunct="0">
              <a:spcBef>
                <a:spcPct val="20000"/>
              </a:spcBef>
              <a:buClrTx/>
              <a:buFontTx/>
              <a:buChar char="•"/>
            </a:pPr>
            <a:endParaRPr lang="en-US" sz="2400" b="0" dirty="0"/>
          </a:p>
        </p:txBody>
      </p:sp>
      <p:sp>
        <p:nvSpPr>
          <p:cNvPr id="5" name="Content Placeholder 2"/>
          <p:cNvSpPr>
            <a:spLocks/>
          </p:cNvSpPr>
          <p:nvPr/>
        </p:nvSpPr>
        <p:spPr bwMode="auto">
          <a:xfrm>
            <a:off x="4267200" y="2514600"/>
            <a:ext cx="3733800" cy="3657600"/>
          </a:xfrm>
          <a:prstGeom prst="rect">
            <a:avLst/>
          </a:prstGeom>
          <a:noFill/>
          <a:ln w="9525">
            <a:noFill/>
            <a:miter lim="800000"/>
            <a:headEnd/>
            <a:tailEnd/>
          </a:ln>
        </p:spPr>
        <p:txBody>
          <a:bodyPr/>
          <a:lstStyle/>
          <a:p>
            <a:pPr marL="342900" indent="-342900" algn="l" eaLnBrk="0" hangingPunct="0">
              <a:spcBef>
                <a:spcPct val="20000"/>
              </a:spcBef>
              <a:buClrTx/>
              <a:buFont typeface="Arial" pitchFamily="34" charset="0"/>
              <a:buChar char="–"/>
            </a:pPr>
            <a:r>
              <a:rPr lang="en-US" sz="2000" b="0" dirty="0"/>
              <a:t>Supports Comparative Analysis between sites, tasks, types of work, groups of resources to identify best practice </a:t>
            </a:r>
            <a:r>
              <a:rPr lang="en-US" sz="2000" b="0" dirty="0" smtClean="0"/>
              <a:t>vs. </a:t>
            </a:r>
            <a:r>
              <a:rPr lang="en-US" sz="2000" b="0" dirty="0"/>
              <a:t>inefficiencies</a:t>
            </a:r>
          </a:p>
          <a:p>
            <a:pPr marL="342900" indent="-342900" algn="l" eaLnBrk="0" hangingPunct="0">
              <a:spcBef>
                <a:spcPct val="20000"/>
              </a:spcBef>
              <a:buClrTx/>
              <a:buFont typeface="Arial" pitchFamily="34" charset="0"/>
              <a:buChar char="–"/>
            </a:pPr>
            <a:endParaRPr lang="en-US" sz="2000" b="0" dirty="0"/>
          </a:p>
          <a:p>
            <a:pPr marL="342900" indent="-342900" algn="l" eaLnBrk="0" hangingPunct="0">
              <a:spcBef>
                <a:spcPct val="20000"/>
              </a:spcBef>
              <a:buClrTx/>
              <a:buFont typeface="Arial" pitchFamily="34" charset="0"/>
              <a:buChar char="–"/>
            </a:pPr>
            <a:r>
              <a:rPr lang="en-US" sz="2000" b="0" dirty="0"/>
              <a:t>Allows for realization of trade-offs between delivery and resource consumption</a:t>
            </a:r>
          </a:p>
          <a:p>
            <a:pPr marL="342900" indent="-342900" algn="l" eaLnBrk="0" hangingPunct="0">
              <a:spcBef>
                <a:spcPct val="20000"/>
              </a:spcBef>
              <a:buClrTx/>
              <a:buFontTx/>
              <a:buChar char="•"/>
            </a:pPr>
            <a:endParaRPr lang="en-US" sz="2000" b="0" dirty="0"/>
          </a:p>
          <a:p>
            <a:pPr marL="342900" indent="-342900" algn="l" eaLnBrk="0" hangingPunct="0">
              <a:spcBef>
                <a:spcPct val="20000"/>
              </a:spcBef>
              <a:buClrTx/>
              <a:buFontTx/>
              <a:buChar char="•"/>
            </a:pPr>
            <a:endParaRPr lang="en-US" sz="2400" b="0" dirty="0"/>
          </a:p>
        </p:txBody>
      </p:sp>
      <p:sp>
        <p:nvSpPr>
          <p:cNvPr id="10" name="Slide Number Placeholder 9"/>
          <p:cNvSpPr>
            <a:spLocks noGrp="1"/>
          </p:cNvSpPr>
          <p:nvPr>
            <p:ph type="sldNum" sz="quarter" idx="10"/>
          </p:nvPr>
        </p:nvSpPr>
        <p:spPr/>
        <p:txBody>
          <a:bodyPr/>
          <a:lstStyle/>
          <a:p>
            <a:fld id="{704A1AC0-E45B-43F7-9383-FC2586113505}" type="slidenum">
              <a:rPr lang="en-US" smtClean="0"/>
              <a:pPr/>
              <a:t>16</a:t>
            </a:fld>
            <a:endParaRPr lang="en-US" dirty="0"/>
          </a:p>
        </p:txBody>
      </p:sp>
      <p:sp>
        <p:nvSpPr>
          <p:cNvPr id="11" name="Footer Placeholder 10"/>
          <p:cNvSpPr>
            <a:spLocks noGrp="1"/>
          </p:cNvSpPr>
          <p:nvPr>
            <p:ph type="ftr" sz="quarter" idx="11"/>
          </p:nvPr>
        </p:nvSpPr>
        <p:spPr/>
        <p:txBody>
          <a:bodyPr/>
          <a:lstStyle/>
          <a:p>
            <a:r>
              <a:rPr lang="en-US" dirty="0" smtClean="0"/>
              <a:t>S3L5_p</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6617" name="AutoShape 25"/>
          <p:cNvSpPr>
            <a:spLocks noChangeArrowheads="1"/>
          </p:cNvSpPr>
          <p:nvPr/>
        </p:nvSpPr>
        <p:spPr bwMode="auto">
          <a:xfrm>
            <a:off x="5562600" y="3175000"/>
            <a:ext cx="3581400" cy="1524000"/>
          </a:xfrm>
          <a:prstGeom prst="flowChartDocument">
            <a:avLst/>
          </a:prstGeom>
          <a:solidFill>
            <a:srgbClr val="CCFFCC"/>
          </a:solidFill>
          <a:ln w="12700" algn="ctr">
            <a:solidFill>
              <a:schemeClr val="tx1"/>
            </a:solidFill>
            <a:miter lim="800000"/>
            <a:headEnd/>
            <a:tailEnd/>
          </a:ln>
        </p:spPr>
        <p:txBody>
          <a:bodyPr lIns="92075" tIns="0" rIns="92075" bIns="0" anchor="ctr">
            <a:spAutoFit/>
          </a:bodyPr>
          <a:lstStyle/>
          <a:p>
            <a:pPr algn="l">
              <a:buClrTx/>
            </a:pPr>
            <a:endParaRPr lang="en-US" sz="1800" b="0" dirty="0"/>
          </a:p>
        </p:txBody>
      </p:sp>
      <p:graphicFrame>
        <p:nvGraphicFramePr>
          <p:cNvPr id="1646594" name="Group 2"/>
          <p:cNvGraphicFramePr>
            <a:graphicFrameLocks noGrp="1"/>
          </p:cNvGraphicFramePr>
          <p:nvPr/>
        </p:nvGraphicFramePr>
        <p:xfrm>
          <a:off x="152400" y="1752600"/>
          <a:ext cx="3657600" cy="1219200"/>
        </p:xfrm>
        <a:graphic>
          <a:graphicData uri="http://schemas.openxmlformats.org/drawingml/2006/table">
            <a:tbl>
              <a:tblPr/>
              <a:tblGrid>
                <a:gridCol w="657225"/>
                <a:gridCol w="1249363"/>
                <a:gridCol w="836612"/>
                <a:gridCol w="914400"/>
              </a:tblGrid>
              <a:tr h="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2ABM0014: LEGAL (ILO)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Quantity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Perm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6100.11B1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100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575512" name="Rectangle 24"/>
          <p:cNvSpPr>
            <a:spLocks noGrp="1" noChangeArrowheads="1"/>
          </p:cNvSpPr>
          <p:nvPr>
            <p:ph type="title" idx="4294967295"/>
          </p:nvPr>
        </p:nvSpPr>
        <p:spPr bwMode="auto">
          <a:xfrm>
            <a:off x="1371600" y="228600"/>
            <a:ext cx="6705600" cy="1143000"/>
          </a:xfrm>
          <a:prstGeom prst="rect">
            <a:avLst/>
          </a:prstGeom>
          <a:noFill/>
          <a:ln>
            <a:miter lim="800000"/>
            <a:headEnd/>
            <a:tailEnd/>
          </a:ln>
        </p:spPr>
        <p:txBody>
          <a:bodyPr tIns="0" bIns="0"/>
          <a:lstStyle/>
          <a:p>
            <a:r>
              <a:rPr lang="en-US" sz="3600" dirty="0" smtClean="0"/>
              <a:t>Capture Output Costs Analysis</a:t>
            </a:r>
          </a:p>
        </p:txBody>
      </p:sp>
      <p:graphicFrame>
        <p:nvGraphicFramePr>
          <p:cNvPr id="22607" name="Group 79"/>
          <p:cNvGraphicFramePr>
            <a:graphicFrameLocks noGrp="1"/>
          </p:cNvGraphicFramePr>
          <p:nvPr/>
        </p:nvGraphicFramePr>
        <p:xfrm>
          <a:off x="5562600" y="3200400"/>
          <a:ext cx="3581400" cy="915988"/>
        </p:xfrm>
        <a:graphic>
          <a:graphicData uri="http://schemas.openxmlformats.org/drawingml/2006/table">
            <a:tbl>
              <a:tblPr/>
              <a:tblGrid>
                <a:gridCol w="657225"/>
                <a:gridCol w="1249363"/>
                <a:gridCol w="795337"/>
                <a:gridCol w="879475"/>
              </a:tblGrid>
              <a:tr h="195263">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Training Event (UIC)</a:t>
                      </a:r>
                    </a:p>
                  </a:txBody>
                  <a:tcPr horzOverflow="overflow">
                    <a:lnL>
                      <a:noFill/>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r>
            </a:tbl>
          </a:graphicData>
        </a:graphic>
      </p:graphicFrame>
      <p:grpSp>
        <p:nvGrpSpPr>
          <p:cNvPr id="2" name="Group 22"/>
          <p:cNvGrpSpPr>
            <a:grpSpLocks/>
          </p:cNvGrpSpPr>
          <p:nvPr/>
        </p:nvGrpSpPr>
        <p:grpSpPr bwMode="auto">
          <a:xfrm>
            <a:off x="4114800" y="3184525"/>
            <a:ext cx="1447800" cy="1039813"/>
            <a:chOff x="4114800" y="3185081"/>
            <a:chExt cx="1447800" cy="1038701"/>
          </a:xfrm>
        </p:grpSpPr>
        <p:sp>
          <p:nvSpPr>
            <p:cNvPr id="575524" name="Line 48"/>
            <p:cNvSpPr>
              <a:spLocks noChangeShapeType="1"/>
            </p:cNvSpPr>
            <p:nvPr/>
          </p:nvSpPr>
          <p:spPr bwMode="auto">
            <a:xfrm>
              <a:off x="4114800" y="3200400"/>
              <a:ext cx="1447800" cy="838200"/>
            </a:xfrm>
            <a:prstGeom prst="line">
              <a:avLst/>
            </a:prstGeom>
            <a:noFill/>
            <a:ln w="12700">
              <a:solidFill>
                <a:schemeClr val="tx1"/>
              </a:solidFill>
              <a:round/>
              <a:headEnd/>
              <a:tailEnd type="triangle" w="med" len="med"/>
            </a:ln>
          </p:spPr>
          <p:txBody>
            <a:bodyPr lIns="92075" tIns="0" rIns="92075" bIns="0">
              <a:spAutoFit/>
            </a:bodyPr>
            <a:lstStyle/>
            <a:p>
              <a:endParaRPr lang="en-US" dirty="0"/>
            </a:p>
          </p:txBody>
        </p:sp>
        <p:sp>
          <p:nvSpPr>
            <p:cNvPr id="575525" name="Oval 50"/>
            <p:cNvSpPr>
              <a:spLocks noChangeArrowheads="1"/>
            </p:cNvSpPr>
            <p:nvPr/>
          </p:nvSpPr>
          <p:spPr bwMode="auto">
            <a:xfrm>
              <a:off x="4267200" y="3185081"/>
              <a:ext cx="1237516" cy="1038701"/>
            </a:xfrm>
            <a:prstGeom prst="ellipse">
              <a:avLst/>
            </a:prstGeom>
            <a:solidFill>
              <a:schemeClr val="accent1"/>
            </a:solidFill>
            <a:ln w="12700" algn="ctr">
              <a:solidFill>
                <a:schemeClr val="tx1"/>
              </a:solidFill>
              <a:round/>
              <a:headEnd/>
              <a:tailEnd/>
            </a:ln>
          </p:spPr>
          <p:txBody>
            <a:bodyPr wrap="none" lIns="92075" tIns="0" rIns="92075" bIns="0" anchor="ctr">
              <a:spAutoFit/>
            </a:bodyPr>
            <a:lstStyle/>
            <a:p>
              <a:pPr algn="l">
                <a:buClrTx/>
              </a:pPr>
              <a:r>
                <a:rPr lang="en-US" sz="1600" dirty="0"/>
                <a:t>10 </a:t>
              </a:r>
            </a:p>
            <a:p>
              <a:pPr algn="l">
                <a:buClrTx/>
              </a:pPr>
              <a:r>
                <a:rPr lang="en-US" sz="1600" dirty="0"/>
                <a:t>rounds</a:t>
              </a:r>
            </a:p>
            <a:p>
              <a:pPr algn="l">
                <a:buClrTx/>
              </a:pPr>
              <a:r>
                <a:rPr lang="en-US" sz="1600" dirty="0"/>
                <a:t>at $50</a:t>
              </a:r>
            </a:p>
          </p:txBody>
        </p:sp>
      </p:grpSp>
      <p:sp>
        <p:nvSpPr>
          <p:cNvPr id="1646644" name="AutoShape 52"/>
          <p:cNvSpPr>
            <a:spLocks noChangeArrowheads="1"/>
          </p:cNvSpPr>
          <p:nvPr/>
        </p:nvSpPr>
        <p:spPr bwMode="auto">
          <a:xfrm>
            <a:off x="1406525" y="3657600"/>
            <a:ext cx="2327275" cy="2605088"/>
          </a:xfrm>
          <a:prstGeom prst="irregularSeal1">
            <a:avLst/>
          </a:prstGeom>
          <a:solidFill>
            <a:srgbClr val="FFFF99"/>
          </a:solidFill>
          <a:ln w="12700" algn="ctr">
            <a:solidFill>
              <a:schemeClr val="tx1"/>
            </a:solidFill>
            <a:miter lim="800000"/>
            <a:headEnd/>
            <a:tailEnd/>
          </a:ln>
        </p:spPr>
        <p:txBody>
          <a:bodyPr lIns="92075" tIns="0" rIns="92075" bIns="0" anchor="ctr">
            <a:spAutoFit/>
          </a:bodyPr>
          <a:lstStyle/>
          <a:p>
            <a:pPr algn="l">
              <a:buClrTx/>
            </a:pPr>
            <a:r>
              <a:rPr lang="en-US" sz="2000" dirty="0"/>
              <a:t>Qty is valuated </a:t>
            </a:r>
          </a:p>
          <a:p>
            <a:pPr algn="l">
              <a:buClrTx/>
            </a:pPr>
            <a:r>
              <a:rPr lang="en-US" sz="2000" dirty="0"/>
              <a:t>with rate</a:t>
            </a:r>
          </a:p>
        </p:txBody>
      </p:sp>
      <p:graphicFrame>
        <p:nvGraphicFramePr>
          <p:cNvPr id="1646666" name="Group 74"/>
          <p:cNvGraphicFramePr>
            <a:graphicFrameLocks noGrp="1"/>
          </p:cNvGraphicFramePr>
          <p:nvPr/>
        </p:nvGraphicFramePr>
        <p:xfrm>
          <a:off x="76200" y="1600200"/>
          <a:ext cx="3886198" cy="1371601"/>
        </p:xfrm>
        <a:graphic>
          <a:graphicData uri="http://schemas.openxmlformats.org/drawingml/2006/table">
            <a:tbl>
              <a:tblPr/>
              <a:tblGrid>
                <a:gridCol w="872411"/>
                <a:gridCol w="1268963"/>
                <a:gridCol w="872412"/>
                <a:gridCol w="872412"/>
              </a:tblGrid>
              <a:tr h="370703">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2ABM0065: AMMO SUPPLY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7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Cost 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Quantity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r h="6301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Ammo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9400.AMMO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10 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CCFFCC"/>
                    </a:solidFill>
                  </a:tcPr>
                </a:tc>
              </a:tr>
            </a:tbl>
          </a:graphicData>
        </a:graphic>
      </p:graphicFrame>
      <p:graphicFrame>
        <p:nvGraphicFramePr>
          <p:cNvPr id="1646711" name="Group 119"/>
          <p:cNvGraphicFramePr>
            <a:graphicFrameLocks noGrp="1"/>
          </p:cNvGraphicFramePr>
          <p:nvPr/>
        </p:nvGraphicFramePr>
        <p:xfrm>
          <a:off x="5562600" y="3771900"/>
          <a:ext cx="3552825" cy="609600"/>
        </p:xfrm>
        <a:graphic>
          <a:graphicData uri="http://schemas.openxmlformats.org/drawingml/2006/table">
            <a:tbl>
              <a:tblPr/>
              <a:tblGrid>
                <a:gridCol w="658813"/>
                <a:gridCol w="1250950"/>
                <a:gridCol w="796925"/>
                <a:gridCol w="846137"/>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Name</a:t>
                      </a:r>
                    </a:p>
                  </a:txBody>
                  <a:tcPr marL="92075" marR="92075" marT="0" marB="0"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Cost Element</a:t>
                      </a:r>
                    </a:p>
                  </a:txBody>
                  <a:tcPr marL="92075" marR="9207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Amount</a:t>
                      </a:r>
                    </a:p>
                  </a:txBody>
                  <a:tcPr marL="92075" marR="9207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Quantity</a:t>
                      </a:r>
                    </a:p>
                  </a:txBody>
                  <a:tcPr marL="92075" marR="92075" marT="0" marB="0"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rPr>
                        <a:t>Ammo</a:t>
                      </a:r>
                    </a:p>
                  </a:txBody>
                  <a:tcPr marL="92075" marR="92075" marT="0" marB="0"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rPr>
                        <a:t>9400.AMMO</a:t>
                      </a:r>
                    </a:p>
                  </a:txBody>
                  <a:tcPr marL="92075" marR="9207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rPr>
                        <a:t>$500</a:t>
                      </a:r>
                    </a:p>
                  </a:txBody>
                  <a:tcPr marL="92075" marR="92075"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rPr>
                        <a:t>10 EA</a:t>
                      </a:r>
                    </a:p>
                  </a:txBody>
                  <a:tcPr marL="92075" marR="92075" marT="0" marB="0"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grpSp>
        <p:nvGrpSpPr>
          <p:cNvPr id="3" name="Group 143"/>
          <p:cNvGrpSpPr>
            <a:grpSpLocks/>
          </p:cNvGrpSpPr>
          <p:nvPr/>
        </p:nvGrpSpPr>
        <p:grpSpPr bwMode="auto">
          <a:xfrm>
            <a:off x="3276600" y="2438400"/>
            <a:ext cx="1143000" cy="1022350"/>
            <a:chOff x="2075" y="3004"/>
            <a:chExt cx="565" cy="548"/>
          </a:xfrm>
        </p:grpSpPr>
        <p:sp>
          <p:nvSpPr>
            <p:cNvPr id="575556" name="Freeform 144"/>
            <p:cNvSpPr>
              <a:spLocks/>
            </p:cNvSpPr>
            <p:nvPr/>
          </p:nvSpPr>
          <p:spPr bwMode="auto">
            <a:xfrm>
              <a:off x="2075" y="3004"/>
              <a:ext cx="565" cy="548"/>
            </a:xfrm>
            <a:custGeom>
              <a:avLst/>
              <a:gdLst>
                <a:gd name="T0" fmla="*/ 0 w 547"/>
                <a:gd name="T1" fmla="*/ 274 h 580"/>
                <a:gd name="T2" fmla="*/ 283 w 547"/>
                <a:gd name="T3" fmla="*/ 0 h 580"/>
                <a:gd name="T4" fmla="*/ 565 w 547"/>
                <a:gd name="T5" fmla="*/ 274 h 580"/>
                <a:gd name="T6" fmla="*/ 283 w 547"/>
                <a:gd name="T7" fmla="*/ 548 h 580"/>
                <a:gd name="T8" fmla="*/ 0 w 547"/>
                <a:gd name="T9" fmla="*/ 274 h 580"/>
                <a:gd name="T10" fmla="*/ 0 60000 65536"/>
                <a:gd name="T11" fmla="*/ 0 60000 65536"/>
                <a:gd name="T12" fmla="*/ 0 60000 65536"/>
                <a:gd name="T13" fmla="*/ 0 60000 65536"/>
                <a:gd name="T14" fmla="*/ 0 60000 65536"/>
                <a:gd name="T15" fmla="*/ 0 w 547"/>
                <a:gd name="T16" fmla="*/ 0 h 580"/>
                <a:gd name="T17" fmla="*/ 547 w 547"/>
                <a:gd name="T18" fmla="*/ 580 h 580"/>
              </a:gdLst>
              <a:ahLst/>
              <a:cxnLst>
                <a:cxn ang="T10">
                  <a:pos x="T0" y="T1"/>
                </a:cxn>
                <a:cxn ang="T11">
                  <a:pos x="T2" y="T3"/>
                </a:cxn>
                <a:cxn ang="T12">
                  <a:pos x="T4" y="T5"/>
                </a:cxn>
                <a:cxn ang="T13">
                  <a:pos x="T6" y="T7"/>
                </a:cxn>
                <a:cxn ang="T14">
                  <a:pos x="T8" y="T9"/>
                </a:cxn>
              </a:cxnLst>
              <a:rect l="T15" t="T16" r="T17" b="T18"/>
              <a:pathLst>
                <a:path w="547" h="580">
                  <a:moveTo>
                    <a:pt x="0" y="290"/>
                  </a:moveTo>
                  <a:lnTo>
                    <a:pt x="274" y="0"/>
                  </a:lnTo>
                  <a:lnTo>
                    <a:pt x="547" y="290"/>
                  </a:lnTo>
                  <a:lnTo>
                    <a:pt x="274" y="580"/>
                  </a:lnTo>
                  <a:lnTo>
                    <a:pt x="0" y="290"/>
                  </a:lnTo>
                  <a:close/>
                </a:path>
              </a:pathLst>
            </a:custGeom>
            <a:solidFill>
              <a:srgbClr val="CCFFCC"/>
            </a:solidFill>
            <a:ln w="9525">
              <a:solidFill>
                <a:schemeClr val="tx1"/>
              </a:solidFill>
              <a:round/>
              <a:headEnd/>
              <a:tailEnd/>
            </a:ln>
          </p:spPr>
          <p:txBody>
            <a:bodyPr/>
            <a:lstStyle/>
            <a:p>
              <a:pPr algn="l">
                <a:buClrTx/>
              </a:pPr>
              <a:endParaRPr lang="en-US" sz="1800" b="0" dirty="0"/>
            </a:p>
          </p:txBody>
        </p:sp>
        <p:sp>
          <p:nvSpPr>
            <p:cNvPr id="575557" name="Text Box 145"/>
            <p:cNvSpPr txBox="1">
              <a:spLocks noChangeArrowheads="1"/>
            </p:cNvSpPr>
            <p:nvPr/>
          </p:nvSpPr>
          <p:spPr bwMode="blackWhite">
            <a:xfrm>
              <a:off x="2150" y="3167"/>
              <a:ext cx="397" cy="295"/>
            </a:xfrm>
            <a:prstGeom prst="rect">
              <a:avLst/>
            </a:prstGeom>
            <a:noFill/>
            <a:ln w="12700" algn="ctr">
              <a:noFill/>
              <a:miter lim="800000"/>
              <a:headEnd/>
              <a:tailEnd/>
            </a:ln>
          </p:spPr>
          <p:txBody>
            <a:bodyPr wrap="none" lIns="92075" tIns="46038" rIns="92075" bIns="46038">
              <a:spAutoFit/>
            </a:bodyPr>
            <a:lstStyle/>
            <a:p>
              <a:pPr marL="342900" indent="-342900" eaLnBrk="0" hangingPunct="0">
                <a:spcAft>
                  <a:spcPts val="200"/>
                </a:spcAft>
                <a:buClrTx/>
                <a:buFont typeface="Monotype Sorts"/>
                <a:buNone/>
              </a:pPr>
              <a:r>
                <a:rPr lang="en-US" sz="1400" dirty="0">
                  <a:solidFill>
                    <a:srgbClr val="000000"/>
                  </a:solidFill>
                  <a:cs typeface="Times New Roman" pitchFamily="18" charset="0"/>
                </a:rPr>
                <a:t>AMMO </a:t>
              </a:r>
            </a:p>
            <a:p>
              <a:pPr marL="342900" indent="-342900" eaLnBrk="0" hangingPunct="0">
                <a:spcAft>
                  <a:spcPts val="200"/>
                </a:spcAft>
                <a:buClrTx/>
                <a:buFont typeface="Monotype Sorts"/>
                <a:buNone/>
              </a:pPr>
              <a:r>
                <a:rPr lang="en-US" sz="1400" dirty="0">
                  <a:solidFill>
                    <a:srgbClr val="000000"/>
                  </a:solidFill>
                  <a:cs typeface="Times New Roman" pitchFamily="18" charset="0"/>
                </a:rPr>
                <a:t>FIRED</a:t>
              </a:r>
            </a:p>
          </p:txBody>
        </p:sp>
      </p:grpSp>
      <p:sp>
        <p:nvSpPr>
          <p:cNvPr id="575558" name="AutoShape 4"/>
          <p:cNvSpPr>
            <a:spLocks noChangeArrowheads="1"/>
          </p:cNvSpPr>
          <p:nvPr/>
        </p:nvSpPr>
        <p:spPr bwMode="auto">
          <a:xfrm>
            <a:off x="457200" y="3429000"/>
            <a:ext cx="838200" cy="1066800"/>
          </a:xfrm>
          <a:prstGeom prst="wedgeRectCallout">
            <a:avLst>
              <a:gd name="adj1" fmla="val -23106"/>
              <a:gd name="adj2" fmla="val -131847"/>
            </a:avLst>
          </a:prstGeom>
          <a:gradFill rotWithShape="1">
            <a:gsLst>
              <a:gs pos="0">
                <a:srgbClr val="FFFF66"/>
              </a:gs>
              <a:gs pos="50000">
                <a:srgbClr val="FFFFFF"/>
              </a:gs>
              <a:gs pos="100000">
                <a:srgbClr val="FFFF66"/>
              </a:gs>
            </a:gsLst>
            <a:lin ang="5400000" scaled="1"/>
          </a:gradFill>
          <a:ln w="12700" algn="ctr">
            <a:solidFill>
              <a:schemeClr val="tx1"/>
            </a:solidFill>
            <a:miter lim="800000"/>
            <a:headEnd/>
            <a:tailEnd/>
          </a:ln>
        </p:spPr>
        <p:txBody>
          <a:bodyPr lIns="92075" tIns="0" rIns="92075" bIns="0"/>
          <a:lstStyle/>
          <a:p>
            <a:endParaRPr lang="en-US" dirty="0"/>
          </a:p>
        </p:txBody>
      </p:sp>
      <p:grpSp>
        <p:nvGrpSpPr>
          <p:cNvPr id="4" name="Group 498"/>
          <p:cNvGrpSpPr>
            <a:grpSpLocks/>
          </p:cNvGrpSpPr>
          <p:nvPr/>
        </p:nvGrpSpPr>
        <p:grpSpPr bwMode="auto">
          <a:xfrm>
            <a:off x="609600" y="3581400"/>
            <a:ext cx="666750" cy="762000"/>
            <a:chOff x="828" y="3744"/>
            <a:chExt cx="420" cy="480"/>
          </a:xfrm>
        </p:grpSpPr>
        <p:sp>
          <p:nvSpPr>
            <p:cNvPr id="575560" name="Rectangle 71"/>
            <p:cNvSpPr>
              <a:spLocks noChangeArrowheads="1"/>
            </p:cNvSpPr>
            <p:nvPr/>
          </p:nvSpPr>
          <p:spPr bwMode="auto">
            <a:xfrm>
              <a:off x="828" y="3744"/>
              <a:ext cx="409" cy="173"/>
            </a:xfrm>
            <a:prstGeom prst="rect">
              <a:avLst/>
            </a:prstGeom>
            <a:noFill/>
            <a:ln w="9525">
              <a:noFill/>
              <a:miter lim="800000"/>
              <a:headEnd/>
              <a:tailEnd/>
            </a:ln>
          </p:spPr>
          <p:txBody>
            <a:bodyPr wrap="none">
              <a:spAutoFit/>
            </a:bodyPr>
            <a:lstStyle/>
            <a:p>
              <a:pPr algn="l">
                <a:buClrTx/>
              </a:pPr>
              <a:r>
                <a:rPr lang="en-US" sz="1200" dirty="0"/>
                <a:t>WARS</a:t>
              </a:r>
            </a:p>
          </p:txBody>
        </p:sp>
        <p:pic>
          <p:nvPicPr>
            <p:cNvPr id="575561" name="Picture 486" descr="bullets"/>
            <p:cNvPicPr>
              <a:picLocks noChangeAspect="1" noChangeArrowheads="1"/>
            </p:cNvPicPr>
            <p:nvPr/>
          </p:nvPicPr>
          <p:blipFill>
            <a:blip r:embed="rId3" cstate="print"/>
            <a:srcRect/>
            <a:stretch>
              <a:fillRect/>
            </a:stretch>
          </p:blipFill>
          <p:spPr bwMode="auto">
            <a:xfrm>
              <a:off x="896" y="3872"/>
              <a:ext cx="352" cy="352"/>
            </a:xfrm>
            <a:prstGeom prst="rect">
              <a:avLst/>
            </a:prstGeom>
            <a:noFill/>
            <a:ln w="9525">
              <a:noFill/>
              <a:miter lim="800000"/>
              <a:headEnd/>
              <a:tailEnd/>
            </a:ln>
          </p:spPr>
        </p:pic>
      </p:grpSp>
      <p:sp>
        <p:nvSpPr>
          <p:cNvPr id="575562" name="AutoShape 4"/>
          <p:cNvSpPr>
            <a:spLocks noChangeArrowheads="1"/>
          </p:cNvSpPr>
          <p:nvPr/>
        </p:nvSpPr>
        <p:spPr bwMode="auto">
          <a:xfrm>
            <a:off x="5867400" y="5334000"/>
            <a:ext cx="2667000" cy="914400"/>
          </a:xfrm>
          <a:prstGeom prst="wedgeRectCallout">
            <a:avLst>
              <a:gd name="adj1" fmla="val 39227"/>
              <a:gd name="adj2" fmla="val -170486"/>
            </a:avLst>
          </a:prstGeom>
          <a:gradFill rotWithShape="1">
            <a:gsLst>
              <a:gs pos="0">
                <a:srgbClr val="FFFF66"/>
              </a:gs>
              <a:gs pos="50000">
                <a:srgbClr val="FFFFFF"/>
              </a:gs>
              <a:gs pos="100000">
                <a:srgbClr val="FFFF66"/>
              </a:gs>
            </a:gsLst>
            <a:lin ang="5400000" scaled="1"/>
          </a:gradFill>
          <a:ln w="12700" algn="ctr">
            <a:solidFill>
              <a:schemeClr val="tx1"/>
            </a:solidFill>
            <a:miter lim="800000"/>
            <a:headEnd/>
            <a:tailEnd/>
          </a:ln>
        </p:spPr>
        <p:txBody>
          <a:bodyPr lIns="92075" tIns="0" rIns="92075" bIns="0"/>
          <a:lstStyle/>
          <a:p>
            <a:endParaRPr lang="en-US" dirty="0"/>
          </a:p>
        </p:txBody>
      </p:sp>
      <p:sp>
        <p:nvSpPr>
          <p:cNvPr id="575563" name="TextBox 19"/>
          <p:cNvSpPr txBox="1">
            <a:spLocks noChangeArrowheads="1"/>
          </p:cNvSpPr>
          <p:nvPr/>
        </p:nvSpPr>
        <p:spPr bwMode="auto">
          <a:xfrm>
            <a:off x="5867400" y="5426075"/>
            <a:ext cx="2571750" cy="639763"/>
          </a:xfrm>
          <a:prstGeom prst="rect">
            <a:avLst/>
          </a:prstGeom>
          <a:noFill/>
          <a:ln w="9525">
            <a:noFill/>
            <a:miter lim="800000"/>
            <a:headEnd/>
            <a:tailEnd/>
          </a:ln>
        </p:spPr>
        <p:txBody>
          <a:bodyPr>
            <a:spAutoFit/>
          </a:bodyPr>
          <a:lstStyle/>
          <a:p>
            <a:pPr>
              <a:buClrTx/>
            </a:pPr>
            <a:r>
              <a:rPr lang="en-US" sz="1200" dirty="0"/>
              <a:t>AMOUNT AND QUANTITY ARE THE OUTPUTS OF THIS PROCESS </a:t>
            </a:r>
          </a:p>
        </p:txBody>
      </p:sp>
      <p:sp>
        <p:nvSpPr>
          <p:cNvPr id="22" name="Slide Number Placeholder 21"/>
          <p:cNvSpPr>
            <a:spLocks noGrp="1"/>
          </p:cNvSpPr>
          <p:nvPr>
            <p:ph type="sldNum" sz="quarter" idx="10"/>
          </p:nvPr>
        </p:nvSpPr>
        <p:spPr/>
        <p:txBody>
          <a:bodyPr/>
          <a:lstStyle/>
          <a:p>
            <a:fld id="{704A1AC0-E45B-43F7-9383-FC2586113505}" type="slidenum">
              <a:rPr lang="en-US" smtClean="0"/>
              <a:pPr/>
              <a:t>17</a:t>
            </a:fld>
            <a:endParaRPr lang="en-US" dirty="0"/>
          </a:p>
        </p:txBody>
      </p:sp>
      <p:sp>
        <p:nvSpPr>
          <p:cNvPr id="24" name="Footer Placeholder 23"/>
          <p:cNvSpPr>
            <a:spLocks noGrp="1"/>
          </p:cNvSpPr>
          <p:nvPr>
            <p:ph type="ftr" sz="quarter" idx="11"/>
          </p:nvPr>
        </p:nvSpPr>
        <p:spPr/>
        <p:txBody>
          <a:bodyPr/>
          <a:lstStyle/>
          <a:p>
            <a:r>
              <a:rPr lang="en-US" dirty="0" smtClean="0"/>
              <a:t>S3L5_p</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bwMode="auto">
          <a:xfrm>
            <a:off x="1066800" y="304800"/>
            <a:ext cx="7010400" cy="944562"/>
          </a:xfrm>
          <a:prstGeom prst="rect">
            <a:avLst/>
          </a:prstGeom>
          <a:ln>
            <a:miter lim="800000"/>
            <a:headEnd/>
            <a:tailEnd/>
          </a:ln>
        </p:spPr>
        <p:txBody>
          <a:bodyPr>
            <a:normAutofit fontScale="90000"/>
          </a:bodyPr>
          <a:lstStyle/>
          <a:p>
            <a:pPr>
              <a:defRPr/>
            </a:pPr>
            <a:r>
              <a:rPr lang="en-US" sz="3600" dirty="0" smtClean="0"/>
              <a:t>Lesson 2 </a:t>
            </a:r>
            <a:br>
              <a:rPr lang="en-US" sz="3600" dirty="0" smtClean="0"/>
            </a:br>
            <a:r>
              <a:rPr lang="en-US" sz="3600" dirty="0" smtClean="0"/>
              <a:t>Wrap Up</a:t>
            </a:r>
          </a:p>
        </p:txBody>
      </p:sp>
      <p:sp>
        <p:nvSpPr>
          <p:cNvPr id="33794" name="Content Placeholder 4"/>
          <p:cNvSpPr>
            <a:spLocks noGrp="1"/>
          </p:cNvSpPr>
          <p:nvPr>
            <p:ph idx="4294967295"/>
          </p:nvPr>
        </p:nvSpPr>
        <p:spPr bwMode="auto">
          <a:xfrm>
            <a:off x="0" y="1646238"/>
            <a:ext cx="8229600" cy="4906962"/>
          </a:xfrm>
          <a:prstGeom prst="rect">
            <a:avLst/>
          </a:prstGeom>
          <a:ln>
            <a:miter lim="800000"/>
            <a:headEnd/>
            <a:tailEnd/>
          </a:ln>
        </p:spPr>
        <p:txBody>
          <a:bodyPr>
            <a:normAutofit/>
          </a:bodyPr>
          <a:lstStyle/>
          <a:p>
            <a:pPr lvl="1">
              <a:lnSpc>
                <a:spcPct val="70000"/>
              </a:lnSpc>
              <a:buFontTx/>
              <a:buChar char="•"/>
            </a:pPr>
            <a:r>
              <a:rPr lang="en-US" sz="2400" dirty="0" smtClean="0"/>
              <a:t>Output measures can be used to justify resources, to capture total costs, to influence behavioral changes, to retain operation tasks completed daily.</a:t>
            </a:r>
          </a:p>
          <a:p>
            <a:pPr lvl="1">
              <a:lnSpc>
                <a:spcPct val="70000"/>
              </a:lnSpc>
              <a:buFontTx/>
              <a:buChar char="•"/>
            </a:pPr>
            <a:endParaRPr lang="en-US" sz="2400" dirty="0" smtClean="0"/>
          </a:p>
          <a:p>
            <a:pPr lvl="1">
              <a:lnSpc>
                <a:spcPct val="70000"/>
              </a:lnSpc>
              <a:buFontTx/>
              <a:buChar char="•"/>
            </a:pPr>
            <a:r>
              <a:rPr lang="en-US" sz="2400" dirty="0" smtClean="0"/>
              <a:t>The output measures facilitate both qualitative and quantitative measures.  This can also be viewed as efficiency and effectiveness:</a:t>
            </a:r>
          </a:p>
          <a:p>
            <a:pPr lvl="1">
              <a:lnSpc>
                <a:spcPct val="70000"/>
              </a:lnSpc>
              <a:buFontTx/>
              <a:buChar char="•"/>
            </a:pPr>
            <a:endParaRPr lang="en-US" sz="2400" dirty="0" smtClean="0"/>
          </a:p>
          <a:p>
            <a:pPr lvl="2">
              <a:lnSpc>
                <a:spcPct val="70000"/>
              </a:lnSpc>
              <a:buFont typeface="Arial" pitchFamily="34" charset="0"/>
              <a:buChar char="–"/>
            </a:pPr>
            <a:r>
              <a:rPr lang="en-US" sz="2000" dirty="0" smtClean="0"/>
              <a:t>How </a:t>
            </a:r>
            <a:r>
              <a:rPr lang="en-US" sz="2000" b="1" u="sng" dirty="0" smtClean="0"/>
              <a:t>efficiently</a:t>
            </a:r>
            <a:r>
              <a:rPr lang="en-US" sz="2000" dirty="0" smtClean="0"/>
              <a:t> are resources utilized (e.g. how much is expended to close a ticket in 4 hrs, 8, hrs, 2 days?)</a:t>
            </a:r>
          </a:p>
          <a:p>
            <a:pPr lvl="2">
              <a:lnSpc>
                <a:spcPct val="70000"/>
              </a:lnSpc>
              <a:buFont typeface="Arial" pitchFamily="34" charset="0"/>
              <a:buNone/>
            </a:pPr>
            <a:endParaRPr lang="en-US" sz="2000" dirty="0" smtClean="0"/>
          </a:p>
          <a:p>
            <a:pPr lvl="2">
              <a:lnSpc>
                <a:spcPct val="70000"/>
              </a:lnSpc>
              <a:buFont typeface="Arial" pitchFamily="34" charset="0"/>
              <a:buChar char="–"/>
            </a:pPr>
            <a:r>
              <a:rPr lang="en-US" sz="2000" dirty="0" smtClean="0"/>
              <a:t>How </a:t>
            </a:r>
            <a:r>
              <a:rPr lang="en-US" sz="2000" b="1" i="1" u="sng" dirty="0" smtClean="0"/>
              <a:t>effectively</a:t>
            </a:r>
            <a:r>
              <a:rPr lang="en-US" sz="2000" dirty="0" smtClean="0"/>
              <a:t> is the product/service provided to the customer? (e.g. how long does it take for me to close a ticket)</a:t>
            </a:r>
          </a:p>
          <a:p>
            <a:pPr lvl="2">
              <a:lnSpc>
                <a:spcPct val="70000"/>
              </a:lnSpc>
              <a:buFont typeface="Arial" pitchFamily="34" charset="0"/>
              <a:buChar char="–"/>
            </a:pPr>
            <a:endParaRPr lang="en-US" sz="2000" dirty="0" smtClean="0"/>
          </a:p>
        </p:txBody>
      </p:sp>
      <p:sp>
        <p:nvSpPr>
          <p:cNvPr id="5" name="Slide Number Placeholder 4"/>
          <p:cNvSpPr>
            <a:spLocks noGrp="1"/>
          </p:cNvSpPr>
          <p:nvPr>
            <p:ph type="sldNum" sz="quarter" idx="10"/>
          </p:nvPr>
        </p:nvSpPr>
        <p:spPr/>
        <p:txBody>
          <a:bodyPr/>
          <a:lstStyle/>
          <a:p>
            <a:fld id="{704A1AC0-E45B-43F7-9383-FC2586113505}" type="slidenum">
              <a:rPr lang="en-US" smtClean="0"/>
              <a:pPr/>
              <a:t>18</a:t>
            </a:fld>
            <a:endParaRPr lang="en-US" dirty="0"/>
          </a:p>
        </p:txBody>
      </p:sp>
      <p:sp>
        <p:nvSpPr>
          <p:cNvPr id="6" name="Footer Placeholder 5"/>
          <p:cNvSpPr>
            <a:spLocks noGrp="1"/>
          </p:cNvSpPr>
          <p:nvPr>
            <p:ph type="ftr" sz="quarter" idx="11"/>
          </p:nvPr>
        </p:nvSpPr>
        <p:spPr/>
        <p:txBody>
          <a:bodyPr/>
          <a:lstStyle/>
          <a:p>
            <a:r>
              <a:rPr lang="en-US" dirty="0" smtClean="0"/>
              <a:t>S3L5_p</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1219200" y="228600"/>
            <a:ext cx="6705600" cy="685800"/>
          </a:xfrm>
          <a:noFill/>
          <a:ln>
            <a:miter lim="800000"/>
            <a:headEnd/>
            <a:tailEnd/>
          </a:ln>
        </p:spPr>
        <p:txBody>
          <a:bodyPr vert="horz" wrap="square" lIns="91440" tIns="0" rIns="91440" bIns="0" numCol="1" anchor="t" anchorCtr="0" compatLnSpc="1">
            <a:prstTxWarp prst="textNoShape">
              <a:avLst/>
            </a:prstTxWarp>
          </a:bodyPr>
          <a:lstStyle/>
          <a:p>
            <a:pPr eaLnBrk="1" hangingPunct="1"/>
            <a:r>
              <a:rPr lang="en-US" sz="3600" dirty="0" smtClean="0"/>
              <a:t>Lesson 3: Summary/Key Take-</a:t>
            </a:r>
            <a:r>
              <a:rPr lang="en-US" sz="3600" dirty="0" err="1" smtClean="0"/>
              <a:t>Away’s</a:t>
            </a:r>
            <a:endParaRPr lang="en-US" sz="3600" dirty="0" smtClean="0"/>
          </a:p>
        </p:txBody>
      </p:sp>
      <p:sp>
        <p:nvSpPr>
          <p:cNvPr id="33795" name="Rectangle 3"/>
          <p:cNvSpPr>
            <a:spLocks noGrp="1" noChangeArrowheads="1"/>
          </p:cNvSpPr>
          <p:nvPr>
            <p:ph type="body" idx="1"/>
          </p:nvPr>
        </p:nvSpPr>
        <p:spPr bwMode="auto">
          <a:xfrm>
            <a:off x="457200" y="1600200"/>
            <a:ext cx="8229600" cy="3733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b="1" smtClean="0"/>
              <a:t>Objective(s):</a:t>
            </a:r>
          </a:p>
          <a:p>
            <a:pPr eaLnBrk="1" hangingPunct="1"/>
            <a:r>
              <a:rPr lang="en-US" smtClean="0"/>
              <a:t>Highlight the most important concepts addressed throughout the training</a:t>
            </a:r>
          </a:p>
        </p:txBody>
      </p:sp>
      <p:pic>
        <p:nvPicPr>
          <p:cNvPr id="33796" name="Picture 5" descr="document_ok"/>
          <p:cNvPicPr>
            <a:picLocks noChangeAspect="1" noChangeArrowheads="1"/>
          </p:cNvPicPr>
          <p:nvPr/>
        </p:nvPicPr>
        <p:blipFill>
          <a:blip r:embed="rId3" cstate="print"/>
          <a:srcRect/>
          <a:stretch>
            <a:fillRect/>
          </a:stretch>
        </p:blipFill>
        <p:spPr bwMode="auto">
          <a:xfrm>
            <a:off x="457200" y="3886200"/>
            <a:ext cx="2133600" cy="2133600"/>
          </a:xfrm>
          <a:prstGeom prst="rect">
            <a:avLst/>
          </a:prstGeom>
          <a:noFill/>
          <a:ln w="9525">
            <a:noFill/>
            <a:miter lim="800000"/>
            <a:headEnd/>
            <a:tailEnd/>
          </a:ln>
        </p:spPr>
      </p:pic>
      <p:pic>
        <p:nvPicPr>
          <p:cNvPr id="33797" name="Picture 7" descr="marker"/>
          <p:cNvPicPr>
            <a:picLocks noChangeAspect="1" noChangeArrowheads="1"/>
          </p:cNvPicPr>
          <p:nvPr/>
        </p:nvPicPr>
        <p:blipFill>
          <a:blip r:embed="rId4" cstate="print"/>
          <a:srcRect/>
          <a:stretch>
            <a:fillRect/>
          </a:stretch>
        </p:blipFill>
        <p:spPr bwMode="auto">
          <a:xfrm>
            <a:off x="6934200" y="4419600"/>
            <a:ext cx="1905000" cy="1905000"/>
          </a:xfrm>
          <a:prstGeom prst="rect">
            <a:avLst/>
          </a:prstGeom>
          <a:noFill/>
          <a:ln w="9525">
            <a:noFill/>
            <a:miter lim="800000"/>
            <a:headEnd/>
            <a:tailEnd/>
          </a:ln>
        </p:spPr>
      </p:pic>
      <p:sp>
        <p:nvSpPr>
          <p:cNvPr id="33798" name="Text Box 8"/>
          <p:cNvSpPr txBox="1">
            <a:spLocks noChangeArrowheads="1"/>
          </p:cNvSpPr>
          <p:nvPr/>
        </p:nvSpPr>
        <p:spPr bwMode="auto">
          <a:xfrm>
            <a:off x="231775" y="6477000"/>
            <a:ext cx="790575" cy="182563"/>
          </a:xfrm>
          <a:prstGeom prst="rect">
            <a:avLst/>
          </a:prstGeom>
          <a:noFill/>
          <a:ln w="12700" algn="ctr">
            <a:noFill/>
            <a:miter lim="800000"/>
            <a:headEnd/>
            <a:tailEnd/>
          </a:ln>
        </p:spPr>
        <p:txBody>
          <a:bodyPr wrap="none" lIns="92075" tIns="0" rIns="92075" bIns="0">
            <a:spAutoFit/>
          </a:bodyPr>
          <a:lstStyle/>
          <a:p>
            <a:r>
              <a:rPr lang="en-US" sz="1200"/>
              <a:t>S4L3_p1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bwMode="auto">
          <a:xfrm>
            <a:off x="1143000" y="228600"/>
            <a:ext cx="6705600" cy="685800"/>
          </a:xfrm>
          <a:prstGeom prst="rect">
            <a:avLst/>
          </a:prstGeom>
          <a:solidFill>
            <a:srgbClr val="FFFFFF"/>
          </a:solidFill>
          <a:ln>
            <a:miter lim="800000"/>
            <a:headEnd/>
            <a:tailEnd/>
          </a:ln>
        </p:spPr>
        <p:txBody>
          <a:bodyPr tIns="0" bIns="0"/>
          <a:lstStyle/>
          <a:p>
            <a:r>
              <a:rPr lang="en-US" sz="3600" dirty="0" smtClean="0"/>
              <a:t>Lesson 1: </a:t>
            </a:r>
            <a:br>
              <a:rPr lang="en-US" sz="3600" dirty="0" smtClean="0"/>
            </a:br>
            <a:r>
              <a:rPr lang="en-US" sz="3600" dirty="0" smtClean="0"/>
              <a:t>Cost Assignments Overview</a:t>
            </a:r>
          </a:p>
        </p:txBody>
      </p:sp>
      <p:sp>
        <p:nvSpPr>
          <p:cNvPr id="348163" name="Rectangle 3"/>
          <p:cNvSpPr>
            <a:spLocks noGrp="1" noChangeArrowheads="1"/>
          </p:cNvSpPr>
          <p:nvPr>
            <p:ph type="body" idx="4294967295"/>
          </p:nvPr>
        </p:nvSpPr>
        <p:spPr bwMode="auto">
          <a:xfrm>
            <a:off x="381000" y="1828800"/>
            <a:ext cx="8229600" cy="3733800"/>
          </a:xfrm>
          <a:prstGeom prst="rect">
            <a:avLst/>
          </a:prstGeom>
          <a:solidFill>
            <a:srgbClr val="FFFFFF"/>
          </a:solidFill>
          <a:ln>
            <a:miter lim="800000"/>
            <a:headEnd/>
            <a:tailEnd/>
          </a:ln>
        </p:spPr>
        <p:txBody>
          <a:bodyPr/>
          <a:lstStyle/>
          <a:p>
            <a:pPr marL="0" indent="0">
              <a:buFontTx/>
              <a:buNone/>
            </a:pPr>
            <a:r>
              <a:rPr lang="en-US" b="1" dirty="0" smtClean="0"/>
              <a:t>Objective(s):</a:t>
            </a:r>
          </a:p>
          <a:p>
            <a:pPr marL="0" indent="0">
              <a:buFontTx/>
              <a:buNone/>
            </a:pPr>
            <a:r>
              <a:rPr lang="en-US" dirty="0" smtClean="0"/>
              <a:t>Understand the different cost flow methods, the information needed, the Army objective of which method to use.</a:t>
            </a:r>
          </a:p>
          <a:p>
            <a:pPr marL="0" indent="0"/>
            <a:endParaRPr lang="en-US" dirty="0" smtClean="0"/>
          </a:p>
        </p:txBody>
      </p:sp>
      <p:sp>
        <p:nvSpPr>
          <p:cNvPr id="5" name="Slide Number Placeholder 4"/>
          <p:cNvSpPr>
            <a:spLocks noGrp="1"/>
          </p:cNvSpPr>
          <p:nvPr>
            <p:ph type="sldNum" sz="quarter" idx="10"/>
          </p:nvPr>
        </p:nvSpPr>
        <p:spPr/>
        <p:txBody>
          <a:bodyPr/>
          <a:lstStyle/>
          <a:p>
            <a:fld id="{704A1AC0-E45B-43F7-9383-FC2586113505}" type="slidenum">
              <a:rPr lang="en-US" smtClean="0"/>
              <a:pPr/>
              <a:t>2</a:t>
            </a:fld>
            <a:endParaRPr lang="en-US" dirty="0"/>
          </a:p>
        </p:txBody>
      </p:sp>
      <p:sp>
        <p:nvSpPr>
          <p:cNvPr id="6" name="Footer Placeholder 5"/>
          <p:cNvSpPr>
            <a:spLocks noGrp="1"/>
          </p:cNvSpPr>
          <p:nvPr>
            <p:ph type="ftr" sz="quarter" idx="11"/>
          </p:nvPr>
        </p:nvSpPr>
        <p:spPr/>
        <p:txBody>
          <a:bodyPr/>
          <a:lstStyle/>
          <a:p>
            <a:r>
              <a:rPr lang="en-US" dirty="0" smtClean="0"/>
              <a:t>S3L1_p</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bwMode="auto">
          <a:xfrm>
            <a:off x="457200" y="274638"/>
            <a:ext cx="8229600" cy="1143000"/>
          </a:xfrm>
          <a:prstGeom prst="rect">
            <a:avLst/>
          </a:prstGeom>
          <a:noFill/>
          <a:ln>
            <a:miter lim="800000"/>
            <a:headEnd/>
            <a:tailEnd/>
          </a:ln>
        </p:spPr>
        <p:txBody>
          <a:bodyPr/>
          <a:lstStyle/>
          <a:p>
            <a:pPr eaLnBrk="1" hangingPunct="1"/>
            <a:r>
              <a:rPr lang="en-US" smtClean="0"/>
              <a:t>What is Cost?</a:t>
            </a:r>
          </a:p>
        </p:txBody>
      </p:sp>
      <p:sp>
        <p:nvSpPr>
          <p:cNvPr id="34819" name="Text Box 3"/>
          <p:cNvSpPr txBox="1">
            <a:spLocks noChangeArrowheads="1"/>
          </p:cNvSpPr>
          <p:nvPr/>
        </p:nvSpPr>
        <p:spPr bwMode="auto">
          <a:xfrm>
            <a:off x="381000" y="6400800"/>
            <a:ext cx="3389313" cy="212725"/>
          </a:xfrm>
          <a:prstGeom prst="rect">
            <a:avLst/>
          </a:prstGeom>
          <a:noFill/>
          <a:ln w="12700" algn="ctr">
            <a:noFill/>
            <a:miter lim="800000"/>
            <a:headEnd/>
            <a:tailEnd/>
          </a:ln>
        </p:spPr>
        <p:txBody>
          <a:bodyPr wrap="none" lIns="92075" tIns="0" rIns="92075" bIns="0">
            <a:spAutoFit/>
          </a:bodyPr>
          <a:lstStyle/>
          <a:p>
            <a:r>
              <a:rPr lang="en-US" sz="1400"/>
              <a:t>* </a:t>
            </a:r>
            <a:r>
              <a:rPr lang="en-US" sz="1400">
                <a:hlinkClick r:id="rId3"/>
              </a:rPr>
              <a:t>www.rcainstitute.com</a:t>
            </a:r>
            <a:r>
              <a:rPr lang="en-US" sz="1400"/>
              <a:t> - RCA Taxonomy</a:t>
            </a:r>
          </a:p>
        </p:txBody>
      </p:sp>
      <p:graphicFrame>
        <p:nvGraphicFramePr>
          <p:cNvPr id="1695748" name="Group 4"/>
          <p:cNvGraphicFramePr>
            <a:graphicFrameLocks noGrp="1"/>
          </p:cNvGraphicFramePr>
          <p:nvPr/>
        </p:nvGraphicFramePr>
        <p:xfrm>
          <a:off x="381000" y="3933825"/>
          <a:ext cx="8229600" cy="2316480"/>
        </p:xfrm>
        <a:graphic>
          <a:graphicData uri="http://schemas.openxmlformats.org/drawingml/2006/table">
            <a:tbl>
              <a:tblPr/>
              <a:tblGrid>
                <a:gridCol w="8229600"/>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txBody>
                  <a:tcPr marL="92075" marR="92075"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152400">
                <a:tc>
                  <a:txBody>
                    <a:bodyPr/>
                    <a:lstStyle/>
                    <a:p>
                      <a:pPr marL="0" marR="0" lvl="0" indent="0" algn="just" defTabSz="914400" rtl="0" eaLnBrk="1" fontAlgn="base" latinLnBrk="0" hangingPunct="1">
                        <a:lnSpc>
                          <a:spcPct val="100000"/>
                        </a:lnSpc>
                        <a:spcBef>
                          <a:spcPct val="0"/>
                        </a:spcBef>
                        <a:spcAft>
                          <a:spcPct val="0"/>
                        </a:spcAft>
                        <a:buClr>
                          <a:schemeClr val="tx1"/>
                        </a:buClr>
                        <a:buSzTx/>
                        <a:buFontTx/>
                        <a:buNone/>
                        <a:tabLst>
                          <a:tab pos="6080125" algn="l"/>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“Cost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 a monetary measure of the sacrifice associated with:</a:t>
                      </a:r>
                    </a:p>
                  </a:txBody>
                  <a:tcPr marL="92075" marR="92075"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04800">
                <a:tc>
                  <a:txBody>
                    <a:bodyPr/>
                    <a:lstStyle/>
                    <a:p>
                      <a:pPr marL="228600" marR="0" lvl="0" indent="-228600" algn="l" defTabSz="914400" rtl="0" eaLnBrk="1" fontAlgn="base" latinLnBrk="0" hangingPunct="1">
                        <a:lnSpc>
                          <a:spcPct val="100000"/>
                        </a:lnSpc>
                        <a:spcBef>
                          <a:spcPct val="0"/>
                        </a:spcBef>
                        <a:spcAft>
                          <a:spcPct val="0"/>
                        </a:spcAft>
                        <a:buClr>
                          <a:schemeClr val="tx1"/>
                        </a:buClr>
                        <a:buSzTx/>
                        <a:buFontTx/>
                        <a:buChar cha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expending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 action="ppaction://noaction"/>
                        </a:rPr>
                        <a:t>resource functionality</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achieve a specific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 action="ppaction://noaction"/>
                        </a:rPr>
                        <a:t>objective</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a:t>
                      </a:r>
                    </a:p>
                  </a:txBody>
                  <a:tcPr marL="92075" marR="92075"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04800">
                <a:tc>
                  <a:txBody>
                    <a:bodyPr/>
                    <a:lstStyle/>
                    <a:p>
                      <a:pPr marL="228600" marR="0" lvl="0" indent="-228600" algn="l" defTabSz="914400" rtl="0" eaLnBrk="1" fontAlgn="base" latinLnBrk="0" hangingPunct="1">
                        <a:lnSpc>
                          <a:spcPct val="100000"/>
                        </a:lnSpc>
                        <a:spcBef>
                          <a:spcPct val="0"/>
                        </a:spcBef>
                        <a:spcAft>
                          <a:spcPct val="0"/>
                        </a:spcAft>
                        <a:buClr>
                          <a:schemeClr val="tx1"/>
                        </a:buClr>
                        <a:buSzTx/>
                        <a:buFontTx/>
                        <a:buChar cha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utilizing </a:t>
                      </a:r>
                      <a:r>
                        <a:rPr kumimoji="0" lang="en-US"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 action="ppaction://noaction"/>
                        </a:rPr>
                        <a:t>resource output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required to achieve a specific objective, or</a:t>
                      </a:r>
                    </a:p>
                  </a:txBody>
                  <a:tcPr marL="92075" marR="92075"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04800">
                <a:tc>
                  <a:txBody>
                    <a:bodyPr/>
                    <a:lstStyle/>
                    <a:p>
                      <a:pPr marL="228600" marR="0" lvl="0" indent="-228600" algn="l" defTabSz="914400" rtl="0" eaLnBrk="1" fontAlgn="base" latinLnBrk="0" hangingPunct="1">
                        <a:lnSpc>
                          <a:spcPct val="100000"/>
                        </a:lnSpc>
                        <a:spcBef>
                          <a:spcPct val="0"/>
                        </a:spcBef>
                        <a:spcAft>
                          <a:spcPct val="0"/>
                        </a:spcAft>
                        <a:buClr>
                          <a:schemeClr val="tx1"/>
                        </a:buClr>
                        <a:buSzTx/>
                        <a:buFontTx/>
                        <a:buChar cha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provision of resource functionality or resource output while not using it.</a:t>
                      </a:r>
                    </a:p>
                  </a:txBody>
                  <a:tcPr marL="92075" marR="92075"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bl>
          </a:graphicData>
        </a:graphic>
      </p:graphicFrame>
      <p:pic>
        <p:nvPicPr>
          <p:cNvPr id="34834" name="Picture 18" descr="MCj04403840000[1]"/>
          <p:cNvPicPr>
            <a:picLocks noChangeAspect="1" noChangeArrowheads="1"/>
          </p:cNvPicPr>
          <p:nvPr/>
        </p:nvPicPr>
        <p:blipFill>
          <a:blip r:embed="rId4" cstate="print"/>
          <a:srcRect/>
          <a:stretch>
            <a:fillRect/>
          </a:stretch>
        </p:blipFill>
        <p:spPr bwMode="auto">
          <a:xfrm>
            <a:off x="1066800" y="1524000"/>
            <a:ext cx="1143000" cy="1143000"/>
          </a:xfrm>
          <a:prstGeom prst="rect">
            <a:avLst/>
          </a:prstGeom>
          <a:noFill/>
          <a:ln w="9525">
            <a:noFill/>
            <a:miter lim="800000"/>
            <a:headEnd/>
            <a:tailEnd/>
          </a:ln>
        </p:spPr>
      </p:pic>
      <p:pic>
        <p:nvPicPr>
          <p:cNvPr id="34835" name="Picture 19" descr="MCj04413140000[1]"/>
          <p:cNvPicPr>
            <a:picLocks noChangeAspect="1" noChangeArrowheads="1"/>
          </p:cNvPicPr>
          <p:nvPr/>
        </p:nvPicPr>
        <p:blipFill>
          <a:blip r:embed="rId5" cstate="print"/>
          <a:srcRect/>
          <a:stretch>
            <a:fillRect/>
          </a:stretch>
        </p:blipFill>
        <p:spPr bwMode="auto">
          <a:xfrm>
            <a:off x="1143000" y="2971800"/>
            <a:ext cx="1143000" cy="1143000"/>
          </a:xfrm>
          <a:prstGeom prst="rect">
            <a:avLst/>
          </a:prstGeom>
          <a:noFill/>
          <a:ln w="9525">
            <a:noFill/>
            <a:miter lim="800000"/>
            <a:headEnd/>
            <a:tailEnd/>
          </a:ln>
        </p:spPr>
      </p:pic>
      <p:pic>
        <p:nvPicPr>
          <p:cNvPr id="34836" name="Picture 20" descr="MCj03911060000[1]"/>
          <p:cNvPicPr>
            <a:picLocks noChangeAspect="1" noChangeArrowheads="1"/>
          </p:cNvPicPr>
          <p:nvPr/>
        </p:nvPicPr>
        <p:blipFill>
          <a:blip r:embed="rId6" cstate="print"/>
          <a:srcRect/>
          <a:stretch>
            <a:fillRect/>
          </a:stretch>
        </p:blipFill>
        <p:spPr bwMode="auto">
          <a:xfrm>
            <a:off x="3657600" y="1524000"/>
            <a:ext cx="1087438" cy="1308100"/>
          </a:xfrm>
          <a:prstGeom prst="rect">
            <a:avLst/>
          </a:prstGeom>
          <a:noFill/>
          <a:ln w="9525">
            <a:noFill/>
            <a:miter lim="800000"/>
            <a:headEnd/>
            <a:tailEnd/>
          </a:ln>
        </p:spPr>
      </p:pic>
      <p:pic>
        <p:nvPicPr>
          <p:cNvPr id="34837" name="Picture 21" descr="MCj03012740000[1]"/>
          <p:cNvPicPr>
            <a:picLocks noChangeAspect="1" noChangeArrowheads="1"/>
          </p:cNvPicPr>
          <p:nvPr/>
        </p:nvPicPr>
        <p:blipFill>
          <a:blip r:embed="rId7" cstate="print"/>
          <a:srcRect/>
          <a:stretch>
            <a:fillRect/>
          </a:stretch>
        </p:blipFill>
        <p:spPr bwMode="auto">
          <a:xfrm>
            <a:off x="3733800" y="2971800"/>
            <a:ext cx="1020763" cy="1219200"/>
          </a:xfrm>
          <a:prstGeom prst="rect">
            <a:avLst/>
          </a:prstGeom>
          <a:noFill/>
          <a:ln w="9525">
            <a:noFill/>
            <a:miter lim="800000"/>
            <a:headEnd/>
            <a:tailEnd/>
          </a:ln>
        </p:spPr>
      </p:pic>
      <p:pic>
        <p:nvPicPr>
          <p:cNvPr id="34838" name="Picture 22" descr="MPj04429870000[1]"/>
          <p:cNvPicPr>
            <a:picLocks noChangeAspect="1" noChangeArrowheads="1"/>
          </p:cNvPicPr>
          <p:nvPr/>
        </p:nvPicPr>
        <p:blipFill>
          <a:blip r:embed="rId8" cstate="print"/>
          <a:srcRect t="19823" r="41519"/>
          <a:stretch>
            <a:fillRect/>
          </a:stretch>
        </p:blipFill>
        <p:spPr bwMode="auto">
          <a:xfrm>
            <a:off x="6396038" y="2362200"/>
            <a:ext cx="1223962" cy="1117600"/>
          </a:xfrm>
          <a:prstGeom prst="rect">
            <a:avLst/>
          </a:prstGeom>
          <a:noFill/>
          <a:ln w="9525">
            <a:noFill/>
            <a:miter lim="800000"/>
            <a:headEnd/>
            <a:tailEnd/>
          </a:ln>
        </p:spPr>
      </p:pic>
      <p:sp>
        <p:nvSpPr>
          <p:cNvPr id="34839" name="AutoShape 23"/>
          <p:cNvSpPr>
            <a:spLocks noChangeArrowheads="1"/>
          </p:cNvSpPr>
          <p:nvPr/>
        </p:nvSpPr>
        <p:spPr bwMode="auto">
          <a:xfrm>
            <a:off x="2211388" y="2439988"/>
            <a:ext cx="1293812" cy="9874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folHlink"/>
          </a:solidFill>
          <a:ln w="12700" algn="ctr">
            <a:solidFill>
              <a:schemeClr val="hlink"/>
            </a:solidFill>
            <a:miter lim="800000"/>
            <a:headEnd/>
            <a:tailEnd/>
          </a:ln>
        </p:spPr>
        <p:txBody>
          <a:bodyPr lIns="92075" tIns="0" rIns="92075" bIns="0" anchor="ctr">
            <a:spAutoFit/>
          </a:bodyPr>
          <a:lstStyle/>
          <a:p>
            <a:endParaRPr lang="en-US"/>
          </a:p>
        </p:txBody>
      </p:sp>
      <p:sp>
        <p:nvSpPr>
          <p:cNvPr id="34840" name="AutoShape 24"/>
          <p:cNvSpPr>
            <a:spLocks noChangeArrowheads="1"/>
          </p:cNvSpPr>
          <p:nvPr/>
        </p:nvSpPr>
        <p:spPr bwMode="auto">
          <a:xfrm>
            <a:off x="4876800" y="2514600"/>
            <a:ext cx="1371600" cy="8382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folHlink"/>
          </a:solidFill>
          <a:ln w="12700" algn="ctr">
            <a:solidFill>
              <a:schemeClr val="hlink"/>
            </a:solidFill>
            <a:miter lim="800000"/>
            <a:headEnd/>
            <a:tailEnd/>
          </a:ln>
        </p:spPr>
        <p:txBody>
          <a:bodyPr lIns="92075" tIns="0" rIns="92075" bIns="0" anchor="ctr">
            <a:spAutoFit/>
          </a:bodyPr>
          <a:lstStyle/>
          <a:p>
            <a:endParaRPr lang="en-US"/>
          </a:p>
        </p:txBody>
      </p:sp>
      <p:sp>
        <p:nvSpPr>
          <p:cNvPr id="34841" name="Text Box 25"/>
          <p:cNvSpPr txBox="1">
            <a:spLocks noChangeArrowheads="1"/>
          </p:cNvSpPr>
          <p:nvPr/>
        </p:nvSpPr>
        <p:spPr bwMode="auto">
          <a:xfrm>
            <a:off x="2389188" y="2759075"/>
            <a:ext cx="1090612" cy="212725"/>
          </a:xfrm>
          <a:prstGeom prst="rect">
            <a:avLst/>
          </a:prstGeom>
          <a:noFill/>
          <a:ln w="12700" algn="ctr">
            <a:noFill/>
            <a:miter lim="800000"/>
            <a:headEnd/>
            <a:tailEnd/>
          </a:ln>
        </p:spPr>
        <p:txBody>
          <a:bodyPr wrap="none" lIns="92075" tIns="0" rIns="92075" bIns="0">
            <a:spAutoFit/>
          </a:bodyPr>
          <a:lstStyle/>
          <a:p>
            <a:r>
              <a:rPr lang="en-US" sz="1400" b="1"/>
              <a:t>Resources</a:t>
            </a:r>
          </a:p>
        </p:txBody>
      </p:sp>
      <p:sp>
        <p:nvSpPr>
          <p:cNvPr id="34842" name="Text Box 26"/>
          <p:cNvSpPr txBox="1">
            <a:spLocks noChangeArrowheads="1"/>
          </p:cNvSpPr>
          <p:nvPr/>
        </p:nvSpPr>
        <p:spPr bwMode="auto">
          <a:xfrm>
            <a:off x="4995863" y="2698750"/>
            <a:ext cx="1100137" cy="425450"/>
          </a:xfrm>
          <a:prstGeom prst="rect">
            <a:avLst/>
          </a:prstGeom>
          <a:noFill/>
          <a:ln w="12700" algn="ctr">
            <a:noFill/>
            <a:miter lim="800000"/>
            <a:headEnd/>
            <a:tailEnd/>
          </a:ln>
        </p:spPr>
        <p:txBody>
          <a:bodyPr wrap="none" lIns="92075" tIns="0" rIns="92075" bIns="0">
            <a:spAutoFit/>
          </a:bodyPr>
          <a:lstStyle/>
          <a:p>
            <a:r>
              <a:rPr lang="en-US" sz="1400" b="1"/>
              <a:t>Resources</a:t>
            </a:r>
          </a:p>
          <a:p>
            <a:r>
              <a:rPr lang="en-US" sz="1400" b="1"/>
              <a:t>Consumed</a:t>
            </a:r>
          </a:p>
        </p:txBody>
      </p:sp>
      <p:sp>
        <p:nvSpPr>
          <p:cNvPr id="34843" name="Text Box 28"/>
          <p:cNvSpPr txBox="1">
            <a:spLocks noChangeArrowheads="1"/>
          </p:cNvSpPr>
          <p:nvPr/>
        </p:nvSpPr>
        <p:spPr bwMode="auto">
          <a:xfrm>
            <a:off x="231775" y="6599238"/>
            <a:ext cx="790575" cy="182562"/>
          </a:xfrm>
          <a:prstGeom prst="rect">
            <a:avLst/>
          </a:prstGeom>
          <a:noFill/>
          <a:ln w="12700" algn="ctr">
            <a:noFill/>
            <a:miter lim="800000"/>
            <a:headEnd/>
            <a:tailEnd/>
          </a:ln>
        </p:spPr>
        <p:txBody>
          <a:bodyPr wrap="none" lIns="92075" tIns="0" rIns="92075" bIns="0">
            <a:spAutoFit/>
          </a:bodyPr>
          <a:lstStyle/>
          <a:p>
            <a:r>
              <a:rPr lang="en-US" sz="1200"/>
              <a:t>S4L3_p2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4288" y="1400175"/>
            <a:ext cx="8948738" cy="5230813"/>
            <a:chOff x="9" y="882"/>
            <a:chExt cx="5637" cy="3295"/>
          </a:xfrm>
        </p:grpSpPr>
        <p:grpSp>
          <p:nvGrpSpPr>
            <p:cNvPr id="3" name="Group 104"/>
            <p:cNvGrpSpPr>
              <a:grpSpLocks/>
            </p:cNvGrpSpPr>
            <p:nvPr/>
          </p:nvGrpSpPr>
          <p:grpSpPr bwMode="auto">
            <a:xfrm>
              <a:off x="678" y="1410"/>
              <a:ext cx="513" cy="2463"/>
              <a:chOff x="4542" y="3074"/>
              <a:chExt cx="513" cy="2837"/>
            </a:xfrm>
            <a:solidFill>
              <a:schemeClr val="bg2">
                <a:lumMod val="75000"/>
              </a:schemeClr>
            </a:solidFill>
          </p:grpSpPr>
          <p:sp>
            <p:nvSpPr>
              <p:cNvPr id="177" name="Down Arrow 176"/>
              <p:cNvSpPr>
                <a:spLocks noChangeArrowheads="1"/>
              </p:cNvSpPr>
              <p:nvPr/>
            </p:nvSpPr>
            <p:spPr bwMode="auto">
              <a:xfrm rot="2599726">
                <a:off x="4542" y="3665"/>
                <a:ext cx="480" cy="2246"/>
              </a:xfrm>
              <a:prstGeom prst="downArrow">
                <a:avLst>
                  <a:gd name="adj1" fmla="val 50000"/>
                  <a:gd name="adj2" fmla="val 49995"/>
                </a:avLst>
              </a:prstGeom>
              <a:solidFill>
                <a:schemeClr val="accent2">
                  <a:lumMod val="60000"/>
                  <a:lumOff val="40000"/>
                </a:schemeClr>
              </a:solidFill>
              <a:ln w="25400" algn="ctr">
                <a:solidFill>
                  <a:schemeClr val="tx1"/>
                </a:solidFill>
                <a:miter lim="800000"/>
                <a:headEnd/>
                <a:tailEnd/>
              </a:ln>
            </p:spPr>
            <p:txBody>
              <a:bodyPr rot="10800000" anchor="ctr"/>
              <a:lstStyle/>
              <a:p>
                <a:pPr eaLnBrk="0" fontAlgn="auto" hangingPunct="0">
                  <a:lnSpc>
                    <a:spcPct val="130000"/>
                  </a:lnSpc>
                  <a:spcBef>
                    <a:spcPts val="0"/>
                  </a:spcBef>
                  <a:spcAft>
                    <a:spcPts val="0"/>
                  </a:spcAft>
                  <a:buClrTx/>
                  <a:buFontTx/>
                  <a:buChar char="•"/>
                  <a:defRPr/>
                </a:pPr>
                <a:endParaRPr lang="en-US" sz="2800" dirty="0">
                  <a:solidFill>
                    <a:schemeClr val="lt1"/>
                  </a:solidFill>
                  <a:latin typeface="Times New Roman" pitchFamily="18" charset="0"/>
                  <a:cs typeface="Arial" pitchFamily="34" charset="0"/>
                </a:endParaRPr>
              </a:p>
            </p:txBody>
          </p:sp>
          <p:sp>
            <p:nvSpPr>
              <p:cNvPr id="178" name="TextBox 95"/>
              <p:cNvSpPr txBox="1">
                <a:spLocks noChangeArrowheads="1"/>
              </p:cNvSpPr>
              <p:nvPr/>
            </p:nvSpPr>
            <p:spPr bwMode="auto">
              <a:xfrm rot="2873224">
                <a:off x="4872" y="3024"/>
                <a:ext cx="134" cy="233"/>
              </a:xfrm>
              <a:prstGeom prst="rect">
                <a:avLst/>
              </a:prstGeom>
              <a:grpFill/>
              <a:ln w="9525">
                <a:noFill/>
                <a:miter lim="800000"/>
                <a:headEnd/>
                <a:tailEnd/>
              </a:ln>
            </p:spPr>
            <p:txBody>
              <a:bodyPr wrap="none">
                <a:spAutoFit/>
              </a:bodyPr>
              <a:lstStyle/>
              <a:p>
                <a:pPr algn="l" eaLnBrk="0" hangingPunct="0">
                  <a:lnSpc>
                    <a:spcPct val="130000"/>
                  </a:lnSpc>
                  <a:buClrTx/>
                  <a:buFontTx/>
                  <a:buChar char="•"/>
                  <a:defRPr/>
                </a:pPr>
                <a:endParaRPr lang="en-US" sz="2800" dirty="0">
                  <a:latin typeface="Times New Roman" pitchFamily="18" charset="0"/>
                  <a:cs typeface="Arial" pitchFamily="34" charset="0"/>
                </a:endParaRPr>
              </a:p>
            </p:txBody>
          </p:sp>
        </p:grpSp>
        <p:sp>
          <p:nvSpPr>
            <p:cNvPr id="35847" name="Rectangle 20"/>
            <p:cNvSpPr>
              <a:spLocks noChangeArrowheads="1"/>
            </p:cNvSpPr>
            <p:nvPr/>
          </p:nvSpPr>
          <p:spPr bwMode="auto">
            <a:xfrm>
              <a:off x="1046" y="3819"/>
              <a:ext cx="0" cy="155"/>
            </a:xfrm>
            <a:prstGeom prst="rect">
              <a:avLst/>
            </a:prstGeom>
            <a:noFill/>
            <a:ln w="9525">
              <a:noFill/>
              <a:miter lim="800000"/>
              <a:headEnd/>
              <a:tailEnd/>
            </a:ln>
          </p:spPr>
          <p:txBody>
            <a:bodyPr wrap="none" lIns="0" tIns="0" rIns="0" bIns="0">
              <a:spAutoFit/>
            </a:bodyPr>
            <a:lstStyle/>
            <a:p>
              <a:pPr algn="l" eaLnBrk="0" hangingPunct="0">
                <a:lnSpc>
                  <a:spcPct val="130000"/>
                </a:lnSpc>
                <a:buClrTx/>
                <a:buFontTx/>
                <a:buChar char="•"/>
              </a:pPr>
              <a:endParaRPr lang="en-US" sz="2400" baseline="-25000">
                <a:latin typeface="Times New Roman" pitchFamily="18" charset="0"/>
                <a:cs typeface="Arial" charset="0"/>
              </a:endParaRPr>
            </a:p>
          </p:txBody>
        </p:sp>
        <p:sp>
          <p:nvSpPr>
            <p:cNvPr id="157" name="AutoShape 10"/>
            <p:cNvSpPr>
              <a:spLocks noChangeArrowheads="1"/>
            </p:cNvSpPr>
            <p:nvPr/>
          </p:nvSpPr>
          <p:spPr bwMode="auto">
            <a:xfrm>
              <a:off x="192" y="1266"/>
              <a:ext cx="5424" cy="2880"/>
            </a:xfrm>
            <a:prstGeom prst="triangle">
              <a:avLst>
                <a:gd name="adj" fmla="val 49423"/>
              </a:avLst>
            </a:prstGeom>
            <a:solidFill>
              <a:srgbClr val="FFCC9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l" eaLnBrk="0" hangingPunct="0">
                <a:lnSpc>
                  <a:spcPct val="130000"/>
                </a:lnSpc>
                <a:buClrTx/>
                <a:buFontTx/>
                <a:buChar char="•"/>
                <a:defRPr/>
              </a:pPr>
              <a:endParaRPr lang="en-US" sz="2400" dirty="0">
                <a:solidFill>
                  <a:srgbClr val="FFFFFF"/>
                </a:solidFill>
                <a:cs typeface="Arial" pitchFamily="34" charset="0"/>
              </a:endParaRPr>
            </a:p>
          </p:txBody>
        </p:sp>
        <p:sp>
          <p:nvSpPr>
            <p:cNvPr id="111" name="Cloud 110"/>
            <p:cNvSpPr/>
            <p:nvPr/>
          </p:nvSpPr>
          <p:spPr>
            <a:xfrm>
              <a:off x="9" y="882"/>
              <a:ext cx="1776" cy="816"/>
            </a:xfrm>
            <a:prstGeom prst="clou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auto" hangingPunct="0">
                <a:lnSpc>
                  <a:spcPct val="130000"/>
                </a:lnSpc>
                <a:spcBef>
                  <a:spcPts val="0"/>
                </a:spcBef>
                <a:spcAft>
                  <a:spcPts val="0"/>
                </a:spcAft>
                <a:buClrTx/>
                <a:buFontTx/>
                <a:buChar char="•"/>
                <a:defRPr/>
              </a:pPr>
              <a:endParaRPr lang="en-US" sz="2800" dirty="0">
                <a:cs typeface="Arial" pitchFamily="34" charset="0"/>
              </a:endParaRPr>
            </a:p>
          </p:txBody>
        </p:sp>
        <p:sp>
          <p:nvSpPr>
            <p:cNvPr id="112" name="Cloud 111"/>
            <p:cNvSpPr/>
            <p:nvPr/>
          </p:nvSpPr>
          <p:spPr>
            <a:xfrm rot="198190">
              <a:off x="3870" y="933"/>
              <a:ext cx="1776" cy="667"/>
            </a:xfrm>
            <a:prstGeom prst="cloud">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auto" hangingPunct="0">
                <a:lnSpc>
                  <a:spcPct val="130000"/>
                </a:lnSpc>
                <a:spcBef>
                  <a:spcPts val="0"/>
                </a:spcBef>
                <a:spcAft>
                  <a:spcPts val="0"/>
                </a:spcAft>
                <a:buClrTx/>
                <a:buFontTx/>
                <a:buChar char="•"/>
                <a:defRPr/>
              </a:pPr>
              <a:endParaRPr lang="en-US" sz="2800" dirty="0">
                <a:cs typeface="Arial" pitchFamily="34" charset="0"/>
              </a:endParaRPr>
            </a:p>
          </p:txBody>
        </p:sp>
        <p:sp>
          <p:nvSpPr>
            <p:cNvPr id="35853" name="Rectangle 20"/>
            <p:cNvSpPr>
              <a:spLocks noChangeArrowheads="1"/>
            </p:cNvSpPr>
            <p:nvPr/>
          </p:nvSpPr>
          <p:spPr bwMode="auto">
            <a:xfrm>
              <a:off x="1055" y="3807"/>
              <a:ext cx="0" cy="155"/>
            </a:xfrm>
            <a:prstGeom prst="rect">
              <a:avLst/>
            </a:prstGeom>
            <a:noFill/>
            <a:ln w="9525">
              <a:noFill/>
              <a:miter lim="800000"/>
              <a:headEnd/>
              <a:tailEnd/>
            </a:ln>
          </p:spPr>
          <p:txBody>
            <a:bodyPr wrap="none" lIns="0" tIns="0" rIns="0" bIns="0">
              <a:spAutoFit/>
            </a:bodyPr>
            <a:lstStyle/>
            <a:p>
              <a:pPr algn="l" eaLnBrk="0" hangingPunct="0">
                <a:lnSpc>
                  <a:spcPct val="130000"/>
                </a:lnSpc>
                <a:buClrTx/>
                <a:buFontTx/>
                <a:buChar char="•"/>
              </a:pPr>
              <a:endParaRPr lang="en-US" sz="2400" baseline="-25000">
                <a:latin typeface="Times New Roman" pitchFamily="18" charset="0"/>
                <a:cs typeface="Arial" charset="0"/>
              </a:endParaRPr>
            </a:p>
          </p:txBody>
        </p:sp>
        <p:sp>
          <p:nvSpPr>
            <p:cNvPr id="35854" name="TextBox 134"/>
            <p:cNvSpPr txBox="1">
              <a:spLocks noChangeArrowheads="1"/>
            </p:cNvSpPr>
            <p:nvPr/>
          </p:nvSpPr>
          <p:spPr bwMode="auto">
            <a:xfrm>
              <a:off x="1344" y="3816"/>
              <a:ext cx="3201" cy="361"/>
            </a:xfrm>
            <a:prstGeom prst="rect">
              <a:avLst/>
            </a:prstGeom>
            <a:noFill/>
            <a:ln w="9525">
              <a:noFill/>
              <a:miter lim="800000"/>
              <a:headEnd/>
              <a:tailEnd/>
            </a:ln>
          </p:spPr>
          <p:txBody>
            <a:bodyPr wrap="none">
              <a:spAutoFit/>
            </a:bodyPr>
            <a:lstStyle/>
            <a:p>
              <a:pPr algn="l" eaLnBrk="0" hangingPunct="0">
                <a:lnSpc>
                  <a:spcPct val="130000"/>
                </a:lnSpc>
                <a:buClrTx/>
                <a:buFontTx/>
                <a:buChar char="•"/>
              </a:pPr>
              <a:r>
                <a:rPr lang="en-US" sz="2400">
                  <a:latin typeface="Times New Roman" pitchFamily="18" charset="0"/>
                  <a:cs typeface="Arial" charset="0"/>
                </a:rPr>
                <a:t> Resources (Labor, Equipment, Assets)</a:t>
              </a:r>
            </a:p>
          </p:txBody>
        </p:sp>
        <p:sp>
          <p:nvSpPr>
            <p:cNvPr id="35855" name="TextBox 135"/>
            <p:cNvSpPr txBox="1">
              <a:spLocks noChangeArrowheads="1"/>
            </p:cNvSpPr>
            <p:nvPr/>
          </p:nvSpPr>
          <p:spPr bwMode="auto">
            <a:xfrm>
              <a:off x="1632" y="3527"/>
              <a:ext cx="2489" cy="361"/>
            </a:xfrm>
            <a:prstGeom prst="rect">
              <a:avLst/>
            </a:prstGeom>
            <a:noFill/>
            <a:ln w="9525">
              <a:noFill/>
              <a:miter lim="800000"/>
              <a:headEnd/>
              <a:tailEnd/>
            </a:ln>
          </p:spPr>
          <p:txBody>
            <a:bodyPr wrap="none">
              <a:spAutoFit/>
            </a:bodyPr>
            <a:lstStyle/>
            <a:p>
              <a:pPr algn="l" eaLnBrk="0" hangingPunct="0">
                <a:lnSpc>
                  <a:spcPct val="130000"/>
                </a:lnSpc>
                <a:buClrTx/>
                <a:buFontTx/>
                <a:buChar char="•"/>
              </a:pPr>
              <a:r>
                <a:rPr lang="en-US" sz="2400">
                  <a:latin typeface="Times New Roman" pitchFamily="18" charset="0"/>
                  <a:cs typeface="Arial" charset="0"/>
                </a:rPr>
                <a:t> Organizations (Cost Centers)</a:t>
              </a:r>
            </a:p>
          </p:txBody>
        </p:sp>
        <p:sp>
          <p:nvSpPr>
            <p:cNvPr id="35856" name="TextBox 86"/>
            <p:cNvSpPr txBox="1">
              <a:spLocks noChangeArrowheads="1"/>
            </p:cNvSpPr>
            <p:nvPr/>
          </p:nvSpPr>
          <p:spPr bwMode="auto">
            <a:xfrm>
              <a:off x="2016" y="3240"/>
              <a:ext cx="1728" cy="330"/>
            </a:xfrm>
            <a:prstGeom prst="rect">
              <a:avLst/>
            </a:prstGeom>
            <a:noFill/>
            <a:ln w="9525">
              <a:noFill/>
              <a:miter lim="800000"/>
              <a:headEnd/>
              <a:tailEnd/>
            </a:ln>
          </p:spPr>
          <p:txBody>
            <a:bodyPr>
              <a:spAutoFit/>
            </a:bodyPr>
            <a:lstStyle/>
            <a:p>
              <a:pPr algn="l" eaLnBrk="0" hangingPunct="0">
                <a:lnSpc>
                  <a:spcPct val="130000"/>
                </a:lnSpc>
                <a:buClrTx/>
                <a:buFontTx/>
                <a:buChar char="•"/>
              </a:pPr>
              <a:r>
                <a:rPr lang="en-US" sz="2400">
                  <a:latin typeface="Times New Roman" pitchFamily="18" charset="0"/>
                  <a:cs typeface="Arial" charset="0"/>
                </a:rPr>
                <a:t> Products/Services</a:t>
              </a:r>
            </a:p>
          </p:txBody>
        </p:sp>
        <p:grpSp>
          <p:nvGrpSpPr>
            <p:cNvPr id="4" name="Group 104"/>
            <p:cNvGrpSpPr>
              <a:grpSpLocks/>
            </p:cNvGrpSpPr>
            <p:nvPr/>
          </p:nvGrpSpPr>
          <p:grpSpPr bwMode="auto">
            <a:xfrm>
              <a:off x="336" y="1025"/>
              <a:ext cx="3354" cy="1145"/>
              <a:chOff x="619125" y="1600200"/>
              <a:chExt cx="5324475" cy="1817502"/>
            </a:xfrm>
          </p:grpSpPr>
          <p:sp>
            <p:nvSpPr>
              <p:cNvPr id="35932" name="Rectangle 51"/>
              <p:cNvSpPr>
                <a:spLocks noChangeArrowheads="1"/>
              </p:cNvSpPr>
              <p:nvPr/>
            </p:nvSpPr>
            <p:spPr bwMode="auto">
              <a:xfrm>
                <a:off x="3438525" y="2057400"/>
                <a:ext cx="203582" cy="396262"/>
              </a:xfrm>
              <a:prstGeom prst="rect">
                <a:avLst/>
              </a:prstGeom>
              <a:noFill/>
              <a:ln w="9525">
                <a:noFill/>
                <a:miter lim="800000"/>
                <a:headEnd/>
                <a:tailEnd/>
              </a:ln>
            </p:spPr>
            <p:txBody>
              <a:bodyPr wrap="none" lIns="0" tIns="0" rIns="0" bIns="0">
                <a:spAutoFit/>
              </a:bodyPr>
              <a:lstStyle/>
              <a:p>
                <a:pPr algn="l" eaLnBrk="0" hangingPunct="0">
                  <a:lnSpc>
                    <a:spcPct val="130000"/>
                  </a:lnSpc>
                  <a:buClrTx/>
                </a:pPr>
                <a:r>
                  <a:rPr lang="en-US" sz="2200" b="1">
                    <a:solidFill>
                      <a:srgbClr val="000000"/>
                    </a:solidFill>
                    <a:latin typeface="Times New Roman" pitchFamily="18" charset="0"/>
                    <a:cs typeface="Arial" charset="0"/>
                  </a:rPr>
                  <a:t>X</a:t>
                </a:r>
                <a:endParaRPr lang="en-US" sz="2400" baseline="-25000">
                  <a:latin typeface="Times New Roman" pitchFamily="18" charset="0"/>
                  <a:cs typeface="Arial" charset="0"/>
                </a:endParaRPr>
              </a:p>
            </p:txBody>
          </p:sp>
          <p:sp>
            <p:nvSpPr>
              <p:cNvPr id="35933" name="Rectangle 64"/>
              <p:cNvSpPr>
                <a:spLocks noChangeArrowheads="1"/>
              </p:cNvSpPr>
              <p:nvPr/>
            </p:nvSpPr>
            <p:spPr bwMode="auto">
              <a:xfrm>
                <a:off x="4419600" y="1600200"/>
                <a:ext cx="203582" cy="396262"/>
              </a:xfrm>
              <a:prstGeom prst="rect">
                <a:avLst/>
              </a:prstGeom>
              <a:noFill/>
              <a:ln w="9525">
                <a:noFill/>
                <a:miter lim="800000"/>
                <a:headEnd/>
                <a:tailEnd/>
              </a:ln>
            </p:spPr>
            <p:txBody>
              <a:bodyPr wrap="none" lIns="0" tIns="0" rIns="0" bIns="0">
                <a:spAutoFit/>
              </a:bodyPr>
              <a:lstStyle/>
              <a:p>
                <a:pPr algn="l" eaLnBrk="0" hangingPunct="0">
                  <a:lnSpc>
                    <a:spcPct val="130000"/>
                  </a:lnSpc>
                  <a:buClrTx/>
                </a:pPr>
                <a:r>
                  <a:rPr lang="en-US" sz="2200" b="1">
                    <a:solidFill>
                      <a:srgbClr val="000000"/>
                    </a:solidFill>
                    <a:latin typeface="Times New Roman" pitchFamily="18" charset="0"/>
                    <a:cs typeface="Arial" charset="0"/>
                  </a:rPr>
                  <a:t>X</a:t>
                </a:r>
                <a:endParaRPr lang="en-US" sz="2400" baseline="-25000">
                  <a:latin typeface="Times New Roman" pitchFamily="18" charset="0"/>
                  <a:cs typeface="Arial" charset="0"/>
                </a:endParaRPr>
              </a:p>
            </p:txBody>
          </p:sp>
          <p:grpSp>
            <p:nvGrpSpPr>
              <p:cNvPr id="5" name="Group 92"/>
              <p:cNvGrpSpPr>
                <a:grpSpLocks/>
              </p:cNvGrpSpPr>
              <p:nvPr/>
            </p:nvGrpSpPr>
            <p:grpSpPr bwMode="auto">
              <a:xfrm>
                <a:off x="4100513" y="1981200"/>
                <a:ext cx="852487" cy="419100"/>
                <a:chOff x="2631" y="1069"/>
                <a:chExt cx="537" cy="264"/>
              </a:xfrm>
            </p:grpSpPr>
            <p:sp>
              <p:nvSpPr>
                <p:cNvPr id="35992" name="Freeform 93"/>
                <p:cNvSpPr>
                  <a:spLocks/>
                </p:cNvSpPr>
                <p:nvPr/>
              </p:nvSpPr>
              <p:spPr bwMode="auto">
                <a:xfrm>
                  <a:off x="2743" y="1136"/>
                  <a:ext cx="313" cy="131"/>
                </a:xfrm>
                <a:custGeom>
                  <a:avLst/>
                  <a:gdLst>
                    <a:gd name="T0" fmla="*/ 141 w 313"/>
                    <a:gd name="T1" fmla="*/ 1 h 131"/>
                    <a:gd name="T2" fmla="*/ 110 w 313"/>
                    <a:gd name="T3" fmla="*/ 3 h 131"/>
                    <a:gd name="T4" fmla="*/ 82 w 313"/>
                    <a:gd name="T5" fmla="*/ 8 h 131"/>
                    <a:gd name="T6" fmla="*/ 57 w 313"/>
                    <a:gd name="T7" fmla="*/ 16 h 131"/>
                    <a:gd name="T8" fmla="*/ 40 w 313"/>
                    <a:gd name="T9" fmla="*/ 22 h 131"/>
                    <a:gd name="T10" fmla="*/ 31 w 313"/>
                    <a:gd name="T11" fmla="*/ 27 h 131"/>
                    <a:gd name="T12" fmla="*/ 23 w 313"/>
                    <a:gd name="T13" fmla="*/ 32 h 131"/>
                    <a:gd name="T14" fmla="*/ 16 w 313"/>
                    <a:gd name="T15" fmla="*/ 37 h 131"/>
                    <a:gd name="T16" fmla="*/ 9 w 313"/>
                    <a:gd name="T17" fmla="*/ 44 h 131"/>
                    <a:gd name="T18" fmla="*/ 5 w 313"/>
                    <a:gd name="T19" fmla="*/ 50 h 131"/>
                    <a:gd name="T20" fmla="*/ 2 w 313"/>
                    <a:gd name="T21" fmla="*/ 56 h 131"/>
                    <a:gd name="T22" fmla="*/ 0 w 313"/>
                    <a:gd name="T23" fmla="*/ 62 h 131"/>
                    <a:gd name="T24" fmla="*/ 0 w 313"/>
                    <a:gd name="T25" fmla="*/ 69 h 131"/>
                    <a:gd name="T26" fmla="*/ 2 w 313"/>
                    <a:gd name="T27" fmla="*/ 76 h 131"/>
                    <a:gd name="T28" fmla="*/ 5 w 313"/>
                    <a:gd name="T29" fmla="*/ 82 h 131"/>
                    <a:gd name="T30" fmla="*/ 9 w 313"/>
                    <a:gd name="T31" fmla="*/ 88 h 131"/>
                    <a:gd name="T32" fmla="*/ 16 w 313"/>
                    <a:gd name="T33" fmla="*/ 94 h 131"/>
                    <a:gd name="T34" fmla="*/ 23 w 313"/>
                    <a:gd name="T35" fmla="*/ 99 h 131"/>
                    <a:gd name="T36" fmla="*/ 31 w 313"/>
                    <a:gd name="T37" fmla="*/ 105 h 131"/>
                    <a:gd name="T38" fmla="*/ 40 w 313"/>
                    <a:gd name="T39" fmla="*/ 110 h 131"/>
                    <a:gd name="T40" fmla="*/ 57 w 313"/>
                    <a:gd name="T41" fmla="*/ 116 h 131"/>
                    <a:gd name="T42" fmla="*/ 82 w 313"/>
                    <a:gd name="T43" fmla="*/ 123 h 131"/>
                    <a:gd name="T44" fmla="*/ 110 w 313"/>
                    <a:gd name="T45" fmla="*/ 127 h 131"/>
                    <a:gd name="T46" fmla="*/ 141 w 313"/>
                    <a:gd name="T47" fmla="*/ 131 h 131"/>
                    <a:gd name="T48" fmla="*/ 172 w 313"/>
                    <a:gd name="T49" fmla="*/ 131 h 131"/>
                    <a:gd name="T50" fmla="*/ 203 w 313"/>
                    <a:gd name="T51" fmla="*/ 127 h 131"/>
                    <a:gd name="T52" fmla="*/ 231 w 313"/>
                    <a:gd name="T53" fmla="*/ 123 h 131"/>
                    <a:gd name="T54" fmla="*/ 256 w 313"/>
                    <a:gd name="T55" fmla="*/ 116 h 131"/>
                    <a:gd name="T56" fmla="*/ 273 w 313"/>
                    <a:gd name="T57" fmla="*/ 110 h 131"/>
                    <a:gd name="T58" fmla="*/ 282 w 313"/>
                    <a:gd name="T59" fmla="*/ 105 h 131"/>
                    <a:gd name="T60" fmla="*/ 290 w 313"/>
                    <a:gd name="T61" fmla="*/ 99 h 131"/>
                    <a:gd name="T62" fmla="*/ 297 w 313"/>
                    <a:gd name="T63" fmla="*/ 94 h 131"/>
                    <a:gd name="T64" fmla="*/ 304 w 313"/>
                    <a:gd name="T65" fmla="*/ 88 h 131"/>
                    <a:gd name="T66" fmla="*/ 308 w 313"/>
                    <a:gd name="T67" fmla="*/ 82 h 131"/>
                    <a:gd name="T68" fmla="*/ 311 w 313"/>
                    <a:gd name="T69" fmla="*/ 76 h 131"/>
                    <a:gd name="T70" fmla="*/ 313 w 313"/>
                    <a:gd name="T71" fmla="*/ 69 h 131"/>
                    <a:gd name="T72" fmla="*/ 313 w 313"/>
                    <a:gd name="T73" fmla="*/ 62 h 131"/>
                    <a:gd name="T74" fmla="*/ 311 w 313"/>
                    <a:gd name="T75" fmla="*/ 56 h 131"/>
                    <a:gd name="T76" fmla="*/ 308 w 313"/>
                    <a:gd name="T77" fmla="*/ 50 h 131"/>
                    <a:gd name="T78" fmla="*/ 304 w 313"/>
                    <a:gd name="T79" fmla="*/ 44 h 131"/>
                    <a:gd name="T80" fmla="*/ 297 w 313"/>
                    <a:gd name="T81" fmla="*/ 37 h 131"/>
                    <a:gd name="T82" fmla="*/ 290 w 313"/>
                    <a:gd name="T83" fmla="*/ 32 h 131"/>
                    <a:gd name="T84" fmla="*/ 282 w 313"/>
                    <a:gd name="T85" fmla="*/ 27 h 131"/>
                    <a:gd name="T86" fmla="*/ 273 w 313"/>
                    <a:gd name="T87" fmla="*/ 22 h 131"/>
                    <a:gd name="T88" fmla="*/ 256 w 313"/>
                    <a:gd name="T89" fmla="*/ 16 h 131"/>
                    <a:gd name="T90" fmla="*/ 231 w 313"/>
                    <a:gd name="T91" fmla="*/ 8 h 131"/>
                    <a:gd name="T92" fmla="*/ 203 w 313"/>
                    <a:gd name="T93" fmla="*/ 3 h 131"/>
                    <a:gd name="T94" fmla="*/ 172 w 313"/>
                    <a:gd name="T95" fmla="*/ 1 h 13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13"/>
                    <a:gd name="T145" fmla="*/ 0 h 131"/>
                    <a:gd name="T146" fmla="*/ 313 w 313"/>
                    <a:gd name="T147" fmla="*/ 131 h 13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13" h="131">
                      <a:moveTo>
                        <a:pt x="157" y="0"/>
                      </a:moveTo>
                      <a:lnTo>
                        <a:pt x="141" y="1"/>
                      </a:lnTo>
                      <a:lnTo>
                        <a:pt x="125" y="2"/>
                      </a:lnTo>
                      <a:lnTo>
                        <a:pt x="110" y="3"/>
                      </a:lnTo>
                      <a:lnTo>
                        <a:pt x="95" y="5"/>
                      </a:lnTo>
                      <a:lnTo>
                        <a:pt x="82" y="8"/>
                      </a:lnTo>
                      <a:lnTo>
                        <a:pt x="70" y="11"/>
                      </a:lnTo>
                      <a:lnTo>
                        <a:pt x="57" y="16"/>
                      </a:lnTo>
                      <a:lnTo>
                        <a:pt x="46" y="20"/>
                      </a:lnTo>
                      <a:lnTo>
                        <a:pt x="40" y="22"/>
                      </a:lnTo>
                      <a:lnTo>
                        <a:pt x="36" y="24"/>
                      </a:lnTo>
                      <a:lnTo>
                        <a:pt x="31" y="27"/>
                      </a:lnTo>
                      <a:lnTo>
                        <a:pt x="27" y="29"/>
                      </a:lnTo>
                      <a:lnTo>
                        <a:pt x="23" y="32"/>
                      </a:lnTo>
                      <a:lnTo>
                        <a:pt x="19" y="34"/>
                      </a:lnTo>
                      <a:lnTo>
                        <a:pt x="16" y="37"/>
                      </a:lnTo>
                      <a:lnTo>
                        <a:pt x="13" y="40"/>
                      </a:lnTo>
                      <a:lnTo>
                        <a:pt x="9" y="44"/>
                      </a:lnTo>
                      <a:lnTo>
                        <a:pt x="7" y="47"/>
                      </a:lnTo>
                      <a:lnTo>
                        <a:pt x="5" y="50"/>
                      </a:lnTo>
                      <a:lnTo>
                        <a:pt x="3" y="53"/>
                      </a:lnTo>
                      <a:lnTo>
                        <a:pt x="2" y="56"/>
                      </a:lnTo>
                      <a:lnTo>
                        <a:pt x="1" y="59"/>
                      </a:lnTo>
                      <a:lnTo>
                        <a:pt x="0" y="62"/>
                      </a:lnTo>
                      <a:lnTo>
                        <a:pt x="0" y="65"/>
                      </a:lnTo>
                      <a:lnTo>
                        <a:pt x="0" y="69"/>
                      </a:lnTo>
                      <a:lnTo>
                        <a:pt x="1" y="73"/>
                      </a:lnTo>
                      <a:lnTo>
                        <a:pt x="2" y="76"/>
                      </a:lnTo>
                      <a:lnTo>
                        <a:pt x="3" y="79"/>
                      </a:lnTo>
                      <a:lnTo>
                        <a:pt x="5" y="82"/>
                      </a:lnTo>
                      <a:lnTo>
                        <a:pt x="7" y="85"/>
                      </a:lnTo>
                      <a:lnTo>
                        <a:pt x="9" y="88"/>
                      </a:lnTo>
                      <a:lnTo>
                        <a:pt x="13" y="91"/>
                      </a:lnTo>
                      <a:lnTo>
                        <a:pt x="16" y="94"/>
                      </a:lnTo>
                      <a:lnTo>
                        <a:pt x="19" y="96"/>
                      </a:lnTo>
                      <a:lnTo>
                        <a:pt x="23" y="99"/>
                      </a:lnTo>
                      <a:lnTo>
                        <a:pt x="27" y="102"/>
                      </a:lnTo>
                      <a:lnTo>
                        <a:pt x="31" y="105"/>
                      </a:lnTo>
                      <a:lnTo>
                        <a:pt x="36" y="107"/>
                      </a:lnTo>
                      <a:lnTo>
                        <a:pt x="40" y="110"/>
                      </a:lnTo>
                      <a:lnTo>
                        <a:pt x="46" y="112"/>
                      </a:lnTo>
                      <a:lnTo>
                        <a:pt x="57" y="116"/>
                      </a:lnTo>
                      <a:lnTo>
                        <a:pt x="70" y="119"/>
                      </a:lnTo>
                      <a:lnTo>
                        <a:pt x="82" y="123"/>
                      </a:lnTo>
                      <a:lnTo>
                        <a:pt x="95" y="125"/>
                      </a:lnTo>
                      <a:lnTo>
                        <a:pt x="110" y="127"/>
                      </a:lnTo>
                      <a:lnTo>
                        <a:pt x="125" y="130"/>
                      </a:lnTo>
                      <a:lnTo>
                        <a:pt x="141" y="131"/>
                      </a:lnTo>
                      <a:lnTo>
                        <a:pt x="157" y="131"/>
                      </a:lnTo>
                      <a:lnTo>
                        <a:pt x="172" y="131"/>
                      </a:lnTo>
                      <a:lnTo>
                        <a:pt x="188" y="130"/>
                      </a:lnTo>
                      <a:lnTo>
                        <a:pt x="203" y="127"/>
                      </a:lnTo>
                      <a:lnTo>
                        <a:pt x="218" y="125"/>
                      </a:lnTo>
                      <a:lnTo>
                        <a:pt x="231" y="123"/>
                      </a:lnTo>
                      <a:lnTo>
                        <a:pt x="244" y="119"/>
                      </a:lnTo>
                      <a:lnTo>
                        <a:pt x="256" y="116"/>
                      </a:lnTo>
                      <a:lnTo>
                        <a:pt x="267" y="112"/>
                      </a:lnTo>
                      <a:lnTo>
                        <a:pt x="273" y="110"/>
                      </a:lnTo>
                      <a:lnTo>
                        <a:pt x="278" y="107"/>
                      </a:lnTo>
                      <a:lnTo>
                        <a:pt x="282" y="105"/>
                      </a:lnTo>
                      <a:lnTo>
                        <a:pt x="286" y="102"/>
                      </a:lnTo>
                      <a:lnTo>
                        <a:pt x="290" y="99"/>
                      </a:lnTo>
                      <a:lnTo>
                        <a:pt x="294" y="96"/>
                      </a:lnTo>
                      <a:lnTo>
                        <a:pt x="297" y="94"/>
                      </a:lnTo>
                      <a:lnTo>
                        <a:pt x="301" y="91"/>
                      </a:lnTo>
                      <a:lnTo>
                        <a:pt x="304" y="88"/>
                      </a:lnTo>
                      <a:lnTo>
                        <a:pt x="306" y="85"/>
                      </a:lnTo>
                      <a:lnTo>
                        <a:pt x="308" y="82"/>
                      </a:lnTo>
                      <a:lnTo>
                        <a:pt x="310" y="79"/>
                      </a:lnTo>
                      <a:lnTo>
                        <a:pt x="311" y="76"/>
                      </a:lnTo>
                      <a:lnTo>
                        <a:pt x="312" y="73"/>
                      </a:lnTo>
                      <a:lnTo>
                        <a:pt x="313" y="69"/>
                      </a:lnTo>
                      <a:lnTo>
                        <a:pt x="313" y="65"/>
                      </a:lnTo>
                      <a:lnTo>
                        <a:pt x="313" y="62"/>
                      </a:lnTo>
                      <a:lnTo>
                        <a:pt x="312" y="59"/>
                      </a:lnTo>
                      <a:lnTo>
                        <a:pt x="311" y="56"/>
                      </a:lnTo>
                      <a:lnTo>
                        <a:pt x="310" y="53"/>
                      </a:lnTo>
                      <a:lnTo>
                        <a:pt x="308" y="50"/>
                      </a:lnTo>
                      <a:lnTo>
                        <a:pt x="306" y="47"/>
                      </a:lnTo>
                      <a:lnTo>
                        <a:pt x="304" y="44"/>
                      </a:lnTo>
                      <a:lnTo>
                        <a:pt x="301" y="40"/>
                      </a:lnTo>
                      <a:lnTo>
                        <a:pt x="297" y="37"/>
                      </a:lnTo>
                      <a:lnTo>
                        <a:pt x="294" y="34"/>
                      </a:lnTo>
                      <a:lnTo>
                        <a:pt x="290" y="32"/>
                      </a:lnTo>
                      <a:lnTo>
                        <a:pt x="286" y="29"/>
                      </a:lnTo>
                      <a:lnTo>
                        <a:pt x="282" y="27"/>
                      </a:lnTo>
                      <a:lnTo>
                        <a:pt x="278" y="24"/>
                      </a:lnTo>
                      <a:lnTo>
                        <a:pt x="273" y="22"/>
                      </a:lnTo>
                      <a:lnTo>
                        <a:pt x="267" y="20"/>
                      </a:lnTo>
                      <a:lnTo>
                        <a:pt x="256" y="16"/>
                      </a:lnTo>
                      <a:lnTo>
                        <a:pt x="244" y="11"/>
                      </a:lnTo>
                      <a:lnTo>
                        <a:pt x="231" y="8"/>
                      </a:lnTo>
                      <a:lnTo>
                        <a:pt x="218" y="5"/>
                      </a:lnTo>
                      <a:lnTo>
                        <a:pt x="203" y="3"/>
                      </a:lnTo>
                      <a:lnTo>
                        <a:pt x="188" y="2"/>
                      </a:lnTo>
                      <a:lnTo>
                        <a:pt x="172" y="1"/>
                      </a:lnTo>
                      <a:lnTo>
                        <a:pt x="157" y="0"/>
                      </a:lnTo>
                    </a:path>
                  </a:pathLst>
                </a:custGeom>
                <a:noFill/>
                <a:ln w="9525">
                  <a:solidFill>
                    <a:srgbClr val="000000"/>
                  </a:solidFill>
                  <a:round/>
                  <a:headEnd/>
                  <a:tailEnd/>
                </a:ln>
              </p:spPr>
              <p:txBody>
                <a:bodyPr/>
                <a:lstStyle/>
                <a:p>
                  <a:endParaRPr lang="en-US"/>
                </a:p>
              </p:txBody>
            </p:sp>
            <p:grpSp>
              <p:nvGrpSpPr>
                <p:cNvPr id="6" name="Group 94"/>
                <p:cNvGrpSpPr>
                  <a:grpSpLocks/>
                </p:cNvGrpSpPr>
                <p:nvPr/>
              </p:nvGrpSpPr>
              <p:grpSpPr bwMode="auto">
                <a:xfrm>
                  <a:off x="2631" y="1069"/>
                  <a:ext cx="537" cy="264"/>
                  <a:chOff x="2631" y="1069"/>
                  <a:chExt cx="537" cy="264"/>
                </a:xfrm>
              </p:grpSpPr>
              <p:sp>
                <p:nvSpPr>
                  <p:cNvPr id="35994" name="Rectangle 95"/>
                  <p:cNvSpPr>
                    <a:spLocks noChangeArrowheads="1"/>
                  </p:cNvSpPr>
                  <p:nvPr/>
                </p:nvSpPr>
                <p:spPr bwMode="auto">
                  <a:xfrm>
                    <a:off x="2636" y="1069"/>
                    <a:ext cx="528" cy="264"/>
                  </a:xfrm>
                  <a:prstGeom prst="rect">
                    <a:avLst/>
                  </a:prstGeom>
                  <a:noFill/>
                  <a:ln w="12700">
                    <a:solidFill>
                      <a:srgbClr val="000000"/>
                    </a:solid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95" name="Line 96"/>
                  <p:cNvSpPr>
                    <a:spLocks noChangeShapeType="1"/>
                  </p:cNvSpPr>
                  <p:nvPr/>
                </p:nvSpPr>
                <p:spPr bwMode="auto">
                  <a:xfrm rot="21318750" flipV="1">
                    <a:off x="2634" y="1090"/>
                    <a:ext cx="528" cy="210"/>
                  </a:xfrm>
                  <a:prstGeom prst="line">
                    <a:avLst/>
                  </a:prstGeom>
                  <a:noFill/>
                  <a:ln w="9525">
                    <a:solidFill>
                      <a:srgbClr val="000000"/>
                    </a:solidFill>
                    <a:round/>
                    <a:headEnd/>
                    <a:tailEnd/>
                  </a:ln>
                </p:spPr>
                <p:txBody>
                  <a:bodyPr/>
                  <a:lstStyle/>
                  <a:p>
                    <a:endParaRPr lang="en-US"/>
                  </a:p>
                </p:txBody>
              </p:sp>
              <p:sp>
                <p:nvSpPr>
                  <p:cNvPr id="35996" name="Line 97"/>
                  <p:cNvSpPr>
                    <a:spLocks noChangeShapeType="1"/>
                  </p:cNvSpPr>
                  <p:nvPr/>
                </p:nvSpPr>
                <p:spPr bwMode="auto">
                  <a:xfrm rot="368185">
                    <a:off x="2631" y="1103"/>
                    <a:ext cx="537" cy="193"/>
                  </a:xfrm>
                  <a:prstGeom prst="line">
                    <a:avLst/>
                  </a:prstGeom>
                  <a:noFill/>
                  <a:ln w="9525">
                    <a:solidFill>
                      <a:srgbClr val="000000"/>
                    </a:solidFill>
                    <a:round/>
                    <a:headEnd/>
                    <a:tailEnd/>
                  </a:ln>
                </p:spPr>
                <p:txBody>
                  <a:bodyPr/>
                  <a:lstStyle/>
                  <a:p>
                    <a:endParaRPr lang="en-US"/>
                  </a:p>
                </p:txBody>
              </p:sp>
            </p:grpSp>
          </p:grpSp>
          <p:sp>
            <p:nvSpPr>
              <p:cNvPr id="35935" name="Rectangle 47"/>
              <p:cNvSpPr>
                <a:spLocks noChangeArrowheads="1"/>
              </p:cNvSpPr>
              <p:nvPr/>
            </p:nvSpPr>
            <p:spPr bwMode="auto">
              <a:xfrm>
                <a:off x="3057525" y="2362200"/>
                <a:ext cx="904875" cy="411163"/>
              </a:xfrm>
              <a:prstGeom prst="rect">
                <a:avLst/>
              </a:prstGeom>
              <a:solidFill>
                <a:srgbClr val="FFFFFF"/>
              </a:solidFill>
              <a:ln w="9525">
                <a:no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36" name="Rectangle 48"/>
              <p:cNvSpPr>
                <a:spLocks noChangeArrowheads="1"/>
              </p:cNvSpPr>
              <p:nvPr/>
            </p:nvSpPr>
            <p:spPr bwMode="auto">
              <a:xfrm>
                <a:off x="3057525" y="2362200"/>
                <a:ext cx="904875" cy="411163"/>
              </a:xfrm>
              <a:prstGeom prst="rect">
                <a:avLst/>
              </a:prstGeom>
              <a:noFill/>
              <a:ln w="9525">
                <a:solidFill>
                  <a:srgbClr val="000000"/>
                </a:solid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37" name="Line 49"/>
              <p:cNvSpPr>
                <a:spLocks noChangeShapeType="1"/>
              </p:cNvSpPr>
              <p:nvPr/>
            </p:nvSpPr>
            <p:spPr bwMode="auto">
              <a:xfrm flipV="1">
                <a:off x="3057525" y="2362200"/>
                <a:ext cx="904875" cy="411163"/>
              </a:xfrm>
              <a:prstGeom prst="line">
                <a:avLst/>
              </a:prstGeom>
              <a:noFill/>
              <a:ln w="9525">
                <a:solidFill>
                  <a:srgbClr val="000000"/>
                </a:solidFill>
                <a:round/>
                <a:headEnd/>
                <a:tailEnd/>
              </a:ln>
            </p:spPr>
            <p:txBody>
              <a:bodyPr/>
              <a:lstStyle/>
              <a:p>
                <a:endParaRPr lang="en-US"/>
              </a:p>
            </p:txBody>
          </p:sp>
          <p:sp>
            <p:nvSpPr>
              <p:cNvPr id="35938" name="Line 50"/>
              <p:cNvSpPr>
                <a:spLocks noChangeShapeType="1"/>
              </p:cNvSpPr>
              <p:nvPr/>
            </p:nvSpPr>
            <p:spPr bwMode="auto">
              <a:xfrm>
                <a:off x="3057525" y="2362200"/>
                <a:ext cx="904875" cy="411163"/>
              </a:xfrm>
              <a:prstGeom prst="line">
                <a:avLst/>
              </a:prstGeom>
              <a:noFill/>
              <a:ln w="9525">
                <a:solidFill>
                  <a:srgbClr val="000000"/>
                </a:solidFill>
                <a:round/>
                <a:headEnd/>
                <a:tailEnd/>
              </a:ln>
            </p:spPr>
            <p:txBody>
              <a:bodyPr/>
              <a:lstStyle/>
              <a:p>
                <a:endParaRPr lang="en-US"/>
              </a:p>
            </p:txBody>
          </p:sp>
          <p:sp>
            <p:nvSpPr>
              <p:cNvPr id="35939" name="Rectangle 62"/>
              <p:cNvSpPr>
                <a:spLocks noChangeArrowheads="1"/>
              </p:cNvSpPr>
              <p:nvPr/>
            </p:nvSpPr>
            <p:spPr bwMode="auto">
              <a:xfrm>
                <a:off x="3279775" y="2819400"/>
                <a:ext cx="448841" cy="270139"/>
              </a:xfrm>
              <a:prstGeom prst="rect">
                <a:avLst/>
              </a:prstGeom>
              <a:noFill/>
              <a:ln w="9525">
                <a:noFill/>
                <a:miter lim="800000"/>
                <a:headEnd/>
                <a:tailEnd/>
              </a:ln>
            </p:spPr>
            <p:txBody>
              <a:bodyPr wrap="none" lIns="0" tIns="0" rIns="0" bIns="0">
                <a:spAutoFit/>
              </a:bodyPr>
              <a:lstStyle/>
              <a:p>
                <a:pPr algn="l" eaLnBrk="0" hangingPunct="0">
                  <a:lnSpc>
                    <a:spcPct val="130000"/>
                  </a:lnSpc>
                  <a:buClrTx/>
                </a:pPr>
                <a:r>
                  <a:rPr lang="en-US" sz="1500" b="1">
                    <a:solidFill>
                      <a:srgbClr val="000000"/>
                    </a:solidFill>
                    <a:latin typeface="Times New Roman" pitchFamily="18" charset="0"/>
                    <a:cs typeface="Arial" charset="0"/>
                  </a:rPr>
                  <a:t>Light</a:t>
                </a:r>
                <a:endParaRPr lang="en-US" sz="2400" baseline="-25000">
                  <a:latin typeface="Times New Roman" pitchFamily="18" charset="0"/>
                  <a:cs typeface="Arial" charset="0"/>
                </a:endParaRPr>
              </a:p>
            </p:txBody>
          </p:sp>
          <p:sp>
            <p:nvSpPr>
              <p:cNvPr id="35940" name="Rectangle 71"/>
              <p:cNvSpPr>
                <a:spLocks noChangeArrowheads="1"/>
              </p:cNvSpPr>
              <p:nvPr/>
            </p:nvSpPr>
            <p:spPr bwMode="auto">
              <a:xfrm>
                <a:off x="3057525" y="2362200"/>
                <a:ext cx="904875" cy="411163"/>
              </a:xfrm>
              <a:prstGeom prst="rect">
                <a:avLst/>
              </a:prstGeom>
              <a:solidFill>
                <a:srgbClr val="FFFFFF"/>
              </a:solidFill>
              <a:ln w="9525">
                <a:no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41" name="Rectangle 72"/>
              <p:cNvSpPr>
                <a:spLocks noChangeArrowheads="1"/>
              </p:cNvSpPr>
              <p:nvPr/>
            </p:nvSpPr>
            <p:spPr bwMode="auto">
              <a:xfrm>
                <a:off x="3057525" y="2362200"/>
                <a:ext cx="904875" cy="411163"/>
              </a:xfrm>
              <a:prstGeom prst="rect">
                <a:avLst/>
              </a:prstGeom>
              <a:noFill/>
              <a:ln w="9525">
                <a:solidFill>
                  <a:srgbClr val="000000"/>
                </a:solid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42" name="Line 73"/>
              <p:cNvSpPr>
                <a:spLocks noChangeShapeType="1"/>
              </p:cNvSpPr>
              <p:nvPr/>
            </p:nvSpPr>
            <p:spPr bwMode="auto">
              <a:xfrm flipV="1">
                <a:off x="3057525" y="2362200"/>
                <a:ext cx="904875" cy="411163"/>
              </a:xfrm>
              <a:prstGeom prst="line">
                <a:avLst/>
              </a:prstGeom>
              <a:noFill/>
              <a:ln w="9525">
                <a:solidFill>
                  <a:srgbClr val="000000"/>
                </a:solidFill>
                <a:round/>
                <a:headEnd/>
                <a:tailEnd/>
              </a:ln>
            </p:spPr>
            <p:txBody>
              <a:bodyPr/>
              <a:lstStyle/>
              <a:p>
                <a:endParaRPr lang="en-US"/>
              </a:p>
            </p:txBody>
          </p:sp>
          <p:sp>
            <p:nvSpPr>
              <p:cNvPr id="35943" name="Line 74"/>
              <p:cNvSpPr>
                <a:spLocks noChangeShapeType="1"/>
              </p:cNvSpPr>
              <p:nvPr/>
            </p:nvSpPr>
            <p:spPr bwMode="auto">
              <a:xfrm>
                <a:off x="3057525" y="2362200"/>
                <a:ext cx="904875" cy="411163"/>
              </a:xfrm>
              <a:prstGeom prst="line">
                <a:avLst/>
              </a:prstGeom>
              <a:noFill/>
              <a:ln w="9525">
                <a:solidFill>
                  <a:srgbClr val="000000"/>
                </a:solidFill>
                <a:round/>
                <a:headEnd/>
                <a:tailEnd/>
              </a:ln>
            </p:spPr>
            <p:txBody>
              <a:bodyPr/>
              <a:lstStyle/>
              <a:p>
                <a:endParaRPr lang="en-US"/>
              </a:p>
            </p:txBody>
          </p:sp>
          <p:sp>
            <p:nvSpPr>
              <p:cNvPr id="35944" name="Rectangle 84"/>
              <p:cNvSpPr>
                <a:spLocks noChangeArrowheads="1"/>
              </p:cNvSpPr>
              <p:nvPr/>
            </p:nvSpPr>
            <p:spPr bwMode="auto">
              <a:xfrm>
                <a:off x="619125" y="3097614"/>
                <a:ext cx="65" cy="320088"/>
              </a:xfrm>
              <a:prstGeom prst="rect">
                <a:avLst/>
              </a:prstGeom>
              <a:noFill/>
              <a:ln w="9525">
                <a:noFill/>
                <a:miter lim="800000"/>
                <a:headEnd/>
                <a:tailEnd/>
              </a:ln>
            </p:spPr>
            <p:txBody>
              <a:bodyPr wrap="none" lIns="0" tIns="0" rIns="0" bIns="0">
                <a:spAutoFit/>
              </a:bodyPr>
              <a:lstStyle/>
              <a:p>
                <a:pPr algn="l" eaLnBrk="0" hangingPunct="0">
                  <a:lnSpc>
                    <a:spcPct val="130000"/>
                  </a:lnSpc>
                  <a:buClrTx/>
                </a:pPr>
                <a:endParaRPr lang="en-US" sz="2400" baseline="-25000">
                  <a:latin typeface="Times New Roman" pitchFamily="18" charset="0"/>
                  <a:cs typeface="Arial" charset="0"/>
                </a:endParaRPr>
              </a:p>
            </p:txBody>
          </p:sp>
          <p:sp>
            <p:nvSpPr>
              <p:cNvPr id="35945" name="Rectangle 98"/>
              <p:cNvSpPr>
                <a:spLocks noChangeArrowheads="1"/>
              </p:cNvSpPr>
              <p:nvPr/>
            </p:nvSpPr>
            <p:spPr bwMode="auto">
              <a:xfrm>
                <a:off x="3057525" y="2362200"/>
                <a:ext cx="904875" cy="411163"/>
              </a:xfrm>
              <a:prstGeom prst="rect">
                <a:avLst/>
              </a:prstGeom>
              <a:solidFill>
                <a:srgbClr val="FFFFFF"/>
              </a:solidFill>
              <a:ln w="9525">
                <a:no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46" name="Rectangle 99"/>
              <p:cNvSpPr>
                <a:spLocks noChangeArrowheads="1"/>
              </p:cNvSpPr>
              <p:nvPr/>
            </p:nvSpPr>
            <p:spPr bwMode="auto">
              <a:xfrm>
                <a:off x="3057525" y="2362200"/>
                <a:ext cx="904875" cy="411163"/>
              </a:xfrm>
              <a:prstGeom prst="rect">
                <a:avLst/>
              </a:prstGeom>
              <a:noFill/>
              <a:ln w="9525">
                <a:solidFill>
                  <a:srgbClr val="000000"/>
                </a:solid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47" name="Line 100"/>
              <p:cNvSpPr>
                <a:spLocks noChangeShapeType="1"/>
              </p:cNvSpPr>
              <p:nvPr/>
            </p:nvSpPr>
            <p:spPr bwMode="auto">
              <a:xfrm flipV="1">
                <a:off x="3057525" y="2362200"/>
                <a:ext cx="904875" cy="411163"/>
              </a:xfrm>
              <a:prstGeom prst="line">
                <a:avLst/>
              </a:prstGeom>
              <a:noFill/>
              <a:ln w="9525">
                <a:solidFill>
                  <a:srgbClr val="000000"/>
                </a:solidFill>
                <a:round/>
                <a:headEnd/>
                <a:tailEnd/>
              </a:ln>
            </p:spPr>
            <p:txBody>
              <a:bodyPr/>
              <a:lstStyle/>
              <a:p>
                <a:endParaRPr lang="en-US"/>
              </a:p>
            </p:txBody>
          </p:sp>
          <p:sp>
            <p:nvSpPr>
              <p:cNvPr id="35948" name="Line 101"/>
              <p:cNvSpPr>
                <a:spLocks noChangeShapeType="1"/>
              </p:cNvSpPr>
              <p:nvPr/>
            </p:nvSpPr>
            <p:spPr bwMode="auto">
              <a:xfrm>
                <a:off x="3057525" y="2362200"/>
                <a:ext cx="904875" cy="411163"/>
              </a:xfrm>
              <a:prstGeom prst="line">
                <a:avLst/>
              </a:prstGeom>
              <a:noFill/>
              <a:ln w="9525">
                <a:solidFill>
                  <a:srgbClr val="000000"/>
                </a:solidFill>
                <a:round/>
                <a:headEnd/>
                <a:tailEnd/>
              </a:ln>
            </p:spPr>
            <p:txBody>
              <a:bodyPr/>
              <a:lstStyle/>
              <a:p>
                <a:endParaRPr lang="en-US"/>
              </a:p>
            </p:txBody>
          </p:sp>
          <p:sp>
            <p:nvSpPr>
              <p:cNvPr id="35949" name="Rectangle 102"/>
              <p:cNvSpPr>
                <a:spLocks noChangeArrowheads="1"/>
              </p:cNvSpPr>
              <p:nvPr/>
            </p:nvSpPr>
            <p:spPr bwMode="auto">
              <a:xfrm>
                <a:off x="3057525" y="2362200"/>
                <a:ext cx="904875" cy="411163"/>
              </a:xfrm>
              <a:prstGeom prst="rect">
                <a:avLst/>
              </a:prstGeom>
              <a:solidFill>
                <a:srgbClr val="FFFFFF"/>
              </a:solidFill>
              <a:ln w="9525">
                <a:no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50" name="Rectangle 103"/>
              <p:cNvSpPr>
                <a:spLocks noChangeArrowheads="1"/>
              </p:cNvSpPr>
              <p:nvPr/>
            </p:nvSpPr>
            <p:spPr bwMode="auto">
              <a:xfrm>
                <a:off x="3057525" y="2362200"/>
                <a:ext cx="904875" cy="411163"/>
              </a:xfrm>
              <a:prstGeom prst="rect">
                <a:avLst/>
              </a:prstGeom>
              <a:noFill/>
              <a:ln w="9525">
                <a:solidFill>
                  <a:srgbClr val="000000"/>
                </a:solid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51" name="Line 104"/>
              <p:cNvSpPr>
                <a:spLocks noChangeShapeType="1"/>
              </p:cNvSpPr>
              <p:nvPr/>
            </p:nvSpPr>
            <p:spPr bwMode="auto">
              <a:xfrm flipV="1">
                <a:off x="3057525" y="2362200"/>
                <a:ext cx="904875" cy="411163"/>
              </a:xfrm>
              <a:prstGeom prst="line">
                <a:avLst/>
              </a:prstGeom>
              <a:noFill/>
              <a:ln w="9525">
                <a:solidFill>
                  <a:srgbClr val="000000"/>
                </a:solidFill>
                <a:round/>
                <a:headEnd/>
                <a:tailEnd/>
              </a:ln>
            </p:spPr>
            <p:txBody>
              <a:bodyPr/>
              <a:lstStyle/>
              <a:p>
                <a:endParaRPr lang="en-US"/>
              </a:p>
            </p:txBody>
          </p:sp>
          <p:sp>
            <p:nvSpPr>
              <p:cNvPr id="35952" name="Line 105"/>
              <p:cNvSpPr>
                <a:spLocks noChangeShapeType="1"/>
              </p:cNvSpPr>
              <p:nvPr/>
            </p:nvSpPr>
            <p:spPr bwMode="auto">
              <a:xfrm>
                <a:off x="3057525" y="2362200"/>
                <a:ext cx="904875" cy="411163"/>
              </a:xfrm>
              <a:prstGeom prst="line">
                <a:avLst/>
              </a:prstGeom>
              <a:noFill/>
              <a:ln w="9525">
                <a:solidFill>
                  <a:srgbClr val="000000"/>
                </a:solidFill>
                <a:round/>
                <a:headEnd/>
                <a:tailEnd/>
              </a:ln>
            </p:spPr>
            <p:txBody>
              <a:bodyPr/>
              <a:lstStyle/>
              <a:p>
                <a:endParaRPr lang="en-US"/>
              </a:p>
            </p:txBody>
          </p:sp>
          <p:sp>
            <p:nvSpPr>
              <p:cNvPr id="35953" name="Rectangle 52"/>
              <p:cNvSpPr>
                <a:spLocks noChangeArrowheads="1"/>
              </p:cNvSpPr>
              <p:nvPr/>
            </p:nvSpPr>
            <p:spPr bwMode="auto">
              <a:xfrm>
                <a:off x="5070475" y="2279650"/>
                <a:ext cx="873125" cy="447675"/>
              </a:xfrm>
              <a:prstGeom prst="rect">
                <a:avLst/>
              </a:prstGeom>
              <a:solidFill>
                <a:srgbClr val="FFFFFF"/>
              </a:solidFill>
              <a:ln w="9525">
                <a:no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54" name="Rectangle 53"/>
              <p:cNvSpPr>
                <a:spLocks noChangeArrowheads="1"/>
              </p:cNvSpPr>
              <p:nvPr/>
            </p:nvSpPr>
            <p:spPr bwMode="auto">
              <a:xfrm>
                <a:off x="5070475" y="2279650"/>
                <a:ext cx="873125" cy="447675"/>
              </a:xfrm>
              <a:prstGeom prst="rect">
                <a:avLst/>
              </a:prstGeom>
              <a:noFill/>
              <a:ln w="12700">
                <a:solidFill>
                  <a:srgbClr val="000000"/>
                </a:solid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55" name="Line 54"/>
              <p:cNvSpPr>
                <a:spLocks noChangeShapeType="1"/>
              </p:cNvSpPr>
              <p:nvPr/>
            </p:nvSpPr>
            <p:spPr bwMode="auto">
              <a:xfrm flipH="1">
                <a:off x="5060950" y="2276475"/>
                <a:ext cx="882650" cy="452438"/>
              </a:xfrm>
              <a:prstGeom prst="line">
                <a:avLst/>
              </a:prstGeom>
              <a:noFill/>
              <a:ln w="12700">
                <a:solidFill>
                  <a:srgbClr val="000000"/>
                </a:solidFill>
                <a:round/>
                <a:headEnd/>
                <a:tailEnd/>
              </a:ln>
            </p:spPr>
            <p:txBody>
              <a:bodyPr/>
              <a:lstStyle/>
              <a:p>
                <a:endParaRPr lang="en-US"/>
              </a:p>
            </p:txBody>
          </p:sp>
          <p:sp>
            <p:nvSpPr>
              <p:cNvPr id="35956" name="Line 55"/>
              <p:cNvSpPr>
                <a:spLocks noChangeShapeType="1"/>
              </p:cNvSpPr>
              <p:nvPr/>
            </p:nvSpPr>
            <p:spPr bwMode="auto">
              <a:xfrm>
                <a:off x="5060950" y="2276475"/>
                <a:ext cx="882650" cy="452438"/>
              </a:xfrm>
              <a:prstGeom prst="line">
                <a:avLst/>
              </a:prstGeom>
              <a:noFill/>
              <a:ln w="12700">
                <a:solidFill>
                  <a:srgbClr val="000000"/>
                </a:solidFill>
                <a:round/>
                <a:headEnd/>
                <a:tailEnd/>
              </a:ln>
            </p:spPr>
            <p:txBody>
              <a:bodyPr/>
              <a:lstStyle/>
              <a:p>
                <a:endParaRPr lang="en-US"/>
              </a:p>
            </p:txBody>
          </p:sp>
          <p:sp>
            <p:nvSpPr>
              <p:cNvPr id="35957" name="Freeform 56"/>
              <p:cNvSpPr>
                <a:spLocks/>
              </p:cNvSpPr>
              <p:nvPr/>
            </p:nvSpPr>
            <p:spPr bwMode="auto">
              <a:xfrm>
                <a:off x="5178425" y="2355850"/>
                <a:ext cx="650875" cy="263525"/>
              </a:xfrm>
              <a:custGeom>
                <a:avLst/>
                <a:gdLst>
                  <a:gd name="T0" fmla="*/ 2147483647 w 410"/>
                  <a:gd name="T1" fmla="*/ 0 h 166"/>
                  <a:gd name="T2" fmla="*/ 2147483647 w 410"/>
                  <a:gd name="T3" fmla="*/ 2147483647 h 166"/>
                  <a:gd name="T4" fmla="*/ 2147483647 w 410"/>
                  <a:gd name="T5" fmla="*/ 2147483647 h 166"/>
                  <a:gd name="T6" fmla="*/ 2147483647 w 410"/>
                  <a:gd name="T7" fmla="*/ 2147483647 h 166"/>
                  <a:gd name="T8" fmla="*/ 2147483647 w 410"/>
                  <a:gd name="T9" fmla="*/ 2147483647 h 166"/>
                  <a:gd name="T10" fmla="*/ 2147483647 w 410"/>
                  <a:gd name="T11" fmla="*/ 2147483647 h 166"/>
                  <a:gd name="T12" fmla="*/ 2147483647 w 410"/>
                  <a:gd name="T13" fmla="*/ 2147483647 h 166"/>
                  <a:gd name="T14" fmla="*/ 2147483647 w 410"/>
                  <a:gd name="T15" fmla="*/ 2147483647 h 166"/>
                  <a:gd name="T16" fmla="*/ 2147483647 w 410"/>
                  <a:gd name="T17" fmla="*/ 2147483647 h 166"/>
                  <a:gd name="T18" fmla="*/ 2147483647 w 410"/>
                  <a:gd name="T19" fmla="*/ 2147483647 h 166"/>
                  <a:gd name="T20" fmla="*/ 2147483647 w 410"/>
                  <a:gd name="T21" fmla="*/ 2147483647 h 166"/>
                  <a:gd name="T22" fmla="*/ 2147483647 w 410"/>
                  <a:gd name="T23" fmla="*/ 2147483647 h 166"/>
                  <a:gd name="T24" fmla="*/ 2147483647 w 410"/>
                  <a:gd name="T25" fmla="*/ 2147483647 h 166"/>
                  <a:gd name="T26" fmla="*/ 0 w 410"/>
                  <a:gd name="T27" fmla="*/ 2147483647 h 166"/>
                  <a:gd name="T28" fmla="*/ 2147483647 w 410"/>
                  <a:gd name="T29" fmla="*/ 2147483647 h 166"/>
                  <a:gd name="T30" fmla="*/ 2147483647 w 410"/>
                  <a:gd name="T31" fmla="*/ 2147483647 h 166"/>
                  <a:gd name="T32" fmla="*/ 2147483647 w 410"/>
                  <a:gd name="T33" fmla="*/ 2147483647 h 166"/>
                  <a:gd name="T34" fmla="*/ 2147483647 w 410"/>
                  <a:gd name="T35" fmla="*/ 2147483647 h 166"/>
                  <a:gd name="T36" fmla="*/ 2147483647 w 410"/>
                  <a:gd name="T37" fmla="*/ 2147483647 h 166"/>
                  <a:gd name="T38" fmla="*/ 2147483647 w 410"/>
                  <a:gd name="T39" fmla="*/ 2147483647 h 166"/>
                  <a:gd name="T40" fmla="*/ 2147483647 w 410"/>
                  <a:gd name="T41" fmla="*/ 2147483647 h 166"/>
                  <a:gd name="T42" fmla="*/ 2147483647 w 410"/>
                  <a:gd name="T43" fmla="*/ 2147483647 h 166"/>
                  <a:gd name="T44" fmla="*/ 2147483647 w 410"/>
                  <a:gd name="T45" fmla="*/ 2147483647 h 166"/>
                  <a:gd name="T46" fmla="*/ 2147483647 w 410"/>
                  <a:gd name="T47" fmla="*/ 2147483647 h 166"/>
                  <a:gd name="T48" fmla="*/ 2147483647 w 410"/>
                  <a:gd name="T49" fmla="*/ 2147483647 h 166"/>
                  <a:gd name="T50" fmla="*/ 2147483647 w 410"/>
                  <a:gd name="T51" fmla="*/ 2147483647 h 166"/>
                  <a:gd name="T52" fmla="*/ 2147483647 w 410"/>
                  <a:gd name="T53" fmla="*/ 2147483647 h 166"/>
                  <a:gd name="T54" fmla="*/ 2147483647 w 410"/>
                  <a:gd name="T55" fmla="*/ 2147483647 h 166"/>
                  <a:gd name="T56" fmla="*/ 2147483647 w 410"/>
                  <a:gd name="T57" fmla="*/ 2147483647 h 166"/>
                  <a:gd name="T58" fmla="*/ 2147483647 w 410"/>
                  <a:gd name="T59" fmla="*/ 2147483647 h 166"/>
                  <a:gd name="T60" fmla="*/ 2147483647 w 410"/>
                  <a:gd name="T61" fmla="*/ 2147483647 h 166"/>
                  <a:gd name="T62" fmla="*/ 2147483647 w 410"/>
                  <a:gd name="T63" fmla="*/ 2147483647 h 166"/>
                  <a:gd name="T64" fmla="*/ 2147483647 w 410"/>
                  <a:gd name="T65" fmla="*/ 2147483647 h 166"/>
                  <a:gd name="T66" fmla="*/ 2147483647 w 410"/>
                  <a:gd name="T67" fmla="*/ 2147483647 h 166"/>
                  <a:gd name="T68" fmla="*/ 2147483647 w 410"/>
                  <a:gd name="T69" fmla="*/ 2147483647 h 166"/>
                  <a:gd name="T70" fmla="*/ 2147483647 w 410"/>
                  <a:gd name="T71" fmla="*/ 2147483647 h 166"/>
                  <a:gd name="T72" fmla="*/ 2147483647 w 410"/>
                  <a:gd name="T73" fmla="*/ 2147483647 h 166"/>
                  <a:gd name="T74" fmla="*/ 2147483647 w 410"/>
                  <a:gd name="T75" fmla="*/ 2147483647 h 166"/>
                  <a:gd name="T76" fmla="*/ 2147483647 w 410"/>
                  <a:gd name="T77" fmla="*/ 2147483647 h 166"/>
                  <a:gd name="T78" fmla="*/ 2147483647 w 410"/>
                  <a:gd name="T79" fmla="*/ 2147483647 h 166"/>
                  <a:gd name="T80" fmla="*/ 2147483647 w 410"/>
                  <a:gd name="T81" fmla="*/ 2147483647 h 166"/>
                  <a:gd name="T82" fmla="*/ 2147483647 w 410"/>
                  <a:gd name="T83" fmla="*/ 2147483647 h 166"/>
                  <a:gd name="T84" fmla="*/ 2147483647 w 410"/>
                  <a:gd name="T85" fmla="*/ 2147483647 h 166"/>
                  <a:gd name="T86" fmla="*/ 2147483647 w 410"/>
                  <a:gd name="T87" fmla="*/ 2147483647 h 166"/>
                  <a:gd name="T88" fmla="*/ 2147483647 w 410"/>
                  <a:gd name="T89" fmla="*/ 2147483647 h 166"/>
                  <a:gd name="T90" fmla="*/ 2147483647 w 410"/>
                  <a:gd name="T91" fmla="*/ 2147483647 h 166"/>
                  <a:gd name="T92" fmla="*/ 2147483647 w 410"/>
                  <a:gd name="T93" fmla="*/ 2147483647 h 166"/>
                  <a:gd name="T94" fmla="*/ 2147483647 w 410"/>
                  <a:gd name="T95" fmla="*/ 2147483647 h 166"/>
                  <a:gd name="T96" fmla="*/ 2147483647 w 410"/>
                  <a:gd name="T97" fmla="*/ 2147483647 h 166"/>
                  <a:gd name="T98" fmla="*/ 2147483647 w 410"/>
                  <a:gd name="T99" fmla="*/ 2147483647 h 166"/>
                  <a:gd name="T100" fmla="*/ 2147483647 w 410"/>
                  <a:gd name="T101" fmla="*/ 2147483647 h 166"/>
                  <a:gd name="T102" fmla="*/ 2147483647 w 410"/>
                  <a:gd name="T103" fmla="*/ 2147483647 h 166"/>
                  <a:gd name="T104" fmla="*/ 2147483647 w 410"/>
                  <a:gd name="T105" fmla="*/ 2147483647 h 166"/>
                  <a:gd name="T106" fmla="*/ 2147483647 w 410"/>
                  <a:gd name="T107" fmla="*/ 0 h 16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0"/>
                  <a:gd name="T163" fmla="*/ 0 h 166"/>
                  <a:gd name="T164" fmla="*/ 410 w 410"/>
                  <a:gd name="T165" fmla="*/ 166 h 16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0" h="166">
                    <a:moveTo>
                      <a:pt x="205" y="0"/>
                    </a:moveTo>
                    <a:lnTo>
                      <a:pt x="184" y="0"/>
                    </a:lnTo>
                    <a:lnTo>
                      <a:pt x="163" y="2"/>
                    </a:lnTo>
                    <a:lnTo>
                      <a:pt x="144" y="4"/>
                    </a:lnTo>
                    <a:lnTo>
                      <a:pt x="125" y="6"/>
                    </a:lnTo>
                    <a:lnTo>
                      <a:pt x="107" y="10"/>
                    </a:lnTo>
                    <a:lnTo>
                      <a:pt x="98" y="13"/>
                    </a:lnTo>
                    <a:lnTo>
                      <a:pt x="90" y="15"/>
                    </a:lnTo>
                    <a:lnTo>
                      <a:pt x="81" y="17"/>
                    </a:lnTo>
                    <a:lnTo>
                      <a:pt x="74" y="19"/>
                    </a:lnTo>
                    <a:lnTo>
                      <a:pt x="67" y="22"/>
                    </a:lnTo>
                    <a:lnTo>
                      <a:pt x="60" y="25"/>
                    </a:lnTo>
                    <a:lnTo>
                      <a:pt x="52" y="27"/>
                    </a:lnTo>
                    <a:lnTo>
                      <a:pt x="46" y="30"/>
                    </a:lnTo>
                    <a:lnTo>
                      <a:pt x="40" y="33"/>
                    </a:lnTo>
                    <a:lnTo>
                      <a:pt x="35" y="36"/>
                    </a:lnTo>
                    <a:lnTo>
                      <a:pt x="30" y="41"/>
                    </a:lnTo>
                    <a:lnTo>
                      <a:pt x="24" y="44"/>
                    </a:lnTo>
                    <a:lnTo>
                      <a:pt x="19" y="47"/>
                    </a:lnTo>
                    <a:lnTo>
                      <a:pt x="15" y="51"/>
                    </a:lnTo>
                    <a:lnTo>
                      <a:pt x="12" y="55"/>
                    </a:lnTo>
                    <a:lnTo>
                      <a:pt x="9" y="58"/>
                    </a:lnTo>
                    <a:lnTo>
                      <a:pt x="6" y="62"/>
                    </a:lnTo>
                    <a:lnTo>
                      <a:pt x="4" y="66"/>
                    </a:lnTo>
                    <a:lnTo>
                      <a:pt x="2" y="71"/>
                    </a:lnTo>
                    <a:lnTo>
                      <a:pt x="1" y="75"/>
                    </a:lnTo>
                    <a:lnTo>
                      <a:pt x="0" y="79"/>
                    </a:lnTo>
                    <a:lnTo>
                      <a:pt x="0" y="83"/>
                    </a:lnTo>
                    <a:lnTo>
                      <a:pt x="0" y="87"/>
                    </a:lnTo>
                    <a:lnTo>
                      <a:pt x="1" y="91"/>
                    </a:lnTo>
                    <a:lnTo>
                      <a:pt x="2" y="95"/>
                    </a:lnTo>
                    <a:lnTo>
                      <a:pt x="4" y="100"/>
                    </a:lnTo>
                    <a:lnTo>
                      <a:pt x="6" y="104"/>
                    </a:lnTo>
                    <a:lnTo>
                      <a:pt x="9" y="108"/>
                    </a:lnTo>
                    <a:lnTo>
                      <a:pt x="12" y="112"/>
                    </a:lnTo>
                    <a:lnTo>
                      <a:pt x="15" y="115"/>
                    </a:lnTo>
                    <a:lnTo>
                      <a:pt x="19" y="119"/>
                    </a:lnTo>
                    <a:lnTo>
                      <a:pt x="24" y="122"/>
                    </a:lnTo>
                    <a:lnTo>
                      <a:pt x="30" y="127"/>
                    </a:lnTo>
                    <a:lnTo>
                      <a:pt x="35" y="130"/>
                    </a:lnTo>
                    <a:lnTo>
                      <a:pt x="40" y="133"/>
                    </a:lnTo>
                    <a:lnTo>
                      <a:pt x="46" y="136"/>
                    </a:lnTo>
                    <a:lnTo>
                      <a:pt x="52" y="139"/>
                    </a:lnTo>
                    <a:lnTo>
                      <a:pt x="60" y="142"/>
                    </a:lnTo>
                    <a:lnTo>
                      <a:pt x="67" y="145"/>
                    </a:lnTo>
                    <a:lnTo>
                      <a:pt x="74" y="147"/>
                    </a:lnTo>
                    <a:lnTo>
                      <a:pt x="81" y="149"/>
                    </a:lnTo>
                    <a:lnTo>
                      <a:pt x="90" y="152"/>
                    </a:lnTo>
                    <a:lnTo>
                      <a:pt x="98" y="154"/>
                    </a:lnTo>
                    <a:lnTo>
                      <a:pt x="107" y="157"/>
                    </a:lnTo>
                    <a:lnTo>
                      <a:pt x="125" y="160"/>
                    </a:lnTo>
                    <a:lnTo>
                      <a:pt x="144" y="163"/>
                    </a:lnTo>
                    <a:lnTo>
                      <a:pt x="163" y="165"/>
                    </a:lnTo>
                    <a:lnTo>
                      <a:pt x="184" y="166"/>
                    </a:lnTo>
                    <a:lnTo>
                      <a:pt x="205" y="166"/>
                    </a:lnTo>
                    <a:lnTo>
                      <a:pt x="225" y="166"/>
                    </a:lnTo>
                    <a:lnTo>
                      <a:pt x="246" y="165"/>
                    </a:lnTo>
                    <a:lnTo>
                      <a:pt x="266" y="163"/>
                    </a:lnTo>
                    <a:lnTo>
                      <a:pt x="284" y="160"/>
                    </a:lnTo>
                    <a:lnTo>
                      <a:pt x="302" y="157"/>
                    </a:lnTo>
                    <a:lnTo>
                      <a:pt x="310" y="154"/>
                    </a:lnTo>
                    <a:lnTo>
                      <a:pt x="320" y="152"/>
                    </a:lnTo>
                    <a:lnTo>
                      <a:pt x="327" y="149"/>
                    </a:lnTo>
                    <a:lnTo>
                      <a:pt x="335" y="147"/>
                    </a:lnTo>
                    <a:lnTo>
                      <a:pt x="343" y="145"/>
                    </a:lnTo>
                    <a:lnTo>
                      <a:pt x="350" y="142"/>
                    </a:lnTo>
                    <a:lnTo>
                      <a:pt x="356" y="139"/>
                    </a:lnTo>
                    <a:lnTo>
                      <a:pt x="363" y="136"/>
                    </a:lnTo>
                    <a:lnTo>
                      <a:pt x="368" y="133"/>
                    </a:lnTo>
                    <a:lnTo>
                      <a:pt x="375" y="130"/>
                    </a:lnTo>
                    <a:lnTo>
                      <a:pt x="380" y="127"/>
                    </a:lnTo>
                    <a:lnTo>
                      <a:pt x="385" y="122"/>
                    </a:lnTo>
                    <a:lnTo>
                      <a:pt x="389" y="119"/>
                    </a:lnTo>
                    <a:lnTo>
                      <a:pt x="393" y="115"/>
                    </a:lnTo>
                    <a:lnTo>
                      <a:pt x="397" y="112"/>
                    </a:lnTo>
                    <a:lnTo>
                      <a:pt x="401" y="108"/>
                    </a:lnTo>
                    <a:lnTo>
                      <a:pt x="404" y="104"/>
                    </a:lnTo>
                    <a:lnTo>
                      <a:pt x="406" y="100"/>
                    </a:lnTo>
                    <a:lnTo>
                      <a:pt x="407" y="95"/>
                    </a:lnTo>
                    <a:lnTo>
                      <a:pt x="409" y="91"/>
                    </a:lnTo>
                    <a:lnTo>
                      <a:pt x="410" y="87"/>
                    </a:lnTo>
                    <a:lnTo>
                      <a:pt x="410" y="83"/>
                    </a:lnTo>
                    <a:lnTo>
                      <a:pt x="410" y="79"/>
                    </a:lnTo>
                    <a:lnTo>
                      <a:pt x="409" y="75"/>
                    </a:lnTo>
                    <a:lnTo>
                      <a:pt x="407" y="71"/>
                    </a:lnTo>
                    <a:lnTo>
                      <a:pt x="406" y="66"/>
                    </a:lnTo>
                    <a:lnTo>
                      <a:pt x="404" y="62"/>
                    </a:lnTo>
                    <a:lnTo>
                      <a:pt x="401" y="58"/>
                    </a:lnTo>
                    <a:lnTo>
                      <a:pt x="397" y="55"/>
                    </a:lnTo>
                    <a:lnTo>
                      <a:pt x="393" y="51"/>
                    </a:lnTo>
                    <a:lnTo>
                      <a:pt x="389" y="47"/>
                    </a:lnTo>
                    <a:lnTo>
                      <a:pt x="385" y="44"/>
                    </a:lnTo>
                    <a:lnTo>
                      <a:pt x="380" y="41"/>
                    </a:lnTo>
                    <a:lnTo>
                      <a:pt x="375" y="36"/>
                    </a:lnTo>
                    <a:lnTo>
                      <a:pt x="368" y="33"/>
                    </a:lnTo>
                    <a:lnTo>
                      <a:pt x="363" y="30"/>
                    </a:lnTo>
                    <a:lnTo>
                      <a:pt x="356" y="27"/>
                    </a:lnTo>
                    <a:lnTo>
                      <a:pt x="350" y="25"/>
                    </a:lnTo>
                    <a:lnTo>
                      <a:pt x="343" y="22"/>
                    </a:lnTo>
                    <a:lnTo>
                      <a:pt x="335" y="19"/>
                    </a:lnTo>
                    <a:lnTo>
                      <a:pt x="327" y="17"/>
                    </a:lnTo>
                    <a:lnTo>
                      <a:pt x="320" y="15"/>
                    </a:lnTo>
                    <a:lnTo>
                      <a:pt x="310" y="13"/>
                    </a:lnTo>
                    <a:lnTo>
                      <a:pt x="302" y="10"/>
                    </a:lnTo>
                    <a:lnTo>
                      <a:pt x="284" y="6"/>
                    </a:lnTo>
                    <a:lnTo>
                      <a:pt x="266" y="4"/>
                    </a:lnTo>
                    <a:lnTo>
                      <a:pt x="246" y="2"/>
                    </a:lnTo>
                    <a:lnTo>
                      <a:pt x="225" y="0"/>
                    </a:lnTo>
                    <a:lnTo>
                      <a:pt x="205" y="0"/>
                    </a:lnTo>
                  </a:path>
                </a:pathLst>
              </a:custGeom>
              <a:noFill/>
              <a:ln w="12700">
                <a:solidFill>
                  <a:srgbClr val="000000"/>
                </a:solidFill>
                <a:round/>
                <a:headEnd/>
                <a:tailEnd/>
              </a:ln>
            </p:spPr>
            <p:txBody>
              <a:bodyPr/>
              <a:lstStyle/>
              <a:p>
                <a:endParaRPr lang="en-US"/>
              </a:p>
            </p:txBody>
          </p:sp>
          <p:sp>
            <p:nvSpPr>
              <p:cNvPr id="35958" name="Line 57"/>
              <p:cNvSpPr>
                <a:spLocks noChangeShapeType="1"/>
              </p:cNvSpPr>
              <p:nvPr/>
            </p:nvSpPr>
            <p:spPr bwMode="auto">
              <a:xfrm>
                <a:off x="5170488" y="2276475"/>
                <a:ext cx="1587" cy="452438"/>
              </a:xfrm>
              <a:prstGeom prst="line">
                <a:avLst/>
              </a:prstGeom>
              <a:noFill/>
              <a:ln w="12700">
                <a:solidFill>
                  <a:srgbClr val="000000"/>
                </a:solidFill>
                <a:round/>
                <a:headEnd/>
                <a:tailEnd/>
              </a:ln>
            </p:spPr>
            <p:txBody>
              <a:bodyPr/>
              <a:lstStyle/>
              <a:p>
                <a:endParaRPr lang="en-US"/>
              </a:p>
            </p:txBody>
          </p:sp>
          <p:sp>
            <p:nvSpPr>
              <p:cNvPr id="35959" name="Freeform 58"/>
              <p:cNvSpPr>
                <a:spLocks/>
              </p:cNvSpPr>
              <p:nvPr/>
            </p:nvSpPr>
            <p:spPr bwMode="auto">
              <a:xfrm>
                <a:off x="5324475" y="2636838"/>
                <a:ext cx="63500" cy="63500"/>
              </a:xfrm>
              <a:custGeom>
                <a:avLst/>
                <a:gdLst>
                  <a:gd name="T0" fmla="*/ 2147483647 w 40"/>
                  <a:gd name="T1" fmla="*/ 0 h 40"/>
                  <a:gd name="T2" fmla="*/ 2147483647 w 40"/>
                  <a:gd name="T3" fmla="*/ 0 h 40"/>
                  <a:gd name="T4" fmla="*/ 2147483647 w 40"/>
                  <a:gd name="T5" fmla="*/ 2147483647 h 40"/>
                  <a:gd name="T6" fmla="*/ 2147483647 w 40"/>
                  <a:gd name="T7" fmla="*/ 2147483647 h 40"/>
                  <a:gd name="T8" fmla="*/ 2147483647 w 40"/>
                  <a:gd name="T9" fmla="*/ 2147483647 h 40"/>
                  <a:gd name="T10" fmla="*/ 2147483647 w 40"/>
                  <a:gd name="T11" fmla="*/ 2147483647 h 40"/>
                  <a:gd name="T12" fmla="*/ 2147483647 w 40"/>
                  <a:gd name="T13" fmla="*/ 2147483647 h 40"/>
                  <a:gd name="T14" fmla="*/ 0 w 40"/>
                  <a:gd name="T15" fmla="*/ 2147483647 h 40"/>
                  <a:gd name="T16" fmla="*/ 0 w 40"/>
                  <a:gd name="T17" fmla="*/ 2147483647 h 40"/>
                  <a:gd name="T18" fmla="*/ 0 w 40"/>
                  <a:gd name="T19" fmla="*/ 2147483647 h 40"/>
                  <a:gd name="T20" fmla="*/ 2147483647 w 40"/>
                  <a:gd name="T21" fmla="*/ 2147483647 h 40"/>
                  <a:gd name="T22" fmla="*/ 2147483647 w 40"/>
                  <a:gd name="T23" fmla="*/ 2147483647 h 40"/>
                  <a:gd name="T24" fmla="*/ 2147483647 w 40"/>
                  <a:gd name="T25" fmla="*/ 2147483647 h 40"/>
                  <a:gd name="T26" fmla="*/ 2147483647 w 40"/>
                  <a:gd name="T27" fmla="*/ 2147483647 h 40"/>
                  <a:gd name="T28" fmla="*/ 2147483647 w 40"/>
                  <a:gd name="T29" fmla="*/ 2147483647 h 40"/>
                  <a:gd name="T30" fmla="*/ 2147483647 w 40"/>
                  <a:gd name="T31" fmla="*/ 2147483647 h 40"/>
                  <a:gd name="T32" fmla="*/ 2147483647 w 40"/>
                  <a:gd name="T33" fmla="*/ 2147483647 h 40"/>
                  <a:gd name="T34" fmla="*/ 2147483647 w 40"/>
                  <a:gd name="T35" fmla="*/ 2147483647 h 40"/>
                  <a:gd name="T36" fmla="*/ 2147483647 w 40"/>
                  <a:gd name="T37" fmla="*/ 2147483647 h 40"/>
                  <a:gd name="T38" fmla="*/ 2147483647 w 40"/>
                  <a:gd name="T39" fmla="*/ 2147483647 h 40"/>
                  <a:gd name="T40" fmla="*/ 2147483647 w 40"/>
                  <a:gd name="T41" fmla="*/ 2147483647 h 40"/>
                  <a:gd name="T42" fmla="*/ 2147483647 w 40"/>
                  <a:gd name="T43" fmla="*/ 2147483647 h 40"/>
                  <a:gd name="T44" fmla="*/ 2147483647 w 40"/>
                  <a:gd name="T45" fmla="*/ 2147483647 h 40"/>
                  <a:gd name="T46" fmla="*/ 2147483647 w 40"/>
                  <a:gd name="T47" fmla="*/ 2147483647 h 40"/>
                  <a:gd name="T48" fmla="*/ 2147483647 w 40"/>
                  <a:gd name="T49" fmla="*/ 2147483647 h 40"/>
                  <a:gd name="T50" fmla="*/ 2147483647 w 40"/>
                  <a:gd name="T51" fmla="*/ 2147483647 h 40"/>
                  <a:gd name="T52" fmla="*/ 2147483647 w 40"/>
                  <a:gd name="T53" fmla="*/ 2147483647 h 40"/>
                  <a:gd name="T54" fmla="*/ 2147483647 w 40"/>
                  <a:gd name="T55" fmla="*/ 2147483647 h 40"/>
                  <a:gd name="T56" fmla="*/ 2147483647 w 40"/>
                  <a:gd name="T57" fmla="*/ 2147483647 h 40"/>
                  <a:gd name="T58" fmla="*/ 2147483647 w 40"/>
                  <a:gd name="T59" fmla="*/ 2147483647 h 40"/>
                  <a:gd name="T60" fmla="*/ 2147483647 w 40"/>
                  <a:gd name="T61" fmla="*/ 2147483647 h 40"/>
                  <a:gd name="T62" fmla="*/ 2147483647 w 40"/>
                  <a:gd name="T63" fmla="*/ 0 h 40"/>
                  <a:gd name="T64" fmla="*/ 2147483647 w 40"/>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
                  <a:gd name="T100" fmla="*/ 0 h 40"/>
                  <a:gd name="T101" fmla="*/ 40 w 40"/>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 h="40">
                    <a:moveTo>
                      <a:pt x="19" y="0"/>
                    </a:moveTo>
                    <a:lnTo>
                      <a:pt x="15" y="0"/>
                    </a:lnTo>
                    <a:lnTo>
                      <a:pt x="12" y="1"/>
                    </a:lnTo>
                    <a:lnTo>
                      <a:pt x="8" y="3"/>
                    </a:lnTo>
                    <a:lnTo>
                      <a:pt x="5" y="6"/>
                    </a:lnTo>
                    <a:lnTo>
                      <a:pt x="3" y="9"/>
                    </a:lnTo>
                    <a:lnTo>
                      <a:pt x="1" y="13"/>
                    </a:lnTo>
                    <a:lnTo>
                      <a:pt x="0" y="16"/>
                    </a:lnTo>
                    <a:lnTo>
                      <a:pt x="0" y="20"/>
                    </a:lnTo>
                    <a:lnTo>
                      <a:pt x="0" y="24"/>
                    </a:lnTo>
                    <a:lnTo>
                      <a:pt x="1" y="28"/>
                    </a:lnTo>
                    <a:lnTo>
                      <a:pt x="3" y="31"/>
                    </a:lnTo>
                    <a:lnTo>
                      <a:pt x="5" y="34"/>
                    </a:lnTo>
                    <a:lnTo>
                      <a:pt x="8" y="37"/>
                    </a:lnTo>
                    <a:lnTo>
                      <a:pt x="12" y="39"/>
                    </a:lnTo>
                    <a:lnTo>
                      <a:pt x="15" y="40"/>
                    </a:lnTo>
                    <a:lnTo>
                      <a:pt x="19" y="40"/>
                    </a:lnTo>
                    <a:lnTo>
                      <a:pt x="24" y="40"/>
                    </a:lnTo>
                    <a:lnTo>
                      <a:pt x="28" y="39"/>
                    </a:lnTo>
                    <a:lnTo>
                      <a:pt x="31" y="37"/>
                    </a:lnTo>
                    <a:lnTo>
                      <a:pt x="34" y="34"/>
                    </a:lnTo>
                    <a:lnTo>
                      <a:pt x="37" y="31"/>
                    </a:lnTo>
                    <a:lnTo>
                      <a:pt x="38" y="28"/>
                    </a:lnTo>
                    <a:lnTo>
                      <a:pt x="40" y="24"/>
                    </a:lnTo>
                    <a:lnTo>
                      <a:pt x="40" y="20"/>
                    </a:lnTo>
                    <a:lnTo>
                      <a:pt x="40" y="16"/>
                    </a:lnTo>
                    <a:lnTo>
                      <a:pt x="38" y="13"/>
                    </a:lnTo>
                    <a:lnTo>
                      <a:pt x="37" y="9"/>
                    </a:lnTo>
                    <a:lnTo>
                      <a:pt x="34" y="6"/>
                    </a:lnTo>
                    <a:lnTo>
                      <a:pt x="31" y="3"/>
                    </a:lnTo>
                    <a:lnTo>
                      <a:pt x="28" y="1"/>
                    </a:lnTo>
                    <a:lnTo>
                      <a:pt x="24" y="0"/>
                    </a:lnTo>
                    <a:lnTo>
                      <a:pt x="19" y="0"/>
                    </a:lnTo>
                  </a:path>
                </a:pathLst>
              </a:custGeom>
              <a:noFill/>
              <a:ln w="12700">
                <a:solidFill>
                  <a:srgbClr val="000000"/>
                </a:solidFill>
                <a:round/>
                <a:headEnd/>
                <a:tailEnd/>
              </a:ln>
            </p:spPr>
            <p:txBody>
              <a:bodyPr/>
              <a:lstStyle/>
              <a:p>
                <a:endParaRPr lang="en-US"/>
              </a:p>
            </p:txBody>
          </p:sp>
          <p:sp>
            <p:nvSpPr>
              <p:cNvPr id="35960" name="Freeform 59"/>
              <p:cNvSpPr>
                <a:spLocks/>
              </p:cNvSpPr>
              <p:nvPr/>
            </p:nvSpPr>
            <p:spPr bwMode="auto">
              <a:xfrm>
                <a:off x="5470525" y="2636838"/>
                <a:ext cx="63500" cy="63500"/>
              </a:xfrm>
              <a:custGeom>
                <a:avLst/>
                <a:gdLst>
                  <a:gd name="T0" fmla="*/ 2147483647 w 40"/>
                  <a:gd name="T1" fmla="*/ 0 h 40"/>
                  <a:gd name="T2" fmla="*/ 2147483647 w 40"/>
                  <a:gd name="T3" fmla="*/ 0 h 40"/>
                  <a:gd name="T4" fmla="*/ 2147483647 w 40"/>
                  <a:gd name="T5" fmla="*/ 2147483647 h 40"/>
                  <a:gd name="T6" fmla="*/ 2147483647 w 40"/>
                  <a:gd name="T7" fmla="*/ 2147483647 h 40"/>
                  <a:gd name="T8" fmla="*/ 2147483647 w 40"/>
                  <a:gd name="T9" fmla="*/ 2147483647 h 40"/>
                  <a:gd name="T10" fmla="*/ 2147483647 w 40"/>
                  <a:gd name="T11" fmla="*/ 2147483647 h 40"/>
                  <a:gd name="T12" fmla="*/ 2147483647 w 40"/>
                  <a:gd name="T13" fmla="*/ 2147483647 h 40"/>
                  <a:gd name="T14" fmla="*/ 0 w 40"/>
                  <a:gd name="T15" fmla="*/ 2147483647 h 40"/>
                  <a:gd name="T16" fmla="*/ 0 w 40"/>
                  <a:gd name="T17" fmla="*/ 2147483647 h 40"/>
                  <a:gd name="T18" fmla="*/ 0 w 40"/>
                  <a:gd name="T19" fmla="*/ 2147483647 h 40"/>
                  <a:gd name="T20" fmla="*/ 2147483647 w 40"/>
                  <a:gd name="T21" fmla="*/ 2147483647 h 40"/>
                  <a:gd name="T22" fmla="*/ 2147483647 w 40"/>
                  <a:gd name="T23" fmla="*/ 2147483647 h 40"/>
                  <a:gd name="T24" fmla="*/ 2147483647 w 40"/>
                  <a:gd name="T25" fmla="*/ 2147483647 h 40"/>
                  <a:gd name="T26" fmla="*/ 2147483647 w 40"/>
                  <a:gd name="T27" fmla="*/ 2147483647 h 40"/>
                  <a:gd name="T28" fmla="*/ 2147483647 w 40"/>
                  <a:gd name="T29" fmla="*/ 2147483647 h 40"/>
                  <a:gd name="T30" fmla="*/ 2147483647 w 40"/>
                  <a:gd name="T31" fmla="*/ 2147483647 h 40"/>
                  <a:gd name="T32" fmla="*/ 2147483647 w 40"/>
                  <a:gd name="T33" fmla="*/ 2147483647 h 40"/>
                  <a:gd name="T34" fmla="*/ 2147483647 w 40"/>
                  <a:gd name="T35" fmla="*/ 2147483647 h 40"/>
                  <a:gd name="T36" fmla="*/ 2147483647 w 40"/>
                  <a:gd name="T37" fmla="*/ 2147483647 h 40"/>
                  <a:gd name="T38" fmla="*/ 2147483647 w 40"/>
                  <a:gd name="T39" fmla="*/ 2147483647 h 40"/>
                  <a:gd name="T40" fmla="*/ 2147483647 w 40"/>
                  <a:gd name="T41" fmla="*/ 2147483647 h 40"/>
                  <a:gd name="T42" fmla="*/ 2147483647 w 40"/>
                  <a:gd name="T43" fmla="*/ 2147483647 h 40"/>
                  <a:gd name="T44" fmla="*/ 2147483647 w 40"/>
                  <a:gd name="T45" fmla="*/ 2147483647 h 40"/>
                  <a:gd name="T46" fmla="*/ 2147483647 w 40"/>
                  <a:gd name="T47" fmla="*/ 2147483647 h 40"/>
                  <a:gd name="T48" fmla="*/ 2147483647 w 40"/>
                  <a:gd name="T49" fmla="*/ 2147483647 h 40"/>
                  <a:gd name="T50" fmla="*/ 2147483647 w 40"/>
                  <a:gd name="T51" fmla="*/ 2147483647 h 40"/>
                  <a:gd name="T52" fmla="*/ 2147483647 w 40"/>
                  <a:gd name="T53" fmla="*/ 2147483647 h 40"/>
                  <a:gd name="T54" fmla="*/ 2147483647 w 40"/>
                  <a:gd name="T55" fmla="*/ 2147483647 h 40"/>
                  <a:gd name="T56" fmla="*/ 2147483647 w 40"/>
                  <a:gd name="T57" fmla="*/ 2147483647 h 40"/>
                  <a:gd name="T58" fmla="*/ 2147483647 w 40"/>
                  <a:gd name="T59" fmla="*/ 2147483647 h 40"/>
                  <a:gd name="T60" fmla="*/ 2147483647 w 40"/>
                  <a:gd name="T61" fmla="*/ 2147483647 h 40"/>
                  <a:gd name="T62" fmla="*/ 2147483647 w 40"/>
                  <a:gd name="T63" fmla="*/ 0 h 40"/>
                  <a:gd name="T64" fmla="*/ 2147483647 w 40"/>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
                  <a:gd name="T100" fmla="*/ 0 h 40"/>
                  <a:gd name="T101" fmla="*/ 40 w 40"/>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 h="40">
                    <a:moveTo>
                      <a:pt x="20" y="0"/>
                    </a:moveTo>
                    <a:lnTo>
                      <a:pt x="16" y="0"/>
                    </a:lnTo>
                    <a:lnTo>
                      <a:pt x="12" y="1"/>
                    </a:lnTo>
                    <a:lnTo>
                      <a:pt x="9" y="3"/>
                    </a:lnTo>
                    <a:lnTo>
                      <a:pt x="6" y="6"/>
                    </a:lnTo>
                    <a:lnTo>
                      <a:pt x="3" y="9"/>
                    </a:lnTo>
                    <a:lnTo>
                      <a:pt x="2" y="13"/>
                    </a:lnTo>
                    <a:lnTo>
                      <a:pt x="0" y="16"/>
                    </a:lnTo>
                    <a:lnTo>
                      <a:pt x="0" y="20"/>
                    </a:lnTo>
                    <a:lnTo>
                      <a:pt x="0" y="24"/>
                    </a:lnTo>
                    <a:lnTo>
                      <a:pt x="2" y="28"/>
                    </a:lnTo>
                    <a:lnTo>
                      <a:pt x="3" y="31"/>
                    </a:lnTo>
                    <a:lnTo>
                      <a:pt x="6" y="34"/>
                    </a:lnTo>
                    <a:lnTo>
                      <a:pt x="9" y="37"/>
                    </a:lnTo>
                    <a:lnTo>
                      <a:pt x="12" y="39"/>
                    </a:lnTo>
                    <a:lnTo>
                      <a:pt x="16" y="40"/>
                    </a:lnTo>
                    <a:lnTo>
                      <a:pt x="20" y="40"/>
                    </a:lnTo>
                    <a:lnTo>
                      <a:pt x="24" y="40"/>
                    </a:lnTo>
                    <a:lnTo>
                      <a:pt x="28" y="39"/>
                    </a:lnTo>
                    <a:lnTo>
                      <a:pt x="31" y="37"/>
                    </a:lnTo>
                    <a:lnTo>
                      <a:pt x="34" y="34"/>
                    </a:lnTo>
                    <a:lnTo>
                      <a:pt x="36" y="31"/>
                    </a:lnTo>
                    <a:lnTo>
                      <a:pt x="38" y="28"/>
                    </a:lnTo>
                    <a:lnTo>
                      <a:pt x="39" y="24"/>
                    </a:lnTo>
                    <a:lnTo>
                      <a:pt x="40" y="20"/>
                    </a:lnTo>
                    <a:lnTo>
                      <a:pt x="39" y="16"/>
                    </a:lnTo>
                    <a:lnTo>
                      <a:pt x="38" y="13"/>
                    </a:lnTo>
                    <a:lnTo>
                      <a:pt x="36" y="9"/>
                    </a:lnTo>
                    <a:lnTo>
                      <a:pt x="34" y="6"/>
                    </a:lnTo>
                    <a:lnTo>
                      <a:pt x="31" y="3"/>
                    </a:lnTo>
                    <a:lnTo>
                      <a:pt x="28" y="1"/>
                    </a:lnTo>
                    <a:lnTo>
                      <a:pt x="24" y="0"/>
                    </a:lnTo>
                    <a:lnTo>
                      <a:pt x="20" y="0"/>
                    </a:lnTo>
                  </a:path>
                </a:pathLst>
              </a:custGeom>
              <a:noFill/>
              <a:ln w="12700">
                <a:solidFill>
                  <a:srgbClr val="000000"/>
                </a:solidFill>
                <a:round/>
                <a:headEnd/>
                <a:tailEnd/>
              </a:ln>
            </p:spPr>
            <p:txBody>
              <a:bodyPr/>
              <a:lstStyle/>
              <a:p>
                <a:endParaRPr lang="en-US"/>
              </a:p>
            </p:txBody>
          </p:sp>
          <p:sp>
            <p:nvSpPr>
              <p:cNvPr id="35961" name="Freeform 60"/>
              <p:cNvSpPr>
                <a:spLocks/>
              </p:cNvSpPr>
              <p:nvPr/>
            </p:nvSpPr>
            <p:spPr bwMode="auto">
              <a:xfrm>
                <a:off x="5614988" y="2636838"/>
                <a:ext cx="69850" cy="63500"/>
              </a:xfrm>
              <a:custGeom>
                <a:avLst/>
                <a:gdLst>
                  <a:gd name="T0" fmla="*/ 2147483647 w 44"/>
                  <a:gd name="T1" fmla="*/ 0 h 40"/>
                  <a:gd name="T2" fmla="*/ 2147483647 w 44"/>
                  <a:gd name="T3" fmla="*/ 0 h 40"/>
                  <a:gd name="T4" fmla="*/ 2147483647 w 44"/>
                  <a:gd name="T5" fmla="*/ 2147483647 h 40"/>
                  <a:gd name="T6" fmla="*/ 2147483647 w 44"/>
                  <a:gd name="T7" fmla="*/ 2147483647 h 40"/>
                  <a:gd name="T8" fmla="*/ 2147483647 w 44"/>
                  <a:gd name="T9" fmla="*/ 2147483647 h 40"/>
                  <a:gd name="T10" fmla="*/ 2147483647 w 44"/>
                  <a:gd name="T11" fmla="*/ 2147483647 h 40"/>
                  <a:gd name="T12" fmla="*/ 2147483647 w 44"/>
                  <a:gd name="T13" fmla="*/ 2147483647 h 40"/>
                  <a:gd name="T14" fmla="*/ 0 w 44"/>
                  <a:gd name="T15" fmla="*/ 2147483647 h 40"/>
                  <a:gd name="T16" fmla="*/ 0 w 44"/>
                  <a:gd name="T17" fmla="*/ 2147483647 h 40"/>
                  <a:gd name="T18" fmla="*/ 0 w 44"/>
                  <a:gd name="T19" fmla="*/ 2147483647 h 40"/>
                  <a:gd name="T20" fmla="*/ 2147483647 w 44"/>
                  <a:gd name="T21" fmla="*/ 2147483647 h 40"/>
                  <a:gd name="T22" fmla="*/ 2147483647 w 44"/>
                  <a:gd name="T23" fmla="*/ 2147483647 h 40"/>
                  <a:gd name="T24" fmla="*/ 2147483647 w 44"/>
                  <a:gd name="T25" fmla="*/ 2147483647 h 40"/>
                  <a:gd name="T26" fmla="*/ 2147483647 w 44"/>
                  <a:gd name="T27" fmla="*/ 2147483647 h 40"/>
                  <a:gd name="T28" fmla="*/ 2147483647 w 44"/>
                  <a:gd name="T29" fmla="*/ 2147483647 h 40"/>
                  <a:gd name="T30" fmla="*/ 2147483647 w 44"/>
                  <a:gd name="T31" fmla="*/ 2147483647 h 40"/>
                  <a:gd name="T32" fmla="*/ 2147483647 w 44"/>
                  <a:gd name="T33" fmla="*/ 2147483647 h 40"/>
                  <a:gd name="T34" fmla="*/ 2147483647 w 44"/>
                  <a:gd name="T35" fmla="*/ 2147483647 h 40"/>
                  <a:gd name="T36" fmla="*/ 2147483647 w 44"/>
                  <a:gd name="T37" fmla="*/ 2147483647 h 40"/>
                  <a:gd name="T38" fmla="*/ 2147483647 w 44"/>
                  <a:gd name="T39" fmla="*/ 2147483647 h 40"/>
                  <a:gd name="T40" fmla="*/ 2147483647 w 44"/>
                  <a:gd name="T41" fmla="*/ 2147483647 h 40"/>
                  <a:gd name="T42" fmla="*/ 2147483647 w 44"/>
                  <a:gd name="T43" fmla="*/ 2147483647 h 40"/>
                  <a:gd name="T44" fmla="*/ 2147483647 w 44"/>
                  <a:gd name="T45" fmla="*/ 2147483647 h 40"/>
                  <a:gd name="T46" fmla="*/ 2147483647 w 44"/>
                  <a:gd name="T47" fmla="*/ 2147483647 h 40"/>
                  <a:gd name="T48" fmla="*/ 2147483647 w 44"/>
                  <a:gd name="T49" fmla="*/ 2147483647 h 40"/>
                  <a:gd name="T50" fmla="*/ 2147483647 w 44"/>
                  <a:gd name="T51" fmla="*/ 2147483647 h 40"/>
                  <a:gd name="T52" fmla="*/ 2147483647 w 44"/>
                  <a:gd name="T53" fmla="*/ 2147483647 h 40"/>
                  <a:gd name="T54" fmla="*/ 2147483647 w 44"/>
                  <a:gd name="T55" fmla="*/ 2147483647 h 40"/>
                  <a:gd name="T56" fmla="*/ 2147483647 w 44"/>
                  <a:gd name="T57" fmla="*/ 2147483647 h 40"/>
                  <a:gd name="T58" fmla="*/ 2147483647 w 44"/>
                  <a:gd name="T59" fmla="*/ 2147483647 h 40"/>
                  <a:gd name="T60" fmla="*/ 2147483647 w 44"/>
                  <a:gd name="T61" fmla="*/ 2147483647 h 40"/>
                  <a:gd name="T62" fmla="*/ 2147483647 w 44"/>
                  <a:gd name="T63" fmla="*/ 0 h 40"/>
                  <a:gd name="T64" fmla="*/ 2147483647 w 44"/>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
                  <a:gd name="T100" fmla="*/ 0 h 40"/>
                  <a:gd name="T101" fmla="*/ 44 w 44"/>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 h="40">
                    <a:moveTo>
                      <a:pt x="22" y="0"/>
                    </a:moveTo>
                    <a:lnTo>
                      <a:pt x="18" y="0"/>
                    </a:lnTo>
                    <a:lnTo>
                      <a:pt x="14" y="1"/>
                    </a:lnTo>
                    <a:lnTo>
                      <a:pt x="9" y="3"/>
                    </a:lnTo>
                    <a:lnTo>
                      <a:pt x="6" y="6"/>
                    </a:lnTo>
                    <a:lnTo>
                      <a:pt x="3" y="9"/>
                    </a:lnTo>
                    <a:lnTo>
                      <a:pt x="1" y="13"/>
                    </a:lnTo>
                    <a:lnTo>
                      <a:pt x="0" y="16"/>
                    </a:lnTo>
                    <a:lnTo>
                      <a:pt x="0" y="20"/>
                    </a:lnTo>
                    <a:lnTo>
                      <a:pt x="0" y="24"/>
                    </a:lnTo>
                    <a:lnTo>
                      <a:pt x="1" y="28"/>
                    </a:lnTo>
                    <a:lnTo>
                      <a:pt x="3" y="31"/>
                    </a:lnTo>
                    <a:lnTo>
                      <a:pt x="6" y="34"/>
                    </a:lnTo>
                    <a:lnTo>
                      <a:pt x="9" y="37"/>
                    </a:lnTo>
                    <a:lnTo>
                      <a:pt x="14" y="39"/>
                    </a:lnTo>
                    <a:lnTo>
                      <a:pt x="18" y="40"/>
                    </a:lnTo>
                    <a:lnTo>
                      <a:pt x="22" y="40"/>
                    </a:lnTo>
                    <a:lnTo>
                      <a:pt x="26" y="40"/>
                    </a:lnTo>
                    <a:lnTo>
                      <a:pt x="30" y="39"/>
                    </a:lnTo>
                    <a:lnTo>
                      <a:pt x="34" y="37"/>
                    </a:lnTo>
                    <a:lnTo>
                      <a:pt x="37" y="34"/>
                    </a:lnTo>
                    <a:lnTo>
                      <a:pt x="41" y="31"/>
                    </a:lnTo>
                    <a:lnTo>
                      <a:pt x="43" y="28"/>
                    </a:lnTo>
                    <a:lnTo>
                      <a:pt x="44" y="24"/>
                    </a:lnTo>
                    <a:lnTo>
                      <a:pt x="44" y="20"/>
                    </a:lnTo>
                    <a:lnTo>
                      <a:pt x="44" y="16"/>
                    </a:lnTo>
                    <a:lnTo>
                      <a:pt x="43" y="13"/>
                    </a:lnTo>
                    <a:lnTo>
                      <a:pt x="41" y="9"/>
                    </a:lnTo>
                    <a:lnTo>
                      <a:pt x="37" y="6"/>
                    </a:lnTo>
                    <a:lnTo>
                      <a:pt x="34" y="3"/>
                    </a:lnTo>
                    <a:lnTo>
                      <a:pt x="30" y="1"/>
                    </a:lnTo>
                    <a:lnTo>
                      <a:pt x="26" y="0"/>
                    </a:lnTo>
                    <a:lnTo>
                      <a:pt x="22" y="0"/>
                    </a:lnTo>
                  </a:path>
                </a:pathLst>
              </a:custGeom>
              <a:noFill/>
              <a:ln w="12700">
                <a:solidFill>
                  <a:srgbClr val="000000"/>
                </a:solidFill>
                <a:round/>
                <a:headEnd/>
                <a:tailEnd/>
              </a:ln>
            </p:spPr>
            <p:txBody>
              <a:bodyPr/>
              <a:lstStyle/>
              <a:p>
                <a:endParaRPr lang="en-US"/>
              </a:p>
            </p:txBody>
          </p:sp>
          <p:sp>
            <p:nvSpPr>
              <p:cNvPr id="35962" name="Rectangle 61"/>
              <p:cNvSpPr>
                <a:spLocks noChangeArrowheads="1"/>
              </p:cNvSpPr>
              <p:nvPr/>
            </p:nvSpPr>
            <p:spPr bwMode="auto">
              <a:xfrm>
                <a:off x="5389563" y="1981200"/>
                <a:ext cx="203582" cy="396262"/>
              </a:xfrm>
              <a:prstGeom prst="rect">
                <a:avLst/>
              </a:prstGeom>
              <a:noFill/>
              <a:ln w="9525">
                <a:noFill/>
                <a:miter lim="800000"/>
                <a:headEnd/>
                <a:tailEnd/>
              </a:ln>
            </p:spPr>
            <p:txBody>
              <a:bodyPr wrap="none" lIns="0" tIns="0" rIns="0" bIns="0">
                <a:spAutoFit/>
              </a:bodyPr>
              <a:lstStyle/>
              <a:p>
                <a:pPr algn="l" eaLnBrk="0" hangingPunct="0">
                  <a:lnSpc>
                    <a:spcPct val="130000"/>
                  </a:lnSpc>
                  <a:buClrTx/>
                </a:pPr>
                <a:r>
                  <a:rPr lang="en-US" sz="2200" b="1">
                    <a:solidFill>
                      <a:srgbClr val="000000"/>
                    </a:solidFill>
                    <a:latin typeface="Times New Roman" pitchFamily="18" charset="0"/>
                    <a:cs typeface="Arial" charset="0"/>
                  </a:rPr>
                  <a:t>X</a:t>
                </a:r>
                <a:endParaRPr lang="en-US" sz="2400" baseline="-25000">
                  <a:latin typeface="Times New Roman" pitchFamily="18" charset="0"/>
                  <a:cs typeface="Arial" charset="0"/>
                </a:endParaRPr>
              </a:p>
            </p:txBody>
          </p:sp>
          <p:sp>
            <p:nvSpPr>
              <p:cNvPr id="35963" name="Rectangle 63"/>
              <p:cNvSpPr>
                <a:spLocks noChangeArrowheads="1"/>
              </p:cNvSpPr>
              <p:nvPr/>
            </p:nvSpPr>
            <p:spPr bwMode="auto">
              <a:xfrm>
                <a:off x="5191125" y="2763838"/>
                <a:ext cx="629981" cy="270139"/>
              </a:xfrm>
              <a:prstGeom prst="rect">
                <a:avLst/>
              </a:prstGeom>
              <a:noFill/>
              <a:ln w="9525">
                <a:noFill/>
                <a:miter lim="800000"/>
                <a:headEnd/>
                <a:tailEnd/>
              </a:ln>
            </p:spPr>
            <p:txBody>
              <a:bodyPr wrap="none" lIns="0" tIns="0" rIns="0" bIns="0">
                <a:spAutoFit/>
              </a:bodyPr>
              <a:lstStyle/>
              <a:p>
                <a:pPr algn="l" eaLnBrk="0" hangingPunct="0">
                  <a:lnSpc>
                    <a:spcPct val="130000"/>
                  </a:lnSpc>
                  <a:buClrTx/>
                </a:pPr>
                <a:r>
                  <a:rPr lang="en-US" sz="1500" b="1">
                    <a:solidFill>
                      <a:srgbClr val="000000"/>
                    </a:solidFill>
                    <a:latin typeface="Times New Roman" pitchFamily="18" charset="0"/>
                    <a:cs typeface="Arial" charset="0"/>
                  </a:rPr>
                  <a:t>Stryker</a:t>
                </a:r>
                <a:endParaRPr lang="en-US" sz="2400" baseline="-25000">
                  <a:latin typeface="Times New Roman" pitchFamily="18" charset="0"/>
                  <a:cs typeface="Arial" charset="0"/>
                </a:endParaRPr>
              </a:p>
            </p:txBody>
          </p:sp>
          <p:sp>
            <p:nvSpPr>
              <p:cNvPr id="35964" name="Rectangle 75"/>
              <p:cNvSpPr>
                <a:spLocks noChangeArrowheads="1"/>
              </p:cNvSpPr>
              <p:nvPr/>
            </p:nvSpPr>
            <p:spPr bwMode="auto">
              <a:xfrm>
                <a:off x="5070475" y="2279650"/>
                <a:ext cx="873125" cy="447675"/>
              </a:xfrm>
              <a:prstGeom prst="rect">
                <a:avLst/>
              </a:prstGeom>
              <a:solidFill>
                <a:srgbClr val="FFFFFF"/>
              </a:solidFill>
              <a:ln w="9525">
                <a:no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65" name="Rectangle 76"/>
              <p:cNvSpPr>
                <a:spLocks noChangeArrowheads="1"/>
              </p:cNvSpPr>
              <p:nvPr/>
            </p:nvSpPr>
            <p:spPr bwMode="auto">
              <a:xfrm>
                <a:off x="5070475" y="2279650"/>
                <a:ext cx="873125" cy="447675"/>
              </a:xfrm>
              <a:prstGeom prst="rect">
                <a:avLst/>
              </a:prstGeom>
              <a:noFill/>
              <a:ln w="12700">
                <a:solidFill>
                  <a:srgbClr val="000000"/>
                </a:solid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66" name="Line 77"/>
              <p:cNvSpPr>
                <a:spLocks noChangeShapeType="1"/>
              </p:cNvSpPr>
              <p:nvPr/>
            </p:nvSpPr>
            <p:spPr bwMode="auto">
              <a:xfrm flipH="1">
                <a:off x="5060950" y="2276475"/>
                <a:ext cx="882650" cy="452438"/>
              </a:xfrm>
              <a:prstGeom prst="line">
                <a:avLst/>
              </a:prstGeom>
              <a:noFill/>
              <a:ln w="12700">
                <a:solidFill>
                  <a:srgbClr val="000000"/>
                </a:solidFill>
                <a:round/>
                <a:headEnd/>
                <a:tailEnd/>
              </a:ln>
            </p:spPr>
            <p:txBody>
              <a:bodyPr/>
              <a:lstStyle/>
              <a:p>
                <a:endParaRPr lang="en-US"/>
              </a:p>
            </p:txBody>
          </p:sp>
          <p:sp>
            <p:nvSpPr>
              <p:cNvPr id="35967" name="Line 78"/>
              <p:cNvSpPr>
                <a:spLocks noChangeShapeType="1"/>
              </p:cNvSpPr>
              <p:nvPr/>
            </p:nvSpPr>
            <p:spPr bwMode="auto">
              <a:xfrm>
                <a:off x="5060950" y="2276475"/>
                <a:ext cx="882650" cy="452438"/>
              </a:xfrm>
              <a:prstGeom prst="line">
                <a:avLst/>
              </a:prstGeom>
              <a:noFill/>
              <a:ln w="12700">
                <a:solidFill>
                  <a:srgbClr val="000000"/>
                </a:solidFill>
                <a:round/>
                <a:headEnd/>
                <a:tailEnd/>
              </a:ln>
            </p:spPr>
            <p:txBody>
              <a:bodyPr/>
              <a:lstStyle/>
              <a:p>
                <a:endParaRPr lang="en-US"/>
              </a:p>
            </p:txBody>
          </p:sp>
          <p:sp>
            <p:nvSpPr>
              <p:cNvPr id="35968" name="Freeform 79"/>
              <p:cNvSpPr>
                <a:spLocks/>
              </p:cNvSpPr>
              <p:nvPr/>
            </p:nvSpPr>
            <p:spPr bwMode="auto">
              <a:xfrm>
                <a:off x="5178425" y="2355850"/>
                <a:ext cx="650875" cy="263525"/>
              </a:xfrm>
              <a:custGeom>
                <a:avLst/>
                <a:gdLst>
                  <a:gd name="T0" fmla="*/ 2147483647 w 410"/>
                  <a:gd name="T1" fmla="*/ 0 h 166"/>
                  <a:gd name="T2" fmla="*/ 2147483647 w 410"/>
                  <a:gd name="T3" fmla="*/ 2147483647 h 166"/>
                  <a:gd name="T4" fmla="*/ 2147483647 w 410"/>
                  <a:gd name="T5" fmla="*/ 2147483647 h 166"/>
                  <a:gd name="T6" fmla="*/ 2147483647 w 410"/>
                  <a:gd name="T7" fmla="*/ 2147483647 h 166"/>
                  <a:gd name="T8" fmla="*/ 2147483647 w 410"/>
                  <a:gd name="T9" fmla="*/ 2147483647 h 166"/>
                  <a:gd name="T10" fmla="*/ 2147483647 w 410"/>
                  <a:gd name="T11" fmla="*/ 2147483647 h 166"/>
                  <a:gd name="T12" fmla="*/ 2147483647 w 410"/>
                  <a:gd name="T13" fmla="*/ 2147483647 h 166"/>
                  <a:gd name="T14" fmla="*/ 2147483647 w 410"/>
                  <a:gd name="T15" fmla="*/ 2147483647 h 166"/>
                  <a:gd name="T16" fmla="*/ 2147483647 w 410"/>
                  <a:gd name="T17" fmla="*/ 2147483647 h 166"/>
                  <a:gd name="T18" fmla="*/ 2147483647 w 410"/>
                  <a:gd name="T19" fmla="*/ 2147483647 h 166"/>
                  <a:gd name="T20" fmla="*/ 2147483647 w 410"/>
                  <a:gd name="T21" fmla="*/ 2147483647 h 166"/>
                  <a:gd name="T22" fmla="*/ 2147483647 w 410"/>
                  <a:gd name="T23" fmla="*/ 2147483647 h 166"/>
                  <a:gd name="T24" fmla="*/ 2147483647 w 410"/>
                  <a:gd name="T25" fmla="*/ 2147483647 h 166"/>
                  <a:gd name="T26" fmla="*/ 0 w 410"/>
                  <a:gd name="T27" fmla="*/ 2147483647 h 166"/>
                  <a:gd name="T28" fmla="*/ 2147483647 w 410"/>
                  <a:gd name="T29" fmla="*/ 2147483647 h 166"/>
                  <a:gd name="T30" fmla="*/ 2147483647 w 410"/>
                  <a:gd name="T31" fmla="*/ 2147483647 h 166"/>
                  <a:gd name="T32" fmla="*/ 2147483647 w 410"/>
                  <a:gd name="T33" fmla="*/ 2147483647 h 166"/>
                  <a:gd name="T34" fmla="*/ 2147483647 w 410"/>
                  <a:gd name="T35" fmla="*/ 2147483647 h 166"/>
                  <a:gd name="T36" fmla="*/ 2147483647 w 410"/>
                  <a:gd name="T37" fmla="*/ 2147483647 h 166"/>
                  <a:gd name="T38" fmla="*/ 2147483647 w 410"/>
                  <a:gd name="T39" fmla="*/ 2147483647 h 166"/>
                  <a:gd name="T40" fmla="*/ 2147483647 w 410"/>
                  <a:gd name="T41" fmla="*/ 2147483647 h 166"/>
                  <a:gd name="T42" fmla="*/ 2147483647 w 410"/>
                  <a:gd name="T43" fmla="*/ 2147483647 h 166"/>
                  <a:gd name="T44" fmla="*/ 2147483647 w 410"/>
                  <a:gd name="T45" fmla="*/ 2147483647 h 166"/>
                  <a:gd name="T46" fmla="*/ 2147483647 w 410"/>
                  <a:gd name="T47" fmla="*/ 2147483647 h 166"/>
                  <a:gd name="T48" fmla="*/ 2147483647 w 410"/>
                  <a:gd name="T49" fmla="*/ 2147483647 h 166"/>
                  <a:gd name="T50" fmla="*/ 2147483647 w 410"/>
                  <a:gd name="T51" fmla="*/ 2147483647 h 166"/>
                  <a:gd name="T52" fmla="*/ 2147483647 w 410"/>
                  <a:gd name="T53" fmla="*/ 2147483647 h 166"/>
                  <a:gd name="T54" fmla="*/ 2147483647 w 410"/>
                  <a:gd name="T55" fmla="*/ 2147483647 h 166"/>
                  <a:gd name="T56" fmla="*/ 2147483647 w 410"/>
                  <a:gd name="T57" fmla="*/ 2147483647 h 166"/>
                  <a:gd name="T58" fmla="*/ 2147483647 w 410"/>
                  <a:gd name="T59" fmla="*/ 2147483647 h 166"/>
                  <a:gd name="T60" fmla="*/ 2147483647 w 410"/>
                  <a:gd name="T61" fmla="*/ 2147483647 h 166"/>
                  <a:gd name="T62" fmla="*/ 2147483647 w 410"/>
                  <a:gd name="T63" fmla="*/ 2147483647 h 166"/>
                  <a:gd name="T64" fmla="*/ 2147483647 w 410"/>
                  <a:gd name="T65" fmla="*/ 2147483647 h 166"/>
                  <a:gd name="T66" fmla="*/ 2147483647 w 410"/>
                  <a:gd name="T67" fmla="*/ 2147483647 h 166"/>
                  <a:gd name="T68" fmla="*/ 2147483647 w 410"/>
                  <a:gd name="T69" fmla="*/ 2147483647 h 166"/>
                  <a:gd name="T70" fmla="*/ 2147483647 w 410"/>
                  <a:gd name="T71" fmla="*/ 2147483647 h 166"/>
                  <a:gd name="T72" fmla="*/ 2147483647 w 410"/>
                  <a:gd name="T73" fmla="*/ 2147483647 h 166"/>
                  <a:gd name="T74" fmla="*/ 2147483647 w 410"/>
                  <a:gd name="T75" fmla="*/ 2147483647 h 166"/>
                  <a:gd name="T76" fmla="*/ 2147483647 w 410"/>
                  <a:gd name="T77" fmla="*/ 2147483647 h 166"/>
                  <a:gd name="T78" fmla="*/ 2147483647 w 410"/>
                  <a:gd name="T79" fmla="*/ 2147483647 h 166"/>
                  <a:gd name="T80" fmla="*/ 2147483647 w 410"/>
                  <a:gd name="T81" fmla="*/ 2147483647 h 166"/>
                  <a:gd name="T82" fmla="*/ 2147483647 w 410"/>
                  <a:gd name="T83" fmla="*/ 2147483647 h 166"/>
                  <a:gd name="T84" fmla="*/ 2147483647 w 410"/>
                  <a:gd name="T85" fmla="*/ 2147483647 h 166"/>
                  <a:gd name="T86" fmla="*/ 2147483647 w 410"/>
                  <a:gd name="T87" fmla="*/ 2147483647 h 166"/>
                  <a:gd name="T88" fmla="*/ 2147483647 w 410"/>
                  <a:gd name="T89" fmla="*/ 2147483647 h 166"/>
                  <a:gd name="T90" fmla="*/ 2147483647 w 410"/>
                  <a:gd name="T91" fmla="*/ 2147483647 h 166"/>
                  <a:gd name="T92" fmla="*/ 2147483647 w 410"/>
                  <a:gd name="T93" fmla="*/ 2147483647 h 166"/>
                  <a:gd name="T94" fmla="*/ 2147483647 w 410"/>
                  <a:gd name="T95" fmla="*/ 2147483647 h 166"/>
                  <a:gd name="T96" fmla="*/ 2147483647 w 410"/>
                  <a:gd name="T97" fmla="*/ 2147483647 h 166"/>
                  <a:gd name="T98" fmla="*/ 2147483647 w 410"/>
                  <a:gd name="T99" fmla="*/ 2147483647 h 166"/>
                  <a:gd name="T100" fmla="*/ 2147483647 w 410"/>
                  <a:gd name="T101" fmla="*/ 2147483647 h 166"/>
                  <a:gd name="T102" fmla="*/ 2147483647 w 410"/>
                  <a:gd name="T103" fmla="*/ 2147483647 h 166"/>
                  <a:gd name="T104" fmla="*/ 2147483647 w 410"/>
                  <a:gd name="T105" fmla="*/ 2147483647 h 166"/>
                  <a:gd name="T106" fmla="*/ 2147483647 w 410"/>
                  <a:gd name="T107" fmla="*/ 0 h 16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0"/>
                  <a:gd name="T163" fmla="*/ 0 h 166"/>
                  <a:gd name="T164" fmla="*/ 410 w 410"/>
                  <a:gd name="T165" fmla="*/ 166 h 16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0" h="166">
                    <a:moveTo>
                      <a:pt x="205" y="0"/>
                    </a:moveTo>
                    <a:lnTo>
                      <a:pt x="184" y="0"/>
                    </a:lnTo>
                    <a:lnTo>
                      <a:pt x="163" y="2"/>
                    </a:lnTo>
                    <a:lnTo>
                      <a:pt x="144" y="4"/>
                    </a:lnTo>
                    <a:lnTo>
                      <a:pt x="125" y="6"/>
                    </a:lnTo>
                    <a:lnTo>
                      <a:pt x="107" y="10"/>
                    </a:lnTo>
                    <a:lnTo>
                      <a:pt x="98" y="13"/>
                    </a:lnTo>
                    <a:lnTo>
                      <a:pt x="90" y="15"/>
                    </a:lnTo>
                    <a:lnTo>
                      <a:pt x="81" y="17"/>
                    </a:lnTo>
                    <a:lnTo>
                      <a:pt x="74" y="19"/>
                    </a:lnTo>
                    <a:lnTo>
                      <a:pt x="67" y="22"/>
                    </a:lnTo>
                    <a:lnTo>
                      <a:pt x="60" y="25"/>
                    </a:lnTo>
                    <a:lnTo>
                      <a:pt x="52" y="27"/>
                    </a:lnTo>
                    <a:lnTo>
                      <a:pt x="46" y="30"/>
                    </a:lnTo>
                    <a:lnTo>
                      <a:pt x="40" y="33"/>
                    </a:lnTo>
                    <a:lnTo>
                      <a:pt x="35" y="36"/>
                    </a:lnTo>
                    <a:lnTo>
                      <a:pt x="30" y="41"/>
                    </a:lnTo>
                    <a:lnTo>
                      <a:pt x="24" y="44"/>
                    </a:lnTo>
                    <a:lnTo>
                      <a:pt x="19" y="47"/>
                    </a:lnTo>
                    <a:lnTo>
                      <a:pt x="15" y="51"/>
                    </a:lnTo>
                    <a:lnTo>
                      <a:pt x="12" y="55"/>
                    </a:lnTo>
                    <a:lnTo>
                      <a:pt x="9" y="58"/>
                    </a:lnTo>
                    <a:lnTo>
                      <a:pt x="6" y="62"/>
                    </a:lnTo>
                    <a:lnTo>
                      <a:pt x="4" y="66"/>
                    </a:lnTo>
                    <a:lnTo>
                      <a:pt x="2" y="71"/>
                    </a:lnTo>
                    <a:lnTo>
                      <a:pt x="1" y="75"/>
                    </a:lnTo>
                    <a:lnTo>
                      <a:pt x="0" y="79"/>
                    </a:lnTo>
                    <a:lnTo>
                      <a:pt x="0" y="83"/>
                    </a:lnTo>
                    <a:lnTo>
                      <a:pt x="0" y="87"/>
                    </a:lnTo>
                    <a:lnTo>
                      <a:pt x="1" y="91"/>
                    </a:lnTo>
                    <a:lnTo>
                      <a:pt x="2" y="95"/>
                    </a:lnTo>
                    <a:lnTo>
                      <a:pt x="4" y="100"/>
                    </a:lnTo>
                    <a:lnTo>
                      <a:pt x="6" y="104"/>
                    </a:lnTo>
                    <a:lnTo>
                      <a:pt x="9" y="108"/>
                    </a:lnTo>
                    <a:lnTo>
                      <a:pt x="12" y="112"/>
                    </a:lnTo>
                    <a:lnTo>
                      <a:pt x="15" y="115"/>
                    </a:lnTo>
                    <a:lnTo>
                      <a:pt x="19" y="119"/>
                    </a:lnTo>
                    <a:lnTo>
                      <a:pt x="24" y="122"/>
                    </a:lnTo>
                    <a:lnTo>
                      <a:pt x="30" y="127"/>
                    </a:lnTo>
                    <a:lnTo>
                      <a:pt x="35" y="130"/>
                    </a:lnTo>
                    <a:lnTo>
                      <a:pt x="40" y="133"/>
                    </a:lnTo>
                    <a:lnTo>
                      <a:pt x="46" y="136"/>
                    </a:lnTo>
                    <a:lnTo>
                      <a:pt x="52" y="139"/>
                    </a:lnTo>
                    <a:lnTo>
                      <a:pt x="60" y="142"/>
                    </a:lnTo>
                    <a:lnTo>
                      <a:pt x="67" y="145"/>
                    </a:lnTo>
                    <a:lnTo>
                      <a:pt x="74" y="147"/>
                    </a:lnTo>
                    <a:lnTo>
                      <a:pt x="81" y="149"/>
                    </a:lnTo>
                    <a:lnTo>
                      <a:pt x="90" y="152"/>
                    </a:lnTo>
                    <a:lnTo>
                      <a:pt x="98" y="154"/>
                    </a:lnTo>
                    <a:lnTo>
                      <a:pt x="107" y="157"/>
                    </a:lnTo>
                    <a:lnTo>
                      <a:pt x="125" y="160"/>
                    </a:lnTo>
                    <a:lnTo>
                      <a:pt x="144" y="163"/>
                    </a:lnTo>
                    <a:lnTo>
                      <a:pt x="163" y="165"/>
                    </a:lnTo>
                    <a:lnTo>
                      <a:pt x="184" y="166"/>
                    </a:lnTo>
                    <a:lnTo>
                      <a:pt x="205" y="166"/>
                    </a:lnTo>
                    <a:lnTo>
                      <a:pt x="225" y="166"/>
                    </a:lnTo>
                    <a:lnTo>
                      <a:pt x="246" y="165"/>
                    </a:lnTo>
                    <a:lnTo>
                      <a:pt x="266" y="163"/>
                    </a:lnTo>
                    <a:lnTo>
                      <a:pt x="284" y="160"/>
                    </a:lnTo>
                    <a:lnTo>
                      <a:pt x="302" y="157"/>
                    </a:lnTo>
                    <a:lnTo>
                      <a:pt x="310" y="154"/>
                    </a:lnTo>
                    <a:lnTo>
                      <a:pt x="320" y="152"/>
                    </a:lnTo>
                    <a:lnTo>
                      <a:pt x="327" y="149"/>
                    </a:lnTo>
                    <a:lnTo>
                      <a:pt x="335" y="147"/>
                    </a:lnTo>
                    <a:lnTo>
                      <a:pt x="343" y="145"/>
                    </a:lnTo>
                    <a:lnTo>
                      <a:pt x="350" y="142"/>
                    </a:lnTo>
                    <a:lnTo>
                      <a:pt x="356" y="139"/>
                    </a:lnTo>
                    <a:lnTo>
                      <a:pt x="363" y="136"/>
                    </a:lnTo>
                    <a:lnTo>
                      <a:pt x="368" y="133"/>
                    </a:lnTo>
                    <a:lnTo>
                      <a:pt x="375" y="130"/>
                    </a:lnTo>
                    <a:lnTo>
                      <a:pt x="380" y="127"/>
                    </a:lnTo>
                    <a:lnTo>
                      <a:pt x="385" y="122"/>
                    </a:lnTo>
                    <a:lnTo>
                      <a:pt x="389" y="119"/>
                    </a:lnTo>
                    <a:lnTo>
                      <a:pt x="393" y="115"/>
                    </a:lnTo>
                    <a:lnTo>
                      <a:pt x="397" y="112"/>
                    </a:lnTo>
                    <a:lnTo>
                      <a:pt x="401" y="108"/>
                    </a:lnTo>
                    <a:lnTo>
                      <a:pt x="404" y="104"/>
                    </a:lnTo>
                    <a:lnTo>
                      <a:pt x="406" y="100"/>
                    </a:lnTo>
                    <a:lnTo>
                      <a:pt x="407" y="95"/>
                    </a:lnTo>
                    <a:lnTo>
                      <a:pt x="409" y="91"/>
                    </a:lnTo>
                    <a:lnTo>
                      <a:pt x="410" y="87"/>
                    </a:lnTo>
                    <a:lnTo>
                      <a:pt x="410" y="83"/>
                    </a:lnTo>
                    <a:lnTo>
                      <a:pt x="410" y="79"/>
                    </a:lnTo>
                    <a:lnTo>
                      <a:pt x="409" y="75"/>
                    </a:lnTo>
                    <a:lnTo>
                      <a:pt x="407" y="71"/>
                    </a:lnTo>
                    <a:lnTo>
                      <a:pt x="406" y="66"/>
                    </a:lnTo>
                    <a:lnTo>
                      <a:pt x="404" y="62"/>
                    </a:lnTo>
                    <a:lnTo>
                      <a:pt x="401" y="58"/>
                    </a:lnTo>
                    <a:lnTo>
                      <a:pt x="397" y="55"/>
                    </a:lnTo>
                    <a:lnTo>
                      <a:pt x="393" y="51"/>
                    </a:lnTo>
                    <a:lnTo>
                      <a:pt x="389" y="47"/>
                    </a:lnTo>
                    <a:lnTo>
                      <a:pt x="385" y="44"/>
                    </a:lnTo>
                    <a:lnTo>
                      <a:pt x="380" y="41"/>
                    </a:lnTo>
                    <a:lnTo>
                      <a:pt x="375" y="36"/>
                    </a:lnTo>
                    <a:lnTo>
                      <a:pt x="368" y="33"/>
                    </a:lnTo>
                    <a:lnTo>
                      <a:pt x="363" y="30"/>
                    </a:lnTo>
                    <a:lnTo>
                      <a:pt x="356" y="27"/>
                    </a:lnTo>
                    <a:lnTo>
                      <a:pt x="350" y="25"/>
                    </a:lnTo>
                    <a:lnTo>
                      <a:pt x="343" y="22"/>
                    </a:lnTo>
                    <a:lnTo>
                      <a:pt x="335" y="19"/>
                    </a:lnTo>
                    <a:lnTo>
                      <a:pt x="327" y="17"/>
                    </a:lnTo>
                    <a:lnTo>
                      <a:pt x="320" y="15"/>
                    </a:lnTo>
                    <a:lnTo>
                      <a:pt x="310" y="13"/>
                    </a:lnTo>
                    <a:lnTo>
                      <a:pt x="302" y="10"/>
                    </a:lnTo>
                    <a:lnTo>
                      <a:pt x="284" y="6"/>
                    </a:lnTo>
                    <a:lnTo>
                      <a:pt x="266" y="4"/>
                    </a:lnTo>
                    <a:lnTo>
                      <a:pt x="246" y="2"/>
                    </a:lnTo>
                    <a:lnTo>
                      <a:pt x="225" y="0"/>
                    </a:lnTo>
                    <a:lnTo>
                      <a:pt x="205" y="0"/>
                    </a:lnTo>
                  </a:path>
                </a:pathLst>
              </a:custGeom>
              <a:noFill/>
              <a:ln w="12700">
                <a:solidFill>
                  <a:srgbClr val="000000"/>
                </a:solidFill>
                <a:round/>
                <a:headEnd/>
                <a:tailEnd/>
              </a:ln>
            </p:spPr>
            <p:txBody>
              <a:bodyPr/>
              <a:lstStyle/>
              <a:p>
                <a:endParaRPr lang="en-US"/>
              </a:p>
            </p:txBody>
          </p:sp>
          <p:sp>
            <p:nvSpPr>
              <p:cNvPr id="35969" name="Line 80"/>
              <p:cNvSpPr>
                <a:spLocks noChangeShapeType="1"/>
              </p:cNvSpPr>
              <p:nvPr/>
            </p:nvSpPr>
            <p:spPr bwMode="auto">
              <a:xfrm>
                <a:off x="5170488" y="2276475"/>
                <a:ext cx="1587" cy="452438"/>
              </a:xfrm>
              <a:prstGeom prst="line">
                <a:avLst/>
              </a:prstGeom>
              <a:noFill/>
              <a:ln w="12700">
                <a:solidFill>
                  <a:srgbClr val="000000"/>
                </a:solidFill>
                <a:round/>
                <a:headEnd/>
                <a:tailEnd/>
              </a:ln>
            </p:spPr>
            <p:txBody>
              <a:bodyPr/>
              <a:lstStyle/>
              <a:p>
                <a:endParaRPr lang="en-US"/>
              </a:p>
            </p:txBody>
          </p:sp>
          <p:sp>
            <p:nvSpPr>
              <p:cNvPr id="35970" name="Freeform 81"/>
              <p:cNvSpPr>
                <a:spLocks/>
              </p:cNvSpPr>
              <p:nvPr/>
            </p:nvSpPr>
            <p:spPr bwMode="auto">
              <a:xfrm>
                <a:off x="5324475" y="2636838"/>
                <a:ext cx="63500" cy="63500"/>
              </a:xfrm>
              <a:custGeom>
                <a:avLst/>
                <a:gdLst>
                  <a:gd name="T0" fmla="*/ 2147483647 w 40"/>
                  <a:gd name="T1" fmla="*/ 0 h 40"/>
                  <a:gd name="T2" fmla="*/ 2147483647 w 40"/>
                  <a:gd name="T3" fmla="*/ 0 h 40"/>
                  <a:gd name="T4" fmla="*/ 2147483647 w 40"/>
                  <a:gd name="T5" fmla="*/ 2147483647 h 40"/>
                  <a:gd name="T6" fmla="*/ 2147483647 w 40"/>
                  <a:gd name="T7" fmla="*/ 2147483647 h 40"/>
                  <a:gd name="T8" fmla="*/ 2147483647 w 40"/>
                  <a:gd name="T9" fmla="*/ 2147483647 h 40"/>
                  <a:gd name="T10" fmla="*/ 2147483647 w 40"/>
                  <a:gd name="T11" fmla="*/ 2147483647 h 40"/>
                  <a:gd name="T12" fmla="*/ 2147483647 w 40"/>
                  <a:gd name="T13" fmla="*/ 2147483647 h 40"/>
                  <a:gd name="T14" fmla="*/ 0 w 40"/>
                  <a:gd name="T15" fmla="*/ 2147483647 h 40"/>
                  <a:gd name="T16" fmla="*/ 0 w 40"/>
                  <a:gd name="T17" fmla="*/ 2147483647 h 40"/>
                  <a:gd name="T18" fmla="*/ 0 w 40"/>
                  <a:gd name="T19" fmla="*/ 2147483647 h 40"/>
                  <a:gd name="T20" fmla="*/ 2147483647 w 40"/>
                  <a:gd name="T21" fmla="*/ 2147483647 h 40"/>
                  <a:gd name="T22" fmla="*/ 2147483647 w 40"/>
                  <a:gd name="T23" fmla="*/ 2147483647 h 40"/>
                  <a:gd name="T24" fmla="*/ 2147483647 w 40"/>
                  <a:gd name="T25" fmla="*/ 2147483647 h 40"/>
                  <a:gd name="T26" fmla="*/ 2147483647 w 40"/>
                  <a:gd name="T27" fmla="*/ 2147483647 h 40"/>
                  <a:gd name="T28" fmla="*/ 2147483647 w 40"/>
                  <a:gd name="T29" fmla="*/ 2147483647 h 40"/>
                  <a:gd name="T30" fmla="*/ 2147483647 w 40"/>
                  <a:gd name="T31" fmla="*/ 2147483647 h 40"/>
                  <a:gd name="T32" fmla="*/ 2147483647 w 40"/>
                  <a:gd name="T33" fmla="*/ 2147483647 h 40"/>
                  <a:gd name="T34" fmla="*/ 2147483647 w 40"/>
                  <a:gd name="T35" fmla="*/ 2147483647 h 40"/>
                  <a:gd name="T36" fmla="*/ 2147483647 w 40"/>
                  <a:gd name="T37" fmla="*/ 2147483647 h 40"/>
                  <a:gd name="T38" fmla="*/ 2147483647 w 40"/>
                  <a:gd name="T39" fmla="*/ 2147483647 h 40"/>
                  <a:gd name="T40" fmla="*/ 2147483647 w 40"/>
                  <a:gd name="T41" fmla="*/ 2147483647 h 40"/>
                  <a:gd name="T42" fmla="*/ 2147483647 w 40"/>
                  <a:gd name="T43" fmla="*/ 2147483647 h 40"/>
                  <a:gd name="T44" fmla="*/ 2147483647 w 40"/>
                  <a:gd name="T45" fmla="*/ 2147483647 h 40"/>
                  <a:gd name="T46" fmla="*/ 2147483647 w 40"/>
                  <a:gd name="T47" fmla="*/ 2147483647 h 40"/>
                  <a:gd name="T48" fmla="*/ 2147483647 w 40"/>
                  <a:gd name="T49" fmla="*/ 2147483647 h 40"/>
                  <a:gd name="T50" fmla="*/ 2147483647 w 40"/>
                  <a:gd name="T51" fmla="*/ 2147483647 h 40"/>
                  <a:gd name="T52" fmla="*/ 2147483647 w 40"/>
                  <a:gd name="T53" fmla="*/ 2147483647 h 40"/>
                  <a:gd name="T54" fmla="*/ 2147483647 w 40"/>
                  <a:gd name="T55" fmla="*/ 2147483647 h 40"/>
                  <a:gd name="T56" fmla="*/ 2147483647 w 40"/>
                  <a:gd name="T57" fmla="*/ 2147483647 h 40"/>
                  <a:gd name="T58" fmla="*/ 2147483647 w 40"/>
                  <a:gd name="T59" fmla="*/ 2147483647 h 40"/>
                  <a:gd name="T60" fmla="*/ 2147483647 w 40"/>
                  <a:gd name="T61" fmla="*/ 2147483647 h 40"/>
                  <a:gd name="T62" fmla="*/ 2147483647 w 40"/>
                  <a:gd name="T63" fmla="*/ 0 h 40"/>
                  <a:gd name="T64" fmla="*/ 2147483647 w 40"/>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
                  <a:gd name="T100" fmla="*/ 0 h 40"/>
                  <a:gd name="T101" fmla="*/ 40 w 40"/>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 h="40">
                    <a:moveTo>
                      <a:pt x="19" y="0"/>
                    </a:moveTo>
                    <a:lnTo>
                      <a:pt x="15" y="0"/>
                    </a:lnTo>
                    <a:lnTo>
                      <a:pt x="12" y="1"/>
                    </a:lnTo>
                    <a:lnTo>
                      <a:pt x="8" y="3"/>
                    </a:lnTo>
                    <a:lnTo>
                      <a:pt x="5" y="6"/>
                    </a:lnTo>
                    <a:lnTo>
                      <a:pt x="3" y="9"/>
                    </a:lnTo>
                    <a:lnTo>
                      <a:pt x="1" y="13"/>
                    </a:lnTo>
                    <a:lnTo>
                      <a:pt x="0" y="16"/>
                    </a:lnTo>
                    <a:lnTo>
                      <a:pt x="0" y="20"/>
                    </a:lnTo>
                    <a:lnTo>
                      <a:pt x="0" y="24"/>
                    </a:lnTo>
                    <a:lnTo>
                      <a:pt x="1" y="28"/>
                    </a:lnTo>
                    <a:lnTo>
                      <a:pt x="3" y="31"/>
                    </a:lnTo>
                    <a:lnTo>
                      <a:pt x="5" y="34"/>
                    </a:lnTo>
                    <a:lnTo>
                      <a:pt x="8" y="37"/>
                    </a:lnTo>
                    <a:lnTo>
                      <a:pt x="12" y="39"/>
                    </a:lnTo>
                    <a:lnTo>
                      <a:pt x="15" y="40"/>
                    </a:lnTo>
                    <a:lnTo>
                      <a:pt x="19" y="40"/>
                    </a:lnTo>
                    <a:lnTo>
                      <a:pt x="24" y="40"/>
                    </a:lnTo>
                    <a:lnTo>
                      <a:pt x="28" y="39"/>
                    </a:lnTo>
                    <a:lnTo>
                      <a:pt x="31" y="37"/>
                    </a:lnTo>
                    <a:lnTo>
                      <a:pt x="34" y="34"/>
                    </a:lnTo>
                    <a:lnTo>
                      <a:pt x="37" y="31"/>
                    </a:lnTo>
                    <a:lnTo>
                      <a:pt x="38" y="28"/>
                    </a:lnTo>
                    <a:lnTo>
                      <a:pt x="40" y="24"/>
                    </a:lnTo>
                    <a:lnTo>
                      <a:pt x="40" y="20"/>
                    </a:lnTo>
                    <a:lnTo>
                      <a:pt x="40" y="16"/>
                    </a:lnTo>
                    <a:lnTo>
                      <a:pt x="38" y="13"/>
                    </a:lnTo>
                    <a:lnTo>
                      <a:pt x="37" y="9"/>
                    </a:lnTo>
                    <a:lnTo>
                      <a:pt x="34" y="6"/>
                    </a:lnTo>
                    <a:lnTo>
                      <a:pt x="31" y="3"/>
                    </a:lnTo>
                    <a:lnTo>
                      <a:pt x="28" y="1"/>
                    </a:lnTo>
                    <a:lnTo>
                      <a:pt x="24" y="0"/>
                    </a:lnTo>
                    <a:lnTo>
                      <a:pt x="19" y="0"/>
                    </a:lnTo>
                  </a:path>
                </a:pathLst>
              </a:custGeom>
              <a:noFill/>
              <a:ln w="12700">
                <a:solidFill>
                  <a:srgbClr val="000000"/>
                </a:solidFill>
                <a:round/>
                <a:headEnd/>
                <a:tailEnd/>
              </a:ln>
            </p:spPr>
            <p:txBody>
              <a:bodyPr/>
              <a:lstStyle/>
              <a:p>
                <a:endParaRPr lang="en-US"/>
              </a:p>
            </p:txBody>
          </p:sp>
          <p:sp>
            <p:nvSpPr>
              <p:cNvPr id="35971" name="Freeform 82"/>
              <p:cNvSpPr>
                <a:spLocks/>
              </p:cNvSpPr>
              <p:nvPr/>
            </p:nvSpPr>
            <p:spPr bwMode="auto">
              <a:xfrm>
                <a:off x="5470525" y="2636838"/>
                <a:ext cx="63500" cy="63500"/>
              </a:xfrm>
              <a:custGeom>
                <a:avLst/>
                <a:gdLst>
                  <a:gd name="T0" fmla="*/ 2147483647 w 40"/>
                  <a:gd name="T1" fmla="*/ 0 h 40"/>
                  <a:gd name="T2" fmla="*/ 2147483647 w 40"/>
                  <a:gd name="T3" fmla="*/ 0 h 40"/>
                  <a:gd name="T4" fmla="*/ 2147483647 w 40"/>
                  <a:gd name="T5" fmla="*/ 2147483647 h 40"/>
                  <a:gd name="T6" fmla="*/ 2147483647 w 40"/>
                  <a:gd name="T7" fmla="*/ 2147483647 h 40"/>
                  <a:gd name="T8" fmla="*/ 2147483647 w 40"/>
                  <a:gd name="T9" fmla="*/ 2147483647 h 40"/>
                  <a:gd name="T10" fmla="*/ 2147483647 w 40"/>
                  <a:gd name="T11" fmla="*/ 2147483647 h 40"/>
                  <a:gd name="T12" fmla="*/ 2147483647 w 40"/>
                  <a:gd name="T13" fmla="*/ 2147483647 h 40"/>
                  <a:gd name="T14" fmla="*/ 0 w 40"/>
                  <a:gd name="T15" fmla="*/ 2147483647 h 40"/>
                  <a:gd name="T16" fmla="*/ 0 w 40"/>
                  <a:gd name="T17" fmla="*/ 2147483647 h 40"/>
                  <a:gd name="T18" fmla="*/ 0 w 40"/>
                  <a:gd name="T19" fmla="*/ 2147483647 h 40"/>
                  <a:gd name="T20" fmla="*/ 2147483647 w 40"/>
                  <a:gd name="T21" fmla="*/ 2147483647 h 40"/>
                  <a:gd name="T22" fmla="*/ 2147483647 w 40"/>
                  <a:gd name="T23" fmla="*/ 2147483647 h 40"/>
                  <a:gd name="T24" fmla="*/ 2147483647 w 40"/>
                  <a:gd name="T25" fmla="*/ 2147483647 h 40"/>
                  <a:gd name="T26" fmla="*/ 2147483647 w 40"/>
                  <a:gd name="T27" fmla="*/ 2147483647 h 40"/>
                  <a:gd name="T28" fmla="*/ 2147483647 w 40"/>
                  <a:gd name="T29" fmla="*/ 2147483647 h 40"/>
                  <a:gd name="T30" fmla="*/ 2147483647 w 40"/>
                  <a:gd name="T31" fmla="*/ 2147483647 h 40"/>
                  <a:gd name="T32" fmla="*/ 2147483647 w 40"/>
                  <a:gd name="T33" fmla="*/ 2147483647 h 40"/>
                  <a:gd name="T34" fmla="*/ 2147483647 w 40"/>
                  <a:gd name="T35" fmla="*/ 2147483647 h 40"/>
                  <a:gd name="T36" fmla="*/ 2147483647 w 40"/>
                  <a:gd name="T37" fmla="*/ 2147483647 h 40"/>
                  <a:gd name="T38" fmla="*/ 2147483647 w 40"/>
                  <a:gd name="T39" fmla="*/ 2147483647 h 40"/>
                  <a:gd name="T40" fmla="*/ 2147483647 w 40"/>
                  <a:gd name="T41" fmla="*/ 2147483647 h 40"/>
                  <a:gd name="T42" fmla="*/ 2147483647 w 40"/>
                  <a:gd name="T43" fmla="*/ 2147483647 h 40"/>
                  <a:gd name="T44" fmla="*/ 2147483647 w 40"/>
                  <a:gd name="T45" fmla="*/ 2147483647 h 40"/>
                  <a:gd name="T46" fmla="*/ 2147483647 w 40"/>
                  <a:gd name="T47" fmla="*/ 2147483647 h 40"/>
                  <a:gd name="T48" fmla="*/ 2147483647 w 40"/>
                  <a:gd name="T49" fmla="*/ 2147483647 h 40"/>
                  <a:gd name="T50" fmla="*/ 2147483647 w 40"/>
                  <a:gd name="T51" fmla="*/ 2147483647 h 40"/>
                  <a:gd name="T52" fmla="*/ 2147483647 w 40"/>
                  <a:gd name="T53" fmla="*/ 2147483647 h 40"/>
                  <a:gd name="T54" fmla="*/ 2147483647 w 40"/>
                  <a:gd name="T55" fmla="*/ 2147483647 h 40"/>
                  <a:gd name="T56" fmla="*/ 2147483647 w 40"/>
                  <a:gd name="T57" fmla="*/ 2147483647 h 40"/>
                  <a:gd name="T58" fmla="*/ 2147483647 w 40"/>
                  <a:gd name="T59" fmla="*/ 2147483647 h 40"/>
                  <a:gd name="T60" fmla="*/ 2147483647 w 40"/>
                  <a:gd name="T61" fmla="*/ 2147483647 h 40"/>
                  <a:gd name="T62" fmla="*/ 2147483647 w 40"/>
                  <a:gd name="T63" fmla="*/ 0 h 40"/>
                  <a:gd name="T64" fmla="*/ 2147483647 w 40"/>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
                  <a:gd name="T100" fmla="*/ 0 h 40"/>
                  <a:gd name="T101" fmla="*/ 40 w 40"/>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 h="40">
                    <a:moveTo>
                      <a:pt x="20" y="0"/>
                    </a:moveTo>
                    <a:lnTo>
                      <a:pt x="16" y="0"/>
                    </a:lnTo>
                    <a:lnTo>
                      <a:pt x="12" y="1"/>
                    </a:lnTo>
                    <a:lnTo>
                      <a:pt x="9" y="3"/>
                    </a:lnTo>
                    <a:lnTo>
                      <a:pt x="6" y="6"/>
                    </a:lnTo>
                    <a:lnTo>
                      <a:pt x="3" y="9"/>
                    </a:lnTo>
                    <a:lnTo>
                      <a:pt x="2" y="13"/>
                    </a:lnTo>
                    <a:lnTo>
                      <a:pt x="0" y="16"/>
                    </a:lnTo>
                    <a:lnTo>
                      <a:pt x="0" y="20"/>
                    </a:lnTo>
                    <a:lnTo>
                      <a:pt x="0" y="24"/>
                    </a:lnTo>
                    <a:lnTo>
                      <a:pt x="2" y="28"/>
                    </a:lnTo>
                    <a:lnTo>
                      <a:pt x="3" y="31"/>
                    </a:lnTo>
                    <a:lnTo>
                      <a:pt x="6" y="34"/>
                    </a:lnTo>
                    <a:lnTo>
                      <a:pt x="9" y="37"/>
                    </a:lnTo>
                    <a:lnTo>
                      <a:pt x="12" y="39"/>
                    </a:lnTo>
                    <a:lnTo>
                      <a:pt x="16" y="40"/>
                    </a:lnTo>
                    <a:lnTo>
                      <a:pt x="20" y="40"/>
                    </a:lnTo>
                    <a:lnTo>
                      <a:pt x="24" y="40"/>
                    </a:lnTo>
                    <a:lnTo>
                      <a:pt x="28" y="39"/>
                    </a:lnTo>
                    <a:lnTo>
                      <a:pt x="31" y="37"/>
                    </a:lnTo>
                    <a:lnTo>
                      <a:pt x="34" y="34"/>
                    </a:lnTo>
                    <a:lnTo>
                      <a:pt x="36" y="31"/>
                    </a:lnTo>
                    <a:lnTo>
                      <a:pt x="38" y="28"/>
                    </a:lnTo>
                    <a:lnTo>
                      <a:pt x="39" y="24"/>
                    </a:lnTo>
                    <a:lnTo>
                      <a:pt x="40" y="20"/>
                    </a:lnTo>
                    <a:lnTo>
                      <a:pt x="39" y="16"/>
                    </a:lnTo>
                    <a:lnTo>
                      <a:pt x="38" y="13"/>
                    </a:lnTo>
                    <a:lnTo>
                      <a:pt x="36" y="9"/>
                    </a:lnTo>
                    <a:lnTo>
                      <a:pt x="34" y="6"/>
                    </a:lnTo>
                    <a:lnTo>
                      <a:pt x="31" y="3"/>
                    </a:lnTo>
                    <a:lnTo>
                      <a:pt x="28" y="1"/>
                    </a:lnTo>
                    <a:lnTo>
                      <a:pt x="24" y="0"/>
                    </a:lnTo>
                    <a:lnTo>
                      <a:pt x="20" y="0"/>
                    </a:lnTo>
                  </a:path>
                </a:pathLst>
              </a:custGeom>
              <a:noFill/>
              <a:ln w="12700">
                <a:solidFill>
                  <a:srgbClr val="000000"/>
                </a:solidFill>
                <a:round/>
                <a:headEnd/>
                <a:tailEnd/>
              </a:ln>
            </p:spPr>
            <p:txBody>
              <a:bodyPr/>
              <a:lstStyle/>
              <a:p>
                <a:endParaRPr lang="en-US"/>
              </a:p>
            </p:txBody>
          </p:sp>
          <p:sp>
            <p:nvSpPr>
              <p:cNvPr id="35972" name="Freeform 83"/>
              <p:cNvSpPr>
                <a:spLocks/>
              </p:cNvSpPr>
              <p:nvPr/>
            </p:nvSpPr>
            <p:spPr bwMode="auto">
              <a:xfrm>
                <a:off x="5614988" y="2636838"/>
                <a:ext cx="69850" cy="63500"/>
              </a:xfrm>
              <a:custGeom>
                <a:avLst/>
                <a:gdLst>
                  <a:gd name="T0" fmla="*/ 2147483647 w 44"/>
                  <a:gd name="T1" fmla="*/ 0 h 40"/>
                  <a:gd name="T2" fmla="*/ 2147483647 w 44"/>
                  <a:gd name="T3" fmla="*/ 0 h 40"/>
                  <a:gd name="T4" fmla="*/ 2147483647 w 44"/>
                  <a:gd name="T5" fmla="*/ 2147483647 h 40"/>
                  <a:gd name="T6" fmla="*/ 2147483647 w 44"/>
                  <a:gd name="T7" fmla="*/ 2147483647 h 40"/>
                  <a:gd name="T8" fmla="*/ 2147483647 w 44"/>
                  <a:gd name="T9" fmla="*/ 2147483647 h 40"/>
                  <a:gd name="T10" fmla="*/ 2147483647 w 44"/>
                  <a:gd name="T11" fmla="*/ 2147483647 h 40"/>
                  <a:gd name="T12" fmla="*/ 2147483647 w 44"/>
                  <a:gd name="T13" fmla="*/ 2147483647 h 40"/>
                  <a:gd name="T14" fmla="*/ 0 w 44"/>
                  <a:gd name="T15" fmla="*/ 2147483647 h 40"/>
                  <a:gd name="T16" fmla="*/ 0 w 44"/>
                  <a:gd name="T17" fmla="*/ 2147483647 h 40"/>
                  <a:gd name="T18" fmla="*/ 0 w 44"/>
                  <a:gd name="T19" fmla="*/ 2147483647 h 40"/>
                  <a:gd name="T20" fmla="*/ 2147483647 w 44"/>
                  <a:gd name="T21" fmla="*/ 2147483647 h 40"/>
                  <a:gd name="T22" fmla="*/ 2147483647 w 44"/>
                  <a:gd name="T23" fmla="*/ 2147483647 h 40"/>
                  <a:gd name="T24" fmla="*/ 2147483647 w 44"/>
                  <a:gd name="T25" fmla="*/ 2147483647 h 40"/>
                  <a:gd name="T26" fmla="*/ 2147483647 w 44"/>
                  <a:gd name="T27" fmla="*/ 2147483647 h 40"/>
                  <a:gd name="T28" fmla="*/ 2147483647 w 44"/>
                  <a:gd name="T29" fmla="*/ 2147483647 h 40"/>
                  <a:gd name="T30" fmla="*/ 2147483647 w 44"/>
                  <a:gd name="T31" fmla="*/ 2147483647 h 40"/>
                  <a:gd name="T32" fmla="*/ 2147483647 w 44"/>
                  <a:gd name="T33" fmla="*/ 2147483647 h 40"/>
                  <a:gd name="T34" fmla="*/ 2147483647 w 44"/>
                  <a:gd name="T35" fmla="*/ 2147483647 h 40"/>
                  <a:gd name="T36" fmla="*/ 2147483647 w 44"/>
                  <a:gd name="T37" fmla="*/ 2147483647 h 40"/>
                  <a:gd name="T38" fmla="*/ 2147483647 w 44"/>
                  <a:gd name="T39" fmla="*/ 2147483647 h 40"/>
                  <a:gd name="T40" fmla="*/ 2147483647 w 44"/>
                  <a:gd name="T41" fmla="*/ 2147483647 h 40"/>
                  <a:gd name="T42" fmla="*/ 2147483647 w 44"/>
                  <a:gd name="T43" fmla="*/ 2147483647 h 40"/>
                  <a:gd name="T44" fmla="*/ 2147483647 w 44"/>
                  <a:gd name="T45" fmla="*/ 2147483647 h 40"/>
                  <a:gd name="T46" fmla="*/ 2147483647 w 44"/>
                  <a:gd name="T47" fmla="*/ 2147483647 h 40"/>
                  <a:gd name="T48" fmla="*/ 2147483647 w 44"/>
                  <a:gd name="T49" fmla="*/ 2147483647 h 40"/>
                  <a:gd name="T50" fmla="*/ 2147483647 w 44"/>
                  <a:gd name="T51" fmla="*/ 2147483647 h 40"/>
                  <a:gd name="T52" fmla="*/ 2147483647 w 44"/>
                  <a:gd name="T53" fmla="*/ 2147483647 h 40"/>
                  <a:gd name="T54" fmla="*/ 2147483647 w 44"/>
                  <a:gd name="T55" fmla="*/ 2147483647 h 40"/>
                  <a:gd name="T56" fmla="*/ 2147483647 w 44"/>
                  <a:gd name="T57" fmla="*/ 2147483647 h 40"/>
                  <a:gd name="T58" fmla="*/ 2147483647 w 44"/>
                  <a:gd name="T59" fmla="*/ 2147483647 h 40"/>
                  <a:gd name="T60" fmla="*/ 2147483647 w 44"/>
                  <a:gd name="T61" fmla="*/ 2147483647 h 40"/>
                  <a:gd name="T62" fmla="*/ 2147483647 w 44"/>
                  <a:gd name="T63" fmla="*/ 0 h 40"/>
                  <a:gd name="T64" fmla="*/ 2147483647 w 44"/>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
                  <a:gd name="T100" fmla="*/ 0 h 40"/>
                  <a:gd name="T101" fmla="*/ 44 w 44"/>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 h="40">
                    <a:moveTo>
                      <a:pt x="22" y="0"/>
                    </a:moveTo>
                    <a:lnTo>
                      <a:pt x="18" y="0"/>
                    </a:lnTo>
                    <a:lnTo>
                      <a:pt x="14" y="1"/>
                    </a:lnTo>
                    <a:lnTo>
                      <a:pt x="9" y="3"/>
                    </a:lnTo>
                    <a:lnTo>
                      <a:pt x="6" y="6"/>
                    </a:lnTo>
                    <a:lnTo>
                      <a:pt x="3" y="9"/>
                    </a:lnTo>
                    <a:lnTo>
                      <a:pt x="1" y="13"/>
                    </a:lnTo>
                    <a:lnTo>
                      <a:pt x="0" y="16"/>
                    </a:lnTo>
                    <a:lnTo>
                      <a:pt x="0" y="20"/>
                    </a:lnTo>
                    <a:lnTo>
                      <a:pt x="0" y="24"/>
                    </a:lnTo>
                    <a:lnTo>
                      <a:pt x="1" y="28"/>
                    </a:lnTo>
                    <a:lnTo>
                      <a:pt x="3" y="31"/>
                    </a:lnTo>
                    <a:lnTo>
                      <a:pt x="6" y="34"/>
                    </a:lnTo>
                    <a:lnTo>
                      <a:pt x="9" y="37"/>
                    </a:lnTo>
                    <a:lnTo>
                      <a:pt x="14" y="39"/>
                    </a:lnTo>
                    <a:lnTo>
                      <a:pt x="18" y="40"/>
                    </a:lnTo>
                    <a:lnTo>
                      <a:pt x="22" y="40"/>
                    </a:lnTo>
                    <a:lnTo>
                      <a:pt x="26" y="40"/>
                    </a:lnTo>
                    <a:lnTo>
                      <a:pt x="30" y="39"/>
                    </a:lnTo>
                    <a:lnTo>
                      <a:pt x="34" y="37"/>
                    </a:lnTo>
                    <a:lnTo>
                      <a:pt x="37" y="34"/>
                    </a:lnTo>
                    <a:lnTo>
                      <a:pt x="41" y="31"/>
                    </a:lnTo>
                    <a:lnTo>
                      <a:pt x="43" y="28"/>
                    </a:lnTo>
                    <a:lnTo>
                      <a:pt x="44" y="24"/>
                    </a:lnTo>
                    <a:lnTo>
                      <a:pt x="44" y="20"/>
                    </a:lnTo>
                    <a:lnTo>
                      <a:pt x="44" y="16"/>
                    </a:lnTo>
                    <a:lnTo>
                      <a:pt x="43" y="13"/>
                    </a:lnTo>
                    <a:lnTo>
                      <a:pt x="41" y="9"/>
                    </a:lnTo>
                    <a:lnTo>
                      <a:pt x="37" y="6"/>
                    </a:lnTo>
                    <a:lnTo>
                      <a:pt x="34" y="3"/>
                    </a:lnTo>
                    <a:lnTo>
                      <a:pt x="30" y="1"/>
                    </a:lnTo>
                    <a:lnTo>
                      <a:pt x="26" y="0"/>
                    </a:lnTo>
                    <a:lnTo>
                      <a:pt x="22" y="0"/>
                    </a:lnTo>
                  </a:path>
                </a:pathLst>
              </a:custGeom>
              <a:noFill/>
              <a:ln w="12700">
                <a:solidFill>
                  <a:srgbClr val="000000"/>
                </a:solidFill>
                <a:round/>
                <a:headEnd/>
                <a:tailEnd/>
              </a:ln>
            </p:spPr>
            <p:txBody>
              <a:bodyPr/>
              <a:lstStyle/>
              <a:p>
                <a:endParaRPr lang="en-US"/>
              </a:p>
            </p:txBody>
          </p:sp>
          <p:sp>
            <p:nvSpPr>
              <p:cNvPr id="35973" name="Rectangle 106"/>
              <p:cNvSpPr>
                <a:spLocks noChangeArrowheads="1"/>
              </p:cNvSpPr>
              <p:nvPr/>
            </p:nvSpPr>
            <p:spPr bwMode="auto">
              <a:xfrm>
                <a:off x="5070475" y="2279650"/>
                <a:ext cx="873125" cy="447675"/>
              </a:xfrm>
              <a:prstGeom prst="rect">
                <a:avLst/>
              </a:prstGeom>
              <a:solidFill>
                <a:srgbClr val="FFFFFF"/>
              </a:solidFill>
              <a:ln w="9525">
                <a:no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74" name="Rectangle 107"/>
              <p:cNvSpPr>
                <a:spLocks noChangeArrowheads="1"/>
              </p:cNvSpPr>
              <p:nvPr/>
            </p:nvSpPr>
            <p:spPr bwMode="auto">
              <a:xfrm>
                <a:off x="5070475" y="2279650"/>
                <a:ext cx="873125" cy="447675"/>
              </a:xfrm>
              <a:prstGeom prst="rect">
                <a:avLst/>
              </a:prstGeom>
              <a:noFill/>
              <a:ln w="12700">
                <a:solidFill>
                  <a:srgbClr val="000000"/>
                </a:solid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75" name="Line 108"/>
              <p:cNvSpPr>
                <a:spLocks noChangeShapeType="1"/>
              </p:cNvSpPr>
              <p:nvPr/>
            </p:nvSpPr>
            <p:spPr bwMode="auto">
              <a:xfrm flipH="1">
                <a:off x="5060950" y="2276475"/>
                <a:ext cx="882650" cy="452438"/>
              </a:xfrm>
              <a:prstGeom prst="line">
                <a:avLst/>
              </a:prstGeom>
              <a:noFill/>
              <a:ln w="12700">
                <a:solidFill>
                  <a:srgbClr val="000000"/>
                </a:solidFill>
                <a:round/>
                <a:headEnd/>
                <a:tailEnd/>
              </a:ln>
            </p:spPr>
            <p:txBody>
              <a:bodyPr/>
              <a:lstStyle/>
              <a:p>
                <a:endParaRPr lang="en-US"/>
              </a:p>
            </p:txBody>
          </p:sp>
          <p:sp>
            <p:nvSpPr>
              <p:cNvPr id="35976" name="Line 109"/>
              <p:cNvSpPr>
                <a:spLocks noChangeShapeType="1"/>
              </p:cNvSpPr>
              <p:nvPr/>
            </p:nvSpPr>
            <p:spPr bwMode="auto">
              <a:xfrm>
                <a:off x="5060950" y="2276475"/>
                <a:ext cx="882650" cy="452438"/>
              </a:xfrm>
              <a:prstGeom prst="line">
                <a:avLst/>
              </a:prstGeom>
              <a:noFill/>
              <a:ln w="12700">
                <a:solidFill>
                  <a:srgbClr val="000000"/>
                </a:solidFill>
                <a:round/>
                <a:headEnd/>
                <a:tailEnd/>
              </a:ln>
            </p:spPr>
            <p:txBody>
              <a:bodyPr/>
              <a:lstStyle/>
              <a:p>
                <a:endParaRPr lang="en-US"/>
              </a:p>
            </p:txBody>
          </p:sp>
          <p:sp>
            <p:nvSpPr>
              <p:cNvPr id="35977" name="Freeform 110"/>
              <p:cNvSpPr>
                <a:spLocks/>
              </p:cNvSpPr>
              <p:nvPr/>
            </p:nvSpPr>
            <p:spPr bwMode="auto">
              <a:xfrm>
                <a:off x="5178425" y="2355850"/>
                <a:ext cx="650875" cy="263525"/>
              </a:xfrm>
              <a:custGeom>
                <a:avLst/>
                <a:gdLst>
                  <a:gd name="T0" fmla="*/ 2147483647 w 410"/>
                  <a:gd name="T1" fmla="*/ 0 h 166"/>
                  <a:gd name="T2" fmla="*/ 2147483647 w 410"/>
                  <a:gd name="T3" fmla="*/ 2147483647 h 166"/>
                  <a:gd name="T4" fmla="*/ 2147483647 w 410"/>
                  <a:gd name="T5" fmla="*/ 2147483647 h 166"/>
                  <a:gd name="T6" fmla="*/ 2147483647 w 410"/>
                  <a:gd name="T7" fmla="*/ 2147483647 h 166"/>
                  <a:gd name="T8" fmla="*/ 2147483647 w 410"/>
                  <a:gd name="T9" fmla="*/ 2147483647 h 166"/>
                  <a:gd name="T10" fmla="*/ 2147483647 w 410"/>
                  <a:gd name="T11" fmla="*/ 2147483647 h 166"/>
                  <a:gd name="T12" fmla="*/ 2147483647 w 410"/>
                  <a:gd name="T13" fmla="*/ 2147483647 h 166"/>
                  <a:gd name="T14" fmla="*/ 2147483647 w 410"/>
                  <a:gd name="T15" fmla="*/ 2147483647 h 166"/>
                  <a:gd name="T16" fmla="*/ 2147483647 w 410"/>
                  <a:gd name="T17" fmla="*/ 2147483647 h 166"/>
                  <a:gd name="T18" fmla="*/ 2147483647 w 410"/>
                  <a:gd name="T19" fmla="*/ 2147483647 h 166"/>
                  <a:gd name="T20" fmla="*/ 2147483647 w 410"/>
                  <a:gd name="T21" fmla="*/ 2147483647 h 166"/>
                  <a:gd name="T22" fmla="*/ 2147483647 w 410"/>
                  <a:gd name="T23" fmla="*/ 2147483647 h 166"/>
                  <a:gd name="T24" fmla="*/ 2147483647 w 410"/>
                  <a:gd name="T25" fmla="*/ 2147483647 h 166"/>
                  <a:gd name="T26" fmla="*/ 0 w 410"/>
                  <a:gd name="T27" fmla="*/ 2147483647 h 166"/>
                  <a:gd name="T28" fmla="*/ 2147483647 w 410"/>
                  <a:gd name="T29" fmla="*/ 2147483647 h 166"/>
                  <a:gd name="T30" fmla="*/ 2147483647 w 410"/>
                  <a:gd name="T31" fmla="*/ 2147483647 h 166"/>
                  <a:gd name="T32" fmla="*/ 2147483647 w 410"/>
                  <a:gd name="T33" fmla="*/ 2147483647 h 166"/>
                  <a:gd name="T34" fmla="*/ 2147483647 w 410"/>
                  <a:gd name="T35" fmla="*/ 2147483647 h 166"/>
                  <a:gd name="T36" fmla="*/ 2147483647 w 410"/>
                  <a:gd name="T37" fmla="*/ 2147483647 h 166"/>
                  <a:gd name="T38" fmla="*/ 2147483647 w 410"/>
                  <a:gd name="T39" fmla="*/ 2147483647 h 166"/>
                  <a:gd name="T40" fmla="*/ 2147483647 w 410"/>
                  <a:gd name="T41" fmla="*/ 2147483647 h 166"/>
                  <a:gd name="T42" fmla="*/ 2147483647 w 410"/>
                  <a:gd name="T43" fmla="*/ 2147483647 h 166"/>
                  <a:gd name="T44" fmla="*/ 2147483647 w 410"/>
                  <a:gd name="T45" fmla="*/ 2147483647 h 166"/>
                  <a:gd name="T46" fmla="*/ 2147483647 w 410"/>
                  <a:gd name="T47" fmla="*/ 2147483647 h 166"/>
                  <a:gd name="T48" fmla="*/ 2147483647 w 410"/>
                  <a:gd name="T49" fmla="*/ 2147483647 h 166"/>
                  <a:gd name="T50" fmla="*/ 2147483647 w 410"/>
                  <a:gd name="T51" fmla="*/ 2147483647 h 166"/>
                  <a:gd name="T52" fmla="*/ 2147483647 w 410"/>
                  <a:gd name="T53" fmla="*/ 2147483647 h 166"/>
                  <a:gd name="T54" fmla="*/ 2147483647 w 410"/>
                  <a:gd name="T55" fmla="*/ 2147483647 h 166"/>
                  <a:gd name="T56" fmla="*/ 2147483647 w 410"/>
                  <a:gd name="T57" fmla="*/ 2147483647 h 166"/>
                  <a:gd name="T58" fmla="*/ 2147483647 w 410"/>
                  <a:gd name="T59" fmla="*/ 2147483647 h 166"/>
                  <a:gd name="T60" fmla="*/ 2147483647 w 410"/>
                  <a:gd name="T61" fmla="*/ 2147483647 h 166"/>
                  <a:gd name="T62" fmla="*/ 2147483647 w 410"/>
                  <a:gd name="T63" fmla="*/ 2147483647 h 166"/>
                  <a:gd name="T64" fmla="*/ 2147483647 w 410"/>
                  <a:gd name="T65" fmla="*/ 2147483647 h 166"/>
                  <a:gd name="T66" fmla="*/ 2147483647 w 410"/>
                  <a:gd name="T67" fmla="*/ 2147483647 h 166"/>
                  <a:gd name="T68" fmla="*/ 2147483647 w 410"/>
                  <a:gd name="T69" fmla="*/ 2147483647 h 166"/>
                  <a:gd name="T70" fmla="*/ 2147483647 w 410"/>
                  <a:gd name="T71" fmla="*/ 2147483647 h 166"/>
                  <a:gd name="T72" fmla="*/ 2147483647 w 410"/>
                  <a:gd name="T73" fmla="*/ 2147483647 h 166"/>
                  <a:gd name="T74" fmla="*/ 2147483647 w 410"/>
                  <a:gd name="T75" fmla="*/ 2147483647 h 166"/>
                  <a:gd name="T76" fmla="*/ 2147483647 w 410"/>
                  <a:gd name="T77" fmla="*/ 2147483647 h 166"/>
                  <a:gd name="T78" fmla="*/ 2147483647 w 410"/>
                  <a:gd name="T79" fmla="*/ 2147483647 h 166"/>
                  <a:gd name="T80" fmla="*/ 2147483647 w 410"/>
                  <a:gd name="T81" fmla="*/ 2147483647 h 166"/>
                  <a:gd name="T82" fmla="*/ 2147483647 w 410"/>
                  <a:gd name="T83" fmla="*/ 2147483647 h 166"/>
                  <a:gd name="T84" fmla="*/ 2147483647 w 410"/>
                  <a:gd name="T85" fmla="*/ 2147483647 h 166"/>
                  <a:gd name="T86" fmla="*/ 2147483647 w 410"/>
                  <a:gd name="T87" fmla="*/ 2147483647 h 166"/>
                  <a:gd name="T88" fmla="*/ 2147483647 w 410"/>
                  <a:gd name="T89" fmla="*/ 2147483647 h 166"/>
                  <a:gd name="T90" fmla="*/ 2147483647 w 410"/>
                  <a:gd name="T91" fmla="*/ 2147483647 h 166"/>
                  <a:gd name="T92" fmla="*/ 2147483647 w 410"/>
                  <a:gd name="T93" fmla="*/ 2147483647 h 166"/>
                  <a:gd name="T94" fmla="*/ 2147483647 w 410"/>
                  <a:gd name="T95" fmla="*/ 2147483647 h 166"/>
                  <a:gd name="T96" fmla="*/ 2147483647 w 410"/>
                  <a:gd name="T97" fmla="*/ 2147483647 h 166"/>
                  <a:gd name="T98" fmla="*/ 2147483647 w 410"/>
                  <a:gd name="T99" fmla="*/ 2147483647 h 166"/>
                  <a:gd name="T100" fmla="*/ 2147483647 w 410"/>
                  <a:gd name="T101" fmla="*/ 2147483647 h 166"/>
                  <a:gd name="T102" fmla="*/ 2147483647 w 410"/>
                  <a:gd name="T103" fmla="*/ 2147483647 h 166"/>
                  <a:gd name="T104" fmla="*/ 2147483647 w 410"/>
                  <a:gd name="T105" fmla="*/ 2147483647 h 166"/>
                  <a:gd name="T106" fmla="*/ 2147483647 w 410"/>
                  <a:gd name="T107" fmla="*/ 0 h 16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0"/>
                  <a:gd name="T163" fmla="*/ 0 h 166"/>
                  <a:gd name="T164" fmla="*/ 410 w 410"/>
                  <a:gd name="T165" fmla="*/ 166 h 16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0" h="166">
                    <a:moveTo>
                      <a:pt x="205" y="0"/>
                    </a:moveTo>
                    <a:lnTo>
                      <a:pt x="184" y="0"/>
                    </a:lnTo>
                    <a:lnTo>
                      <a:pt x="163" y="2"/>
                    </a:lnTo>
                    <a:lnTo>
                      <a:pt x="144" y="4"/>
                    </a:lnTo>
                    <a:lnTo>
                      <a:pt x="125" y="6"/>
                    </a:lnTo>
                    <a:lnTo>
                      <a:pt x="107" y="10"/>
                    </a:lnTo>
                    <a:lnTo>
                      <a:pt x="98" y="13"/>
                    </a:lnTo>
                    <a:lnTo>
                      <a:pt x="90" y="15"/>
                    </a:lnTo>
                    <a:lnTo>
                      <a:pt x="81" y="17"/>
                    </a:lnTo>
                    <a:lnTo>
                      <a:pt x="74" y="19"/>
                    </a:lnTo>
                    <a:lnTo>
                      <a:pt x="67" y="22"/>
                    </a:lnTo>
                    <a:lnTo>
                      <a:pt x="60" y="25"/>
                    </a:lnTo>
                    <a:lnTo>
                      <a:pt x="52" y="27"/>
                    </a:lnTo>
                    <a:lnTo>
                      <a:pt x="46" y="30"/>
                    </a:lnTo>
                    <a:lnTo>
                      <a:pt x="40" y="33"/>
                    </a:lnTo>
                    <a:lnTo>
                      <a:pt x="35" y="36"/>
                    </a:lnTo>
                    <a:lnTo>
                      <a:pt x="30" y="41"/>
                    </a:lnTo>
                    <a:lnTo>
                      <a:pt x="24" y="44"/>
                    </a:lnTo>
                    <a:lnTo>
                      <a:pt x="19" y="47"/>
                    </a:lnTo>
                    <a:lnTo>
                      <a:pt x="15" y="51"/>
                    </a:lnTo>
                    <a:lnTo>
                      <a:pt x="12" y="55"/>
                    </a:lnTo>
                    <a:lnTo>
                      <a:pt x="9" y="58"/>
                    </a:lnTo>
                    <a:lnTo>
                      <a:pt x="6" y="62"/>
                    </a:lnTo>
                    <a:lnTo>
                      <a:pt x="4" y="66"/>
                    </a:lnTo>
                    <a:lnTo>
                      <a:pt x="2" y="71"/>
                    </a:lnTo>
                    <a:lnTo>
                      <a:pt x="1" y="75"/>
                    </a:lnTo>
                    <a:lnTo>
                      <a:pt x="0" y="79"/>
                    </a:lnTo>
                    <a:lnTo>
                      <a:pt x="0" y="83"/>
                    </a:lnTo>
                    <a:lnTo>
                      <a:pt x="0" y="87"/>
                    </a:lnTo>
                    <a:lnTo>
                      <a:pt x="1" y="91"/>
                    </a:lnTo>
                    <a:lnTo>
                      <a:pt x="2" y="95"/>
                    </a:lnTo>
                    <a:lnTo>
                      <a:pt x="4" y="100"/>
                    </a:lnTo>
                    <a:lnTo>
                      <a:pt x="6" y="104"/>
                    </a:lnTo>
                    <a:lnTo>
                      <a:pt x="9" y="108"/>
                    </a:lnTo>
                    <a:lnTo>
                      <a:pt x="12" y="112"/>
                    </a:lnTo>
                    <a:lnTo>
                      <a:pt x="15" y="115"/>
                    </a:lnTo>
                    <a:lnTo>
                      <a:pt x="19" y="119"/>
                    </a:lnTo>
                    <a:lnTo>
                      <a:pt x="24" y="122"/>
                    </a:lnTo>
                    <a:lnTo>
                      <a:pt x="30" y="127"/>
                    </a:lnTo>
                    <a:lnTo>
                      <a:pt x="35" y="130"/>
                    </a:lnTo>
                    <a:lnTo>
                      <a:pt x="40" y="133"/>
                    </a:lnTo>
                    <a:lnTo>
                      <a:pt x="46" y="136"/>
                    </a:lnTo>
                    <a:lnTo>
                      <a:pt x="52" y="139"/>
                    </a:lnTo>
                    <a:lnTo>
                      <a:pt x="60" y="142"/>
                    </a:lnTo>
                    <a:lnTo>
                      <a:pt x="67" y="145"/>
                    </a:lnTo>
                    <a:lnTo>
                      <a:pt x="74" y="147"/>
                    </a:lnTo>
                    <a:lnTo>
                      <a:pt x="81" y="149"/>
                    </a:lnTo>
                    <a:lnTo>
                      <a:pt x="90" y="152"/>
                    </a:lnTo>
                    <a:lnTo>
                      <a:pt x="98" y="154"/>
                    </a:lnTo>
                    <a:lnTo>
                      <a:pt x="107" y="157"/>
                    </a:lnTo>
                    <a:lnTo>
                      <a:pt x="125" y="160"/>
                    </a:lnTo>
                    <a:lnTo>
                      <a:pt x="144" y="163"/>
                    </a:lnTo>
                    <a:lnTo>
                      <a:pt x="163" y="165"/>
                    </a:lnTo>
                    <a:lnTo>
                      <a:pt x="184" y="166"/>
                    </a:lnTo>
                    <a:lnTo>
                      <a:pt x="205" y="166"/>
                    </a:lnTo>
                    <a:lnTo>
                      <a:pt x="225" y="166"/>
                    </a:lnTo>
                    <a:lnTo>
                      <a:pt x="246" y="165"/>
                    </a:lnTo>
                    <a:lnTo>
                      <a:pt x="266" y="163"/>
                    </a:lnTo>
                    <a:lnTo>
                      <a:pt x="284" y="160"/>
                    </a:lnTo>
                    <a:lnTo>
                      <a:pt x="302" y="157"/>
                    </a:lnTo>
                    <a:lnTo>
                      <a:pt x="310" y="154"/>
                    </a:lnTo>
                    <a:lnTo>
                      <a:pt x="320" y="152"/>
                    </a:lnTo>
                    <a:lnTo>
                      <a:pt x="327" y="149"/>
                    </a:lnTo>
                    <a:lnTo>
                      <a:pt x="335" y="147"/>
                    </a:lnTo>
                    <a:lnTo>
                      <a:pt x="343" y="145"/>
                    </a:lnTo>
                    <a:lnTo>
                      <a:pt x="350" y="142"/>
                    </a:lnTo>
                    <a:lnTo>
                      <a:pt x="356" y="139"/>
                    </a:lnTo>
                    <a:lnTo>
                      <a:pt x="363" y="136"/>
                    </a:lnTo>
                    <a:lnTo>
                      <a:pt x="368" y="133"/>
                    </a:lnTo>
                    <a:lnTo>
                      <a:pt x="375" y="130"/>
                    </a:lnTo>
                    <a:lnTo>
                      <a:pt x="380" y="127"/>
                    </a:lnTo>
                    <a:lnTo>
                      <a:pt x="385" y="122"/>
                    </a:lnTo>
                    <a:lnTo>
                      <a:pt x="389" y="119"/>
                    </a:lnTo>
                    <a:lnTo>
                      <a:pt x="393" y="115"/>
                    </a:lnTo>
                    <a:lnTo>
                      <a:pt x="397" y="112"/>
                    </a:lnTo>
                    <a:lnTo>
                      <a:pt x="401" y="108"/>
                    </a:lnTo>
                    <a:lnTo>
                      <a:pt x="404" y="104"/>
                    </a:lnTo>
                    <a:lnTo>
                      <a:pt x="406" y="100"/>
                    </a:lnTo>
                    <a:lnTo>
                      <a:pt x="407" y="95"/>
                    </a:lnTo>
                    <a:lnTo>
                      <a:pt x="409" y="91"/>
                    </a:lnTo>
                    <a:lnTo>
                      <a:pt x="410" y="87"/>
                    </a:lnTo>
                    <a:lnTo>
                      <a:pt x="410" y="83"/>
                    </a:lnTo>
                    <a:lnTo>
                      <a:pt x="410" y="79"/>
                    </a:lnTo>
                    <a:lnTo>
                      <a:pt x="409" y="75"/>
                    </a:lnTo>
                    <a:lnTo>
                      <a:pt x="407" y="71"/>
                    </a:lnTo>
                    <a:lnTo>
                      <a:pt x="406" y="66"/>
                    </a:lnTo>
                    <a:lnTo>
                      <a:pt x="404" y="62"/>
                    </a:lnTo>
                    <a:lnTo>
                      <a:pt x="401" y="58"/>
                    </a:lnTo>
                    <a:lnTo>
                      <a:pt x="397" y="55"/>
                    </a:lnTo>
                    <a:lnTo>
                      <a:pt x="393" y="51"/>
                    </a:lnTo>
                    <a:lnTo>
                      <a:pt x="389" y="47"/>
                    </a:lnTo>
                    <a:lnTo>
                      <a:pt x="385" y="44"/>
                    </a:lnTo>
                    <a:lnTo>
                      <a:pt x="380" y="41"/>
                    </a:lnTo>
                    <a:lnTo>
                      <a:pt x="375" y="36"/>
                    </a:lnTo>
                    <a:lnTo>
                      <a:pt x="368" y="33"/>
                    </a:lnTo>
                    <a:lnTo>
                      <a:pt x="363" y="30"/>
                    </a:lnTo>
                    <a:lnTo>
                      <a:pt x="356" y="27"/>
                    </a:lnTo>
                    <a:lnTo>
                      <a:pt x="350" y="25"/>
                    </a:lnTo>
                    <a:lnTo>
                      <a:pt x="343" y="22"/>
                    </a:lnTo>
                    <a:lnTo>
                      <a:pt x="335" y="19"/>
                    </a:lnTo>
                    <a:lnTo>
                      <a:pt x="327" y="17"/>
                    </a:lnTo>
                    <a:lnTo>
                      <a:pt x="320" y="15"/>
                    </a:lnTo>
                    <a:lnTo>
                      <a:pt x="310" y="13"/>
                    </a:lnTo>
                    <a:lnTo>
                      <a:pt x="302" y="10"/>
                    </a:lnTo>
                    <a:lnTo>
                      <a:pt x="284" y="6"/>
                    </a:lnTo>
                    <a:lnTo>
                      <a:pt x="266" y="4"/>
                    </a:lnTo>
                    <a:lnTo>
                      <a:pt x="246" y="2"/>
                    </a:lnTo>
                    <a:lnTo>
                      <a:pt x="225" y="0"/>
                    </a:lnTo>
                    <a:lnTo>
                      <a:pt x="205" y="0"/>
                    </a:lnTo>
                  </a:path>
                </a:pathLst>
              </a:custGeom>
              <a:noFill/>
              <a:ln w="12700">
                <a:solidFill>
                  <a:srgbClr val="000000"/>
                </a:solidFill>
                <a:round/>
                <a:headEnd/>
                <a:tailEnd/>
              </a:ln>
            </p:spPr>
            <p:txBody>
              <a:bodyPr/>
              <a:lstStyle/>
              <a:p>
                <a:endParaRPr lang="en-US"/>
              </a:p>
            </p:txBody>
          </p:sp>
          <p:sp>
            <p:nvSpPr>
              <p:cNvPr id="35978" name="Line 111"/>
              <p:cNvSpPr>
                <a:spLocks noChangeShapeType="1"/>
              </p:cNvSpPr>
              <p:nvPr/>
            </p:nvSpPr>
            <p:spPr bwMode="auto">
              <a:xfrm>
                <a:off x="5170488" y="2276475"/>
                <a:ext cx="1587" cy="452438"/>
              </a:xfrm>
              <a:prstGeom prst="line">
                <a:avLst/>
              </a:prstGeom>
              <a:noFill/>
              <a:ln w="12700">
                <a:solidFill>
                  <a:srgbClr val="000000"/>
                </a:solidFill>
                <a:round/>
                <a:headEnd/>
                <a:tailEnd/>
              </a:ln>
            </p:spPr>
            <p:txBody>
              <a:bodyPr/>
              <a:lstStyle/>
              <a:p>
                <a:endParaRPr lang="en-US"/>
              </a:p>
            </p:txBody>
          </p:sp>
          <p:sp>
            <p:nvSpPr>
              <p:cNvPr id="35979" name="Freeform 112"/>
              <p:cNvSpPr>
                <a:spLocks/>
              </p:cNvSpPr>
              <p:nvPr/>
            </p:nvSpPr>
            <p:spPr bwMode="auto">
              <a:xfrm>
                <a:off x="5324475" y="2636838"/>
                <a:ext cx="63500" cy="63500"/>
              </a:xfrm>
              <a:custGeom>
                <a:avLst/>
                <a:gdLst>
                  <a:gd name="T0" fmla="*/ 2147483647 w 40"/>
                  <a:gd name="T1" fmla="*/ 0 h 40"/>
                  <a:gd name="T2" fmla="*/ 2147483647 w 40"/>
                  <a:gd name="T3" fmla="*/ 0 h 40"/>
                  <a:gd name="T4" fmla="*/ 2147483647 w 40"/>
                  <a:gd name="T5" fmla="*/ 2147483647 h 40"/>
                  <a:gd name="T6" fmla="*/ 2147483647 w 40"/>
                  <a:gd name="T7" fmla="*/ 2147483647 h 40"/>
                  <a:gd name="T8" fmla="*/ 2147483647 w 40"/>
                  <a:gd name="T9" fmla="*/ 2147483647 h 40"/>
                  <a:gd name="T10" fmla="*/ 2147483647 w 40"/>
                  <a:gd name="T11" fmla="*/ 2147483647 h 40"/>
                  <a:gd name="T12" fmla="*/ 2147483647 w 40"/>
                  <a:gd name="T13" fmla="*/ 2147483647 h 40"/>
                  <a:gd name="T14" fmla="*/ 0 w 40"/>
                  <a:gd name="T15" fmla="*/ 2147483647 h 40"/>
                  <a:gd name="T16" fmla="*/ 0 w 40"/>
                  <a:gd name="T17" fmla="*/ 2147483647 h 40"/>
                  <a:gd name="T18" fmla="*/ 0 w 40"/>
                  <a:gd name="T19" fmla="*/ 2147483647 h 40"/>
                  <a:gd name="T20" fmla="*/ 2147483647 w 40"/>
                  <a:gd name="T21" fmla="*/ 2147483647 h 40"/>
                  <a:gd name="T22" fmla="*/ 2147483647 w 40"/>
                  <a:gd name="T23" fmla="*/ 2147483647 h 40"/>
                  <a:gd name="T24" fmla="*/ 2147483647 w 40"/>
                  <a:gd name="T25" fmla="*/ 2147483647 h 40"/>
                  <a:gd name="T26" fmla="*/ 2147483647 w 40"/>
                  <a:gd name="T27" fmla="*/ 2147483647 h 40"/>
                  <a:gd name="T28" fmla="*/ 2147483647 w 40"/>
                  <a:gd name="T29" fmla="*/ 2147483647 h 40"/>
                  <a:gd name="T30" fmla="*/ 2147483647 w 40"/>
                  <a:gd name="T31" fmla="*/ 2147483647 h 40"/>
                  <a:gd name="T32" fmla="*/ 2147483647 w 40"/>
                  <a:gd name="T33" fmla="*/ 2147483647 h 40"/>
                  <a:gd name="T34" fmla="*/ 2147483647 w 40"/>
                  <a:gd name="T35" fmla="*/ 2147483647 h 40"/>
                  <a:gd name="T36" fmla="*/ 2147483647 w 40"/>
                  <a:gd name="T37" fmla="*/ 2147483647 h 40"/>
                  <a:gd name="T38" fmla="*/ 2147483647 w 40"/>
                  <a:gd name="T39" fmla="*/ 2147483647 h 40"/>
                  <a:gd name="T40" fmla="*/ 2147483647 w 40"/>
                  <a:gd name="T41" fmla="*/ 2147483647 h 40"/>
                  <a:gd name="T42" fmla="*/ 2147483647 w 40"/>
                  <a:gd name="T43" fmla="*/ 2147483647 h 40"/>
                  <a:gd name="T44" fmla="*/ 2147483647 w 40"/>
                  <a:gd name="T45" fmla="*/ 2147483647 h 40"/>
                  <a:gd name="T46" fmla="*/ 2147483647 w 40"/>
                  <a:gd name="T47" fmla="*/ 2147483647 h 40"/>
                  <a:gd name="T48" fmla="*/ 2147483647 w 40"/>
                  <a:gd name="T49" fmla="*/ 2147483647 h 40"/>
                  <a:gd name="T50" fmla="*/ 2147483647 w 40"/>
                  <a:gd name="T51" fmla="*/ 2147483647 h 40"/>
                  <a:gd name="T52" fmla="*/ 2147483647 w 40"/>
                  <a:gd name="T53" fmla="*/ 2147483647 h 40"/>
                  <a:gd name="T54" fmla="*/ 2147483647 w 40"/>
                  <a:gd name="T55" fmla="*/ 2147483647 h 40"/>
                  <a:gd name="T56" fmla="*/ 2147483647 w 40"/>
                  <a:gd name="T57" fmla="*/ 2147483647 h 40"/>
                  <a:gd name="T58" fmla="*/ 2147483647 w 40"/>
                  <a:gd name="T59" fmla="*/ 2147483647 h 40"/>
                  <a:gd name="T60" fmla="*/ 2147483647 w 40"/>
                  <a:gd name="T61" fmla="*/ 2147483647 h 40"/>
                  <a:gd name="T62" fmla="*/ 2147483647 w 40"/>
                  <a:gd name="T63" fmla="*/ 0 h 40"/>
                  <a:gd name="T64" fmla="*/ 2147483647 w 40"/>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
                  <a:gd name="T100" fmla="*/ 0 h 40"/>
                  <a:gd name="T101" fmla="*/ 40 w 40"/>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 h="40">
                    <a:moveTo>
                      <a:pt x="19" y="0"/>
                    </a:moveTo>
                    <a:lnTo>
                      <a:pt x="15" y="0"/>
                    </a:lnTo>
                    <a:lnTo>
                      <a:pt x="12" y="1"/>
                    </a:lnTo>
                    <a:lnTo>
                      <a:pt x="8" y="3"/>
                    </a:lnTo>
                    <a:lnTo>
                      <a:pt x="5" y="6"/>
                    </a:lnTo>
                    <a:lnTo>
                      <a:pt x="3" y="9"/>
                    </a:lnTo>
                    <a:lnTo>
                      <a:pt x="1" y="13"/>
                    </a:lnTo>
                    <a:lnTo>
                      <a:pt x="0" y="16"/>
                    </a:lnTo>
                    <a:lnTo>
                      <a:pt x="0" y="20"/>
                    </a:lnTo>
                    <a:lnTo>
                      <a:pt x="0" y="24"/>
                    </a:lnTo>
                    <a:lnTo>
                      <a:pt x="1" y="28"/>
                    </a:lnTo>
                    <a:lnTo>
                      <a:pt x="3" y="31"/>
                    </a:lnTo>
                    <a:lnTo>
                      <a:pt x="5" y="34"/>
                    </a:lnTo>
                    <a:lnTo>
                      <a:pt x="8" y="37"/>
                    </a:lnTo>
                    <a:lnTo>
                      <a:pt x="12" y="39"/>
                    </a:lnTo>
                    <a:lnTo>
                      <a:pt x="15" y="40"/>
                    </a:lnTo>
                    <a:lnTo>
                      <a:pt x="19" y="40"/>
                    </a:lnTo>
                    <a:lnTo>
                      <a:pt x="24" y="40"/>
                    </a:lnTo>
                    <a:lnTo>
                      <a:pt x="28" y="39"/>
                    </a:lnTo>
                    <a:lnTo>
                      <a:pt x="31" y="37"/>
                    </a:lnTo>
                    <a:lnTo>
                      <a:pt x="34" y="34"/>
                    </a:lnTo>
                    <a:lnTo>
                      <a:pt x="37" y="31"/>
                    </a:lnTo>
                    <a:lnTo>
                      <a:pt x="38" y="28"/>
                    </a:lnTo>
                    <a:lnTo>
                      <a:pt x="40" y="24"/>
                    </a:lnTo>
                    <a:lnTo>
                      <a:pt x="40" y="20"/>
                    </a:lnTo>
                    <a:lnTo>
                      <a:pt x="40" y="16"/>
                    </a:lnTo>
                    <a:lnTo>
                      <a:pt x="38" y="13"/>
                    </a:lnTo>
                    <a:lnTo>
                      <a:pt x="37" y="9"/>
                    </a:lnTo>
                    <a:lnTo>
                      <a:pt x="34" y="6"/>
                    </a:lnTo>
                    <a:lnTo>
                      <a:pt x="31" y="3"/>
                    </a:lnTo>
                    <a:lnTo>
                      <a:pt x="28" y="1"/>
                    </a:lnTo>
                    <a:lnTo>
                      <a:pt x="24" y="0"/>
                    </a:lnTo>
                    <a:lnTo>
                      <a:pt x="19" y="0"/>
                    </a:lnTo>
                  </a:path>
                </a:pathLst>
              </a:custGeom>
              <a:noFill/>
              <a:ln w="12700">
                <a:solidFill>
                  <a:srgbClr val="000000"/>
                </a:solidFill>
                <a:round/>
                <a:headEnd/>
                <a:tailEnd/>
              </a:ln>
            </p:spPr>
            <p:txBody>
              <a:bodyPr/>
              <a:lstStyle/>
              <a:p>
                <a:endParaRPr lang="en-US"/>
              </a:p>
            </p:txBody>
          </p:sp>
          <p:sp>
            <p:nvSpPr>
              <p:cNvPr id="35980" name="Freeform 113"/>
              <p:cNvSpPr>
                <a:spLocks/>
              </p:cNvSpPr>
              <p:nvPr/>
            </p:nvSpPr>
            <p:spPr bwMode="auto">
              <a:xfrm>
                <a:off x="5470525" y="2636838"/>
                <a:ext cx="63500" cy="63500"/>
              </a:xfrm>
              <a:custGeom>
                <a:avLst/>
                <a:gdLst>
                  <a:gd name="T0" fmla="*/ 2147483647 w 40"/>
                  <a:gd name="T1" fmla="*/ 0 h 40"/>
                  <a:gd name="T2" fmla="*/ 2147483647 w 40"/>
                  <a:gd name="T3" fmla="*/ 0 h 40"/>
                  <a:gd name="T4" fmla="*/ 2147483647 w 40"/>
                  <a:gd name="T5" fmla="*/ 2147483647 h 40"/>
                  <a:gd name="T6" fmla="*/ 2147483647 w 40"/>
                  <a:gd name="T7" fmla="*/ 2147483647 h 40"/>
                  <a:gd name="T8" fmla="*/ 2147483647 w 40"/>
                  <a:gd name="T9" fmla="*/ 2147483647 h 40"/>
                  <a:gd name="T10" fmla="*/ 2147483647 w 40"/>
                  <a:gd name="T11" fmla="*/ 2147483647 h 40"/>
                  <a:gd name="T12" fmla="*/ 2147483647 w 40"/>
                  <a:gd name="T13" fmla="*/ 2147483647 h 40"/>
                  <a:gd name="T14" fmla="*/ 0 w 40"/>
                  <a:gd name="T15" fmla="*/ 2147483647 h 40"/>
                  <a:gd name="T16" fmla="*/ 0 w 40"/>
                  <a:gd name="T17" fmla="*/ 2147483647 h 40"/>
                  <a:gd name="T18" fmla="*/ 0 w 40"/>
                  <a:gd name="T19" fmla="*/ 2147483647 h 40"/>
                  <a:gd name="T20" fmla="*/ 2147483647 w 40"/>
                  <a:gd name="T21" fmla="*/ 2147483647 h 40"/>
                  <a:gd name="T22" fmla="*/ 2147483647 w 40"/>
                  <a:gd name="T23" fmla="*/ 2147483647 h 40"/>
                  <a:gd name="T24" fmla="*/ 2147483647 w 40"/>
                  <a:gd name="T25" fmla="*/ 2147483647 h 40"/>
                  <a:gd name="T26" fmla="*/ 2147483647 w 40"/>
                  <a:gd name="T27" fmla="*/ 2147483647 h 40"/>
                  <a:gd name="T28" fmla="*/ 2147483647 w 40"/>
                  <a:gd name="T29" fmla="*/ 2147483647 h 40"/>
                  <a:gd name="T30" fmla="*/ 2147483647 w 40"/>
                  <a:gd name="T31" fmla="*/ 2147483647 h 40"/>
                  <a:gd name="T32" fmla="*/ 2147483647 w 40"/>
                  <a:gd name="T33" fmla="*/ 2147483647 h 40"/>
                  <a:gd name="T34" fmla="*/ 2147483647 w 40"/>
                  <a:gd name="T35" fmla="*/ 2147483647 h 40"/>
                  <a:gd name="T36" fmla="*/ 2147483647 w 40"/>
                  <a:gd name="T37" fmla="*/ 2147483647 h 40"/>
                  <a:gd name="T38" fmla="*/ 2147483647 w 40"/>
                  <a:gd name="T39" fmla="*/ 2147483647 h 40"/>
                  <a:gd name="T40" fmla="*/ 2147483647 w 40"/>
                  <a:gd name="T41" fmla="*/ 2147483647 h 40"/>
                  <a:gd name="T42" fmla="*/ 2147483647 w 40"/>
                  <a:gd name="T43" fmla="*/ 2147483647 h 40"/>
                  <a:gd name="T44" fmla="*/ 2147483647 w 40"/>
                  <a:gd name="T45" fmla="*/ 2147483647 h 40"/>
                  <a:gd name="T46" fmla="*/ 2147483647 w 40"/>
                  <a:gd name="T47" fmla="*/ 2147483647 h 40"/>
                  <a:gd name="T48" fmla="*/ 2147483647 w 40"/>
                  <a:gd name="T49" fmla="*/ 2147483647 h 40"/>
                  <a:gd name="T50" fmla="*/ 2147483647 w 40"/>
                  <a:gd name="T51" fmla="*/ 2147483647 h 40"/>
                  <a:gd name="T52" fmla="*/ 2147483647 w 40"/>
                  <a:gd name="T53" fmla="*/ 2147483647 h 40"/>
                  <a:gd name="T54" fmla="*/ 2147483647 w 40"/>
                  <a:gd name="T55" fmla="*/ 2147483647 h 40"/>
                  <a:gd name="T56" fmla="*/ 2147483647 w 40"/>
                  <a:gd name="T57" fmla="*/ 2147483647 h 40"/>
                  <a:gd name="T58" fmla="*/ 2147483647 w 40"/>
                  <a:gd name="T59" fmla="*/ 2147483647 h 40"/>
                  <a:gd name="T60" fmla="*/ 2147483647 w 40"/>
                  <a:gd name="T61" fmla="*/ 2147483647 h 40"/>
                  <a:gd name="T62" fmla="*/ 2147483647 w 40"/>
                  <a:gd name="T63" fmla="*/ 0 h 40"/>
                  <a:gd name="T64" fmla="*/ 2147483647 w 40"/>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
                  <a:gd name="T100" fmla="*/ 0 h 40"/>
                  <a:gd name="T101" fmla="*/ 40 w 40"/>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 h="40">
                    <a:moveTo>
                      <a:pt x="20" y="0"/>
                    </a:moveTo>
                    <a:lnTo>
                      <a:pt x="16" y="0"/>
                    </a:lnTo>
                    <a:lnTo>
                      <a:pt x="12" y="1"/>
                    </a:lnTo>
                    <a:lnTo>
                      <a:pt x="9" y="3"/>
                    </a:lnTo>
                    <a:lnTo>
                      <a:pt x="6" y="6"/>
                    </a:lnTo>
                    <a:lnTo>
                      <a:pt x="3" y="9"/>
                    </a:lnTo>
                    <a:lnTo>
                      <a:pt x="2" y="13"/>
                    </a:lnTo>
                    <a:lnTo>
                      <a:pt x="0" y="16"/>
                    </a:lnTo>
                    <a:lnTo>
                      <a:pt x="0" y="20"/>
                    </a:lnTo>
                    <a:lnTo>
                      <a:pt x="0" y="24"/>
                    </a:lnTo>
                    <a:lnTo>
                      <a:pt x="2" y="28"/>
                    </a:lnTo>
                    <a:lnTo>
                      <a:pt x="3" y="31"/>
                    </a:lnTo>
                    <a:lnTo>
                      <a:pt x="6" y="34"/>
                    </a:lnTo>
                    <a:lnTo>
                      <a:pt x="9" y="37"/>
                    </a:lnTo>
                    <a:lnTo>
                      <a:pt x="12" y="39"/>
                    </a:lnTo>
                    <a:lnTo>
                      <a:pt x="16" y="40"/>
                    </a:lnTo>
                    <a:lnTo>
                      <a:pt x="20" y="40"/>
                    </a:lnTo>
                    <a:lnTo>
                      <a:pt x="24" y="40"/>
                    </a:lnTo>
                    <a:lnTo>
                      <a:pt x="28" y="39"/>
                    </a:lnTo>
                    <a:lnTo>
                      <a:pt x="31" y="37"/>
                    </a:lnTo>
                    <a:lnTo>
                      <a:pt x="34" y="34"/>
                    </a:lnTo>
                    <a:lnTo>
                      <a:pt x="36" y="31"/>
                    </a:lnTo>
                    <a:lnTo>
                      <a:pt x="38" y="28"/>
                    </a:lnTo>
                    <a:lnTo>
                      <a:pt x="39" y="24"/>
                    </a:lnTo>
                    <a:lnTo>
                      <a:pt x="40" y="20"/>
                    </a:lnTo>
                    <a:lnTo>
                      <a:pt x="39" y="16"/>
                    </a:lnTo>
                    <a:lnTo>
                      <a:pt x="38" y="13"/>
                    </a:lnTo>
                    <a:lnTo>
                      <a:pt x="36" y="9"/>
                    </a:lnTo>
                    <a:lnTo>
                      <a:pt x="34" y="6"/>
                    </a:lnTo>
                    <a:lnTo>
                      <a:pt x="31" y="3"/>
                    </a:lnTo>
                    <a:lnTo>
                      <a:pt x="28" y="1"/>
                    </a:lnTo>
                    <a:lnTo>
                      <a:pt x="24" y="0"/>
                    </a:lnTo>
                    <a:lnTo>
                      <a:pt x="20" y="0"/>
                    </a:lnTo>
                  </a:path>
                </a:pathLst>
              </a:custGeom>
              <a:noFill/>
              <a:ln w="12700">
                <a:solidFill>
                  <a:srgbClr val="000000"/>
                </a:solidFill>
                <a:round/>
                <a:headEnd/>
                <a:tailEnd/>
              </a:ln>
            </p:spPr>
            <p:txBody>
              <a:bodyPr/>
              <a:lstStyle/>
              <a:p>
                <a:endParaRPr lang="en-US"/>
              </a:p>
            </p:txBody>
          </p:sp>
          <p:sp>
            <p:nvSpPr>
              <p:cNvPr id="35981" name="Freeform 114"/>
              <p:cNvSpPr>
                <a:spLocks/>
              </p:cNvSpPr>
              <p:nvPr/>
            </p:nvSpPr>
            <p:spPr bwMode="auto">
              <a:xfrm>
                <a:off x="5614988" y="2636838"/>
                <a:ext cx="69850" cy="63500"/>
              </a:xfrm>
              <a:custGeom>
                <a:avLst/>
                <a:gdLst>
                  <a:gd name="T0" fmla="*/ 2147483647 w 44"/>
                  <a:gd name="T1" fmla="*/ 0 h 40"/>
                  <a:gd name="T2" fmla="*/ 2147483647 w 44"/>
                  <a:gd name="T3" fmla="*/ 0 h 40"/>
                  <a:gd name="T4" fmla="*/ 2147483647 w 44"/>
                  <a:gd name="T5" fmla="*/ 2147483647 h 40"/>
                  <a:gd name="T6" fmla="*/ 2147483647 w 44"/>
                  <a:gd name="T7" fmla="*/ 2147483647 h 40"/>
                  <a:gd name="T8" fmla="*/ 2147483647 w 44"/>
                  <a:gd name="T9" fmla="*/ 2147483647 h 40"/>
                  <a:gd name="T10" fmla="*/ 2147483647 w 44"/>
                  <a:gd name="T11" fmla="*/ 2147483647 h 40"/>
                  <a:gd name="T12" fmla="*/ 2147483647 w 44"/>
                  <a:gd name="T13" fmla="*/ 2147483647 h 40"/>
                  <a:gd name="T14" fmla="*/ 0 w 44"/>
                  <a:gd name="T15" fmla="*/ 2147483647 h 40"/>
                  <a:gd name="T16" fmla="*/ 0 w 44"/>
                  <a:gd name="T17" fmla="*/ 2147483647 h 40"/>
                  <a:gd name="T18" fmla="*/ 0 w 44"/>
                  <a:gd name="T19" fmla="*/ 2147483647 h 40"/>
                  <a:gd name="T20" fmla="*/ 2147483647 w 44"/>
                  <a:gd name="T21" fmla="*/ 2147483647 h 40"/>
                  <a:gd name="T22" fmla="*/ 2147483647 w 44"/>
                  <a:gd name="T23" fmla="*/ 2147483647 h 40"/>
                  <a:gd name="T24" fmla="*/ 2147483647 w 44"/>
                  <a:gd name="T25" fmla="*/ 2147483647 h 40"/>
                  <a:gd name="T26" fmla="*/ 2147483647 w 44"/>
                  <a:gd name="T27" fmla="*/ 2147483647 h 40"/>
                  <a:gd name="T28" fmla="*/ 2147483647 w 44"/>
                  <a:gd name="T29" fmla="*/ 2147483647 h 40"/>
                  <a:gd name="T30" fmla="*/ 2147483647 w 44"/>
                  <a:gd name="T31" fmla="*/ 2147483647 h 40"/>
                  <a:gd name="T32" fmla="*/ 2147483647 w 44"/>
                  <a:gd name="T33" fmla="*/ 2147483647 h 40"/>
                  <a:gd name="T34" fmla="*/ 2147483647 w 44"/>
                  <a:gd name="T35" fmla="*/ 2147483647 h 40"/>
                  <a:gd name="T36" fmla="*/ 2147483647 w 44"/>
                  <a:gd name="T37" fmla="*/ 2147483647 h 40"/>
                  <a:gd name="T38" fmla="*/ 2147483647 w 44"/>
                  <a:gd name="T39" fmla="*/ 2147483647 h 40"/>
                  <a:gd name="T40" fmla="*/ 2147483647 w 44"/>
                  <a:gd name="T41" fmla="*/ 2147483647 h 40"/>
                  <a:gd name="T42" fmla="*/ 2147483647 w 44"/>
                  <a:gd name="T43" fmla="*/ 2147483647 h 40"/>
                  <a:gd name="T44" fmla="*/ 2147483647 w 44"/>
                  <a:gd name="T45" fmla="*/ 2147483647 h 40"/>
                  <a:gd name="T46" fmla="*/ 2147483647 w 44"/>
                  <a:gd name="T47" fmla="*/ 2147483647 h 40"/>
                  <a:gd name="T48" fmla="*/ 2147483647 w 44"/>
                  <a:gd name="T49" fmla="*/ 2147483647 h 40"/>
                  <a:gd name="T50" fmla="*/ 2147483647 w 44"/>
                  <a:gd name="T51" fmla="*/ 2147483647 h 40"/>
                  <a:gd name="T52" fmla="*/ 2147483647 w 44"/>
                  <a:gd name="T53" fmla="*/ 2147483647 h 40"/>
                  <a:gd name="T54" fmla="*/ 2147483647 w 44"/>
                  <a:gd name="T55" fmla="*/ 2147483647 h 40"/>
                  <a:gd name="T56" fmla="*/ 2147483647 w 44"/>
                  <a:gd name="T57" fmla="*/ 2147483647 h 40"/>
                  <a:gd name="T58" fmla="*/ 2147483647 w 44"/>
                  <a:gd name="T59" fmla="*/ 2147483647 h 40"/>
                  <a:gd name="T60" fmla="*/ 2147483647 w 44"/>
                  <a:gd name="T61" fmla="*/ 2147483647 h 40"/>
                  <a:gd name="T62" fmla="*/ 2147483647 w 44"/>
                  <a:gd name="T63" fmla="*/ 0 h 40"/>
                  <a:gd name="T64" fmla="*/ 2147483647 w 44"/>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
                  <a:gd name="T100" fmla="*/ 0 h 40"/>
                  <a:gd name="T101" fmla="*/ 44 w 44"/>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 h="40">
                    <a:moveTo>
                      <a:pt x="22" y="0"/>
                    </a:moveTo>
                    <a:lnTo>
                      <a:pt x="18" y="0"/>
                    </a:lnTo>
                    <a:lnTo>
                      <a:pt x="14" y="1"/>
                    </a:lnTo>
                    <a:lnTo>
                      <a:pt x="9" y="3"/>
                    </a:lnTo>
                    <a:lnTo>
                      <a:pt x="6" y="6"/>
                    </a:lnTo>
                    <a:lnTo>
                      <a:pt x="3" y="9"/>
                    </a:lnTo>
                    <a:lnTo>
                      <a:pt x="1" y="13"/>
                    </a:lnTo>
                    <a:lnTo>
                      <a:pt x="0" y="16"/>
                    </a:lnTo>
                    <a:lnTo>
                      <a:pt x="0" y="20"/>
                    </a:lnTo>
                    <a:lnTo>
                      <a:pt x="0" y="24"/>
                    </a:lnTo>
                    <a:lnTo>
                      <a:pt x="1" y="28"/>
                    </a:lnTo>
                    <a:lnTo>
                      <a:pt x="3" y="31"/>
                    </a:lnTo>
                    <a:lnTo>
                      <a:pt x="6" y="34"/>
                    </a:lnTo>
                    <a:lnTo>
                      <a:pt x="9" y="37"/>
                    </a:lnTo>
                    <a:lnTo>
                      <a:pt x="14" y="39"/>
                    </a:lnTo>
                    <a:lnTo>
                      <a:pt x="18" y="40"/>
                    </a:lnTo>
                    <a:lnTo>
                      <a:pt x="22" y="40"/>
                    </a:lnTo>
                    <a:lnTo>
                      <a:pt x="26" y="40"/>
                    </a:lnTo>
                    <a:lnTo>
                      <a:pt x="30" y="39"/>
                    </a:lnTo>
                    <a:lnTo>
                      <a:pt x="34" y="37"/>
                    </a:lnTo>
                    <a:lnTo>
                      <a:pt x="37" y="34"/>
                    </a:lnTo>
                    <a:lnTo>
                      <a:pt x="41" y="31"/>
                    </a:lnTo>
                    <a:lnTo>
                      <a:pt x="43" y="28"/>
                    </a:lnTo>
                    <a:lnTo>
                      <a:pt x="44" y="24"/>
                    </a:lnTo>
                    <a:lnTo>
                      <a:pt x="44" y="20"/>
                    </a:lnTo>
                    <a:lnTo>
                      <a:pt x="44" y="16"/>
                    </a:lnTo>
                    <a:lnTo>
                      <a:pt x="43" y="13"/>
                    </a:lnTo>
                    <a:lnTo>
                      <a:pt x="41" y="9"/>
                    </a:lnTo>
                    <a:lnTo>
                      <a:pt x="37" y="6"/>
                    </a:lnTo>
                    <a:lnTo>
                      <a:pt x="34" y="3"/>
                    </a:lnTo>
                    <a:lnTo>
                      <a:pt x="30" y="1"/>
                    </a:lnTo>
                    <a:lnTo>
                      <a:pt x="26" y="0"/>
                    </a:lnTo>
                    <a:lnTo>
                      <a:pt x="22" y="0"/>
                    </a:lnTo>
                  </a:path>
                </a:pathLst>
              </a:custGeom>
              <a:noFill/>
              <a:ln w="12700">
                <a:solidFill>
                  <a:srgbClr val="000000"/>
                </a:solidFill>
                <a:round/>
                <a:headEnd/>
                <a:tailEnd/>
              </a:ln>
            </p:spPr>
            <p:txBody>
              <a:bodyPr/>
              <a:lstStyle/>
              <a:p>
                <a:endParaRPr lang="en-US"/>
              </a:p>
            </p:txBody>
          </p:sp>
          <p:sp>
            <p:nvSpPr>
              <p:cNvPr id="35982" name="Rectangle 115"/>
              <p:cNvSpPr>
                <a:spLocks noChangeArrowheads="1"/>
              </p:cNvSpPr>
              <p:nvPr/>
            </p:nvSpPr>
            <p:spPr bwMode="auto">
              <a:xfrm>
                <a:off x="5070475" y="2279650"/>
                <a:ext cx="873125" cy="447675"/>
              </a:xfrm>
              <a:prstGeom prst="rect">
                <a:avLst/>
              </a:prstGeom>
              <a:solidFill>
                <a:srgbClr val="FFFFFF"/>
              </a:solidFill>
              <a:ln w="9525">
                <a:no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83" name="Rectangle 116"/>
              <p:cNvSpPr>
                <a:spLocks noChangeArrowheads="1"/>
              </p:cNvSpPr>
              <p:nvPr/>
            </p:nvSpPr>
            <p:spPr bwMode="auto">
              <a:xfrm>
                <a:off x="5070475" y="2279650"/>
                <a:ext cx="873125" cy="447675"/>
              </a:xfrm>
              <a:prstGeom prst="rect">
                <a:avLst/>
              </a:prstGeom>
              <a:noFill/>
              <a:ln w="12700">
                <a:solidFill>
                  <a:srgbClr val="000000"/>
                </a:solidFill>
                <a:miter lim="800000"/>
                <a:headEnd/>
                <a:tailEnd/>
              </a:ln>
            </p:spPr>
            <p:txBody>
              <a:bodyPr/>
              <a:lstStyle/>
              <a:p>
                <a:pPr algn="l" eaLnBrk="0" hangingPunct="0">
                  <a:lnSpc>
                    <a:spcPct val="130000"/>
                  </a:lnSpc>
                  <a:buClrTx/>
                  <a:buFontTx/>
                  <a:buChar char="•"/>
                </a:pPr>
                <a:endParaRPr lang="en-US" sz="2800">
                  <a:latin typeface="Times New Roman" pitchFamily="18" charset="0"/>
                  <a:cs typeface="Arial" charset="0"/>
                </a:endParaRPr>
              </a:p>
            </p:txBody>
          </p:sp>
          <p:sp>
            <p:nvSpPr>
              <p:cNvPr id="35984" name="Line 117"/>
              <p:cNvSpPr>
                <a:spLocks noChangeShapeType="1"/>
              </p:cNvSpPr>
              <p:nvPr/>
            </p:nvSpPr>
            <p:spPr bwMode="auto">
              <a:xfrm flipH="1">
                <a:off x="5060950" y="2276475"/>
                <a:ext cx="882650" cy="452438"/>
              </a:xfrm>
              <a:prstGeom prst="line">
                <a:avLst/>
              </a:prstGeom>
              <a:noFill/>
              <a:ln w="12700">
                <a:solidFill>
                  <a:srgbClr val="000000"/>
                </a:solidFill>
                <a:round/>
                <a:headEnd/>
                <a:tailEnd/>
              </a:ln>
            </p:spPr>
            <p:txBody>
              <a:bodyPr/>
              <a:lstStyle/>
              <a:p>
                <a:endParaRPr lang="en-US"/>
              </a:p>
            </p:txBody>
          </p:sp>
          <p:sp>
            <p:nvSpPr>
              <p:cNvPr id="35985" name="Freeform 119"/>
              <p:cNvSpPr>
                <a:spLocks/>
              </p:cNvSpPr>
              <p:nvPr/>
            </p:nvSpPr>
            <p:spPr bwMode="auto">
              <a:xfrm>
                <a:off x="5178425" y="2355850"/>
                <a:ext cx="650875" cy="263525"/>
              </a:xfrm>
              <a:custGeom>
                <a:avLst/>
                <a:gdLst>
                  <a:gd name="T0" fmla="*/ 2147483647 w 410"/>
                  <a:gd name="T1" fmla="*/ 0 h 166"/>
                  <a:gd name="T2" fmla="*/ 2147483647 w 410"/>
                  <a:gd name="T3" fmla="*/ 2147483647 h 166"/>
                  <a:gd name="T4" fmla="*/ 2147483647 w 410"/>
                  <a:gd name="T5" fmla="*/ 2147483647 h 166"/>
                  <a:gd name="T6" fmla="*/ 2147483647 w 410"/>
                  <a:gd name="T7" fmla="*/ 2147483647 h 166"/>
                  <a:gd name="T8" fmla="*/ 2147483647 w 410"/>
                  <a:gd name="T9" fmla="*/ 2147483647 h 166"/>
                  <a:gd name="T10" fmla="*/ 2147483647 w 410"/>
                  <a:gd name="T11" fmla="*/ 2147483647 h 166"/>
                  <a:gd name="T12" fmla="*/ 2147483647 w 410"/>
                  <a:gd name="T13" fmla="*/ 2147483647 h 166"/>
                  <a:gd name="T14" fmla="*/ 2147483647 w 410"/>
                  <a:gd name="T15" fmla="*/ 2147483647 h 166"/>
                  <a:gd name="T16" fmla="*/ 2147483647 w 410"/>
                  <a:gd name="T17" fmla="*/ 2147483647 h 166"/>
                  <a:gd name="T18" fmla="*/ 2147483647 w 410"/>
                  <a:gd name="T19" fmla="*/ 2147483647 h 166"/>
                  <a:gd name="T20" fmla="*/ 2147483647 w 410"/>
                  <a:gd name="T21" fmla="*/ 2147483647 h 166"/>
                  <a:gd name="T22" fmla="*/ 2147483647 w 410"/>
                  <a:gd name="T23" fmla="*/ 2147483647 h 166"/>
                  <a:gd name="T24" fmla="*/ 2147483647 w 410"/>
                  <a:gd name="T25" fmla="*/ 2147483647 h 166"/>
                  <a:gd name="T26" fmla="*/ 0 w 410"/>
                  <a:gd name="T27" fmla="*/ 2147483647 h 166"/>
                  <a:gd name="T28" fmla="*/ 2147483647 w 410"/>
                  <a:gd name="T29" fmla="*/ 2147483647 h 166"/>
                  <a:gd name="T30" fmla="*/ 2147483647 w 410"/>
                  <a:gd name="T31" fmla="*/ 2147483647 h 166"/>
                  <a:gd name="T32" fmla="*/ 2147483647 w 410"/>
                  <a:gd name="T33" fmla="*/ 2147483647 h 166"/>
                  <a:gd name="T34" fmla="*/ 2147483647 w 410"/>
                  <a:gd name="T35" fmla="*/ 2147483647 h 166"/>
                  <a:gd name="T36" fmla="*/ 2147483647 w 410"/>
                  <a:gd name="T37" fmla="*/ 2147483647 h 166"/>
                  <a:gd name="T38" fmla="*/ 2147483647 w 410"/>
                  <a:gd name="T39" fmla="*/ 2147483647 h 166"/>
                  <a:gd name="T40" fmla="*/ 2147483647 w 410"/>
                  <a:gd name="T41" fmla="*/ 2147483647 h 166"/>
                  <a:gd name="T42" fmla="*/ 2147483647 w 410"/>
                  <a:gd name="T43" fmla="*/ 2147483647 h 166"/>
                  <a:gd name="T44" fmla="*/ 2147483647 w 410"/>
                  <a:gd name="T45" fmla="*/ 2147483647 h 166"/>
                  <a:gd name="T46" fmla="*/ 2147483647 w 410"/>
                  <a:gd name="T47" fmla="*/ 2147483647 h 166"/>
                  <a:gd name="T48" fmla="*/ 2147483647 w 410"/>
                  <a:gd name="T49" fmla="*/ 2147483647 h 166"/>
                  <a:gd name="T50" fmla="*/ 2147483647 w 410"/>
                  <a:gd name="T51" fmla="*/ 2147483647 h 166"/>
                  <a:gd name="T52" fmla="*/ 2147483647 w 410"/>
                  <a:gd name="T53" fmla="*/ 2147483647 h 166"/>
                  <a:gd name="T54" fmla="*/ 2147483647 w 410"/>
                  <a:gd name="T55" fmla="*/ 2147483647 h 166"/>
                  <a:gd name="T56" fmla="*/ 2147483647 w 410"/>
                  <a:gd name="T57" fmla="*/ 2147483647 h 166"/>
                  <a:gd name="T58" fmla="*/ 2147483647 w 410"/>
                  <a:gd name="T59" fmla="*/ 2147483647 h 166"/>
                  <a:gd name="T60" fmla="*/ 2147483647 w 410"/>
                  <a:gd name="T61" fmla="*/ 2147483647 h 166"/>
                  <a:gd name="T62" fmla="*/ 2147483647 w 410"/>
                  <a:gd name="T63" fmla="*/ 2147483647 h 166"/>
                  <a:gd name="T64" fmla="*/ 2147483647 w 410"/>
                  <a:gd name="T65" fmla="*/ 2147483647 h 166"/>
                  <a:gd name="T66" fmla="*/ 2147483647 w 410"/>
                  <a:gd name="T67" fmla="*/ 2147483647 h 166"/>
                  <a:gd name="T68" fmla="*/ 2147483647 w 410"/>
                  <a:gd name="T69" fmla="*/ 2147483647 h 166"/>
                  <a:gd name="T70" fmla="*/ 2147483647 w 410"/>
                  <a:gd name="T71" fmla="*/ 2147483647 h 166"/>
                  <a:gd name="T72" fmla="*/ 2147483647 w 410"/>
                  <a:gd name="T73" fmla="*/ 2147483647 h 166"/>
                  <a:gd name="T74" fmla="*/ 2147483647 w 410"/>
                  <a:gd name="T75" fmla="*/ 2147483647 h 166"/>
                  <a:gd name="T76" fmla="*/ 2147483647 w 410"/>
                  <a:gd name="T77" fmla="*/ 2147483647 h 166"/>
                  <a:gd name="T78" fmla="*/ 2147483647 w 410"/>
                  <a:gd name="T79" fmla="*/ 2147483647 h 166"/>
                  <a:gd name="T80" fmla="*/ 2147483647 w 410"/>
                  <a:gd name="T81" fmla="*/ 2147483647 h 166"/>
                  <a:gd name="T82" fmla="*/ 2147483647 w 410"/>
                  <a:gd name="T83" fmla="*/ 2147483647 h 166"/>
                  <a:gd name="T84" fmla="*/ 2147483647 w 410"/>
                  <a:gd name="T85" fmla="*/ 2147483647 h 166"/>
                  <a:gd name="T86" fmla="*/ 2147483647 w 410"/>
                  <a:gd name="T87" fmla="*/ 2147483647 h 166"/>
                  <a:gd name="T88" fmla="*/ 2147483647 w 410"/>
                  <a:gd name="T89" fmla="*/ 2147483647 h 166"/>
                  <a:gd name="T90" fmla="*/ 2147483647 w 410"/>
                  <a:gd name="T91" fmla="*/ 2147483647 h 166"/>
                  <a:gd name="T92" fmla="*/ 2147483647 w 410"/>
                  <a:gd name="T93" fmla="*/ 2147483647 h 166"/>
                  <a:gd name="T94" fmla="*/ 2147483647 w 410"/>
                  <a:gd name="T95" fmla="*/ 2147483647 h 166"/>
                  <a:gd name="T96" fmla="*/ 2147483647 w 410"/>
                  <a:gd name="T97" fmla="*/ 2147483647 h 166"/>
                  <a:gd name="T98" fmla="*/ 2147483647 w 410"/>
                  <a:gd name="T99" fmla="*/ 2147483647 h 166"/>
                  <a:gd name="T100" fmla="*/ 2147483647 w 410"/>
                  <a:gd name="T101" fmla="*/ 2147483647 h 166"/>
                  <a:gd name="T102" fmla="*/ 2147483647 w 410"/>
                  <a:gd name="T103" fmla="*/ 2147483647 h 166"/>
                  <a:gd name="T104" fmla="*/ 2147483647 w 410"/>
                  <a:gd name="T105" fmla="*/ 2147483647 h 166"/>
                  <a:gd name="T106" fmla="*/ 2147483647 w 410"/>
                  <a:gd name="T107" fmla="*/ 0 h 16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0"/>
                  <a:gd name="T163" fmla="*/ 0 h 166"/>
                  <a:gd name="T164" fmla="*/ 410 w 410"/>
                  <a:gd name="T165" fmla="*/ 166 h 16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0" h="166">
                    <a:moveTo>
                      <a:pt x="205" y="0"/>
                    </a:moveTo>
                    <a:lnTo>
                      <a:pt x="184" y="0"/>
                    </a:lnTo>
                    <a:lnTo>
                      <a:pt x="163" y="2"/>
                    </a:lnTo>
                    <a:lnTo>
                      <a:pt x="144" y="4"/>
                    </a:lnTo>
                    <a:lnTo>
                      <a:pt x="125" y="6"/>
                    </a:lnTo>
                    <a:lnTo>
                      <a:pt x="107" y="10"/>
                    </a:lnTo>
                    <a:lnTo>
                      <a:pt x="98" y="13"/>
                    </a:lnTo>
                    <a:lnTo>
                      <a:pt x="90" y="15"/>
                    </a:lnTo>
                    <a:lnTo>
                      <a:pt x="81" y="17"/>
                    </a:lnTo>
                    <a:lnTo>
                      <a:pt x="74" y="19"/>
                    </a:lnTo>
                    <a:lnTo>
                      <a:pt x="67" y="22"/>
                    </a:lnTo>
                    <a:lnTo>
                      <a:pt x="60" y="25"/>
                    </a:lnTo>
                    <a:lnTo>
                      <a:pt x="52" y="27"/>
                    </a:lnTo>
                    <a:lnTo>
                      <a:pt x="46" y="30"/>
                    </a:lnTo>
                    <a:lnTo>
                      <a:pt x="40" y="33"/>
                    </a:lnTo>
                    <a:lnTo>
                      <a:pt x="35" y="36"/>
                    </a:lnTo>
                    <a:lnTo>
                      <a:pt x="30" y="41"/>
                    </a:lnTo>
                    <a:lnTo>
                      <a:pt x="24" y="44"/>
                    </a:lnTo>
                    <a:lnTo>
                      <a:pt x="19" y="47"/>
                    </a:lnTo>
                    <a:lnTo>
                      <a:pt x="15" y="51"/>
                    </a:lnTo>
                    <a:lnTo>
                      <a:pt x="12" y="55"/>
                    </a:lnTo>
                    <a:lnTo>
                      <a:pt x="9" y="58"/>
                    </a:lnTo>
                    <a:lnTo>
                      <a:pt x="6" y="62"/>
                    </a:lnTo>
                    <a:lnTo>
                      <a:pt x="4" y="66"/>
                    </a:lnTo>
                    <a:lnTo>
                      <a:pt x="2" y="71"/>
                    </a:lnTo>
                    <a:lnTo>
                      <a:pt x="1" y="75"/>
                    </a:lnTo>
                    <a:lnTo>
                      <a:pt x="0" y="79"/>
                    </a:lnTo>
                    <a:lnTo>
                      <a:pt x="0" y="83"/>
                    </a:lnTo>
                    <a:lnTo>
                      <a:pt x="0" y="87"/>
                    </a:lnTo>
                    <a:lnTo>
                      <a:pt x="1" y="91"/>
                    </a:lnTo>
                    <a:lnTo>
                      <a:pt x="2" y="95"/>
                    </a:lnTo>
                    <a:lnTo>
                      <a:pt x="4" y="100"/>
                    </a:lnTo>
                    <a:lnTo>
                      <a:pt x="6" y="104"/>
                    </a:lnTo>
                    <a:lnTo>
                      <a:pt x="9" y="108"/>
                    </a:lnTo>
                    <a:lnTo>
                      <a:pt x="12" y="112"/>
                    </a:lnTo>
                    <a:lnTo>
                      <a:pt x="15" y="115"/>
                    </a:lnTo>
                    <a:lnTo>
                      <a:pt x="19" y="119"/>
                    </a:lnTo>
                    <a:lnTo>
                      <a:pt x="24" y="122"/>
                    </a:lnTo>
                    <a:lnTo>
                      <a:pt x="30" y="127"/>
                    </a:lnTo>
                    <a:lnTo>
                      <a:pt x="35" y="130"/>
                    </a:lnTo>
                    <a:lnTo>
                      <a:pt x="40" y="133"/>
                    </a:lnTo>
                    <a:lnTo>
                      <a:pt x="46" y="136"/>
                    </a:lnTo>
                    <a:lnTo>
                      <a:pt x="52" y="139"/>
                    </a:lnTo>
                    <a:lnTo>
                      <a:pt x="60" y="142"/>
                    </a:lnTo>
                    <a:lnTo>
                      <a:pt x="67" y="145"/>
                    </a:lnTo>
                    <a:lnTo>
                      <a:pt x="74" y="147"/>
                    </a:lnTo>
                    <a:lnTo>
                      <a:pt x="81" y="149"/>
                    </a:lnTo>
                    <a:lnTo>
                      <a:pt x="90" y="152"/>
                    </a:lnTo>
                    <a:lnTo>
                      <a:pt x="98" y="154"/>
                    </a:lnTo>
                    <a:lnTo>
                      <a:pt x="107" y="157"/>
                    </a:lnTo>
                    <a:lnTo>
                      <a:pt x="125" y="160"/>
                    </a:lnTo>
                    <a:lnTo>
                      <a:pt x="144" y="163"/>
                    </a:lnTo>
                    <a:lnTo>
                      <a:pt x="163" y="165"/>
                    </a:lnTo>
                    <a:lnTo>
                      <a:pt x="184" y="166"/>
                    </a:lnTo>
                    <a:lnTo>
                      <a:pt x="205" y="166"/>
                    </a:lnTo>
                    <a:lnTo>
                      <a:pt x="225" y="166"/>
                    </a:lnTo>
                    <a:lnTo>
                      <a:pt x="246" y="165"/>
                    </a:lnTo>
                    <a:lnTo>
                      <a:pt x="266" y="163"/>
                    </a:lnTo>
                    <a:lnTo>
                      <a:pt x="284" y="160"/>
                    </a:lnTo>
                    <a:lnTo>
                      <a:pt x="302" y="157"/>
                    </a:lnTo>
                    <a:lnTo>
                      <a:pt x="310" y="154"/>
                    </a:lnTo>
                    <a:lnTo>
                      <a:pt x="320" y="152"/>
                    </a:lnTo>
                    <a:lnTo>
                      <a:pt x="327" y="149"/>
                    </a:lnTo>
                    <a:lnTo>
                      <a:pt x="335" y="147"/>
                    </a:lnTo>
                    <a:lnTo>
                      <a:pt x="343" y="145"/>
                    </a:lnTo>
                    <a:lnTo>
                      <a:pt x="350" y="142"/>
                    </a:lnTo>
                    <a:lnTo>
                      <a:pt x="356" y="139"/>
                    </a:lnTo>
                    <a:lnTo>
                      <a:pt x="363" y="136"/>
                    </a:lnTo>
                    <a:lnTo>
                      <a:pt x="368" y="133"/>
                    </a:lnTo>
                    <a:lnTo>
                      <a:pt x="375" y="130"/>
                    </a:lnTo>
                    <a:lnTo>
                      <a:pt x="380" y="127"/>
                    </a:lnTo>
                    <a:lnTo>
                      <a:pt x="385" y="122"/>
                    </a:lnTo>
                    <a:lnTo>
                      <a:pt x="389" y="119"/>
                    </a:lnTo>
                    <a:lnTo>
                      <a:pt x="393" y="115"/>
                    </a:lnTo>
                    <a:lnTo>
                      <a:pt x="397" y="112"/>
                    </a:lnTo>
                    <a:lnTo>
                      <a:pt x="401" y="108"/>
                    </a:lnTo>
                    <a:lnTo>
                      <a:pt x="404" y="104"/>
                    </a:lnTo>
                    <a:lnTo>
                      <a:pt x="406" y="100"/>
                    </a:lnTo>
                    <a:lnTo>
                      <a:pt x="407" y="95"/>
                    </a:lnTo>
                    <a:lnTo>
                      <a:pt x="409" y="91"/>
                    </a:lnTo>
                    <a:lnTo>
                      <a:pt x="410" y="87"/>
                    </a:lnTo>
                    <a:lnTo>
                      <a:pt x="410" y="83"/>
                    </a:lnTo>
                    <a:lnTo>
                      <a:pt x="410" y="79"/>
                    </a:lnTo>
                    <a:lnTo>
                      <a:pt x="409" y="75"/>
                    </a:lnTo>
                    <a:lnTo>
                      <a:pt x="407" y="71"/>
                    </a:lnTo>
                    <a:lnTo>
                      <a:pt x="406" y="66"/>
                    </a:lnTo>
                    <a:lnTo>
                      <a:pt x="404" y="62"/>
                    </a:lnTo>
                    <a:lnTo>
                      <a:pt x="401" y="58"/>
                    </a:lnTo>
                    <a:lnTo>
                      <a:pt x="397" y="55"/>
                    </a:lnTo>
                    <a:lnTo>
                      <a:pt x="393" y="51"/>
                    </a:lnTo>
                    <a:lnTo>
                      <a:pt x="389" y="47"/>
                    </a:lnTo>
                    <a:lnTo>
                      <a:pt x="385" y="44"/>
                    </a:lnTo>
                    <a:lnTo>
                      <a:pt x="380" y="41"/>
                    </a:lnTo>
                    <a:lnTo>
                      <a:pt x="375" y="36"/>
                    </a:lnTo>
                    <a:lnTo>
                      <a:pt x="368" y="33"/>
                    </a:lnTo>
                    <a:lnTo>
                      <a:pt x="363" y="30"/>
                    </a:lnTo>
                    <a:lnTo>
                      <a:pt x="356" y="27"/>
                    </a:lnTo>
                    <a:lnTo>
                      <a:pt x="350" y="25"/>
                    </a:lnTo>
                    <a:lnTo>
                      <a:pt x="343" y="22"/>
                    </a:lnTo>
                    <a:lnTo>
                      <a:pt x="335" y="19"/>
                    </a:lnTo>
                    <a:lnTo>
                      <a:pt x="327" y="17"/>
                    </a:lnTo>
                    <a:lnTo>
                      <a:pt x="320" y="15"/>
                    </a:lnTo>
                    <a:lnTo>
                      <a:pt x="310" y="13"/>
                    </a:lnTo>
                    <a:lnTo>
                      <a:pt x="302" y="10"/>
                    </a:lnTo>
                    <a:lnTo>
                      <a:pt x="284" y="6"/>
                    </a:lnTo>
                    <a:lnTo>
                      <a:pt x="266" y="4"/>
                    </a:lnTo>
                    <a:lnTo>
                      <a:pt x="246" y="2"/>
                    </a:lnTo>
                    <a:lnTo>
                      <a:pt x="225" y="0"/>
                    </a:lnTo>
                    <a:lnTo>
                      <a:pt x="205" y="0"/>
                    </a:lnTo>
                  </a:path>
                </a:pathLst>
              </a:custGeom>
              <a:noFill/>
              <a:ln w="12700">
                <a:solidFill>
                  <a:srgbClr val="000000"/>
                </a:solidFill>
                <a:round/>
                <a:headEnd/>
                <a:tailEnd/>
              </a:ln>
            </p:spPr>
            <p:txBody>
              <a:bodyPr/>
              <a:lstStyle/>
              <a:p>
                <a:endParaRPr lang="en-US"/>
              </a:p>
            </p:txBody>
          </p:sp>
          <p:sp>
            <p:nvSpPr>
              <p:cNvPr id="35986" name="Freeform 120"/>
              <p:cNvSpPr>
                <a:spLocks/>
              </p:cNvSpPr>
              <p:nvPr/>
            </p:nvSpPr>
            <p:spPr bwMode="auto">
              <a:xfrm>
                <a:off x="5324475" y="2636838"/>
                <a:ext cx="63500" cy="63500"/>
              </a:xfrm>
              <a:custGeom>
                <a:avLst/>
                <a:gdLst>
                  <a:gd name="T0" fmla="*/ 2147483647 w 40"/>
                  <a:gd name="T1" fmla="*/ 0 h 40"/>
                  <a:gd name="T2" fmla="*/ 2147483647 w 40"/>
                  <a:gd name="T3" fmla="*/ 0 h 40"/>
                  <a:gd name="T4" fmla="*/ 2147483647 w 40"/>
                  <a:gd name="T5" fmla="*/ 2147483647 h 40"/>
                  <a:gd name="T6" fmla="*/ 2147483647 w 40"/>
                  <a:gd name="T7" fmla="*/ 2147483647 h 40"/>
                  <a:gd name="T8" fmla="*/ 2147483647 w 40"/>
                  <a:gd name="T9" fmla="*/ 2147483647 h 40"/>
                  <a:gd name="T10" fmla="*/ 2147483647 w 40"/>
                  <a:gd name="T11" fmla="*/ 2147483647 h 40"/>
                  <a:gd name="T12" fmla="*/ 2147483647 w 40"/>
                  <a:gd name="T13" fmla="*/ 2147483647 h 40"/>
                  <a:gd name="T14" fmla="*/ 0 w 40"/>
                  <a:gd name="T15" fmla="*/ 2147483647 h 40"/>
                  <a:gd name="T16" fmla="*/ 0 w 40"/>
                  <a:gd name="T17" fmla="*/ 2147483647 h 40"/>
                  <a:gd name="T18" fmla="*/ 0 w 40"/>
                  <a:gd name="T19" fmla="*/ 2147483647 h 40"/>
                  <a:gd name="T20" fmla="*/ 2147483647 w 40"/>
                  <a:gd name="T21" fmla="*/ 2147483647 h 40"/>
                  <a:gd name="T22" fmla="*/ 2147483647 w 40"/>
                  <a:gd name="T23" fmla="*/ 2147483647 h 40"/>
                  <a:gd name="T24" fmla="*/ 2147483647 w 40"/>
                  <a:gd name="T25" fmla="*/ 2147483647 h 40"/>
                  <a:gd name="T26" fmla="*/ 2147483647 w 40"/>
                  <a:gd name="T27" fmla="*/ 2147483647 h 40"/>
                  <a:gd name="T28" fmla="*/ 2147483647 w 40"/>
                  <a:gd name="T29" fmla="*/ 2147483647 h 40"/>
                  <a:gd name="T30" fmla="*/ 2147483647 w 40"/>
                  <a:gd name="T31" fmla="*/ 2147483647 h 40"/>
                  <a:gd name="T32" fmla="*/ 2147483647 w 40"/>
                  <a:gd name="T33" fmla="*/ 2147483647 h 40"/>
                  <a:gd name="T34" fmla="*/ 2147483647 w 40"/>
                  <a:gd name="T35" fmla="*/ 2147483647 h 40"/>
                  <a:gd name="T36" fmla="*/ 2147483647 w 40"/>
                  <a:gd name="T37" fmla="*/ 2147483647 h 40"/>
                  <a:gd name="T38" fmla="*/ 2147483647 w 40"/>
                  <a:gd name="T39" fmla="*/ 2147483647 h 40"/>
                  <a:gd name="T40" fmla="*/ 2147483647 w 40"/>
                  <a:gd name="T41" fmla="*/ 2147483647 h 40"/>
                  <a:gd name="T42" fmla="*/ 2147483647 w 40"/>
                  <a:gd name="T43" fmla="*/ 2147483647 h 40"/>
                  <a:gd name="T44" fmla="*/ 2147483647 w 40"/>
                  <a:gd name="T45" fmla="*/ 2147483647 h 40"/>
                  <a:gd name="T46" fmla="*/ 2147483647 w 40"/>
                  <a:gd name="T47" fmla="*/ 2147483647 h 40"/>
                  <a:gd name="T48" fmla="*/ 2147483647 w 40"/>
                  <a:gd name="T49" fmla="*/ 2147483647 h 40"/>
                  <a:gd name="T50" fmla="*/ 2147483647 w 40"/>
                  <a:gd name="T51" fmla="*/ 2147483647 h 40"/>
                  <a:gd name="T52" fmla="*/ 2147483647 w 40"/>
                  <a:gd name="T53" fmla="*/ 2147483647 h 40"/>
                  <a:gd name="T54" fmla="*/ 2147483647 w 40"/>
                  <a:gd name="T55" fmla="*/ 2147483647 h 40"/>
                  <a:gd name="T56" fmla="*/ 2147483647 w 40"/>
                  <a:gd name="T57" fmla="*/ 2147483647 h 40"/>
                  <a:gd name="T58" fmla="*/ 2147483647 w 40"/>
                  <a:gd name="T59" fmla="*/ 2147483647 h 40"/>
                  <a:gd name="T60" fmla="*/ 2147483647 w 40"/>
                  <a:gd name="T61" fmla="*/ 2147483647 h 40"/>
                  <a:gd name="T62" fmla="*/ 2147483647 w 40"/>
                  <a:gd name="T63" fmla="*/ 0 h 40"/>
                  <a:gd name="T64" fmla="*/ 2147483647 w 40"/>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
                  <a:gd name="T100" fmla="*/ 0 h 40"/>
                  <a:gd name="T101" fmla="*/ 40 w 40"/>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 h="40">
                    <a:moveTo>
                      <a:pt x="19" y="0"/>
                    </a:moveTo>
                    <a:lnTo>
                      <a:pt x="15" y="0"/>
                    </a:lnTo>
                    <a:lnTo>
                      <a:pt x="12" y="1"/>
                    </a:lnTo>
                    <a:lnTo>
                      <a:pt x="8" y="3"/>
                    </a:lnTo>
                    <a:lnTo>
                      <a:pt x="5" y="6"/>
                    </a:lnTo>
                    <a:lnTo>
                      <a:pt x="3" y="9"/>
                    </a:lnTo>
                    <a:lnTo>
                      <a:pt x="1" y="13"/>
                    </a:lnTo>
                    <a:lnTo>
                      <a:pt x="0" y="16"/>
                    </a:lnTo>
                    <a:lnTo>
                      <a:pt x="0" y="20"/>
                    </a:lnTo>
                    <a:lnTo>
                      <a:pt x="0" y="24"/>
                    </a:lnTo>
                    <a:lnTo>
                      <a:pt x="1" y="28"/>
                    </a:lnTo>
                    <a:lnTo>
                      <a:pt x="3" y="31"/>
                    </a:lnTo>
                    <a:lnTo>
                      <a:pt x="5" y="34"/>
                    </a:lnTo>
                    <a:lnTo>
                      <a:pt x="8" y="37"/>
                    </a:lnTo>
                    <a:lnTo>
                      <a:pt x="12" y="39"/>
                    </a:lnTo>
                    <a:lnTo>
                      <a:pt x="15" y="40"/>
                    </a:lnTo>
                    <a:lnTo>
                      <a:pt x="19" y="40"/>
                    </a:lnTo>
                    <a:lnTo>
                      <a:pt x="24" y="40"/>
                    </a:lnTo>
                    <a:lnTo>
                      <a:pt x="28" y="39"/>
                    </a:lnTo>
                    <a:lnTo>
                      <a:pt x="31" y="37"/>
                    </a:lnTo>
                    <a:lnTo>
                      <a:pt x="34" y="34"/>
                    </a:lnTo>
                    <a:lnTo>
                      <a:pt x="37" y="31"/>
                    </a:lnTo>
                    <a:lnTo>
                      <a:pt x="38" y="28"/>
                    </a:lnTo>
                    <a:lnTo>
                      <a:pt x="40" y="24"/>
                    </a:lnTo>
                    <a:lnTo>
                      <a:pt x="40" y="20"/>
                    </a:lnTo>
                    <a:lnTo>
                      <a:pt x="40" y="16"/>
                    </a:lnTo>
                    <a:lnTo>
                      <a:pt x="38" y="13"/>
                    </a:lnTo>
                    <a:lnTo>
                      <a:pt x="37" y="9"/>
                    </a:lnTo>
                    <a:lnTo>
                      <a:pt x="34" y="6"/>
                    </a:lnTo>
                    <a:lnTo>
                      <a:pt x="31" y="3"/>
                    </a:lnTo>
                    <a:lnTo>
                      <a:pt x="28" y="1"/>
                    </a:lnTo>
                    <a:lnTo>
                      <a:pt x="24" y="0"/>
                    </a:lnTo>
                    <a:lnTo>
                      <a:pt x="19" y="0"/>
                    </a:lnTo>
                  </a:path>
                </a:pathLst>
              </a:custGeom>
              <a:noFill/>
              <a:ln w="12700">
                <a:solidFill>
                  <a:srgbClr val="000000"/>
                </a:solidFill>
                <a:round/>
                <a:headEnd/>
                <a:tailEnd/>
              </a:ln>
            </p:spPr>
            <p:txBody>
              <a:bodyPr/>
              <a:lstStyle/>
              <a:p>
                <a:endParaRPr lang="en-US"/>
              </a:p>
            </p:txBody>
          </p:sp>
          <p:sp>
            <p:nvSpPr>
              <p:cNvPr id="35987" name="Freeform 121"/>
              <p:cNvSpPr>
                <a:spLocks/>
              </p:cNvSpPr>
              <p:nvPr/>
            </p:nvSpPr>
            <p:spPr bwMode="auto">
              <a:xfrm>
                <a:off x="5470525" y="2636838"/>
                <a:ext cx="63500" cy="63500"/>
              </a:xfrm>
              <a:custGeom>
                <a:avLst/>
                <a:gdLst>
                  <a:gd name="T0" fmla="*/ 2147483647 w 40"/>
                  <a:gd name="T1" fmla="*/ 0 h 40"/>
                  <a:gd name="T2" fmla="*/ 2147483647 w 40"/>
                  <a:gd name="T3" fmla="*/ 0 h 40"/>
                  <a:gd name="T4" fmla="*/ 2147483647 w 40"/>
                  <a:gd name="T5" fmla="*/ 2147483647 h 40"/>
                  <a:gd name="T6" fmla="*/ 2147483647 w 40"/>
                  <a:gd name="T7" fmla="*/ 2147483647 h 40"/>
                  <a:gd name="T8" fmla="*/ 2147483647 w 40"/>
                  <a:gd name="T9" fmla="*/ 2147483647 h 40"/>
                  <a:gd name="T10" fmla="*/ 2147483647 w 40"/>
                  <a:gd name="T11" fmla="*/ 2147483647 h 40"/>
                  <a:gd name="T12" fmla="*/ 2147483647 w 40"/>
                  <a:gd name="T13" fmla="*/ 2147483647 h 40"/>
                  <a:gd name="T14" fmla="*/ 0 w 40"/>
                  <a:gd name="T15" fmla="*/ 2147483647 h 40"/>
                  <a:gd name="T16" fmla="*/ 0 w 40"/>
                  <a:gd name="T17" fmla="*/ 2147483647 h 40"/>
                  <a:gd name="T18" fmla="*/ 0 w 40"/>
                  <a:gd name="T19" fmla="*/ 2147483647 h 40"/>
                  <a:gd name="T20" fmla="*/ 2147483647 w 40"/>
                  <a:gd name="T21" fmla="*/ 2147483647 h 40"/>
                  <a:gd name="T22" fmla="*/ 2147483647 w 40"/>
                  <a:gd name="T23" fmla="*/ 2147483647 h 40"/>
                  <a:gd name="T24" fmla="*/ 2147483647 w 40"/>
                  <a:gd name="T25" fmla="*/ 2147483647 h 40"/>
                  <a:gd name="T26" fmla="*/ 2147483647 w 40"/>
                  <a:gd name="T27" fmla="*/ 2147483647 h 40"/>
                  <a:gd name="T28" fmla="*/ 2147483647 w 40"/>
                  <a:gd name="T29" fmla="*/ 2147483647 h 40"/>
                  <a:gd name="T30" fmla="*/ 2147483647 w 40"/>
                  <a:gd name="T31" fmla="*/ 2147483647 h 40"/>
                  <a:gd name="T32" fmla="*/ 2147483647 w 40"/>
                  <a:gd name="T33" fmla="*/ 2147483647 h 40"/>
                  <a:gd name="T34" fmla="*/ 2147483647 w 40"/>
                  <a:gd name="T35" fmla="*/ 2147483647 h 40"/>
                  <a:gd name="T36" fmla="*/ 2147483647 w 40"/>
                  <a:gd name="T37" fmla="*/ 2147483647 h 40"/>
                  <a:gd name="T38" fmla="*/ 2147483647 w 40"/>
                  <a:gd name="T39" fmla="*/ 2147483647 h 40"/>
                  <a:gd name="T40" fmla="*/ 2147483647 w 40"/>
                  <a:gd name="T41" fmla="*/ 2147483647 h 40"/>
                  <a:gd name="T42" fmla="*/ 2147483647 w 40"/>
                  <a:gd name="T43" fmla="*/ 2147483647 h 40"/>
                  <a:gd name="T44" fmla="*/ 2147483647 w 40"/>
                  <a:gd name="T45" fmla="*/ 2147483647 h 40"/>
                  <a:gd name="T46" fmla="*/ 2147483647 w 40"/>
                  <a:gd name="T47" fmla="*/ 2147483647 h 40"/>
                  <a:gd name="T48" fmla="*/ 2147483647 w 40"/>
                  <a:gd name="T49" fmla="*/ 2147483647 h 40"/>
                  <a:gd name="T50" fmla="*/ 2147483647 w 40"/>
                  <a:gd name="T51" fmla="*/ 2147483647 h 40"/>
                  <a:gd name="T52" fmla="*/ 2147483647 w 40"/>
                  <a:gd name="T53" fmla="*/ 2147483647 h 40"/>
                  <a:gd name="T54" fmla="*/ 2147483647 w 40"/>
                  <a:gd name="T55" fmla="*/ 2147483647 h 40"/>
                  <a:gd name="T56" fmla="*/ 2147483647 w 40"/>
                  <a:gd name="T57" fmla="*/ 2147483647 h 40"/>
                  <a:gd name="T58" fmla="*/ 2147483647 w 40"/>
                  <a:gd name="T59" fmla="*/ 2147483647 h 40"/>
                  <a:gd name="T60" fmla="*/ 2147483647 w 40"/>
                  <a:gd name="T61" fmla="*/ 2147483647 h 40"/>
                  <a:gd name="T62" fmla="*/ 2147483647 w 40"/>
                  <a:gd name="T63" fmla="*/ 0 h 40"/>
                  <a:gd name="T64" fmla="*/ 2147483647 w 40"/>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
                  <a:gd name="T100" fmla="*/ 0 h 40"/>
                  <a:gd name="T101" fmla="*/ 40 w 40"/>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 h="40">
                    <a:moveTo>
                      <a:pt x="20" y="0"/>
                    </a:moveTo>
                    <a:lnTo>
                      <a:pt x="16" y="0"/>
                    </a:lnTo>
                    <a:lnTo>
                      <a:pt x="12" y="1"/>
                    </a:lnTo>
                    <a:lnTo>
                      <a:pt x="9" y="3"/>
                    </a:lnTo>
                    <a:lnTo>
                      <a:pt x="6" y="6"/>
                    </a:lnTo>
                    <a:lnTo>
                      <a:pt x="3" y="9"/>
                    </a:lnTo>
                    <a:lnTo>
                      <a:pt x="2" y="13"/>
                    </a:lnTo>
                    <a:lnTo>
                      <a:pt x="0" y="16"/>
                    </a:lnTo>
                    <a:lnTo>
                      <a:pt x="0" y="20"/>
                    </a:lnTo>
                    <a:lnTo>
                      <a:pt x="0" y="24"/>
                    </a:lnTo>
                    <a:lnTo>
                      <a:pt x="2" y="28"/>
                    </a:lnTo>
                    <a:lnTo>
                      <a:pt x="3" y="31"/>
                    </a:lnTo>
                    <a:lnTo>
                      <a:pt x="6" y="34"/>
                    </a:lnTo>
                    <a:lnTo>
                      <a:pt x="9" y="37"/>
                    </a:lnTo>
                    <a:lnTo>
                      <a:pt x="12" y="39"/>
                    </a:lnTo>
                    <a:lnTo>
                      <a:pt x="16" y="40"/>
                    </a:lnTo>
                    <a:lnTo>
                      <a:pt x="20" y="40"/>
                    </a:lnTo>
                    <a:lnTo>
                      <a:pt x="24" y="40"/>
                    </a:lnTo>
                    <a:lnTo>
                      <a:pt x="28" y="39"/>
                    </a:lnTo>
                    <a:lnTo>
                      <a:pt x="31" y="37"/>
                    </a:lnTo>
                    <a:lnTo>
                      <a:pt x="34" y="34"/>
                    </a:lnTo>
                    <a:lnTo>
                      <a:pt x="36" y="31"/>
                    </a:lnTo>
                    <a:lnTo>
                      <a:pt x="38" y="28"/>
                    </a:lnTo>
                    <a:lnTo>
                      <a:pt x="39" y="24"/>
                    </a:lnTo>
                    <a:lnTo>
                      <a:pt x="40" y="20"/>
                    </a:lnTo>
                    <a:lnTo>
                      <a:pt x="39" y="16"/>
                    </a:lnTo>
                    <a:lnTo>
                      <a:pt x="38" y="13"/>
                    </a:lnTo>
                    <a:lnTo>
                      <a:pt x="36" y="9"/>
                    </a:lnTo>
                    <a:lnTo>
                      <a:pt x="34" y="6"/>
                    </a:lnTo>
                    <a:lnTo>
                      <a:pt x="31" y="3"/>
                    </a:lnTo>
                    <a:lnTo>
                      <a:pt x="28" y="1"/>
                    </a:lnTo>
                    <a:lnTo>
                      <a:pt x="24" y="0"/>
                    </a:lnTo>
                    <a:lnTo>
                      <a:pt x="20" y="0"/>
                    </a:lnTo>
                  </a:path>
                </a:pathLst>
              </a:custGeom>
              <a:noFill/>
              <a:ln w="12700">
                <a:solidFill>
                  <a:srgbClr val="000000"/>
                </a:solidFill>
                <a:round/>
                <a:headEnd/>
                <a:tailEnd/>
              </a:ln>
            </p:spPr>
            <p:txBody>
              <a:bodyPr/>
              <a:lstStyle/>
              <a:p>
                <a:endParaRPr lang="en-US"/>
              </a:p>
            </p:txBody>
          </p:sp>
          <p:sp>
            <p:nvSpPr>
              <p:cNvPr id="35988" name="Freeform 122"/>
              <p:cNvSpPr>
                <a:spLocks/>
              </p:cNvSpPr>
              <p:nvPr/>
            </p:nvSpPr>
            <p:spPr bwMode="auto">
              <a:xfrm>
                <a:off x="5614988" y="2636838"/>
                <a:ext cx="69850" cy="63500"/>
              </a:xfrm>
              <a:custGeom>
                <a:avLst/>
                <a:gdLst>
                  <a:gd name="T0" fmla="*/ 2147483647 w 44"/>
                  <a:gd name="T1" fmla="*/ 0 h 40"/>
                  <a:gd name="T2" fmla="*/ 2147483647 w 44"/>
                  <a:gd name="T3" fmla="*/ 0 h 40"/>
                  <a:gd name="T4" fmla="*/ 2147483647 w 44"/>
                  <a:gd name="T5" fmla="*/ 2147483647 h 40"/>
                  <a:gd name="T6" fmla="*/ 2147483647 w 44"/>
                  <a:gd name="T7" fmla="*/ 2147483647 h 40"/>
                  <a:gd name="T8" fmla="*/ 2147483647 w 44"/>
                  <a:gd name="T9" fmla="*/ 2147483647 h 40"/>
                  <a:gd name="T10" fmla="*/ 2147483647 w 44"/>
                  <a:gd name="T11" fmla="*/ 2147483647 h 40"/>
                  <a:gd name="T12" fmla="*/ 2147483647 w 44"/>
                  <a:gd name="T13" fmla="*/ 2147483647 h 40"/>
                  <a:gd name="T14" fmla="*/ 0 w 44"/>
                  <a:gd name="T15" fmla="*/ 2147483647 h 40"/>
                  <a:gd name="T16" fmla="*/ 0 w 44"/>
                  <a:gd name="T17" fmla="*/ 2147483647 h 40"/>
                  <a:gd name="T18" fmla="*/ 0 w 44"/>
                  <a:gd name="T19" fmla="*/ 2147483647 h 40"/>
                  <a:gd name="T20" fmla="*/ 2147483647 w 44"/>
                  <a:gd name="T21" fmla="*/ 2147483647 h 40"/>
                  <a:gd name="T22" fmla="*/ 2147483647 w 44"/>
                  <a:gd name="T23" fmla="*/ 2147483647 h 40"/>
                  <a:gd name="T24" fmla="*/ 2147483647 w 44"/>
                  <a:gd name="T25" fmla="*/ 2147483647 h 40"/>
                  <a:gd name="T26" fmla="*/ 2147483647 w 44"/>
                  <a:gd name="T27" fmla="*/ 2147483647 h 40"/>
                  <a:gd name="T28" fmla="*/ 2147483647 w 44"/>
                  <a:gd name="T29" fmla="*/ 2147483647 h 40"/>
                  <a:gd name="T30" fmla="*/ 2147483647 w 44"/>
                  <a:gd name="T31" fmla="*/ 2147483647 h 40"/>
                  <a:gd name="T32" fmla="*/ 2147483647 w 44"/>
                  <a:gd name="T33" fmla="*/ 2147483647 h 40"/>
                  <a:gd name="T34" fmla="*/ 2147483647 w 44"/>
                  <a:gd name="T35" fmla="*/ 2147483647 h 40"/>
                  <a:gd name="T36" fmla="*/ 2147483647 w 44"/>
                  <a:gd name="T37" fmla="*/ 2147483647 h 40"/>
                  <a:gd name="T38" fmla="*/ 2147483647 w 44"/>
                  <a:gd name="T39" fmla="*/ 2147483647 h 40"/>
                  <a:gd name="T40" fmla="*/ 2147483647 w 44"/>
                  <a:gd name="T41" fmla="*/ 2147483647 h 40"/>
                  <a:gd name="T42" fmla="*/ 2147483647 w 44"/>
                  <a:gd name="T43" fmla="*/ 2147483647 h 40"/>
                  <a:gd name="T44" fmla="*/ 2147483647 w 44"/>
                  <a:gd name="T45" fmla="*/ 2147483647 h 40"/>
                  <a:gd name="T46" fmla="*/ 2147483647 w 44"/>
                  <a:gd name="T47" fmla="*/ 2147483647 h 40"/>
                  <a:gd name="T48" fmla="*/ 2147483647 w 44"/>
                  <a:gd name="T49" fmla="*/ 2147483647 h 40"/>
                  <a:gd name="T50" fmla="*/ 2147483647 w 44"/>
                  <a:gd name="T51" fmla="*/ 2147483647 h 40"/>
                  <a:gd name="T52" fmla="*/ 2147483647 w 44"/>
                  <a:gd name="T53" fmla="*/ 2147483647 h 40"/>
                  <a:gd name="T54" fmla="*/ 2147483647 w 44"/>
                  <a:gd name="T55" fmla="*/ 2147483647 h 40"/>
                  <a:gd name="T56" fmla="*/ 2147483647 w 44"/>
                  <a:gd name="T57" fmla="*/ 2147483647 h 40"/>
                  <a:gd name="T58" fmla="*/ 2147483647 w 44"/>
                  <a:gd name="T59" fmla="*/ 2147483647 h 40"/>
                  <a:gd name="T60" fmla="*/ 2147483647 w 44"/>
                  <a:gd name="T61" fmla="*/ 2147483647 h 40"/>
                  <a:gd name="T62" fmla="*/ 2147483647 w 44"/>
                  <a:gd name="T63" fmla="*/ 0 h 40"/>
                  <a:gd name="T64" fmla="*/ 2147483647 w 44"/>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
                  <a:gd name="T100" fmla="*/ 0 h 40"/>
                  <a:gd name="T101" fmla="*/ 44 w 44"/>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 h="40">
                    <a:moveTo>
                      <a:pt x="22" y="0"/>
                    </a:moveTo>
                    <a:lnTo>
                      <a:pt x="18" y="0"/>
                    </a:lnTo>
                    <a:lnTo>
                      <a:pt x="14" y="1"/>
                    </a:lnTo>
                    <a:lnTo>
                      <a:pt x="9" y="3"/>
                    </a:lnTo>
                    <a:lnTo>
                      <a:pt x="6" y="6"/>
                    </a:lnTo>
                    <a:lnTo>
                      <a:pt x="3" y="9"/>
                    </a:lnTo>
                    <a:lnTo>
                      <a:pt x="1" y="13"/>
                    </a:lnTo>
                    <a:lnTo>
                      <a:pt x="0" y="16"/>
                    </a:lnTo>
                    <a:lnTo>
                      <a:pt x="0" y="20"/>
                    </a:lnTo>
                    <a:lnTo>
                      <a:pt x="0" y="24"/>
                    </a:lnTo>
                    <a:lnTo>
                      <a:pt x="1" y="28"/>
                    </a:lnTo>
                    <a:lnTo>
                      <a:pt x="3" y="31"/>
                    </a:lnTo>
                    <a:lnTo>
                      <a:pt x="6" y="34"/>
                    </a:lnTo>
                    <a:lnTo>
                      <a:pt x="9" y="37"/>
                    </a:lnTo>
                    <a:lnTo>
                      <a:pt x="14" y="39"/>
                    </a:lnTo>
                    <a:lnTo>
                      <a:pt x="18" y="40"/>
                    </a:lnTo>
                    <a:lnTo>
                      <a:pt x="22" y="40"/>
                    </a:lnTo>
                    <a:lnTo>
                      <a:pt x="26" y="40"/>
                    </a:lnTo>
                    <a:lnTo>
                      <a:pt x="30" y="39"/>
                    </a:lnTo>
                    <a:lnTo>
                      <a:pt x="34" y="37"/>
                    </a:lnTo>
                    <a:lnTo>
                      <a:pt x="37" y="34"/>
                    </a:lnTo>
                    <a:lnTo>
                      <a:pt x="41" y="31"/>
                    </a:lnTo>
                    <a:lnTo>
                      <a:pt x="43" y="28"/>
                    </a:lnTo>
                    <a:lnTo>
                      <a:pt x="44" y="24"/>
                    </a:lnTo>
                    <a:lnTo>
                      <a:pt x="44" y="20"/>
                    </a:lnTo>
                    <a:lnTo>
                      <a:pt x="44" y="16"/>
                    </a:lnTo>
                    <a:lnTo>
                      <a:pt x="43" y="13"/>
                    </a:lnTo>
                    <a:lnTo>
                      <a:pt x="41" y="9"/>
                    </a:lnTo>
                    <a:lnTo>
                      <a:pt x="37" y="6"/>
                    </a:lnTo>
                    <a:lnTo>
                      <a:pt x="34" y="3"/>
                    </a:lnTo>
                    <a:lnTo>
                      <a:pt x="30" y="1"/>
                    </a:lnTo>
                    <a:lnTo>
                      <a:pt x="26" y="0"/>
                    </a:lnTo>
                    <a:lnTo>
                      <a:pt x="22" y="0"/>
                    </a:lnTo>
                  </a:path>
                </a:pathLst>
              </a:custGeom>
              <a:noFill/>
              <a:ln w="12700">
                <a:solidFill>
                  <a:srgbClr val="000000"/>
                </a:solidFill>
                <a:round/>
                <a:headEnd/>
                <a:tailEnd/>
              </a:ln>
            </p:spPr>
            <p:txBody>
              <a:bodyPr/>
              <a:lstStyle/>
              <a:p>
                <a:endParaRPr lang="en-US"/>
              </a:p>
            </p:txBody>
          </p:sp>
          <p:sp>
            <p:nvSpPr>
              <p:cNvPr id="35989" name="Line 155"/>
              <p:cNvSpPr>
                <a:spLocks noChangeShapeType="1"/>
              </p:cNvSpPr>
              <p:nvPr/>
            </p:nvSpPr>
            <p:spPr bwMode="auto">
              <a:xfrm>
                <a:off x="5165725" y="2282825"/>
                <a:ext cx="0" cy="457200"/>
              </a:xfrm>
              <a:prstGeom prst="line">
                <a:avLst/>
              </a:prstGeom>
              <a:noFill/>
              <a:ln w="9525">
                <a:solidFill>
                  <a:schemeClr val="tx1"/>
                </a:solidFill>
                <a:round/>
                <a:headEnd/>
                <a:tailEnd/>
              </a:ln>
            </p:spPr>
            <p:txBody>
              <a:bodyPr/>
              <a:lstStyle/>
              <a:p>
                <a:endParaRPr lang="en-US"/>
              </a:p>
            </p:txBody>
          </p:sp>
          <p:sp>
            <p:nvSpPr>
              <p:cNvPr id="35990" name="Line 118"/>
              <p:cNvSpPr>
                <a:spLocks noChangeShapeType="1"/>
              </p:cNvSpPr>
              <p:nvPr/>
            </p:nvSpPr>
            <p:spPr bwMode="auto">
              <a:xfrm>
                <a:off x="5060950" y="2276475"/>
                <a:ext cx="882650" cy="452438"/>
              </a:xfrm>
              <a:prstGeom prst="line">
                <a:avLst/>
              </a:prstGeom>
              <a:noFill/>
              <a:ln w="12700">
                <a:solidFill>
                  <a:srgbClr val="000000"/>
                </a:solidFill>
                <a:round/>
                <a:headEnd/>
                <a:tailEnd/>
              </a:ln>
            </p:spPr>
            <p:txBody>
              <a:bodyPr/>
              <a:lstStyle/>
              <a:p>
                <a:endParaRPr lang="en-US"/>
              </a:p>
            </p:txBody>
          </p:sp>
          <p:sp>
            <p:nvSpPr>
              <p:cNvPr id="35991" name="Rectangle 85"/>
              <p:cNvSpPr>
                <a:spLocks noChangeArrowheads="1"/>
              </p:cNvSpPr>
              <p:nvPr/>
            </p:nvSpPr>
            <p:spPr bwMode="auto">
              <a:xfrm>
                <a:off x="4267200" y="2436168"/>
                <a:ext cx="522579" cy="270139"/>
              </a:xfrm>
              <a:prstGeom prst="rect">
                <a:avLst/>
              </a:prstGeom>
              <a:noFill/>
              <a:ln w="9525">
                <a:noFill/>
                <a:miter lim="800000"/>
                <a:headEnd/>
                <a:tailEnd/>
              </a:ln>
            </p:spPr>
            <p:txBody>
              <a:bodyPr wrap="none" lIns="0" tIns="0" rIns="0" bIns="0">
                <a:spAutoFit/>
              </a:bodyPr>
              <a:lstStyle/>
              <a:p>
                <a:pPr algn="l" eaLnBrk="0" hangingPunct="0">
                  <a:lnSpc>
                    <a:spcPct val="130000"/>
                  </a:lnSpc>
                  <a:buClrTx/>
                </a:pPr>
                <a:r>
                  <a:rPr lang="en-US" sz="1500" b="1">
                    <a:solidFill>
                      <a:srgbClr val="000000"/>
                    </a:solidFill>
                    <a:latin typeface="Times New Roman" pitchFamily="18" charset="0"/>
                    <a:cs typeface="Arial" charset="0"/>
                  </a:rPr>
                  <a:t>Heavy</a:t>
                </a:r>
                <a:endParaRPr lang="en-US" sz="2400" baseline="-25000">
                  <a:latin typeface="Times New Roman" pitchFamily="18" charset="0"/>
                  <a:cs typeface="Arial" charset="0"/>
                </a:endParaRPr>
              </a:p>
            </p:txBody>
          </p:sp>
        </p:grpSp>
        <p:sp>
          <p:nvSpPr>
            <p:cNvPr id="35858" name="TextBox 108"/>
            <p:cNvSpPr txBox="1">
              <a:spLocks noChangeArrowheads="1"/>
            </p:cNvSpPr>
            <p:nvPr/>
          </p:nvSpPr>
          <p:spPr bwMode="auto">
            <a:xfrm>
              <a:off x="3937" y="1092"/>
              <a:ext cx="1680" cy="441"/>
            </a:xfrm>
            <a:prstGeom prst="rect">
              <a:avLst/>
            </a:prstGeom>
            <a:noFill/>
            <a:ln w="9525">
              <a:noFill/>
              <a:miter lim="800000"/>
              <a:headEnd/>
              <a:tailEnd/>
            </a:ln>
          </p:spPr>
          <p:txBody>
            <a:bodyPr>
              <a:spAutoFit/>
            </a:bodyPr>
            <a:lstStyle/>
            <a:p>
              <a:pPr eaLnBrk="0" hangingPunct="0">
                <a:lnSpc>
                  <a:spcPct val="130000"/>
                </a:lnSpc>
                <a:buClrTx/>
              </a:pPr>
              <a:r>
                <a:rPr lang="en-US" sz="1600" b="1">
                  <a:latin typeface="Times New Roman" pitchFamily="18" charset="0"/>
                  <a:cs typeface="Arial" charset="0"/>
                </a:rPr>
                <a:t>Effectively &amp; Efficiently Produce Outputs</a:t>
              </a:r>
            </a:p>
          </p:txBody>
        </p:sp>
        <p:sp>
          <p:nvSpPr>
            <p:cNvPr id="35859" name="TextBox 109"/>
            <p:cNvSpPr txBox="1">
              <a:spLocks noChangeArrowheads="1"/>
            </p:cNvSpPr>
            <p:nvPr/>
          </p:nvSpPr>
          <p:spPr bwMode="auto">
            <a:xfrm>
              <a:off x="96" y="978"/>
              <a:ext cx="1488" cy="643"/>
            </a:xfrm>
            <a:prstGeom prst="rect">
              <a:avLst/>
            </a:prstGeom>
            <a:noFill/>
            <a:ln w="9525">
              <a:noFill/>
              <a:miter lim="800000"/>
              <a:headEnd/>
              <a:tailEnd/>
            </a:ln>
          </p:spPr>
          <p:txBody>
            <a:bodyPr>
              <a:spAutoFit/>
            </a:bodyPr>
            <a:lstStyle/>
            <a:p>
              <a:pPr eaLnBrk="0" hangingPunct="0">
                <a:lnSpc>
                  <a:spcPct val="130000"/>
                </a:lnSpc>
                <a:buClrTx/>
              </a:pPr>
              <a:r>
                <a:rPr lang="en-US" sz="1600" b="1">
                  <a:latin typeface="Times New Roman" pitchFamily="18" charset="0"/>
                  <a:cs typeface="Arial" charset="0"/>
                </a:rPr>
                <a:t>Ensure Strategic Objectives are Effectively Resourced</a:t>
              </a:r>
            </a:p>
          </p:txBody>
        </p:sp>
        <p:cxnSp>
          <p:nvCxnSpPr>
            <p:cNvPr id="218" name="Straight Connector 217"/>
            <p:cNvCxnSpPr/>
            <p:nvPr/>
          </p:nvCxnSpPr>
          <p:spPr>
            <a:xfrm>
              <a:off x="912" y="3282"/>
              <a:ext cx="384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20" y="3569"/>
              <a:ext cx="4320" cy="1"/>
            </a:xfrm>
            <a:prstGeom prst="line">
              <a:avLst/>
            </a:prstGeom>
          </p:spPr>
          <p:style>
            <a:lnRef idx="1">
              <a:schemeClr val="accent1"/>
            </a:lnRef>
            <a:fillRef idx="0">
              <a:schemeClr val="accent1"/>
            </a:fillRef>
            <a:effectRef idx="0">
              <a:schemeClr val="accent1"/>
            </a:effectRef>
            <a:fontRef idx="minor">
              <a:schemeClr val="tx1"/>
            </a:fontRef>
          </p:style>
        </p:cxnSp>
        <p:sp>
          <p:nvSpPr>
            <p:cNvPr id="129" name="Isosceles Triangle 128"/>
            <p:cNvSpPr/>
            <p:nvPr/>
          </p:nvSpPr>
          <p:spPr bwMode="auto">
            <a:xfrm>
              <a:off x="1699" y="2228"/>
              <a:ext cx="565" cy="924"/>
            </a:xfrm>
            <a:prstGeom prst="triangle">
              <a:avLst/>
            </a:prstGeom>
            <a:solidFill>
              <a:srgbClr val="FFFFCC"/>
            </a:solidFill>
            <a:ln w="9525" cap="flat" cmpd="sng" algn="ctr">
              <a:solidFill>
                <a:srgbClr val="666633"/>
              </a:solidFill>
              <a:prstDash val="solid"/>
              <a:round/>
              <a:headEnd type="none" w="med" len="med"/>
              <a:tailEnd type="none" w="med" len="med"/>
            </a:ln>
            <a:effectLst>
              <a:outerShdw blurRad="50800" dist="50800" algn="l" rotWithShape="0">
                <a:srgbClr val="666633">
                  <a:alpha val="40000"/>
                </a:srgbClr>
              </a:outerShdw>
            </a:effectLst>
          </p:spPr>
          <p:txBody>
            <a:bodyPr wrap="none" anchor="ctr"/>
            <a:lstStyle/>
            <a:p>
              <a:pPr eaLnBrk="0" hangingPunct="0">
                <a:lnSpc>
                  <a:spcPct val="130000"/>
                </a:lnSpc>
                <a:buClrTx/>
                <a:buFontTx/>
                <a:buChar char="•"/>
                <a:defRPr/>
              </a:pPr>
              <a:endParaRPr lang="en-US" sz="2800" dirty="0"/>
            </a:p>
          </p:txBody>
        </p:sp>
        <p:sp>
          <p:nvSpPr>
            <p:cNvPr id="130" name="Isosceles Triangle 129"/>
            <p:cNvSpPr/>
            <p:nvPr/>
          </p:nvSpPr>
          <p:spPr bwMode="auto">
            <a:xfrm>
              <a:off x="2266" y="2226"/>
              <a:ext cx="565" cy="924"/>
            </a:xfrm>
            <a:prstGeom prst="triangle">
              <a:avLst/>
            </a:prstGeom>
            <a:solidFill>
              <a:srgbClr val="FFFFCC"/>
            </a:solidFill>
            <a:ln w="9525" cap="flat" cmpd="sng" algn="ctr">
              <a:solidFill>
                <a:srgbClr val="666633"/>
              </a:solidFill>
              <a:prstDash val="solid"/>
              <a:round/>
              <a:headEnd type="none" w="med" len="med"/>
              <a:tailEnd type="none" w="med" len="med"/>
            </a:ln>
            <a:effectLst>
              <a:outerShdw blurRad="50800" dist="50800" algn="l" rotWithShape="0">
                <a:srgbClr val="666633">
                  <a:alpha val="40000"/>
                </a:srgbClr>
              </a:outerShdw>
            </a:effectLst>
          </p:spPr>
          <p:txBody>
            <a:bodyPr wrap="none" anchor="ctr"/>
            <a:lstStyle/>
            <a:p>
              <a:pPr eaLnBrk="0" hangingPunct="0">
                <a:lnSpc>
                  <a:spcPct val="130000"/>
                </a:lnSpc>
                <a:buClrTx/>
                <a:buFontTx/>
                <a:buChar char="•"/>
                <a:defRPr/>
              </a:pPr>
              <a:endParaRPr lang="en-US" sz="2800" dirty="0"/>
            </a:p>
          </p:txBody>
        </p:sp>
        <p:sp>
          <p:nvSpPr>
            <p:cNvPr id="131" name="Isosceles Triangle 130"/>
            <p:cNvSpPr/>
            <p:nvPr/>
          </p:nvSpPr>
          <p:spPr bwMode="auto">
            <a:xfrm>
              <a:off x="3409" y="2233"/>
              <a:ext cx="565" cy="923"/>
            </a:xfrm>
            <a:prstGeom prst="triangle">
              <a:avLst/>
            </a:prstGeom>
            <a:solidFill>
              <a:srgbClr val="FFFFCC"/>
            </a:solidFill>
            <a:ln w="9525" cap="flat" cmpd="sng" algn="ctr">
              <a:solidFill>
                <a:srgbClr val="666633"/>
              </a:solidFill>
              <a:prstDash val="solid"/>
              <a:round/>
              <a:headEnd type="none" w="med" len="med"/>
              <a:tailEnd type="none" w="med" len="med"/>
            </a:ln>
            <a:effectLst>
              <a:outerShdw blurRad="50800" dist="50800" algn="l" rotWithShape="0">
                <a:srgbClr val="666633">
                  <a:alpha val="40000"/>
                </a:srgbClr>
              </a:outerShdw>
            </a:effectLst>
          </p:spPr>
          <p:txBody>
            <a:bodyPr wrap="none" anchor="ctr"/>
            <a:lstStyle/>
            <a:p>
              <a:pPr eaLnBrk="0" hangingPunct="0">
                <a:lnSpc>
                  <a:spcPct val="130000"/>
                </a:lnSpc>
                <a:buClrTx/>
                <a:buFontTx/>
                <a:buChar char="•"/>
                <a:defRPr/>
              </a:pPr>
              <a:endParaRPr lang="en-US" sz="2800" dirty="0"/>
            </a:p>
          </p:txBody>
        </p:sp>
        <p:sp>
          <p:nvSpPr>
            <p:cNvPr id="132" name="Right Arrow 131"/>
            <p:cNvSpPr/>
            <p:nvPr/>
          </p:nvSpPr>
          <p:spPr bwMode="auto">
            <a:xfrm>
              <a:off x="1365" y="2557"/>
              <a:ext cx="2811" cy="466"/>
            </a:xfrm>
            <a:prstGeom prst="rightArrow">
              <a:avLst/>
            </a:prstGeom>
            <a:solidFill>
              <a:srgbClr val="FFFF99"/>
            </a:solidFill>
            <a:ln w="9525" cap="flat" cmpd="sng" algn="ctr">
              <a:solidFill>
                <a:srgbClr val="666633"/>
              </a:solidFill>
              <a:prstDash val="solid"/>
              <a:round/>
              <a:headEnd type="none" w="med" len="med"/>
              <a:tailEnd type="none" w="med" len="med"/>
            </a:ln>
            <a:effectLst>
              <a:outerShdw blurRad="50800" dist="38100" dir="2700000" algn="tl" rotWithShape="0">
                <a:prstClr val="black">
                  <a:alpha val="40000"/>
                </a:prstClr>
              </a:outerShdw>
            </a:effectLst>
          </p:spPr>
          <p:txBody>
            <a:bodyPr wrap="none" anchor="ctr"/>
            <a:lstStyle/>
            <a:p>
              <a:pPr eaLnBrk="0" hangingPunct="0">
                <a:lnSpc>
                  <a:spcPct val="130000"/>
                </a:lnSpc>
                <a:buClrTx/>
                <a:buFontTx/>
                <a:buChar char="•"/>
                <a:defRPr/>
              </a:pPr>
              <a:endParaRPr lang="en-US" sz="2800" dirty="0"/>
            </a:p>
          </p:txBody>
        </p:sp>
        <p:sp>
          <p:nvSpPr>
            <p:cNvPr id="133" name="Text Box 22"/>
            <p:cNvSpPr txBox="1">
              <a:spLocks noChangeArrowheads="1"/>
            </p:cNvSpPr>
            <p:nvPr/>
          </p:nvSpPr>
          <p:spPr bwMode="auto">
            <a:xfrm>
              <a:off x="1512" y="2640"/>
              <a:ext cx="1129" cy="284"/>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0" hangingPunct="0">
                <a:lnSpc>
                  <a:spcPct val="130000"/>
                </a:lnSpc>
                <a:buClrTx/>
                <a:defRPr/>
              </a:pPr>
              <a:r>
                <a:rPr lang="en-US" sz="2000" b="1" dirty="0"/>
                <a:t>ARFORGEN</a:t>
              </a:r>
            </a:p>
          </p:txBody>
        </p:sp>
        <p:sp>
          <p:nvSpPr>
            <p:cNvPr id="134" name="Isosceles Triangle 133"/>
            <p:cNvSpPr/>
            <p:nvPr/>
          </p:nvSpPr>
          <p:spPr bwMode="auto">
            <a:xfrm>
              <a:off x="2836" y="2233"/>
              <a:ext cx="566" cy="923"/>
            </a:xfrm>
            <a:prstGeom prst="triangle">
              <a:avLst/>
            </a:prstGeom>
            <a:solidFill>
              <a:srgbClr val="FFFFCC"/>
            </a:solidFill>
            <a:ln w="9525" cap="flat" cmpd="sng" algn="ctr">
              <a:solidFill>
                <a:srgbClr val="666633"/>
              </a:solidFill>
              <a:prstDash val="solid"/>
              <a:round/>
              <a:headEnd type="none" w="med" len="med"/>
              <a:tailEnd type="none" w="med" len="med"/>
            </a:ln>
            <a:effectLst>
              <a:outerShdw blurRad="50800" dist="50800" algn="l" rotWithShape="0">
                <a:srgbClr val="666633">
                  <a:alpha val="40000"/>
                </a:srgbClr>
              </a:outerShdw>
            </a:effectLst>
          </p:spPr>
          <p:txBody>
            <a:bodyPr wrap="none" anchor="ctr"/>
            <a:lstStyle/>
            <a:p>
              <a:pPr eaLnBrk="0" hangingPunct="0">
                <a:lnSpc>
                  <a:spcPct val="130000"/>
                </a:lnSpc>
                <a:buClrTx/>
                <a:buFontTx/>
                <a:buChar char="•"/>
                <a:defRPr/>
              </a:pPr>
              <a:endParaRPr lang="en-US" sz="2800" dirty="0"/>
            </a:p>
          </p:txBody>
        </p:sp>
        <p:sp>
          <p:nvSpPr>
            <p:cNvPr id="135" name="Text Box 22"/>
            <p:cNvSpPr txBox="1">
              <a:spLocks noChangeArrowheads="1"/>
            </p:cNvSpPr>
            <p:nvPr/>
          </p:nvSpPr>
          <p:spPr bwMode="auto">
            <a:xfrm>
              <a:off x="1684" y="2898"/>
              <a:ext cx="595" cy="321"/>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0" hangingPunct="0">
                <a:lnSpc>
                  <a:spcPct val="130000"/>
                </a:lnSpc>
                <a:buClrTx/>
                <a:defRPr/>
              </a:pPr>
              <a:r>
                <a:rPr lang="en-US" sz="1100" b="1" dirty="0"/>
                <a:t>Human Capital</a:t>
              </a:r>
            </a:p>
          </p:txBody>
        </p:sp>
        <p:sp>
          <p:nvSpPr>
            <p:cNvPr id="136" name="Text Box 22"/>
            <p:cNvSpPr txBox="1">
              <a:spLocks noChangeArrowheads="1"/>
            </p:cNvSpPr>
            <p:nvPr/>
          </p:nvSpPr>
          <p:spPr bwMode="auto">
            <a:xfrm>
              <a:off x="2256" y="2928"/>
              <a:ext cx="594" cy="18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0" hangingPunct="0">
                <a:lnSpc>
                  <a:spcPct val="130000"/>
                </a:lnSpc>
                <a:buClrTx/>
                <a:defRPr/>
              </a:pPr>
              <a:r>
                <a:rPr lang="en-US" sz="1100" b="1" dirty="0"/>
                <a:t>Materiel</a:t>
              </a:r>
            </a:p>
          </p:txBody>
        </p:sp>
        <p:sp>
          <p:nvSpPr>
            <p:cNvPr id="137" name="Text Box 22"/>
            <p:cNvSpPr txBox="1">
              <a:spLocks noChangeArrowheads="1"/>
            </p:cNvSpPr>
            <p:nvPr/>
          </p:nvSpPr>
          <p:spPr bwMode="auto">
            <a:xfrm>
              <a:off x="2839" y="2946"/>
              <a:ext cx="595" cy="18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0" hangingPunct="0">
                <a:lnSpc>
                  <a:spcPct val="130000"/>
                </a:lnSpc>
                <a:buClrTx/>
                <a:defRPr/>
              </a:pPr>
              <a:r>
                <a:rPr lang="en-US" sz="1100" b="1" dirty="0"/>
                <a:t>Readiness</a:t>
              </a:r>
            </a:p>
          </p:txBody>
        </p:sp>
        <p:sp>
          <p:nvSpPr>
            <p:cNvPr id="138" name="Text Box 22"/>
            <p:cNvSpPr txBox="1">
              <a:spLocks noChangeArrowheads="1"/>
            </p:cNvSpPr>
            <p:nvPr/>
          </p:nvSpPr>
          <p:spPr bwMode="auto">
            <a:xfrm>
              <a:off x="3408" y="2880"/>
              <a:ext cx="704" cy="33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0" hangingPunct="0">
                <a:lnSpc>
                  <a:spcPct val="130000"/>
                </a:lnSpc>
                <a:buClrTx/>
                <a:defRPr/>
              </a:pPr>
              <a:r>
                <a:rPr lang="en-US" sz="1100" b="1" dirty="0"/>
                <a:t>Services &amp;</a:t>
              </a:r>
              <a:br>
                <a:rPr lang="en-US" sz="1100" b="1" dirty="0"/>
              </a:br>
              <a:r>
                <a:rPr lang="en-US" sz="1100" b="1" dirty="0"/>
                <a:t>Infrastructure</a:t>
              </a:r>
            </a:p>
          </p:txBody>
        </p:sp>
        <p:sp>
          <p:nvSpPr>
            <p:cNvPr id="35872" name="Oval 109"/>
            <p:cNvSpPr>
              <a:spLocks noChangeArrowheads="1"/>
            </p:cNvSpPr>
            <p:nvPr/>
          </p:nvSpPr>
          <p:spPr bwMode="auto">
            <a:xfrm>
              <a:off x="2218" y="3081"/>
              <a:ext cx="82" cy="102"/>
            </a:xfrm>
            <a:prstGeom prst="ellipse">
              <a:avLst/>
            </a:prstGeom>
            <a:solidFill>
              <a:schemeClr val="tx1"/>
            </a:solidFill>
            <a:ln w="9525" algn="ctr">
              <a:solidFill>
                <a:schemeClr val="tx1"/>
              </a:solidFill>
              <a:round/>
              <a:headEnd/>
              <a:tailEnd/>
            </a:ln>
          </p:spPr>
          <p:txBody>
            <a:bodyPr wrap="none" anchor="ctr"/>
            <a:lstStyle/>
            <a:p>
              <a:pPr eaLnBrk="0" hangingPunct="0">
                <a:lnSpc>
                  <a:spcPct val="130000"/>
                </a:lnSpc>
                <a:buClrTx/>
                <a:buFontTx/>
                <a:buChar char="•"/>
              </a:pPr>
              <a:endParaRPr lang="en-US" sz="2800">
                <a:latin typeface="Times New Roman" pitchFamily="18" charset="0"/>
              </a:endParaRPr>
            </a:p>
          </p:txBody>
        </p:sp>
        <p:sp>
          <p:nvSpPr>
            <p:cNvPr id="35873" name="Oval 110"/>
            <p:cNvSpPr>
              <a:spLocks noChangeArrowheads="1"/>
            </p:cNvSpPr>
            <p:nvPr/>
          </p:nvSpPr>
          <p:spPr bwMode="auto">
            <a:xfrm>
              <a:off x="2785" y="3081"/>
              <a:ext cx="81" cy="102"/>
            </a:xfrm>
            <a:prstGeom prst="ellipse">
              <a:avLst/>
            </a:prstGeom>
            <a:solidFill>
              <a:schemeClr val="tx1"/>
            </a:solidFill>
            <a:ln w="9525" algn="ctr">
              <a:solidFill>
                <a:schemeClr val="tx1"/>
              </a:solidFill>
              <a:round/>
              <a:headEnd/>
              <a:tailEnd/>
            </a:ln>
          </p:spPr>
          <p:txBody>
            <a:bodyPr wrap="none" anchor="ctr"/>
            <a:lstStyle/>
            <a:p>
              <a:pPr eaLnBrk="0" hangingPunct="0">
                <a:lnSpc>
                  <a:spcPct val="130000"/>
                </a:lnSpc>
                <a:buClrTx/>
                <a:buFontTx/>
                <a:buChar char="•"/>
              </a:pPr>
              <a:endParaRPr lang="en-US" sz="2800">
                <a:latin typeface="Times New Roman" pitchFamily="18" charset="0"/>
              </a:endParaRPr>
            </a:p>
          </p:txBody>
        </p:sp>
        <p:sp>
          <p:nvSpPr>
            <p:cNvPr id="35874" name="Oval 111"/>
            <p:cNvSpPr>
              <a:spLocks noChangeArrowheads="1"/>
            </p:cNvSpPr>
            <p:nvPr/>
          </p:nvSpPr>
          <p:spPr bwMode="auto">
            <a:xfrm>
              <a:off x="3358" y="3081"/>
              <a:ext cx="81" cy="102"/>
            </a:xfrm>
            <a:prstGeom prst="ellipse">
              <a:avLst/>
            </a:prstGeom>
            <a:solidFill>
              <a:schemeClr val="tx1"/>
            </a:solidFill>
            <a:ln w="9525" algn="ctr">
              <a:solidFill>
                <a:schemeClr val="tx1"/>
              </a:solidFill>
              <a:round/>
              <a:headEnd/>
              <a:tailEnd/>
            </a:ln>
          </p:spPr>
          <p:txBody>
            <a:bodyPr wrap="none" anchor="ctr"/>
            <a:lstStyle/>
            <a:p>
              <a:pPr eaLnBrk="0" hangingPunct="0">
                <a:lnSpc>
                  <a:spcPct val="130000"/>
                </a:lnSpc>
                <a:buClrTx/>
                <a:buFontTx/>
                <a:buChar char="•"/>
              </a:pPr>
              <a:endParaRPr lang="en-US" sz="2800">
                <a:latin typeface="Times New Roman" pitchFamily="18" charset="0"/>
              </a:endParaRPr>
            </a:p>
          </p:txBody>
        </p:sp>
        <p:grpSp>
          <p:nvGrpSpPr>
            <p:cNvPr id="7" name="Group 66"/>
            <p:cNvGrpSpPr>
              <a:grpSpLocks/>
            </p:cNvGrpSpPr>
            <p:nvPr/>
          </p:nvGrpSpPr>
          <p:grpSpPr bwMode="auto">
            <a:xfrm>
              <a:off x="1864" y="2361"/>
              <a:ext cx="235" cy="86"/>
              <a:chOff x="1421394" y="2071734"/>
              <a:chExt cx="781885" cy="226338"/>
            </a:xfrm>
          </p:grpSpPr>
          <p:sp>
            <p:nvSpPr>
              <p:cNvPr id="168" name="5-Point Star 167"/>
              <p:cNvSpPr/>
              <p:nvPr/>
            </p:nvSpPr>
            <p:spPr bwMode="auto">
              <a:xfrm>
                <a:off x="1421394" y="2071734"/>
                <a:ext cx="213025" cy="226338"/>
              </a:xfrm>
              <a:prstGeom prst="star5">
                <a:avLst/>
              </a:prstGeom>
              <a:solidFill>
                <a:srgbClr val="666633"/>
              </a:solidFill>
              <a:ln w="9525" algn="ctr">
                <a:noFill/>
                <a:round/>
                <a:headEnd/>
                <a:tailEnd/>
              </a:ln>
              <a:effectLst>
                <a:outerShdw blurRad="50800" dist="38100" dir="8100000" algn="tr" rotWithShape="0">
                  <a:prstClr val="black">
                    <a:alpha val="40000"/>
                  </a:prstClr>
                </a:outerShdw>
              </a:effectLst>
              <a:scene3d>
                <a:camera prst="orthographicFront"/>
                <a:lightRig rig="threePt" dir="t"/>
              </a:scene3d>
              <a:sp3d>
                <a:bevelT/>
              </a:sp3d>
            </p:spPr>
            <p:txBody>
              <a:bodyPr wrap="none" anchor="ctr"/>
              <a:lstStyle/>
              <a:p>
                <a:pPr eaLnBrk="0" hangingPunct="0">
                  <a:lnSpc>
                    <a:spcPct val="90000"/>
                  </a:lnSpc>
                  <a:buClrTx/>
                  <a:buFontTx/>
                  <a:buChar char="•"/>
                  <a:defRPr/>
                </a:pPr>
                <a:endParaRPr lang="en-US" sz="1400" b="1" dirty="0">
                  <a:solidFill>
                    <a:schemeClr val="bg1"/>
                  </a:solidFill>
                  <a:latin typeface="Times New Roman" pitchFamily="18" charset="0"/>
                </a:endParaRPr>
              </a:p>
            </p:txBody>
          </p:sp>
          <p:sp>
            <p:nvSpPr>
              <p:cNvPr id="169" name="5-Point Star 168"/>
              <p:cNvSpPr/>
              <p:nvPr/>
            </p:nvSpPr>
            <p:spPr bwMode="auto">
              <a:xfrm>
                <a:off x="1611014" y="2071734"/>
                <a:ext cx="213025" cy="226338"/>
              </a:xfrm>
              <a:prstGeom prst="star5">
                <a:avLst/>
              </a:prstGeom>
              <a:solidFill>
                <a:srgbClr val="666633"/>
              </a:solidFill>
              <a:ln w="9525" algn="ctr">
                <a:noFill/>
                <a:round/>
                <a:headEnd/>
                <a:tailEnd/>
              </a:ln>
              <a:effectLst>
                <a:outerShdw blurRad="50800" dist="38100" dir="8100000" algn="tr" rotWithShape="0">
                  <a:prstClr val="black">
                    <a:alpha val="40000"/>
                  </a:prstClr>
                </a:outerShdw>
              </a:effectLst>
              <a:scene3d>
                <a:camera prst="orthographicFront"/>
                <a:lightRig rig="threePt" dir="t"/>
              </a:scene3d>
              <a:sp3d>
                <a:bevelT/>
              </a:sp3d>
            </p:spPr>
            <p:txBody>
              <a:bodyPr wrap="none" anchor="ctr"/>
              <a:lstStyle/>
              <a:p>
                <a:pPr eaLnBrk="0" hangingPunct="0">
                  <a:lnSpc>
                    <a:spcPct val="90000"/>
                  </a:lnSpc>
                  <a:buClrTx/>
                  <a:buFontTx/>
                  <a:buChar char="•"/>
                  <a:defRPr/>
                </a:pPr>
                <a:endParaRPr lang="en-US" sz="1400" b="1" dirty="0">
                  <a:solidFill>
                    <a:schemeClr val="bg1"/>
                  </a:solidFill>
                  <a:latin typeface="Times New Roman" pitchFamily="18" charset="0"/>
                </a:endParaRPr>
              </a:p>
            </p:txBody>
          </p:sp>
          <p:sp>
            <p:nvSpPr>
              <p:cNvPr id="170" name="5-Point Star 169"/>
              <p:cNvSpPr/>
              <p:nvPr/>
            </p:nvSpPr>
            <p:spPr bwMode="auto">
              <a:xfrm>
                <a:off x="1800634" y="2071734"/>
                <a:ext cx="213025" cy="226338"/>
              </a:xfrm>
              <a:prstGeom prst="star5">
                <a:avLst/>
              </a:prstGeom>
              <a:solidFill>
                <a:srgbClr val="666633"/>
              </a:solidFill>
              <a:ln w="9525" algn="ctr">
                <a:noFill/>
                <a:round/>
                <a:headEnd/>
                <a:tailEnd/>
              </a:ln>
              <a:effectLst>
                <a:outerShdw blurRad="50800" dist="38100" dir="8100000" algn="tr" rotWithShape="0">
                  <a:prstClr val="black">
                    <a:alpha val="40000"/>
                  </a:prstClr>
                </a:outerShdw>
              </a:effectLst>
              <a:scene3d>
                <a:camera prst="orthographicFront"/>
                <a:lightRig rig="threePt" dir="t"/>
              </a:scene3d>
              <a:sp3d>
                <a:bevelT/>
              </a:sp3d>
            </p:spPr>
            <p:txBody>
              <a:bodyPr wrap="none" anchor="ctr"/>
              <a:lstStyle/>
              <a:p>
                <a:pPr eaLnBrk="0" hangingPunct="0">
                  <a:lnSpc>
                    <a:spcPct val="90000"/>
                  </a:lnSpc>
                  <a:buClrTx/>
                  <a:buFontTx/>
                  <a:buChar char="•"/>
                  <a:defRPr/>
                </a:pPr>
                <a:endParaRPr lang="en-US" sz="1400" b="1" dirty="0">
                  <a:solidFill>
                    <a:schemeClr val="bg1"/>
                  </a:solidFill>
                  <a:latin typeface="Times New Roman" pitchFamily="18" charset="0"/>
                </a:endParaRPr>
              </a:p>
            </p:txBody>
          </p:sp>
          <p:sp>
            <p:nvSpPr>
              <p:cNvPr id="171" name="5-Point Star 170"/>
              <p:cNvSpPr/>
              <p:nvPr/>
            </p:nvSpPr>
            <p:spPr bwMode="auto">
              <a:xfrm>
                <a:off x="1990254" y="2071734"/>
                <a:ext cx="213025" cy="226338"/>
              </a:xfrm>
              <a:prstGeom prst="star5">
                <a:avLst/>
              </a:prstGeom>
              <a:solidFill>
                <a:srgbClr val="666633"/>
              </a:solidFill>
              <a:ln w="9525" algn="ctr">
                <a:noFill/>
                <a:round/>
                <a:headEnd/>
                <a:tailEnd/>
              </a:ln>
              <a:effectLst>
                <a:outerShdw blurRad="50800" dist="38100" dir="8100000" algn="tr" rotWithShape="0">
                  <a:prstClr val="black">
                    <a:alpha val="40000"/>
                  </a:prstClr>
                </a:outerShdw>
              </a:effectLst>
              <a:scene3d>
                <a:camera prst="orthographicFront"/>
                <a:lightRig rig="threePt" dir="t"/>
              </a:scene3d>
              <a:sp3d>
                <a:bevelT/>
              </a:sp3d>
            </p:spPr>
            <p:txBody>
              <a:bodyPr wrap="none" anchor="ctr"/>
              <a:lstStyle/>
              <a:p>
                <a:pPr eaLnBrk="0" hangingPunct="0">
                  <a:lnSpc>
                    <a:spcPct val="90000"/>
                  </a:lnSpc>
                  <a:buClrTx/>
                  <a:buFontTx/>
                  <a:buChar char="•"/>
                  <a:defRPr/>
                </a:pPr>
                <a:endParaRPr lang="en-US" sz="1400" b="1" dirty="0">
                  <a:solidFill>
                    <a:schemeClr val="bg1"/>
                  </a:solidFill>
                  <a:latin typeface="Times New Roman" pitchFamily="18" charset="0"/>
                </a:endParaRPr>
              </a:p>
            </p:txBody>
          </p:sp>
        </p:grpSp>
        <p:grpSp>
          <p:nvGrpSpPr>
            <p:cNvPr id="8" name="Group 71"/>
            <p:cNvGrpSpPr>
              <a:grpSpLocks/>
            </p:cNvGrpSpPr>
            <p:nvPr/>
          </p:nvGrpSpPr>
          <p:grpSpPr bwMode="auto">
            <a:xfrm>
              <a:off x="2431" y="2361"/>
              <a:ext cx="234" cy="86"/>
              <a:chOff x="1421394" y="2071734"/>
              <a:chExt cx="781885" cy="226338"/>
            </a:xfrm>
          </p:grpSpPr>
          <p:sp>
            <p:nvSpPr>
              <p:cNvPr id="164" name="5-Point Star 163"/>
              <p:cNvSpPr/>
              <p:nvPr/>
            </p:nvSpPr>
            <p:spPr bwMode="auto">
              <a:xfrm>
                <a:off x="1421394" y="2071734"/>
                <a:ext cx="213025" cy="226338"/>
              </a:xfrm>
              <a:prstGeom prst="star5">
                <a:avLst/>
              </a:prstGeom>
              <a:solidFill>
                <a:srgbClr val="666633"/>
              </a:solidFill>
              <a:ln w="9525" algn="ctr">
                <a:noFill/>
                <a:round/>
                <a:headEnd/>
                <a:tailEnd/>
              </a:ln>
              <a:effectLst>
                <a:outerShdw blurRad="50800" dist="38100" dir="8100000" algn="tr" rotWithShape="0">
                  <a:prstClr val="black">
                    <a:alpha val="40000"/>
                  </a:prstClr>
                </a:outerShdw>
              </a:effectLst>
              <a:scene3d>
                <a:camera prst="orthographicFront"/>
                <a:lightRig rig="threePt" dir="t"/>
              </a:scene3d>
              <a:sp3d>
                <a:bevelT/>
              </a:sp3d>
            </p:spPr>
            <p:txBody>
              <a:bodyPr wrap="none" anchor="ctr"/>
              <a:lstStyle/>
              <a:p>
                <a:pPr eaLnBrk="0" hangingPunct="0">
                  <a:lnSpc>
                    <a:spcPct val="90000"/>
                  </a:lnSpc>
                  <a:buClrTx/>
                  <a:buFontTx/>
                  <a:buChar char="•"/>
                  <a:defRPr/>
                </a:pPr>
                <a:endParaRPr lang="en-US" sz="1400" b="1" dirty="0">
                  <a:solidFill>
                    <a:schemeClr val="bg1"/>
                  </a:solidFill>
                  <a:latin typeface="Times New Roman" pitchFamily="18" charset="0"/>
                </a:endParaRPr>
              </a:p>
            </p:txBody>
          </p:sp>
          <p:sp>
            <p:nvSpPr>
              <p:cNvPr id="165" name="5-Point Star 164"/>
              <p:cNvSpPr/>
              <p:nvPr/>
            </p:nvSpPr>
            <p:spPr bwMode="auto">
              <a:xfrm>
                <a:off x="1611014" y="2071734"/>
                <a:ext cx="213025" cy="226338"/>
              </a:xfrm>
              <a:prstGeom prst="star5">
                <a:avLst/>
              </a:prstGeom>
              <a:solidFill>
                <a:srgbClr val="666633"/>
              </a:solidFill>
              <a:ln w="9525" algn="ctr">
                <a:noFill/>
                <a:round/>
                <a:headEnd/>
                <a:tailEnd/>
              </a:ln>
              <a:effectLst>
                <a:outerShdw blurRad="50800" dist="38100" dir="8100000" algn="tr" rotWithShape="0">
                  <a:prstClr val="black">
                    <a:alpha val="40000"/>
                  </a:prstClr>
                </a:outerShdw>
              </a:effectLst>
              <a:scene3d>
                <a:camera prst="orthographicFront"/>
                <a:lightRig rig="threePt" dir="t"/>
              </a:scene3d>
              <a:sp3d>
                <a:bevelT/>
              </a:sp3d>
            </p:spPr>
            <p:txBody>
              <a:bodyPr wrap="none" anchor="ctr"/>
              <a:lstStyle/>
              <a:p>
                <a:pPr eaLnBrk="0" hangingPunct="0">
                  <a:lnSpc>
                    <a:spcPct val="90000"/>
                  </a:lnSpc>
                  <a:buClrTx/>
                  <a:buFontTx/>
                  <a:buChar char="•"/>
                  <a:defRPr/>
                </a:pPr>
                <a:endParaRPr lang="en-US" sz="1400" b="1" dirty="0">
                  <a:solidFill>
                    <a:schemeClr val="bg1"/>
                  </a:solidFill>
                  <a:latin typeface="Times New Roman" pitchFamily="18" charset="0"/>
                </a:endParaRPr>
              </a:p>
            </p:txBody>
          </p:sp>
          <p:sp>
            <p:nvSpPr>
              <p:cNvPr id="166" name="5-Point Star 165"/>
              <p:cNvSpPr/>
              <p:nvPr/>
            </p:nvSpPr>
            <p:spPr bwMode="auto">
              <a:xfrm>
                <a:off x="1800634" y="2071734"/>
                <a:ext cx="213025" cy="226338"/>
              </a:xfrm>
              <a:prstGeom prst="star5">
                <a:avLst/>
              </a:prstGeom>
              <a:solidFill>
                <a:srgbClr val="666633"/>
              </a:solidFill>
              <a:ln w="9525" algn="ctr">
                <a:noFill/>
                <a:round/>
                <a:headEnd/>
                <a:tailEnd/>
              </a:ln>
              <a:effectLst>
                <a:outerShdw blurRad="50800" dist="38100" dir="8100000" algn="tr" rotWithShape="0">
                  <a:prstClr val="black">
                    <a:alpha val="40000"/>
                  </a:prstClr>
                </a:outerShdw>
              </a:effectLst>
              <a:scene3d>
                <a:camera prst="orthographicFront"/>
                <a:lightRig rig="threePt" dir="t"/>
              </a:scene3d>
              <a:sp3d>
                <a:bevelT/>
              </a:sp3d>
            </p:spPr>
            <p:txBody>
              <a:bodyPr wrap="none" anchor="ctr"/>
              <a:lstStyle/>
              <a:p>
                <a:pPr eaLnBrk="0" hangingPunct="0">
                  <a:lnSpc>
                    <a:spcPct val="90000"/>
                  </a:lnSpc>
                  <a:buClrTx/>
                  <a:buFontTx/>
                  <a:buChar char="•"/>
                  <a:defRPr/>
                </a:pPr>
                <a:endParaRPr lang="en-US" sz="1400" b="1" dirty="0">
                  <a:solidFill>
                    <a:schemeClr val="bg1"/>
                  </a:solidFill>
                  <a:latin typeface="Times New Roman" pitchFamily="18" charset="0"/>
                </a:endParaRPr>
              </a:p>
            </p:txBody>
          </p:sp>
          <p:sp>
            <p:nvSpPr>
              <p:cNvPr id="167" name="5-Point Star 166"/>
              <p:cNvSpPr/>
              <p:nvPr/>
            </p:nvSpPr>
            <p:spPr bwMode="auto">
              <a:xfrm>
                <a:off x="1990254" y="2071734"/>
                <a:ext cx="213025" cy="226338"/>
              </a:xfrm>
              <a:prstGeom prst="star5">
                <a:avLst/>
              </a:prstGeom>
              <a:solidFill>
                <a:srgbClr val="666633"/>
              </a:solidFill>
              <a:ln w="9525" algn="ctr">
                <a:noFill/>
                <a:round/>
                <a:headEnd/>
                <a:tailEnd/>
              </a:ln>
              <a:effectLst>
                <a:outerShdw blurRad="50800" dist="38100" dir="8100000" algn="tr" rotWithShape="0">
                  <a:prstClr val="black">
                    <a:alpha val="40000"/>
                  </a:prstClr>
                </a:outerShdw>
              </a:effectLst>
              <a:scene3d>
                <a:camera prst="orthographicFront"/>
                <a:lightRig rig="threePt" dir="t"/>
              </a:scene3d>
              <a:sp3d>
                <a:bevelT/>
              </a:sp3d>
            </p:spPr>
            <p:txBody>
              <a:bodyPr wrap="none" anchor="ctr"/>
              <a:lstStyle/>
              <a:p>
                <a:pPr eaLnBrk="0" hangingPunct="0">
                  <a:lnSpc>
                    <a:spcPct val="90000"/>
                  </a:lnSpc>
                  <a:buClrTx/>
                  <a:buFontTx/>
                  <a:buChar char="•"/>
                  <a:defRPr/>
                </a:pPr>
                <a:endParaRPr lang="en-US" sz="1400" b="1" dirty="0">
                  <a:solidFill>
                    <a:schemeClr val="bg1"/>
                  </a:solidFill>
                  <a:latin typeface="Times New Roman" pitchFamily="18" charset="0"/>
                </a:endParaRPr>
              </a:p>
            </p:txBody>
          </p:sp>
        </p:grpSp>
        <p:grpSp>
          <p:nvGrpSpPr>
            <p:cNvPr id="9" name="Group 76"/>
            <p:cNvGrpSpPr>
              <a:grpSpLocks/>
            </p:cNvGrpSpPr>
            <p:nvPr/>
          </p:nvGrpSpPr>
          <p:grpSpPr bwMode="auto">
            <a:xfrm>
              <a:off x="3002" y="2361"/>
              <a:ext cx="234" cy="86"/>
              <a:chOff x="1421394" y="2071734"/>
              <a:chExt cx="781885" cy="226338"/>
            </a:xfrm>
          </p:grpSpPr>
          <p:sp>
            <p:nvSpPr>
              <p:cNvPr id="160" name="5-Point Star 159"/>
              <p:cNvSpPr/>
              <p:nvPr/>
            </p:nvSpPr>
            <p:spPr bwMode="auto">
              <a:xfrm>
                <a:off x="1421394" y="2071734"/>
                <a:ext cx="213025" cy="226338"/>
              </a:xfrm>
              <a:prstGeom prst="star5">
                <a:avLst/>
              </a:prstGeom>
              <a:solidFill>
                <a:srgbClr val="666633"/>
              </a:solidFill>
              <a:ln w="9525" algn="ctr">
                <a:noFill/>
                <a:round/>
                <a:headEnd/>
                <a:tailEnd/>
              </a:ln>
              <a:effectLst>
                <a:outerShdw blurRad="50800" dist="38100" dir="8100000" algn="tr" rotWithShape="0">
                  <a:prstClr val="black">
                    <a:alpha val="40000"/>
                  </a:prstClr>
                </a:outerShdw>
              </a:effectLst>
              <a:scene3d>
                <a:camera prst="orthographicFront"/>
                <a:lightRig rig="threePt" dir="t"/>
              </a:scene3d>
              <a:sp3d>
                <a:bevelT/>
              </a:sp3d>
            </p:spPr>
            <p:txBody>
              <a:bodyPr wrap="none" anchor="ctr"/>
              <a:lstStyle/>
              <a:p>
                <a:pPr eaLnBrk="0" hangingPunct="0">
                  <a:lnSpc>
                    <a:spcPct val="90000"/>
                  </a:lnSpc>
                  <a:buClrTx/>
                  <a:buFontTx/>
                  <a:buChar char="•"/>
                  <a:defRPr/>
                </a:pPr>
                <a:endParaRPr lang="en-US" sz="1400" b="1" dirty="0">
                  <a:solidFill>
                    <a:schemeClr val="bg1"/>
                  </a:solidFill>
                  <a:latin typeface="Times New Roman" pitchFamily="18" charset="0"/>
                </a:endParaRPr>
              </a:p>
            </p:txBody>
          </p:sp>
          <p:sp>
            <p:nvSpPr>
              <p:cNvPr id="161" name="5-Point Star 160"/>
              <p:cNvSpPr/>
              <p:nvPr/>
            </p:nvSpPr>
            <p:spPr bwMode="auto">
              <a:xfrm>
                <a:off x="1611014" y="2071734"/>
                <a:ext cx="213025" cy="226338"/>
              </a:xfrm>
              <a:prstGeom prst="star5">
                <a:avLst/>
              </a:prstGeom>
              <a:solidFill>
                <a:srgbClr val="666633"/>
              </a:solidFill>
              <a:ln w="9525" algn="ctr">
                <a:noFill/>
                <a:round/>
                <a:headEnd/>
                <a:tailEnd/>
              </a:ln>
              <a:effectLst>
                <a:outerShdw blurRad="50800" dist="38100" dir="8100000" algn="tr" rotWithShape="0">
                  <a:prstClr val="black">
                    <a:alpha val="40000"/>
                  </a:prstClr>
                </a:outerShdw>
              </a:effectLst>
              <a:scene3d>
                <a:camera prst="orthographicFront"/>
                <a:lightRig rig="threePt" dir="t"/>
              </a:scene3d>
              <a:sp3d>
                <a:bevelT/>
              </a:sp3d>
            </p:spPr>
            <p:txBody>
              <a:bodyPr wrap="none" anchor="ctr"/>
              <a:lstStyle/>
              <a:p>
                <a:pPr eaLnBrk="0" hangingPunct="0">
                  <a:lnSpc>
                    <a:spcPct val="90000"/>
                  </a:lnSpc>
                  <a:buClrTx/>
                  <a:buFontTx/>
                  <a:buChar char="•"/>
                  <a:defRPr/>
                </a:pPr>
                <a:endParaRPr lang="en-US" sz="1400" b="1" dirty="0">
                  <a:solidFill>
                    <a:schemeClr val="bg1"/>
                  </a:solidFill>
                  <a:latin typeface="Times New Roman" pitchFamily="18" charset="0"/>
                </a:endParaRPr>
              </a:p>
            </p:txBody>
          </p:sp>
          <p:sp>
            <p:nvSpPr>
              <p:cNvPr id="162" name="5-Point Star 161"/>
              <p:cNvSpPr/>
              <p:nvPr/>
            </p:nvSpPr>
            <p:spPr bwMode="auto">
              <a:xfrm>
                <a:off x="1800634" y="2071734"/>
                <a:ext cx="213025" cy="226338"/>
              </a:xfrm>
              <a:prstGeom prst="star5">
                <a:avLst/>
              </a:prstGeom>
              <a:solidFill>
                <a:srgbClr val="666633"/>
              </a:solidFill>
              <a:ln w="9525" algn="ctr">
                <a:noFill/>
                <a:round/>
                <a:headEnd/>
                <a:tailEnd/>
              </a:ln>
              <a:effectLst>
                <a:outerShdw blurRad="50800" dist="38100" dir="8100000" algn="tr" rotWithShape="0">
                  <a:prstClr val="black">
                    <a:alpha val="40000"/>
                  </a:prstClr>
                </a:outerShdw>
              </a:effectLst>
              <a:scene3d>
                <a:camera prst="orthographicFront"/>
                <a:lightRig rig="threePt" dir="t"/>
              </a:scene3d>
              <a:sp3d>
                <a:bevelT/>
              </a:sp3d>
            </p:spPr>
            <p:txBody>
              <a:bodyPr wrap="none" anchor="ctr"/>
              <a:lstStyle/>
              <a:p>
                <a:pPr eaLnBrk="0" hangingPunct="0">
                  <a:lnSpc>
                    <a:spcPct val="90000"/>
                  </a:lnSpc>
                  <a:buClrTx/>
                  <a:buFontTx/>
                  <a:buChar char="•"/>
                  <a:defRPr/>
                </a:pPr>
                <a:endParaRPr lang="en-US" sz="1400" b="1" dirty="0">
                  <a:solidFill>
                    <a:schemeClr val="bg1"/>
                  </a:solidFill>
                  <a:latin typeface="Times New Roman" pitchFamily="18" charset="0"/>
                </a:endParaRPr>
              </a:p>
            </p:txBody>
          </p:sp>
          <p:sp>
            <p:nvSpPr>
              <p:cNvPr id="163" name="5-Point Star 162"/>
              <p:cNvSpPr/>
              <p:nvPr/>
            </p:nvSpPr>
            <p:spPr bwMode="auto">
              <a:xfrm>
                <a:off x="1990254" y="2071734"/>
                <a:ext cx="213025" cy="226338"/>
              </a:xfrm>
              <a:prstGeom prst="star5">
                <a:avLst/>
              </a:prstGeom>
              <a:solidFill>
                <a:srgbClr val="666633"/>
              </a:solidFill>
              <a:ln w="9525" algn="ctr">
                <a:noFill/>
                <a:round/>
                <a:headEnd/>
                <a:tailEnd/>
              </a:ln>
              <a:effectLst>
                <a:outerShdw blurRad="50800" dist="38100" dir="8100000" algn="tr" rotWithShape="0">
                  <a:prstClr val="black">
                    <a:alpha val="40000"/>
                  </a:prstClr>
                </a:outerShdw>
              </a:effectLst>
              <a:scene3d>
                <a:camera prst="orthographicFront"/>
                <a:lightRig rig="threePt" dir="t"/>
              </a:scene3d>
              <a:sp3d>
                <a:bevelT/>
              </a:sp3d>
            </p:spPr>
            <p:txBody>
              <a:bodyPr wrap="none" anchor="ctr"/>
              <a:lstStyle/>
              <a:p>
                <a:pPr eaLnBrk="0" hangingPunct="0">
                  <a:lnSpc>
                    <a:spcPct val="90000"/>
                  </a:lnSpc>
                  <a:buClrTx/>
                  <a:buFontTx/>
                  <a:buChar char="•"/>
                  <a:defRPr/>
                </a:pPr>
                <a:endParaRPr lang="en-US" sz="1400" b="1" dirty="0">
                  <a:solidFill>
                    <a:schemeClr val="bg1"/>
                  </a:solidFill>
                  <a:latin typeface="Times New Roman" pitchFamily="18" charset="0"/>
                </a:endParaRPr>
              </a:p>
            </p:txBody>
          </p:sp>
        </p:grpSp>
        <p:grpSp>
          <p:nvGrpSpPr>
            <p:cNvPr id="10" name="Group 81"/>
            <p:cNvGrpSpPr>
              <a:grpSpLocks/>
            </p:cNvGrpSpPr>
            <p:nvPr/>
          </p:nvGrpSpPr>
          <p:grpSpPr bwMode="auto">
            <a:xfrm>
              <a:off x="3603" y="2361"/>
              <a:ext cx="178" cy="86"/>
              <a:chOff x="5883238" y="2079276"/>
              <a:chExt cx="454067" cy="173525"/>
            </a:xfrm>
          </p:grpSpPr>
          <p:sp>
            <p:nvSpPr>
              <p:cNvPr id="156" name="5-Point Star 155"/>
              <p:cNvSpPr/>
              <p:nvPr/>
            </p:nvSpPr>
            <p:spPr bwMode="auto">
              <a:xfrm>
                <a:off x="5883238" y="2079276"/>
                <a:ext cx="163318" cy="173525"/>
              </a:xfrm>
              <a:prstGeom prst="star5">
                <a:avLst/>
              </a:prstGeom>
              <a:solidFill>
                <a:srgbClr val="666633"/>
              </a:solidFill>
              <a:ln w="9525" algn="ctr">
                <a:noFill/>
                <a:round/>
                <a:headEnd/>
                <a:tailEnd/>
              </a:ln>
              <a:effectLst>
                <a:outerShdw blurRad="50800" dist="38100" dir="8100000" algn="tr" rotWithShape="0">
                  <a:prstClr val="black">
                    <a:alpha val="40000"/>
                  </a:prstClr>
                </a:outerShdw>
              </a:effectLst>
              <a:scene3d>
                <a:camera prst="orthographicFront"/>
                <a:lightRig rig="threePt" dir="t"/>
              </a:scene3d>
              <a:sp3d>
                <a:bevelT/>
              </a:sp3d>
            </p:spPr>
            <p:txBody>
              <a:bodyPr wrap="none" anchor="ctr"/>
              <a:lstStyle/>
              <a:p>
                <a:pPr eaLnBrk="0" hangingPunct="0">
                  <a:lnSpc>
                    <a:spcPct val="90000"/>
                  </a:lnSpc>
                  <a:buClrTx/>
                  <a:buFontTx/>
                  <a:buChar char="•"/>
                  <a:defRPr/>
                </a:pPr>
                <a:endParaRPr lang="en-US" sz="1400" b="1" dirty="0">
                  <a:solidFill>
                    <a:schemeClr val="bg1"/>
                  </a:solidFill>
                  <a:latin typeface="Times New Roman" pitchFamily="18" charset="0"/>
                </a:endParaRPr>
              </a:p>
            </p:txBody>
          </p:sp>
          <p:sp>
            <p:nvSpPr>
              <p:cNvPr id="158" name="5-Point Star 157"/>
              <p:cNvSpPr/>
              <p:nvPr/>
            </p:nvSpPr>
            <p:spPr bwMode="auto">
              <a:xfrm>
                <a:off x="6028613" y="2079276"/>
                <a:ext cx="163318" cy="173525"/>
              </a:xfrm>
              <a:prstGeom prst="star5">
                <a:avLst/>
              </a:prstGeom>
              <a:solidFill>
                <a:srgbClr val="666633"/>
              </a:solidFill>
              <a:ln w="9525" algn="ctr">
                <a:noFill/>
                <a:round/>
                <a:headEnd/>
                <a:tailEnd/>
              </a:ln>
              <a:effectLst>
                <a:outerShdw blurRad="50800" dist="38100" dir="8100000" algn="tr" rotWithShape="0">
                  <a:prstClr val="black">
                    <a:alpha val="40000"/>
                  </a:prstClr>
                </a:outerShdw>
              </a:effectLst>
              <a:scene3d>
                <a:camera prst="orthographicFront"/>
                <a:lightRig rig="threePt" dir="t"/>
              </a:scene3d>
              <a:sp3d>
                <a:bevelT/>
              </a:sp3d>
            </p:spPr>
            <p:txBody>
              <a:bodyPr wrap="none" anchor="ctr"/>
              <a:lstStyle/>
              <a:p>
                <a:pPr eaLnBrk="0" hangingPunct="0">
                  <a:lnSpc>
                    <a:spcPct val="90000"/>
                  </a:lnSpc>
                  <a:buClrTx/>
                  <a:buFontTx/>
                  <a:buChar char="•"/>
                  <a:defRPr/>
                </a:pPr>
                <a:endParaRPr lang="en-US" sz="1400" b="1" dirty="0">
                  <a:solidFill>
                    <a:schemeClr val="bg1"/>
                  </a:solidFill>
                  <a:latin typeface="Times New Roman" pitchFamily="18" charset="0"/>
                </a:endParaRPr>
              </a:p>
            </p:txBody>
          </p:sp>
          <p:sp>
            <p:nvSpPr>
              <p:cNvPr id="159" name="5-Point Star 158"/>
              <p:cNvSpPr/>
              <p:nvPr/>
            </p:nvSpPr>
            <p:spPr bwMode="auto">
              <a:xfrm>
                <a:off x="6173987" y="2079276"/>
                <a:ext cx="163318" cy="173525"/>
              </a:xfrm>
              <a:prstGeom prst="star5">
                <a:avLst/>
              </a:prstGeom>
              <a:solidFill>
                <a:srgbClr val="666633"/>
              </a:solidFill>
              <a:ln w="9525" algn="ctr">
                <a:noFill/>
                <a:round/>
                <a:headEnd/>
                <a:tailEnd/>
              </a:ln>
              <a:effectLst>
                <a:outerShdw blurRad="50800" dist="38100" dir="8100000" algn="tr" rotWithShape="0">
                  <a:prstClr val="black">
                    <a:alpha val="40000"/>
                  </a:prstClr>
                </a:outerShdw>
              </a:effectLst>
              <a:scene3d>
                <a:camera prst="orthographicFront"/>
                <a:lightRig rig="threePt" dir="t"/>
              </a:scene3d>
              <a:sp3d>
                <a:bevelT/>
              </a:sp3d>
            </p:spPr>
            <p:txBody>
              <a:bodyPr wrap="none" anchor="ctr"/>
              <a:lstStyle/>
              <a:p>
                <a:pPr eaLnBrk="0" hangingPunct="0">
                  <a:lnSpc>
                    <a:spcPct val="90000"/>
                  </a:lnSpc>
                  <a:buClrTx/>
                  <a:buFontTx/>
                  <a:buChar char="•"/>
                  <a:defRPr/>
                </a:pPr>
                <a:endParaRPr lang="en-US" sz="1400" b="1" dirty="0">
                  <a:solidFill>
                    <a:schemeClr val="bg1"/>
                  </a:solidFill>
                  <a:latin typeface="Times New Roman" pitchFamily="18" charset="0"/>
                </a:endParaRPr>
              </a:p>
            </p:txBody>
          </p:sp>
        </p:grpSp>
        <p:sp>
          <p:nvSpPr>
            <p:cNvPr id="35879" name="TextBox 88"/>
            <p:cNvSpPr txBox="1">
              <a:spLocks noChangeArrowheads="1"/>
            </p:cNvSpPr>
            <p:nvPr/>
          </p:nvSpPr>
          <p:spPr bwMode="auto">
            <a:xfrm>
              <a:off x="1850" y="2449"/>
              <a:ext cx="263" cy="153"/>
            </a:xfrm>
            <a:prstGeom prst="rect">
              <a:avLst/>
            </a:prstGeom>
            <a:noFill/>
            <a:ln w="9525">
              <a:noFill/>
              <a:miter lim="800000"/>
              <a:headEnd/>
              <a:tailEnd/>
            </a:ln>
          </p:spPr>
          <p:txBody>
            <a:bodyPr wrap="none">
              <a:spAutoFit/>
            </a:bodyPr>
            <a:lstStyle/>
            <a:p>
              <a:pPr eaLnBrk="0" hangingPunct="0">
                <a:lnSpc>
                  <a:spcPct val="80000"/>
                </a:lnSpc>
                <a:buClrTx/>
                <a:buFontTx/>
                <a:buChar char="•"/>
              </a:pPr>
              <a:r>
                <a:rPr lang="en-US" sz="900">
                  <a:latin typeface="Times New Roman" pitchFamily="18" charset="0"/>
                </a:rPr>
                <a:t>CG</a:t>
              </a:r>
            </a:p>
            <a:p>
              <a:pPr eaLnBrk="0" hangingPunct="0">
                <a:lnSpc>
                  <a:spcPct val="80000"/>
                </a:lnSpc>
                <a:buClrTx/>
                <a:buFontTx/>
                <a:buChar char="•"/>
              </a:pPr>
              <a:r>
                <a:rPr lang="en-US" sz="900">
                  <a:latin typeface="Times New Roman" pitchFamily="18" charset="0"/>
                </a:rPr>
                <a:t>TRADOC</a:t>
              </a:r>
            </a:p>
          </p:txBody>
        </p:sp>
        <p:sp>
          <p:nvSpPr>
            <p:cNvPr id="151" name="Rectangle 150"/>
            <p:cNvSpPr/>
            <p:nvPr/>
          </p:nvSpPr>
          <p:spPr bwMode="auto">
            <a:xfrm>
              <a:off x="2911" y="2717"/>
              <a:ext cx="416" cy="167"/>
            </a:xfrm>
            <a:prstGeom prst="rect">
              <a:avLst/>
            </a:prstGeom>
            <a:gradFill flip="none" rotWithShape="1">
              <a:gsLst>
                <a:gs pos="0">
                  <a:srgbClr val="669900">
                    <a:shade val="30000"/>
                    <a:satMod val="115000"/>
                  </a:srgbClr>
                </a:gs>
                <a:gs pos="50000">
                  <a:srgbClr val="669900">
                    <a:shade val="67500"/>
                    <a:satMod val="115000"/>
                  </a:srgbClr>
                </a:gs>
                <a:gs pos="100000">
                  <a:srgbClr val="669900">
                    <a:shade val="100000"/>
                    <a:satMod val="115000"/>
                  </a:srgbClr>
                </a:gs>
              </a:gsLst>
              <a:lin ang="16200000" scaled="1"/>
              <a:tileRect/>
            </a:gradFill>
            <a:ln w="190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wrap="none" anchor="ctr"/>
            <a:lstStyle/>
            <a:p>
              <a:pPr eaLnBrk="0" fontAlgn="auto" hangingPunct="0">
                <a:lnSpc>
                  <a:spcPct val="130000"/>
                </a:lnSpc>
                <a:spcBef>
                  <a:spcPts val="0"/>
                </a:spcBef>
                <a:spcAft>
                  <a:spcPts val="0"/>
                </a:spcAft>
                <a:buClrTx/>
                <a:buFontTx/>
                <a:buChar char="•"/>
                <a:defRPr/>
              </a:pPr>
              <a:endParaRPr lang="en-US" sz="2800" dirty="0"/>
            </a:p>
          </p:txBody>
        </p:sp>
        <p:sp>
          <p:nvSpPr>
            <p:cNvPr id="35881" name="TextBox 102"/>
            <p:cNvSpPr txBox="1">
              <a:spLocks noChangeArrowheads="1"/>
            </p:cNvSpPr>
            <p:nvPr/>
          </p:nvSpPr>
          <p:spPr bwMode="auto">
            <a:xfrm>
              <a:off x="2462" y="2449"/>
              <a:ext cx="172" cy="153"/>
            </a:xfrm>
            <a:prstGeom prst="rect">
              <a:avLst/>
            </a:prstGeom>
            <a:noFill/>
            <a:ln w="9525">
              <a:noFill/>
              <a:miter lim="800000"/>
              <a:headEnd/>
              <a:tailEnd/>
            </a:ln>
          </p:spPr>
          <p:txBody>
            <a:bodyPr wrap="none">
              <a:spAutoFit/>
            </a:bodyPr>
            <a:lstStyle/>
            <a:p>
              <a:pPr eaLnBrk="0" hangingPunct="0">
                <a:lnSpc>
                  <a:spcPct val="80000"/>
                </a:lnSpc>
                <a:buClrTx/>
                <a:buFontTx/>
                <a:buChar char="•"/>
              </a:pPr>
              <a:r>
                <a:rPr lang="en-US" sz="900">
                  <a:latin typeface="Times New Roman" pitchFamily="18" charset="0"/>
                </a:rPr>
                <a:t>CG</a:t>
              </a:r>
            </a:p>
            <a:p>
              <a:pPr eaLnBrk="0" hangingPunct="0">
                <a:lnSpc>
                  <a:spcPct val="80000"/>
                </a:lnSpc>
                <a:buClrTx/>
                <a:buFontTx/>
                <a:buChar char="•"/>
              </a:pPr>
              <a:r>
                <a:rPr lang="en-US" sz="900">
                  <a:latin typeface="Times New Roman" pitchFamily="18" charset="0"/>
                </a:rPr>
                <a:t>AMC</a:t>
              </a:r>
            </a:p>
          </p:txBody>
        </p:sp>
        <p:sp>
          <p:nvSpPr>
            <p:cNvPr id="35882" name="TextBox 103"/>
            <p:cNvSpPr txBox="1">
              <a:spLocks noChangeArrowheads="1"/>
            </p:cNvSpPr>
            <p:nvPr/>
          </p:nvSpPr>
          <p:spPr bwMode="auto">
            <a:xfrm>
              <a:off x="2968" y="2449"/>
              <a:ext cx="302" cy="153"/>
            </a:xfrm>
            <a:prstGeom prst="rect">
              <a:avLst/>
            </a:prstGeom>
            <a:noFill/>
            <a:ln w="9525">
              <a:noFill/>
              <a:miter lim="800000"/>
              <a:headEnd/>
              <a:tailEnd/>
            </a:ln>
          </p:spPr>
          <p:txBody>
            <a:bodyPr wrap="none">
              <a:spAutoFit/>
            </a:bodyPr>
            <a:lstStyle/>
            <a:p>
              <a:pPr eaLnBrk="0" hangingPunct="0">
                <a:lnSpc>
                  <a:spcPct val="80000"/>
                </a:lnSpc>
                <a:buClrTx/>
                <a:buFontTx/>
                <a:buChar char="•"/>
              </a:pPr>
              <a:r>
                <a:rPr lang="en-US" sz="900">
                  <a:latin typeface="Times New Roman" pitchFamily="18" charset="0"/>
                </a:rPr>
                <a:t>CG</a:t>
              </a:r>
            </a:p>
            <a:p>
              <a:pPr eaLnBrk="0" hangingPunct="0">
                <a:lnSpc>
                  <a:spcPct val="80000"/>
                </a:lnSpc>
                <a:buClrTx/>
                <a:buFontTx/>
                <a:buChar char="•"/>
              </a:pPr>
              <a:r>
                <a:rPr lang="en-US" sz="900">
                  <a:latin typeface="Times New Roman" pitchFamily="18" charset="0"/>
                </a:rPr>
                <a:t>FORSCOM</a:t>
              </a:r>
            </a:p>
          </p:txBody>
        </p:sp>
        <p:sp>
          <p:nvSpPr>
            <p:cNvPr id="35883" name="TextBox 104"/>
            <p:cNvSpPr txBox="1">
              <a:spLocks noChangeArrowheads="1"/>
            </p:cNvSpPr>
            <p:nvPr/>
          </p:nvSpPr>
          <p:spPr bwMode="auto">
            <a:xfrm>
              <a:off x="3578" y="2449"/>
              <a:ext cx="228" cy="153"/>
            </a:xfrm>
            <a:prstGeom prst="rect">
              <a:avLst/>
            </a:prstGeom>
            <a:noFill/>
            <a:ln w="9525">
              <a:noFill/>
              <a:miter lim="800000"/>
              <a:headEnd/>
              <a:tailEnd/>
            </a:ln>
          </p:spPr>
          <p:txBody>
            <a:bodyPr wrap="none">
              <a:spAutoFit/>
            </a:bodyPr>
            <a:lstStyle/>
            <a:p>
              <a:pPr eaLnBrk="0" hangingPunct="0">
                <a:lnSpc>
                  <a:spcPct val="80000"/>
                </a:lnSpc>
                <a:buClrTx/>
                <a:buFontTx/>
                <a:buChar char="•"/>
              </a:pPr>
              <a:r>
                <a:rPr lang="en-US" sz="900">
                  <a:latin typeface="Times New Roman" pitchFamily="18" charset="0"/>
                </a:rPr>
                <a:t>CG</a:t>
              </a:r>
            </a:p>
            <a:p>
              <a:pPr eaLnBrk="0" hangingPunct="0">
                <a:lnSpc>
                  <a:spcPct val="80000"/>
                </a:lnSpc>
                <a:buClrTx/>
                <a:buFontTx/>
                <a:buChar char="•"/>
              </a:pPr>
              <a:r>
                <a:rPr lang="en-US" sz="900">
                  <a:latin typeface="Times New Roman" pitchFamily="18" charset="0"/>
                </a:rPr>
                <a:t>IMCOM</a:t>
              </a:r>
            </a:p>
          </p:txBody>
        </p:sp>
        <p:grpSp>
          <p:nvGrpSpPr>
            <p:cNvPr id="11" name="Group 104"/>
            <p:cNvGrpSpPr>
              <a:grpSpLocks/>
            </p:cNvGrpSpPr>
            <p:nvPr/>
          </p:nvGrpSpPr>
          <p:grpSpPr bwMode="auto">
            <a:xfrm rot="21435745">
              <a:off x="4610" y="1938"/>
              <a:ext cx="480" cy="2069"/>
              <a:chOff x="4737" y="1808"/>
              <a:chExt cx="480" cy="2241"/>
            </a:xfrm>
            <a:solidFill>
              <a:srgbClr val="92D050"/>
            </a:solidFill>
          </p:grpSpPr>
          <p:sp>
            <p:nvSpPr>
              <p:cNvPr id="173" name="Down Arrow 172"/>
              <p:cNvSpPr>
                <a:spLocks noChangeArrowheads="1"/>
              </p:cNvSpPr>
              <p:nvPr/>
            </p:nvSpPr>
            <p:spPr bwMode="auto">
              <a:xfrm rot="8284144">
                <a:off x="4737" y="1808"/>
                <a:ext cx="480" cy="2241"/>
              </a:xfrm>
              <a:prstGeom prst="downArrow">
                <a:avLst>
                  <a:gd name="adj1" fmla="val 50000"/>
                  <a:gd name="adj2" fmla="val 49995"/>
                </a:avLst>
              </a:prstGeom>
              <a:grpFill/>
              <a:ln w="25400" algn="ctr">
                <a:solidFill>
                  <a:schemeClr val="tx1"/>
                </a:solidFill>
                <a:miter lim="800000"/>
                <a:headEnd/>
                <a:tailEnd/>
              </a:ln>
            </p:spPr>
            <p:txBody>
              <a:bodyPr rot="10800000" anchor="ctr"/>
              <a:lstStyle/>
              <a:p>
                <a:pPr eaLnBrk="0" fontAlgn="auto" hangingPunct="0">
                  <a:lnSpc>
                    <a:spcPct val="130000"/>
                  </a:lnSpc>
                  <a:spcBef>
                    <a:spcPts val="0"/>
                  </a:spcBef>
                  <a:spcAft>
                    <a:spcPts val="0"/>
                  </a:spcAft>
                  <a:buClrTx/>
                  <a:buFontTx/>
                  <a:buChar char="•"/>
                  <a:defRPr/>
                </a:pPr>
                <a:endParaRPr lang="en-US" sz="2800" dirty="0">
                  <a:solidFill>
                    <a:schemeClr val="lt1"/>
                  </a:solidFill>
                  <a:latin typeface="Times New Roman" pitchFamily="18" charset="0"/>
                  <a:cs typeface="Arial" pitchFamily="34" charset="0"/>
                </a:endParaRPr>
              </a:p>
            </p:txBody>
          </p:sp>
          <p:sp>
            <p:nvSpPr>
              <p:cNvPr id="174" name="TextBox 95"/>
              <p:cNvSpPr txBox="1">
                <a:spLocks noChangeArrowheads="1"/>
              </p:cNvSpPr>
              <p:nvPr/>
            </p:nvSpPr>
            <p:spPr bwMode="auto">
              <a:xfrm rot="2912778">
                <a:off x="4038" y="2816"/>
                <a:ext cx="1928" cy="262"/>
              </a:xfrm>
              <a:prstGeom prst="rect">
                <a:avLst/>
              </a:prstGeom>
              <a:noFill/>
              <a:ln w="9525">
                <a:noFill/>
                <a:miter lim="800000"/>
                <a:headEnd/>
                <a:tailEnd/>
              </a:ln>
            </p:spPr>
            <p:txBody>
              <a:bodyPr wrap="none">
                <a:spAutoFit/>
              </a:bodyPr>
              <a:lstStyle/>
              <a:p>
                <a:pPr algn="l" eaLnBrk="0" hangingPunct="0">
                  <a:lnSpc>
                    <a:spcPct val="130000"/>
                  </a:lnSpc>
                  <a:buClrTx/>
                  <a:defRPr/>
                </a:pPr>
                <a:r>
                  <a:rPr lang="en-US" sz="1800" dirty="0">
                    <a:latin typeface="Times New Roman" pitchFamily="18" charset="0"/>
                    <a:cs typeface="Arial" pitchFamily="34" charset="0"/>
                  </a:rPr>
                  <a:t>Cost Management Construct</a:t>
                </a:r>
              </a:p>
            </p:txBody>
          </p:sp>
        </p:grpSp>
        <p:sp>
          <p:nvSpPr>
            <p:cNvPr id="35885" name="TextBox 100"/>
            <p:cNvSpPr txBox="1">
              <a:spLocks noChangeArrowheads="1"/>
            </p:cNvSpPr>
            <p:nvPr/>
          </p:nvSpPr>
          <p:spPr bwMode="auto">
            <a:xfrm rot="-2804886">
              <a:off x="62" y="2729"/>
              <a:ext cx="1752" cy="262"/>
            </a:xfrm>
            <a:prstGeom prst="rect">
              <a:avLst/>
            </a:prstGeom>
            <a:noFill/>
            <a:ln w="9525">
              <a:noFill/>
              <a:miter lim="800000"/>
              <a:headEnd/>
              <a:tailEnd/>
            </a:ln>
          </p:spPr>
          <p:txBody>
            <a:bodyPr wrap="none">
              <a:spAutoFit/>
            </a:bodyPr>
            <a:lstStyle/>
            <a:p>
              <a:pPr algn="l" eaLnBrk="0" hangingPunct="0">
                <a:lnSpc>
                  <a:spcPct val="130000"/>
                </a:lnSpc>
                <a:buClrTx/>
              </a:pPr>
              <a:r>
                <a:rPr lang="en-US" sz="1800">
                  <a:latin typeface="Times New Roman" pitchFamily="18" charset="0"/>
                  <a:cs typeface="Arial" charset="0"/>
                </a:rPr>
                <a:t>Program / Budget Construct</a:t>
              </a:r>
            </a:p>
          </p:txBody>
        </p:sp>
        <p:sp>
          <p:nvSpPr>
            <p:cNvPr id="35886" name="Text Box 106"/>
            <p:cNvSpPr txBox="1">
              <a:spLocks noChangeArrowheads="1"/>
            </p:cNvSpPr>
            <p:nvPr/>
          </p:nvSpPr>
          <p:spPr bwMode="auto">
            <a:xfrm>
              <a:off x="2883" y="2724"/>
              <a:ext cx="471" cy="167"/>
            </a:xfrm>
            <a:prstGeom prst="rect">
              <a:avLst/>
            </a:prstGeom>
            <a:noFill/>
            <a:ln w="9525">
              <a:noFill/>
              <a:miter lim="800000"/>
              <a:headEnd/>
              <a:tailEnd/>
            </a:ln>
          </p:spPr>
          <p:txBody>
            <a:bodyPr>
              <a:spAutoFit/>
            </a:bodyPr>
            <a:lstStyle/>
            <a:p>
              <a:pPr eaLnBrk="0" hangingPunct="0">
                <a:lnSpc>
                  <a:spcPct val="80000"/>
                </a:lnSpc>
                <a:buClrTx/>
                <a:buFontTx/>
                <a:buChar char="•"/>
              </a:pPr>
              <a:r>
                <a:rPr lang="en-US" sz="700" b="1">
                  <a:solidFill>
                    <a:schemeClr val="bg1"/>
                  </a:solidFill>
                  <a:latin typeface="Times New Roman" pitchFamily="18" charset="0"/>
                </a:rPr>
                <a:t>ARFORGEN Synch Board</a:t>
              </a:r>
            </a:p>
          </p:txBody>
        </p:sp>
      </p:grpSp>
      <p:sp>
        <p:nvSpPr>
          <p:cNvPr id="35844" name="Rectangle 196"/>
          <p:cNvSpPr>
            <a:spLocks noChangeArrowheads="1"/>
          </p:cNvSpPr>
          <p:nvPr/>
        </p:nvSpPr>
        <p:spPr bwMode="auto">
          <a:xfrm>
            <a:off x="838200" y="293688"/>
            <a:ext cx="7391400" cy="974725"/>
          </a:xfrm>
          <a:prstGeom prst="rect">
            <a:avLst/>
          </a:prstGeom>
          <a:noFill/>
          <a:ln w="9525">
            <a:noFill/>
            <a:miter lim="800000"/>
            <a:headEnd/>
            <a:tailEnd/>
          </a:ln>
        </p:spPr>
        <p:txBody>
          <a:bodyPr lIns="274320" tIns="0" rIns="182880" bIns="0" anchor="ctr">
            <a:spAutoFit/>
          </a:bodyPr>
          <a:lstStyle/>
          <a:p>
            <a:pPr>
              <a:buClrTx/>
            </a:pPr>
            <a:r>
              <a:rPr lang="en-US" b="1"/>
              <a:t>Need to Understand What the Resources Buy – The Army Product</a:t>
            </a:r>
          </a:p>
        </p:txBody>
      </p:sp>
      <p:sp>
        <p:nvSpPr>
          <p:cNvPr id="35845" name="Text Box 157"/>
          <p:cNvSpPr txBox="1">
            <a:spLocks noChangeArrowheads="1"/>
          </p:cNvSpPr>
          <p:nvPr/>
        </p:nvSpPr>
        <p:spPr bwMode="auto">
          <a:xfrm>
            <a:off x="231775" y="6599238"/>
            <a:ext cx="790575" cy="182562"/>
          </a:xfrm>
          <a:prstGeom prst="rect">
            <a:avLst/>
          </a:prstGeom>
          <a:noFill/>
          <a:ln w="12700" algn="ctr">
            <a:noFill/>
            <a:miter lim="800000"/>
            <a:headEnd/>
            <a:tailEnd/>
          </a:ln>
        </p:spPr>
        <p:txBody>
          <a:bodyPr wrap="none" lIns="92075" tIns="0" rIns="92075" bIns="0">
            <a:spAutoFit/>
          </a:bodyPr>
          <a:lstStyle/>
          <a:p>
            <a:r>
              <a:rPr lang="en-US" sz="1200"/>
              <a:t>S4L3_p3</a:t>
            </a:r>
          </a:p>
        </p:txBody>
      </p:sp>
      <p:cxnSp>
        <p:nvCxnSpPr>
          <p:cNvPr id="223" name="Straight Connector 222"/>
          <p:cNvCxnSpPr/>
          <p:nvPr/>
        </p:nvCxnSpPr>
        <p:spPr>
          <a:xfrm>
            <a:off x="685800" y="6096000"/>
            <a:ext cx="7772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Freeform 238"/>
          <p:cNvSpPr/>
          <p:nvPr/>
        </p:nvSpPr>
        <p:spPr>
          <a:xfrm>
            <a:off x="7686675" y="1752600"/>
            <a:ext cx="641350" cy="3949700"/>
          </a:xfrm>
          <a:custGeom>
            <a:avLst/>
            <a:gdLst>
              <a:gd name="connsiteX0" fmla="*/ 0 w 641350"/>
              <a:gd name="connsiteY0" fmla="*/ 215900 h 3949700"/>
              <a:gd name="connsiteX1" fmla="*/ 635000 w 641350"/>
              <a:gd name="connsiteY1" fmla="*/ 0 h 3949700"/>
              <a:gd name="connsiteX2" fmla="*/ 641350 w 641350"/>
              <a:gd name="connsiteY2" fmla="*/ 3714750 h 3949700"/>
              <a:gd name="connsiteX3" fmla="*/ 0 w 641350"/>
              <a:gd name="connsiteY3" fmla="*/ 3949700 h 3949700"/>
              <a:gd name="connsiteX4" fmla="*/ 0 w 641350"/>
              <a:gd name="connsiteY4" fmla="*/ 215900 h 3949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1350" h="3949700">
                <a:moveTo>
                  <a:pt x="0" y="215900"/>
                </a:moveTo>
                <a:lnTo>
                  <a:pt x="635000" y="0"/>
                </a:lnTo>
                <a:cubicBezTo>
                  <a:pt x="637117" y="1238250"/>
                  <a:pt x="639233" y="2476500"/>
                  <a:pt x="641350" y="3714750"/>
                </a:cubicBezTo>
                <a:lnTo>
                  <a:pt x="0" y="3949700"/>
                </a:lnTo>
                <a:lnTo>
                  <a:pt x="0" y="215900"/>
                </a:lnTo>
                <a:close/>
              </a:path>
            </a:pathLst>
          </a:cu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ClrTx/>
              <a:defRPr/>
            </a:pPr>
            <a:endParaRPr lang="en-US" sz="1800" dirty="0"/>
          </a:p>
        </p:txBody>
      </p:sp>
      <p:sp>
        <p:nvSpPr>
          <p:cNvPr id="216" name="Freeform 215"/>
          <p:cNvSpPr/>
          <p:nvPr/>
        </p:nvSpPr>
        <p:spPr>
          <a:xfrm>
            <a:off x="5475288" y="4724400"/>
            <a:ext cx="2209800" cy="1587500"/>
          </a:xfrm>
          <a:custGeom>
            <a:avLst/>
            <a:gdLst>
              <a:gd name="connsiteX0" fmla="*/ 0 w 2209800"/>
              <a:gd name="connsiteY0" fmla="*/ 609600 h 1587500"/>
              <a:gd name="connsiteX1" fmla="*/ 6350 w 2209800"/>
              <a:gd name="connsiteY1" fmla="*/ 1587500 h 1587500"/>
              <a:gd name="connsiteX2" fmla="*/ 2203450 w 2209800"/>
              <a:gd name="connsiteY2" fmla="*/ 990600 h 1587500"/>
              <a:gd name="connsiteX3" fmla="*/ 2209800 w 2209800"/>
              <a:gd name="connsiteY3" fmla="*/ 0 h 1587500"/>
              <a:gd name="connsiteX4" fmla="*/ 0 w 2209800"/>
              <a:gd name="connsiteY4" fmla="*/ 609600 h 1587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1587500">
                <a:moveTo>
                  <a:pt x="0" y="609600"/>
                </a:moveTo>
                <a:cubicBezTo>
                  <a:pt x="2117" y="935567"/>
                  <a:pt x="4233" y="1261533"/>
                  <a:pt x="6350" y="1587500"/>
                </a:cubicBezTo>
                <a:lnTo>
                  <a:pt x="2203450" y="990600"/>
                </a:lnTo>
                <a:cubicBezTo>
                  <a:pt x="2205567" y="660400"/>
                  <a:pt x="2207683" y="330200"/>
                  <a:pt x="2209800" y="0"/>
                </a:cubicBezTo>
                <a:lnTo>
                  <a:pt x="0" y="609600"/>
                </a:lnTo>
                <a:close/>
              </a:path>
            </a:pathLst>
          </a:custGeom>
          <a:solidFill>
            <a:srgbClr val="5283B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ClrTx/>
              <a:defRPr/>
            </a:pPr>
            <a:endParaRPr lang="en-US" sz="1800" dirty="0"/>
          </a:p>
        </p:txBody>
      </p:sp>
      <p:sp>
        <p:nvSpPr>
          <p:cNvPr id="215" name="Freeform 214"/>
          <p:cNvSpPr/>
          <p:nvPr/>
        </p:nvSpPr>
        <p:spPr>
          <a:xfrm>
            <a:off x="5468938" y="3822700"/>
            <a:ext cx="2209800" cy="1498600"/>
          </a:xfrm>
          <a:custGeom>
            <a:avLst/>
            <a:gdLst>
              <a:gd name="connsiteX0" fmla="*/ 6350 w 2209800"/>
              <a:gd name="connsiteY0" fmla="*/ 596900 h 1498600"/>
              <a:gd name="connsiteX1" fmla="*/ 0 w 2209800"/>
              <a:gd name="connsiteY1" fmla="*/ 1498600 h 1498600"/>
              <a:gd name="connsiteX2" fmla="*/ 2209800 w 2209800"/>
              <a:gd name="connsiteY2" fmla="*/ 889000 h 1498600"/>
              <a:gd name="connsiteX3" fmla="*/ 2209800 w 2209800"/>
              <a:gd name="connsiteY3" fmla="*/ 0 h 1498600"/>
              <a:gd name="connsiteX4" fmla="*/ 6350 w 2209800"/>
              <a:gd name="connsiteY4" fmla="*/ 596900 h 149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1498600">
                <a:moveTo>
                  <a:pt x="6350" y="596900"/>
                </a:moveTo>
                <a:cubicBezTo>
                  <a:pt x="4233" y="897467"/>
                  <a:pt x="2117" y="1198033"/>
                  <a:pt x="0" y="1498600"/>
                </a:cubicBezTo>
                <a:lnTo>
                  <a:pt x="2209800" y="889000"/>
                </a:lnTo>
                <a:lnTo>
                  <a:pt x="2209800" y="0"/>
                </a:lnTo>
                <a:lnTo>
                  <a:pt x="6350" y="596900"/>
                </a:lnTo>
                <a:close/>
              </a:path>
            </a:pathLst>
          </a:cu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ClrTx/>
              <a:defRPr/>
            </a:pPr>
            <a:endParaRPr lang="en-US" sz="1800" dirty="0"/>
          </a:p>
        </p:txBody>
      </p:sp>
      <p:sp>
        <p:nvSpPr>
          <p:cNvPr id="214" name="Freeform 213"/>
          <p:cNvSpPr/>
          <p:nvPr/>
        </p:nvSpPr>
        <p:spPr>
          <a:xfrm>
            <a:off x="5468938" y="2679700"/>
            <a:ext cx="2209800" cy="1733550"/>
          </a:xfrm>
          <a:custGeom>
            <a:avLst/>
            <a:gdLst>
              <a:gd name="connsiteX0" fmla="*/ 0 w 2209800"/>
              <a:gd name="connsiteY0" fmla="*/ 609600 h 1733550"/>
              <a:gd name="connsiteX1" fmla="*/ 0 w 2209800"/>
              <a:gd name="connsiteY1" fmla="*/ 1733550 h 1733550"/>
              <a:gd name="connsiteX2" fmla="*/ 2209800 w 2209800"/>
              <a:gd name="connsiteY2" fmla="*/ 1130300 h 1733550"/>
              <a:gd name="connsiteX3" fmla="*/ 2209800 w 2209800"/>
              <a:gd name="connsiteY3" fmla="*/ 0 h 1733550"/>
              <a:gd name="connsiteX4" fmla="*/ 0 w 2209800"/>
              <a:gd name="connsiteY4" fmla="*/ 609600 h 1733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1733550">
                <a:moveTo>
                  <a:pt x="0" y="609600"/>
                </a:moveTo>
                <a:lnTo>
                  <a:pt x="0" y="1733550"/>
                </a:lnTo>
                <a:lnTo>
                  <a:pt x="2209800" y="1130300"/>
                </a:lnTo>
                <a:lnTo>
                  <a:pt x="2209800" y="0"/>
                </a:lnTo>
                <a:lnTo>
                  <a:pt x="0" y="609600"/>
                </a:lnTo>
                <a:close/>
              </a:path>
            </a:pathLst>
          </a:cu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ClrTx/>
              <a:defRPr/>
            </a:pPr>
            <a:endParaRPr lang="en-US" sz="1800" dirty="0"/>
          </a:p>
        </p:txBody>
      </p:sp>
      <p:sp>
        <p:nvSpPr>
          <p:cNvPr id="213" name="Freeform 212"/>
          <p:cNvSpPr/>
          <p:nvPr/>
        </p:nvSpPr>
        <p:spPr>
          <a:xfrm>
            <a:off x="5468938" y="1974850"/>
            <a:ext cx="2209800" cy="1301750"/>
          </a:xfrm>
          <a:custGeom>
            <a:avLst/>
            <a:gdLst>
              <a:gd name="connsiteX0" fmla="*/ 0 w 2209800"/>
              <a:gd name="connsiteY0" fmla="*/ 622300 h 1295400"/>
              <a:gd name="connsiteX1" fmla="*/ 0 w 2209800"/>
              <a:gd name="connsiteY1" fmla="*/ 1295400 h 1295400"/>
              <a:gd name="connsiteX2" fmla="*/ 2209800 w 2209800"/>
              <a:gd name="connsiteY2" fmla="*/ 685800 h 1295400"/>
              <a:gd name="connsiteX3" fmla="*/ 2209800 w 2209800"/>
              <a:gd name="connsiteY3" fmla="*/ 0 h 1295400"/>
              <a:gd name="connsiteX4" fmla="*/ 0 w 2209800"/>
              <a:gd name="connsiteY4" fmla="*/ 622300 h 1295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1295400">
                <a:moveTo>
                  <a:pt x="0" y="622300"/>
                </a:moveTo>
                <a:lnTo>
                  <a:pt x="0" y="1295400"/>
                </a:lnTo>
                <a:lnTo>
                  <a:pt x="2209800" y="685800"/>
                </a:lnTo>
                <a:lnTo>
                  <a:pt x="2209800" y="0"/>
                </a:lnTo>
                <a:lnTo>
                  <a:pt x="0" y="622300"/>
                </a:lnTo>
                <a:close/>
              </a:path>
            </a:pathLst>
          </a:cu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ClrTx/>
              <a:defRPr/>
            </a:pPr>
            <a:endParaRPr lang="en-US" sz="1800" dirty="0"/>
          </a:p>
        </p:txBody>
      </p:sp>
      <p:sp>
        <p:nvSpPr>
          <p:cNvPr id="36871" name="Down Arrow 183"/>
          <p:cNvSpPr>
            <a:spLocks noChangeArrowheads="1"/>
          </p:cNvSpPr>
          <p:nvPr/>
        </p:nvSpPr>
        <p:spPr bwMode="auto">
          <a:xfrm rot="10800000">
            <a:off x="8458200" y="2209800"/>
            <a:ext cx="609600" cy="3089275"/>
          </a:xfrm>
          <a:prstGeom prst="downArrow">
            <a:avLst>
              <a:gd name="adj1" fmla="val 50000"/>
              <a:gd name="adj2" fmla="val 49997"/>
            </a:avLst>
          </a:prstGeom>
          <a:solidFill>
            <a:srgbClr val="92D050"/>
          </a:solidFill>
          <a:ln w="25400" algn="ctr">
            <a:solidFill>
              <a:schemeClr val="tx1"/>
            </a:solidFill>
            <a:miter lim="800000"/>
            <a:headEnd/>
            <a:tailEnd/>
          </a:ln>
        </p:spPr>
        <p:txBody>
          <a:bodyPr rot="10800000" anchor="ctr"/>
          <a:lstStyle/>
          <a:p>
            <a:pPr>
              <a:buClrTx/>
            </a:pPr>
            <a:endParaRPr lang="en-US" sz="1800">
              <a:solidFill>
                <a:srgbClr val="FFFFFF"/>
              </a:solidFill>
              <a:latin typeface="Calibri" pitchFamily="34" charset="0"/>
              <a:cs typeface="Arial" charset="0"/>
            </a:endParaRPr>
          </a:p>
        </p:txBody>
      </p:sp>
      <p:sp>
        <p:nvSpPr>
          <p:cNvPr id="182" name="Down Arrow 181"/>
          <p:cNvSpPr>
            <a:spLocks noChangeArrowheads="1"/>
          </p:cNvSpPr>
          <p:nvPr/>
        </p:nvSpPr>
        <p:spPr bwMode="auto">
          <a:xfrm>
            <a:off x="76200" y="3006725"/>
            <a:ext cx="609600" cy="3089275"/>
          </a:xfrm>
          <a:prstGeom prst="downArrow">
            <a:avLst>
              <a:gd name="adj1" fmla="val 50000"/>
              <a:gd name="adj2" fmla="val 49996"/>
            </a:avLst>
          </a:prstGeom>
          <a:solidFill>
            <a:schemeClr val="bg2">
              <a:lumMod val="75000"/>
            </a:schemeClr>
          </a:solidFill>
          <a:ln w="25400" algn="ctr">
            <a:solidFill>
              <a:schemeClr val="tx1"/>
            </a:solidFill>
            <a:miter lim="800000"/>
            <a:headEnd/>
            <a:tailEnd/>
          </a:ln>
        </p:spPr>
        <p:txBody>
          <a:bodyPr rot="10800000" anchor="ctr"/>
          <a:lstStyle/>
          <a:p>
            <a:pPr fontAlgn="auto">
              <a:spcBef>
                <a:spcPts val="0"/>
              </a:spcBef>
              <a:spcAft>
                <a:spcPts val="0"/>
              </a:spcAft>
              <a:buClrTx/>
              <a:defRPr/>
            </a:pPr>
            <a:endParaRPr lang="en-US" sz="1800" dirty="0">
              <a:solidFill>
                <a:schemeClr val="lt1"/>
              </a:solidFill>
              <a:latin typeface="+mn-lt"/>
              <a:cs typeface="Arial" pitchFamily="34" charset="0"/>
            </a:endParaRPr>
          </a:p>
        </p:txBody>
      </p:sp>
      <p:pic>
        <p:nvPicPr>
          <p:cNvPr id="36873" name="AutoShape 29"/>
          <p:cNvPicPr>
            <a:picLocks noChangeArrowheads="1"/>
          </p:cNvPicPr>
          <p:nvPr/>
        </p:nvPicPr>
        <p:blipFill>
          <a:blip r:embed="rId3" cstate="print"/>
          <a:srcRect/>
          <a:stretch>
            <a:fillRect/>
          </a:stretch>
        </p:blipFill>
        <p:spPr bwMode="auto">
          <a:xfrm>
            <a:off x="444500" y="990600"/>
            <a:ext cx="4911725" cy="847725"/>
          </a:xfrm>
          <a:prstGeom prst="rect">
            <a:avLst/>
          </a:prstGeom>
          <a:noFill/>
          <a:ln w="9525">
            <a:noFill/>
            <a:miter lim="800000"/>
            <a:headEnd/>
            <a:tailEnd/>
          </a:ln>
        </p:spPr>
      </p:pic>
      <p:sp>
        <p:nvSpPr>
          <p:cNvPr id="30" name="Rectangle 29"/>
          <p:cNvSpPr/>
          <p:nvPr/>
        </p:nvSpPr>
        <p:spPr>
          <a:xfrm>
            <a:off x="2319338" y="2606675"/>
            <a:ext cx="3152775" cy="684213"/>
          </a:xfrm>
          <a:prstGeom prst="rect">
            <a:avLst/>
          </a:prstGeom>
          <a:solidFill>
            <a:schemeClr val="accent1">
              <a:lumMod val="20000"/>
              <a:lumOff val="80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fontAlgn="auto">
              <a:spcBef>
                <a:spcPts val="0"/>
              </a:spcBef>
              <a:spcAft>
                <a:spcPts val="0"/>
              </a:spcAft>
              <a:buClrTx/>
              <a:defRPr/>
            </a:pPr>
            <a:endParaRPr lang="en-US" sz="1800" dirty="0">
              <a:cs typeface="Arial" pitchFamily="34" charset="0"/>
            </a:endParaRPr>
          </a:p>
        </p:txBody>
      </p:sp>
      <p:sp>
        <p:nvSpPr>
          <p:cNvPr id="29" name="Rectangle 28"/>
          <p:cNvSpPr/>
          <p:nvPr/>
        </p:nvSpPr>
        <p:spPr>
          <a:xfrm>
            <a:off x="2319338" y="3290888"/>
            <a:ext cx="3152775" cy="1128712"/>
          </a:xfrm>
          <a:prstGeom prst="rect">
            <a:avLst/>
          </a:prstGeom>
          <a:solidFill>
            <a:schemeClr val="accent1">
              <a:lumMod val="40000"/>
              <a:lumOff val="60000"/>
              <a:alpha val="7372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fontAlgn="auto">
              <a:spcBef>
                <a:spcPts val="0"/>
              </a:spcBef>
              <a:spcAft>
                <a:spcPts val="0"/>
              </a:spcAft>
              <a:buClrTx/>
              <a:defRPr/>
            </a:pPr>
            <a:endParaRPr lang="en-US" sz="1800" dirty="0">
              <a:cs typeface="Arial" pitchFamily="34" charset="0"/>
            </a:endParaRPr>
          </a:p>
        </p:txBody>
      </p:sp>
      <p:sp>
        <p:nvSpPr>
          <p:cNvPr id="28" name="Rectangle 27"/>
          <p:cNvSpPr/>
          <p:nvPr/>
        </p:nvSpPr>
        <p:spPr>
          <a:xfrm>
            <a:off x="2319338" y="4419600"/>
            <a:ext cx="3152775" cy="914400"/>
          </a:xfrm>
          <a:prstGeom prst="rect">
            <a:avLst/>
          </a:prstGeom>
          <a:solidFill>
            <a:schemeClr val="accent1">
              <a:lumMod val="60000"/>
              <a:lumOff val="40000"/>
              <a:alpha val="7372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fontAlgn="auto">
              <a:spcBef>
                <a:spcPts val="0"/>
              </a:spcBef>
              <a:spcAft>
                <a:spcPts val="0"/>
              </a:spcAft>
              <a:buClrTx/>
              <a:defRPr/>
            </a:pPr>
            <a:endParaRPr lang="en-US" sz="1800" dirty="0">
              <a:cs typeface="Arial" pitchFamily="34" charset="0"/>
            </a:endParaRPr>
          </a:p>
        </p:txBody>
      </p:sp>
      <p:sp>
        <p:nvSpPr>
          <p:cNvPr id="24" name="Rectangle 23"/>
          <p:cNvSpPr/>
          <p:nvPr/>
        </p:nvSpPr>
        <p:spPr>
          <a:xfrm>
            <a:off x="2319338" y="5334000"/>
            <a:ext cx="3152775" cy="990600"/>
          </a:xfrm>
          <a:prstGeom prst="rect">
            <a:avLst/>
          </a:prstGeom>
          <a:solidFill>
            <a:srgbClr val="5283BE">
              <a:alpha val="7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anchor="ctr"/>
          <a:lstStyle/>
          <a:p>
            <a:pPr fontAlgn="auto">
              <a:spcBef>
                <a:spcPts val="0"/>
              </a:spcBef>
              <a:spcAft>
                <a:spcPts val="0"/>
              </a:spcAft>
              <a:buClrTx/>
              <a:defRPr/>
            </a:pPr>
            <a:endParaRPr lang="en-US" sz="1800" dirty="0">
              <a:cs typeface="Arial" pitchFamily="34" charset="0"/>
            </a:endParaRPr>
          </a:p>
        </p:txBody>
      </p:sp>
      <p:sp>
        <p:nvSpPr>
          <p:cNvPr id="36878" name="TextBox 10"/>
          <p:cNvSpPr txBox="1">
            <a:spLocks noChangeArrowheads="1"/>
          </p:cNvSpPr>
          <p:nvPr/>
        </p:nvSpPr>
        <p:spPr bwMode="auto">
          <a:xfrm>
            <a:off x="2573338" y="1600200"/>
            <a:ext cx="2151062" cy="369888"/>
          </a:xfrm>
          <a:prstGeom prst="rect">
            <a:avLst/>
          </a:prstGeom>
          <a:noFill/>
          <a:ln w="9525">
            <a:noFill/>
            <a:miter lim="800000"/>
            <a:headEnd/>
            <a:tailEnd/>
          </a:ln>
        </p:spPr>
        <p:txBody>
          <a:bodyPr wrap="none" lIns="91427" tIns="45713" rIns="91427" bIns="45713">
            <a:spAutoFit/>
          </a:bodyPr>
          <a:lstStyle/>
          <a:p>
            <a:pPr algn="l">
              <a:buClrTx/>
            </a:pPr>
            <a:r>
              <a:rPr lang="en-US" sz="1800" b="1">
                <a:solidFill>
                  <a:srgbClr val="000099"/>
                </a:solidFill>
                <a:latin typeface="Calibri" pitchFamily="34" charset="0"/>
                <a:cs typeface="Arial" charset="0"/>
              </a:rPr>
              <a:t>Available / Deploy</a:t>
            </a:r>
          </a:p>
        </p:txBody>
      </p:sp>
      <p:sp>
        <p:nvSpPr>
          <p:cNvPr id="36879" name="TextBox 11"/>
          <p:cNvSpPr txBox="1">
            <a:spLocks noChangeArrowheads="1"/>
          </p:cNvSpPr>
          <p:nvPr/>
        </p:nvSpPr>
        <p:spPr bwMode="auto">
          <a:xfrm>
            <a:off x="2003425" y="1916113"/>
            <a:ext cx="1958975" cy="369887"/>
          </a:xfrm>
          <a:prstGeom prst="rect">
            <a:avLst/>
          </a:prstGeom>
          <a:noFill/>
          <a:ln w="9525">
            <a:noFill/>
            <a:miter lim="800000"/>
            <a:headEnd/>
            <a:tailEnd/>
          </a:ln>
        </p:spPr>
        <p:txBody>
          <a:bodyPr lIns="91427" tIns="45713" rIns="91427" bIns="45713">
            <a:spAutoFit/>
          </a:bodyPr>
          <a:lstStyle/>
          <a:p>
            <a:pPr algn="l">
              <a:buClrTx/>
            </a:pPr>
            <a:r>
              <a:rPr lang="en-US" sz="1800" b="1">
                <a:solidFill>
                  <a:srgbClr val="000099"/>
                </a:solidFill>
                <a:latin typeface="Calibri" pitchFamily="34" charset="0"/>
                <a:cs typeface="Arial" charset="0"/>
              </a:rPr>
              <a:t>Train / Ready</a:t>
            </a:r>
          </a:p>
        </p:txBody>
      </p:sp>
      <p:sp>
        <p:nvSpPr>
          <p:cNvPr id="36880" name="TextBox 16"/>
          <p:cNvSpPr txBox="1">
            <a:spLocks noChangeArrowheads="1"/>
          </p:cNvSpPr>
          <p:nvPr/>
        </p:nvSpPr>
        <p:spPr bwMode="auto">
          <a:xfrm>
            <a:off x="1701800" y="2209800"/>
            <a:ext cx="812800" cy="369888"/>
          </a:xfrm>
          <a:prstGeom prst="rect">
            <a:avLst/>
          </a:prstGeom>
          <a:noFill/>
          <a:ln w="9525">
            <a:noFill/>
            <a:miter lim="800000"/>
            <a:headEnd/>
            <a:tailEnd/>
          </a:ln>
        </p:spPr>
        <p:txBody>
          <a:bodyPr wrap="none" lIns="91427" tIns="45713" rIns="91427" bIns="45713">
            <a:spAutoFit/>
          </a:bodyPr>
          <a:lstStyle/>
          <a:p>
            <a:pPr algn="l">
              <a:buClrTx/>
            </a:pPr>
            <a:r>
              <a:rPr lang="en-US" sz="1800" b="1">
                <a:solidFill>
                  <a:srgbClr val="1C04AC"/>
                </a:solidFill>
                <a:latin typeface="Calibri" pitchFamily="34" charset="0"/>
                <a:cs typeface="Arial" charset="0"/>
              </a:rPr>
              <a:t>Reset</a:t>
            </a:r>
          </a:p>
        </p:txBody>
      </p:sp>
      <p:cxnSp>
        <p:nvCxnSpPr>
          <p:cNvPr id="20" name="Straight Connector 19"/>
          <p:cNvCxnSpPr/>
          <p:nvPr/>
        </p:nvCxnSpPr>
        <p:spPr>
          <a:xfrm flipV="1">
            <a:off x="4757738" y="1752600"/>
            <a:ext cx="2960687" cy="838200"/>
          </a:xfrm>
          <a:prstGeom prst="line">
            <a:avLst/>
          </a:prstGeom>
        </p:spPr>
        <p:style>
          <a:lnRef idx="1">
            <a:schemeClr val="accent1"/>
          </a:lnRef>
          <a:fillRef idx="0">
            <a:schemeClr val="accent1"/>
          </a:fillRef>
          <a:effectRef idx="0">
            <a:schemeClr val="accent1"/>
          </a:effectRef>
          <a:fontRef idx="minor">
            <a:schemeClr val="tx1"/>
          </a:fontRef>
        </p:style>
      </p:cxnSp>
      <p:sp>
        <p:nvSpPr>
          <p:cNvPr id="18448" name="Rectangle 23"/>
          <p:cNvSpPr>
            <a:spLocks noChangeArrowheads="1"/>
          </p:cNvSpPr>
          <p:nvPr/>
        </p:nvSpPr>
        <p:spPr bwMode="auto">
          <a:xfrm rot="20652337">
            <a:off x="5564188" y="2520950"/>
            <a:ext cx="1655762" cy="354013"/>
          </a:xfrm>
          <a:prstGeom prst="rect">
            <a:avLst/>
          </a:prstGeom>
          <a:noFill/>
          <a:ln w="9525">
            <a:noFill/>
            <a:miter lim="800000"/>
            <a:headEnd/>
            <a:tailEnd/>
          </a:ln>
        </p:spPr>
        <p:txBody>
          <a:bodyPr wrap="none" lIns="0" tIns="0" rIns="0" bIns="0">
            <a:spAutoFit/>
          </a:bodyPr>
          <a:lstStyle/>
          <a:p>
            <a:pPr algn="l" fontAlgn="auto">
              <a:spcBef>
                <a:spcPts val="0"/>
              </a:spcBef>
              <a:spcAft>
                <a:spcPts val="0"/>
              </a:spcAft>
              <a:buClrTx/>
              <a:buFont typeface="Arial" pitchFamily="34" charset="0"/>
              <a:buChar char="•"/>
              <a:defRPr/>
            </a:pPr>
            <a:r>
              <a:rPr lang="en-US" sz="1150" dirty="0">
                <a:solidFill>
                  <a:srgbClr val="000000"/>
                </a:solidFill>
                <a:latin typeface="+mn-lt"/>
                <a:cs typeface="Arial" pitchFamily="34" charset="0"/>
              </a:rPr>
              <a:t>Command &amp; Intelligence</a:t>
            </a:r>
          </a:p>
          <a:p>
            <a:pPr algn="l" fontAlgn="auto">
              <a:spcBef>
                <a:spcPts val="0"/>
              </a:spcBef>
              <a:spcAft>
                <a:spcPts val="0"/>
              </a:spcAft>
              <a:buClrTx/>
              <a:buFont typeface="Arial" pitchFamily="34" charset="0"/>
              <a:buChar char="•"/>
              <a:defRPr/>
            </a:pPr>
            <a:r>
              <a:rPr lang="en-US" sz="1150" dirty="0">
                <a:solidFill>
                  <a:srgbClr val="000000"/>
                </a:solidFill>
                <a:latin typeface="+mn-lt"/>
                <a:cs typeface="Arial" pitchFamily="34" charset="0"/>
              </a:rPr>
              <a:t>Operating Forces</a:t>
            </a:r>
            <a:endParaRPr lang="en-US" sz="1150" dirty="0">
              <a:latin typeface="+mn-lt"/>
              <a:cs typeface="Arial" pitchFamily="34" charset="0"/>
            </a:endParaRPr>
          </a:p>
        </p:txBody>
      </p:sp>
      <p:sp>
        <p:nvSpPr>
          <p:cNvPr id="36883" name="Line 154"/>
          <p:cNvSpPr>
            <a:spLocks noChangeShapeType="1"/>
          </p:cNvSpPr>
          <p:nvPr/>
        </p:nvSpPr>
        <p:spPr bwMode="auto">
          <a:xfrm>
            <a:off x="2319338" y="2606675"/>
            <a:ext cx="0" cy="3733800"/>
          </a:xfrm>
          <a:prstGeom prst="line">
            <a:avLst/>
          </a:prstGeom>
          <a:noFill/>
          <a:ln w="28575">
            <a:solidFill>
              <a:schemeClr val="tx1"/>
            </a:solidFill>
            <a:round/>
            <a:headEnd/>
            <a:tailEnd/>
          </a:ln>
        </p:spPr>
        <p:txBody>
          <a:bodyPr lIns="91427" tIns="45713" rIns="91427" bIns="45713"/>
          <a:lstStyle/>
          <a:p>
            <a:endParaRPr lang="en-US"/>
          </a:p>
        </p:txBody>
      </p:sp>
      <p:sp>
        <p:nvSpPr>
          <p:cNvPr id="36884" name="Line 155"/>
          <p:cNvSpPr>
            <a:spLocks noChangeShapeType="1"/>
          </p:cNvSpPr>
          <p:nvPr/>
        </p:nvSpPr>
        <p:spPr bwMode="auto">
          <a:xfrm>
            <a:off x="3028950" y="2606675"/>
            <a:ext cx="0" cy="3733800"/>
          </a:xfrm>
          <a:prstGeom prst="line">
            <a:avLst/>
          </a:prstGeom>
          <a:noFill/>
          <a:ln w="9525">
            <a:solidFill>
              <a:schemeClr val="tx1"/>
            </a:solidFill>
            <a:round/>
            <a:headEnd/>
            <a:tailEnd/>
          </a:ln>
        </p:spPr>
        <p:txBody>
          <a:bodyPr lIns="91427" tIns="45713" rIns="91427" bIns="45713"/>
          <a:lstStyle/>
          <a:p>
            <a:endParaRPr lang="en-US"/>
          </a:p>
        </p:txBody>
      </p:sp>
      <p:sp>
        <p:nvSpPr>
          <p:cNvPr id="36885" name="Line 156"/>
          <p:cNvSpPr>
            <a:spLocks noChangeShapeType="1"/>
          </p:cNvSpPr>
          <p:nvPr/>
        </p:nvSpPr>
        <p:spPr bwMode="auto">
          <a:xfrm>
            <a:off x="3881438" y="2606675"/>
            <a:ext cx="0" cy="3733800"/>
          </a:xfrm>
          <a:prstGeom prst="line">
            <a:avLst/>
          </a:prstGeom>
          <a:noFill/>
          <a:ln w="9525">
            <a:solidFill>
              <a:schemeClr val="tx1"/>
            </a:solidFill>
            <a:round/>
            <a:headEnd/>
            <a:tailEnd/>
          </a:ln>
        </p:spPr>
        <p:txBody>
          <a:bodyPr lIns="91427" tIns="45713" rIns="91427" bIns="45713"/>
          <a:lstStyle/>
          <a:p>
            <a:endParaRPr lang="en-US"/>
          </a:p>
        </p:txBody>
      </p:sp>
      <p:sp>
        <p:nvSpPr>
          <p:cNvPr id="36886" name="Line 159"/>
          <p:cNvSpPr>
            <a:spLocks noChangeShapeType="1"/>
          </p:cNvSpPr>
          <p:nvPr/>
        </p:nvSpPr>
        <p:spPr bwMode="auto">
          <a:xfrm>
            <a:off x="4727575" y="2606675"/>
            <a:ext cx="0" cy="3733800"/>
          </a:xfrm>
          <a:prstGeom prst="line">
            <a:avLst/>
          </a:prstGeom>
          <a:noFill/>
          <a:ln w="9525">
            <a:solidFill>
              <a:schemeClr val="tx1"/>
            </a:solidFill>
            <a:round/>
            <a:headEnd/>
            <a:tailEnd/>
          </a:ln>
        </p:spPr>
        <p:txBody>
          <a:bodyPr lIns="91427" tIns="45713" rIns="91427" bIns="45713"/>
          <a:lstStyle/>
          <a:p>
            <a:endParaRPr lang="en-US"/>
          </a:p>
        </p:txBody>
      </p:sp>
      <p:sp>
        <p:nvSpPr>
          <p:cNvPr id="36887" name="TextBox 31"/>
          <p:cNvSpPr txBox="1">
            <a:spLocks noChangeArrowheads="1"/>
          </p:cNvSpPr>
          <p:nvPr/>
        </p:nvSpPr>
        <p:spPr bwMode="auto">
          <a:xfrm>
            <a:off x="708025" y="2590800"/>
            <a:ext cx="1809750" cy="646113"/>
          </a:xfrm>
          <a:prstGeom prst="rect">
            <a:avLst/>
          </a:prstGeom>
          <a:noFill/>
          <a:ln w="9525">
            <a:noFill/>
            <a:miter lim="800000"/>
            <a:headEnd/>
            <a:tailEnd/>
          </a:ln>
        </p:spPr>
        <p:txBody>
          <a:bodyPr lIns="91427" tIns="45713" rIns="91427" bIns="45713">
            <a:spAutoFit/>
          </a:bodyPr>
          <a:lstStyle/>
          <a:p>
            <a:pPr algn="l">
              <a:buClrTx/>
              <a:buFont typeface="Arial" charset="0"/>
              <a:buChar char="•"/>
            </a:pPr>
            <a:r>
              <a:rPr lang="en-US" sz="1200">
                <a:latin typeface="Calibri" pitchFamily="34" charset="0"/>
                <a:cs typeface="Arial" charset="0"/>
              </a:rPr>
              <a:t>Train Units</a:t>
            </a:r>
          </a:p>
          <a:p>
            <a:pPr algn="l">
              <a:buClrTx/>
              <a:buFont typeface="Arial" charset="0"/>
              <a:buChar char="•"/>
            </a:pPr>
            <a:r>
              <a:rPr lang="en-US" sz="1200">
                <a:latin typeface="Calibri" pitchFamily="34" charset="0"/>
                <a:cs typeface="Arial" charset="0"/>
              </a:rPr>
              <a:t>Operations &amp;  </a:t>
            </a:r>
          </a:p>
          <a:p>
            <a:pPr algn="l">
              <a:buClrTx/>
            </a:pPr>
            <a:r>
              <a:rPr lang="en-US" sz="1200">
                <a:latin typeface="Calibri" pitchFamily="34" charset="0"/>
                <a:cs typeface="Arial" charset="0"/>
              </a:rPr>
              <a:t>  Activities</a:t>
            </a:r>
          </a:p>
        </p:txBody>
      </p:sp>
      <p:sp>
        <p:nvSpPr>
          <p:cNvPr id="36888" name="TextBox 31"/>
          <p:cNvSpPr txBox="1">
            <a:spLocks noChangeArrowheads="1"/>
          </p:cNvSpPr>
          <p:nvPr/>
        </p:nvSpPr>
        <p:spPr bwMode="auto">
          <a:xfrm>
            <a:off x="708025" y="4394200"/>
            <a:ext cx="1924050" cy="1016000"/>
          </a:xfrm>
          <a:prstGeom prst="rect">
            <a:avLst/>
          </a:prstGeom>
          <a:noFill/>
          <a:ln w="9525">
            <a:noFill/>
            <a:miter lim="800000"/>
            <a:headEnd/>
            <a:tailEnd/>
          </a:ln>
        </p:spPr>
        <p:txBody>
          <a:bodyPr lIns="91427" tIns="45713" rIns="91427" bIns="45713">
            <a:spAutoFit/>
          </a:bodyPr>
          <a:lstStyle/>
          <a:p>
            <a:pPr algn="l">
              <a:buClrTx/>
              <a:buFont typeface="Arial" charset="0"/>
              <a:buChar char="•"/>
            </a:pPr>
            <a:r>
              <a:rPr lang="en-US" sz="1200">
                <a:latin typeface="Calibri" pitchFamily="34" charset="0"/>
                <a:cs typeface="Arial" charset="0"/>
              </a:rPr>
              <a:t>Acquire &amp; Train</a:t>
            </a:r>
          </a:p>
          <a:p>
            <a:pPr algn="l">
              <a:buClrTx/>
              <a:buFont typeface="Arial" charset="0"/>
              <a:buChar char="•"/>
            </a:pPr>
            <a:r>
              <a:rPr lang="en-US" sz="1200">
                <a:latin typeface="Calibri" pitchFamily="34" charset="0"/>
                <a:cs typeface="Arial" charset="0"/>
              </a:rPr>
              <a:t>Manage (Pay) </a:t>
            </a:r>
          </a:p>
          <a:p>
            <a:pPr algn="l">
              <a:buClrTx/>
            </a:pPr>
            <a:r>
              <a:rPr lang="en-US" sz="1200">
                <a:latin typeface="Calibri" pitchFamily="34" charset="0"/>
                <a:cs typeface="Arial" charset="0"/>
              </a:rPr>
              <a:t>  &amp; Distribute</a:t>
            </a:r>
          </a:p>
          <a:p>
            <a:pPr algn="l">
              <a:buClrTx/>
              <a:buFont typeface="Arial" charset="0"/>
              <a:buChar char="•"/>
            </a:pPr>
            <a:r>
              <a:rPr lang="en-US" sz="1200">
                <a:latin typeface="Calibri" pitchFamily="34" charset="0"/>
                <a:cs typeface="Arial" charset="0"/>
              </a:rPr>
              <a:t>Develop &amp; Educate</a:t>
            </a:r>
          </a:p>
          <a:p>
            <a:pPr algn="l">
              <a:buClrTx/>
              <a:buFont typeface="Arial" charset="0"/>
              <a:buChar char="•"/>
            </a:pPr>
            <a:r>
              <a:rPr lang="en-US" sz="1200">
                <a:latin typeface="Calibri" pitchFamily="34" charset="0"/>
                <a:cs typeface="Arial" charset="0"/>
              </a:rPr>
              <a:t>Force Development</a:t>
            </a:r>
          </a:p>
        </p:txBody>
      </p:sp>
      <p:sp>
        <p:nvSpPr>
          <p:cNvPr id="36889" name="TextBox 31"/>
          <p:cNvSpPr txBox="1">
            <a:spLocks noChangeArrowheads="1"/>
          </p:cNvSpPr>
          <p:nvPr/>
        </p:nvSpPr>
        <p:spPr bwMode="auto">
          <a:xfrm>
            <a:off x="708025" y="3365500"/>
            <a:ext cx="1924050" cy="1016000"/>
          </a:xfrm>
          <a:prstGeom prst="rect">
            <a:avLst/>
          </a:prstGeom>
          <a:noFill/>
          <a:ln w="9525">
            <a:noFill/>
            <a:miter lim="800000"/>
            <a:headEnd/>
            <a:tailEnd/>
          </a:ln>
        </p:spPr>
        <p:txBody>
          <a:bodyPr lIns="91427" tIns="45713" rIns="91427" bIns="45713">
            <a:spAutoFit/>
          </a:bodyPr>
          <a:lstStyle/>
          <a:p>
            <a:pPr algn="l">
              <a:buClrTx/>
              <a:buFont typeface="Arial" charset="0"/>
              <a:buChar char="•"/>
            </a:pPr>
            <a:r>
              <a:rPr lang="en-US" sz="1200">
                <a:latin typeface="Calibri" pitchFamily="34" charset="0"/>
                <a:cs typeface="Arial" charset="0"/>
              </a:rPr>
              <a:t>Research</a:t>
            </a:r>
          </a:p>
          <a:p>
            <a:pPr algn="l">
              <a:buClrTx/>
              <a:buFont typeface="Arial" charset="0"/>
              <a:buChar char="•"/>
            </a:pPr>
            <a:r>
              <a:rPr lang="en-US" sz="1200">
                <a:latin typeface="Calibri" pitchFamily="34" charset="0"/>
                <a:cs typeface="Arial" charset="0"/>
              </a:rPr>
              <a:t>Procure</a:t>
            </a:r>
          </a:p>
          <a:p>
            <a:pPr algn="l">
              <a:buClrTx/>
              <a:buFont typeface="Arial" charset="0"/>
              <a:buChar char="•"/>
            </a:pPr>
            <a:r>
              <a:rPr lang="en-US" sz="1200">
                <a:latin typeface="Calibri" pitchFamily="34" charset="0"/>
                <a:cs typeface="Arial" charset="0"/>
              </a:rPr>
              <a:t>Sustain</a:t>
            </a:r>
          </a:p>
          <a:p>
            <a:pPr algn="l">
              <a:buClrTx/>
              <a:buFont typeface="Arial" charset="0"/>
              <a:buChar char="•"/>
            </a:pPr>
            <a:r>
              <a:rPr lang="en-US" sz="1200">
                <a:latin typeface="Calibri" pitchFamily="34" charset="0"/>
                <a:cs typeface="Arial" charset="0"/>
              </a:rPr>
              <a:t>Distribute </a:t>
            </a:r>
          </a:p>
          <a:p>
            <a:pPr algn="l">
              <a:buClrTx/>
              <a:buFont typeface="Arial" charset="0"/>
              <a:buChar char="•"/>
            </a:pPr>
            <a:r>
              <a:rPr lang="en-US" sz="1200">
                <a:latin typeface="Calibri" pitchFamily="34" charset="0"/>
                <a:cs typeface="Arial" charset="0"/>
              </a:rPr>
              <a:t>Dispose</a:t>
            </a:r>
          </a:p>
        </p:txBody>
      </p:sp>
      <p:sp>
        <p:nvSpPr>
          <p:cNvPr id="36890" name="TextBox 31"/>
          <p:cNvSpPr txBox="1">
            <a:spLocks noChangeArrowheads="1"/>
          </p:cNvSpPr>
          <p:nvPr/>
        </p:nvSpPr>
        <p:spPr bwMode="auto">
          <a:xfrm>
            <a:off x="708025" y="5334000"/>
            <a:ext cx="1924050" cy="1016000"/>
          </a:xfrm>
          <a:prstGeom prst="rect">
            <a:avLst/>
          </a:prstGeom>
          <a:noFill/>
          <a:ln w="9525">
            <a:noFill/>
            <a:miter lim="800000"/>
            <a:headEnd/>
            <a:tailEnd/>
          </a:ln>
        </p:spPr>
        <p:txBody>
          <a:bodyPr lIns="91427" tIns="45713" rIns="91427" bIns="45713">
            <a:spAutoFit/>
          </a:bodyPr>
          <a:lstStyle/>
          <a:p>
            <a:pPr algn="l">
              <a:buClrTx/>
              <a:buFont typeface="Arial" charset="0"/>
              <a:buChar char="•"/>
            </a:pPr>
            <a:r>
              <a:rPr lang="en-US" sz="1200">
                <a:latin typeface="Calibri" pitchFamily="34" charset="0"/>
                <a:cs typeface="Arial" charset="0"/>
              </a:rPr>
              <a:t>Facility</a:t>
            </a:r>
          </a:p>
          <a:p>
            <a:pPr algn="l">
              <a:buClrTx/>
              <a:buFont typeface="Arial" charset="0"/>
              <a:buChar char="•"/>
            </a:pPr>
            <a:r>
              <a:rPr lang="en-US" sz="1200">
                <a:latin typeface="Calibri" pitchFamily="34" charset="0"/>
                <a:cs typeface="Arial" charset="0"/>
              </a:rPr>
              <a:t>Installation</a:t>
            </a:r>
          </a:p>
          <a:p>
            <a:pPr algn="l">
              <a:buClrTx/>
              <a:buFont typeface="Arial" charset="0"/>
              <a:buChar char="•"/>
            </a:pPr>
            <a:r>
              <a:rPr lang="en-US" sz="1200">
                <a:latin typeface="Calibri" pitchFamily="34" charset="0"/>
                <a:cs typeface="Arial" charset="0"/>
              </a:rPr>
              <a:t>Command Programs</a:t>
            </a:r>
          </a:p>
          <a:p>
            <a:pPr algn="l">
              <a:buClrTx/>
              <a:buFont typeface="Arial" charset="0"/>
              <a:buChar char="•"/>
            </a:pPr>
            <a:r>
              <a:rPr lang="en-US" sz="1200">
                <a:latin typeface="Calibri" pitchFamily="34" charset="0"/>
                <a:cs typeface="Arial" charset="0"/>
              </a:rPr>
              <a:t>Centrally Managed </a:t>
            </a:r>
          </a:p>
          <a:p>
            <a:pPr algn="l">
              <a:buClrTx/>
            </a:pPr>
            <a:r>
              <a:rPr lang="en-US" sz="1200">
                <a:latin typeface="Calibri" pitchFamily="34" charset="0"/>
                <a:cs typeface="Arial" charset="0"/>
              </a:rPr>
              <a:t>  Programs</a:t>
            </a:r>
          </a:p>
        </p:txBody>
      </p:sp>
      <p:cxnSp>
        <p:nvCxnSpPr>
          <p:cNvPr id="83" name="Straight Connector 82"/>
          <p:cNvCxnSpPr/>
          <p:nvPr/>
        </p:nvCxnSpPr>
        <p:spPr>
          <a:xfrm flipV="1">
            <a:off x="3886200" y="1752600"/>
            <a:ext cx="3070225" cy="854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36884" idx="0"/>
          </p:cNvCxnSpPr>
          <p:nvPr/>
        </p:nvCxnSpPr>
        <p:spPr>
          <a:xfrm rot="5400000" flipH="1" flipV="1">
            <a:off x="4146550" y="635000"/>
            <a:ext cx="854075" cy="3089275"/>
          </a:xfrm>
          <a:prstGeom prst="line">
            <a:avLst/>
          </a:prstGeom>
        </p:spPr>
        <p:style>
          <a:lnRef idx="1">
            <a:schemeClr val="accent1"/>
          </a:lnRef>
          <a:fillRef idx="0">
            <a:schemeClr val="accent1"/>
          </a:fillRef>
          <a:effectRef idx="0">
            <a:schemeClr val="accent1"/>
          </a:effectRef>
          <a:fontRef idx="minor">
            <a:schemeClr val="tx1"/>
          </a:fontRef>
        </p:style>
      </p:cxnSp>
      <p:sp>
        <p:nvSpPr>
          <p:cNvPr id="36893" name="TextBox 34"/>
          <p:cNvSpPr txBox="1">
            <a:spLocks noChangeArrowheads="1"/>
          </p:cNvSpPr>
          <p:nvPr/>
        </p:nvSpPr>
        <p:spPr bwMode="auto">
          <a:xfrm rot="-5400000">
            <a:off x="-1084262" y="4173538"/>
            <a:ext cx="2897187" cy="338137"/>
          </a:xfrm>
          <a:prstGeom prst="rect">
            <a:avLst/>
          </a:prstGeom>
          <a:noFill/>
          <a:ln w="9525">
            <a:noFill/>
            <a:miter lim="800000"/>
            <a:headEnd/>
            <a:tailEnd/>
          </a:ln>
        </p:spPr>
        <p:txBody>
          <a:bodyPr lIns="91427" tIns="45713" rIns="91427" bIns="45713">
            <a:spAutoFit/>
          </a:bodyPr>
          <a:lstStyle/>
          <a:p>
            <a:pPr algn="l">
              <a:buClrTx/>
            </a:pPr>
            <a:r>
              <a:rPr lang="en-US" sz="1600">
                <a:latin typeface="Calibri" pitchFamily="34" charset="0"/>
                <a:cs typeface="Arial" charset="0"/>
              </a:rPr>
              <a:t>Program / Budget Construct</a:t>
            </a:r>
          </a:p>
        </p:txBody>
      </p:sp>
      <p:sp>
        <p:nvSpPr>
          <p:cNvPr id="36894" name="TextBox 34"/>
          <p:cNvSpPr txBox="1">
            <a:spLocks noChangeArrowheads="1"/>
          </p:cNvSpPr>
          <p:nvPr/>
        </p:nvSpPr>
        <p:spPr bwMode="auto">
          <a:xfrm rot="-5400000">
            <a:off x="7278688" y="3660775"/>
            <a:ext cx="2935288" cy="338137"/>
          </a:xfrm>
          <a:prstGeom prst="rect">
            <a:avLst/>
          </a:prstGeom>
          <a:noFill/>
          <a:ln w="9525">
            <a:noFill/>
            <a:miter lim="800000"/>
            <a:headEnd/>
            <a:tailEnd/>
          </a:ln>
        </p:spPr>
        <p:txBody>
          <a:bodyPr lIns="91427" tIns="45713" rIns="91427" bIns="45713">
            <a:spAutoFit/>
          </a:bodyPr>
          <a:lstStyle/>
          <a:p>
            <a:pPr>
              <a:buClrTx/>
            </a:pPr>
            <a:r>
              <a:rPr lang="en-US" sz="1600">
                <a:latin typeface="Calibri" pitchFamily="34" charset="0"/>
                <a:cs typeface="Arial" charset="0"/>
              </a:rPr>
              <a:t>Cost Management Construct</a:t>
            </a:r>
          </a:p>
        </p:txBody>
      </p:sp>
      <p:sp>
        <p:nvSpPr>
          <p:cNvPr id="18476" name="Rectangle 23"/>
          <p:cNvSpPr>
            <a:spLocks noChangeArrowheads="1"/>
          </p:cNvSpPr>
          <p:nvPr/>
        </p:nvSpPr>
        <p:spPr bwMode="auto">
          <a:xfrm rot="20674284">
            <a:off x="5607050" y="4171950"/>
            <a:ext cx="1692275" cy="884238"/>
          </a:xfrm>
          <a:prstGeom prst="rect">
            <a:avLst/>
          </a:prstGeom>
          <a:noFill/>
          <a:ln w="9525">
            <a:noFill/>
            <a:miter lim="800000"/>
            <a:headEnd/>
            <a:tailEnd/>
          </a:ln>
        </p:spPr>
        <p:txBody>
          <a:bodyPr wrap="none" lIns="0" tIns="0" rIns="0" bIns="0">
            <a:spAutoFit/>
          </a:bodyPr>
          <a:lstStyle/>
          <a:p>
            <a:pPr algn="l" fontAlgn="auto">
              <a:spcBef>
                <a:spcPts val="0"/>
              </a:spcBef>
              <a:spcAft>
                <a:spcPts val="0"/>
              </a:spcAft>
              <a:buClrTx/>
              <a:buFont typeface="Arial" pitchFamily="34" charset="0"/>
              <a:buChar char="•"/>
              <a:defRPr/>
            </a:pPr>
            <a:r>
              <a:rPr lang="en-US" sz="1150" dirty="0">
                <a:solidFill>
                  <a:srgbClr val="000000"/>
                </a:solidFill>
                <a:latin typeface="+mn-lt"/>
                <a:cs typeface="Arial" pitchFamily="34" charset="0"/>
              </a:rPr>
              <a:t>Civ Education / Training</a:t>
            </a:r>
          </a:p>
          <a:p>
            <a:pPr algn="l" fontAlgn="auto">
              <a:spcBef>
                <a:spcPts val="0"/>
              </a:spcBef>
              <a:spcAft>
                <a:spcPts val="0"/>
              </a:spcAft>
              <a:buClrTx/>
              <a:buFont typeface="Arial" pitchFamily="34" charset="0"/>
              <a:buChar char="•"/>
              <a:defRPr/>
            </a:pPr>
            <a:r>
              <a:rPr lang="en-US" sz="1150" dirty="0">
                <a:solidFill>
                  <a:srgbClr val="000000"/>
                </a:solidFill>
                <a:latin typeface="+mn-lt"/>
                <a:cs typeface="Arial" pitchFamily="34" charset="0"/>
              </a:rPr>
              <a:t>Civ Personnel Svcs</a:t>
            </a:r>
          </a:p>
          <a:p>
            <a:pPr algn="l" fontAlgn="auto">
              <a:spcBef>
                <a:spcPts val="0"/>
              </a:spcBef>
              <a:spcAft>
                <a:spcPts val="0"/>
              </a:spcAft>
              <a:buClrTx/>
              <a:buFont typeface="Arial" pitchFamily="34" charset="0"/>
              <a:buChar char="•"/>
              <a:defRPr/>
            </a:pPr>
            <a:r>
              <a:rPr lang="en-US" sz="1150" dirty="0">
                <a:solidFill>
                  <a:srgbClr val="000000"/>
                </a:solidFill>
                <a:latin typeface="+mn-lt"/>
                <a:cs typeface="Arial" pitchFamily="34" charset="0"/>
              </a:rPr>
              <a:t>Mil Education / Training</a:t>
            </a:r>
          </a:p>
          <a:p>
            <a:pPr algn="l" fontAlgn="auto">
              <a:spcBef>
                <a:spcPts val="0"/>
              </a:spcBef>
              <a:spcAft>
                <a:spcPts val="0"/>
              </a:spcAft>
              <a:buClrTx/>
              <a:buFont typeface="Arial" pitchFamily="34" charset="0"/>
              <a:buChar char="•"/>
              <a:defRPr/>
            </a:pPr>
            <a:r>
              <a:rPr lang="en-US" sz="1150" dirty="0">
                <a:solidFill>
                  <a:srgbClr val="000000"/>
                </a:solidFill>
                <a:latin typeface="+mn-lt"/>
                <a:cs typeface="Arial" pitchFamily="34" charset="0"/>
              </a:rPr>
              <a:t>Mil Personnel Svcs</a:t>
            </a:r>
          </a:p>
          <a:p>
            <a:pPr algn="l" fontAlgn="auto">
              <a:spcBef>
                <a:spcPts val="0"/>
              </a:spcBef>
              <a:spcAft>
                <a:spcPts val="0"/>
              </a:spcAft>
              <a:buClrTx/>
              <a:buFont typeface="Arial" pitchFamily="34" charset="0"/>
              <a:buChar char="•"/>
              <a:defRPr/>
            </a:pPr>
            <a:r>
              <a:rPr lang="en-US" sz="1150" dirty="0">
                <a:solidFill>
                  <a:srgbClr val="000000"/>
                </a:solidFill>
                <a:latin typeface="+mn-lt"/>
                <a:cs typeface="Arial" pitchFamily="34" charset="0"/>
              </a:rPr>
              <a:t>Prof. Development Educ.</a:t>
            </a:r>
            <a:endParaRPr lang="en-US" sz="1150" dirty="0">
              <a:latin typeface="+mn-lt"/>
              <a:cs typeface="Arial" pitchFamily="34" charset="0"/>
            </a:endParaRPr>
          </a:p>
        </p:txBody>
      </p:sp>
      <p:sp>
        <p:nvSpPr>
          <p:cNvPr id="18477" name="Rectangle 23"/>
          <p:cNvSpPr>
            <a:spLocks noChangeArrowheads="1"/>
          </p:cNvSpPr>
          <p:nvPr/>
        </p:nvSpPr>
        <p:spPr bwMode="auto">
          <a:xfrm rot="20682790">
            <a:off x="5618163" y="3097213"/>
            <a:ext cx="2062162" cy="884237"/>
          </a:xfrm>
          <a:prstGeom prst="rect">
            <a:avLst/>
          </a:prstGeom>
          <a:noFill/>
          <a:ln w="9525">
            <a:noFill/>
            <a:miter lim="800000"/>
            <a:headEnd/>
            <a:tailEnd/>
          </a:ln>
        </p:spPr>
        <p:txBody>
          <a:bodyPr wrap="none" lIns="0" tIns="0" rIns="0" bIns="0">
            <a:spAutoFit/>
          </a:bodyPr>
          <a:lstStyle/>
          <a:p>
            <a:pPr algn="l" fontAlgn="auto">
              <a:spcBef>
                <a:spcPts val="0"/>
              </a:spcBef>
              <a:spcAft>
                <a:spcPts val="0"/>
              </a:spcAft>
              <a:buClrTx/>
              <a:buFont typeface="Arial" pitchFamily="34" charset="0"/>
              <a:buChar char="•"/>
              <a:defRPr/>
            </a:pPr>
            <a:r>
              <a:rPr lang="en-US" sz="1150" dirty="0">
                <a:solidFill>
                  <a:srgbClr val="000000"/>
                </a:solidFill>
                <a:latin typeface="+mn-lt"/>
                <a:cs typeface="Arial" pitchFamily="34" charset="0"/>
              </a:rPr>
              <a:t>Depot Maint / Repair of Mil Eqt</a:t>
            </a:r>
          </a:p>
          <a:p>
            <a:pPr algn="l" fontAlgn="auto">
              <a:spcBef>
                <a:spcPts val="0"/>
              </a:spcBef>
              <a:spcAft>
                <a:spcPts val="0"/>
              </a:spcAft>
              <a:buClrTx/>
              <a:buFont typeface="Arial" pitchFamily="34" charset="0"/>
              <a:buChar char="•"/>
              <a:defRPr/>
            </a:pPr>
            <a:r>
              <a:rPr lang="en-US" sz="1150" dirty="0">
                <a:solidFill>
                  <a:srgbClr val="000000"/>
                </a:solidFill>
                <a:latin typeface="+mn-lt"/>
                <a:cs typeface="Arial" pitchFamily="34" charset="0"/>
              </a:rPr>
              <a:t>Ordnance</a:t>
            </a:r>
          </a:p>
          <a:p>
            <a:pPr algn="l" fontAlgn="auto">
              <a:spcBef>
                <a:spcPts val="0"/>
              </a:spcBef>
              <a:spcAft>
                <a:spcPts val="0"/>
              </a:spcAft>
              <a:buClrTx/>
              <a:buFont typeface="Arial" pitchFamily="34" charset="0"/>
              <a:buChar char="•"/>
              <a:defRPr/>
            </a:pPr>
            <a:r>
              <a:rPr lang="en-US" sz="1150" dirty="0">
                <a:solidFill>
                  <a:srgbClr val="000000"/>
                </a:solidFill>
                <a:latin typeface="+mn-lt"/>
                <a:cs typeface="Arial" pitchFamily="34" charset="0"/>
              </a:rPr>
              <a:t>S&amp;T &amp; R&amp;D</a:t>
            </a:r>
          </a:p>
          <a:p>
            <a:pPr algn="l" fontAlgn="auto">
              <a:spcBef>
                <a:spcPts val="0"/>
              </a:spcBef>
              <a:spcAft>
                <a:spcPts val="0"/>
              </a:spcAft>
              <a:buClrTx/>
              <a:buFont typeface="Arial" pitchFamily="34" charset="0"/>
              <a:buChar char="•"/>
              <a:defRPr/>
            </a:pPr>
            <a:r>
              <a:rPr lang="en-US" sz="1150" dirty="0">
                <a:solidFill>
                  <a:srgbClr val="000000"/>
                </a:solidFill>
                <a:latin typeface="+mn-lt"/>
                <a:cs typeface="Arial" pitchFamily="34" charset="0"/>
              </a:rPr>
              <a:t>Systems Acquisition, T&amp;E, </a:t>
            </a:r>
          </a:p>
          <a:p>
            <a:pPr algn="l" fontAlgn="auto">
              <a:spcBef>
                <a:spcPts val="0"/>
              </a:spcBef>
              <a:spcAft>
                <a:spcPts val="0"/>
              </a:spcAft>
              <a:buClrTx/>
              <a:defRPr/>
            </a:pPr>
            <a:r>
              <a:rPr lang="en-US" sz="1150" dirty="0">
                <a:solidFill>
                  <a:srgbClr val="000000"/>
                </a:solidFill>
                <a:latin typeface="+mn-lt"/>
                <a:cs typeface="Arial" pitchFamily="34" charset="0"/>
              </a:rPr>
              <a:t>  Engineering, &amp; Contracting</a:t>
            </a:r>
          </a:p>
        </p:txBody>
      </p:sp>
      <p:sp>
        <p:nvSpPr>
          <p:cNvPr id="18478" name="Rectangle 23"/>
          <p:cNvSpPr>
            <a:spLocks noChangeArrowheads="1"/>
          </p:cNvSpPr>
          <p:nvPr/>
        </p:nvSpPr>
        <p:spPr bwMode="auto">
          <a:xfrm rot="20697151">
            <a:off x="5603875" y="5119688"/>
            <a:ext cx="1771650" cy="885825"/>
          </a:xfrm>
          <a:prstGeom prst="rect">
            <a:avLst/>
          </a:prstGeom>
          <a:noFill/>
          <a:ln w="9525">
            <a:noFill/>
            <a:miter lim="800000"/>
            <a:headEnd/>
            <a:tailEnd/>
          </a:ln>
        </p:spPr>
        <p:txBody>
          <a:bodyPr wrap="none" lIns="0" tIns="0" rIns="0" bIns="0">
            <a:spAutoFit/>
          </a:bodyPr>
          <a:lstStyle/>
          <a:p>
            <a:pPr algn="l" fontAlgn="auto">
              <a:spcBef>
                <a:spcPts val="0"/>
              </a:spcBef>
              <a:spcAft>
                <a:spcPts val="0"/>
              </a:spcAft>
              <a:buClrTx/>
              <a:buFont typeface="Arial" pitchFamily="34" charset="0"/>
              <a:buChar char="•"/>
              <a:defRPr/>
            </a:pPr>
            <a:r>
              <a:rPr lang="en-US" sz="1150" dirty="0">
                <a:solidFill>
                  <a:srgbClr val="000000"/>
                </a:solidFill>
                <a:latin typeface="+mn-lt"/>
                <a:cs typeface="Arial" pitchFamily="34" charset="0"/>
              </a:rPr>
              <a:t>Community &amp; Family Svcs</a:t>
            </a:r>
          </a:p>
          <a:p>
            <a:pPr algn="l" fontAlgn="auto">
              <a:spcBef>
                <a:spcPts val="0"/>
              </a:spcBef>
              <a:spcAft>
                <a:spcPts val="0"/>
              </a:spcAft>
              <a:buClrTx/>
              <a:buFont typeface="Arial" pitchFamily="34" charset="0"/>
              <a:buChar char="•"/>
              <a:defRPr/>
            </a:pPr>
            <a:r>
              <a:rPr lang="en-US" sz="1150" dirty="0">
                <a:solidFill>
                  <a:srgbClr val="000000"/>
                </a:solidFill>
                <a:latin typeface="+mn-lt"/>
                <a:cs typeface="Arial" pitchFamily="34" charset="0"/>
              </a:rPr>
              <a:t>Environmental Security &amp; </a:t>
            </a:r>
          </a:p>
          <a:p>
            <a:pPr algn="l" fontAlgn="auto">
              <a:spcBef>
                <a:spcPts val="0"/>
              </a:spcBef>
              <a:spcAft>
                <a:spcPts val="0"/>
              </a:spcAft>
              <a:buClrTx/>
              <a:defRPr/>
            </a:pPr>
            <a:r>
              <a:rPr lang="en-US" sz="1150" dirty="0">
                <a:solidFill>
                  <a:srgbClr val="000000"/>
                </a:solidFill>
                <a:latin typeface="+mn-lt"/>
                <a:cs typeface="Arial" pitchFamily="34" charset="0"/>
              </a:rPr>
              <a:t>  National Resource Svcs</a:t>
            </a:r>
          </a:p>
          <a:p>
            <a:pPr algn="l" fontAlgn="auto">
              <a:spcBef>
                <a:spcPts val="0"/>
              </a:spcBef>
              <a:spcAft>
                <a:spcPts val="0"/>
              </a:spcAft>
              <a:buClrTx/>
              <a:buFont typeface="Arial" pitchFamily="34" charset="0"/>
              <a:buChar char="•"/>
              <a:defRPr/>
            </a:pPr>
            <a:r>
              <a:rPr lang="en-US" sz="1150" dirty="0">
                <a:solidFill>
                  <a:srgbClr val="000000"/>
                </a:solidFill>
                <a:latin typeface="+mn-lt"/>
                <a:cs typeface="Arial" pitchFamily="34" charset="0"/>
              </a:rPr>
              <a:t>Health Svcs</a:t>
            </a:r>
          </a:p>
          <a:p>
            <a:pPr algn="l" fontAlgn="auto">
              <a:spcBef>
                <a:spcPts val="0"/>
              </a:spcBef>
              <a:spcAft>
                <a:spcPts val="0"/>
              </a:spcAft>
              <a:buClrTx/>
              <a:buFont typeface="Arial" pitchFamily="34" charset="0"/>
              <a:buChar char="•"/>
              <a:defRPr/>
            </a:pPr>
            <a:r>
              <a:rPr lang="en-US" sz="1150" dirty="0">
                <a:solidFill>
                  <a:srgbClr val="000000"/>
                </a:solidFill>
                <a:latin typeface="+mn-lt"/>
                <a:cs typeface="Arial" pitchFamily="34" charset="0"/>
              </a:rPr>
              <a:t>Installation / Facility Mgt</a:t>
            </a:r>
            <a:endParaRPr lang="en-US" sz="1150" dirty="0">
              <a:latin typeface="+mn-lt"/>
              <a:cs typeface="Arial" pitchFamily="34" charset="0"/>
            </a:endParaRPr>
          </a:p>
        </p:txBody>
      </p:sp>
      <p:sp>
        <p:nvSpPr>
          <p:cNvPr id="36898" name="Line 154"/>
          <p:cNvSpPr>
            <a:spLocks noChangeShapeType="1"/>
          </p:cNvSpPr>
          <p:nvPr/>
        </p:nvSpPr>
        <p:spPr bwMode="auto">
          <a:xfrm>
            <a:off x="5472113" y="2590800"/>
            <a:ext cx="0" cy="3733800"/>
          </a:xfrm>
          <a:prstGeom prst="line">
            <a:avLst/>
          </a:prstGeom>
          <a:noFill/>
          <a:ln w="28575">
            <a:solidFill>
              <a:schemeClr val="tx1"/>
            </a:solidFill>
            <a:round/>
            <a:headEnd/>
            <a:tailEnd/>
          </a:ln>
        </p:spPr>
        <p:txBody>
          <a:bodyPr lIns="91427" tIns="45713" rIns="91427" bIns="45713"/>
          <a:lstStyle/>
          <a:p>
            <a:endParaRPr lang="en-US"/>
          </a:p>
        </p:txBody>
      </p:sp>
      <p:sp>
        <p:nvSpPr>
          <p:cNvPr id="36899" name="Text Box 30"/>
          <p:cNvSpPr txBox="1">
            <a:spLocks noChangeArrowheads="1"/>
          </p:cNvSpPr>
          <p:nvPr/>
        </p:nvSpPr>
        <p:spPr bwMode="auto">
          <a:xfrm>
            <a:off x="1733550" y="1143000"/>
            <a:ext cx="1946275" cy="461963"/>
          </a:xfrm>
          <a:prstGeom prst="rect">
            <a:avLst/>
          </a:prstGeom>
          <a:noFill/>
          <a:ln w="9525">
            <a:noFill/>
            <a:miter lim="800000"/>
            <a:headEnd/>
            <a:tailEnd/>
          </a:ln>
        </p:spPr>
        <p:txBody>
          <a:bodyPr wrap="none">
            <a:spAutoFit/>
          </a:bodyPr>
          <a:lstStyle/>
          <a:p>
            <a:pPr eaLnBrk="0" hangingPunct="0">
              <a:buClrTx/>
            </a:pPr>
            <a:r>
              <a:rPr lang="en-US" sz="2400" b="1">
                <a:solidFill>
                  <a:srgbClr val="000000"/>
                </a:solidFill>
                <a:latin typeface="Calibri" pitchFamily="34" charset="0"/>
                <a:cs typeface="Arial" charset="0"/>
              </a:rPr>
              <a:t>ARFORGEN</a:t>
            </a:r>
          </a:p>
        </p:txBody>
      </p:sp>
      <p:grpSp>
        <p:nvGrpSpPr>
          <p:cNvPr id="2" name="Group 133"/>
          <p:cNvGrpSpPr>
            <a:grpSpLocks noChangeAspect="1"/>
          </p:cNvGrpSpPr>
          <p:nvPr/>
        </p:nvGrpSpPr>
        <p:grpSpPr bwMode="auto">
          <a:xfrm>
            <a:off x="3292475" y="3352800"/>
            <a:ext cx="1236663" cy="1019175"/>
            <a:chOff x="671" y="2122"/>
            <a:chExt cx="896" cy="799"/>
          </a:xfrm>
        </p:grpSpPr>
        <p:sp>
          <p:nvSpPr>
            <p:cNvPr id="50" name="AutoShape 9"/>
            <p:cNvSpPr>
              <a:spLocks noChangeArrowheads="1"/>
            </p:cNvSpPr>
            <p:nvPr/>
          </p:nvSpPr>
          <p:spPr bwMode="auto">
            <a:xfrm>
              <a:off x="744" y="2122"/>
              <a:ext cx="747" cy="799"/>
            </a:xfrm>
            <a:prstGeom prst="triangle">
              <a:avLst>
                <a:gd name="adj" fmla="val 50000"/>
              </a:avLst>
            </a:prstGeom>
            <a:solidFill>
              <a:srgbClr val="FFFFCC"/>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l" eaLnBrk="0" fontAlgn="auto" hangingPunct="0">
                <a:spcBef>
                  <a:spcPts val="0"/>
                </a:spcBef>
                <a:spcAft>
                  <a:spcPts val="0"/>
                </a:spcAft>
                <a:buClrTx/>
                <a:defRPr/>
              </a:pPr>
              <a:endParaRPr lang="en-US" sz="1200" dirty="0">
                <a:solidFill>
                  <a:srgbClr val="FFFFFF"/>
                </a:solidFill>
                <a:cs typeface="Arial" pitchFamily="34" charset="0"/>
              </a:endParaRPr>
            </a:p>
          </p:txBody>
        </p:sp>
        <p:sp>
          <p:nvSpPr>
            <p:cNvPr id="37033" name="Text Box 14"/>
            <p:cNvSpPr txBox="1">
              <a:spLocks noChangeArrowheads="1"/>
            </p:cNvSpPr>
            <p:nvPr/>
          </p:nvSpPr>
          <p:spPr bwMode="auto">
            <a:xfrm>
              <a:off x="671" y="2615"/>
              <a:ext cx="896" cy="188"/>
            </a:xfrm>
            <a:prstGeom prst="rect">
              <a:avLst/>
            </a:prstGeom>
            <a:noFill/>
            <a:ln w="9525">
              <a:noFill/>
              <a:miter lim="800000"/>
              <a:headEnd/>
              <a:tailEnd/>
            </a:ln>
          </p:spPr>
          <p:txBody>
            <a:bodyPr>
              <a:spAutoFit/>
            </a:bodyPr>
            <a:lstStyle/>
            <a:p>
              <a:pPr eaLnBrk="0" hangingPunct="0">
                <a:lnSpc>
                  <a:spcPct val="80000"/>
                </a:lnSpc>
                <a:buClrTx/>
              </a:pPr>
              <a:endParaRPr lang="en-US" sz="1200" b="1">
                <a:solidFill>
                  <a:srgbClr val="000000"/>
                </a:solidFill>
                <a:latin typeface="Calibri" pitchFamily="34" charset="0"/>
                <a:cs typeface="Arial" charset="0"/>
              </a:endParaRPr>
            </a:p>
          </p:txBody>
        </p:sp>
      </p:grpSp>
      <p:sp>
        <p:nvSpPr>
          <p:cNvPr id="36901" name="Oval 13"/>
          <p:cNvSpPr>
            <a:spLocks noChangeAspect="1" noChangeArrowheads="1"/>
          </p:cNvSpPr>
          <p:nvPr/>
        </p:nvSpPr>
        <p:spPr bwMode="gray">
          <a:xfrm>
            <a:off x="3233738" y="4267200"/>
            <a:ext cx="241300" cy="133350"/>
          </a:xfrm>
          <a:prstGeom prst="ellipse">
            <a:avLst/>
          </a:prstGeom>
          <a:solidFill>
            <a:srgbClr val="006600"/>
          </a:solidFill>
          <a:ln w="12700">
            <a:solidFill>
              <a:schemeClr val="tx1"/>
            </a:solidFill>
            <a:round/>
            <a:headEnd/>
            <a:tailEnd/>
          </a:ln>
        </p:spPr>
        <p:txBody>
          <a:bodyPr wrap="none" lIns="96652" tIns="48327" rIns="96652" bIns="48327" anchor="ctr"/>
          <a:lstStyle/>
          <a:p>
            <a:pPr eaLnBrk="0" hangingPunct="0">
              <a:buClrTx/>
            </a:pPr>
            <a:endParaRPr lang="en-US" sz="1200" b="1">
              <a:solidFill>
                <a:srgbClr val="FFFF66"/>
              </a:solidFill>
              <a:latin typeface="Calibri" pitchFamily="34" charset="0"/>
              <a:cs typeface="Arial" charset="0"/>
            </a:endParaRPr>
          </a:p>
        </p:txBody>
      </p:sp>
      <p:sp>
        <p:nvSpPr>
          <p:cNvPr id="36902" name="Oval 13"/>
          <p:cNvSpPr>
            <a:spLocks noChangeAspect="1" noChangeArrowheads="1"/>
          </p:cNvSpPr>
          <p:nvPr/>
        </p:nvSpPr>
        <p:spPr bwMode="gray">
          <a:xfrm>
            <a:off x="3767138" y="3295650"/>
            <a:ext cx="241300" cy="133350"/>
          </a:xfrm>
          <a:prstGeom prst="ellipse">
            <a:avLst/>
          </a:prstGeom>
          <a:solidFill>
            <a:srgbClr val="006600"/>
          </a:solidFill>
          <a:ln w="12700">
            <a:solidFill>
              <a:schemeClr val="tx1"/>
            </a:solidFill>
            <a:round/>
            <a:headEnd/>
            <a:tailEnd/>
          </a:ln>
        </p:spPr>
        <p:txBody>
          <a:bodyPr wrap="none" lIns="96652" tIns="48327" rIns="96652" bIns="48327" anchor="ctr"/>
          <a:lstStyle/>
          <a:p>
            <a:pPr eaLnBrk="0" hangingPunct="0">
              <a:buClrTx/>
            </a:pPr>
            <a:endParaRPr lang="en-US" sz="1200" b="1">
              <a:solidFill>
                <a:srgbClr val="FFFF66"/>
              </a:solidFill>
              <a:latin typeface="Calibri" pitchFamily="34" charset="0"/>
              <a:cs typeface="Arial" charset="0"/>
            </a:endParaRPr>
          </a:p>
        </p:txBody>
      </p:sp>
      <p:sp>
        <p:nvSpPr>
          <p:cNvPr id="36903" name="Oval 13"/>
          <p:cNvSpPr>
            <a:spLocks noChangeAspect="1" noChangeArrowheads="1"/>
          </p:cNvSpPr>
          <p:nvPr/>
        </p:nvSpPr>
        <p:spPr bwMode="gray">
          <a:xfrm>
            <a:off x="4252913" y="4267200"/>
            <a:ext cx="241300" cy="131763"/>
          </a:xfrm>
          <a:prstGeom prst="ellipse">
            <a:avLst/>
          </a:prstGeom>
          <a:solidFill>
            <a:srgbClr val="006600"/>
          </a:solidFill>
          <a:ln w="12700">
            <a:solidFill>
              <a:schemeClr val="tx1"/>
            </a:solidFill>
            <a:round/>
            <a:headEnd/>
            <a:tailEnd/>
          </a:ln>
        </p:spPr>
        <p:txBody>
          <a:bodyPr wrap="none" lIns="96652" tIns="48327" rIns="96652" bIns="48327" anchor="ctr"/>
          <a:lstStyle/>
          <a:p>
            <a:pPr eaLnBrk="0" hangingPunct="0">
              <a:buClrTx/>
            </a:pPr>
            <a:endParaRPr lang="en-US" sz="1200" b="1">
              <a:solidFill>
                <a:srgbClr val="FFFF66"/>
              </a:solidFill>
              <a:latin typeface="Calibri" pitchFamily="34" charset="0"/>
              <a:cs typeface="Arial" charset="0"/>
            </a:endParaRPr>
          </a:p>
        </p:txBody>
      </p:sp>
      <p:sp>
        <p:nvSpPr>
          <p:cNvPr id="36904" name="TextBox 34"/>
          <p:cNvSpPr txBox="1">
            <a:spLocks noChangeArrowheads="1"/>
          </p:cNvSpPr>
          <p:nvPr/>
        </p:nvSpPr>
        <p:spPr bwMode="auto">
          <a:xfrm>
            <a:off x="3157538" y="3695700"/>
            <a:ext cx="1446212" cy="338138"/>
          </a:xfrm>
          <a:prstGeom prst="rect">
            <a:avLst/>
          </a:prstGeom>
          <a:noFill/>
          <a:ln w="9525">
            <a:noFill/>
            <a:miter lim="800000"/>
            <a:headEnd/>
            <a:tailEnd/>
          </a:ln>
        </p:spPr>
        <p:txBody>
          <a:bodyPr lIns="91427" tIns="45713" rIns="91427" bIns="45713">
            <a:spAutoFit/>
          </a:bodyPr>
          <a:lstStyle/>
          <a:p>
            <a:pPr>
              <a:buClrTx/>
            </a:pPr>
            <a:r>
              <a:rPr lang="en-US" sz="1600" b="1">
                <a:latin typeface="Calibri" pitchFamily="34" charset="0"/>
                <a:cs typeface="Arial" charset="0"/>
              </a:rPr>
              <a:t>Materiel</a:t>
            </a:r>
          </a:p>
        </p:txBody>
      </p:sp>
      <p:grpSp>
        <p:nvGrpSpPr>
          <p:cNvPr id="3" name="Group 104"/>
          <p:cNvGrpSpPr>
            <a:grpSpLocks/>
          </p:cNvGrpSpPr>
          <p:nvPr/>
        </p:nvGrpSpPr>
        <p:grpSpPr bwMode="auto">
          <a:xfrm>
            <a:off x="5661025" y="838200"/>
            <a:ext cx="2286000" cy="890588"/>
            <a:chOff x="3057525" y="1600200"/>
            <a:chExt cx="2886075" cy="1538170"/>
          </a:xfrm>
        </p:grpSpPr>
        <p:sp>
          <p:nvSpPr>
            <p:cNvPr id="36966" name="Rectangle 64"/>
            <p:cNvSpPr>
              <a:spLocks noChangeArrowheads="1"/>
            </p:cNvSpPr>
            <p:nvPr/>
          </p:nvSpPr>
          <p:spPr bwMode="auto">
            <a:xfrm>
              <a:off x="4419600" y="1600200"/>
              <a:ext cx="151785" cy="372131"/>
            </a:xfrm>
            <a:prstGeom prst="rect">
              <a:avLst/>
            </a:prstGeom>
            <a:noFill/>
            <a:ln w="9525">
              <a:noFill/>
              <a:miter lim="800000"/>
              <a:headEnd/>
              <a:tailEnd/>
            </a:ln>
          </p:spPr>
          <p:txBody>
            <a:bodyPr wrap="none" lIns="0" tIns="0" rIns="0" bIns="0">
              <a:spAutoFit/>
            </a:bodyPr>
            <a:lstStyle/>
            <a:p>
              <a:pPr algn="l" eaLnBrk="0" hangingPunct="0">
                <a:buClrTx/>
              </a:pPr>
              <a:r>
                <a:rPr lang="en-US" sz="1400" b="1">
                  <a:solidFill>
                    <a:srgbClr val="000000"/>
                  </a:solidFill>
                  <a:latin typeface="Calibri" pitchFamily="34" charset="0"/>
                  <a:cs typeface="Arial" charset="0"/>
                </a:rPr>
                <a:t>X</a:t>
              </a:r>
              <a:endParaRPr lang="en-US" sz="1400" baseline="-25000">
                <a:latin typeface="Calibri" pitchFamily="34" charset="0"/>
                <a:cs typeface="Arial" charset="0"/>
              </a:endParaRPr>
            </a:p>
          </p:txBody>
        </p:sp>
        <p:grpSp>
          <p:nvGrpSpPr>
            <p:cNvPr id="4" name="Group 92"/>
            <p:cNvGrpSpPr>
              <a:grpSpLocks/>
            </p:cNvGrpSpPr>
            <p:nvPr/>
          </p:nvGrpSpPr>
          <p:grpSpPr bwMode="auto">
            <a:xfrm>
              <a:off x="4100518" y="1981204"/>
              <a:ext cx="852488" cy="419101"/>
              <a:chOff x="2631" y="1069"/>
              <a:chExt cx="537" cy="264"/>
            </a:xfrm>
          </p:grpSpPr>
          <p:sp>
            <p:nvSpPr>
              <p:cNvPr id="37025" name="Freeform 93"/>
              <p:cNvSpPr>
                <a:spLocks/>
              </p:cNvSpPr>
              <p:nvPr/>
            </p:nvSpPr>
            <p:spPr bwMode="auto">
              <a:xfrm>
                <a:off x="2743" y="1136"/>
                <a:ext cx="313" cy="131"/>
              </a:xfrm>
              <a:custGeom>
                <a:avLst/>
                <a:gdLst>
                  <a:gd name="T0" fmla="*/ 141 w 313"/>
                  <a:gd name="T1" fmla="*/ 1 h 131"/>
                  <a:gd name="T2" fmla="*/ 110 w 313"/>
                  <a:gd name="T3" fmla="*/ 3 h 131"/>
                  <a:gd name="T4" fmla="*/ 82 w 313"/>
                  <a:gd name="T5" fmla="*/ 8 h 131"/>
                  <a:gd name="T6" fmla="*/ 57 w 313"/>
                  <a:gd name="T7" fmla="*/ 16 h 131"/>
                  <a:gd name="T8" fmla="*/ 40 w 313"/>
                  <a:gd name="T9" fmla="*/ 22 h 131"/>
                  <a:gd name="T10" fmla="*/ 31 w 313"/>
                  <a:gd name="T11" fmla="*/ 27 h 131"/>
                  <a:gd name="T12" fmla="*/ 23 w 313"/>
                  <a:gd name="T13" fmla="*/ 32 h 131"/>
                  <a:gd name="T14" fmla="*/ 16 w 313"/>
                  <a:gd name="T15" fmla="*/ 37 h 131"/>
                  <a:gd name="T16" fmla="*/ 9 w 313"/>
                  <a:gd name="T17" fmla="*/ 44 h 131"/>
                  <a:gd name="T18" fmla="*/ 5 w 313"/>
                  <a:gd name="T19" fmla="*/ 50 h 131"/>
                  <a:gd name="T20" fmla="*/ 2 w 313"/>
                  <a:gd name="T21" fmla="*/ 56 h 131"/>
                  <a:gd name="T22" fmla="*/ 0 w 313"/>
                  <a:gd name="T23" fmla="*/ 62 h 131"/>
                  <a:gd name="T24" fmla="*/ 0 w 313"/>
                  <a:gd name="T25" fmla="*/ 69 h 131"/>
                  <a:gd name="T26" fmla="*/ 2 w 313"/>
                  <a:gd name="T27" fmla="*/ 76 h 131"/>
                  <a:gd name="T28" fmla="*/ 5 w 313"/>
                  <a:gd name="T29" fmla="*/ 82 h 131"/>
                  <a:gd name="T30" fmla="*/ 9 w 313"/>
                  <a:gd name="T31" fmla="*/ 88 h 131"/>
                  <a:gd name="T32" fmla="*/ 16 w 313"/>
                  <a:gd name="T33" fmla="*/ 94 h 131"/>
                  <a:gd name="T34" fmla="*/ 23 w 313"/>
                  <a:gd name="T35" fmla="*/ 99 h 131"/>
                  <a:gd name="T36" fmla="*/ 31 w 313"/>
                  <a:gd name="T37" fmla="*/ 105 h 131"/>
                  <a:gd name="T38" fmla="*/ 40 w 313"/>
                  <a:gd name="T39" fmla="*/ 110 h 131"/>
                  <a:gd name="T40" fmla="*/ 57 w 313"/>
                  <a:gd name="T41" fmla="*/ 116 h 131"/>
                  <a:gd name="T42" fmla="*/ 82 w 313"/>
                  <a:gd name="T43" fmla="*/ 123 h 131"/>
                  <a:gd name="T44" fmla="*/ 110 w 313"/>
                  <a:gd name="T45" fmla="*/ 127 h 131"/>
                  <a:gd name="T46" fmla="*/ 141 w 313"/>
                  <a:gd name="T47" fmla="*/ 131 h 131"/>
                  <a:gd name="T48" fmla="*/ 172 w 313"/>
                  <a:gd name="T49" fmla="*/ 131 h 131"/>
                  <a:gd name="T50" fmla="*/ 203 w 313"/>
                  <a:gd name="T51" fmla="*/ 127 h 131"/>
                  <a:gd name="T52" fmla="*/ 231 w 313"/>
                  <a:gd name="T53" fmla="*/ 123 h 131"/>
                  <a:gd name="T54" fmla="*/ 256 w 313"/>
                  <a:gd name="T55" fmla="*/ 116 h 131"/>
                  <a:gd name="T56" fmla="*/ 273 w 313"/>
                  <a:gd name="T57" fmla="*/ 110 h 131"/>
                  <a:gd name="T58" fmla="*/ 282 w 313"/>
                  <a:gd name="T59" fmla="*/ 105 h 131"/>
                  <a:gd name="T60" fmla="*/ 290 w 313"/>
                  <a:gd name="T61" fmla="*/ 99 h 131"/>
                  <a:gd name="T62" fmla="*/ 297 w 313"/>
                  <a:gd name="T63" fmla="*/ 94 h 131"/>
                  <a:gd name="T64" fmla="*/ 304 w 313"/>
                  <a:gd name="T65" fmla="*/ 88 h 131"/>
                  <a:gd name="T66" fmla="*/ 308 w 313"/>
                  <a:gd name="T67" fmla="*/ 82 h 131"/>
                  <a:gd name="T68" fmla="*/ 311 w 313"/>
                  <a:gd name="T69" fmla="*/ 76 h 131"/>
                  <a:gd name="T70" fmla="*/ 313 w 313"/>
                  <a:gd name="T71" fmla="*/ 69 h 131"/>
                  <a:gd name="T72" fmla="*/ 313 w 313"/>
                  <a:gd name="T73" fmla="*/ 62 h 131"/>
                  <a:gd name="T74" fmla="*/ 311 w 313"/>
                  <a:gd name="T75" fmla="*/ 56 h 131"/>
                  <a:gd name="T76" fmla="*/ 308 w 313"/>
                  <a:gd name="T77" fmla="*/ 50 h 131"/>
                  <a:gd name="T78" fmla="*/ 304 w 313"/>
                  <a:gd name="T79" fmla="*/ 44 h 131"/>
                  <a:gd name="T80" fmla="*/ 297 w 313"/>
                  <a:gd name="T81" fmla="*/ 37 h 131"/>
                  <a:gd name="T82" fmla="*/ 290 w 313"/>
                  <a:gd name="T83" fmla="*/ 32 h 131"/>
                  <a:gd name="T84" fmla="*/ 282 w 313"/>
                  <a:gd name="T85" fmla="*/ 27 h 131"/>
                  <a:gd name="T86" fmla="*/ 273 w 313"/>
                  <a:gd name="T87" fmla="*/ 22 h 131"/>
                  <a:gd name="T88" fmla="*/ 256 w 313"/>
                  <a:gd name="T89" fmla="*/ 16 h 131"/>
                  <a:gd name="T90" fmla="*/ 231 w 313"/>
                  <a:gd name="T91" fmla="*/ 8 h 131"/>
                  <a:gd name="T92" fmla="*/ 203 w 313"/>
                  <a:gd name="T93" fmla="*/ 3 h 131"/>
                  <a:gd name="T94" fmla="*/ 172 w 313"/>
                  <a:gd name="T95" fmla="*/ 1 h 13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13"/>
                  <a:gd name="T145" fmla="*/ 0 h 131"/>
                  <a:gd name="T146" fmla="*/ 313 w 313"/>
                  <a:gd name="T147" fmla="*/ 131 h 13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13" h="131">
                    <a:moveTo>
                      <a:pt x="157" y="0"/>
                    </a:moveTo>
                    <a:lnTo>
                      <a:pt x="141" y="1"/>
                    </a:lnTo>
                    <a:lnTo>
                      <a:pt x="125" y="2"/>
                    </a:lnTo>
                    <a:lnTo>
                      <a:pt x="110" y="3"/>
                    </a:lnTo>
                    <a:lnTo>
                      <a:pt x="95" y="5"/>
                    </a:lnTo>
                    <a:lnTo>
                      <a:pt x="82" y="8"/>
                    </a:lnTo>
                    <a:lnTo>
                      <a:pt x="70" y="11"/>
                    </a:lnTo>
                    <a:lnTo>
                      <a:pt x="57" y="16"/>
                    </a:lnTo>
                    <a:lnTo>
                      <a:pt x="46" y="20"/>
                    </a:lnTo>
                    <a:lnTo>
                      <a:pt x="40" y="22"/>
                    </a:lnTo>
                    <a:lnTo>
                      <a:pt x="36" y="24"/>
                    </a:lnTo>
                    <a:lnTo>
                      <a:pt x="31" y="27"/>
                    </a:lnTo>
                    <a:lnTo>
                      <a:pt x="27" y="29"/>
                    </a:lnTo>
                    <a:lnTo>
                      <a:pt x="23" y="32"/>
                    </a:lnTo>
                    <a:lnTo>
                      <a:pt x="19" y="34"/>
                    </a:lnTo>
                    <a:lnTo>
                      <a:pt x="16" y="37"/>
                    </a:lnTo>
                    <a:lnTo>
                      <a:pt x="13" y="40"/>
                    </a:lnTo>
                    <a:lnTo>
                      <a:pt x="9" y="44"/>
                    </a:lnTo>
                    <a:lnTo>
                      <a:pt x="7" y="47"/>
                    </a:lnTo>
                    <a:lnTo>
                      <a:pt x="5" y="50"/>
                    </a:lnTo>
                    <a:lnTo>
                      <a:pt x="3" y="53"/>
                    </a:lnTo>
                    <a:lnTo>
                      <a:pt x="2" y="56"/>
                    </a:lnTo>
                    <a:lnTo>
                      <a:pt x="1" y="59"/>
                    </a:lnTo>
                    <a:lnTo>
                      <a:pt x="0" y="62"/>
                    </a:lnTo>
                    <a:lnTo>
                      <a:pt x="0" y="65"/>
                    </a:lnTo>
                    <a:lnTo>
                      <a:pt x="0" y="69"/>
                    </a:lnTo>
                    <a:lnTo>
                      <a:pt x="1" y="73"/>
                    </a:lnTo>
                    <a:lnTo>
                      <a:pt x="2" y="76"/>
                    </a:lnTo>
                    <a:lnTo>
                      <a:pt x="3" y="79"/>
                    </a:lnTo>
                    <a:lnTo>
                      <a:pt x="5" y="82"/>
                    </a:lnTo>
                    <a:lnTo>
                      <a:pt x="7" y="85"/>
                    </a:lnTo>
                    <a:lnTo>
                      <a:pt x="9" y="88"/>
                    </a:lnTo>
                    <a:lnTo>
                      <a:pt x="13" y="91"/>
                    </a:lnTo>
                    <a:lnTo>
                      <a:pt x="16" y="94"/>
                    </a:lnTo>
                    <a:lnTo>
                      <a:pt x="19" y="96"/>
                    </a:lnTo>
                    <a:lnTo>
                      <a:pt x="23" y="99"/>
                    </a:lnTo>
                    <a:lnTo>
                      <a:pt x="27" y="102"/>
                    </a:lnTo>
                    <a:lnTo>
                      <a:pt x="31" y="105"/>
                    </a:lnTo>
                    <a:lnTo>
                      <a:pt x="36" y="107"/>
                    </a:lnTo>
                    <a:lnTo>
                      <a:pt x="40" y="110"/>
                    </a:lnTo>
                    <a:lnTo>
                      <a:pt x="46" y="112"/>
                    </a:lnTo>
                    <a:lnTo>
                      <a:pt x="57" y="116"/>
                    </a:lnTo>
                    <a:lnTo>
                      <a:pt x="70" y="119"/>
                    </a:lnTo>
                    <a:lnTo>
                      <a:pt x="82" y="123"/>
                    </a:lnTo>
                    <a:lnTo>
                      <a:pt x="95" y="125"/>
                    </a:lnTo>
                    <a:lnTo>
                      <a:pt x="110" y="127"/>
                    </a:lnTo>
                    <a:lnTo>
                      <a:pt x="125" y="130"/>
                    </a:lnTo>
                    <a:lnTo>
                      <a:pt x="141" y="131"/>
                    </a:lnTo>
                    <a:lnTo>
                      <a:pt x="157" y="131"/>
                    </a:lnTo>
                    <a:lnTo>
                      <a:pt x="172" y="131"/>
                    </a:lnTo>
                    <a:lnTo>
                      <a:pt x="188" y="130"/>
                    </a:lnTo>
                    <a:lnTo>
                      <a:pt x="203" y="127"/>
                    </a:lnTo>
                    <a:lnTo>
                      <a:pt x="218" y="125"/>
                    </a:lnTo>
                    <a:lnTo>
                      <a:pt x="231" y="123"/>
                    </a:lnTo>
                    <a:lnTo>
                      <a:pt x="244" y="119"/>
                    </a:lnTo>
                    <a:lnTo>
                      <a:pt x="256" y="116"/>
                    </a:lnTo>
                    <a:lnTo>
                      <a:pt x="267" y="112"/>
                    </a:lnTo>
                    <a:lnTo>
                      <a:pt x="273" y="110"/>
                    </a:lnTo>
                    <a:lnTo>
                      <a:pt x="278" y="107"/>
                    </a:lnTo>
                    <a:lnTo>
                      <a:pt x="282" y="105"/>
                    </a:lnTo>
                    <a:lnTo>
                      <a:pt x="286" y="102"/>
                    </a:lnTo>
                    <a:lnTo>
                      <a:pt x="290" y="99"/>
                    </a:lnTo>
                    <a:lnTo>
                      <a:pt x="294" y="96"/>
                    </a:lnTo>
                    <a:lnTo>
                      <a:pt x="297" y="94"/>
                    </a:lnTo>
                    <a:lnTo>
                      <a:pt x="301" y="91"/>
                    </a:lnTo>
                    <a:lnTo>
                      <a:pt x="304" y="88"/>
                    </a:lnTo>
                    <a:lnTo>
                      <a:pt x="306" y="85"/>
                    </a:lnTo>
                    <a:lnTo>
                      <a:pt x="308" y="82"/>
                    </a:lnTo>
                    <a:lnTo>
                      <a:pt x="310" y="79"/>
                    </a:lnTo>
                    <a:lnTo>
                      <a:pt x="311" y="76"/>
                    </a:lnTo>
                    <a:lnTo>
                      <a:pt x="312" y="73"/>
                    </a:lnTo>
                    <a:lnTo>
                      <a:pt x="313" y="69"/>
                    </a:lnTo>
                    <a:lnTo>
                      <a:pt x="313" y="65"/>
                    </a:lnTo>
                    <a:lnTo>
                      <a:pt x="313" y="62"/>
                    </a:lnTo>
                    <a:lnTo>
                      <a:pt x="312" y="59"/>
                    </a:lnTo>
                    <a:lnTo>
                      <a:pt x="311" y="56"/>
                    </a:lnTo>
                    <a:lnTo>
                      <a:pt x="310" y="53"/>
                    </a:lnTo>
                    <a:lnTo>
                      <a:pt x="308" y="50"/>
                    </a:lnTo>
                    <a:lnTo>
                      <a:pt x="306" y="47"/>
                    </a:lnTo>
                    <a:lnTo>
                      <a:pt x="304" y="44"/>
                    </a:lnTo>
                    <a:lnTo>
                      <a:pt x="301" y="40"/>
                    </a:lnTo>
                    <a:lnTo>
                      <a:pt x="297" y="37"/>
                    </a:lnTo>
                    <a:lnTo>
                      <a:pt x="294" y="34"/>
                    </a:lnTo>
                    <a:lnTo>
                      <a:pt x="290" y="32"/>
                    </a:lnTo>
                    <a:lnTo>
                      <a:pt x="286" y="29"/>
                    </a:lnTo>
                    <a:lnTo>
                      <a:pt x="282" y="27"/>
                    </a:lnTo>
                    <a:lnTo>
                      <a:pt x="278" y="24"/>
                    </a:lnTo>
                    <a:lnTo>
                      <a:pt x="273" y="22"/>
                    </a:lnTo>
                    <a:lnTo>
                      <a:pt x="267" y="20"/>
                    </a:lnTo>
                    <a:lnTo>
                      <a:pt x="256" y="16"/>
                    </a:lnTo>
                    <a:lnTo>
                      <a:pt x="244" y="11"/>
                    </a:lnTo>
                    <a:lnTo>
                      <a:pt x="231" y="8"/>
                    </a:lnTo>
                    <a:lnTo>
                      <a:pt x="218" y="5"/>
                    </a:lnTo>
                    <a:lnTo>
                      <a:pt x="203" y="3"/>
                    </a:lnTo>
                    <a:lnTo>
                      <a:pt x="188" y="2"/>
                    </a:lnTo>
                    <a:lnTo>
                      <a:pt x="172" y="1"/>
                    </a:lnTo>
                    <a:lnTo>
                      <a:pt x="157" y="0"/>
                    </a:lnTo>
                  </a:path>
                </a:pathLst>
              </a:custGeom>
              <a:noFill/>
              <a:ln w="9525">
                <a:solidFill>
                  <a:srgbClr val="000000"/>
                </a:solidFill>
                <a:round/>
                <a:headEnd/>
                <a:tailEnd/>
              </a:ln>
            </p:spPr>
            <p:txBody>
              <a:bodyPr/>
              <a:lstStyle/>
              <a:p>
                <a:endParaRPr lang="en-US"/>
              </a:p>
            </p:txBody>
          </p:sp>
          <p:grpSp>
            <p:nvGrpSpPr>
              <p:cNvPr id="5" name="Group 94"/>
              <p:cNvGrpSpPr>
                <a:grpSpLocks/>
              </p:cNvGrpSpPr>
              <p:nvPr/>
            </p:nvGrpSpPr>
            <p:grpSpPr bwMode="auto">
              <a:xfrm>
                <a:off x="2631" y="1069"/>
                <a:ext cx="537" cy="264"/>
                <a:chOff x="2631" y="1069"/>
                <a:chExt cx="537" cy="264"/>
              </a:xfrm>
            </p:grpSpPr>
            <p:sp>
              <p:nvSpPr>
                <p:cNvPr id="37027" name="Rectangle 95"/>
                <p:cNvSpPr>
                  <a:spLocks noChangeArrowheads="1"/>
                </p:cNvSpPr>
                <p:nvPr/>
              </p:nvSpPr>
              <p:spPr bwMode="auto">
                <a:xfrm>
                  <a:off x="2636" y="1069"/>
                  <a:ext cx="528" cy="264"/>
                </a:xfrm>
                <a:prstGeom prst="rect">
                  <a:avLst/>
                </a:prstGeom>
                <a:noFill/>
                <a:ln w="12700">
                  <a:solidFill>
                    <a:srgbClr val="000000"/>
                  </a:solidFill>
                  <a:miter lim="800000"/>
                  <a:headEnd/>
                  <a:tailEnd/>
                </a:ln>
              </p:spPr>
              <p:txBody>
                <a:bodyPr/>
                <a:lstStyle/>
                <a:p>
                  <a:pPr algn="l">
                    <a:buClrTx/>
                  </a:pPr>
                  <a:endParaRPr lang="en-US" sz="1800">
                    <a:latin typeface="Calibri" pitchFamily="34" charset="0"/>
                    <a:cs typeface="Arial" charset="0"/>
                  </a:endParaRPr>
                </a:p>
              </p:txBody>
            </p:sp>
            <p:sp>
              <p:nvSpPr>
                <p:cNvPr id="37028" name="Line 96"/>
                <p:cNvSpPr>
                  <a:spLocks noChangeShapeType="1"/>
                </p:cNvSpPr>
                <p:nvPr/>
              </p:nvSpPr>
              <p:spPr bwMode="auto">
                <a:xfrm rot="21318750" flipV="1">
                  <a:off x="2634" y="1090"/>
                  <a:ext cx="528" cy="210"/>
                </a:xfrm>
                <a:prstGeom prst="line">
                  <a:avLst/>
                </a:prstGeom>
                <a:noFill/>
                <a:ln w="9525">
                  <a:solidFill>
                    <a:srgbClr val="000000"/>
                  </a:solidFill>
                  <a:round/>
                  <a:headEnd/>
                  <a:tailEnd/>
                </a:ln>
              </p:spPr>
              <p:txBody>
                <a:bodyPr/>
                <a:lstStyle/>
                <a:p>
                  <a:endParaRPr lang="en-US"/>
                </a:p>
              </p:txBody>
            </p:sp>
            <p:sp>
              <p:nvSpPr>
                <p:cNvPr id="37029" name="Line 97"/>
                <p:cNvSpPr>
                  <a:spLocks noChangeShapeType="1"/>
                </p:cNvSpPr>
                <p:nvPr/>
              </p:nvSpPr>
              <p:spPr bwMode="auto">
                <a:xfrm rot="368185">
                  <a:off x="2631" y="1103"/>
                  <a:ext cx="537" cy="193"/>
                </a:xfrm>
                <a:prstGeom prst="line">
                  <a:avLst/>
                </a:prstGeom>
                <a:noFill/>
                <a:ln w="9525">
                  <a:solidFill>
                    <a:srgbClr val="000000"/>
                  </a:solidFill>
                  <a:round/>
                  <a:headEnd/>
                  <a:tailEnd/>
                </a:ln>
              </p:spPr>
              <p:txBody>
                <a:bodyPr/>
                <a:lstStyle/>
                <a:p>
                  <a:endParaRPr lang="en-US"/>
                </a:p>
              </p:txBody>
            </p:sp>
          </p:grpSp>
        </p:grpSp>
        <p:sp>
          <p:nvSpPr>
            <p:cNvPr id="36968" name="Rectangle 47"/>
            <p:cNvSpPr>
              <a:spLocks noChangeArrowheads="1"/>
            </p:cNvSpPr>
            <p:nvPr/>
          </p:nvSpPr>
          <p:spPr bwMode="auto">
            <a:xfrm>
              <a:off x="3057525" y="2362200"/>
              <a:ext cx="904875" cy="411163"/>
            </a:xfrm>
            <a:prstGeom prst="rect">
              <a:avLst/>
            </a:prstGeom>
            <a:solidFill>
              <a:srgbClr val="FFFFFF"/>
            </a:solidFill>
            <a:ln w="9525">
              <a:noFill/>
              <a:miter lim="800000"/>
              <a:headEnd/>
              <a:tailEnd/>
            </a:ln>
          </p:spPr>
          <p:txBody>
            <a:bodyPr/>
            <a:lstStyle/>
            <a:p>
              <a:pPr algn="l">
                <a:buClrTx/>
              </a:pPr>
              <a:endParaRPr lang="en-US" sz="1800">
                <a:latin typeface="Calibri" pitchFamily="34" charset="0"/>
                <a:cs typeface="Arial" charset="0"/>
              </a:endParaRPr>
            </a:p>
          </p:txBody>
        </p:sp>
        <p:sp>
          <p:nvSpPr>
            <p:cNvPr id="36969" name="Rectangle 48"/>
            <p:cNvSpPr>
              <a:spLocks noChangeArrowheads="1"/>
            </p:cNvSpPr>
            <p:nvPr/>
          </p:nvSpPr>
          <p:spPr bwMode="auto">
            <a:xfrm>
              <a:off x="3057525" y="2362200"/>
              <a:ext cx="904875" cy="411163"/>
            </a:xfrm>
            <a:prstGeom prst="rect">
              <a:avLst/>
            </a:prstGeom>
            <a:noFill/>
            <a:ln w="9525">
              <a:solidFill>
                <a:srgbClr val="000000"/>
              </a:solidFill>
              <a:miter lim="800000"/>
              <a:headEnd/>
              <a:tailEnd/>
            </a:ln>
          </p:spPr>
          <p:txBody>
            <a:bodyPr/>
            <a:lstStyle/>
            <a:p>
              <a:pPr algn="l">
                <a:buClrTx/>
              </a:pPr>
              <a:endParaRPr lang="en-US" sz="1800">
                <a:latin typeface="Calibri" pitchFamily="34" charset="0"/>
                <a:cs typeface="Arial" charset="0"/>
              </a:endParaRPr>
            </a:p>
          </p:txBody>
        </p:sp>
        <p:sp>
          <p:nvSpPr>
            <p:cNvPr id="36970" name="Line 49"/>
            <p:cNvSpPr>
              <a:spLocks noChangeShapeType="1"/>
            </p:cNvSpPr>
            <p:nvPr/>
          </p:nvSpPr>
          <p:spPr bwMode="auto">
            <a:xfrm flipV="1">
              <a:off x="3057525" y="2362200"/>
              <a:ext cx="904875" cy="411163"/>
            </a:xfrm>
            <a:prstGeom prst="line">
              <a:avLst/>
            </a:prstGeom>
            <a:noFill/>
            <a:ln w="9525">
              <a:solidFill>
                <a:srgbClr val="000000"/>
              </a:solidFill>
              <a:round/>
              <a:headEnd/>
              <a:tailEnd/>
            </a:ln>
          </p:spPr>
          <p:txBody>
            <a:bodyPr/>
            <a:lstStyle/>
            <a:p>
              <a:endParaRPr lang="en-US"/>
            </a:p>
          </p:txBody>
        </p:sp>
        <p:sp>
          <p:nvSpPr>
            <p:cNvPr id="36971" name="Line 50"/>
            <p:cNvSpPr>
              <a:spLocks noChangeShapeType="1"/>
            </p:cNvSpPr>
            <p:nvPr/>
          </p:nvSpPr>
          <p:spPr bwMode="auto">
            <a:xfrm>
              <a:off x="3057525" y="2362200"/>
              <a:ext cx="904875" cy="411163"/>
            </a:xfrm>
            <a:prstGeom prst="line">
              <a:avLst/>
            </a:prstGeom>
            <a:noFill/>
            <a:ln w="9525">
              <a:solidFill>
                <a:srgbClr val="000000"/>
              </a:solidFill>
              <a:round/>
              <a:headEnd/>
              <a:tailEnd/>
            </a:ln>
          </p:spPr>
          <p:txBody>
            <a:bodyPr/>
            <a:lstStyle/>
            <a:p>
              <a:endParaRPr lang="en-US"/>
            </a:p>
          </p:txBody>
        </p:sp>
        <p:sp>
          <p:nvSpPr>
            <p:cNvPr id="36972" name="Rectangle 62"/>
            <p:cNvSpPr>
              <a:spLocks noChangeArrowheads="1"/>
            </p:cNvSpPr>
            <p:nvPr/>
          </p:nvSpPr>
          <p:spPr bwMode="auto">
            <a:xfrm>
              <a:off x="3279776" y="2819401"/>
              <a:ext cx="477615" cy="318969"/>
            </a:xfrm>
            <a:prstGeom prst="rect">
              <a:avLst/>
            </a:prstGeom>
            <a:noFill/>
            <a:ln w="9525">
              <a:noFill/>
              <a:miter lim="800000"/>
              <a:headEnd/>
              <a:tailEnd/>
            </a:ln>
          </p:spPr>
          <p:txBody>
            <a:bodyPr wrap="none" lIns="0" tIns="0" rIns="0" bIns="0">
              <a:spAutoFit/>
            </a:bodyPr>
            <a:lstStyle/>
            <a:p>
              <a:pPr algn="l" eaLnBrk="0" hangingPunct="0">
                <a:buClrTx/>
              </a:pPr>
              <a:r>
                <a:rPr lang="en-US" sz="1200" b="1">
                  <a:solidFill>
                    <a:srgbClr val="000000"/>
                  </a:solidFill>
                  <a:latin typeface="Calibri" pitchFamily="34" charset="0"/>
                  <a:cs typeface="Arial" charset="0"/>
                </a:rPr>
                <a:t>Light</a:t>
              </a:r>
              <a:endParaRPr lang="en-US" sz="1200" baseline="-25000">
                <a:latin typeface="Calibri" pitchFamily="34" charset="0"/>
                <a:cs typeface="Arial" charset="0"/>
              </a:endParaRPr>
            </a:p>
          </p:txBody>
        </p:sp>
        <p:sp>
          <p:nvSpPr>
            <p:cNvPr id="36973" name="Rectangle 71"/>
            <p:cNvSpPr>
              <a:spLocks noChangeArrowheads="1"/>
            </p:cNvSpPr>
            <p:nvPr/>
          </p:nvSpPr>
          <p:spPr bwMode="auto">
            <a:xfrm>
              <a:off x="3057525" y="2362200"/>
              <a:ext cx="904875" cy="411163"/>
            </a:xfrm>
            <a:prstGeom prst="rect">
              <a:avLst/>
            </a:prstGeom>
            <a:solidFill>
              <a:srgbClr val="FFFFFF"/>
            </a:solidFill>
            <a:ln w="9525">
              <a:noFill/>
              <a:miter lim="800000"/>
              <a:headEnd/>
              <a:tailEnd/>
            </a:ln>
          </p:spPr>
          <p:txBody>
            <a:bodyPr/>
            <a:lstStyle/>
            <a:p>
              <a:pPr algn="l">
                <a:buClrTx/>
              </a:pPr>
              <a:endParaRPr lang="en-US" sz="1800">
                <a:latin typeface="Calibri" pitchFamily="34" charset="0"/>
                <a:cs typeface="Arial" charset="0"/>
              </a:endParaRPr>
            </a:p>
          </p:txBody>
        </p:sp>
        <p:sp>
          <p:nvSpPr>
            <p:cNvPr id="36974" name="Rectangle 72"/>
            <p:cNvSpPr>
              <a:spLocks noChangeArrowheads="1"/>
            </p:cNvSpPr>
            <p:nvPr/>
          </p:nvSpPr>
          <p:spPr bwMode="auto">
            <a:xfrm>
              <a:off x="3057525" y="2362200"/>
              <a:ext cx="904875" cy="411163"/>
            </a:xfrm>
            <a:prstGeom prst="rect">
              <a:avLst/>
            </a:prstGeom>
            <a:noFill/>
            <a:ln w="9525">
              <a:solidFill>
                <a:srgbClr val="000000"/>
              </a:solidFill>
              <a:miter lim="800000"/>
              <a:headEnd/>
              <a:tailEnd/>
            </a:ln>
          </p:spPr>
          <p:txBody>
            <a:bodyPr/>
            <a:lstStyle/>
            <a:p>
              <a:pPr algn="l">
                <a:buClrTx/>
              </a:pPr>
              <a:endParaRPr lang="en-US" sz="1800">
                <a:latin typeface="Calibri" pitchFamily="34" charset="0"/>
                <a:cs typeface="Arial" charset="0"/>
              </a:endParaRPr>
            </a:p>
          </p:txBody>
        </p:sp>
        <p:sp>
          <p:nvSpPr>
            <p:cNvPr id="36975" name="Line 73"/>
            <p:cNvSpPr>
              <a:spLocks noChangeShapeType="1"/>
            </p:cNvSpPr>
            <p:nvPr/>
          </p:nvSpPr>
          <p:spPr bwMode="auto">
            <a:xfrm flipV="1">
              <a:off x="3057525" y="2362200"/>
              <a:ext cx="904875" cy="411163"/>
            </a:xfrm>
            <a:prstGeom prst="line">
              <a:avLst/>
            </a:prstGeom>
            <a:noFill/>
            <a:ln w="9525">
              <a:solidFill>
                <a:srgbClr val="000000"/>
              </a:solidFill>
              <a:round/>
              <a:headEnd/>
              <a:tailEnd/>
            </a:ln>
          </p:spPr>
          <p:txBody>
            <a:bodyPr/>
            <a:lstStyle/>
            <a:p>
              <a:endParaRPr lang="en-US"/>
            </a:p>
          </p:txBody>
        </p:sp>
        <p:sp>
          <p:nvSpPr>
            <p:cNvPr id="36976" name="Line 74"/>
            <p:cNvSpPr>
              <a:spLocks noChangeShapeType="1"/>
            </p:cNvSpPr>
            <p:nvPr/>
          </p:nvSpPr>
          <p:spPr bwMode="auto">
            <a:xfrm>
              <a:off x="3057525" y="2362200"/>
              <a:ext cx="904875" cy="411163"/>
            </a:xfrm>
            <a:prstGeom prst="line">
              <a:avLst/>
            </a:prstGeom>
            <a:noFill/>
            <a:ln w="9525">
              <a:solidFill>
                <a:srgbClr val="000000"/>
              </a:solidFill>
              <a:round/>
              <a:headEnd/>
              <a:tailEnd/>
            </a:ln>
          </p:spPr>
          <p:txBody>
            <a:bodyPr/>
            <a:lstStyle/>
            <a:p>
              <a:endParaRPr lang="en-US"/>
            </a:p>
          </p:txBody>
        </p:sp>
        <p:sp>
          <p:nvSpPr>
            <p:cNvPr id="36977" name="Rectangle 84"/>
            <p:cNvSpPr>
              <a:spLocks noChangeArrowheads="1"/>
            </p:cNvSpPr>
            <p:nvPr/>
          </p:nvSpPr>
          <p:spPr bwMode="auto">
            <a:xfrm>
              <a:off x="3279776" y="2819401"/>
              <a:ext cx="82" cy="212646"/>
            </a:xfrm>
            <a:prstGeom prst="rect">
              <a:avLst/>
            </a:prstGeom>
            <a:noFill/>
            <a:ln w="9525">
              <a:noFill/>
              <a:miter lim="800000"/>
              <a:headEnd/>
              <a:tailEnd/>
            </a:ln>
          </p:spPr>
          <p:txBody>
            <a:bodyPr wrap="none" lIns="0" tIns="0" rIns="0" bIns="0">
              <a:spAutoFit/>
            </a:bodyPr>
            <a:lstStyle/>
            <a:p>
              <a:pPr algn="l" eaLnBrk="0" hangingPunct="0">
                <a:buClrTx/>
              </a:pPr>
              <a:endParaRPr lang="en-US" sz="1200" baseline="-25000">
                <a:latin typeface="Calibri" pitchFamily="34" charset="0"/>
                <a:cs typeface="Arial" charset="0"/>
              </a:endParaRPr>
            </a:p>
          </p:txBody>
        </p:sp>
        <p:sp>
          <p:nvSpPr>
            <p:cNvPr id="36978" name="Rectangle 98"/>
            <p:cNvSpPr>
              <a:spLocks noChangeArrowheads="1"/>
            </p:cNvSpPr>
            <p:nvPr/>
          </p:nvSpPr>
          <p:spPr bwMode="auto">
            <a:xfrm>
              <a:off x="3057525" y="2362200"/>
              <a:ext cx="904875" cy="411163"/>
            </a:xfrm>
            <a:prstGeom prst="rect">
              <a:avLst/>
            </a:prstGeom>
            <a:solidFill>
              <a:srgbClr val="FFFFFF"/>
            </a:solidFill>
            <a:ln w="9525">
              <a:noFill/>
              <a:miter lim="800000"/>
              <a:headEnd/>
              <a:tailEnd/>
            </a:ln>
          </p:spPr>
          <p:txBody>
            <a:bodyPr/>
            <a:lstStyle/>
            <a:p>
              <a:pPr algn="l">
                <a:buClrTx/>
              </a:pPr>
              <a:endParaRPr lang="en-US" sz="1800">
                <a:latin typeface="Calibri" pitchFamily="34" charset="0"/>
                <a:cs typeface="Arial" charset="0"/>
              </a:endParaRPr>
            </a:p>
          </p:txBody>
        </p:sp>
        <p:sp>
          <p:nvSpPr>
            <p:cNvPr id="36979" name="Rectangle 99"/>
            <p:cNvSpPr>
              <a:spLocks noChangeArrowheads="1"/>
            </p:cNvSpPr>
            <p:nvPr/>
          </p:nvSpPr>
          <p:spPr bwMode="auto">
            <a:xfrm>
              <a:off x="3057525" y="2362200"/>
              <a:ext cx="904875" cy="411163"/>
            </a:xfrm>
            <a:prstGeom prst="rect">
              <a:avLst/>
            </a:prstGeom>
            <a:noFill/>
            <a:ln w="9525">
              <a:solidFill>
                <a:srgbClr val="000000"/>
              </a:solidFill>
              <a:miter lim="800000"/>
              <a:headEnd/>
              <a:tailEnd/>
            </a:ln>
          </p:spPr>
          <p:txBody>
            <a:bodyPr/>
            <a:lstStyle/>
            <a:p>
              <a:pPr algn="l">
                <a:buClrTx/>
              </a:pPr>
              <a:endParaRPr lang="en-US" sz="1800">
                <a:latin typeface="Calibri" pitchFamily="34" charset="0"/>
                <a:cs typeface="Arial" charset="0"/>
              </a:endParaRPr>
            </a:p>
          </p:txBody>
        </p:sp>
        <p:sp>
          <p:nvSpPr>
            <p:cNvPr id="36980" name="Line 100"/>
            <p:cNvSpPr>
              <a:spLocks noChangeShapeType="1"/>
            </p:cNvSpPr>
            <p:nvPr/>
          </p:nvSpPr>
          <p:spPr bwMode="auto">
            <a:xfrm flipV="1">
              <a:off x="3057525" y="2362200"/>
              <a:ext cx="904875" cy="411163"/>
            </a:xfrm>
            <a:prstGeom prst="line">
              <a:avLst/>
            </a:prstGeom>
            <a:noFill/>
            <a:ln w="9525">
              <a:solidFill>
                <a:srgbClr val="000000"/>
              </a:solidFill>
              <a:round/>
              <a:headEnd/>
              <a:tailEnd/>
            </a:ln>
          </p:spPr>
          <p:txBody>
            <a:bodyPr/>
            <a:lstStyle/>
            <a:p>
              <a:endParaRPr lang="en-US"/>
            </a:p>
          </p:txBody>
        </p:sp>
        <p:sp>
          <p:nvSpPr>
            <p:cNvPr id="36981" name="Line 101"/>
            <p:cNvSpPr>
              <a:spLocks noChangeShapeType="1"/>
            </p:cNvSpPr>
            <p:nvPr/>
          </p:nvSpPr>
          <p:spPr bwMode="auto">
            <a:xfrm>
              <a:off x="3057525" y="2362200"/>
              <a:ext cx="904875" cy="411163"/>
            </a:xfrm>
            <a:prstGeom prst="line">
              <a:avLst/>
            </a:prstGeom>
            <a:noFill/>
            <a:ln w="9525">
              <a:solidFill>
                <a:srgbClr val="000000"/>
              </a:solidFill>
              <a:round/>
              <a:headEnd/>
              <a:tailEnd/>
            </a:ln>
          </p:spPr>
          <p:txBody>
            <a:bodyPr/>
            <a:lstStyle/>
            <a:p>
              <a:endParaRPr lang="en-US"/>
            </a:p>
          </p:txBody>
        </p:sp>
        <p:sp>
          <p:nvSpPr>
            <p:cNvPr id="36982" name="Rectangle 102"/>
            <p:cNvSpPr>
              <a:spLocks noChangeArrowheads="1"/>
            </p:cNvSpPr>
            <p:nvPr/>
          </p:nvSpPr>
          <p:spPr bwMode="auto">
            <a:xfrm>
              <a:off x="3057525" y="2362200"/>
              <a:ext cx="904875" cy="411163"/>
            </a:xfrm>
            <a:prstGeom prst="rect">
              <a:avLst/>
            </a:prstGeom>
            <a:solidFill>
              <a:srgbClr val="FFFFFF"/>
            </a:solidFill>
            <a:ln w="9525">
              <a:noFill/>
              <a:miter lim="800000"/>
              <a:headEnd/>
              <a:tailEnd/>
            </a:ln>
          </p:spPr>
          <p:txBody>
            <a:bodyPr/>
            <a:lstStyle/>
            <a:p>
              <a:pPr algn="l">
                <a:buClrTx/>
              </a:pPr>
              <a:endParaRPr lang="en-US" sz="1800">
                <a:latin typeface="Calibri" pitchFamily="34" charset="0"/>
                <a:cs typeface="Arial" charset="0"/>
              </a:endParaRPr>
            </a:p>
          </p:txBody>
        </p:sp>
        <p:sp>
          <p:nvSpPr>
            <p:cNvPr id="36983" name="Rectangle 103"/>
            <p:cNvSpPr>
              <a:spLocks noChangeArrowheads="1"/>
            </p:cNvSpPr>
            <p:nvPr/>
          </p:nvSpPr>
          <p:spPr bwMode="auto">
            <a:xfrm>
              <a:off x="3057525" y="2362200"/>
              <a:ext cx="904875" cy="411163"/>
            </a:xfrm>
            <a:prstGeom prst="rect">
              <a:avLst/>
            </a:prstGeom>
            <a:noFill/>
            <a:ln w="9525">
              <a:solidFill>
                <a:srgbClr val="000000"/>
              </a:solidFill>
              <a:miter lim="800000"/>
              <a:headEnd/>
              <a:tailEnd/>
            </a:ln>
          </p:spPr>
          <p:txBody>
            <a:bodyPr/>
            <a:lstStyle/>
            <a:p>
              <a:pPr algn="l">
                <a:buClrTx/>
              </a:pPr>
              <a:endParaRPr lang="en-US" sz="1800">
                <a:latin typeface="Calibri" pitchFamily="34" charset="0"/>
                <a:cs typeface="Arial" charset="0"/>
              </a:endParaRPr>
            </a:p>
          </p:txBody>
        </p:sp>
        <p:sp>
          <p:nvSpPr>
            <p:cNvPr id="36984" name="Line 104"/>
            <p:cNvSpPr>
              <a:spLocks noChangeShapeType="1"/>
            </p:cNvSpPr>
            <p:nvPr/>
          </p:nvSpPr>
          <p:spPr bwMode="auto">
            <a:xfrm flipV="1">
              <a:off x="3057525" y="2362200"/>
              <a:ext cx="904875" cy="411163"/>
            </a:xfrm>
            <a:prstGeom prst="line">
              <a:avLst/>
            </a:prstGeom>
            <a:noFill/>
            <a:ln w="9525">
              <a:solidFill>
                <a:srgbClr val="000000"/>
              </a:solidFill>
              <a:round/>
              <a:headEnd/>
              <a:tailEnd/>
            </a:ln>
          </p:spPr>
          <p:txBody>
            <a:bodyPr/>
            <a:lstStyle/>
            <a:p>
              <a:endParaRPr lang="en-US"/>
            </a:p>
          </p:txBody>
        </p:sp>
        <p:sp>
          <p:nvSpPr>
            <p:cNvPr id="36985" name="Line 105"/>
            <p:cNvSpPr>
              <a:spLocks noChangeShapeType="1"/>
            </p:cNvSpPr>
            <p:nvPr/>
          </p:nvSpPr>
          <p:spPr bwMode="auto">
            <a:xfrm>
              <a:off x="3057525" y="2362200"/>
              <a:ext cx="904875" cy="411163"/>
            </a:xfrm>
            <a:prstGeom prst="line">
              <a:avLst/>
            </a:prstGeom>
            <a:noFill/>
            <a:ln w="9525">
              <a:solidFill>
                <a:srgbClr val="000000"/>
              </a:solidFill>
              <a:round/>
              <a:headEnd/>
              <a:tailEnd/>
            </a:ln>
          </p:spPr>
          <p:txBody>
            <a:bodyPr/>
            <a:lstStyle/>
            <a:p>
              <a:endParaRPr lang="en-US"/>
            </a:p>
          </p:txBody>
        </p:sp>
        <p:sp>
          <p:nvSpPr>
            <p:cNvPr id="36986" name="Rectangle 52"/>
            <p:cNvSpPr>
              <a:spLocks noChangeArrowheads="1"/>
            </p:cNvSpPr>
            <p:nvPr/>
          </p:nvSpPr>
          <p:spPr bwMode="auto">
            <a:xfrm>
              <a:off x="5070475" y="2279650"/>
              <a:ext cx="873125" cy="447675"/>
            </a:xfrm>
            <a:prstGeom prst="rect">
              <a:avLst/>
            </a:prstGeom>
            <a:solidFill>
              <a:srgbClr val="FFFFFF"/>
            </a:solidFill>
            <a:ln w="9525">
              <a:noFill/>
              <a:miter lim="800000"/>
              <a:headEnd/>
              <a:tailEnd/>
            </a:ln>
          </p:spPr>
          <p:txBody>
            <a:bodyPr/>
            <a:lstStyle/>
            <a:p>
              <a:pPr algn="l">
                <a:buClrTx/>
              </a:pPr>
              <a:endParaRPr lang="en-US" sz="1800">
                <a:latin typeface="Calibri" pitchFamily="34" charset="0"/>
                <a:cs typeface="Arial" charset="0"/>
              </a:endParaRPr>
            </a:p>
          </p:txBody>
        </p:sp>
        <p:sp>
          <p:nvSpPr>
            <p:cNvPr id="36987" name="Rectangle 53"/>
            <p:cNvSpPr>
              <a:spLocks noChangeArrowheads="1"/>
            </p:cNvSpPr>
            <p:nvPr/>
          </p:nvSpPr>
          <p:spPr bwMode="auto">
            <a:xfrm>
              <a:off x="5070475" y="2279650"/>
              <a:ext cx="873125" cy="447675"/>
            </a:xfrm>
            <a:prstGeom prst="rect">
              <a:avLst/>
            </a:prstGeom>
            <a:noFill/>
            <a:ln w="12700">
              <a:solidFill>
                <a:srgbClr val="000000"/>
              </a:solidFill>
              <a:miter lim="800000"/>
              <a:headEnd/>
              <a:tailEnd/>
            </a:ln>
          </p:spPr>
          <p:txBody>
            <a:bodyPr/>
            <a:lstStyle/>
            <a:p>
              <a:pPr algn="l">
                <a:buClrTx/>
              </a:pPr>
              <a:endParaRPr lang="en-US" sz="1800">
                <a:latin typeface="Calibri" pitchFamily="34" charset="0"/>
                <a:cs typeface="Arial" charset="0"/>
              </a:endParaRPr>
            </a:p>
          </p:txBody>
        </p:sp>
        <p:sp>
          <p:nvSpPr>
            <p:cNvPr id="36988" name="Line 54"/>
            <p:cNvSpPr>
              <a:spLocks noChangeShapeType="1"/>
            </p:cNvSpPr>
            <p:nvPr/>
          </p:nvSpPr>
          <p:spPr bwMode="auto">
            <a:xfrm flipH="1">
              <a:off x="5060950" y="2276475"/>
              <a:ext cx="882650" cy="452438"/>
            </a:xfrm>
            <a:prstGeom prst="line">
              <a:avLst/>
            </a:prstGeom>
            <a:noFill/>
            <a:ln w="12700">
              <a:solidFill>
                <a:srgbClr val="000000"/>
              </a:solidFill>
              <a:round/>
              <a:headEnd/>
              <a:tailEnd/>
            </a:ln>
          </p:spPr>
          <p:txBody>
            <a:bodyPr/>
            <a:lstStyle/>
            <a:p>
              <a:endParaRPr lang="en-US"/>
            </a:p>
          </p:txBody>
        </p:sp>
        <p:sp>
          <p:nvSpPr>
            <p:cNvPr id="36989" name="Line 55"/>
            <p:cNvSpPr>
              <a:spLocks noChangeShapeType="1"/>
            </p:cNvSpPr>
            <p:nvPr/>
          </p:nvSpPr>
          <p:spPr bwMode="auto">
            <a:xfrm>
              <a:off x="5060950" y="2276475"/>
              <a:ext cx="882650" cy="452438"/>
            </a:xfrm>
            <a:prstGeom prst="line">
              <a:avLst/>
            </a:prstGeom>
            <a:noFill/>
            <a:ln w="12700">
              <a:solidFill>
                <a:srgbClr val="000000"/>
              </a:solidFill>
              <a:round/>
              <a:headEnd/>
              <a:tailEnd/>
            </a:ln>
          </p:spPr>
          <p:txBody>
            <a:bodyPr/>
            <a:lstStyle/>
            <a:p>
              <a:endParaRPr lang="en-US"/>
            </a:p>
          </p:txBody>
        </p:sp>
        <p:sp>
          <p:nvSpPr>
            <p:cNvPr id="36990" name="Freeform 56"/>
            <p:cNvSpPr>
              <a:spLocks/>
            </p:cNvSpPr>
            <p:nvPr/>
          </p:nvSpPr>
          <p:spPr bwMode="auto">
            <a:xfrm>
              <a:off x="5178425" y="2355850"/>
              <a:ext cx="650875" cy="263525"/>
            </a:xfrm>
            <a:custGeom>
              <a:avLst/>
              <a:gdLst>
                <a:gd name="T0" fmla="*/ 2147483647 w 410"/>
                <a:gd name="T1" fmla="*/ 0 h 166"/>
                <a:gd name="T2" fmla="*/ 2147483647 w 410"/>
                <a:gd name="T3" fmla="*/ 2147483647 h 166"/>
                <a:gd name="T4" fmla="*/ 2147483647 w 410"/>
                <a:gd name="T5" fmla="*/ 2147483647 h 166"/>
                <a:gd name="T6" fmla="*/ 2147483647 w 410"/>
                <a:gd name="T7" fmla="*/ 2147483647 h 166"/>
                <a:gd name="T8" fmla="*/ 2147483647 w 410"/>
                <a:gd name="T9" fmla="*/ 2147483647 h 166"/>
                <a:gd name="T10" fmla="*/ 2147483647 w 410"/>
                <a:gd name="T11" fmla="*/ 2147483647 h 166"/>
                <a:gd name="T12" fmla="*/ 2147483647 w 410"/>
                <a:gd name="T13" fmla="*/ 2147483647 h 166"/>
                <a:gd name="T14" fmla="*/ 2147483647 w 410"/>
                <a:gd name="T15" fmla="*/ 2147483647 h 166"/>
                <a:gd name="T16" fmla="*/ 2147483647 w 410"/>
                <a:gd name="T17" fmla="*/ 2147483647 h 166"/>
                <a:gd name="T18" fmla="*/ 2147483647 w 410"/>
                <a:gd name="T19" fmla="*/ 2147483647 h 166"/>
                <a:gd name="T20" fmla="*/ 2147483647 w 410"/>
                <a:gd name="T21" fmla="*/ 2147483647 h 166"/>
                <a:gd name="T22" fmla="*/ 2147483647 w 410"/>
                <a:gd name="T23" fmla="*/ 2147483647 h 166"/>
                <a:gd name="T24" fmla="*/ 2147483647 w 410"/>
                <a:gd name="T25" fmla="*/ 2147483647 h 166"/>
                <a:gd name="T26" fmla="*/ 0 w 410"/>
                <a:gd name="T27" fmla="*/ 2147483647 h 166"/>
                <a:gd name="T28" fmla="*/ 2147483647 w 410"/>
                <a:gd name="T29" fmla="*/ 2147483647 h 166"/>
                <a:gd name="T30" fmla="*/ 2147483647 w 410"/>
                <a:gd name="T31" fmla="*/ 2147483647 h 166"/>
                <a:gd name="T32" fmla="*/ 2147483647 w 410"/>
                <a:gd name="T33" fmla="*/ 2147483647 h 166"/>
                <a:gd name="T34" fmla="*/ 2147483647 w 410"/>
                <a:gd name="T35" fmla="*/ 2147483647 h 166"/>
                <a:gd name="T36" fmla="*/ 2147483647 w 410"/>
                <a:gd name="T37" fmla="*/ 2147483647 h 166"/>
                <a:gd name="T38" fmla="*/ 2147483647 w 410"/>
                <a:gd name="T39" fmla="*/ 2147483647 h 166"/>
                <a:gd name="T40" fmla="*/ 2147483647 w 410"/>
                <a:gd name="T41" fmla="*/ 2147483647 h 166"/>
                <a:gd name="T42" fmla="*/ 2147483647 w 410"/>
                <a:gd name="T43" fmla="*/ 2147483647 h 166"/>
                <a:gd name="T44" fmla="*/ 2147483647 w 410"/>
                <a:gd name="T45" fmla="*/ 2147483647 h 166"/>
                <a:gd name="T46" fmla="*/ 2147483647 w 410"/>
                <a:gd name="T47" fmla="*/ 2147483647 h 166"/>
                <a:gd name="T48" fmla="*/ 2147483647 w 410"/>
                <a:gd name="T49" fmla="*/ 2147483647 h 166"/>
                <a:gd name="T50" fmla="*/ 2147483647 w 410"/>
                <a:gd name="T51" fmla="*/ 2147483647 h 166"/>
                <a:gd name="T52" fmla="*/ 2147483647 w 410"/>
                <a:gd name="T53" fmla="*/ 2147483647 h 166"/>
                <a:gd name="T54" fmla="*/ 2147483647 w 410"/>
                <a:gd name="T55" fmla="*/ 2147483647 h 166"/>
                <a:gd name="T56" fmla="*/ 2147483647 w 410"/>
                <a:gd name="T57" fmla="*/ 2147483647 h 166"/>
                <a:gd name="T58" fmla="*/ 2147483647 w 410"/>
                <a:gd name="T59" fmla="*/ 2147483647 h 166"/>
                <a:gd name="T60" fmla="*/ 2147483647 w 410"/>
                <a:gd name="T61" fmla="*/ 2147483647 h 166"/>
                <a:gd name="T62" fmla="*/ 2147483647 w 410"/>
                <a:gd name="T63" fmla="*/ 2147483647 h 166"/>
                <a:gd name="T64" fmla="*/ 2147483647 w 410"/>
                <a:gd name="T65" fmla="*/ 2147483647 h 166"/>
                <a:gd name="T66" fmla="*/ 2147483647 w 410"/>
                <a:gd name="T67" fmla="*/ 2147483647 h 166"/>
                <a:gd name="T68" fmla="*/ 2147483647 w 410"/>
                <a:gd name="T69" fmla="*/ 2147483647 h 166"/>
                <a:gd name="T70" fmla="*/ 2147483647 w 410"/>
                <a:gd name="T71" fmla="*/ 2147483647 h 166"/>
                <a:gd name="T72" fmla="*/ 2147483647 w 410"/>
                <a:gd name="T73" fmla="*/ 2147483647 h 166"/>
                <a:gd name="T74" fmla="*/ 2147483647 w 410"/>
                <a:gd name="T75" fmla="*/ 2147483647 h 166"/>
                <a:gd name="T76" fmla="*/ 2147483647 w 410"/>
                <a:gd name="T77" fmla="*/ 2147483647 h 166"/>
                <a:gd name="T78" fmla="*/ 2147483647 w 410"/>
                <a:gd name="T79" fmla="*/ 2147483647 h 166"/>
                <a:gd name="T80" fmla="*/ 2147483647 w 410"/>
                <a:gd name="T81" fmla="*/ 2147483647 h 166"/>
                <a:gd name="T82" fmla="*/ 2147483647 w 410"/>
                <a:gd name="T83" fmla="*/ 2147483647 h 166"/>
                <a:gd name="T84" fmla="*/ 2147483647 w 410"/>
                <a:gd name="T85" fmla="*/ 2147483647 h 166"/>
                <a:gd name="T86" fmla="*/ 2147483647 w 410"/>
                <a:gd name="T87" fmla="*/ 2147483647 h 166"/>
                <a:gd name="T88" fmla="*/ 2147483647 w 410"/>
                <a:gd name="T89" fmla="*/ 2147483647 h 166"/>
                <a:gd name="T90" fmla="*/ 2147483647 w 410"/>
                <a:gd name="T91" fmla="*/ 2147483647 h 166"/>
                <a:gd name="T92" fmla="*/ 2147483647 w 410"/>
                <a:gd name="T93" fmla="*/ 2147483647 h 166"/>
                <a:gd name="T94" fmla="*/ 2147483647 w 410"/>
                <a:gd name="T95" fmla="*/ 2147483647 h 166"/>
                <a:gd name="T96" fmla="*/ 2147483647 w 410"/>
                <a:gd name="T97" fmla="*/ 2147483647 h 166"/>
                <a:gd name="T98" fmla="*/ 2147483647 w 410"/>
                <a:gd name="T99" fmla="*/ 2147483647 h 166"/>
                <a:gd name="T100" fmla="*/ 2147483647 w 410"/>
                <a:gd name="T101" fmla="*/ 2147483647 h 166"/>
                <a:gd name="T102" fmla="*/ 2147483647 w 410"/>
                <a:gd name="T103" fmla="*/ 2147483647 h 166"/>
                <a:gd name="T104" fmla="*/ 2147483647 w 410"/>
                <a:gd name="T105" fmla="*/ 2147483647 h 166"/>
                <a:gd name="T106" fmla="*/ 2147483647 w 410"/>
                <a:gd name="T107" fmla="*/ 0 h 16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0"/>
                <a:gd name="T163" fmla="*/ 0 h 166"/>
                <a:gd name="T164" fmla="*/ 410 w 410"/>
                <a:gd name="T165" fmla="*/ 166 h 16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0" h="166">
                  <a:moveTo>
                    <a:pt x="205" y="0"/>
                  </a:moveTo>
                  <a:lnTo>
                    <a:pt x="184" y="0"/>
                  </a:lnTo>
                  <a:lnTo>
                    <a:pt x="163" y="2"/>
                  </a:lnTo>
                  <a:lnTo>
                    <a:pt x="144" y="4"/>
                  </a:lnTo>
                  <a:lnTo>
                    <a:pt x="125" y="6"/>
                  </a:lnTo>
                  <a:lnTo>
                    <a:pt x="107" y="10"/>
                  </a:lnTo>
                  <a:lnTo>
                    <a:pt x="98" y="13"/>
                  </a:lnTo>
                  <a:lnTo>
                    <a:pt x="90" y="15"/>
                  </a:lnTo>
                  <a:lnTo>
                    <a:pt x="81" y="17"/>
                  </a:lnTo>
                  <a:lnTo>
                    <a:pt x="74" y="19"/>
                  </a:lnTo>
                  <a:lnTo>
                    <a:pt x="67" y="22"/>
                  </a:lnTo>
                  <a:lnTo>
                    <a:pt x="60" y="25"/>
                  </a:lnTo>
                  <a:lnTo>
                    <a:pt x="52" y="27"/>
                  </a:lnTo>
                  <a:lnTo>
                    <a:pt x="46" y="30"/>
                  </a:lnTo>
                  <a:lnTo>
                    <a:pt x="40" y="33"/>
                  </a:lnTo>
                  <a:lnTo>
                    <a:pt x="35" y="36"/>
                  </a:lnTo>
                  <a:lnTo>
                    <a:pt x="30" y="41"/>
                  </a:lnTo>
                  <a:lnTo>
                    <a:pt x="24" y="44"/>
                  </a:lnTo>
                  <a:lnTo>
                    <a:pt x="19" y="47"/>
                  </a:lnTo>
                  <a:lnTo>
                    <a:pt x="15" y="51"/>
                  </a:lnTo>
                  <a:lnTo>
                    <a:pt x="12" y="55"/>
                  </a:lnTo>
                  <a:lnTo>
                    <a:pt x="9" y="58"/>
                  </a:lnTo>
                  <a:lnTo>
                    <a:pt x="6" y="62"/>
                  </a:lnTo>
                  <a:lnTo>
                    <a:pt x="4" y="66"/>
                  </a:lnTo>
                  <a:lnTo>
                    <a:pt x="2" y="71"/>
                  </a:lnTo>
                  <a:lnTo>
                    <a:pt x="1" y="75"/>
                  </a:lnTo>
                  <a:lnTo>
                    <a:pt x="0" y="79"/>
                  </a:lnTo>
                  <a:lnTo>
                    <a:pt x="0" y="83"/>
                  </a:lnTo>
                  <a:lnTo>
                    <a:pt x="0" y="87"/>
                  </a:lnTo>
                  <a:lnTo>
                    <a:pt x="1" y="91"/>
                  </a:lnTo>
                  <a:lnTo>
                    <a:pt x="2" y="95"/>
                  </a:lnTo>
                  <a:lnTo>
                    <a:pt x="4" y="100"/>
                  </a:lnTo>
                  <a:lnTo>
                    <a:pt x="6" y="104"/>
                  </a:lnTo>
                  <a:lnTo>
                    <a:pt x="9" y="108"/>
                  </a:lnTo>
                  <a:lnTo>
                    <a:pt x="12" y="112"/>
                  </a:lnTo>
                  <a:lnTo>
                    <a:pt x="15" y="115"/>
                  </a:lnTo>
                  <a:lnTo>
                    <a:pt x="19" y="119"/>
                  </a:lnTo>
                  <a:lnTo>
                    <a:pt x="24" y="122"/>
                  </a:lnTo>
                  <a:lnTo>
                    <a:pt x="30" y="127"/>
                  </a:lnTo>
                  <a:lnTo>
                    <a:pt x="35" y="130"/>
                  </a:lnTo>
                  <a:lnTo>
                    <a:pt x="40" y="133"/>
                  </a:lnTo>
                  <a:lnTo>
                    <a:pt x="46" y="136"/>
                  </a:lnTo>
                  <a:lnTo>
                    <a:pt x="52" y="139"/>
                  </a:lnTo>
                  <a:lnTo>
                    <a:pt x="60" y="142"/>
                  </a:lnTo>
                  <a:lnTo>
                    <a:pt x="67" y="145"/>
                  </a:lnTo>
                  <a:lnTo>
                    <a:pt x="74" y="147"/>
                  </a:lnTo>
                  <a:lnTo>
                    <a:pt x="81" y="149"/>
                  </a:lnTo>
                  <a:lnTo>
                    <a:pt x="90" y="152"/>
                  </a:lnTo>
                  <a:lnTo>
                    <a:pt x="98" y="154"/>
                  </a:lnTo>
                  <a:lnTo>
                    <a:pt x="107" y="157"/>
                  </a:lnTo>
                  <a:lnTo>
                    <a:pt x="125" y="160"/>
                  </a:lnTo>
                  <a:lnTo>
                    <a:pt x="144" y="163"/>
                  </a:lnTo>
                  <a:lnTo>
                    <a:pt x="163" y="165"/>
                  </a:lnTo>
                  <a:lnTo>
                    <a:pt x="184" y="166"/>
                  </a:lnTo>
                  <a:lnTo>
                    <a:pt x="205" y="166"/>
                  </a:lnTo>
                  <a:lnTo>
                    <a:pt x="225" y="166"/>
                  </a:lnTo>
                  <a:lnTo>
                    <a:pt x="246" y="165"/>
                  </a:lnTo>
                  <a:lnTo>
                    <a:pt x="266" y="163"/>
                  </a:lnTo>
                  <a:lnTo>
                    <a:pt x="284" y="160"/>
                  </a:lnTo>
                  <a:lnTo>
                    <a:pt x="302" y="157"/>
                  </a:lnTo>
                  <a:lnTo>
                    <a:pt x="310" y="154"/>
                  </a:lnTo>
                  <a:lnTo>
                    <a:pt x="320" y="152"/>
                  </a:lnTo>
                  <a:lnTo>
                    <a:pt x="327" y="149"/>
                  </a:lnTo>
                  <a:lnTo>
                    <a:pt x="335" y="147"/>
                  </a:lnTo>
                  <a:lnTo>
                    <a:pt x="343" y="145"/>
                  </a:lnTo>
                  <a:lnTo>
                    <a:pt x="350" y="142"/>
                  </a:lnTo>
                  <a:lnTo>
                    <a:pt x="356" y="139"/>
                  </a:lnTo>
                  <a:lnTo>
                    <a:pt x="363" y="136"/>
                  </a:lnTo>
                  <a:lnTo>
                    <a:pt x="368" y="133"/>
                  </a:lnTo>
                  <a:lnTo>
                    <a:pt x="375" y="130"/>
                  </a:lnTo>
                  <a:lnTo>
                    <a:pt x="380" y="127"/>
                  </a:lnTo>
                  <a:lnTo>
                    <a:pt x="385" y="122"/>
                  </a:lnTo>
                  <a:lnTo>
                    <a:pt x="389" y="119"/>
                  </a:lnTo>
                  <a:lnTo>
                    <a:pt x="393" y="115"/>
                  </a:lnTo>
                  <a:lnTo>
                    <a:pt x="397" y="112"/>
                  </a:lnTo>
                  <a:lnTo>
                    <a:pt x="401" y="108"/>
                  </a:lnTo>
                  <a:lnTo>
                    <a:pt x="404" y="104"/>
                  </a:lnTo>
                  <a:lnTo>
                    <a:pt x="406" y="100"/>
                  </a:lnTo>
                  <a:lnTo>
                    <a:pt x="407" y="95"/>
                  </a:lnTo>
                  <a:lnTo>
                    <a:pt x="409" y="91"/>
                  </a:lnTo>
                  <a:lnTo>
                    <a:pt x="410" y="87"/>
                  </a:lnTo>
                  <a:lnTo>
                    <a:pt x="410" y="83"/>
                  </a:lnTo>
                  <a:lnTo>
                    <a:pt x="410" y="79"/>
                  </a:lnTo>
                  <a:lnTo>
                    <a:pt x="409" y="75"/>
                  </a:lnTo>
                  <a:lnTo>
                    <a:pt x="407" y="71"/>
                  </a:lnTo>
                  <a:lnTo>
                    <a:pt x="406" y="66"/>
                  </a:lnTo>
                  <a:lnTo>
                    <a:pt x="404" y="62"/>
                  </a:lnTo>
                  <a:lnTo>
                    <a:pt x="401" y="58"/>
                  </a:lnTo>
                  <a:lnTo>
                    <a:pt x="397" y="55"/>
                  </a:lnTo>
                  <a:lnTo>
                    <a:pt x="393" y="51"/>
                  </a:lnTo>
                  <a:lnTo>
                    <a:pt x="389" y="47"/>
                  </a:lnTo>
                  <a:lnTo>
                    <a:pt x="385" y="44"/>
                  </a:lnTo>
                  <a:lnTo>
                    <a:pt x="380" y="41"/>
                  </a:lnTo>
                  <a:lnTo>
                    <a:pt x="375" y="36"/>
                  </a:lnTo>
                  <a:lnTo>
                    <a:pt x="368" y="33"/>
                  </a:lnTo>
                  <a:lnTo>
                    <a:pt x="363" y="30"/>
                  </a:lnTo>
                  <a:lnTo>
                    <a:pt x="356" y="27"/>
                  </a:lnTo>
                  <a:lnTo>
                    <a:pt x="350" y="25"/>
                  </a:lnTo>
                  <a:lnTo>
                    <a:pt x="343" y="22"/>
                  </a:lnTo>
                  <a:lnTo>
                    <a:pt x="335" y="19"/>
                  </a:lnTo>
                  <a:lnTo>
                    <a:pt x="327" y="17"/>
                  </a:lnTo>
                  <a:lnTo>
                    <a:pt x="320" y="15"/>
                  </a:lnTo>
                  <a:lnTo>
                    <a:pt x="310" y="13"/>
                  </a:lnTo>
                  <a:lnTo>
                    <a:pt x="302" y="10"/>
                  </a:lnTo>
                  <a:lnTo>
                    <a:pt x="284" y="6"/>
                  </a:lnTo>
                  <a:lnTo>
                    <a:pt x="266" y="4"/>
                  </a:lnTo>
                  <a:lnTo>
                    <a:pt x="246" y="2"/>
                  </a:lnTo>
                  <a:lnTo>
                    <a:pt x="225" y="0"/>
                  </a:lnTo>
                  <a:lnTo>
                    <a:pt x="205" y="0"/>
                  </a:lnTo>
                </a:path>
              </a:pathLst>
            </a:custGeom>
            <a:noFill/>
            <a:ln w="12700">
              <a:solidFill>
                <a:srgbClr val="000000"/>
              </a:solidFill>
              <a:round/>
              <a:headEnd/>
              <a:tailEnd/>
            </a:ln>
          </p:spPr>
          <p:txBody>
            <a:bodyPr/>
            <a:lstStyle/>
            <a:p>
              <a:endParaRPr lang="en-US"/>
            </a:p>
          </p:txBody>
        </p:sp>
        <p:sp>
          <p:nvSpPr>
            <p:cNvPr id="36991" name="Line 57"/>
            <p:cNvSpPr>
              <a:spLocks noChangeShapeType="1"/>
            </p:cNvSpPr>
            <p:nvPr/>
          </p:nvSpPr>
          <p:spPr bwMode="auto">
            <a:xfrm>
              <a:off x="5170488" y="2276475"/>
              <a:ext cx="1587" cy="452438"/>
            </a:xfrm>
            <a:prstGeom prst="line">
              <a:avLst/>
            </a:prstGeom>
            <a:noFill/>
            <a:ln w="12700">
              <a:solidFill>
                <a:srgbClr val="000000"/>
              </a:solidFill>
              <a:round/>
              <a:headEnd/>
              <a:tailEnd/>
            </a:ln>
          </p:spPr>
          <p:txBody>
            <a:bodyPr/>
            <a:lstStyle/>
            <a:p>
              <a:endParaRPr lang="en-US"/>
            </a:p>
          </p:txBody>
        </p:sp>
        <p:sp>
          <p:nvSpPr>
            <p:cNvPr id="36992" name="Freeform 58"/>
            <p:cNvSpPr>
              <a:spLocks/>
            </p:cNvSpPr>
            <p:nvPr/>
          </p:nvSpPr>
          <p:spPr bwMode="auto">
            <a:xfrm>
              <a:off x="5324475" y="2636838"/>
              <a:ext cx="63500" cy="63500"/>
            </a:xfrm>
            <a:custGeom>
              <a:avLst/>
              <a:gdLst>
                <a:gd name="T0" fmla="*/ 2147483647 w 40"/>
                <a:gd name="T1" fmla="*/ 0 h 40"/>
                <a:gd name="T2" fmla="*/ 2147483647 w 40"/>
                <a:gd name="T3" fmla="*/ 0 h 40"/>
                <a:gd name="T4" fmla="*/ 2147483647 w 40"/>
                <a:gd name="T5" fmla="*/ 2147483647 h 40"/>
                <a:gd name="T6" fmla="*/ 2147483647 w 40"/>
                <a:gd name="T7" fmla="*/ 2147483647 h 40"/>
                <a:gd name="T8" fmla="*/ 2147483647 w 40"/>
                <a:gd name="T9" fmla="*/ 2147483647 h 40"/>
                <a:gd name="T10" fmla="*/ 2147483647 w 40"/>
                <a:gd name="T11" fmla="*/ 2147483647 h 40"/>
                <a:gd name="T12" fmla="*/ 2147483647 w 40"/>
                <a:gd name="T13" fmla="*/ 2147483647 h 40"/>
                <a:gd name="T14" fmla="*/ 0 w 40"/>
                <a:gd name="T15" fmla="*/ 2147483647 h 40"/>
                <a:gd name="T16" fmla="*/ 0 w 40"/>
                <a:gd name="T17" fmla="*/ 2147483647 h 40"/>
                <a:gd name="T18" fmla="*/ 0 w 40"/>
                <a:gd name="T19" fmla="*/ 2147483647 h 40"/>
                <a:gd name="T20" fmla="*/ 2147483647 w 40"/>
                <a:gd name="T21" fmla="*/ 2147483647 h 40"/>
                <a:gd name="T22" fmla="*/ 2147483647 w 40"/>
                <a:gd name="T23" fmla="*/ 2147483647 h 40"/>
                <a:gd name="T24" fmla="*/ 2147483647 w 40"/>
                <a:gd name="T25" fmla="*/ 2147483647 h 40"/>
                <a:gd name="T26" fmla="*/ 2147483647 w 40"/>
                <a:gd name="T27" fmla="*/ 2147483647 h 40"/>
                <a:gd name="T28" fmla="*/ 2147483647 w 40"/>
                <a:gd name="T29" fmla="*/ 2147483647 h 40"/>
                <a:gd name="T30" fmla="*/ 2147483647 w 40"/>
                <a:gd name="T31" fmla="*/ 2147483647 h 40"/>
                <a:gd name="T32" fmla="*/ 2147483647 w 40"/>
                <a:gd name="T33" fmla="*/ 2147483647 h 40"/>
                <a:gd name="T34" fmla="*/ 2147483647 w 40"/>
                <a:gd name="T35" fmla="*/ 2147483647 h 40"/>
                <a:gd name="T36" fmla="*/ 2147483647 w 40"/>
                <a:gd name="T37" fmla="*/ 2147483647 h 40"/>
                <a:gd name="T38" fmla="*/ 2147483647 w 40"/>
                <a:gd name="T39" fmla="*/ 2147483647 h 40"/>
                <a:gd name="T40" fmla="*/ 2147483647 w 40"/>
                <a:gd name="T41" fmla="*/ 2147483647 h 40"/>
                <a:gd name="T42" fmla="*/ 2147483647 w 40"/>
                <a:gd name="T43" fmla="*/ 2147483647 h 40"/>
                <a:gd name="T44" fmla="*/ 2147483647 w 40"/>
                <a:gd name="T45" fmla="*/ 2147483647 h 40"/>
                <a:gd name="T46" fmla="*/ 2147483647 w 40"/>
                <a:gd name="T47" fmla="*/ 2147483647 h 40"/>
                <a:gd name="T48" fmla="*/ 2147483647 w 40"/>
                <a:gd name="T49" fmla="*/ 2147483647 h 40"/>
                <a:gd name="T50" fmla="*/ 2147483647 w 40"/>
                <a:gd name="T51" fmla="*/ 2147483647 h 40"/>
                <a:gd name="T52" fmla="*/ 2147483647 w 40"/>
                <a:gd name="T53" fmla="*/ 2147483647 h 40"/>
                <a:gd name="T54" fmla="*/ 2147483647 w 40"/>
                <a:gd name="T55" fmla="*/ 2147483647 h 40"/>
                <a:gd name="T56" fmla="*/ 2147483647 w 40"/>
                <a:gd name="T57" fmla="*/ 2147483647 h 40"/>
                <a:gd name="T58" fmla="*/ 2147483647 w 40"/>
                <a:gd name="T59" fmla="*/ 2147483647 h 40"/>
                <a:gd name="T60" fmla="*/ 2147483647 w 40"/>
                <a:gd name="T61" fmla="*/ 2147483647 h 40"/>
                <a:gd name="T62" fmla="*/ 2147483647 w 40"/>
                <a:gd name="T63" fmla="*/ 0 h 40"/>
                <a:gd name="T64" fmla="*/ 2147483647 w 40"/>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
                <a:gd name="T100" fmla="*/ 0 h 40"/>
                <a:gd name="T101" fmla="*/ 40 w 40"/>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 h="40">
                  <a:moveTo>
                    <a:pt x="19" y="0"/>
                  </a:moveTo>
                  <a:lnTo>
                    <a:pt x="15" y="0"/>
                  </a:lnTo>
                  <a:lnTo>
                    <a:pt x="12" y="1"/>
                  </a:lnTo>
                  <a:lnTo>
                    <a:pt x="8" y="3"/>
                  </a:lnTo>
                  <a:lnTo>
                    <a:pt x="5" y="6"/>
                  </a:lnTo>
                  <a:lnTo>
                    <a:pt x="3" y="9"/>
                  </a:lnTo>
                  <a:lnTo>
                    <a:pt x="1" y="13"/>
                  </a:lnTo>
                  <a:lnTo>
                    <a:pt x="0" y="16"/>
                  </a:lnTo>
                  <a:lnTo>
                    <a:pt x="0" y="20"/>
                  </a:lnTo>
                  <a:lnTo>
                    <a:pt x="0" y="24"/>
                  </a:lnTo>
                  <a:lnTo>
                    <a:pt x="1" y="28"/>
                  </a:lnTo>
                  <a:lnTo>
                    <a:pt x="3" y="31"/>
                  </a:lnTo>
                  <a:lnTo>
                    <a:pt x="5" y="34"/>
                  </a:lnTo>
                  <a:lnTo>
                    <a:pt x="8" y="37"/>
                  </a:lnTo>
                  <a:lnTo>
                    <a:pt x="12" y="39"/>
                  </a:lnTo>
                  <a:lnTo>
                    <a:pt x="15" y="40"/>
                  </a:lnTo>
                  <a:lnTo>
                    <a:pt x="19" y="40"/>
                  </a:lnTo>
                  <a:lnTo>
                    <a:pt x="24" y="40"/>
                  </a:lnTo>
                  <a:lnTo>
                    <a:pt x="28" y="39"/>
                  </a:lnTo>
                  <a:lnTo>
                    <a:pt x="31" y="37"/>
                  </a:lnTo>
                  <a:lnTo>
                    <a:pt x="34" y="34"/>
                  </a:lnTo>
                  <a:lnTo>
                    <a:pt x="37" y="31"/>
                  </a:lnTo>
                  <a:lnTo>
                    <a:pt x="38" y="28"/>
                  </a:lnTo>
                  <a:lnTo>
                    <a:pt x="40" y="24"/>
                  </a:lnTo>
                  <a:lnTo>
                    <a:pt x="40" y="20"/>
                  </a:lnTo>
                  <a:lnTo>
                    <a:pt x="40" y="16"/>
                  </a:lnTo>
                  <a:lnTo>
                    <a:pt x="38" y="13"/>
                  </a:lnTo>
                  <a:lnTo>
                    <a:pt x="37" y="9"/>
                  </a:lnTo>
                  <a:lnTo>
                    <a:pt x="34" y="6"/>
                  </a:lnTo>
                  <a:lnTo>
                    <a:pt x="31" y="3"/>
                  </a:lnTo>
                  <a:lnTo>
                    <a:pt x="28" y="1"/>
                  </a:lnTo>
                  <a:lnTo>
                    <a:pt x="24" y="0"/>
                  </a:lnTo>
                  <a:lnTo>
                    <a:pt x="19" y="0"/>
                  </a:lnTo>
                </a:path>
              </a:pathLst>
            </a:custGeom>
            <a:noFill/>
            <a:ln w="12700">
              <a:solidFill>
                <a:srgbClr val="000000"/>
              </a:solidFill>
              <a:round/>
              <a:headEnd/>
              <a:tailEnd/>
            </a:ln>
          </p:spPr>
          <p:txBody>
            <a:bodyPr/>
            <a:lstStyle/>
            <a:p>
              <a:endParaRPr lang="en-US"/>
            </a:p>
          </p:txBody>
        </p:sp>
        <p:sp>
          <p:nvSpPr>
            <p:cNvPr id="36993" name="Freeform 59"/>
            <p:cNvSpPr>
              <a:spLocks/>
            </p:cNvSpPr>
            <p:nvPr/>
          </p:nvSpPr>
          <p:spPr bwMode="auto">
            <a:xfrm>
              <a:off x="5470525" y="2636838"/>
              <a:ext cx="63500" cy="63500"/>
            </a:xfrm>
            <a:custGeom>
              <a:avLst/>
              <a:gdLst>
                <a:gd name="T0" fmla="*/ 2147483647 w 40"/>
                <a:gd name="T1" fmla="*/ 0 h 40"/>
                <a:gd name="T2" fmla="*/ 2147483647 w 40"/>
                <a:gd name="T3" fmla="*/ 0 h 40"/>
                <a:gd name="T4" fmla="*/ 2147483647 w 40"/>
                <a:gd name="T5" fmla="*/ 2147483647 h 40"/>
                <a:gd name="T6" fmla="*/ 2147483647 w 40"/>
                <a:gd name="T7" fmla="*/ 2147483647 h 40"/>
                <a:gd name="T8" fmla="*/ 2147483647 w 40"/>
                <a:gd name="T9" fmla="*/ 2147483647 h 40"/>
                <a:gd name="T10" fmla="*/ 2147483647 w 40"/>
                <a:gd name="T11" fmla="*/ 2147483647 h 40"/>
                <a:gd name="T12" fmla="*/ 2147483647 w 40"/>
                <a:gd name="T13" fmla="*/ 2147483647 h 40"/>
                <a:gd name="T14" fmla="*/ 0 w 40"/>
                <a:gd name="T15" fmla="*/ 2147483647 h 40"/>
                <a:gd name="T16" fmla="*/ 0 w 40"/>
                <a:gd name="T17" fmla="*/ 2147483647 h 40"/>
                <a:gd name="T18" fmla="*/ 0 w 40"/>
                <a:gd name="T19" fmla="*/ 2147483647 h 40"/>
                <a:gd name="T20" fmla="*/ 2147483647 w 40"/>
                <a:gd name="T21" fmla="*/ 2147483647 h 40"/>
                <a:gd name="T22" fmla="*/ 2147483647 w 40"/>
                <a:gd name="T23" fmla="*/ 2147483647 h 40"/>
                <a:gd name="T24" fmla="*/ 2147483647 w 40"/>
                <a:gd name="T25" fmla="*/ 2147483647 h 40"/>
                <a:gd name="T26" fmla="*/ 2147483647 w 40"/>
                <a:gd name="T27" fmla="*/ 2147483647 h 40"/>
                <a:gd name="T28" fmla="*/ 2147483647 w 40"/>
                <a:gd name="T29" fmla="*/ 2147483647 h 40"/>
                <a:gd name="T30" fmla="*/ 2147483647 w 40"/>
                <a:gd name="T31" fmla="*/ 2147483647 h 40"/>
                <a:gd name="T32" fmla="*/ 2147483647 w 40"/>
                <a:gd name="T33" fmla="*/ 2147483647 h 40"/>
                <a:gd name="T34" fmla="*/ 2147483647 w 40"/>
                <a:gd name="T35" fmla="*/ 2147483647 h 40"/>
                <a:gd name="T36" fmla="*/ 2147483647 w 40"/>
                <a:gd name="T37" fmla="*/ 2147483647 h 40"/>
                <a:gd name="T38" fmla="*/ 2147483647 w 40"/>
                <a:gd name="T39" fmla="*/ 2147483647 h 40"/>
                <a:gd name="T40" fmla="*/ 2147483647 w 40"/>
                <a:gd name="T41" fmla="*/ 2147483647 h 40"/>
                <a:gd name="T42" fmla="*/ 2147483647 w 40"/>
                <a:gd name="T43" fmla="*/ 2147483647 h 40"/>
                <a:gd name="T44" fmla="*/ 2147483647 w 40"/>
                <a:gd name="T45" fmla="*/ 2147483647 h 40"/>
                <a:gd name="T46" fmla="*/ 2147483647 w 40"/>
                <a:gd name="T47" fmla="*/ 2147483647 h 40"/>
                <a:gd name="T48" fmla="*/ 2147483647 w 40"/>
                <a:gd name="T49" fmla="*/ 2147483647 h 40"/>
                <a:gd name="T50" fmla="*/ 2147483647 w 40"/>
                <a:gd name="T51" fmla="*/ 2147483647 h 40"/>
                <a:gd name="T52" fmla="*/ 2147483647 w 40"/>
                <a:gd name="T53" fmla="*/ 2147483647 h 40"/>
                <a:gd name="T54" fmla="*/ 2147483647 w 40"/>
                <a:gd name="T55" fmla="*/ 2147483647 h 40"/>
                <a:gd name="T56" fmla="*/ 2147483647 w 40"/>
                <a:gd name="T57" fmla="*/ 2147483647 h 40"/>
                <a:gd name="T58" fmla="*/ 2147483647 w 40"/>
                <a:gd name="T59" fmla="*/ 2147483647 h 40"/>
                <a:gd name="T60" fmla="*/ 2147483647 w 40"/>
                <a:gd name="T61" fmla="*/ 2147483647 h 40"/>
                <a:gd name="T62" fmla="*/ 2147483647 w 40"/>
                <a:gd name="T63" fmla="*/ 0 h 40"/>
                <a:gd name="T64" fmla="*/ 2147483647 w 40"/>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
                <a:gd name="T100" fmla="*/ 0 h 40"/>
                <a:gd name="T101" fmla="*/ 40 w 40"/>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 h="40">
                  <a:moveTo>
                    <a:pt x="20" y="0"/>
                  </a:moveTo>
                  <a:lnTo>
                    <a:pt x="16" y="0"/>
                  </a:lnTo>
                  <a:lnTo>
                    <a:pt x="12" y="1"/>
                  </a:lnTo>
                  <a:lnTo>
                    <a:pt x="9" y="3"/>
                  </a:lnTo>
                  <a:lnTo>
                    <a:pt x="6" y="6"/>
                  </a:lnTo>
                  <a:lnTo>
                    <a:pt x="3" y="9"/>
                  </a:lnTo>
                  <a:lnTo>
                    <a:pt x="2" y="13"/>
                  </a:lnTo>
                  <a:lnTo>
                    <a:pt x="0" y="16"/>
                  </a:lnTo>
                  <a:lnTo>
                    <a:pt x="0" y="20"/>
                  </a:lnTo>
                  <a:lnTo>
                    <a:pt x="0" y="24"/>
                  </a:lnTo>
                  <a:lnTo>
                    <a:pt x="2" y="28"/>
                  </a:lnTo>
                  <a:lnTo>
                    <a:pt x="3" y="31"/>
                  </a:lnTo>
                  <a:lnTo>
                    <a:pt x="6" y="34"/>
                  </a:lnTo>
                  <a:lnTo>
                    <a:pt x="9" y="37"/>
                  </a:lnTo>
                  <a:lnTo>
                    <a:pt x="12" y="39"/>
                  </a:lnTo>
                  <a:lnTo>
                    <a:pt x="16" y="40"/>
                  </a:lnTo>
                  <a:lnTo>
                    <a:pt x="20" y="40"/>
                  </a:lnTo>
                  <a:lnTo>
                    <a:pt x="24" y="40"/>
                  </a:lnTo>
                  <a:lnTo>
                    <a:pt x="28" y="39"/>
                  </a:lnTo>
                  <a:lnTo>
                    <a:pt x="31" y="37"/>
                  </a:lnTo>
                  <a:lnTo>
                    <a:pt x="34" y="34"/>
                  </a:lnTo>
                  <a:lnTo>
                    <a:pt x="36" y="31"/>
                  </a:lnTo>
                  <a:lnTo>
                    <a:pt x="38" y="28"/>
                  </a:lnTo>
                  <a:lnTo>
                    <a:pt x="39" y="24"/>
                  </a:lnTo>
                  <a:lnTo>
                    <a:pt x="40" y="20"/>
                  </a:lnTo>
                  <a:lnTo>
                    <a:pt x="39" y="16"/>
                  </a:lnTo>
                  <a:lnTo>
                    <a:pt x="38" y="13"/>
                  </a:lnTo>
                  <a:lnTo>
                    <a:pt x="36" y="9"/>
                  </a:lnTo>
                  <a:lnTo>
                    <a:pt x="34" y="6"/>
                  </a:lnTo>
                  <a:lnTo>
                    <a:pt x="31" y="3"/>
                  </a:lnTo>
                  <a:lnTo>
                    <a:pt x="28" y="1"/>
                  </a:lnTo>
                  <a:lnTo>
                    <a:pt x="24" y="0"/>
                  </a:lnTo>
                  <a:lnTo>
                    <a:pt x="20" y="0"/>
                  </a:lnTo>
                </a:path>
              </a:pathLst>
            </a:custGeom>
            <a:noFill/>
            <a:ln w="12700">
              <a:solidFill>
                <a:srgbClr val="000000"/>
              </a:solidFill>
              <a:round/>
              <a:headEnd/>
              <a:tailEnd/>
            </a:ln>
          </p:spPr>
          <p:txBody>
            <a:bodyPr/>
            <a:lstStyle/>
            <a:p>
              <a:endParaRPr lang="en-US"/>
            </a:p>
          </p:txBody>
        </p:sp>
        <p:sp>
          <p:nvSpPr>
            <p:cNvPr id="36994" name="Freeform 60"/>
            <p:cNvSpPr>
              <a:spLocks/>
            </p:cNvSpPr>
            <p:nvPr/>
          </p:nvSpPr>
          <p:spPr bwMode="auto">
            <a:xfrm>
              <a:off x="5614988" y="2636838"/>
              <a:ext cx="69850" cy="63500"/>
            </a:xfrm>
            <a:custGeom>
              <a:avLst/>
              <a:gdLst>
                <a:gd name="T0" fmla="*/ 2147483647 w 44"/>
                <a:gd name="T1" fmla="*/ 0 h 40"/>
                <a:gd name="T2" fmla="*/ 2147483647 w 44"/>
                <a:gd name="T3" fmla="*/ 0 h 40"/>
                <a:gd name="T4" fmla="*/ 2147483647 w 44"/>
                <a:gd name="T5" fmla="*/ 2147483647 h 40"/>
                <a:gd name="T6" fmla="*/ 2147483647 w 44"/>
                <a:gd name="T7" fmla="*/ 2147483647 h 40"/>
                <a:gd name="T8" fmla="*/ 2147483647 w 44"/>
                <a:gd name="T9" fmla="*/ 2147483647 h 40"/>
                <a:gd name="T10" fmla="*/ 2147483647 w 44"/>
                <a:gd name="T11" fmla="*/ 2147483647 h 40"/>
                <a:gd name="T12" fmla="*/ 2147483647 w 44"/>
                <a:gd name="T13" fmla="*/ 2147483647 h 40"/>
                <a:gd name="T14" fmla="*/ 0 w 44"/>
                <a:gd name="T15" fmla="*/ 2147483647 h 40"/>
                <a:gd name="T16" fmla="*/ 0 w 44"/>
                <a:gd name="T17" fmla="*/ 2147483647 h 40"/>
                <a:gd name="T18" fmla="*/ 0 w 44"/>
                <a:gd name="T19" fmla="*/ 2147483647 h 40"/>
                <a:gd name="T20" fmla="*/ 2147483647 w 44"/>
                <a:gd name="T21" fmla="*/ 2147483647 h 40"/>
                <a:gd name="T22" fmla="*/ 2147483647 w 44"/>
                <a:gd name="T23" fmla="*/ 2147483647 h 40"/>
                <a:gd name="T24" fmla="*/ 2147483647 w 44"/>
                <a:gd name="T25" fmla="*/ 2147483647 h 40"/>
                <a:gd name="T26" fmla="*/ 2147483647 w 44"/>
                <a:gd name="T27" fmla="*/ 2147483647 h 40"/>
                <a:gd name="T28" fmla="*/ 2147483647 w 44"/>
                <a:gd name="T29" fmla="*/ 2147483647 h 40"/>
                <a:gd name="T30" fmla="*/ 2147483647 w 44"/>
                <a:gd name="T31" fmla="*/ 2147483647 h 40"/>
                <a:gd name="T32" fmla="*/ 2147483647 w 44"/>
                <a:gd name="T33" fmla="*/ 2147483647 h 40"/>
                <a:gd name="T34" fmla="*/ 2147483647 w 44"/>
                <a:gd name="T35" fmla="*/ 2147483647 h 40"/>
                <a:gd name="T36" fmla="*/ 2147483647 w 44"/>
                <a:gd name="T37" fmla="*/ 2147483647 h 40"/>
                <a:gd name="T38" fmla="*/ 2147483647 w 44"/>
                <a:gd name="T39" fmla="*/ 2147483647 h 40"/>
                <a:gd name="T40" fmla="*/ 2147483647 w 44"/>
                <a:gd name="T41" fmla="*/ 2147483647 h 40"/>
                <a:gd name="T42" fmla="*/ 2147483647 w 44"/>
                <a:gd name="T43" fmla="*/ 2147483647 h 40"/>
                <a:gd name="T44" fmla="*/ 2147483647 w 44"/>
                <a:gd name="T45" fmla="*/ 2147483647 h 40"/>
                <a:gd name="T46" fmla="*/ 2147483647 w 44"/>
                <a:gd name="T47" fmla="*/ 2147483647 h 40"/>
                <a:gd name="T48" fmla="*/ 2147483647 w 44"/>
                <a:gd name="T49" fmla="*/ 2147483647 h 40"/>
                <a:gd name="T50" fmla="*/ 2147483647 w 44"/>
                <a:gd name="T51" fmla="*/ 2147483647 h 40"/>
                <a:gd name="T52" fmla="*/ 2147483647 w 44"/>
                <a:gd name="T53" fmla="*/ 2147483647 h 40"/>
                <a:gd name="T54" fmla="*/ 2147483647 w 44"/>
                <a:gd name="T55" fmla="*/ 2147483647 h 40"/>
                <a:gd name="T56" fmla="*/ 2147483647 w 44"/>
                <a:gd name="T57" fmla="*/ 2147483647 h 40"/>
                <a:gd name="T58" fmla="*/ 2147483647 w 44"/>
                <a:gd name="T59" fmla="*/ 2147483647 h 40"/>
                <a:gd name="T60" fmla="*/ 2147483647 w 44"/>
                <a:gd name="T61" fmla="*/ 2147483647 h 40"/>
                <a:gd name="T62" fmla="*/ 2147483647 w 44"/>
                <a:gd name="T63" fmla="*/ 0 h 40"/>
                <a:gd name="T64" fmla="*/ 2147483647 w 44"/>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
                <a:gd name="T100" fmla="*/ 0 h 40"/>
                <a:gd name="T101" fmla="*/ 44 w 44"/>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 h="40">
                  <a:moveTo>
                    <a:pt x="22" y="0"/>
                  </a:moveTo>
                  <a:lnTo>
                    <a:pt x="18" y="0"/>
                  </a:lnTo>
                  <a:lnTo>
                    <a:pt x="14" y="1"/>
                  </a:lnTo>
                  <a:lnTo>
                    <a:pt x="9" y="3"/>
                  </a:lnTo>
                  <a:lnTo>
                    <a:pt x="6" y="6"/>
                  </a:lnTo>
                  <a:lnTo>
                    <a:pt x="3" y="9"/>
                  </a:lnTo>
                  <a:lnTo>
                    <a:pt x="1" y="13"/>
                  </a:lnTo>
                  <a:lnTo>
                    <a:pt x="0" y="16"/>
                  </a:lnTo>
                  <a:lnTo>
                    <a:pt x="0" y="20"/>
                  </a:lnTo>
                  <a:lnTo>
                    <a:pt x="0" y="24"/>
                  </a:lnTo>
                  <a:lnTo>
                    <a:pt x="1" y="28"/>
                  </a:lnTo>
                  <a:lnTo>
                    <a:pt x="3" y="31"/>
                  </a:lnTo>
                  <a:lnTo>
                    <a:pt x="6" y="34"/>
                  </a:lnTo>
                  <a:lnTo>
                    <a:pt x="9" y="37"/>
                  </a:lnTo>
                  <a:lnTo>
                    <a:pt x="14" y="39"/>
                  </a:lnTo>
                  <a:lnTo>
                    <a:pt x="18" y="40"/>
                  </a:lnTo>
                  <a:lnTo>
                    <a:pt x="22" y="40"/>
                  </a:lnTo>
                  <a:lnTo>
                    <a:pt x="26" y="40"/>
                  </a:lnTo>
                  <a:lnTo>
                    <a:pt x="30" y="39"/>
                  </a:lnTo>
                  <a:lnTo>
                    <a:pt x="34" y="37"/>
                  </a:lnTo>
                  <a:lnTo>
                    <a:pt x="37" y="34"/>
                  </a:lnTo>
                  <a:lnTo>
                    <a:pt x="41" y="31"/>
                  </a:lnTo>
                  <a:lnTo>
                    <a:pt x="43" y="28"/>
                  </a:lnTo>
                  <a:lnTo>
                    <a:pt x="44" y="24"/>
                  </a:lnTo>
                  <a:lnTo>
                    <a:pt x="44" y="20"/>
                  </a:lnTo>
                  <a:lnTo>
                    <a:pt x="44" y="16"/>
                  </a:lnTo>
                  <a:lnTo>
                    <a:pt x="43" y="13"/>
                  </a:lnTo>
                  <a:lnTo>
                    <a:pt x="41" y="9"/>
                  </a:lnTo>
                  <a:lnTo>
                    <a:pt x="37" y="6"/>
                  </a:lnTo>
                  <a:lnTo>
                    <a:pt x="34" y="3"/>
                  </a:lnTo>
                  <a:lnTo>
                    <a:pt x="30" y="1"/>
                  </a:lnTo>
                  <a:lnTo>
                    <a:pt x="26" y="0"/>
                  </a:lnTo>
                  <a:lnTo>
                    <a:pt x="22" y="0"/>
                  </a:lnTo>
                </a:path>
              </a:pathLst>
            </a:custGeom>
            <a:noFill/>
            <a:ln w="12700">
              <a:solidFill>
                <a:srgbClr val="000000"/>
              </a:solidFill>
              <a:round/>
              <a:headEnd/>
              <a:tailEnd/>
            </a:ln>
          </p:spPr>
          <p:txBody>
            <a:bodyPr/>
            <a:lstStyle/>
            <a:p>
              <a:endParaRPr lang="en-US"/>
            </a:p>
          </p:txBody>
        </p:sp>
        <p:sp>
          <p:nvSpPr>
            <p:cNvPr id="36995" name="Rectangle 61"/>
            <p:cNvSpPr>
              <a:spLocks noChangeArrowheads="1"/>
            </p:cNvSpPr>
            <p:nvPr/>
          </p:nvSpPr>
          <p:spPr bwMode="auto">
            <a:xfrm>
              <a:off x="5389563" y="1981200"/>
              <a:ext cx="82" cy="425291"/>
            </a:xfrm>
            <a:prstGeom prst="rect">
              <a:avLst/>
            </a:prstGeom>
            <a:noFill/>
            <a:ln w="9525">
              <a:noFill/>
              <a:miter lim="800000"/>
              <a:headEnd/>
              <a:tailEnd/>
            </a:ln>
          </p:spPr>
          <p:txBody>
            <a:bodyPr wrap="none" lIns="0" tIns="0" rIns="0" bIns="0">
              <a:spAutoFit/>
            </a:bodyPr>
            <a:lstStyle/>
            <a:p>
              <a:pPr algn="l" eaLnBrk="0" hangingPunct="0">
                <a:buClrTx/>
              </a:pPr>
              <a:endParaRPr lang="en-US" sz="2400" baseline="-25000">
                <a:latin typeface="Calibri" pitchFamily="34" charset="0"/>
                <a:cs typeface="Arial" charset="0"/>
              </a:endParaRPr>
            </a:p>
          </p:txBody>
        </p:sp>
        <p:sp>
          <p:nvSpPr>
            <p:cNvPr id="36996" name="Rectangle 63"/>
            <p:cNvSpPr>
              <a:spLocks noChangeArrowheads="1"/>
            </p:cNvSpPr>
            <p:nvPr/>
          </p:nvSpPr>
          <p:spPr bwMode="auto">
            <a:xfrm>
              <a:off x="5122863" y="2763838"/>
              <a:ext cx="665827" cy="318969"/>
            </a:xfrm>
            <a:prstGeom prst="rect">
              <a:avLst/>
            </a:prstGeom>
            <a:noFill/>
            <a:ln w="9525">
              <a:noFill/>
              <a:miter lim="800000"/>
              <a:headEnd/>
              <a:tailEnd/>
            </a:ln>
          </p:spPr>
          <p:txBody>
            <a:bodyPr wrap="none" lIns="0" tIns="0" rIns="0" bIns="0">
              <a:spAutoFit/>
            </a:bodyPr>
            <a:lstStyle/>
            <a:p>
              <a:pPr algn="l" eaLnBrk="0" hangingPunct="0">
                <a:buClrTx/>
              </a:pPr>
              <a:r>
                <a:rPr lang="en-US" sz="1200" b="1">
                  <a:solidFill>
                    <a:srgbClr val="000000"/>
                  </a:solidFill>
                  <a:latin typeface="Calibri" pitchFamily="34" charset="0"/>
                  <a:cs typeface="Arial" charset="0"/>
                </a:rPr>
                <a:t>Stryker</a:t>
              </a:r>
              <a:endParaRPr lang="en-US" sz="1200" baseline="-25000">
                <a:latin typeface="Calibri" pitchFamily="34" charset="0"/>
                <a:cs typeface="Arial" charset="0"/>
              </a:endParaRPr>
            </a:p>
          </p:txBody>
        </p:sp>
        <p:sp>
          <p:nvSpPr>
            <p:cNvPr id="36997" name="Rectangle 75"/>
            <p:cNvSpPr>
              <a:spLocks noChangeArrowheads="1"/>
            </p:cNvSpPr>
            <p:nvPr/>
          </p:nvSpPr>
          <p:spPr bwMode="auto">
            <a:xfrm>
              <a:off x="5070475" y="2279650"/>
              <a:ext cx="873125" cy="447675"/>
            </a:xfrm>
            <a:prstGeom prst="rect">
              <a:avLst/>
            </a:prstGeom>
            <a:solidFill>
              <a:srgbClr val="FFFFFF"/>
            </a:solidFill>
            <a:ln w="9525">
              <a:noFill/>
              <a:miter lim="800000"/>
              <a:headEnd/>
              <a:tailEnd/>
            </a:ln>
          </p:spPr>
          <p:txBody>
            <a:bodyPr/>
            <a:lstStyle/>
            <a:p>
              <a:pPr algn="l">
                <a:buClrTx/>
              </a:pPr>
              <a:endParaRPr lang="en-US" sz="1800">
                <a:latin typeface="Calibri" pitchFamily="34" charset="0"/>
                <a:cs typeface="Arial" charset="0"/>
              </a:endParaRPr>
            </a:p>
          </p:txBody>
        </p:sp>
        <p:sp>
          <p:nvSpPr>
            <p:cNvPr id="36998" name="Rectangle 76"/>
            <p:cNvSpPr>
              <a:spLocks noChangeArrowheads="1"/>
            </p:cNvSpPr>
            <p:nvPr/>
          </p:nvSpPr>
          <p:spPr bwMode="auto">
            <a:xfrm>
              <a:off x="5070475" y="2279650"/>
              <a:ext cx="873125" cy="447675"/>
            </a:xfrm>
            <a:prstGeom prst="rect">
              <a:avLst/>
            </a:prstGeom>
            <a:noFill/>
            <a:ln w="12700">
              <a:solidFill>
                <a:srgbClr val="000000"/>
              </a:solidFill>
              <a:miter lim="800000"/>
              <a:headEnd/>
              <a:tailEnd/>
            </a:ln>
          </p:spPr>
          <p:txBody>
            <a:bodyPr/>
            <a:lstStyle/>
            <a:p>
              <a:pPr algn="l">
                <a:buClrTx/>
              </a:pPr>
              <a:endParaRPr lang="en-US" sz="1800">
                <a:latin typeface="Calibri" pitchFamily="34" charset="0"/>
                <a:cs typeface="Arial" charset="0"/>
              </a:endParaRPr>
            </a:p>
          </p:txBody>
        </p:sp>
        <p:sp>
          <p:nvSpPr>
            <p:cNvPr id="36999" name="Line 77"/>
            <p:cNvSpPr>
              <a:spLocks noChangeShapeType="1"/>
            </p:cNvSpPr>
            <p:nvPr/>
          </p:nvSpPr>
          <p:spPr bwMode="auto">
            <a:xfrm flipH="1">
              <a:off x="5060950" y="2276475"/>
              <a:ext cx="882650" cy="452438"/>
            </a:xfrm>
            <a:prstGeom prst="line">
              <a:avLst/>
            </a:prstGeom>
            <a:noFill/>
            <a:ln w="12700">
              <a:solidFill>
                <a:srgbClr val="000000"/>
              </a:solidFill>
              <a:round/>
              <a:headEnd/>
              <a:tailEnd/>
            </a:ln>
          </p:spPr>
          <p:txBody>
            <a:bodyPr/>
            <a:lstStyle/>
            <a:p>
              <a:endParaRPr lang="en-US"/>
            </a:p>
          </p:txBody>
        </p:sp>
        <p:sp>
          <p:nvSpPr>
            <p:cNvPr id="37000" name="Line 78"/>
            <p:cNvSpPr>
              <a:spLocks noChangeShapeType="1"/>
            </p:cNvSpPr>
            <p:nvPr/>
          </p:nvSpPr>
          <p:spPr bwMode="auto">
            <a:xfrm>
              <a:off x="5060950" y="2276475"/>
              <a:ext cx="882650" cy="452438"/>
            </a:xfrm>
            <a:prstGeom prst="line">
              <a:avLst/>
            </a:prstGeom>
            <a:noFill/>
            <a:ln w="12700">
              <a:solidFill>
                <a:srgbClr val="000000"/>
              </a:solidFill>
              <a:round/>
              <a:headEnd/>
              <a:tailEnd/>
            </a:ln>
          </p:spPr>
          <p:txBody>
            <a:bodyPr/>
            <a:lstStyle/>
            <a:p>
              <a:endParaRPr lang="en-US"/>
            </a:p>
          </p:txBody>
        </p:sp>
        <p:sp>
          <p:nvSpPr>
            <p:cNvPr id="37001" name="Freeform 79"/>
            <p:cNvSpPr>
              <a:spLocks/>
            </p:cNvSpPr>
            <p:nvPr/>
          </p:nvSpPr>
          <p:spPr bwMode="auto">
            <a:xfrm>
              <a:off x="5178425" y="2355850"/>
              <a:ext cx="650875" cy="263525"/>
            </a:xfrm>
            <a:custGeom>
              <a:avLst/>
              <a:gdLst>
                <a:gd name="T0" fmla="*/ 2147483647 w 410"/>
                <a:gd name="T1" fmla="*/ 0 h 166"/>
                <a:gd name="T2" fmla="*/ 2147483647 w 410"/>
                <a:gd name="T3" fmla="*/ 2147483647 h 166"/>
                <a:gd name="T4" fmla="*/ 2147483647 w 410"/>
                <a:gd name="T5" fmla="*/ 2147483647 h 166"/>
                <a:gd name="T6" fmla="*/ 2147483647 w 410"/>
                <a:gd name="T7" fmla="*/ 2147483647 h 166"/>
                <a:gd name="T8" fmla="*/ 2147483647 w 410"/>
                <a:gd name="T9" fmla="*/ 2147483647 h 166"/>
                <a:gd name="T10" fmla="*/ 2147483647 w 410"/>
                <a:gd name="T11" fmla="*/ 2147483647 h 166"/>
                <a:gd name="T12" fmla="*/ 2147483647 w 410"/>
                <a:gd name="T13" fmla="*/ 2147483647 h 166"/>
                <a:gd name="T14" fmla="*/ 2147483647 w 410"/>
                <a:gd name="T15" fmla="*/ 2147483647 h 166"/>
                <a:gd name="T16" fmla="*/ 2147483647 w 410"/>
                <a:gd name="T17" fmla="*/ 2147483647 h 166"/>
                <a:gd name="T18" fmla="*/ 2147483647 w 410"/>
                <a:gd name="T19" fmla="*/ 2147483647 h 166"/>
                <a:gd name="T20" fmla="*/ 2147483647 w 410"/>
                <a:gd name="T21" fmla="*/ 2147483647 h 166"/>
                <a:gd name="T22" fmla="*/ 2147483647 w 410"/>
                <a:gd name="T23" fmla="*/ 2147483647 h 166"/>
                <a:gd name="T24" fmla="*/ 2147483647 w 410"/>
                <a:gd name="T25" fmla="*/ 2147483647 h 166"/>
                <a:gd name="T26" fmla="*/ 0 w 410"/>
                <a:gd name="T27" fmla="*/ 2147483647 h 166"/>
                <a:gd name="T28" fmla="*/ 2147483647 w 410"/>
                <a:gd name="T29" fmla="*/ 2147483647 h 166"/>
                <a:gd name="T30" fmla="*/ 2147483647 w 410"/>
                <a:gd name="T31" fmla="*/ 2147483647 h 166"/>
                <a:gd name="T32" fmla="*/ 2147483647 w 410"/>
                <a:gd name="T33" fmla="*/ 2147483647 h 166"/>
                <a:gd name="T34" fmla="*/ 2147483647 w 410"/>
                <a:gd name="T35" fmla="*/ 2147483647 h 166"/>
                <a:gd name="T36" fmla="*/ 2147483647 w 410"/>
                <a:gd name="T37" fmla="*/ 2147483647 h 166"/>
                <a:gd name="T38" fmla="*/ 2147483647 w 410"/>
                <a:gd name="T39" fmla="*/ 2147483647 h 166"/>
                <a:gd name="T40" fmla="*/ 2147483647 w 410"/>
                <a:gd name="T41" fmla="*/ 2147483647 h 166"/>
                <a:gd name="T42" fmla="*/ 2147483647 w 410"/>
                <a:gd name="T43" fmla="*/ 2147483647 h 166"/>
                <a:gd name="T44" fmla="*/ 2147483647 w 410"/>
                <a:gd name="T45" fmla="*/ 2147483647 h 166"/>
                <a:gd name="T46" fmla="*/ 2147483647 w 410"/>
                <a:gd name="T47" fmla="*/ 2147483647 h 166"/>
                <a:gd name="T48" fmla="*/ 2147483647 w 410"/>
                <a:gd name="T49" fmla="*/ 2147483647 h 166"/>
                <a:gd name="T50" fmla="*/ 2147483647 w 410"/>
                <a:gd name="T51" fmla="*/ 2147483647 h 166"/>
                <a:gd name="T52" fmla="*/ 2147483647 w 410"/>
                <a:gd name="T53" fmla="*/ 2147483647 h 166"/>
                <a:gd name="T54" fmla="*/ 2147483647 w 410"/>
                <a:gd name="T55" fmla="*/ 2147483647 h 166"/>
                <a:gd name="T56" fmla="*/ 2147483647 w 410"/>
                <a:gd name="T57" fmla="*/ 2147483647 h 166"/>
                <a:gd name="T58" fmla="*/ 2147483647 w 410"/>
                <a:gd name="T59" fmla="*/ 2147483647 h 166"/>
                <a:gd name="T60" fmla="*/ 2147483647 w 410"/>
                <a:gd name="T61" fmla="*/ 2147483647 h 166"/>
                <a:gd name="T62" fmla="*/ 2147483647 w 410"/>
                <a:gd name="T63" fmla="*/ 2147483647 h 166"/>
                <a:gd name="T64" fmla="*/ 2147483647 w 410"/>
                <a:gd name="T65" fmla="*/ 2147483647 h 166"/>
                <a:gd name="T66" fmla="*/ 2147483647 w 410"/>
                <a:gd name="T67" fmla="*/ 2147483647 h 166"/>
                <a:gd name="T68" fmla="*/ 2147483647 w 410"/>
                <a:gd name="T69" fmla="*/ 2147483647 h 166"/>
                <a:gd name="T70" fmla="*/ 2147483647 w 410"/>
                <a:gd name="T71" fmla="*/ 2147483647 h 166"/>
                <a:gd name="T72" fmla="*/ 2147483647 w 410"/>
                <a:gd name="T73" fmla="*/ 2147483647 h 166"/>
                <a:gd name="T74" fmla="*/ 2147483647 w 410"/>
                <a:gd name="T75" fmla="*/ 2147483647 h 166"/>
                <a:gd name="T76" fmla="*/ 2147483647 w 410"/>
                <a:gd name="T77" fmla="*/ 2147483647 h 166"/>
                <a:gd name="T78" fmla="*/ 2147483647 w 410"/>
                <a:gd name="T79" fmla="*/ 2147483647 h 166"/>
                <a:gd name="T80" fmla="*/ 2147483647 w 410"/>
                <a:gd name="T81" fmla="*/ 2147483647 h 166"/>
                <a:gd name="T82" fmla="*/ 2147483647 w 410"/>
                <a:gd name="T83" fmla="*/ 2147483647 h 166"/>
                <a:gd name="T84" fmla="*/ 2147483647 w 410"/>
                <a:gd name="T85" fmla="*/ 2147483647 h 166"/>
                <a:gd name="T86" fmla="*/ 2147483647 w 410"/>
                <a:gd name="T87" fmla="*/ 2147483647 h 166"/>
                <a:gd name="T88" fmla="*/ 2147483647 w 410"/>
                <a:gd name="T89" fmla="*/ 2147483647 h 166"/>
                <a:gd name="T90" fmla="*/ 2147483647 w 410"/>
                <a:gd name="T91" fmla="*/ 2147483647 h 166"/>
                <a:gd name="T92" fmla="*/ 2147483647 w 410"/>
                <a:gd name="T93" fmla="*/ 2147483647 h 166"/>
                <a:gd name="T94" fmla="*/ 2147483647 w 410"/>
                <a:gd name="T95" fmla="*/ 2147483647 h 166"/>
                <a:gd name="T96" fmla="*/ 2147483647 w 410"/>
                <a:gd name="T97" fmla="*/ 2147483647 h 166"/>
                <a:gd name="T98" fmla="*/ 2147483647 w 410"/>
                <a:gd name="T99" fmla="*/ 2147483647 h 166"/>
                <a:gd name="T100" fmla="*/ 2147483647 w 410"/>
                <a:gd name="T101" fmla="*/ 2147483647 h 166"/>
                <a:gd name="T102" fmla="*/ 2147483647 w 410"/>
                <a:gd name="T103" fmla="*/ 2147483647 h 166"/>
                <a:gd name="T104" fmla="*/ 2147483647 w 410"/>
                <a:gd name="T105" fmla="*/ 2147483647 h 166"/>
                <a:gd name="T106" fmla="*/ 2147483647 w 410"/>
                <a:gd name="T107" fmla="*/ 0 h 16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0"/>
                <a:gd name="T163" fmla="*/ 0 h 166"/>
                <a:gd name="T164" fmla="*/ 410 w 410"/>
                <a:gd name="T165" fmla="*/ 166 h 16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0" h="166">
                  <a:moveTo>
                    <a:pt x="205" y="0"/>
                  </a:moveTo>
                  <a:lnTo>
                    <a:pt x="184" y="0"/>
                  </a:lnTo>
                  <a:lnTo>
                    <a:pt x="163" y="2"/>
                  </a:lnTo>
                  <a:lnTo>
                    <a:pt x="144" y="4"/>
                  </a:lnTo>
                  <a:lnTo>
                    <a:pt x="125" y="6"/>
                  </a:lnTo>
                  <a:lnTo>
                    <a:pt x="107" y="10"/>
                  </a:lnTo>
                  <a:lnTo>
                    <a:pt x="98" y="13"/>
                  </a:lnTo>
                  <a:lnTo>
                    <a:pt x="90" y="15"/>
                  </a:lnTo>
                  <a:lnTo>
                    <a:pt x="81" y="17"/>
                  </a:lnTo>
                  <a:lnTo>
                    <a:pt x="74" y="19"/>
                  </a:lnTo>
                  <a:lnTo>
                    <a:pt x="67" y="22"/>
                  </a:lnTo>
                  <a:lnTo>
                    <a:pt x="60" y="25"/>
                  </a:lnTo>
                  <a:lnTo>
                    <a:pt x="52" y="27"/>
                  </a:lnTo>
                  <a:lnTo>
                    <a:pt x="46" y="30"/>
                  </a:lnTo>
                  <a:lnTo>
                    <a:pt x="40" y="33"/>
                  </a:lnTo>
                  <a:lnTo>
                    <a:pt x="35" y="36"/>
                  </a:lnTo>
                  <a:lnTo>
                    <a:pt x="30" y="41"/>
                  </a:lnTo>
                  <a:lnTo>
                    <a:pt x="24" y="44"/>
                  </a:lnTo>
                  <a:lnTo>
                    <a:pt x="19" y="47"/>
                  </a:lnTo>
                  <a:lnTo>
                    <a:pt x="15" y="51"/>
                  </a:lnTo>
                  <a:lnTo>
                    <a:pt x="12" y="55"/>
                  </a:lnTo>
                  <a:lnTo>
                    <a:pt x="9" y="58"/>
                  </a:lnTo>
                  <a:lnTo>
                    <a:pt x="6" y="62"/>
                  </a:lnTo>
                  <a:lnTo>
                    <a:pt x="4" y="66"/>
                  </a:lnTo>
                  <a:lnTo>
                    <a:pt x="2" y="71"/>
                  </a:lnTo>
                  <a:lnTo>
                    <a:pt x="1" y="75"/>
                  </a:lnTo>
                  <a:lnTo>
                    <a:pt x="0" y="79"/>
                  </a:lnTo>
                  <a:lnTo>
                    <a:pt x="0" y="83"/>
                  </a:lnTo>
                  <a:lnTo>
                    <a:pt x="0" y="87"/>
                  </a:lnTo>
                  <a:lnTo>
                    <a:pt x="1" y="91"/>
                  </a:lnTo>
                  <a:lnTo>
                    <a:pt x="2" y="95"/>
                  </a:lnTo>
                  <a:lnTo>
                    <a:pt x="4" y="100"/>
                  </a:lnTo>
                  <a:lnTo>
                    <a:pt x="6" y="104"/>
                  </a:lnTo>
                  <a:lnTo>
                    <a:pt x="9" y="108"/>
                  </a:lnTo>
                  <a:lnTo>
                    <a:pt x="12" y="112"/>
                  </a:lnTo>
                  <a:lnTo>
                    <a:pt x="15" y="115"/>
                  </a:lnTo>
                  <a:lnTo>
                    <a:pt x="19" y="119"/>
                  </a:lnTo>
                  <a:lnTo>
                    <a:pt x="24" y="122"/>
                  </a:lnTo>
                  <a:lnTo>
                    <a:pt x="30" y="127"/>
                  </a:lnTo>
                  <a:lnTo>
                    <a:pt x="35" y="130"/>
                  </a:lnTo>
                  <a:lnTo>
                    <a:pt x="40" y="133"/>
                  </a:lnTo>
                  <a:lnTo>
                    <a:pt x="46" y="136"/>
                  </a:lnTo>
                  <a:lnTo>
                    <a:pt x="52" y="139"/>
                  </a:lnTo>
                  <a:lnTo>
                    <a:pt x="60" y="142"/>
                  </a:lnTo>
                  <a:lnTo>
                    <a:pt x="67" y="145"/>
                  </a:lnTo>
                  <a:lnTo>
                    <a:pt x="74" y="147"/>
                  </a:lnTo>
                  <a:lnTo>
                    <a:pt x="81" y="149"/>
                  </a:lnTo>
                  <a:lnTo>
                    <a:pt x="90" y="152"/>
                  </a:lnTo>
                  <a:lnTo>
                    <a:pt x="98" y="154"/>
                  </a:lnTo>
                  <a:lnTo>
                    <a:pt x="107" y="157"/>
                  </a:lnTo>
                  <a:lnTo>
                    <a:pt x="125" y="160"/>
                  </a:lnTo>
                  <a:lnTo>
                    <a:pt x="144" y="163"/>
                  </a:lnTo>
                  <a:lnTo>
                    <a:pt x="163" y="165"/>
                  </a:lnTo>
                  <a:lnTo>
                    <a:pt x="184" y="166"/>
                  </a:lnTo>
                  <a:lnTo>
                    <a:pt x="205" y="166"/>
                  </a:lnTo>
                  <a:lnTo>
                    <a:pt x="225" y="166"/>
                  </a:lnTo>
                  <a:lnTo>
                    <a:pt x="246" y="165"/>
                  </a:lnTo>
                  <a:lnTo>
                    <a:pt x="266" y="163"/>
                  </a:lnTo>
                  <a:lnTo>
                    <a:pt x="284" y="160"/>
                  </a:lnTo>
                  <a:lnTo>
                    <a:pt x="302" y="157"/>
                  </a:lnTo>
                  <a:lnTo>
                    <a:pt x="310" y="154"/>
                  </a:lnTo>
                  <a:lnTo>
                    <a:pt x="320" y="152"/>
                  </a:lnTo>
                  <a:lnTo>
                    <a:pt x="327" y="149"/>
                  </a:lnTo>
                  <a:lnTo>
                    <a:pt x="335" y="147"/>
                  </a:lnTo>
                  <a:lnTo>
                    <a:pt x="343" y="145"/>
                  </a:lnTo>
                  <a:lnTo>
                    <a:pt x="350" y="142"/>
                  </a:lnTo>
                  <a:lnTo>
                    <a:pt x="356" y="139"/>
                  </a:lnTo>
                  <a:lnTo>
                    <a:pt x="363" y="136"/>
                  </a:lnTo>
                  <a:lnTo>
                    <a:pt x="368" y="133"/>
                  </a:lnTo>
                  <a:lnTo>
                    <a:pt x="375" y="130"/>
                  </a:lnTo>
                  <a:lnTo>
                    <a:pt x="380" y="127"/>
                  </a:lnTo>
                  <a:lnTo>
                    <a:pt x="385" y="122"/>
                  </a:lnTo>
                  <a:lnTo>
                    <a:pt x="389" y="119"/>
                  </a:lnTo>
                  <a:lnTo>
                    <a:pt x="393" y="115"/>
                  </a:lnTo>
                  <a:lnTo>
                    <a:pt x="397" y="112"/>
                  </a:lnTo>
                  <a:lnTo>
                    <a:pt x="401" y="108"/>
                  </a:lnTo>
                  <a:lnTo>
                    <a:pt x="404" y="104"/>
                  </a:lnTo>
                  <a:lnTo>
                    <a:pt x="406" y="100"/>
                  </a:lnTo>
                  <a:lnTo>
                    <a:pt x="407" y="95"/>
                  </a:lnTo>
                  <a:lnTo>
                    <a:pt x="409" y="91"/>
                  </a:lnTo>
                  <a:lnTo>
                    <a:pt x="410" y="87"/>
                  </a:lnTo>
                  <a:lnTo>
                    <a:pt x="410" y="83"/>
                  </a:lnTo>
                  <a:lnTo>
                    <a:pt x="410" y="79"/>
                  </a:lnTo>
                  <a:lnTo>
                    <a:pt x="409" y="75"/>
                  </a:lnTo>
                  <a:lnTo>
                    <a:pt x="407" y="71"/>
                  </a:lnTo>
                  <a:lnTo>
                    <a:pt x="406" y="66"/>
                  </a:lnTo>
                  <a:lnTo>
                    <a:pt x="404" y="62"/>
                  </a:lnTo>
                  <a:lnTo>
                    <a:pt x="401" y="58"/>
                  </a:lnTo>
                  <a:lnTo>
                    <a:pt x="397" y="55"/>
                  </a:lnTo>
                  <a:lnTo>
                    <a:pt x="393" y="51"/>
                  </a:lnTo>
                  <a:lnTo>
                    <a:pt x="389" y="47"/>
                  </a:lnTo>
                  <a:lnTo>
                    <a:pt x="385" y="44"/>
                  </a:lnTo>
                  <a:lnTo>
                    <a:pt x="380" y="41"/>
                  </a:lnTo>
                  <a:lnTo>
                    <a:pt x="375" y="36"/>
                  </a:lnTo>
                  <a:lnTo>
                    <a:pt x="368" y="33"/>
                  </a:lnTo>
                  <a:lnTo>
                    <a:pt x="363" y="30"/>
                  </a:lnTo>
                  <a:lnTo>
                    <a:pt x="356" y="27"/>
                  </a:lnTo>
                  <a:lnTo>
                    <a:pt x="350" y="25"/>
                  </a:lnTo>
                  <a:lnTo>
                    <a:pt x="343" y="22"/>
                  </a:lnTo>
                  <a:lnTo>
                    <a:pt x="335" y="19"/>
                  </a:lnTo>
                  <a:lnTo>
                    <a:pt x="327" y="17"/>
                  </a:lnTo>
                  <a:lnTo>
                    <a:pt x="320" y="15"/>
                  </a:lnTo>
                  <a:lnTo>
                    <a:pt x="310" y="13"/>
                  </a:lnTo>
                  <a:lnTo>
                    <a:pt x="302" y="10"/>
                  </a:lnTo>
                  <a:lnTo>
                    <a:pt x="284" y="6"/>
                  </a:lnTo>
                  <a:lnTo>
                    <a:pt x="266" y="4"/>
                  </a:lnTo>
                  <a:lnTo>
                    <a:pt x="246" y="2"/>
                  </a:lnTo>
                  <a:lnTo>
                    <a:pt x="225" y="0"/>
                  </a:lnTo>
                  <a:lnTo>
                    <a:pt x="205" y="0"/>
                  </a:lnTo>
                </a:path>
              </a:pathLst>
            </a:custGeom>
            <a:noFill/>
            <a:ln w="12700">
              <a:solidFill>
                <a:srgbClr val="000000"/>
              </a:solidFill>
              <a:round/>
              <a:headEnd/>
              <a:tailEnd/>
            </a:ln>
          </p:spPr>
          <p:txBody>
            <a:bodyPr/>
            <a:lstStyle/>
            <a:p>
              <a:endParaRPr lang="en-US"/>
            </a:p>
          </p:txBody>
        </p:sp>
        <p:sp>
          <p:nvSpPr>
            <p:cNvPr id="37002" name="Line 80"/>
            <p:cNvSpPr>
              <a:spLocks noChangeShapeType="1"/>
            </p:cNvSpPr>
            <p:nvPr/>
          </p:nvSpPr>
          <p:spPr bwMode="auto">
            <a:xfrm>
              <a:off x="5170488" y="2276475"/>
              <a:ext cx="1587" cy="452438"/>
            </a:xfrm>
            <a:prstGeom prst="line">
              <a:avLst/>
            </a:prstGeom>
            <a:noFill/>
            <a:ln w="12700">
              <a:solidFill>
                <a:srgbClr val="000000"/>
              </a:solidFill>
              <a:round/>
              <a:headEnd/>
              <a:tailEnd/>
            </a:ln>
          </p:spPr>
          <p:txBody>
            <a:bodyPr/>
            <a:lstStyle/>
            <a:p>
              <a:endParaRPr lang="en-US"/>
            </a:p>
          </p:txBody>
        </p:sp>
        <p:sp>
          <p:nvSpPr>
            <p:cNvPr id="37003" name="Freeform 81"/>
            <p:cNvSpPr>
              <a:spLocks/>
            </p:cNvSpPr>
            <p:nvPr/>
          </p:nvSpPr>
          <p:spPr bwMode="auto">
            <a:xfrm>
              <a:off x="5324475" y="2636838"/>
              <a:ext cx="63500" cy="63500"/>
            </a:xfrm>
            <a:custGeom>
              <a:avLst/>
              <a:gdLst>
                <a:gd name="T0" fmla="*/ 2147483647 w 40"/>
                <a:gd name="T1" fmla="*/ 0 h 40"/>
                <a:gd name="T2" fmla="*/ 2147483647 w 40"/>
                <a:gd name="T3" fmla="*/ 0 h 40"/>
                <a:gd name="T4" fmla="*/ 2147483647 w 40"/>
                <a:gd name="T5" fmla="*/ 2147483647 h 40"/>
                <a:gd name="T6" fmla="*/ 2147483647 w 40"/>
                <a:gd name="T7" fmla="*/ 2147483647 h 40"/>
                <a:gd name="T8" fmla="*/ 2147483647 w 40"/>
                <a:gd name="T9" fmla="*/ 2147483647 h 40"/>
                <a:gd name="T10" fmla="*/ 2147483647 w 40"/>
                <a:gd name="T11" fmla="*/ 2147483647 h 40"/>
                <a:gd name="T12" fmla="*/ 2147483647 w 40"/>
                <a:gd name="T13" fmla="*/ 2147483647 h 40"/>
                <a:gd name="T14" fmla="*/ 0 w 40"/>
                <a:gd name="T15" fmla="*/ 2147483647 h 40"/>
                <a:gd name="T16" fmla="*/ 0 w 40"/>
                <a:gd name="T17" fmla="*/ 2147483647 h 40"/>
                <a:gd name="T18" fmla="*/ 0 w 40"/>
                <a:gd name="T19" fmla="*/ 2147483647 h 40"/>
                <a:gd name="T20" fmla="*/ 2147483647 w 40"/>
                <a:gd name="T21" fmla="*/ 2147483647 h 40"/>
                <a:gd name="T22" fmla="*/ 2147483647 w 40"/>
                <a:gd name="T23" fmla="*/ 2147483647 h 40"/>
                <a:gd name="T24" fmla="*/ 2147483647 w 40"/>
                <a:gd name="T25" fmla="*/ 2147483647 h 40"/>
                <a:gd name="T26" fmla="*/ 2147483647 w 40"/>
                <a:gd name="T27" fmla="*/ 2147483647 h 40"/>
                <a:gd name="T28" fmla="*/ 2147483647 w 40"/>
                <a:gd name="T29" fmla="*/ 2147483647 h 40"/>
                <a:gd name="T30" fmla="*/ 2147483647 w 40"/>
                <a:gd name="T31" fmla="*/ 2147483647 h 40"/>
                <a:gd name="T32" fmla="*/ 2147483647 w 40"/>
                <a:gd name="T33" fmla="*/ 2147483647 h 40"/>
                <a:gd name="T34" fmla="*/ 2147483647 w 40"/>
                <a:gd name="T35" fmla="*/ 2147483647 h 40"/>
                <a:gd name="T36" fmla="*/ 2147483647 w 40"/>
                <a:gd name="T37" fmla="*/ 2147483647 h 40"/>
                <a:gd name="T38" fmla="*/ 2147483647 w 40"/>
                <a:gd name="T39" fmla="*/ 2147483647 h 40"/>
                <a:gd name="T40" fmla="*/ 2147483647 w 40"/>
                <a:gd name="T41" fmla="*/ 2147483647 h 40"/>
                <a:gd name="T42" fmla="*/ 2147483647 w 40"/>
                <a:gd name="T43" fmla="*/ 2147483647 h 40"/>
                <a:gd name="T44" fmla="*/ 2147483647 w 40"/>
                <a:gd name="T45" fmla="*/ 2147483647 h 40"/>
                <a:gd name="T46" fmla="*/ 2147483647 w 40"/>
                <a:gd name="T47" fmla="*/ 2147483647 h 40"/>
                <a:gd name="T48" fmla="*/ 2147483647 w 40"/>
                <a:gd name="T49" fmla="*/ 2147483647 h 40"/>
                <a:gd name="T50" fmla="*/ 2147483647 w 40"/>
                <a:gd name="T51" fmla="*/ 2147483647 h 40"/>
                <a:gd name="T52" fmla="*/ 2147483647 w 40"/>
                <a:gd name="T53" fmla="*/ 2147483647 h 40"/>
                <a:gd name="T54" fmla="*/ 2147483647 w 40"/>
                <a:gd name="T55" fmla="*/ 2147483647 h 40"/>
                <a:gd name="T56" fmla="*/ 2147483647 w 40"/>
                <a:gd name="T57" fmla="*/ 2147483647 h 40"/>
                <a:gd name="T58" fmla="*/ 2147483647 w 40"/>
                <a:gd name="T59" fmla="*/ 2147483647 h 40"/>
                <a:gd name="T60" fmla="*/ 2147483647 w 40"/>
                <a:gd name="T61" fmla="*/ 2147483647 h 40"/>
                <a:gd name="T62" fmla="*/ 2147483647 w 40"/>
                <a:gd name="T63" fmla="*/ 0 h 40"/>
                <a:gd name="T64" fmla="*/ 2147483647 w 40"/>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
                <a:gd name="T100" fmla="*/ 0 h 40"/>
                <a:gd name="T101" fmla="*/ 40 w 40"/>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 h="40">
                  <a:moveTo>
                    <a:pt x="19" y="0"/>
                  </a:moveTo>
                  <a:lnTo>
                    <a:pt x="15" y="0"/>
                  </a:lnTo>
                  <a:lnTo>
                    <a:pt x="12" y="1"/>
                  </a:lnTo>
                  <a:lnTo>
                    <a:pt x="8" y="3"/>
                  </a:lnTo>
                  <a:lnTo>
                    <a:pt x="5" y="6"/>
                  </a:lnTo>
                  <a:lnTo>
                    <a:pt x="3" y="9"/>
                  </a:lnTo>
                  <a:lnTo>
                    <a:pt x="1" y="13"/>
                  </a:lnTo>
                  <a:lnTo>
                    <a:pt x="0" y="16"/>
                  </a:lnTo>
                  <a:lnTo>
                    <a:pt x="0" y="20"/>
                  </a:lnTo>
                  <a:lnTo>
                    <a:pt x="0" y="24"/>
                  </a:lnTo>
                  <a:lnTo>
                    <a:pt x="1" y="28"/>
                  </a:lnTo>
                  <a:lnTo>
                    <a:pt x="3" y="31"/>
                  </a:lnTo>
                  <a:lnTo>
                    <a:pt x="5" y="34"/>
                  </a:lnTo>
                  <a:lnTo>
                    <a:pt x="8" y="37"/>
                  </a:lnTo>
                  <a:lnTo>
                    <a:pt x="12" y="39"/>
                  </a:lnTo>
                  <a:lnTo>
                    <a:pt x="15" y="40"/>
                  </a:lnTo>
                  <a:lnTo>
                    <a:pt x="19" y="40"/>
                  </a:lnTo>
                  <a:lnTo>
                    <a:pt x="24" y="40"/>
                  </a:lnTo>
                  <a:lnTo>
                    <a:pt x="28" y="39"/>
                  </a:lnTo>
                  <a:lnTo>
                    <a:pt x="31" y="37"/>
                  </a:lnTo>
                  <a:lnTo>
                    <a:pt x="34" y="34"/>
                  </a:lnTo>
                  <a:lnTo>
                    <a:pt x="37" y="31"/>
                  </a:lnTo>
                  <a:lnTo>
                    <a:pt x="38" y="28"/>
                  </a:lnTo>
                  <a:lnTo>
                    <a:pt x="40" y="24"/>
                  </a:lnTo>
                  <a:lnTo>
                    <a:pt x="40" y="20"/>
                  </a:lnTo>
                  <a:lnTo>
                    <a:pt x="40" y="16"/>
                  </a:lnTo>
                  <a:lnTo>
                    <a:pt x="38" y="13"/>
                  </a:lnTo>
                  <a:lnTo>
                    <a:pt x="37" y="9"/>
                  </a:lnTo>
                  <a:lnTo>
                    <a:pt x="34" y="6"/>
                  </a:lnTo>
                  <a:lnTo>
                    <a:pt x="31" y="3"/>
                  </a:lnTo>
                  <a:lnTo>
                    <a:pt x="28" y="1"/>
                  </a:lnTo>
                  <a:lnTo>
                    <a:pt x="24" y="0"/>
                  </a:lnTo>
                  <a:lnTo>
                    <a:pt x="19" y="0"/>
                  </a:lnTo>
                </a:path>
              </a:pathLst>
            </a:custGeom>
            <a:noFill/>
            <a:ln w="12700">
              <a:solidFill>
                <a:srgbClr val="000000"/>
              </a:solidFill>
              <a:round/>
              <a:headEnd/>
              <a:tailEnd/>
            </a:ln>
          </p:spPr>
          <p:txBody>
            <a:bodyPr/>
            <a:lstStyle/>
            <a:p>
              <a:endParaRPr lang="en-US"/>
            </a:p>
          </p:txBody>
        </p:sp>
        <p:sp>
          <p:nvSpPr>
            <p:cNvPr id="37004" name="Freeform 82"/>
            <p:cNvSpPr>
              <a:spLocks/>
            </p:cNvSpPr>
            <p:nvPr/>
          </p:nvSpPr>
          <p:spPr bwMode="auto">
            <a:xfrm>
              <a:off x="5470525" y="2636838"/>
              <a:ext cx="63500" cy="63500"/>
            </a:xfrm>
            <a:custGeom>
              <a:avLst/>
              <a:gdLst>
                <a:gd name="T0" fmla="*/ 2147483647 w 40"/>
                <a:gd name="T1" fmla="*/ 0 h 40"/>
                <a:gd name="T2" fmla="*/ 2147483647 w 40"/>
                <a:gd name="T3" fmla="*/ 0 h 40"/>
                <a:gd name="T4" fmla="*/ 2147483647 w 40"/>
                <a:gd name="T5" fmla="*/ 2147483647 h 40"/>
                <a:gd name="T6" fmla="*/ 2147483647 w 40"/>
                <a:gd name="T7" fmla="*/ 2147483647 h 40"/>
                <a:gd name="T8" fmla="*/ 2147483647 w 40"/>
                <a:gd name="T9" fmla="*/ 2147483647 h 40"/>
                <a:gd name="T10" fmla="*/ 2147483647 w 40"/>
                <a:gd name="T11" fmla="*/ 2147483647 h 40"/>
                <a:gd name="T12" fmla="*/ 2147483647 w 40"/>
                <a:gd name="T13" fmla="*/ 2147483647 h 40"/>
                <a:gd name="T14" fmla="*/ 0 w 40"/>
                <a:gd name="T15" fmla="*/ 2147483647 h 40"/>
                <a:gd name="T16" fmla="*/ 0 w 40"/>
                <a:gd name="T17" fmla="*/ 2147483647 h 40"/>
                <a:gd name="T18" fmla="*/ 0 w 40"/>
                <a:gd name="T19" fmla="*/ 2147483647 h 40"/>
                <a:gd name="T20" fmla="*/ 2147483647 w 40"/>
                <a:gd name="T21" fmla="*/ 2147483647 h 40"/>
                <a:gd name="T22" fmla="*/ 2147483647 w 40"/>
                <a:gd name="T23" fmla="*/ 2147483647 h 40"/>
                <a:gd name="T24" fmla="*/ 2147483647 w 40"/>
                <a:gd name="T25" fmla="*/ 2147483647 h 40"/>
                <a:gd name="T26" fmla="*/ 2147483647 w 40"/>
                <a:gd name="T27" fmla="*/ 2147483647 h 40"/>
                <a:gd name="T28" fmla="*/ 2147483647 w 40"/>
                <a:gd name="T29" fmla="*/ 2147483647 h 40"/>
                <a:gd name="T30" fmla="*/ 2147483647 w 40"/>
                <a:gd name="T31" fmla="*/ 2147483647 h 40"/>
                <a:gd name="T32" fmla="*/ 2147483647 w 40"/>
                <a:gd name="T33" fmla="*/ 2147483647 h 40"/>
                <a:gd name="T34" fmla="*/ 2147483647 w 40"/>
                <a:gd name="T35" fmla="*/ 2147483647 h 40"/>
                <a:gd name="T36" fmla="*/ 2147483647 w 40"/>
                <a:gd name="T37" fmla="*/ 2147483647 h 40"/>
                <a:gd name="T38" fmla="*/ 2147483647 w 40"/>
                <a:gd name="T39" fmla="*/ 2147483647 h 40"/>
                <a:gd name="T40" fmla="*/ 2147483647 w 40"/>
                <a:gd name="T41" fmla="*/ 2147483647 h 40"/>
                <a:gd name="T42" fmla="*/ 2147483647 w 40"/>
                <a:gd name="T43" fmla="*/ 2147483647 h 40"/>
                <a:gd name="T44" fmla="*/ 2147483647 w 40"/>
                <a:gd name="T45" fmla="*/ 2147483647 h 40"/>
                <a:gd name="T46" fmla="*/ 2147483647 w 40"/>
                <a:gd name="T47" fmla="*/ 2147483647 h 40"/>
                <a:gd name="T48" fmla="*/ 2147483647 w 40"/>
                <a:gd name="T49" fmla="*/ 2147483647 h 40"/>
                <a:gd name="T50" fmla="*/ 2147483647 w 40"/>
                <a:gd name="T51" fmla="*/ 2147483647 h 40"/>
                <a:gd name="T52" fmla="*/ 2147483647 w 40"/>
                <a:gd name="T53" fmla="*/ 2147483647 h 40"/>
                <a:gd name="T54" fmla="*/ 2147483647 w 40"/>
                <a:gd name="T55" fmla="*/ 2147483647 h 40"/>
                <a:gd name="T56" fmla="*/ 2147483647 w 40"/>
                <a:gd name="T57" fmla="*/ 2147483647 h 40"/>
                <a:gd name="T58" fmla="*/ 2147483647 w 40"/>
                <a:gd name="T59" fmla="*/ 2147483647 h 40"/>
                <a:gd name="T60" fmla="*/ 2147483647 w 40"/>
                <a:gd name="T61" fmla="*/ 2147483647 h 40"/>
                <a:gd name="T62" fmla="*/ 2147483647 w 40"/>
                <a:gd name="T63" fmla="*/ 0 h 40"/>
                <a:gd name="T64" fmla="*/ 2147483647 w 40"/>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
                <a:gd name="T100" fmla="*/ 0 h 40"/>
                <a:gd name="T101" fmla="*/ 40 w 40"/>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 h="40">
                  <a:moveTo>
                    <a:pt x="20" y="0"/>
                  </a:moveTo>
                  <a:lnTo>
                    <a:pt x="16" y="0"/>
                  </a:lnTo>
                  <a:lnTo>
                    <a:pt x="12" y="1"/>
                  </a:lnTo>
                  <a:lnTo>
                    <a:pt x="9" y="3"/>
                  </a:lnTo>
                  <a:lnTo>
                    <a:pt x="6" y="6"/>
                  </a:lnTo>
                  <a:lnTo>
                    <a:pt x="3" y="9"/>
                  </a:lnTo>
                  <a:lnTo>
                    <a:pt x="2" y="13"/>
                  </a:lnTo>
                  <a:lnTo>
                    <a:pt x="0" y="16"/>
                  </a:lnTo>
                  <a:lnTo>
                    <a:pt x="0" y="20"/>
                  </a:lnTo>
                  <a:lnTo>
                    <a:pt x="0" y="24"/>
                  </a:lnTo>
                  <a:lnTo>
                    <a:pt x="2" y="28"/>
                  </a:lnTo>
                  <a:lnTo>
                    <a:pt x="3" y="31"/>
                  </a:lnTo>
                  <a:lnTo>
                    <a:pt x="6" y="34"/>
                  </a:lnTo>
                  <a:lnTo>
                    <a:pt x="9" y="37"/>
                  </a:lnTo>
                  <a:lnTo>
                    <a:pt x="12" y="39"/>
                  </a:lnTo>
                  <a:lnTo>
                    <a:pt x="16" y="40"/>
                  </a:lnTo>
                  <a:lnTo>
                    <a:pt x="20" y="40"/>
                  </a:lnTo>
                  <a:lnTo>
                    <a:pt x="24" y="40"/>
                  </a:lnTo>
                  <a:lnTo>
                    <a:pt x="28" y="39"/>
                  </a:lnTo>
                  <a:lnTo>
                    <a:pt x="31" y="37"/>
                  </a:lnTo>
                  <a:lnTo>
                    <a:pt x="34" y="34"/>
                  </a:lnTo>
                  <a:lnTo>
                    <a:pt x="36" y="31"/>
                  </a:lnTo>
                  <a:lnTo>
                    <a:pt x="38" y="28"/>
                  </a:lnTo>
                  <a:lnTo>
                    <a:pt x="39" y="24"/>
                  </a:lnTo>
                  <a:lnTo>
                    <a:pt x="40" y="20"/>
                  </a:lnTo>
                  <a:lnTo>
                    <a:pt x="39" y="16"/>
                  </a:lnTo>
                  <a:lnTo>
                    <a:pt x="38" y="13"/>
                  </a:lnTo>
                  <a:lnTo>
                    <a:pt x="36" y="9"/>
                  </a:lnTo>
                  <a:lnTo>
                    <a:pt x="34" y="6"/>
                  </a:lnTo>
                  <a:lnTo>
                    <a:pt x="31" y="3"/>
                  </a:lnTo>
                  <a:lnTo>
                    <a:pt x="28" y="1"/>
                  </a:lnTo>
                  <a:lnTo>
                    <a:pt x="24" y="0"/>
                  </a:lnTo>
                  <a:lnTo>
                    <a:pt x="20" y="0"/>
                  </a:lnTo>
                </a:path>
              </a:pathLst>
            </a:custGeom>
            <a:noFill/>
            <a:ln w="12700">
              <a:solidFill>
                <a:srgbClr val="000000"/>
              </a:solidFill>
              <a:round/>
              <a:headEnd/>
              <a:tailEnd/>
            </a:ln>
          </p:spPr>
          <p:txBody>
            <a:bodyPr/>
            <a:lstStyle/>
            <a:p>
              <a:endParaRPr lang="en-US"/>
            </a:p>
          </p:txBody>
        </p:sp>
        <p:sp>
          <p:nvSpPr>
            <p:cNvPr id="37005" name="Freeform 83"/>
            <p:cNvSpPr>
              <a:spLocks/>
            </p:cNvSpPr>
            <p:nvPr/>
          </p:nvSpPr>
          <p:spPr bwMode="auto">
            <a:xfrm>
              <a:off x="5614988" y="2636838"/>
              <a:ext cx="69850" cy="63500"/>
            </a:xfrm>
            <a:custGeom>
              <a:avLst/>
              <a:gdLst>
                <a:gd name="T0" fmla="*/ 2147483647 w 44"/>
                <a:gd name="T1" fmla="*/ 0 h 40"/>
                <a:gd name="T2" fmla="*/ 2147483647 w 44"/>
                <a:gd name="T3" fmla="*/ 0 h 40"/>
                <a:gd name="T4" fmla="*/ 2147483647 w 44"/>
                <a:gd name="T5" fmla="*/ 2147483647 h 40"/>
                <a:gd name="T6" fmla="*/ 2147483647 w 44"/>
                <a:gd name="T7" fmla="*/ 2147483647 h 40"/>
                <a:gd name="T8" fmla="*/ 2147483647 w 44"/>
                <a:gd name="T9" fmla="*/ 2147483647 h 40"/>
                <a:gd name="T10" fmla="*/ 2147483647 w 44"/>
                <a:gd name="T11" fmla="*/ 2147483647 h 40"/>
                <a:gd name="T12" fmla="*/ 2147483647 w 44"/>
                <a:gd name="T13" fmla="*/ 2147483647 h 40"/>
                <a:gd name="T14" fmla="*/ 0 w 44"/>
                <a:gd name="T15" fmla="*/ 2147483647 h 40"/>
                <a:gd name="T16" fmla="*/ 0 w 44"/>
                <a:gd name="T17" fmla="*/ 2147483647 h 40"/>
                <a:gd name="T18" fmla="*/ 0 w 44"/>
                <a:gd name="T19" fmla="*/ 2147483647 h 40"/>
                <a:gd name="T20" fmla="*/ 2147483647 w 44"/>
                <a:gd name="T21" fmla="*/ 2147483647 h 40"/>
                <a:gd name="T22" fmla="*/ 2147483647 w 44"/>
                <a:gd name="T23" fmla="*/ 2147483647 h 40"/>
                <a:gd name="T24" fmla="*/ 2147483647 w 44"/>
                <a:gd name="T25" fmla="*/ 2147483647 h 40"/>
                <a:gd name="T26" fmla="*/ 2147483647 w 44"/>
                <a:gd name="T27" fmla="*/ 2147483647 h 40"/>
                <a:gd name="T28" fmla="*/ 2147483647 w 44"/>
                <a:gd name="T29" fmla="*/ 2147483647 h 40"/>
                <a:gd name="T30" fmla="*/ 2147483647 w 44"/>
                <a:gd name="T31" fmla="*/ 2147483647 h 40"/>
                <a:gd name="T32" fmla="*/ 2147483647 w 44"/>
                <a:gd name="T33" fmla="*/ 2147483647 h 40"/>
                <a:gd name="T34" fmla="*/ 2147483647 w 44"/>
                <a:gd name="T35" fmla="*/ 2147483647 h 40"/>
                <a:gd name="T36" fmla="*/ 2147483647 w 44"/>
                <a:gd name="T37" fmla="*/ 2147483647 h 40"/>
                <a:gd name="T38" fmla="*/ 2147483647 w 44"/>
                <a:gd name="T39" fmla="*/ 2147483647 h 40"/>
                <a:gd name="T40" fmla="*/ 2147483647 w 44"/>
                <a:gd name="T41" fmla="*/ 2147483647 h 40"/>
                <a:gd name="T42" fmla="*/ 2147483647 w 44"/>
                <a:gd name="T43" fmla="*/ 2147483647 h 40"/>
                <a:gd name="T44" fmla="*/ 2147483647 w 44"/>
                <a:gd name="T45" fmla="*/ 2147483647 h 40"/>
                <a:gd name="T46" fmla="*/ 2147483647 w 44"/>
                <a:gd name="T47" fmla="*/ 2147483647 h 40"/>
                <a:gd name="T48" fmla="*/ 2147483647 w 44"/>
                <a:gd name="T49" fmla="*/ 2147483647 h 40"/>
                <a:gd name="T50" fmla="*/ 2147483647 w 44"/>
                <a:gd name="T51" fmla="*/ 2147483647 h 40"/>
                <a:gd name="T52" fmla="*/ 2147483647 w 44"/>
                <a:gd name="T53" fmla="*/ 2147483647 h 40"/>
                <a:gd name="T54" fmla="*/ 2147483647 w 44"/>
                <a:gd name="T55" fmla="*/ 2147483647 h 40"/>
                <a:gd name="T56" fmla="*/ 2147483647 w 44"/>
                <a:gd name="T57" fmla="*/ 2147483647 h 40"/>
                <a:gd name="T58" fmla="*/ 2147483647 w 44"/>
                <a:gd name="T59" fmla="*/ 2147483647 h 40"/>
                <a:gd name="T60" fmla="*/ 2147483647 w 44"/>
                <a:gd name="T61" fmla="*/ 2147483647 h 40"/>
                <a:gd name="T62" fmla="*/ 2147483647 w 44"/>
                <a:gd name="T63" fmla="*/ 0 h 40"/>
                <a:gd name="T64" fmla="*/ 2147483647 w 44"/>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
                <a:gd name="T100" fmla="*/ 0 h 40"/>
                <a:gd name="T101" fmla="*/ 44 w 44"/>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 h="40">
                  <a:moveTo>
                    <a:pt x="22" y="0"/>
                  </a:moveTo>
                  <a:lnTo>
                    <a:pt x="18" y="0"/>
                  </a:lnTo>
                  <a:lnTo>
                    <a:pt x="14" y="1"/>
                  </a:lnTo>
                  <a:lnTo>
                    <a:pt x="9" y="3"/>
                  </a:lnTo>
                  <a:lnTo>
                    <a:pt x="6" y="6"/>
                  </a:lnTo>
                  <a:lnTo>
                    <a:pt x="3" y="9"/>
                  </a:lnTo>
                  <a:lnTo>
                    <a:pt x="1" y="13"/>
                  </a:lnTo>
                  <a:lnTo>
                    <a:pt x="0" y="16"/>
                  </a:lnTo>
                  <a:lnTo>
                    <a:pt x="0" y="20"/>
                  </a:lnTo>
                  <a:lnTo>
                    <a:pt x="0" y="24"/>
                  </a:lnTo>
                  <a:lnTo>
                    <a:pt x="1" y="28"/>
                  </a:lnTo>
                  <a:lnTo>
                    <a:pt x="3" y="31"/>
                  </a:lnTo>
                  <a:lnTo>
                    <a:pt x="6" y="34"/>
                  </a:lnTo>
                  <a:lnTo>
                    <a:pt x="9" y="37"/>
                  </a:lnTo>
                  <a:lnTo>
                    <a:pt x="14" y="39"/>
                  </a:lnTo>
                  <a:lnTo>
                    <a:pt x="18" y="40"/>
                  </a:lnTo>
                  <a:lnTo>
                    <a:pt x="22" y="40"/>
                  </a:lnTo>
                  <a:lnTo>
                    <a:pt x="26" y="40"/>
                  </a:lnTo>
                  <a:lnTo>
                    <a:pt x="30" y="39"/>
                  </a:lnTo>
                  <a:lnTo>
                    <a:pt x="34" y="37"/>
                  </a:lnTo>
                  <a:lnTo>
                    <a:pt x="37" y="34"/>
                  </a:lnTo>
                  <a:lnTo>
                    <a:pt x="41" y="31"/>
                  </a:lnTo>
                  <a:lnTo>
                    <a:pt x="43" y="28"/>
                  </a:lnTo>
                  <a:lnTo>
                    <a:pt x="44" y="24"/>
                  </a:lnTo>
                  <a:lnTo>
                    <a:pt x="44" y="20"/>
                  </a:lnTo>
                  <a:lnTo>
                    <a:pt x="44" y="16"/>
                  </a:lnTo>
                  <a:lnTo>
                    <a:pt x="43" y="13"/>
                  </a:lnTo>
                  <a:lnTo>
                    <a:pt x="41" y="9"/>
                  </a:lnTo>
                  <a:lnTo>
                    <a:pt x="37" y="6"/>
                  </a:lnTo>
                  <a:lnTo>
                    <a:pt x="34" y="3"/>
                  </a:lnTo>
                  <a:lnTo>
                    <a:pt x="30" y="1"/>
                  </a:lnTo>
                  <a:lnTo>
                    <a:pt x="26" y="0"/>
                  </a:lnTo>
                  <a:lnTo>
                    <a:pt x="22" y="0"/>
                  </a:lnTo>
                </a:path>
              </a:pathLst>
            </a:custGeom>
            <a:noFill/>
            <a:ln w="12700">
              <a:solidFill>
                <a:srgbClr val="000000"/>
              </a:solidFill>
              <a:round/>
              <a:headEnd/>
              <a:tailEnd/>
            </a:ln>
          </p:spPr>
          <p:txBody>
            <a:bodyPr/>
            <a:lstStyle/>
            <a:p>
              <a:endParaRPr lang="en-US"/>
            </a:p>
          </p:txBody>
        </p:sp>
        <p:sp>
          <p:nvSpPr>
            <p:cNvPr id="37006" name="Rectangle 106"/>
            <p:cNvSpPr>
              <a:spLocks noChangeArrowheads="1"/>
            </p:cNvSpPr>
            <p:nvPr/>
          </p:nvSpPr>
          <p:spPr bwMode="auto">
            <a:xfrm>
              <a:off x="5070475" y="2279650"/>
              <a:ext cx="873125" cy="447675"/>
            </a:xfrm>
            <a:prstGeom prst="rect">
              <a:avLst/>
            </a:prstGeom>
            <a:solidFill>
              <a:srgbClr val="FFFFFF"/>
            </a:solidFill>
            <a:ln w="9525">
              <a:noFill/>
              <a:miter lim="800000"/>
              <a:headEnd/>
              <a:tailEnd/>
            </a:ln>
          </p:spPr>
          <p:txBody>
            <a:bodyPr/>
            <a:lstStyle/>
            <a:p>
              <a:pPr algn="l">
                <a:buClrTx/>
              </a:pPr>
              <a:endParaRPr lang="en-US" sz="1800">
                <a:latin typeface="Calibri" pitchFamily="34" charset="0"/>
                <a:cs typeface="Arial" charset="0"/>
              </a:endParaRPr>
            </a:p>
          </p:txBody>
        </p:sp>
        <p:sp>
          <p:nvSpPr>
            <p:cNvPr id="37007" name="Rectangle 107"/>
            <p:cNvSpPr>
              <a:spLocks noChangeArrowheads="1"/>
            </p:cNvSpPr>
            <p:nvPr/>
          </p:nvSpPr>
          <p:spPr bwMode="auto">
            <a:xfrm>
              <a:off x="5070475" y="2279650"/>
              <a:ext cx="873125" cy="447675"/>
            </a:xfrm>
            <a:prstGeom prst="rect">
              <a:avLst/>
            </a:prstGeom>
            <a:noFill/>
            <a:ln w="12700">
              <a:solidFill>
                <a:srgbClr val="000000"/>
              </a:solidFill>
              <a:miter lim="800000"/>
              <a:headEnd/>
              <a:tailEnd/>
            </a:ln>
          </p:spPr>
          <p:txBody>
            <a:bodyPr/>
            <a:lstStyle/>
            <a:p>
              <a:pPr algn="l">
                <a:buClrTx/>
              </a:pPr>
              <a:endParaRPr lang="en-US" sz="1800">
                <a:latin typeface="Calibri" pitchFamily="34" charset="0"/>
                <a:cs typeface="Arial" charset="0"/>
              </a:endParaRPr>
            </a:p>
          </p:txBody>
        </p:sp>
        <p:sp>
          <p:nvSpPr>
            <p:cNvPr id="37008" name="Line 108"/>
            <p:cNvSpPr>
              <a:spLocks noChangeShapeType="1"/>
            </p:cNvSpPr>
            <p:nvPr/>
          </p:nvSpPr>
          <p:spPr bwMode="auto">
            <a:xfrm flipH="1">
              <a:off x="5060950" y="2276475"/>
              <a:ext cx="882650" cy="452438"/>
            </a:xfrm>
            <a:prstGeom prst="line">
              <a:avLst/>
            </a:prstGeom>
            <a:noFill/>
            <a:ln w="12700">
              <a:solidFill>
                <a:srgbClr val="000000"/>
              </a:solidFill>
              <a:round/>
              <a:headEnd/>
              <a:tailEnd/>
            </a:ln>
          </p:spPr>
          <p:txBody>
            <a:bodyPr/>
            <a:lstStyle/>
            <a:p>
              <a:endParaRPr lang="en-US"/>
            </a:p>
          </p:txBody>
        </p:sp>
        <p:sp>
          <p:nvSpPr>
            <p:cNvPr id="37009" name="Line 109"/>
            <p:cNvSpPr>
              <a:spLocks noChangeShapeType="1"/>
            </p:cNvSpPr>
            <p:nvPr/>
          </p:nvSpPr>
          <p:spPr bwMode="auto">
            <a:xfrm>
              <a:off x="5060950" y="2276475"/>
              <a:ext cx="882650" cy="452438"/>
            </a:xfrm>
            <a:prstGeom prst="line">
              <a:avLst/>
            </a:prstGeom>
            <a:noFill/>
            <a:ln w="12700">
              <a:solidFill>
                <a:srgbClr val="000000"/>
              </a:solidFill>
              <a:round/>
              <a:headEnd/>
              <a:tailEnd/>
            </a:ln>
          </p:spPr>
          <p:txBody>
            <a:bodyPr/>
            <a:lstStyle/>
            <a:p>
              <a:endParaRPr lang="en-US"/>
            </a:p>
          </p:txBody>
        </p:sp>
        <p:sp>
          <p:nvSpPr>
            <p:cNvPr id="37010" name="Freeform 110"/>
            <p:cNvSpPr>
              <a:spLocks/>
            </p:cNvSpPr>
            <p:nvPr/>
          </p:nvSpPr>
          <p:spPr bwMode="auto">
            <a:xfrm>
              <a:off x="5178425" y="2355850"/>
              <a:ext cx="650875" cy="263525"/>
            </a:xfrm>
            <a:custGeom>
              <a:avLst/>
              <a:gdLst>
                <a:gd name="T0" fmla="*/ 2147483647 w 410"/>
                <a:gd name="T1" fmla="*/ 0 h 166"/>
                <a:gd name="T2" fmla="*/ 2147483647 w 410"/>
                <a:gd name="T3" fmla="*/ 2147483647 h 166"/>
                <a:gd name="T4" fmla="*/ 2147483647 w 410"/>
                <a:gd name="T5" fmla="*/ 2147483647 h 166"/>
                <a:gd name="T6" fmla="*/ 2147483647 w 410"/>
                <a:gd name="T7" fmla="*/ 2147483647 h 166"/>
                <a:gd name="T8" fmla="*/ 2147483647 w 410"/>
                <a:gd name="T9" fmla="*/ 2147483647 h 166"/>
                <a:gd name="T10" fmla="*/ 2147483647 w 410"/>
                <a:gd name="T11" fmla="*/ 2147483647 h 166"/>
                <a:gd name="T12" fmla="*/ 2147483647 w 410"/>
                <a:gd name="T13" fmla="*/ 2147483647 h 166"/>
                <a:gd name="T14" fmla="*/ 2147483647 w 410"/>
                <a:gd name="T15" fmla="*/ 2147483647 h 166"/>
                <a:gd name="T16" fmla="*/ 2147483647 w 410"/>
                <a:gd name="T17" fmla="*/ 2147483647 h 166"/>
                <a:gd name="T18" fmla="*/ 2147483647 w 410"/>
                <a:gd name="T19" fmla="*/ 2147483647 h 166"/>
                <a:gd name="T20" fmla="*/ 2147483647 w 410"/>
                <a:gd name="T21" fmla="*/ 2147483647 h 166"/>
                <a:gd name="T22" fmla="*/ 2147483647 w 410"/>
                <a:gd name="T23" fmla="*/ 2147483647 h 166"/>
                <a:gd name="T24" fmla="*/ 2147483647 w 410"/>
                <a:gd name="T25" fmla="*/ 2147483647 h 166"/>
                <a:gd name="T26" fmla="*/ 0 w 410"/>
                <a:gd name="T27" fmla="*/ 2147483647 h 166"/>
                <a:gd name="T28" fmla="*/ 2147483647 w 410"/>
                <a:gd name="T29" fmla="*/ 2147483647 h 166"/>
                <a:gd name="T30" fmla="*/ 2147483647 w 410"/>
                <a:gd name="T31" fmla="*/ 2147483647 h 166"/>
                <a:gd name="T32" fmla="*/ 2147483647 w 410"/>
                <a:gd name="T33" fmla="*/ 2147483647 h 166"/>
                <a:gd name="T34" fmla="*/ 2147483647 w 410"/>
                <a:gd name="T35" fmla="*/ 2147483647 h 166"/>
                <a:gd name="T36" fmla="*/ 2147483647 w 410"/>
                <a:gd name="T37" fmla="*/ 2147483647 h 166"/>
                <a:gd name="T38" fmla="*/ 2147483647 w 410"/>
                <a:gd name="T39" fmla="*/ 2147483647 h 166"/>
                <a:gd name="T40" fmla="*/ 2147483647 w 410"/>
                <a:gd name="T41" fmla="*/ 2147483647 h 166"/>
                <a:gd name="T42" fmla="*/ 2147483647 w 410"/>
                <a:gd name="T43" fmla="*/ 2147483647 h 166"/>
                <a:gd name="T44" fmla="*/ 2147483647 w 410"/>
                <a:gd name="T45" fmla="*/ 2147483647 h 166"/>
                <a:gd name="T46" fmla="*/ 2147483647 w 410"/>
                <a:gd name="T47" fmla="*/ 2147483647 h 166"/>
                <a:gd name="T48" fmla="*/ 2147483647 w 410"/>
                <a:gd name="T49" fmla="*/ 2147483647 h 166"/>
                <a:gd name="T50" fmla="*/ 2147483647 w 410"/>
                <a:gd name="T51" fmla="*/ 2147483647 h 166"/>
                <a:gd name="T52" fmla="*/ 2147483647 w 410"/>
                <a:gd name="T53" fmla="*/ 2147483647 h 166"/>
                <a:gd name="T54" fmla="*/ 2147483647 w 410"/>
                <a:gd name="T55" fmla="*/ 2147483647 h 166"/>
                <a:gd name="T56" fmla="*/ 2147483647 w 410"/>
                <a:gd name="T57" fmla="*/ 2147483647 h 166"/>
                <a:gd name="T58" fmla="*/ 2147483647 w 410"/>
                <a:gd name="T59" fmla="*/ 2147483647 h 166"/>
                <a:gd name="T60" fmla="*/ 2147483647 w 410"/>
                <a:gd name="T61" fmla="*/ 2147483647 h 166"/>
                <a:gd name="T62" fmla="*/ 2147483647 w 410"/>
                <a:gd name="T63" fmla="*/ 2147483647 h 166"/>
                <a:gd name="T64" fmla="*/ 2147483647 w 410"/>
                <a:gd name="T65" fmla="*/ 2147483647 h 166"/>
                <a:gd name="T66" fmla="*/ 2147483647 w 410"/>
                <a:gd name="T67" fmla="*/ 2147483647 h 166"/>
                <a:gd name="T68" fmla="*/ 2147483647 w 410"/>
                <a:gd name="T69" fmla="*/ 2147483647 h 166"/>
                <a:gd name="T70" fmla="*/ 2147483647 w 410"/>
                <a:gd name="T71" fmla="*/ 2147483647 h 166"/>
                <a:gd name="T72" fmla="*/ 2147483647 w 410"/>
                <a:gd name="T73" fmla="*/ 2147483647 h 166"/>
                <a:gd name="T74" fmla="*/ 2147483647 w 410"/>
                <a:gd name="T75" fmla="*/ 2147483647 h 166"/>
                <a:gd name="T76" fmla="*/ 2147483647 w 410"/>
                <a:gd name="T77" fmla="*/ 2147483647 h 166"/>
                <a:gd name="T78" fmla="*/ 2147483647 w 410"/>
                <a:gd name="T79" fmla="*/ 2147483647 h 166"/>
                <a:gd name="T80" fmla="*/ 2147483647 w 410"/>
                <a:gd name="T81" fmla="*/ 2147483647 h 166"/>
                <a:gd name="T82" fmla="*/ 2147483647 w 410"/>
                <a:gd name="T83" fmla="*/ 2147483647 h 166"/>
                <a:gd name="T84" fmla="*/ 2147483647 w 410"/>
                <a:gd name="T85" fmla="*/ 2147483647 h 166"/>
                <a:gd name="T86" fmla="*/ 2147483647 w 410"/>
                <a:gd name="T87" fmla="*/ 2147483647 h 166"/>
                <a:gd name="T88" fmla="*/ 2147483647 w 410"/>
                <a:gd name="T89" fmla="*/ 2147483647 h 166"/>
                <a:gd name="T90" fmla="*/ 2147483647 w 410"/>
                <a:gd name="T91" fmla="*/ 2147483647 h 166"/>
                <a:gd name="T92" fmla="*/ 2147483647 w 410"/>
                <a:gd name="T93" fmla="*/ 2147483647 h 166"/>
                <a:gd name="T94" fmla="*/ 2147483647 w 410"/>
                <a:gd name="T95" fmla="*/ 2147483647 h 166"/>
                <a:gd name="T96" fmla="*/ 2147483647 w 410"/>
                <a:gd name="T97" fmla="*/ 2147483647 h 166"/>
                <a:gd name="T98" fmla="*/ 2147483647 w 410"/>
                <a:gd name="T99" fmla="*/ 2147483647 h 166"/>
                <a:gd name="T100" fmla="*/ 2147483647 w 410"/>
                <a:gd name="T101" fmla="*/ 2147483647 h 166"/>
                <a:gd name="T102" fmla="*/ 2147483647 w 410"/>
                <a:gd name="T103" fmla="*/ 2147483647 h 166"/>
                <a:gd name="T104" fmla="*/ 2147483647 w 410"/>
                <a:gd name="T105" fmla="*/ 2147483647 h 166"/>
                <a:gd name="T106" fmla="*/ 2147483647 w 410"/>
                <a:gd name="T107" fmla="*/ 0 h 16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0"/>
                <a:gd name="T163" fmla="*/ 0 h 166"/>
                <a:gd name="T164" fmla="*/ 410 w 410"/>
                <a:gd name="T165" fmla="*/ 166 h 16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0" h="166">
                  <a:moveTo>
                    <a:pt x="205" y="0"/>
                  </a:moveTo>
                  <a:lnTo>
                    <a:pt x="184" y="0"/>
                  </a:lnTo>
                  <a:lnTo>
                    <a:pt x="163" y="2"/>
                  </a:lnTo>
                  <a:lnTo>
                    <a:pt x="144" y="4"/>
                  </a:lnTo>
                  <a:lnTo>
                    <a:pt x="125" y="6"/>
                  </a:lnTo>
                  <a:lnTo>
                    <a:pt x="107" y="10"/>
                  </a:lnTo>
                  <a:lnTo>
                    <a:pt x="98" y="13"/>
                  </a:lnTo>
                  <a:lnTo>
                    <a:pt x="90" y="15"/>
                  </a:lnTo>
                  <a:lnTo>
                    <a:pt x="81" y="17"/>
                  </a:lnTo>
                  <a:lnTo>
                    <a:pt x="74" y="19"/>
                  </a:lnTo>
                  <a:lnTo>
                    <a:pt x="67" y="22"/>
                  </a:lnTo>
                  <a:lnTo>
                    <a:pt x="60" y="25"/>
                  </a:lnTo>
                  <a:lnTo>
                    <a:pt x="52" y="27"/>
                  </a:lnTo>
                  <a:lnTo>
                    <a:pt x="46" y="30"/>
                  </a:lnTo>
                  <a:lnTo>
                    <a:pt x="40" y="33"/>
                  </a:lnTo>
                  <a:lnTo>
                    <a:pt x="35" y="36"/>
                  </a:lnTo>
                  <a:lnTo>
                    <a:pt x="30" y="41"/>
                  </a:lnTo>
                  <a:lnTo>
                    <a:pt x="24" y="44"/>
                  </a:lnTo>
                  <a:lnTo>
                    <a:pt x="19" y="47"/>
                  </a:lnTo>
                  <a:lnTo>
                    <a:pt x="15" y="51"/>
                  </a:lnTo>
                  <a:lnTo>
                    <a:pt x="12" y="55"/>
                  </a:lnTo>
                  <a:lnTo>
                    <a:pt x="9" y="58"/>
                  </a:lnTo>
                  <a:lnTo>
                    <a:pt x="6" y="62"/>
                  </a:lnTo>
                  <a:lnTo>
                    <a:pt x="4" y="66"/>
                  </a:lnTo>
                  <a:lnTo>
                    <a:pt x="2" y="71"/>
                  </a:lnTo>
                  <a:lnTo>
                    <a:pt x="1" y="75"/>
                  </a:lnTo>
                  <a:lnTo>
                    <a:pt x="0" y="79"/>
                  </a:lnTo>
                  <a:lnTo>
                    <a:pt x="0" y="83"/>
                  </a:lnTo>
                  <a:lnTo>
                    <a:pt x="0" y="87"/>
                  </a:lnTo>
                  <a:lnTo>
                    <a:pt x="1" y="91"/>
                  </a:lnTo>
                  <a:lnTo>
                    <a:pt x="2" y="95"/>
                  </a:lnTo>
                  <a:lnTo>
                    <a:pt x="4" y="100"/>
                  </a:lnTo>
                  <a:lnTo>
                    <a:pt x="6" y="104"/>
                  </a:lnTo>
                  <a:lnTo>
                    <a:pt x="9" y="108"/>
                  </a:lnTo>
                  <a:lnTo>
                    <a:pt x="12" y="112"/>
                  </a:lnTo>
                  <a:lnTo>
                    <a:pt x="15" y="115"/>
                  </a:lnTo>
                  <a:lnTo>
                    <a:pt x="19" y="119"/>
                  </a:lnTo>
                  <a:lnTo>
                    <a:pt x="24" y="122"/>
                  </a:lnTo>
                  <a:lnTo>
                    <a:pt x="30" y="127"/>
                  </a:lnTo>
                  <a:lnTo>
                    <a:pt x="35" y="130"/>
                  </a:lnTo>
                  <a:lnTo>
                    <a:pt x="40" y="133"/>
                  </a:lnTo>
                  <a:lnTo>
                    <a:pt x="46" y="136"/>
                  </a:lnTo>
                  <a:lnTo>
                    <a:pt x="52" y="139"/>
                  </a:lnTo>
                  <a:lnTo>
                    <a:pt x="60" y="142"/>
                  </a:lnTo>
                  <a:lnTo>
                    <a:pt x="67" y="145"/>
                  </a:lnTo>
                  <a:lnTo>
                    <a:pt x="74" y="147"/>
                  </a:lnTo>
                  <a:lnTo>
                    <a:pt x="81" y="149"/>
                  </a:lnTo>
                  <a:lnTo>
                    <a:pt x="90" y="152"/>
                  </a:lnTo>
                  <a:lnTo>
                    <a:pt x="98" y="154"/>
                  </a:lnTo>
                  <a:lnTo>
                    <a:pt x="107" y="157"/>
                  </a:lnTo>
                  <a:lnTo>
                    <a:pt x="125" y="160"/>
                  </a:lnTo>
                  <a:lnTo>
                    <a:pt x="144" y="163"/>
                  </a:lnTo>
                  <a:lnTo>
                    <a:pt x="163" y="165"/>
                  </a:lnTo>
                  <a:lnTo>
                    <a:pt x="184" y="166"/>
                  </a:lnTo>
                  <a:lnTo>
                    <a:pt x="205" y="166"/>
                  </a:lnTo>
                  <a:lnTo>
                    <a:pt x="225" y="166"/>
                  </a:lnTo>
                  <a:lnTo>
                    <a:pt x="246" y="165"/>
                  </a:lnTo>
                  <a:lnTo>
                    <a:pt x="266" y="163"/>
                  </a:lnTo>
                  <a:lnTo>
                    <a:pt x="284" y="160"/>
                  </a:lnTo>
                  <a:lnTo>
                    <a:pt x="302" y="157"/>
                  </a:lnTo>
                  <a:lnTo>
                    <a:pt x="310" y="154"/>
                  </a:lnTo>
                  <a:lnTo>
                    <a:pt x="320" y="152"/>
                  </a:lnTo>
                  <a:lnTo>
                    <a:pt x="327" y="149"/>
                  </a:lnTo>
                  <a:lnTo>
                    <a:pt x="335" y="147"/>
                  </a:lnTo>
                  <a:lnTo>
                    <a:pt x="343" y="145"/>
                  </a:lnTo>
                  <a:lnTo>
                    <a:pt x="350" y="142"/>
                  </a:lnTo>
                  <a:lnTo>
                    <a:pt x="356" y="139"/>
                  </a:lnTo>
                  <a:lnTo>
                    <a:pt x="363" y="136"/>
                  </a:lnTo>
                  <a:lnTo>
                    <a:pt x="368" y="133"/>
                  </a:lnTo>
                  <a:lnTo>
                    <a:pt x="375" y="130"/>
                  </a:lnTo>
                  <a:lnTo>
                    <a:pt x="380" y="127"/>
                  </a:lnTo>
                  <a:lnTo>
                    <a:pt x="385" y="122"/>
                  </a:lnTo>
                  <a:lnTo>
                    <a:pt x="389" y="119"/>
                  </a:lnTo>
                  <a:lnTo>
                    <a:pt x="393" y="115"/>
                  </a:lnTo>
                  <a:lnTo>
                    <a:pt x="397" y="112"/>
                  </a:lnTo>
                  <a:lnTo>
                    <a:pt x="401" y="108"/>
                  </a:lnTo>
                  <a:lnTo>
                    <a:pt x="404" y="104"/>
                  </a:lnTo>
                  <a:lnTo>
                    <a:pt x="406" y="100"/>
                  </a:lnTo>
                  <a:lnTo>
                    <a:pt x="407" y="95"/>
                  </a:lnTo>
                  <a:lnTo>
                    <a:pt x="409" y="91"/>
                  </a:lnTo>
                  <a:lnTo>
                    <a:pt x="410" y="87"/>
                  </a:lnTo>
                  <a:lnTo>
                    <a:pt x="410" y="83"/>
                  </a:lnTo>
                  <a:lnTo>
                    <a:pt x="410" y="79"/>
                  </a:lnTo>
                  <a:lnTo>
                    <a:pt x="409" y="75"/>
                  </a:lnTo>
                  <a:lnTo>
                    <a:pt x="407" y="71"/>
                  </a:lnTo>
                  <a:lnTo>
                    <a:pt x="406" y="66"/>
                  </a:lnTo>
                  <a:lnTo>
                    <a:pt x="404" y="62"/>
                  </a:lnTo>
                  <a:lnTo>
                    <a:pt x="401" y="58"/>
                  </a:lnTo>
                  <a:lnTo>
                    <a:pt x="397" y="55"/>
                  </a:lnTo>
                  <a:lnTo>
                    <a:pt x="393" y="51"/>
                  </a:lnTo>
                  <a:lnTo>
                    <a:pt x="389" y="47"/>
                  </a:lnTo>
                  <a:lnTo>
                    <a:pt x="385" y="44"/>
                  </a:lnTo>
                  <a:lnTo>
                    <a:pt x="380" y="41"/>
                  </a:lnTo>
                  <a:lnTo>
                    <a:pt x="375" y="36"/>
                  </a:lnTo>
                  <a:lnTo>
                    <a:pt x="368" y="33"/>
                  </a:lnTo>
                  <a:lnTo>
                    <a:pt x="363" y="30"/>
                  </a:lnTo>
                  <a:lnTo>
                    <a:pt x="356" y="27"/>
                  </a:lnTo>
                  <a:lnTo>
                    <a:pt x="350" y="25"/>
                  </a:lnTo>
                  <a:lnTo>
                    <a:pt x="343" y="22"/>
                  </a:lnTo>
                  <a:lnTo>
                    <a:pt x="335" y="19"/>
                  </a:lnTo>
                  <a:lnTo>
                    <a:pt x="327" y="17"/>
                  </a:lnTo>
                  <a:lnTo>
                    <a:pt x="320" y="15"/>
                  </a:lnTo>
                  <a:lnTo>
                    <a:pt x="310" y="13"/>
                  </a:lnTo>
                  <a:lnTo>
                    <a:pt x="302" y="10"/>
                  </a:lnTo>
                  <a:lnTo>
                    <a:pt x="284" y="6"/>
                  </a:lnTo>
                  <a:lnTo>
                    <a:pt x="266" y="4"/>
                  </a:lnTo>
                  <a:lnTo>
                    <a:pt x="246" y="2"/>
                  </a:lnTo>
                  <a:lnTo>
                    <a:pt x="225" y="0"/>
                  </a:lnTo>
                  <a:lnTo>
                    <a:pt x="205" y="0"/>
                  </a:lnTo>
                </a:path>
              </a:pathLst>
            </a:custGeom>
            <a:noFill/>
            <a:ln w="12700">
              <a:solidFill>
                <a:srgbClr val="000000"/>
              </a:solidFill>
              <a:round/>
              <a:headEnd/>
              <a:tailEnd/>
            </a:ln>
          </p:spPr>
          <p:txBody>
            <a:bodyPr/>
            <a:lstStyle/>
            <a:p>
              <a:endParaRPr lang="en-US"/>
            </a:p>
          </p:txBody>
        </p:sp>
        <p:sp>
          <p:nvSpPr>
            <p:cNvPr id="37011" name="Line 111"/>
            <p:cNvSpPr>
              <a:spLocks noChangeShapeType="1"/>
            </p:cNvSpPr>
            <p:nvPr/>
          </p:nvSpPr>
          <p:spPr bwMode="auto">
            <a:xfrm>
              <a:off x="5170488" y="2276475"/>
              <a:ext cx="1587" cy="452438"/>
            </a:xfrm>
            <a:prstGeom prst="line">
              <a:avLst/>
            </a:prstGeom>
            <a:noFill/>
            <a:ln w="12700">
              <a:solidFill>
                <a:srgbClr val="000000"/>
              </a:solidFill>
              <a:round/>
              <a:headEnd/>
              <a:tailEnd/>
            </a:ln>
          </p:spPr>
          <p:txBody>
            <a:bodyPr/>
            <a:lstStyle/>
            <a:p>
              <a:endParaRPr lang="en-US"/>
            </a:p>
          </p:txBody>
        </p:sp>
        <p:sp>
          <p:nvSpPr>
            <p:cNvPr id="37012" name="Freeform 112"/>
            <p:cNvSpPr>
              <a:spLocks/>
            </p:cNvSpPr>
            <p:nvPr/>
          </p:nvSpPr>
          <p:spPr bwMode="auto">
            <a:xfrm>
              <a:off x="5324475" y="2636838"/>
              <a:ext cx="63500" cy="63500"/>
            </a:xfrm>
            <a:custGeom>
              <a:avLst/>
              <a:gdLst>
                <a:gd name="T0" fmla="*/ 2147483647 w 40"/>
                <a:gd name="T1" fmla="*/ 0 h 40"/>
                <a:gd name="T2" fmla="*/ 2147483647 w 40"/>
                <a:gd name="T3" fmla="*/ 0 h 40"/>
                <a:gd name="T4" fmla="*/ 2147483647 w 40"/>
                <a:gd name="T5" fmla="*/ 2147483647 h 40"/>
                <a:gd name="T6" fmla="*/ 2147483647 w 40"/>
                <a:gd name="T7" fmla="*/ 2147483647 h 40"/>
                <a:gd name="T8" fmla="*/ 2147483647 w 40"/>
                <a:gd name="T9" fmla="*/ 2147483647 h 40"/>
                <a:gd name="T10" fmla="*/ 2147483647 w 40"/>
                <a:gd name="T11" fmla="*/ 2147483647 h 40"/>
                <a:gd name="T12" fmla="*/ 2147483647 w 40"/>
                <a:gd name="T13" fmla="*/ 2147483647 h 40"/>
                <a:gd name="T14" fmla="*/ 0 w 40"/>
                <a:gd name="T15" fmla="*/ 2147483647 h 40"/>
                <a:gd name="T16" fmla="*/ 0 w 40"/>
                <a:gd name="T17" fmla="*/ 2147483647 h 40"/>
                <a:gd name="T18" fmla="*/ 0 w 40"/>
                <a:gd name="T19" fmla="*/ 2147483647 h 40"/>
                <a:gd name="T20" fmla="*/ 2147483647 w 40"/>
                <a:gd name="T21" fmla="*/ 2147483647 h 40"/>
                <a:gd name="T22" fmla="*/ 2147483647 w 40"/>
                <a:gd name="T23" fmla="*/ 2147483647 h 40"/>
                <a:gd name="T24" fmla="*/ 2147483647 w 40"/>
                <a:gd name="T25" fmla="*/ 2147483647 h 40"/>
                <a:gd name="T26" fmla="*/ 2147483647 w 40"/>
                <a:gd name="T27" fmla="*/ 2147483647 h 40"/>
                <a:gd name="T28" fmla="*/ 2147483647 w 40"/>
                <a:gd name="T29" fmla="*/ 2147483647 h 40"/>
                <a:gd name="T30" fmla="*/ 2147483647 w 40"/>
                <a:gd name="T31" fmla="*/ 2147483647 h 40"/>
                <a:gd name="T32" fmla="*/ 2147483647 w 40"/>
                <a:gd name="T33" fmla="*/ 2147483647 h 40"/>
                <a:gd name="T34" fmla="*/ 2147483647 w 40"/>
                <a:gd name="T35" fmla="*/ 2147483647 h 40"/>
                <a:gd name="T36" fmla="*/ 2147483647 w 40"/>
                <a:gd name="T37" fmla="*/ 2147483647 h 40"/>
                <a:gd name="T38" fmla="*/ 2147483647 w 40"/>
                <a:gd name="T39" fmla="*/ 2147483647 h 40"/>
                <a:gd name="T40" fmla="*/ 2147483647 w 40"/>
                <a:gd name="T41" fmla="*/ 2147483647 h 40"/>
                <a:gd name="T42" fmla="*/ 2147483647 w 40"/>
                <a:gd name="T43" fmla="*/ 2147483647 h 40"/>
                <a:gd name="T44" fmla="*/ 2147483647 w 40"/>
                <a:gd name="T45" fmla="*/ 2147483647 h 40"/>
                <a:gd name="T46" fmla="*/ 2147483647 w 40"/>
                <a:gd name="T47" fmla="*/ 2147483647 h 40"/>
                <a:gd name="T48" fmla="*/ 2147483647 w 40"/>
                <a:gd name="T49" fmla="*/ 2147483647 h 40"/>
                <a:gd name="T50" fmla="*/ 2147483647 w 40"/>
                <a:gd name="T51" fmla="*/ 2147483647 h 40"/>
                <a:gd name="T52" fmla="*/ 2147483647 w 40"/>
                <a:gd name="T53" fmla="*/ 2147483647 h 40"/>
                <a:gd name="T54" fmla="*/ 2147483647 w 40"/>
                <a:gd name="T55" fmla="*/ 2147483647 h 40"/>
                <a:gd name="T56" fmla="*/ 2147483647 w 40"/>
                <a:gd name="T57" fmla="*/ 2147483647 h 40"/>
                <a:gd name="T58" fmla="*/ 2147483647 w 40"/>
                <a:gd name="T59" fmla="*/ 2147483647 h 40"/>
                <a:gd name="T60" fmla="*/ 2147483647 w 40"/>
                <a:gd name="T61" fmla="*/ 2147483647 h 40"/>
                <a:gd name="T62" fmla="*/ 2147483647 w 40"/>
                <a:gd name="T63" fmla="*/ 0 h 40"/>
                <a:gd name="T64" fmla="*/ 2147483647 w 40"/>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
                <a:gd name="T100" fmla="*/ 0 h 40"/>
                <a:gd name="T101" fmla="*/ 40 w 40"/>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 h="40">
                  <a:moveTo>
                    <a:pt x="19" y="0"/>
                  </a:moveTo>
                  <a:lnTo>
                    <a:pt x="15" y="0"/>
                  </a:lnTo>
                  <a:lnTo>
                    <a:pt x="12" y="1"/>
                  </a:lnTo>
                  <a:lnTo>
                    <a:pt x="8" y="3"/>
                  </a:lnTo>
                  <a:lnTo>
                    <a:pt x="5" y="6"/>
                  </a:lnTo>
                  <a:lnTo>
                    <a:pt x="3" y="9"/>
                  </a:lnTo>
                  <a:lnTo>
                    <a:pt x="1" y="13"/>
                  </a:lnTo>
                  <a:lnTo>
                    <a:pt x="0" y="16"/>
                  </a:lnTo>
                  <a:lnTo>
                    <a:pt x="0" y="20"/>
                  </a:lnTo>
                  <a:lnTo>
                    <a:pt x="0" y="24"/>
                  </a:lnTo>
                  <a:lnTo>
                    <a:pt x="1" y="28"/>
                  </a:lnTo>
                  <a:lnTo>
                    <a:pt x="3" y="31"/>
                  </a:lnTo>
                  <a:lnTo>
                    <a:pt x="5" y="34"/>
                  </a:lnTo>
                  <a:lnTo>
                    <a:pt x="8" y="37"/>
                  </a:lnTo>
                  <a:lnTo>
                    <a:pt x="12" y="39"/>
                  </a:lnTo>
                  <a:lnTo>
                    <a:pt x="15" y="40"/>
                  </a:lnTo>
                  <a:lnTo>
                    <a:pt x="19" y="40"/>
                  </a:lnTo>
                  <a:lnTo>
                    <a:pt x="24" y="40"/>
                  </a:lnTo>
                  <a:lnTo>
                    <a:pt x="28" y="39"/>
                  </a:lnTo>
                  <a:lnTo>
                    <a:pt x="31" y="37"/>
                  </a:lnTo>
                  <a:lnTo>
                    <a:pt x="34" y="34"/>
                  </a:lnTo>
                  <a:lnTo>
                    <a:pt x="37" y="31"/>
                  </a:lnTo>
                  <a:lnTo>
                    <a:pt x="38" y="28"/>
                  </a:lnTo>
                  <a:lnTo>
                    <a:pt x="40" y="24"/>
                  </a:lnTo>
                  <a:lnTo>
                    <a:pt x="40" y="20"/>
                  </a:lnTo>
                  <a:lnTo>
                    <a:pt x="40" y="16"/>
                  </a:lnTo>
                  <a:lnTo>
                    <a:pt x="38" y="13"/>
                  </a:lnTo>
                  <a:lnTo>
                    <a:pt x="37" y="9"/>
                  </a:lnTo>
                  <a:lnTo>
                    <a:pt x="34" y="6"/>
                  </a:lnTo>
                  <a:lnTo>
                    <a:pt x="31" y="3"/>
                  </a:lnTo>
                  <a:lnTo>
                    <a:pt x="28" y="1"/>
                  </a:lnTo>
                  <a:lnTo>
                    <a:pt x="24" y="0"/>
                  </a:lnTo>
                  <a:lnTo>
                    <a:pt x="19" y="0"/>
                  </a:lnTo>
                </a:path>
              </a:pathLst>
            </a:custGeom>
            <a:noFill/>
            <a:ln w="12700">
              <a:solidFill>
                <a:srgbClr val="000000"/>
              </a:solidFill>
              <a:round/>
              <a:headEnd/>
              <a:tailEnd/>
            </a:ln>
          </p:spPr>
          <p:txBody>
            <a:bodyPr/>
            <a:lstStyle/>
            <a:p>
              <a:endParaRPr lang="en-US"/>
            </a:p>
          </p:txBody>
        </p:sp>
        <p:sp>
          <p:nvSpPr>
            <p:cNvPr id="37013" name="Freeform 113"/>
            <p:cNvSpPr>
              <a:spLocks/>
            </p:cNvSpPr>
            <p:nvPr/>
          </p:nvSpPr>
          <p:spPr bwMode="auto">
            <a:xfrm>
              <a:off x="5470525" y="2636838"/>
              <a:ext cx="63500" cy="63500"/>
            </a:xfrm>
            <a:custGeom>
              <a:avLst/>
              <a:gdLst>
                <a:gd name="T0" fmla="*/ 2147483647 w 40"/>
                <a:gd name="T1" fmla="*/ 0 h 40"/>
                <a:gd name="T2" fmla="*/ 2147483647 w 40"/>
                <a:gd name="T3" fmla="*/ 0 h 40"/>
                <a:gd name="T4" fmla="*/ 2147483647 w 40"/>
                <a:gd name="T5" fmla="*/ 2147483647 h 40"/>
                <a:gd name="T6" fmla="*/ 2147483647 w 40"/>
                <a:gd name="T7" fmla="*/ 2147483647 h 40"/>
                <a:gd name="T8" fmla="*/ 2147483647 w 40"/>
                <a:gd name="T9" fmla="*/ 2147483647 h 40"/>
                <a:gd name="T10" fmla="*/ 2147483647 w 40"/>
                <a:gd name="T11" fmla="*/ 2147483647 h 40"/>
                <a:gd name="T12" fmla="*/ 2147483647 w 40"/>
                <a:gd name="T13" fmla="*/ 2147483647 h 40"/>
                <a:gd name="T14" fmla="*/ 0 w 40"/>
                <a:gd name="T15" fmla="*/ 2147483647 h 40"/>
                <a:gd name="T16" fmla="*/ 0 w 40"/>
                <a:gd name="T17" fmla="*/ 2147483647 h 40"/>
                <a:gd name="T18" fmla="*/ 0 w 40"/>
                <a:gd name="T19" fmla="*/ 2147483647 h 40"/>
                <a:gd name="T20" fmla="*/ 2147483647 w 40"/>
                <a:gd name="T21" fmla="*/ 2147483647 h 40"/>
                <a:gd name="T22" fmla="*/ 2147483647 w 40"/>
                <a:gd name="T23" fmla="*/ 2147483647 h 40"/>
                <a:gd name="T24" fmla="*/ 2147483647 w 40"/>
                <a:gd name="T25" fmla="*/ 2147483647 h 40"/>
                <a:gd name="T26" fmla="*/ 2147483647 w 40"/>
                <a:gd name="T27" fmla="*/ 2147483647 h 40"/>
                <a:gd name="T28" fmla="*/ 2147483647 w 40"/>
                <a:gd name="T29" fmla="*/ 2147483647 h 40"/>
                <a:gd name="T30" fmla="*/ 2147483647 w 40"/>
                <a:gd name="T31" fmla="*/ 2147483647 h 40"/>
                <a:gd name="T32" fmla="*/ 2147483647 w 40"/>
                <a:gd name="T33" fmla="*/ 2147483647 h 40"/>
                <a:gd name="T34" fmla="*/ 2147483647 w 40"/>
                <a:gd name="T35" fmla="*/ 2147483647 h 40"/>
                <a:gd name="T36" fmla="*/ 2147483647 w 40"/>
                <a:gd name="T37" fmla="*/ 2147483647 h 40"/>
                <a:gd name="T38" fmla="*/ 2147483647 w 40"/>
                <a:gd name="T39" fmla="*/ 2147483647 h 40"/>
                <a:gd name="T40" fmla="*/ 2147483647 w 40"/>
                <a:gd name="T41" fmla="*/ 2147483647 h 40"/>
                <a:gd name="T42" fmla="*/ 2147483647 w 40"/>
                <a:gd name="T43" fmla="*/ 2147483647 h 40"/>
                <a:gd name="T44" fmla="*/ 2147483647 w 40"/>
                <a:gd name="T45" fmla="*/ 2147483647 h 40"/>
                <a:gd name="T46" fmla="*/ 2147483647 w 40"/>
                <a:gd name="T47" fmla="*/ 2147483647 h 40"/>
                <a:gd name="T48" fmla="*/ 2147483647 w 40"/>
                <a:gd name="T49" fmla="*/ 2147483647 h 40"/>
                <a:gd name="T50" fmla="*/ 2147483647 w 40"/>
                <a:gd name="T51" fmla="*/ 2147483647 h 40"/>
                <a:gd name="T52" fmla="*/ 2147483647 w 40"/>
                <a:gd name="T53" fmla="*/ 2147483647 h 40"/>
                <a:gd name="T54" fmla="*/ 2147483647 w 40"/>
                <a:gd name="T55" fmla="*/ 2147483647 h 40"/>
                <a:gd name="T56" fmla="*/ 2147483647 w 40"/>
                <a:gd name="T57" fmla="*/ 2147483647 h 40"/>
                <a:gd name="T58" fmla="*/ 2147483647 w 40"/>
                <a:gd name="T59" fmla="*/ 2147483647 h 40"/>
                <a:gd name="T60" fmla="*/ 2147483647 w 40"/>
                <a:gd name="T61" fmla="*/ 2147483647 h 40"/>
                <a:gd name="T62" fmla="*/ 2147483647 w 40"/>
                <a:gd name="T63" fmla="*/ 0 h 40"/>
                <a:gd name="T64" fmla="*/ 2147483647 w 40"/>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
                <a:gd name="T100" fmla="*/ 0 h 40"/>
                <a:gd name="T101" fmla="*/ 40 w 40"/>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 h="40">
                  <a:moveTo>
                    <a:pt x="20" y="0"/>
                  </a:moveTo>
                  <a:lnTo>
                    <a:pt x="16" y="0"/>
                  </a:lnTo>
                  <a:lnTo>
                    <a:pt x="12" y="1"/>
                  </a:lnTo>
                  <a:lnTo>
                    <a:pt x="9" y="3"/>
                  </a:lnTo>
                  <a:lnTo>
                    <a:pt x="6" y="6"/>
                  </a:lnTo>
                  <a:lnTo>
                    <a:pt x="3" y="9"/>
                  </a:lnTo>
                  <a:lnTo>
                    <a:pt x="2" y="13"/>
                  </a:lnTo>
                  <a:lnTo>
                    <a:pt x="0" y="16"/>
                  </a:lnTo>
                  <a:lnTo>
                    <a:pt x="0" y="20"/>
                  </a:lnTo>
                  <a:lnTo>
                    <a:pt x="0" y="24"/>
                  </a:lnTo>
                  <a:lnTo>
                    <a:pt x="2" y="28"/>
                  </a:lnTo>
                  <a:lnTo>
                    <a:pt x="3" y="31"/>
                  </a:lnTo>
                  <a:lnTo>
                    <a:pt x="6" y="34"/>
                  </a:lnTo>
                  <a:lnTo>
                    <a:pt x="9" y="37"/>
                  </a:lnTo>
                  <a:lnTo>
                    <a:pt x="12" y="39"/>
                  </a:lnTo>
                  <a:lnTo>
                    <a:pt x="16" y="40"/>
                  </a:lnTo>
                  <a:lnTo>
                    <a:pt x="20" y="40"/>
                  </a:lnTo>
                  <a:lnTo>
                    <a:pt x="24" y="40"/>
                  </a:lnTo>
                  <a:lnTo>
                    <a:pt x="28" y="39"/>
                  </a:lnTo>
                  <a:lnTo>
                    <a:pt x="31" y="37"/>
                  </a:lnTo>
                  <a:lnTo>
                    <a:pt x="34" y="34"/>
                  </a:lnTo>
                  <a:lnTo>
                    <a:pt x="36" y="31"/>
                  </a:lnTo>
                  <a:lnTo>
                    <a:pt x="38" y="28"/>
                  </a:lnTo>
                  <a:lnTo>
                    <a:pt x="39" y="24"/>
                  </a:lnTo>
                  <a:lnTo>
                    <a:pt x="40" y="20"/>
                  </a:lnTo>
                  <a:lnTo>
                    <a:pt x="39" y="16"/>
                  </a:lnTo>
                  <a:lnTo>
                    <a:pt x="38" y="13"/>
                  </a:lnTo>
                  <a:lnTo>
                    <a:pt x="36" y="9"/>
                  </a:lnTo>
                  <a:lnTo>
                    <a:pt x="34" y="6"/>
                  </a:lnTo>
                  <a:lnTo>
                    <a:pt x="31" y="3"/>
                  </a:lnTo>
                  <a:lnTo>
                    <a:pt x="28" y="1"/>
                  </a:lnTo>
                  <a:lnTo>
                    <a:pt x="24" y="0"/>
                  </a:lnTo>
                  <a:lnTo>
                    <a:pt x="20" y="0"/>
                  </a:lnTo>
                </a:path>
              </a:pathLst>
            </a:custGeom>
            <a:noFill/>
            <a:ln w="12700">
              <a:solidFill>
                <a:srgbClr val="000000"/>
              </a:solidFill>
              <a:round/>
              <a:headEnd/>
              <a:tailEnd/>
            </a:ln>
          </p:spPr>
          <p:txBody>
            <a:bodyPr/>
            <a:lstStyle/>
            <a:p>
              <a:endParaRPr lang="en-US"/>
            </a:p>
          </p:txBody>
        </p:sp>
        <p:sp>
          <p:nvSpPr>
            <p:cNvPr id="37014" name="Freeform 114"/>
            <p:cNvSpPr>
              <a:spLocks/>
            </p:cNvSpPr>
            <p:nvPr/>
          </p:nvSpPr>
          <p:spPr bwMode="auto">
            <a:xfrm>
              <a:off x="5614988" y="2636838"/>
              <a:ext cx="69850" cy="63500"/>
            </a:xfrm>
            <a:custGeom>
              <a:avLst/>
              <a:gdLst>
                <a:gd name="T0" fmla="*/ 2147483647 w 44"/>
                <a:gd name="T1" fmla="*/ 0 h 40"/>
                <a:gd name="T2" fmla="*/ 2147483647 w 44"/>
                <a:gd name="T3" fmla="*/ 0 h 40"/>
                <a:gd name="T4" fmla="*/ 2147483647 w 44"/>
                <a:gd name="T5" fmla="*/ 2147483647 h 40"/>
                <a:gd name="T6" fmla="*/ 2147483647 w 44"/>
                <a:gd name="T7" fmla="*/ 2147483647 h 40"/>
                <a:gd name="T8" fmla="*/ 2147483647 w 44"/>
                <a:gd name="T9" fmla="*/ 2147483647 h 40"/>
                <a:gd name="T10" fmla="*/ 2147483647 w 44"/>
                <a:gd name="T11" fmla="*/ 2147483647 h 40"/>
                <a:gd name="T12" fmla="*/ 2147483647 w 44"/>
                <a:gd name="T13" fmla="*/ 2147483647 h 40"/>
                <a:gd name="T14" fmla="*/ 0 w 44"/>
                <a:gd name="T15" fmla="*/ 2147483647 h 40"/>
                <a:gd name="T16" fmla="*/ 0 w 44"/>
                <a:gd name="T17" fmla="*/ 2147483647 h 40"/>
                <a:gd name="T18" fmla="*/ 0 w 44"/>
                <a:gd name="T19" fmla="*/ 2147483647 h 40"/>
                <a:gd name="T20" fmla="*/ 2147483647 w 44"/>
                <a:gd name="T21" fmla="*/ 2147483647 h 40"/>
                <a:gd name="T22" fmla="*/ 2147483647 w 44"/>
                <a:gd name="T23" fmla="*/ 2147483647 h 40"/>
                <a:gd name="T24" fmla="*/ 2147483647 w 44"/>
                <a:gd name="T25" fmla="*/ 2147483647 h 40"/>
                <a:gd name="T26" fmla="*/ 2147483647 w 44"/>
                <a:gd name="T27" fmla="*/ 2147483647 h 40"/>
                <a:gd name="T28" fmla="*/ 2147483647 w 44"/>
                <a:gd name="T29" fmla="*/ 2147483647 h 40"/>
                <a:gd name="T30" fmla="*/ 2147483647 w 44"/>
                <a:gd name="T31" fmla="*/ 2147483647 h 40"/>
                <a:gd name="T32" fmla="*/ 2147483647 w 44"/>
                <a:gd name="T33" fmla="*/ 2147483647 h 40"/>
                <a:gd name="T34" fmla="*/ 2147483647 w 44"/>
                <a:gd name="T35" fmla="*/ 2147483647 h 40"/>
                <a:gd name="T36" fmla="*/ 2147483647 w 44"/>
                <a:gd name="T37" fmla="*/ 2147483647 h 40"/>
                <a:gd name="T38" fmla="*/ 2147483647 w 44"/>
                <a:gd name="T39" fmla="*/ 2147483647 h 40"/>
                <a:gd name="T40" fmla="*/ 2147483647 w 44"/>
                <a:gd name="T41" fmla="*/ 2147483647 h 40"/>
                <a:gd name="T42" fmla="*/ 2147483647 w 44"/>
                <a:gd name="T43" fmla="*/ 2147483647 h 40"/>
                <a:gd name="T44" fmla="*/ 2147483647 w 44"/>
                <a:gd name="T45" fmla="*/ 2147483647 h 40"/>
                <a:gd name="T46" fmla="*/ 2147483647 w 44"/>
                <a:gd name="T47" fmla="*/ 2147483647 h 40"/>
                <a:gd name="T48" fmla="*/ 2147483647 w 44"/>
                <a:gd name="T49" fmla="*/ 2147483647 h 40"/>
                <a:gd name="T50" fmla="*/ 2147483647 w 44"/>
                <a:gd name="T51" fmla="*/ 2147483647 h 40"/>
                <a:gd name="T52" fmla="*/ 2147483647 w 44"/>
                <a:gd name="T53" fmla="*/ 2147483647 h 40"/>
                <a:gd name="T54" fmla="*/ 2147483647 w 44"/>
                <a:gd name="T55" fmla="*/ 2147483647 h 40"/>
                <a:gd name="T56" fmla="*/ 2147483647 w 44"/>
                <a:gd name="T57" fmla="*/ 2147483647 h 40"/>
                <a:gd name="T58" fmla="*/ 2147483647 w 44"/>
                <a:gd name="T59" fmla="*/ 2147483647 h 40"/>
                <a:gd name="T60" fmla="*/ 2147483647 w 44"/>
                <a:gd name="T61" fmla="*/ 2147483647 h 40"/>
                <a:gd name="T62" fmla="*/ 2147483647 w 44"/>
                <a:gd name="T63" fmla="*/ 0 h 40"/>
                <a:gd name="T64" fmla="*/ 2147483647 w 44"/>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
                <a:gd name="T100" fmla="*/ 0 h 40"/>
                <a:gd name="T101" fmla="*/ 44 w 44"/>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 h="40">
                  <a:moveTo>
                    <a:pt x="22" y="0"/>
                  </a:moveTo>
                  <a:lnTo>
                    <a:pt x="18" y="0"/>
                  </a:lnTo>
                  <a:lnTo>
                    <a:pt x="14" y="1"/>
                  </a:lnTo>
                  <a:lnTo>
                    <a:pt x="9" y="3"/>
                  </a:lnTo>
                  <a:lnTo>
                    <a:pt x="6" y="6"/>
                  </a:lnTo>
                  <a:lnTo>
                    <a:pt x="3" y="9"/>
                  </a:lnTo>
                  <a:lnTo>
                    <a:pt x="1" y="13"/>
                  </a:lnTo>
                  <a:lnTo>
                    <a:pt x="0" y="16"/>
                  </a:lnTo>
                  <a:lnTo>
                    <a:pt x="0" y="20"/>
                  </a:lnTo>
                  <a:lnTo>
                    <a:pt x="0" y="24"/>
                  </a:lnTo>
                  <a:lnTo>
                    <a:pt x="1" y="28"/>
                  </a:lnTo>
                  <a:lnTo>
                    <a:pt x="3" y="31"/>
                  </a:lnTo>
                  <a:lnTo>
                    <a:pt x="6" y="34"/>
                  </a:lnTo>
                  <a:lnTo>
                    <a:pt x="9" y="37"/>
                  </a:lnTo>
                  <a:lnTo>
                    <a:pt x="14" y="39"/>
                  </a:lnTo>
                  <a:lnTo>
                    <a:pt x="18" y="40"/>
                  </a:lnTo>
                  <a:lnTo>
                    <a:pt x="22" y="40"/>
                  </a:lnTo>
                  <a:lnTo>
                    <a:pt x="26" y="40"/>
                  </a:lnTo>
                  <a:lnTo>
                    <a:pt x="30" y="39"/>
                  </a:lnTo>
                  <a:lnTo>
                    <a:pt x="34" y="37"/>
                  </a:lnTo>
                  <a:lnTo>
                    <a:pt x="37" y="34"/>
                  </a:lnTo>
                  <a:lnTo>
                    <a:pt x="41" y="31"/>
                  </a:lnTo>
                  <a:lnTo>
                    <a:pt x="43" y="28"/>
                  </a:lnTo>
                  <a:lnTo>
                    <a:pt x="44" y="24"/>
                  </a:lnTo>
                  <a:lnTo>
                    <a:pt x="44" y="20"/>
                  </a:lnTo>
                  <a:lnTo>
                    <a:pt x="44" y="16"/>
                  </a:lnTo>
                  <a:lnTo>
                    <a:pt x="43" y="13"/>
                  </a:lnTo>
                  <a:lnTo>
                    <a:pt x="41" y="9"/>
                  </a:lnTo>
                  <a:lnTo>
                    <a:pt x="37" y="6"/>
                  </a:lnTo>
                  <a:lnTo>
                    <a:pt x="34" y="3"/>
                  </a:lnTo>
                  <a:lnTo>
                    <a:pt x="30" y="1"/>
                  </a:lnTo>
                  <a:lnTo>
                    <a:pt x="26" y="0"/>
                  </a:lnTo>
                  <a:lnTo>
                    <a:pt x="22" y="0"/>
                  </a:lnTo>
                </a:path>
              </a:pathLst>
            </a:custGeom>
            <a:noFill/>
            <a:ln w="12700">
              <a:solidFill>
                <a:srgbClr val="000000"/>
              </a:solidFill>
              <a:round/>
              <a:headEnd/>
              <a:tailEnd/>
            </a:ln>
          </p:spPr>
          <p:txBody>
            <a:bodyPr/>
            <a:lstStyle/>
            <a:p>
              <a:endParaRPr lang="en-US"/>
            </a:p>
          </p:txBody>
        </p:sp>
        <p:sp>
          <p:nvSpPr>
            <p:cNvPr id="37015" name="Rectangle 115"/>
            <p:cNvSpPr>
              <a:spLocks noChangeArrowheads="1"/>
            </p:cNvSpPr>
            <p:nvPr/>
          </p:nvSpPr>
          <p:spPr bwMode="auto">
            <a:xfrm>
              <a:off x="5070475" y="2279650"/>
              <a:ext cx="873125" cy="447675"/>
            </a:xfrm>
            <a:prstGeom prst="rect">
              <a:avLst/>
            </a:prstGeom>
            <a:solidFill>
              <a:srgbClr val="FFFFFF"/>
            </a:solidFill>
            <a:ln w="9525">
              <a:noFill/>
              <a:miter lim="800000"/>
              <a:headEnd/>
              <a:tailEnd/>
            </a:ln>
          </p:spPr>
          <p:txBody>
            <a:bodyPr/>
            <a:lstStyle/>
            <a:p>
              <a:pPr algn="l">
                <a:buClrTx/>
              </a:pPr>
              <a:endParaRPr lang="en-US" sz="1800">
                <a:latin typeface="Calibri" pitchFamily="34" charset="0"/>
                <a:cs typeface="Arial" charset="0"/>
              </a:endParaRPr>
            </a:p>
          </p:txBody>
        </p:sp>
        <p:sp>
          <p:nvSpPr>
            <p:cNvPr id="37016" name="Rectangle 116"/>
            <p:cNvSpPr>
              <a:spLocks noChangeArrowheads="1"/>
            </p:cNvSpPr>
            <p:nvPr/>
          </p:nvSpPr>
          <p:spPr bwMode="auto">
            <a:xfrm>
              <a:off x="5070475" y="2279650"/>
              <a:ext cx="873125" cy="447675"/>
            </a:xfrm>
            <a:prstGeom prst="rect">
              <a:avLst/>
            </a:prstGeom>
            <a:noFill/>
            <a:ln w="12700">
              <a:solidFill>
                <a:srgbClr val="000000"/>
              </a:solidFill>
              <a:miter lim="800000"/>
              <a:headEnd/>
              <a:tailEnd/>
            </a:ln>
          </p:spPr>
          <p:txBody>
            <a:bodyPr/>
            <a:lstStyle/>
            <a:p>
              <a:pPr algn="l">
                <a:buClrTx/>
              </a:pPr>
              <a:endParaRPr lang="en-US" sz="1800">
                <a:latin typeface="Calibri" pitchFamily="34" charset="0"/>
                <a:cs typeface="Arial" charset="0"/>
              </a:endParaRPr>
            </a:p>
          </p:txBody>
        </p:sp>
        <p:sp>
          <p:nvSpPr>
            <p:cNvPr id="37017" name="Line 117"/>
            <p:cNvSpPr>
              <a:spLocks noChangeShapeType="1"/>
            </p:cNvSpPr>
            <p:nvPr/>
          </p:nvSpPr>
          <p:spPr bwMode="auto">
            <a:xfrm flipH="1">
              <a:off x="5060950" y="2276475"/>
              <a:ext cx="882650" cy="452438"/>
            </a:xfrm>
            <a:prstGeom prst="line">
              <a:avLst/>
            </a:prstGeom>
            <a:noFill/>
            <a:ln w="12700">
              <a:solidFill>
                <a:srgbClr val="000000"/>
              </a:solidFill>
              <a:round/>
              <a:headEnd/>
              <a:tailEnd/>
            </a:ln>
          </p:spPr>
          <p:txBody>
            <a:bodyPr/>
            <a:lstStyle/>
            <a:p>
              <a:endParaRPr lang="en-US"/>
            </a:p>
          </p:txBody>
        </p:sp>
        <p:sp>
          <p:nvSpPr>
            <p:cNvPr id="37018" name="Freeform 119"/>
            <p:cNvSpPr>
              <a:spLocks/>
            </p:cNvSpPr>
            <p:nvPr/>
          </p:nvSpPr>
          <p:spPr bwMode="auto">
            <a:xfrm>
              <a:off x="5178425" y="2355850"/>
              <a:ext cx="650875" cy="263525"/>
            </a:xfrm>
            <a:custGeom>
              <a:avLst/>
              <a:gdLst>
                <a:gd name="T0" fmla="*/ 2147483647 w 410"/>
                <a:gd name="T1" fmla="*/ 0 h 166"/>
                <a:gd name="T2" fmla="*/ 2147483647 w 410"/>
                <a:gd name="T3" fmla="*/ 2147483647 h 166"/>
                <a:gd name="T4" fmla="*/ 2147483647 w 410"/>
                <a:gd name="T5" fmla="*/ 2147483647 h 166"/>
                <a:gd name="T6" fmla="*/ 2147483647 w 410"/>
                <a:gd name="T7" fmla="*/ 2147483647 h 166"/>
                <a:gd name="T8" fmla="*/ 2147483647 w 410"/>
                <a:gd name="T9" fmla="*/ 2147483647 h 166"/>
                <a:gd name="T10" fmla="*/ 2147483647 w 410"/>
                <a:gd name="T11" fmla="*/ 2147483647 h 166"/>
                <a:gd name="T12" fmla="*/ 2147483647 w 410"/>
                <a:gd name="T13" fmla="*/ 2147483647 h 166"/>
                <a:gd name="T14" fmla="*/ 2147483647 w 410"/>
                <a:gd name="T15" fmla="*/ 2147483647 h 166"/>
                <a:gd name="T16" fmla="*/ 2147483647 w 410"/>
                <a:gd name="T17" fmla="*/ 2147483647 h 166"/>
                <a:gd name="T18" fmla="*/ 2147483647 w 410"/>
                <a:gd name="T19" fmla="*/ 2147483647 h 166"/>
                <a:gd name="T20" fmla="*/ 2147483647 w 410"/>
                <a:gd name="T21" fmla="*/ 2147483647 h 166"/>
                <a:gd name="T22" fmla="*/ 2147483647 w 410"/>
                <a:gd name="T23" fmla="*/ 2147483647 h 166"/>
                <a:gd name="T24" fmla="*/ 2147483647 w 410"/>
                <a:gd name="T25" fmla="*/ 2147483647 h 166"/>
                <a:gd name="T26" fmla="*/ 0 w 410"/>
                <a:gd name="T27" fmla="*/ 2147483647 h 166"/>
                <a:gd name="T28" fmla="*/ 2147483647 w 410"/>
                <a:gd name="T29" fmla="*/ 2147483647 h 166"/>
                <a:gd name="T30" fmla="*/ 2147483647 w 410"/>
                <a:gd name="T31" fmla="*/ 2147483647 h 166"/>
                <a:gd name="T32" fmla="*/ 2147483647 w 410"/>
                <a:gd name="T33" fmla="*/ 2147483647 h 166"/>
                <a:gd name="T34" fmla="*/ 2147483647 w 410"/>
                <a:gd name="T35" fmla="*/ 2147483647 h 166"/>
                <a:gd name="T36" fmla="*/ 2147483647 w 410"/>
                <a:gd name="T37" fmla="*/ 2147483647 h 166"/>
                <a:gd name="T38" fmla="*/ 2147483647 w 410"/>
                <a:gd name="T39" fmla="*/ 2147483647 h 166"/>
                <a:gd name="T40" fmla="*/ 2147483647 w 410"/>
                <a:gd name="T41" fmla="*/ 2147483647 h 166"/>
                <a:gd name="T42" fmla="*/ 2147483647 w 410"/>
                <a:gd name="T43" fmla="*/ 2147483647 h 166"/>
                <a:gd name="T44" fmla="*/ 2147483647 w 410"/>
                <a:gd name="T45" fmla="*/ 2147483647 h 166"/>
                <a:gd name="T46" fmla="*/ 2147483647 w 410"/>
                <a:gd name="T47" fmla="*/ 2147483647 h 166"/>
                <a:gd name="T48" fmla="*/ 2147483647 w 410"/>
                <a:gd name="T49" fmla="*/ 2147483647 h 166"/>
                <a:gd name="T50" fmla="*/ 2147483647 w 410"/>
                <a:gd name="T51" fmla="*/ 2147483647 h 166"/>
                <a:gd name="T52" fmla="*/ 2147483647 w 410"/>
                <a:gd name="T53" fmla="*/ 2147483647 h 166"/>
                <a:gd name="T54" fmla="*/ 2147483647 w 410"/>
                <a:gd name="T55" fmla="*/ 2147483647 h 166"/>
                <a:gd name="T56" fmla="*/ 2147483647 w 410"/>
                <a:gd name="T57" fmla="*/ 2147483647 h 166"/>
                <a:gd name="T58" fmla="*/ 2147483647 w 410"/>
                <a:gd name="T59" fmla="*/ 2147483647 h 166"/>
                <a:gd name="T60" fmla="*/ 2147483647 w 410"/>
                <a:gd name="T61" fmla="*/ 2147483647 h 166"/>
                <a:gd name="T62" fmla="*/ 2147483647 w 410"/>
                <a:gd name="T63" fmla="*/ 2147483647 h 166"/>
                <a:gd name="T64" fmla="*/ 2147483647 w 410"/>
                <a:gd name="T65" fmla="*/ 2147483647 h 166"/>
                <a:gd name="T66" fmla="*/ 2147483647 w 410"/>
                <a:gd name="T67" fmla="*/ 2147483647 h 166"/>
                <a:gd name="T68" fmla="*/ 2147483647 w 410"/>
                <a:gd name="T69" fmla="*/ 2147483647 h 166"/>
                <a:gd name="T70" fmla="*/ 2147483647 w 410"/>
                <a:gd name="T71" fmla="*/ 2147483647 h 166"/>
                <a:gd name="T72" fmla="*/ 2147483647 w 410"/>
                <a:gd name="T73" fmla="*/ 2147483647 h 166"/>
                <a:gd name="T74" fmla="*/ 2147483647 w 410"/>
                <a:gd name="T75" fmla="*/ 2147483647 h 166"/>
                <a:gd name="T76" fmla="*/ 2147483647 w 410"/>
                <a:gd name="T77" fmla="*/ 2147483647 h 166"/>
                <a:gd name="T78" fmla="*/ 2147483647 w 410"/>
                <a:gd name="T79" fmla="*/ 2147483647 h 166"/>
                <a:gd name="T80" fmla="*/ 2147483647 w 410"/>
                <a:gd name="T81" fmla="*/ 2147483647 h 166"/>
                <a:gd name="T82" fmla="*/ 2147483647 w 410"/>
                <a:gd name="T83" fmla="*/ 2147483647 h 166"/>
                <a:gd name="T84" fmla="*/ 2147483647 w 410"/>
                <a:gd name="T85" fmla="*/ 2147483647 h 166"/>
                <a:gd name="T86" fmla="*/ 2147483647 w 410"/>
                <a:gd name="T87" fmla="*/ 2147483647 h 166"/>
                <a:gd name="T88" fmla="*/ 2147483647 w 410"/>
                <a:gd name="T89" fmla="*/ 2147483647 h 166"/>
                <a:gd name="T90" fmla="*/ 2147483647 w 410"/>
                <a:gd name="T91" fmla="*/ 2147483647 h 166"/>
                <a:gd name="T92" fmla="*/ 2147483647 w 410"/>
                <a:gd name="T93" fmla="*/ 2147483647 h 166"/>
                <a:gd name="T94" fmla="*/ 2147483647 w 410"/>
                <a:gd name="T95" fmla="*/ 2147483647 h 166"/>
                <a:gd name="T96" fmla="*/ 2147483647 w 410"/>
                <a:gd name="T97" fmla="*/ 2147483647 h 166"/>
                <a:gd name="T98" fmla="*/ 2147483647 w 410"/>
                <a:gd name="T99" fmla="*/ 2147483647 h 166"/>
                <a:gd name="T100" fmla="*/ 2147483647 w 410"/>
                <a:gd name="T101" fmla="*/ 2147483647 h 166"/>
                <a:gd name="T102" fmla="*/ 2147483647 w 410"/>
                <a:gd name="T103" fmla="*/ 2147483647 h 166"/>
                <a:gd name="T104" fmla="*/ 2147483647 w 410"/>
                <a:gd name="T105" fmla="*/ 2147483647 h 166"/>
                <a:gd name="T106" fmla="*/ 2147483647 w 410"/>
                <a:gd name="T107" fmla="*/ 0 h 16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0"/>
                <a:gd name="T163" fmla="*/ 0 h 166"/>
                <a:gd name="T164" fmla="*/ 410 w 410"/>
                <a:gd name="T165" fmla="*/ 166 h 16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0" h="166">
                  <a:moveTo>
                    <a:pt x="205" y="0"/>
                  </a:moveTo>
                  <a:lnTo>
                    <a:pt x="184" y="0"/>
                  </a:lnTo>
                  <a:lnTo>
                    <a:pt x="163" y="2"/>
                  </a:lnTo>
                  <a:lnTo>
                    <a:pt x="144" y="4"/>
                  </a:lnTo>
                  <a:lnTo>
                    <a:pt x="125" y="6"/>
                  </a:lnTo>
                  <a:lnTo>
                    <a:pt x="107" y="10"/>
                  </a:lnTo>
                  <a:lnTo>
                    <a:pt x="98" y="13"/>
                  </a:lnTo>
                  <a:lnTo>
                    <a:pt x="90" y="15"/>
                  </a:lnTo>
                  <a:lnTo>
                    <a:pt x="81" y="17"/>
                  </a:lnTo>
                  <a:lnTo>
                    <a:pt x="74" y="19"/>
                  </a:lnTo>
                  <a:lnTo>
                    <a:pt x="67" y="22"/>
                  </a:lnTo>
                  <a:lnTo>
                    <a:pt x="60" y="25"/>
                  </a:lnTo>
                  <a:lnTo>
                    <a:pt x="52" y="27"/>
                  </a:lnTo>
                  <a:lnTo>
                    <a:pt x="46" y="30"/>
                  </a:lnTo>
                  <a:lnTo>
                    <a:pt x="40" y="33"/>
                  </a:lnTo>
                  <a:lnTo>
                    <a:pt x="35" y="36"/>
                  </a:lnTo>
                  <a:lnTo>
                    <a:pt x="30" y="41"/>
                  </a:lnTo>
                  <a:lnTo>
                    <a:pt x="24" y="44"/>
                  </a:lnTo>
                  <a:lnTo>
                    <a:pt x="19" y="47"/>
                  </a:lnTo>
                  <a:lnTo>
                    <a:pt x="15" y="51"/>
                  </a:lnTo>
                  <a:lnTo>
                    <a:pt x="12" y="55"/>
                  </a:lnTo>
                  <a:lnTo>
                    <a:pt x="9" y="58"/>
                  </a:lnTo>
                  <a:lnTo>
                    <a:pt x="6" y="62"/>
                  </a:lnTo>
                  <a:lnTo>
                    <a:pt x="4" y="66"/>
                  </a:lnTo>
                  <a:lnTo>
                    <a:pt x="2" y="71"/>
                  </a:lnTo>
                  <a:lnTo>
                    <a:pt x="1" y="75"/>
                  </a:lnTo>
                  <a:lnTo>
                    <a:pt x="0" y="79"/>
                  </a:lnTo>
                  <a:lnTo>
                    <a:pt x="0" y="83"/>
                  </a:lnTo>
                  <a:lnTo>
                    <a:pt x="0" y="87"/>
                  </a:lnTo>
                  <a:lnTo>
                    <a:pt x="1" y="91"/>
                  </a:lnTo>
                  <a:lnTo>
                    <a:pt x="2" y="95"/>
                  </a:lnTo>
                  <a:lnTo>
                    <a:pt x="4" y="100"/>
                  </a:lnTo>
                  <a:lnTo>
                    <a:pt x="6" y="104"/>
                  </a:lnTo>
                  <a:lnTo>
                    <a:pt x="9" y="108"/>
                  </a:lnTo>
                  <a:lnTo>
                    <a:pt x="12" y="112"/>
                  </a:lnTo>
                  <a:lnTo>
                    <a:pt x="15" y="115"/>
                  </a:lnTo>
                  <a:lnTo>
                    <a:pt x="19" y="119"/>
                  </a:lnTo>
                  <a:lnTo>
                    <a:pt x="24" y="122"/>
                  </a:lnTo>
                  <a:lnTo>
                    <a:pt x="30" y="127"/>
                  </a:lnTo>
                  <a:lnTo>
                    <a:pt x="35" y="130"/>
                  </a:lnTo>
                  <a:lnTo>
                    <a:pt x="40" y="133"/>
                  </a:lnTo>
                  <a:lnTo>
                    <a:pt x="46" y="136"/>
                  </a:lnTo>
                  <a:lnTo>
                    <a:pt x="52" y="139"/>
                  </a:lnTo>
                  <a:lnTo>
                    <a:pt x="60" y="142"/>
                  </a:lnTo>
                  <a:lnTo>
                    <a:pt x="67" y="145"/>
                  </a:lnTo>
                  <a:lnTo>
                    <a:pt x="74" y="147"/>
                  </a:lnTo>
                  <a:lnTo>
                    <a:pt x="81" y="149"/>
                  </a:lnTo>
                  <a:lnTo>
                    <a:pt x="90" y="152"/>
                  </a:lnTo>
                  <a:lnTo>
                    <a:pt x="98" y="154"/>
                  </a:lnTo>
                  <a:lnTo>
                    <a:pt x="107" y="157"/>
                  </a:lnTo>
                  <a:lnTo>
                    <a:pt x="125" y="160"/>
                  </a:lnTo>
                  <a:lnTo>
                    <a:pt x="144" y="163"/>
                  </a:lnTo>
                  <a:lnTo>
                    <a:pt x="163" y="165"/>
                  </a:lnTo>
                  <a:lnTo>
                    <a:pt x="184" y="166"/>
                  </a:lnTo>
                  <a:lnTo>
                    <a:pt x="205" y="166"/>
                  </a:lnTo>
                  <a:lnTo>
                    <a:pt x="225" y="166"/>
                  </a:lnTo>
                  <a:lnTo>
                    <a:pt x="246" y="165"/>
                  </a:lnTo>
                  <a:lnTo>
                    <a:pt x="266" y="163"/>
                  </a:lnTo>
                  <a:lnTo>
                    <a:pt x="284" y="160"/>
                  </a:lnTo>
                  <a:lnTo>
                    <a:pt x="302" y="157"/>
                  </a:lnTo>
                  <a:lnTo>
                    <a:pt x="310" y="154"/>
                  </a:lnTo>
                  <a:lnTo>
                    <a:pt x="320" y="152"/>
                  </a:lnTo>
                  <a:lnTo>
                    <a:pt x="327" y="149"/>
                  </a:lnTo>
                  <a:lnTo>
                    <a:pt x="335" y="147"/>
                  </a:lnTo>
                  <a:lnTo>
                    <a:pt x="343" y="145"/>
                  </a:lnTo>
                  <a:lnTo>
                    <a:pt x="350" y="142"/>
                  </a:lnTo>
                  <a:lnTo>
                    <a:pt x="356" y="139"/>
                  </a:lnTo>
                  <a:lnTo>
                    <a:pt x="363" y="136"/>
                  </a:lnTo>
                  <a:lnTo>
                    <a:pt x="368" y="133"/>
                  </a:lnTo>
                  <a:lnTo>
                    <a:pt x="375" y="130"/>
                  </a:lnTo>
                  <a:lnTo>
                    <a:pt x="380" y="127"/>
                  </a:lnTo>
                  <a:lnTo>
                    <a:pt x="385" y="122"/>
                  </a:lnTo>
                  <a:lnTo>
                    <a:pt x="389" y="119"/>
                  </a:lnTo>
                  <a:lnTo>
                    <a:pt x="393" y="115"/>
                  </a:lnTo>
                  <a:lnTo>
                    <a:pt x="397" y="112"/>
                  </a:lnTo>
                  <a:lnTo>
                    <a:pt x="401" y="108"/>
                  </a:lnTo>
                  <a:lnTo>
                    <a:pt x="404" y="104"/>
                  </a:lnTo>
                  <a:lnTo>
                    <a:pt x="406" y="100"/>
                  </a:lnTo>
                  <a:lnTo>
                    <a:pt x="407" y="95"/>
                  </a:lnTo>
                  <a:lnTo>
                    <a:pt x="409" y="91"/>
                  </a:lnTo>
                  <a:lnTo>
                    <a:pt x="410" y="87"/>
                  </a:lnTo>
                  <a:lnTo>
                    <a:pt x="410" y="83"/>
                  </a:lnTo>
                  <a:lnTo>
                    <a:pt x="410" y="79"/>
                  </a:lnTo>
                  <a:lnTo>
                    <a:pt x="409" y="75"/>
                  </a:lnTo>
                  <a:lnTo>
                    <a:pt x="407" y="71"/>
                  </a:lnTo>
                  <a:lnTo>
                    <a:pt x="406" y="66"/>
                  </a:lnTo>
                  <a:lnTo>
                    <a:pt x="404" y="62"/>
                  </a:lnTo>
                  <a:lnTo>
                    <a:pt x="401" y="58"/>
                  </a:lnTo>
                  <a:lnTo>
                    <a:pt x="397" y="55"/>
                  </a:lnTo>
                  <a:lnTo>
                    <a:pt x="393" y="51"/>
                  </a:lnTo>
                  <a:lnTo>
                    <a:pt x="389" y="47"/>
                  </a:lnTo>
                  <a:lnTo>
                    <a:pt x="385" y="44"/>
                  </a:lnTo>
                  <a:lnTo>
                    <a:pt x="380" y="41"/>
                  </a:lnTo>
                  <a:lnTo>
                    <a:pt x="375" y="36"/>
                  </a:lnTo>
                  <a:lnTo>
                    <a:pt x="368" y="33"/>
                  </a:lnTo>
                  <a:lnTo>
                    <a:pt x="363" y="30"/>
                  </a:lnTo>
                  <a:lnTo>
                    <a:pt x="356" y="27"/>
                  </a:lnTo>
                  <a:lnTo>
                    <a:pt x="350" y="25"/>
                  </a:lnTo>
                  <a:lnTo>
                    <a:pt x="343" y="22"/>
                  </a:lnTo>
                  <a:lnTo>
                    <a:pt x="335" y="19"/>
                  </a:lnTo>
                  <a:lnTo>
                    <a:pt x="327" y="17"/>
                  </a:lnTo>
                  <a:lnTo>
                    <a:pt x="320" y="15"/>
                  </a:lnTo>
                  <a:lnTo>
                    <a:pt x="310" y="13"/>
                  </a:lnTo>
                  <a:lnTo>
                    <a:pt x="302" y="10"/>
                  </a:lnTo>
                  <a:lnTo>
                    <a:pt x="284" y="6"/>
                  </a:lnTo>
                  <a:lnTo>
                    <a:pt x="266" y="4"/>
                  </a:lnTo>
                  <a:lnTo>
                    <a:pt x="246" y="2"/>
                  </a:lnTo>
                  <a:lnTo>
                    <a:pt x="225" y="0"/>
                  </a:lnTo>
                  <a:lnTo>
                    <a:pt x="205" y="0"/>
                  </a:lnTo>
                </a:path>
              </a:pathLst>
            </a:custGeom>
            <a:noFill/>
            <a:ln w="12700">
              <a:solidFill>
                <a:srgbClr val="000000"/>
              </a:solidFill>
              <a:round/>
              <a:headEnd/>
              <a:tailEnd/>
            </a:ln>
          </p:spPr>
          <p:txBody>
            <a:bodyPr/>
            <a:lstStyle/>
            <a:p>
              <a:endParaRPr lang="en-US"/>
            </a:p>
          </p:txBody>
        </p:sp>
        <p:sp>
          <p:nvSpPr>
            <p:cNvPr id="37019" name="Freeform 120"/>
            <p:cNvSpPr>
              <a:spLocks/>
            </p:cNvSpPr>
            <p:nvPr/>
          </p:nvSpPr>
          <p:spPr bwMode="auto">
            <a:xfrm>
              <a:off x="5324475" y="2636838"/>
              <a:ext cx="63500" cy="63500"/>
            </a:xfrm>
            <a:custGeom>
              <a:avLst/>
              <a:gdLst>
                <a:gd name="T0" fmla="*/ 2147483647 w 40"/>
                <a:gd name="T1" fmla="*/ 0 h 40"/>
                <a:gd name="T2" fmla="*/ 2147483647 w 40"/>
                <a:gd name="T3" fmla="*/ 0 h 40"/>
                <a:gd name="T4" fmla="*/ 2147483647 w 40"/>
                <a:gd name="T5" fmla="*/ 2147483647 h 40"/>
                <a:gd name="T6" fmla="*/ 2147483647 w 40"/>
                <a:gd name="T7" fmla="*/ 2147483647 h 40"/>
                <a:gd name="T8" fmla="*/ 2147483647 w 40"/>
                <a:gd name="T9" fmla="*/ 2147483647 h 40"/>
                <a:gd name="T10" fmla="*/ 2147483647 w 40"/>
                <a:gd name="T11" fmla="*/ 2147483647 h 40"/>
                <a:gd name="T12" fmla="*/ 2147483647 w 40"/>
                <a:gd name="T13" fmla="*/ 2147483647 h 40"/>
                <a:gd name="T14" fmla="*/ 0 w 40"/>
                <a:gd name="T15" fmla="*/ 2147483647 h 40"/>
                <a:gd name="T16" fmla="*/ 0 w 40"/>
                <a:gd name="T17" fmla="*/ 2147483647 h 40"/>
                <a:gd name="T18" fmla="*/ 0 w 40"/>
                <a:gd name="T19" fmla="*/ 2147483647 h 40"/>
                <a:gd name="T20" fmla="*/ 2147483647 w 40"/>
                <a:gd name="T21" fmla="*/ 2147483647 h 40"/>
                <a:gd name="T22" fmla="*/ 2147483647 w 40"/>
                <a:gd name="T23" fmla="*/ 2147483647 h 40"/>
                <a:gd name="T24" fmla="*/ 2147483647 w 40"/>
                <a:gd name="T25" fmla="*/ 2147483647 h 40"/>
                <a:gd name="T26" fmla="*/ 2147483647 w 40"/>
                <a:gd name="T27" fmla="*/ 2147483647 h 40"/>
                <a:gd name="T28" fmla="*/ 2147483647 w 40"/>
                <a:gd name="T29" fmla="*/ 2147483647 h 40"/>
                <a:gd name="T30" fmla="*/ 2147483647 w 40"/>
                <a:gd name="T31" fmla="*/ 2147483647 h 40"/>
                <a:gd name="T32" fmla="*/ 2147483647 w 40"/>
                <a:gd name="T33" fmla="*/ 2147483647 h 40"/>
                <a:gd name="T34" fmla="*/ 2147483647 w 40"/>
                <a:gd name="T35" fmla="*/ 2147483647 h 40"/>
                <a:gd name="T36" fmla="*/ 2147483647 w 40"/>
                <a:gd name="T37" fmla="*/ 2147483647 h 40"/>
                <a:gd name="T38" fmla="*/ 2147483647 w 40"/>
                <a:gd name="T39" fmla="*/ 2147483647 h 40"/>
                <a:gd name="T40" fmla="*/ 2147483647 w 40"/>
                <a:gd name="T41" fmla="*/ 2147483647 h 40"/>
                <a:gd name="T42" fmla="*/ 2147483647 w 40"/>
                <a:gd name="T43" fmla="*/ 2147483647 h 40"/>
                <a:gd name="T44" fmla="*/ 2147483647 w 40"/>
                <a:gd name="T45" fmla="*/ 2147483647 h 40"/>
                <a:gd name="T46" fmla="*/ 2147483647 w 40"/>
                <a:gd name="T47" fmla="*/ 2147483647 h 40"/>
                <a:gd name="T48" fmla="*/ 2147483647 w 40"/>
                <a:gd name="T49" fmla="*/ 2147483647 h 40"/>
                <a:gd name="T50" fmla="*/ 2147483647 w 40"/>
                <a:gd name="T51" fmla="*/ 2147483647 h 40"/>
                <a:gd name="T52" fmla="*/ 2147483647 w 40"/>
                <a:gd name="T53" fmla="*/ 2147483647 h 40"/>
                <a:gd name="T54" fmla="*/ 2147483647 w 40"/>
                <a:gd name="T55" fmla="*/ 2147483647 h 40"/>
                <a:gd name="T56" fmla="*/ 2147483647 w 40"/>
                <a:gd name="T57" fmla="*/ 2147483647 h 40"/>
                <a:gd name="T58" fmla="*/ 2147483647 w 40"/>
                <a:gd name="T59" fmla="*/ 2147483647 h 40"/>
                <a:gd name="T60" fmla="*/ 2147483647 w 40"/>
                <a:gd name="T61" fmla="*/ 2147483647 h 40"/>
                <a:gd name="T62" fmla="*/ 2147483647 w 40"/>
                <a:gd name="T63" fmla="*/ 0 h 40"/>
                <a:gd name="T64" fmla="*/ 2147483647 w 40"/>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
                <a:gd name="T100" fmla="*/ 0 h 40"/>
                <a:gd name="T101" fmla="*/ 40 w 40"/>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 h="40">
                  <a:moveTo>
                    <a:pt x="19" y="0"/>
                  </a:moveTo>
                  <a:lnTo>
                    <a:pt x="15" y="0"/>
                  </a:lnTo>
                  <a:lnTo>
                    <a:pt x="12" y="1"/>
                  </a:lnTo>
                  <a:lnTo>
                    <a:pt x="8" y="3"/>
                  </a:lnTo>
                  <a:lnTo>
                    <a:pt x="5" y="6"/>
                  </a:lnTo>
                  <a:lnTo>
                    <a:pt x="3" y="9"/>
                  </a:lnTo>
                  <a:lnTo>
                    <a:pt x="1" y="13"/>
                  </a:lnTo>
                  <a:lnTo>
                    <a:pt x="0" y="16"/>
                  </a:lnTo>
                  <a:lnTo>
                    <a:pt x="0" y="20"/>
                  </a:lnTo>
                  <a:lnTo>
                    <a:pt x="0" y="24"/>
                  </a:lnTo>
                  <a:lnTo>
                    <a:pt x="1" y="28"/>
                  </a:lnTo>
                  <a:lnTo>
                    <a:pt x="3" y="31"/>
                  </a:lnTo>
                  <a:lnTo>
                    <a:pt x="5" y="34"/>
                  </a:lnTo>
                  <a:lnTo>
                    <a:pt x="8" y="37"/>
                  </a:lnTo>
                  <a:lnTo>
                    <a:pt x="12" y="39"/>
                  </a:lnTo>
                  <a:lnTo>
                    <a:pt x="15" y="40"/>
                  </a:lnTo>
                  <a:lnTo>
                    <a:pt x="19" y="40"/>
                  </a:lnTo>
                  <a:lnTo>
                    <a:pt x="24" y="40"/>
                  </a:lnTo>
                  <a:lnTo>
                    <a:pt x="28" y="39"/>
                  </a:lnTo>
                  <a:lnTo>
                    <a:pt x="31" y="37"/>
                  </a:lnTo>
                  <a:lnTo>
                    <a:pt x="34" y="34"/>
                  </a:lnTo>
                  <a:lnTo>
                    <a:pt x="37" y="31"/>
                  </a:lnTo>
                  <a:lnTo>
                    <a:pt x="38" y="28"/>
                  </a:lnTo>
                  <a:lnTo>
                    <a:pt x="40" y="24"/>
                  </a:lnTo>
                  <a:lnTo>
                    <a:pt x="40" y="20"/>
                  </a:lnTo>
                  <a:lnTo>
                    <a:pt x="40" y="16"/>
                  </a:lnTo>
                  <a:lnTo>
                    <a:pt x="38" y="13"/>
                  </a:lnTo>
                  <a:lnTo>
                    <a:pt x="37" y="9"/>
                  </a:lnTo>
                  <a:lnTo>
                    <a:pt x="34" y="6"/>
                  </a:lnTo>
                  <a:lnTo>
                    <a:pt x="31" y="3"/>
                  </a:lnTo>
                  <a:lnTo>
                    <a:pt x="28" y="1"/>
                  </a:lnTo>
                  <a:lnTo>
                    <a:pt x="24" y="0"/>
                  </a:lnTo>
                  <a:lnTo>
                    <a:pt x="19" y="0"/>
                  </a:lnTo>
                </a:path>
              </a:pathLst>
            </a:custGeom>
            <a:noFill/>
            <a:ln w="12700">
              <a:solidFill>
                <a:srgbClr val="000000"/>
              </a:solidFill>
              <a:round/>
              <a:headEnd/>
              <a:tailEnd/>
            </a:ln>
          </p:spPr>
          <p:txBody>
            <a:bodyPr/>
            <a:lstStyle/>
            <a:p>
              <a:endParaRPr lang="en-US"/>
            </a:p>
          </p:txBody>
        </p:sp>
        <p:sp>
          <p:nvSpPr>
            <p:cNvPr id="37020" name="Freeform 121"/>
            <p:cNvSpPr>
              <a:spLocks/>
            </p:cNvSpPr>
            <p:nvPr/>
          </p:nvSpPr>
          <p:spPr bwMode="auto">
            <a:xfrm>
              <a:off x="5470525" y="2636838"/>
              <a:ext cx="63500" cy="63500"/>
            </a:xfrm>
            <a:custGeom>
              <a:avLst/>
              <a:gdLst>
                <a:gd name="T0" fmla="*/ 2147483647 w 40"/>
                <a:gd name="T1" fmla="*/ 0 h 40"/>
                <a:gd name="T2" fmla="*/ 2147483647 w 40"/>
                <a:gd name="T3" fmla="*/ 0 h 40"/>
                <a:gd name="T4" fmla="*/ 2147483647 w 40"/>
                <a:gd name="T5" fmla="*/ 2147483647 h 40"/>
                <a:gd name="T6" fmla="*/ 2147483647 w 40"/>
                <a:gd name="T7" fmla="*/ 2147483647 h 40"/>
                <a:gd name="T8" fmla="*/ 2147483647 w 40"/>
                <a:gd name="T9" fmla="*/ 2147483647 h 40"/>
                <a:gd name="T10" fmla="*/ 2147483647 w 40"/>
                <a:gd name="T11" fmla="*/ 2147483647 h 40"/>
                <a:gd name="T12" fmla="*/ 2147483647 w 40"/>
                <a:gd name="T13" fmla="*/ 2147483647 h 40"/>
                <a:gd name="T14" fmla="*/ 0 w 40"/>
                <a:gd name="T15" fmla="*/ 2147483647 h 40"/>
                <a:gd name="T16" fmla="*/ 0 w 40"/>
                <a:gd name="T17" fmla="*/ 2147483647 h 40"/>
                <a:gd name="T18" fmla="*/ 0 w 40"/>
                <a:gd name="T19" fmla="*/ 2147483647 h 40"/>
                <a:gd name="T20" fmla="*/ 2147483647 w 40"/>
                <a:gd name="T21" fmla="*/ 2147483647 h 40"/>
                <a:gd name="T22" fmla="*/ 2147483647 w 40"/>
                <a:gd name="T23" fmla="*/ 2147483647 h 40"/>
                <a:gd name="T24" fmla="*/ 2147483647 w 40"/>
                <a:gd name="T25" fmla="*/ 2147483647 h 40"/>
                <a:gd name="T26" fmla="*/ 2147483647 w 40"/>
                <a:gd name="T27" fmla="*/ 2147483647 h 40"/>
                <a:gd name="T28" fmla="*/ 2147483647 w 40"/>
                <a:gd name="T29" fmla="*/ 2147483647 h 40"/>
                <a:gd name="T30" fmla="*/ 2147483647 w 40"/>
                <a:gd name="T31" fmla="*/ 2147483647 h 40"/>
                <a:gd name="T32" fmla="*/ 2147483647 w 40"/>
                <a:gd name="T33" fmla="*/ 2147483647 h 40"/>
                <a:gd name="T34" fmla="*/ 2147483647 w 40"/>
                <a:gd name="T35" fmla="*/ 2147483647 h 40"/>
                <a:gd name="T36" fmla="*/ 2147483647 w 40"/>
                <a:gd name="T37" fmla="*/ 2147483647 h 40"/>
                <a:gd name="T38" fmla="*/ 2147483647 w 40"/>
                <a:gd name="T39" fmla="*/ 2147483647 h 40"/>
                <a:gd name="T40" fmla="*/ 2147483647 w 40"/>
                <a:gd name="T41" fmla="*/ 2147483647 h 40"/>
                <a:gd name="T42" fmla="*/ 2147483647 w 40"/>
                <a:gd name="T43" fmla="*/ 2147483647 h 40"/>
                <a:gd name="T44" fmla="*/ 2147483647 w 40"/>
                <a:gd name="T45" fmla="*/ 2147483647 h 40"/>
                <a:gd name="T46" fmla="*/ 2147483647 w 40"/>
                <a:gd name="T47" fmla="*/ 2147483647 h 40"/>
                <a:gd name="T48" fmla="*/ 2147483647 w 40"/>
                <a:gd name="T49" fmla="*/ 2147483647 h 40"/>
                <a:gd name="T50" fmla="*/ 2147483647 w 40"/>
                <a:gd name="T51" fmla="*/ 2147483647 h 40"/>
                <a:gd name="T52" fmla="*/ 2147483647 w 40"/>
                <a:gd name="T53" fmla="*/ 2147483647 h 40"/>
                <a:gd name="T54" fmla="*/ 2147483647 w 40"/>
                <a:gd name="T55" fmla="*/ 2147483647 h 40"/>
                <a:gd name="T56" fmla="*/ 2147483647 w 40"/>
                <a:gd name="T57" fmla="*/ 2147483647 h 40"/>
                <a:gd name="T58" fmla="*/ 2147483647 w 40"/>
                <a:gd name="T59" fmla="*/ 2147483647 h 40"/>
                <a:gd name="T60" fmla="*/ 2147483647 w 40"/>
                <a:gd name="T61" fmla="*/ 2147483647 h 40"/>
                <a:gd name="T62" fmla="*/ 2147483647 w 40"/>
                <a:gd name="T63" fmla="*/ 0 h 40"/>
                <a:gd name="T64" fmla="*/ 2147483647 w 40"/>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
                <a:gd name="T100" fmla="*/ 0 h 40"/>
                <a:gd name="T101" fmla="*/ 40 w 40"/>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 h="40">
                  <a:moveTo>
                    <a:pt x="20" y="0"/>
                  </a:moveTo>
                  <a:lnTo>
                    <a:pt x="16" y="0"/>
                  </a:lnTo>
                  <a:lnTo>
                    <a:pt x="12" y="1"/>
                  </a:lnTo>
                  <a:lnTo>
                    <a:pt x="9" y="3"/>
                  </a:lnTo>
                  <a:lnTo>
                    <a:pt x="6" y="6"/>
                  </a:lnTo>
                  <a:lnTo>
                    <a:pt x="3" y="9"/>
                  </a:lnTo>
                  <a:lnTo>
                    <a:pt x="2" y="13"/>
                  </a:lnTo>
                  <a:lnTo>
                    <a:pt x="0" y="16"/>
                  </a:lnTo>
                  <a:lnTo>
                    <a:pt x="0" y="20"/>
                  </a:lnTo>
                  <a:lnTo>
                    <a:pt x="0" y="24"/>
                  </a:lnTo>
                  <a:lnTo>
                    <a:pt x="2" y="28"/>
                  </a:lnTo>
                  <a:lnTo>
                    <a:pt x="3" y="31"/>
                  </a:lnTo>
                  <a:lnTo>
                    <a:pt x="6" y="34"/>
                  </a:lnTo>
                  <a:lnTo>
                    <a:pt x="9" y="37"/>
                  </a:lnTo>
                  <a:lnTo>
                    <a:pt x="12" y="39"/>
                  </a:lnTo>
                  <a:lnTo>
                    <a:pt x="16" y="40"/>
                  </a:lnTo>
                  <a:lnTo>
                    <a:pt x="20" y="40"/>
                  </a:lnTo>
                  <a:lnTo>
                    <a:pt x="24" y="40"/>
                  </a:lnTo>
                  <a:lnTo>
                    <a:pt x="28" y="39"/>
                  </a:lnTo>
                  <a:lnTo>
                    <a:pt x="31" y="37"/>
                  </a:lnTo>
                  <a:lnTo>
                    <a:pt x="34" y="34"/>
                  </a:lnTo>
                  <a:lnTo>
                    <a:pt x="36" y="31"/>
                  </a:lnTo>
                  <a:lnTo>
                    <a:pt x="38" y="28"/>
                  </a:lnTo>
                  <a:lnTo>
                    <a:pt x="39" y="24"/>
                  </a:lnTo>
                  <a:lnTo>
                    <a:pt x="40" y="20"/>
                  </a:lnTo>
                  <a:lnTo>
                    <a:pt x="39" y="16"/>
                  </a:lnTo>
                  <a:lnTo>
                    <a:pt x="38" y="13"/>
                  </a:lnTo>
                  <a:lnTo>
                    <a:pt x="36" y="9"/>
                  </a:lnTo>
                  <a:lnTo>
                    <a:pt x="34" y="6"/>
                  </a:lnTo>
                  <a:lnTo>
                    <a:pt x="31" y="3"/>
                  </a:lnTo>
                  <a:lnTo>
                    <a:pt x="28" y="1"/>
                  </a:lnTo>
                  <a:lnTo>
                    <a:pt x="24" y="0"/>
                  </a:lnTo>
                  <a:lnTo>
                    <a:pt x="20" y="0"/>
                  </a:lnTo>
                </a:path>
              </a:pathLst>
            </a:custGeom>
            <a:noFill/>
            <a:ln w="12700">
              <a:solidFill>
                <a:srgbClr val="000000"/>
              </a:solidFill>
              <a:round/>
              <a:headEnd/>
              <a:tailEnd/>
            </a:ln>
          </p:spPr>
          <p:txBody>
            <a:bodyPr/>
            <a:lstStyle/>
            <a:p>
              <a:endParaRPr lang="en-US"/>
            </a:p>
          </p:txBody>
        </p:sp>
        <p:sp>
          <p:nvSpPr>
            <p:cNvPr id="37021" name="Freeform 122"/>
            <p:cNvSpPr>
              <a:spLocks/>
            </p:cNvSpPr>
            <p:nvPr/>
          </p:nvSpPr>
          <p:spPr bwMode="auto">
            <a:xfrm>
              <a:off x="5614988" y="2636838"/>
              <a:ext cx="69850" cy="63500"/>
            </a:xfrm>
            <a:custGeom>
              <a:avLst/>
              <a:gdLst>
                <a:gd name="T0" fmla="*/ 2147483647 w 44"/>
                <a:gd name="T1" fmla="*/ 0 h 40"/>
                <a:gd name="T2" fmla="*/ 2147483647 w 44"/>
                <a:gd name="T3" fmla="*/ 0 h 40"/>
                <a:gd name="T4" fmla="*/ 2147483647 w 44"/>
                <a:gd name="T5" fmla="*/ 2147483647 h 40"/>
                <a:gd name="T6" fmla="*/ 2147483647 w 44"/>
                <a:gd name="T7" fmla="*/ 2147483647 h 40"/>
                <a:gd name="T8" fmla="*/ 2147483647 w 44"/>
                <a:gd name="T9" fmla="*/ 2147483647 h 40"/>
                <a:gd name="T10" fmla="*/ 2147483647 w 44"/>
                <a:gd name="T11" fmla="*/ 2147483647 h 40"/>
                <a:gd name="T12" fmla="*/ 2147483647 w 44"/>
                <a:gd name="T13" fmla="*/ 2147483647 h 40"/>
                <a:gd name="T14" fmla="*/ 0 w 44"/>
                <a:gd name="T15" fmla="*/ 2147483647 h 40"/>
                <a:gd name="T16" fmla="*/ 0 w 44"/>
                <a:gd name="T17" fmla="*/ 2147483647 h 40"/>
                <a:gd name="T18" fmla="*/ 0 w 44"/>
                <a:gd name="T19" fmla="*/ 2147483647 h 40"/>
                <a:gd name="T20" fmla="*/ 2147483647 w 44"/>
                <a:gd name="T21" fmla="*/ 2147483647 h 40"/>
                <a:gd name="T22" fmla="*/ 2147483647 w 44"/>
                <a:gd name="T23" fmla="*/ 2147483647 h 40"/>
                <a:gd name="T24" fmla="*/ 2147483647 w 44"/>
                <a:gd name="T25" fmla="*/ 2147483647 h 40"/>
                <a:gd name="T26" fmla="*/ 2147483647 w 44"/>
                <a:gd name="T27" fmla="*/ 2147483647 h 40"/>
                <a:gd name="T28" fmla="*/ 2147483647 w 44"/>
                <a:gd name="T29" fmla="*/ 2147483647 h 40"/>
                <a:gd name="T30" fmla="*/ 2147483647 w 44"/>
                <a:gd name="T31" fmla="*/ 2147483647 h 40"/>
                <a:gd name="T32" fmla="*/ 2147483647 w 44"/>
                <a:gd name="T33" fmla="*/ 2147483647 h 40"/>
                <a:gd name="T34" fmla="*/ 2147483647 w 44"/>
                <a:gd name="T35" fmla="*/ 2147483647 h 40"/>
                <a:gd name="T36" fmla="*/ 2147483647 w 44"/>
                <a:gd name="T37" fmla="*/ 2147483647 h 40"/>
                <a:gd name="T38" fmla="*/ 2147483647 w 44"/>
                <a:gd name="T39" fmla="*/ 2147483647 h 40"/>
                <a:gd name="T40" fmla="*/ 2147483647 w 44"/>
                <a:gd name="T41" fmla="*/ 2147483647 h 40"/>
                <a:gd name="T42" fmla="*/ 2147483647 w 44"/>
                <a:gd name="T43" fmla="*/ 2147483647 h 40"/>
                <a:gd name="T44" fmla="*/ 2147483647 w 44"/>
                <a:gd name="T45" fmla="*/ 2147483647 h 40"/>
                <a:gd name="T46" fmla="*/ 2147483647 w 44"/>
                <a:gd name="T47" fmla="*/ 2147483647 h 40"/>
                <a:gd name="T48" fmla="*/ 2147483647 w 44"/>
                <a:gd name="T49" fmla="*/ 2147483647 h 40"/>
                <a:gd name="T50" fmla="*/ 2147483647 w 44"/>
                <a:gd name="T51" fmla="*/ 2147483647 h 40"/>
                <a:gd name="T52" fmla="*/ 2147483647 w 44"/>
                <a:gd name="T53" fmla="*/ 2147483647 h 40"/>
                <a:gd name="T54" fmla="*/ 2147483647 w 44"/>
                <a:gd name="T55" fmla="*/ 2147483647 h 40"/>
                <a:gd name="T56" fmla="*/ 2147483647 w 44"/>
                <a:gd name="T57" fmla="*/ 2147483647 h 40"/>
                <a:gd name="T58" fmla="*/ 2147483647 w 44"/>
                <a:gd name="T59" fmla="*/ 2147483647 h 40"/>
                <a:gd name="T60" fmla="*/ 2147483647 w 44"/>
                <a:gd name="T61" fmla="*/ 2147483647 h 40"/>
                <a:gd name="T62" fmla="*/ 2147483647 w 44"/>
                <a:gd name="T63" fmla="*/ 0 h 40"/>
                <a:gd name="T64" fmla="*/ 2147483647 w 44"/>
                <a:gd name="T65" fmla="*/ 0 h 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
                <a:gd name="T100" fmla="*/ 0 h 40"/>
                <a:gd name="T101" fmla="*/ 44 w 44"/>
                <a:gd name="T102" fmla="*/ 40 h 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 h="40">
                  <a:moveTo>
                    <a:pt x="22" y="0"/>
                  </a:moveTo>
                  <a:lnTo>
                    <a:pt x="18" y="0"/>
                  </a:lnTo>
                  <a:lnTo>
                    <a:pt x="14" y="1"/>
                  </a:lnTo>
                  <a:lnTo>
                    <a:pt x="9" y="3"/>
                  </a:lnTo>
                  <a:lnTo>
                    <a:pt x="6" y="6"/>
                  </a:lnTo>
                  <a:lnTo>
                    <a:pt x="3" y="9"/>
                  </a:lnTo>
                  <a:lnTo>
                    <a:pt x="1" y="13"/>
                  </a:lnTo>
                  <a:lnTo>
                    <a:pt x="0" y="16"/>
                  </a:lnTo>
                  <a:lnTo>
                    <a:pt x="0" y="20"/>
                  </a:lnTo>
                  <a:lnTo>
                    <a:pt x="0" y="24"/>
                  </a:lnTo>
                  <a:lnTo>
                    <a:pt x="1" y="28"/>
                  </a:lnTo>
                  <a:lnTo>
                    <a:pt x="3" y="31"/>
                  </a:lnTo>
                  <a:lnTo>
                    <a:pt x="6" y="34"/>
                  </a:lnTo>
                  <a:lnTo>
                    <a:pt x="9" y="37"/>
                  </a:lnTo>
                  <a:lnTo>
                    <a:pt x="14" y="39"/>
                  </a:lnTo>
                  <a:lnTo>
                    <a:pt x="18" y="40"/>
                  </a:lnTo>
                  <a:lnTo>
                    <a:pt x="22" y="40"/>
                  </a:lnTo>
                  <a:lnTo>
                    <a:pt x="26" y="40"/>
                  </a:lnTo>
                  <a:lnTo>
                    <a:pt x="30" y="39"/>
                  </a:lnTo>
                  <a:lnTo>
                    <a:pt x="34" y="37"/>
                  </a:lnTo>
                  <a:lnTo>
                    <a:pt x="37" y="34"/>
                  </a:lnTo>
                  <a:lnTo>
                    <a:pt x="41" y="31"/>
                  </a:lnTo>
                  <a:lnTo>
                    <a:pt x="43" y="28"/>
                  </a:lnTo>
                  <a:lnTo>
                    <a:pt x="44" y="24"/>
                  </a:lnTo>
                  <a:lnTo>
                    <a:pt x="44" y="20"/>
                  </a:lnTo>
                  <a:lnTo>
                    <a:pt x="44" y="16"/>
                  </a:lnTo>
                  <a:lnTo>
                    <a:pt x="43" y="13"/>
                  </a:lnTo>
                  <a:lnTo>
                    <a:pt x="41" y="9"/>
                  </a:lnTo>
                  <a:lnTo>
                    <a:pt x="37" y="6"/>
                  </a:lnTo>
                  <a:lnTo>
                    <a:pt x="34" y="3"/>
                  </a:lnTo>
                  <a:lnTo>
                    <a:pt x="30" y="1"/>
                  </a:lnTo>
                  <a:lnTo>
                    <a:pt x="26" y="0"/>
                  </a:lnTo>
                  <a:lnTo>
                    <a:pt x="22" y="0"/>
                  </a:lnTo>
                </a:path>
              </a:pathLst>
            </a:custGeom>
            <a:noFill/>
            <a:ln w="12700">
              <a:solidFill>
                <a:srgbClr val="000000"/>
              </a:solidFill>
              <a:round/>
              <a:headEnd/>
              <a:tailEnd/>
            </a:ln>
          </p:spPr>
          <p:txBody>
            <a:bodyPr/>
            <a:lstStyle/>
            <a:p>
              <a:endParaRPr lang="en-US"/>
            </a:p>
          </p:txBody>
        </p:sp>
        <p:sp>
          <p:nvSpPr>
            <p:cNvPr id="37022" name="Line 155"/>
            <p:cNvSpPr>
              <a:spLocks noChangeShapeType="1"/>
            </p:cNvSpPr>
            <p:nvPr/>
          </p:nvSpPr>
          <p:spPr bwMode="auto">
            <a:xfrm>
              <a:off x="5165725" y="2282825"/>
              <a:ext cx="0" cy="457200"/>
            </a:xfrm>
            <a:prstGeom prst="line">
              <a:avLst/>
            </a:prstGeom>
            <a:noFill/>
            <a:ln w="9525">
              <a:solidFill>
                <a:schemeClr val="tx1"/>
              </a:solidFill>
              <a:round/>
              <a:headEnd/>
              <a:tailEnd/>
            </a:ln>
          </p:spPr>
          <p:txBody>
            <a:bodyPr/>
            <a:lstStyle/>
            <a:p>
              <a:endParaRPr lang="en-US"/>
            </a:p>
          </p:txBody>
        </p:sp>
        <p:sp>
          <p:nvSpPr>
            <p:cNvPr id="37023" name="Line 118"/>
            <p:cNvSpPr>
              <a:spLocks noChangeShapeType="1"/>
            </p:cNvSpPr>
            <p:nvPr/>
          </p:nvSpPr>
          <p:spPr bwMode="auto">
            <a:xfrm>
              <a:off x="5060950" y="2276475"/>
              <a:ext cx="882650" cy="452438"/>
            </a:xfrm>
            <a:prstGeom prst="line">
              <a:avLst/>
            </a:prstGeom>
            <a:noFill/>
            <a:ln w="12700">
              <a:solidFill>
                <a:srgbClr val="000000"/>
              </a:solidFill>
              <a:round/>
              <a:headEnd/>
              <a:tailEnd/>
            </a:ln>
          </p:spPr>
          <p:txBody>
            <a:bodyPr/>
            <a:lstStyle/>
            <a:p>
              <a:endParaRPr lang="en-US"/>
            </a:p>
          </p:txBody>
        </p:sp>
        <p:sp>
          <p:nvSpPr>
            <p:cNvPr id="37024" name="Rectangle 85"/>
            <p:cNvSpPr>
              <a:spLocks noChangeArrowheads="1"/>
            </p:cNvSpPr>
            <p:nvPr/>
          </p:nvSpPr>
          <p:spPr bwMode="auto">
            <a:xfrm>
              <a:off x="4267199" y="2438401"/>
              <a:ext cx="568686" cy="318969"/>
            </a:xfrm>
            <a:prstGeom prst="rect">
              <a:avLst/>
            </a:prstGeom>
            <a:noFill/>
            <a:ln w="9525">
              <a:noFill/>
              <a:miter lim="800000"/>
              <a:headEnd/>
              <a:tailEnd/>
            </a:ln>
          </p:spPr>
          <p:txBody>
            <a:bodyPr wrap="none" lIns="0" tIns="0" rIns="0" bIns="0">
              <a:spAutoFit/>
            </a:bodyPr>
            <a:lstStyle/>
            <a:p>
              <a:pPr algn="l" eaLnBrk="0" hangingPunct="0">
                <a:buClrTx/>
              </a:pPr>
              <a:r>
                <a:rPr lang="en-US" sz="1200" b="1">
                  <a:solidFill>
                    <a:srgbClr val="000000"/>
                  </a:solidFill>
                  <a:latin typeface="Calibri" pitchFamily="34" charset="0"/>
                  <a:cs typeface="Arial" charset="0"/>
                </a:rPr>
                <a:t>Heavy</a:t>
              </a:r>
              <a:endParaRPr lang="en-US" sz="1200" baseline="-25000">
                <a:latin typeface="Calibri" pitchFamily="34" charset="0"/>
                <a:cs typeface="Arial" charset="0"/>
              </a:endParaRPr>
            </a:p>
          </p:txBody>
        </p:sp>
      </p:grpSp>
      <p:sp>
        <p:nvSpPr>
          <p:cNvPr id="36906" name="Rectangle 64"/>
          <p:cNvSpPr>
            <a:spLocks noChangeArrowheads="1"/>
          </p:cNvSpPr>
          <p:nvPr/>
        </p:nvSpPr>
        <p:spPr bwMode="auto">
          <a:xfrm>
            <a:off x="7566025" y="1003300"/>
            <a:ext cx="120650" cy="215900"/>
          </a:xfrm>
          <a:prstGeom prst="rect">
            <a:avLst/>
          </a:prstGeom>
          <a:noFill/>
          <a:ln w="9525">
            <a:noFill/>
            <a:miter lim="800000"/>
            <a:headEnd/>
            <a:tailEnd/>
          </a:ln>
        </p:spPr>
        <p:txBody>
          <a:bodyPr wrap="none" lIns="0" tIns="0" rIns="0" bIns="0">
            <a:spAutoFit/>
          </a:bodyPr>
          <a:lstStyle/>
          <a:p>
            <a:pPr algn="l" eaLnBrk="0" hangingPunct="0">
              <a:buClrTx/>
            </a:pPr>
            <a:r>
              <a:rPr lang="en-US" sz="1400" b="1">
                <a:solidFill>
                  <a:srgbClr val="000000"/>
                </a:solidFill>
                <a:latin typeface="Calibri" pitchFamily="34" charset="0"/>
                <a:cs typeface="Arial" charset="0"/>
              </a:rPr>
              <a:t>X</a:t>
            </a:r>
            <a:endParaRPr lang="en-US" sz="1400" baseline="-25000">
              <a:latin typeface="Calibri" pitchFamily="34" charset="0"/>
              <a:cs typeface="Arial" charset="0"/>
            </a:endParaRPr>
          </a:p>
        </p:txBody>
      </p:sp>
      <p:sp>
        <p:nvSpPr>
          <p:cNvPr id="36907" name="Rectangle 64"/>
          <p:cNvSpPr>
            <a:spLocks noChangeArrowheads="1"/>
          </p:cNvSpPr>
          <p:nvPr/>
        </p:nvSpPr>
        <p:spPr bwMode="auto">
          <a:xfrm>
            <a:off x="5965825" y="1066800"/>
            <a:ext cx="120650" cy="215900"/>
          </a:xfrm>
          <a:prstGeom prst="rect">
            <a:avLst/>
          </a:prstGeom>
          <a:noFill/>
          <a:ln w="9525">
            <a:noFill/>
            <a:miter lim="800000"/>
            <a:headEnd/>
            <a:tailEnd/>
          </a:ln>
        </p:spPr>
        <p:txBody>
          <a:bodyPr wrap="none" lIns="0" tIns="0" rIns="0" bIns="0">
            <a:spAutoFit/>
          </a:bodyPr>
          <a:lstStyle/>
          <a:p>
            <a:pPr algn="l" eaLnBrk="0" hangingPunct="0">
              <a:buClrTx/>
            </a:pPr>
            <a:r>
              <a:rPr lang="en-US" sz="1400" b="1">
                <a:solidFill>
                  <a:srgbClr val="000000"/>
                </a:solidFill>
                <a:latin typeface="Calibri" pitchFamily="34" charset="0"/>
                <a:cs typeface="Arial" charset="0"/>
              </a:rPr>
              <a:t>X</a:t>
            </a:r>
            <a:endParaRPr lang="en-US" sz="1400" baseline="-25000">
              <a:latin typeface="Calibri" pitchFamily="34" charset="0"/>
              <a:cs typeface="Arial" charset="0"/>
            </a:endParaRPr>
          </a:p>
        </p:txBody>
      </p:sp>
      <p:cxnSp>
        <p:nvCxnSpPr>
          <p:cNvPr id="128" name="Straight Connector 127"/>
          <p:cNvCxnSpPr/>
          <p:nvPr/>
        </p:nvCxnSpPr>
        <p:spPr>
          <a:xfrm>
            <a:off x="3375025" y="2286000"/>
            <a:ext cx="3124200" cy="1588"/>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5280025" y="1752600"/>
            <a:ext cx="3048000" cy="1588"/>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V="1">
            <a:off x="2347913" y="1752600"/>
            <a:ext cx="2932112"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4470400" y="1981200"/>
            <a:ext cx="3095625" cy="1588"/>
          </a:xfrm>
          <a:prstGeom prst="line">
            <a:avLst/>
          </a:prstGeom>
          <a:ln/>
        </p:spPr>
        <p:style>
          <a:lnRef idx="1">
            <a:schemeClr val="accent1"/>
          </a:lnRef>
          <a:fillRef idx="0">
            <a:schemeClr val="accent1"/>
          </a:fillRef>
          <a:effectRef idx="0">
            <a:schemeClr val="accent1"/>
          </a:effectRef>
          <a:fontRef idx="minor">
            <a:schemeClr val="tx1"/>
          </a:fontRef>
        </p:style>
      </p:cxnSp>
      <p:grpSp>
        <p:nvGrpSpPr>
          <p:cNvPr id="6" name="Group 133"/>
          <p:cNvGrpSpPr>
            <a:grpSpLocks noChangeAspect="1"/>
          </p:cNvGrpSpPr>
          <p:nvPr/>
        </p:nvGrpSpPr>
        <p:grpSpPr bwMode="auto">
          <a:xfrm>
            <a:off x="3262313" y="2667000"/>
            <a:ext cx="1236662" cy="587375"/>
            <a:chOff x="671" y="2122"/>
            <a:chExt cx="896" cy="834"/>
          </a:xfrm>
        </p:grpSpPr>
        <p:sp>
          <p:nvSpPr>
            <p:cNvPr id="143" name="AutoShape 9"/>
            <p:cNvSpPr>
              <a:spLocks noChangeArrowheads="1"/>
            </p:cNvSpPr>
            <p:nvPr/>
          </p:nvSpPr>
          <p:spPr bwMode="auto">
            <a:xfrm>
              <a:off x="744" y="2122"/>
              <a:ext cx="747" cy="799"/>
            </a:xfrm>
            <a:prstGeom prst="triangle">
              <a:avLst>
                <a:gd name="adj" fmla="val 50000"/>
              </a:avLst>
            </a:prstGeom>
            <a:solidFill>
              <a:srgbClr val="FFFFCC"/>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l" eaLnBrk="0" fontAlgn="auto" hangingPunct="0">
                <a:spcBef>
                  <a:spcPts val="0"/>
                </a:spcBef>
                <a:spcAft>
                  <a:spcPts val="0"/>
                </a:spcAft>
                <a:buClrTx/>
                <a:defRPr/>
              </a:pPr>
              <a:endParaRPr lang="en-US" sz="1200" dirty="0">
                <a:solidFill>
                  <a:srgbClr val="FFFFFF"/>
                </a:solidFill>
                <a:cs typeface="Arial" pitchFamily="34" charset="0"/>
              </a:endParaRPr>
            </a:p>
          </p:txBody>
        </p:sp>
        <p:sp>
          <p:nvSpPr>
            <p:cNvPr id="36965" name="Text Box 14"/>
            <p:cNvSpPr txBox="1">
              <a:spLocks noChangeArrowheads="1"/>
            </p:cNvSpPr>
            <p:nvPr/>
          </p:nvSpPr>
          <p:spPr bwMode="auto">
            <a:xfrm>
              <a:off x="671" y="2615"/>
              <a:ext cx="896" cy="341"/>
            </a:xfrm>
            <a:prstGeom prst="rect">
              <a:avLst/>
            </a:prstGeom>
            <a:noFill/>
            <a:ln w="9525">
              <a:noFill/>
              <a:miter lim="800000"/>
              <a:headEnd/>
              <a:tailEnd/>
            </a:ln>
          </p:spPr>
          <p:txBody>
            <a:bodyPr>
              <a:spAutoFit/>
            </a:bodyPr>
            <a:lstStyle/>
            <a:p>
              <a:pPr eaLnBrk="0" hangingPunct="0">
                <a:lnSpc>
                  <a:spcPct val="80000"/>
                </a:lnSpc>
                <a:buClrTx/>
              </a:pPr>
              <a:endParaRPr lang="en-US" sz="1200" b="1">
                <a:solidFill>
                  <a:srgbClr val="000000"/>
                </a:solidFill>
                <a:latin typeface="Calibri" pitchFamily="34" charset="0"/>
                <a:cs typeface="Arial" charset="0"/>
              </a:endParaRPr>
            </a:p>
          </p:txBody>
        </p:sp>
      </p:grpSp>
      <p:sp>
        <p:nvSpPr>
          <p:cNvPr id="145" name="Line 154"/>
          <p:cNvSpPr>
            <a:spLocks noChangeShapeType="1"/>
          </p:cNvSpPr>
          <p:nvPr/>
        </p:nvSpPr>
        <p:spPr bwMode="auto">
          <a:xfrm>
            <a:off x="7681913" y="1981200"/>
            <a:ext cx="0" cy="3733800"/>
          </a:xfrm>
          <a:prstGeom prst="line">
            <a:avLst/>
          </a:prstGeom>
          <a:ln w="3175">
            <a:headEnd/>
            <a:tailEnd/>
          </a:ln>
        </p:spPr>
        <p:style>
          <a:lnRef idx="1">
            <a:schemeClr val="accent1"/>
          </a:lnRef>
          <a:fillRef idx="0">
            <a:schemeClr val="accent1"/>
          </a:fillRef>
          <a:effectRef idx="0">
            <a:schemeClr val="accent1"/>
          </a:effectRef>
          <a:fontRef idx="minor">
            <a:schemeClr val="tx1"/>
          </a:fontRef>
        </p:style>
        <p:txBody>
          <a:bodyPr lIns="91427" tIns="45713" rIns="91427" bIns="45713"/>
          <a:lstStyle/>
          <a:p>
            <a:pPr algn="l" fontAlgn="auto">
              <a:spcBef>
                <a:spcPts val="0"/>
              </a:spcBef>
              <a:spcAft>
                <a:spcPts val="0"/>
              </a:spcAft>
              <a:buClrTx/>
              <a:defRPr/>
            </a:pPr>
            <a:endParaRPr lang="en-US" sz="1800" dirty="0">
              <a:cs typeface="Arial" pitchFamily="34" charset="0"/>
            </a:endParaRPr>
          </a:p>
        </p:txBody>
      </p:sp>
      <p:sp>
        <p:nvSpPr>
          <p:cNvPr id="36914" name="TextBox 35"/>
          <p:cNvSpPr txBox="1">
            <a:spLocks noChangeArrowheads="1"/>
          </p:cNvSpPr>
          <p:nvPr/>
        </p:nvSpPr>
        <p:spPr bwMode="auto">
          <a:xfrm>
            <a:off x="3309938" y="2768600"/>
            <a:ext cx="1209675" cy="338138"/>
          </a:xfrm>
          <a:prstGeom prst="rect">
            <a:avLst/>
          </a:prstGeom>
          <a:noFill/>
          <a:ln w="9525">
            <a:noFill/>
            <a:miter lim="800000"/>
            <a:headEnd/>
            <a:tailEnd/>
          </a:ln>
        </p:spPr>
        <p:txBody>
          <a:bodyPr wrap="none" lIns="91427" tIns="45713" rIns="91427" bIns="45713">
            <a:spAutoFit/>
          </a:bodyPr>
          <a:lstStyle/>
          <a:p>
            <a:pPr>
              <a:buClrTx/>
            </a:pPr>
            <a:r>
              <a:rPr lang="en-US" sz="1600" b="1">
                <a:latin typeface="Calibri" pitchFamily="34" charset="0"/>
                <a:cs typeface="Arial" charset="0"/>
              </a:rPr>
              <a:t>Readiness</a:t>
            </a:r>
          </a:p>
        </p:txBody>
      </p:sp>
      <p:sp>
        <p:nvSpPr>
          <p:cNvPr id="36915" name="Oval 13"/>
          <p:cNvSpPr>
            <a:spLocks noChangeAspect="1" noChangeArrowheads="1"/>
          </p:cNvSpPr>
          <p:nvPr/>
        </p:nvSpPr>
        <p:spPr bwMode="gray">
          <a:xfrm>
            <a:off x="3262313" y="3124200"/>
            <a:ext cx="241300" cy="131763"/>
          </a:xfrm>
          <a:prstGeom prst="ellipse">
            <a:avLst/>
          </a:prstGeom>
          <a:solidFill>
            <a:srgbClr val="006600"/>
          </a:solidFill>
          <a:ln w="12700">
            <a:solidFill>
              <a:schemeClr val="tx1"/>
            </a:solidFill>
            <a:round/>
            <a:headEnd/>
            <a:tailEnd/>
          </a:ln>
        </p:spPr>
        <p:txBody>
          <a:bodyPr wrap="none" lIns="96652" tIns="48327" rIns="96652" bIns="48327" anchor="ctr"/>
          <a:lstStyle/>
          <a:p>
            <a:pPr eaLnBrk="0" hangingPunct="0">
              <a:buClrTx/>
            </a:pPr>
            <a:endParaRPr lang="en-US" sz="1200" b="1">
              <a:solidFill>
                <a:srgbClr val="FFFF66"/>
              </a:solidFill>
              <a:latin typeface="Calibri" pitchFamily="34" charset="0"/>
              <a:cs typeface="Arial" charset="0"/>
            </a:endParaRPr>
          </a:p>
        </p:txBody>
      </p:sp>
      <p:sp>
        <p:nvSpPr>
          <p:cNvPr id="36916" name="Oval 13"/>
          <p:cNvSpPr>
            <a:spLocks noChangeAspect="1" noChangeArrowheads="1"/>
          </p:cNvSpPr>
          <p:nvPr/>
        </p:nvSpPr>
        <p:spPr bwMode="gray">
          <a:xfrm>
            <a:off x="4252913" y="3124200"/>
            <a:ext cx="241300" cy="131763"/>
          </a:xfrm>
          <a:prstGeom prst="ellipse">
            <a:avLst/>
          </a:prstGeom>
          <a:solidFill>
            <a:srgbClr val="006600"/>
          </a:solidFill>
          <a:ln w="12700">
            <a:solidFill>
              <a:schemeClr val="tx1"/>
            </a:solidFill>
            <a:round/>
            <a:headEnd/>
            <a:tailEnd/>
          </a:ln>
        </p:spPr>
        <p:txBody>
          <a:bodyPr wrap="none" lIns="96652" tIns="48327" rIns="96652" bIns="48327" anchor="ctr"/>
          <a:lstStyle/>
          <a:p>
            <a:pPr eaLnBrk="0" hangingPunct="0">
              <a:buClrTx/>
            </a:pPr>
            <a:endParaRPr lang="en-US" sz="1200" b="1">
              <a:solidFill>
                <a:srgbClr val="FFFF66"/>
              </a:solidFill>
              <a:latin typeface="Calibri" pitchFamily="34" charset="0"/>
              <a:cs typeface="Arial" charset="0"/>
            </a:endParaRPr>
          </a:p>
        </p:txBody>
      </p:sp>
      <p:sp>
        <p:nvSpPr>
          <p:cNvPr id="36917" name="Oval 13"/>
          <p:cNvSpPr>
            <a:spLocks noChangeAspect="1" noChangeArrowheads="1"/>
          </p:cNvSpPr>
          <p:nvPr/>
        </p:nvSpPr>
        <p:spPr bwMode="gray">
          <a:xfrm>
            <a:off x="3754438" y="2611438"/>
            <a:ext cx="241300" cy="131762"/>
          </a:xfrm>
          <a:prstGeom prst="ellipse">
            <a:avLst/>
          </a:prstGeom>
          <a:solidFill>
            <a:srgbClr val="006600"/>
          </a:solidFill>
          <a:ln w="12700">
            <a:solidFill>
              <a:schemeClr val="tx1"/>
            </a:solidFill>
            <a:round/>
            <a:headEnd/>
            <a:tailEnd/>
          </a:ln>
        </p:spPr>
        <p:txBody>
          <a:bodyPr wrap="none" lIns="96652" tIns="48327" rIns="96652" bIns="48327" anchor="ctr"/>
          <a:lstStyle/>
          <a:p>
            <a:pPr eaLnBrk="0" hangingPunct="0">
              <a:buClrTx/>
            </a:pPr>
            <a:endParaRPr lang="en-US" sz="1200" b="1">
              <a:solidFill>
                <a:srgbClr val="FFFF66"/>
              </a:solidFill>
              <a:latin typeface="Calibri" pitchFamily="34" charset="0"/>
              <a:cs typeface="Arial" charset="0"/>
            </a:endParaRPr>
          </a:p>
        </p:txBody>
      </p:sp>
      <p:grpSp>
        <p:nvGrpSpPr>
          <p:cNvPr id="7" name="Group 133"/>
          <p:cNvGrpSpPr>
            <a:grpSpLocks noChangeAspect="1"/>
          </p:cNvGrpSpPr>
          <p:nvPr/>
        </p:nvGrpSpPr>
        <p:grpSpPr bwMode="auto">
          <a:xfrm>
            <a:off x="3262313" y="4495800"/>
            <a:ext cx="1236662" cy="762000"/>
            <a:chOff x="671" y="2122"/>
            <a:chExt cx="896" cy="799"/>
          </a:xfrm>
        </p:grpSpPr>
        <p:sp>
          <p:nvSpPr>
            <p:cNvPr id="151" name="AutoShape 9"/>
            <p:cNvSpPr>
              <a:spLocks noChangeArrowheads="1"/>
            </p:cNvSpPr>
            <p:nvPr/>
          </p:nvSpPr>
          <p:spPr bwMode="auto">
            <a:xfrm>
              <a:off x="744" y="2122"/>
              <a:ext cx="747" cy="799"/>
            </a:xfrm>
            <a:prstGeom prst="triangle">
              <a:avLst>
                <a:gd name="adj" fmla="val 50000"/>
              </a:avLst>
            </a:prstGeom>
            <a:solidFill>
              <a:srgbClr val="FFFFCC"/>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l" eaLnBrk="0" fontAlgn="auto" hangingPunct="0">
                <a:spcBef>
                  <a:spcPts val="0"/>
                </a:spcBef>
                <a:spcAft>
                  <a:spcPts val="0"/>
                </a:spcAft>
                <a:buClrTx/>
                <a:defRPr/>
              </a:pPr>
              <a:endParaRPr lang="en-US" sz="1200" dirty="0">
                <a:solidFill>
                  <a:srgbClr val="FFFFFF"/>
                </a:solidFill>
                <a:cs typeface="Arial" pitchFamily="34" charset="0"/>
              </a:endParaRPr>
            </a:p>
          </p:txBody>
        </p:sp>
        <p:sp>
          <p:nvSpPr>
            <p:cNvPr id="36961" name="Text Box 14"/>
            <p:cNvSpPr txBox="1">
              <a:spLocks noChangeArrowheads="1"/>
            </p:cNvSpPr>
            <p:nvPr/>
          </p:nvSpPr>
          <p:spPr bwMode="auto">
            <a:xfrm>
              <a:off x="671" y="2615"/>
              <a:ext cx="896" cy="252"/>
            </a:xfrm>
            <a:prstGeom prst="rect">
              <a:avLst/>
            </a:prstGeom>
            <a:noFill/>
            <a:ln w="9525">
              <a:noFill/>
              <a:miter lim="800000"/>
              <a:headEnd/>
              <a:tailEnd/>
            </a:ln>
          </p:spPr>
          <p:txBody>
            <a:bodyPr>
              <a:spAutoFit/>
            </a:bodyPr>
            <a:lstStyle/>
            <a:p>
              <a:pPr eaLnBrk="0" hangingPunct="0">
                <a:lnSpc>
                  <a:spcPct val="80000"/>
                </a:lnSpc>
                <a:buClrTx/>
              </a:pPr>
              <a:endParaRPr lang="en-US" sz="1200" b="1">
                <a:solidFill>
                  <a:srgbClr val="000000"/>
                </a:solidFill>
                <a:latin typeface="Calibri" pitchFamily="34" charset="0"/>
                <a:cs typeface="Arial" charset="0"/>
              </a:endParaRPr>
            </a:p>
          </p:txBody>
        </p:sp>
      </p:grpSp>
      <p:grpSp>
        <p:nvGrpSpPr>
          <p:cNvPr id="8" name="Group 133"/>
          <p:cNvGrpSpPr>
            <a:grpSpLocks noChangeAspect="1"/>
          </p:cNvGrpSpPr>
          <p:nvPr/>
        </p:nvGrpSpPr>
        <p:grpSpPr bwMode="auto">
          <a:xfrm>
            <a:off x="3262313" y="5410200"/>
            <a:ext cx="1236662" cy="838200"/>
            <a:chOff x="671" y="2122"/>
            <a:chExt cx="896" cy="799"/>
          </a:xfrm>
        </p:grpSpPr>
        <p:sp>
          <p:nvSpPr>
            <p:cNvPr id="154" name="AutoShape 9"/>
            <p:cNvSpPr>
              <a:spLocks noChangeArrowheads="1"/>
            </p:cNvSpPr>
            <p:nvPr/>
          </p:nvSpPr>
          <p:spPr bwMode="auto">
            <a:xfrm>
              <a:off x="744" y="2122"/>
              <a:ext cx="747" cy="799"/>
            </a:xfrm>
            <a:prstGeom prst="triangle">
              <a:avLst>
                <a:gd name="adj" fmla="val 50000"/>
              </a:avLst>
            </a:prstGeom>
            <a:solidFill>
              <a:srgbClr val="FFFFCC"/>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l" eaLnBrk="0" fontAlgn="auto" hangingPunct="0">
                <a:spcBef>
                  <a:spcPts val="0"/>
                </a:spcBef>
                <a:spcAft>
                  <a:spcPts val="0"/>
                </a:spcAft>
                <a:buClrTx/>
                <a:defRPr/>
              </a:pPr>
              <a:endParaRPr lang="en-US" sz="1200" dirty="0">
                <a:solidFill>
                  <a:srgbClr val="FFFFFF"/>
                </a:solidFill>
                <a:cs typeface="Arial" pitchFamily="34" charset="0"/>
              </a:endParaRPr>
            </a:p>
          </p:txBody>
        </p:sp>
        <p:sp>
          <p:nvSpPr>
            <p:cNvPr id="36957" name="Text Box 14"/>
            <p:cNvSpPr txBox="1">
              <a:spLocks noChangeArrowheads="1"/>
            </p:cNvSpPr>
            <p:nvPr/>
          </p:nvSpPr>
          <p:spPr bwMode="auto">
            <a:xfrm>
              <a:off x="671" y="2615"/>
              <a:ext cx="896" cy="229"/>
            </a:xfrm>
            <a:prstGeom prst="rect">
              <a:avLst/>
            </a:prstGeom>
            <a:noFill/>
            <a:ln w="9525">
              <a:noFill/>
              <a:miter lim="800000"/>
              <a:headEnd/>
              <a:tailEnd/>
            </a:ln>
          </p:spPr>
          <p:txBody>
            <a:bodyPr>
              <a:spAutoFit/>
            </a:bodyPr>
            <a:lstStyle/>
            <a:p>
              <a:pPr eaLnBrk="0" hangingPunct="0">
                <a:lnSpc>
                  <a:spcPct val="80000"/>
                </a:lnSpc>
                <a:buClrTx/>
              </a:pPr>
              <a:endParaRPr lang="en-US" sz="1200" b="1">
                <a:solidFill>
                  <a:srgbClr val="000000"/>
                </a:solidFill>
                <a:latin typeface="Calibri" pitchFamily="34" charset="0"/>
                <a:cs typeface="Arial" charset="0"/>
              </a:endParaRPr>
            </a:p>
          </p:txBody>
        </p:sp>
      </p:grpSp>
      <p:sp>
        <p:nvSpPr>
          <p:cNvPr id="36920" name="Oval 13"/>
          <p:cNvSpPr>
            <a:spLocks noChangeAspect="1" noChangeArrowheads="1"/>
          </p:cNvSpPr>
          <p:nvPr/>
        </p:nvSpPr>
        <p:spPr bwMode="gray">
          <a:xfrm>
            <a:off x="3767138" y="4438650"/>
            <a:ext cx="241300" cy="133350"/>
          </a:xfrm>
          <a:prstGeom prst="ellipse">
            <a:avLst/>
          </a:prstGeom>
          <a:solidFill>
            <a:srgbClr val="006600"/>
          </a:solidFill>
          <a:ln w="12700">
            <a:solidFill>
              <a:schemeClr val="tx1"/>
            </a:solidFill>
            <a:round/>
            <a:headEnd/>
            <a:tailEnd/>
          </a:ln>
        </p:spPr>
        <p:txBody>
          <a:bodyPr wrap="none" lIns="96652" tIns="48327" rIns="96652" bIns="48327" anchor="ctr"/>
          <a:lstStyle/>
          <a:p>
            <a:pPr eaLnBrk="0" hangingPunct="0">
              <a:buClrTx/>
            </a:pPr>
            <a:endParaRPr lang="en-US" sz="1200" b="1">
              <a:solidFill>
                <a:srgbClr val="FFFF66"/>
              </a:solidFill>
              <a:latin typeface="Calibri" pitchFamily="34" charset="0"/>
              <a:cs typeface="Arial" charset="0"/>
            </a:endParaRPr>
          </a:p>
        </p:txBody>
      </p:sp>
      <p:sp>
        <p:nvSpPr>
          <p:cNvPr id="36921" name="Oval 13"/>
          <p:cNvSpPr>
            <a:spLocks noChangeAspect="1" noChangeArrowheads="1"/>
          </p:cNvSpPr>
          <p:nvPr/>
        </p:nvSpPr>
        <p:spPr bwMode="gray">
          <a:xfrm>
            <a:off x="4252913" y="5181600"/>
            <a:ext cx="241300" cy="133350"/>
          </a:xfrm>
          <a:prstGeom prst="ellipse">
            <a:avLst/>
          </a:prstGeom>
          <a:solidFill>
            <a:srgbClr val="006600"/>
          </a:solidFill>
          <a:ln w="12700">
            <a:solidFill>
              <a:schemeClr val="tx1"/>
            </a:solidFill>
            <a:round/>
            <a:headEnd/>
            <a:tailEnd/>
          </a:ln>
        </p:spPr>
        <p:txBody>
          <a:bodyPr wrap="none" lIns="96652" tIns="48327" rIns="96652" bIns="48327" anchor="ctr"/>
          <a:lstStyle/>
          <a:p>
            <a:pPr eaLnBrk="0" hangingPunct="0">
              <a:buClrTx/>
            </a:pPr>
            <a:endParaRPr lang="en-US" sz="1200" b="1">
              <a:solidFill>
                <a:srgbClr val="FFFF66"/>
              </a:solidFill>
              <a:latin typeface="Calibri" pitchFamily="34" charset="0"/>
              <a:cs typeface="Arial" charset="0"/>
            </a:endParaRPr>
          </a:p>
        </p:txBody>
      </p:sp>
      <p:sp>
        <p:nvSpPr>
          <p:cNvPr id="36922" name="Oval 13"/>
          <p:cNvSpPr>
            <a:spLocks noChangeAspect="1" noChangeArrowheads="1"/>
          </p:cNvSpPr>
          <p:nvPr/>
        </p:nvSpPr>
        <p:spPr bwMode="gray">
          <a:xfrm>
            <a:off x="3754438" y="5353050"/>
            <a:ext cx="241300" cy="133350"/>
          </a:xfrm>
          <a:prstGeom prst="ellipse">
            <a:avLst/>
          </a:prstGeom>
          <a:solidFill>
            <a:srgbClr val="006600"/>
          </a:solidFill>
          <a:ln w="12700">
            <a:solidFill>
              <a:schemeClr val="tx1"/>
            </a:solidFill>
            <a:round/>
            <a:headEnd/>
            <a:tailEnd/>
          </a:ln>
        </p:spPr>
        <p:txBody>
          <a:bodyPr wrap="none" lIns="96652" tIns="48327" rIns="96652" bIns="48327" anchor="ctr"/>
          <a:lstStyle/>
          <a:p>
            <a:pPr eaLnBrk="0" hangingPunct="0">
              <a:buClrTx/>
            </a:pPr>
            <a:endParaRPr lang="en-US" sz="1200" b="1">
              <a:solidFill>
                <a:srgbClr val="FFFF66"/>
              </a:solidFill>
              <a:latin typeface="Calibri" pitchFamily="34" charset="0"/>
              <a:cs typeface="Arial" charset="0"/>
            </a:endParaRPr>
          </a:p>
        </p:txBody>
      </p:sp>
      <p:sp>
        <p:nvSpPr>
          <p:cNvPr id="36923" name="Oval 13"/>
          <p:cNvSpPr>
            <a:spLocks noChangeAspect="1" noChangeArrowheads="1"/>
          </p:cNvSpPr>
          <p:nvPr/>
        </p:nvSpPr>
        <p:spPr bwMode="gray">
          <a:xfrm>
            <a:off x="3262313" y="5181600"/>
            <a:ext cx="241300" cy="133350"/>
          </a:xfrm>
          <a:prstGeom prst="ellipse">
            <a:avLst/>
          </a:prstGeom>
          <a:solidFill>
            <a:srgbClr val="006600"/>
          </a:solidFill>
          <a:ln w="12700">
            <a:solidFill>
              <a:schemeClr val="tx1"/>
            </a:solidFill>
            <a:round/>
            <a:headEnd/>
            <a:tailEnd/>
          </a:ln>
        </p:spPr>
        <p:txBody>
          <a:bodyPr wrap="none" lIns="96652" tIns="48327" rIns="96652" bIns="48327" anchor="ctr"/>
          <a:lstStyle/>
          <a:p>
            <a:pPr eaLnBrk="0" hangingPunct="0">
              <a:buClrTx/>
            </a:pPr>
            <a:endParaRPr lang="en-US" sz="1200" b="1">
              <a:solidFill>
                <a:srgbClr val="FFFF66"/>
              </a:solidFill>
              <a:latin typeface="Calibri" pitchFamily="34" charset="0"/>
              <a:cs typeface="Arial" charset="0"/>
            </a:endParaRPr>
          </a:p>
        </p:txBody>
      </p:sp>
      <p:sp>
        <p:nvSpPr>
          <p:cNvPr id="36924" name="Oval 13"/>
          <p:cNvSpPr>
            <a:spLocks noChangeAspect="1" noChangeArrowheads="1"/>
          </p:cNvSpPr>
          <p:nvPr/>
        </p:nvSpPr>
        <p:spPr bwMode="gray">
          <a:xfrm>
            <a:off x="4252913" y="6172200"/>
            <a:ext cx="241300" cy="133350"/>
          </a:xfrm>
          <a:prstGeom prst="ellipse">
            <a:avLst/>
          </a:prstGeom>
          <a:solidFill>
            <a:srgbClr val="006600"/>
          </a:solidFill>
          <a:ln w="12700">
            <a:solidFill>
              <a:schemeClr val="tx1"/>
            </a:solidFill>
            <a:round/>
            <a:headEnd/>
            <a:tailEnd/>
          </a:ln>
        </p:spPr>
        <p:txBody>
          <a:bodyPr wrap="none" lIns="96652" tIns="48327" rIns="96652" bIns="48327" anchor="ctr"/>
          <a:lstStyle/>
          <a:p>
            <a:pPr eaLnBrk="0" hangingPunct="0">
              <a:buClrTx/>
            </a:pPr>
            <a:endParaRPr lang="en-US" sz="1200" b="1">
              <a:solidFill>
                <a:srgbClr val="FFFF66"/>
              </a:solidFill>
              <a:latin typeface="Calibri" pitchFamily="34" charset="0"/>
              <a:cs typeface="Arial" charset="0"/>
            </a:endParaRPr>
          </a:p>
        </p:txBody>
      </p:sp>
      <p:sp>
        <p:nvSpPr>
          <p:cNvPr id="36925" name="Oval 13"/>
          <p:cNvSpPr>
            <a:spLocks noChangeAspect="1" noChangeArrowheads="1"/>
          </p:cNvSpPr>
          <p:nvPr/>
        </p:nvSpPr>
        <p:spPr bwMode="gray">
          <a:xfrm>
            <a:off x="3262313" y="6172200"/>
            <a:ext cx="241300" cy="133350"/>
          </a:xfrm>
          <a:prstGeom prst="ellipse">
            <a:avLst/>
          </a:prstGeom>
          <a:solidFill>
            <a:srgbClr val="006600"/>
          </a:solidFill>
          <a:ln w="12700">
            <a:solidFill>
              <a:schemeClr val="tx1"/>
            </a:solidFill>
            <a:round/>
            <a:headEnd/>
            <a:tailEnd/>
          </a:ln>
        </p:spPr>
        <p:txBody>
          <a:bodyPr wrap="none" lIns="96652" tIns="48327" rIns="96652" bIns="48327" anchor="ctr"/>
          <a:lstStyle/>
          <a:p>
            <a:pPr eaLnBrk="0" hangingPunct="0">
              <a:buClrTx/>
            </a:pPr>
            <a:endParaRPr lang="en-US" sz="1200" b="1">
              <a:solidFill>
                <a:srgbClr val="FFFF66"/>
              </a:solidFill>
              <a:latin typeface="Calibri" pitchFamily="34" charset="0"/>
              <a:cs typeface="Arial" charset="0"/>
            </a:endParaRPr>
          </a:p>
        </p:txBody>
      </p:sp>
      <p:sp>
        <p:nvSpPr>
          <p:cNvPr id="36926" name="TextBox 31"/>
          <p:cNvSpPr txBox="1">
            <a:spLocks noChangeArrowheads="1"/>
          </p:cNvSpPr>
          <p:nvPr/>
        </p:nvSpPr>
        <p:spPr bwMode="auto">
          <a:xfrm>
            <a:off x="3109913" y="4592638"/>
            <a:ext cx="1524000" cy="584200"/>
          </a:xfrm>
          <a:prstGeom prst="rect">
            <a:avLst/>
          </a:prstGeom>
          <a:noFill/>
          <a:ln w="9525">
            <a:noFill/>
            <a:miter lim="800000"/>
            <a:headEnd/>
            <a:tailEnd/>
          </a:ln>
        </p:spPr>
        <p:txBody>
          <a:bodyPr lIns="91427" tIns="45713" rIns="91427" bIns="45713">
            <a:spAutoFit/>
          </a:bodyPr>
          <a:lstStyle/>
          <a:p>
            <a:pPr>
              <a:buClrTx/>
            </a:pPr>
            <a:r>
              <a:rPr lang="en-US" sz="1600" b="1">
                <a:latin typeface="Calibri" pitchFamily="34" charset="0"/>
                <a:cs typeface="Arial" charset="0"/>
              </a:rPr>
              <a:t>Human </a:t>
            </a:r>
          </a:p>
          <a:p>
            <a:pPr>
              <a:buClrTx/>
            </a:pPr>
            <a:r>
              <a:rPr lang="en-US" sz="1600" b="1">
                <a:latin typeface="Calibri" pitchFamily="34" charset="0"/>
                <a:cs typeface="Arial" charset="0"/>
              </a:rPr>
              <a:t>Capital</a:t>
            </a:r>
          </a:p>
        </p:txBody>
      </p:sp>
      <p:sp>
        <p:nvSpPr>
          <p:cNvPr id="36927" name="TextBox 30"/>
          <p:cNvSpPr txBox="1">
            <a:spLocks noChangeArrowheads="1"/>
          </p:cNvSpPr>
          <p:nvPr/>
        </p:nvSpPr>
        <p:spPr bwMode="auto">
          <a:xfrm>
            <a:off x="3109913" y="5526088"/>
            <a:ext cx="1524000" cy="584200"/>
          </a:xfrm>
          <a:prstGeom prst="rect">
            <a:avLst/>
          </a:prstGeom>
          <a:noFill/>
          <a:ln w="9525">
            <a:noFill/>
            <a:miter lim="800000"/>
            <a:headEnd/>
            <a:tailEnd/>
          </a:ln>
        </p:spPr>
        <p:txBody>
          <a:bodyPr lIns="91427" tIns="45713" rIns="91427" bIns="45713">
            <a:spAutoFit/>
          </a:bodyPr>
          <a:lstStyle/>
          <a:p>
            <a:pPr>
              <a:buClrTx/>
            </a:pPr>
            <a:r>
              <a:rPr lang="en-US" sz="1600" b="1">
                <a:latin typeface="Calibri" pitchFamily="34" charset="0"/>
                <a:cs typeface="Arial" charset="0"/>
              </a:rPr>
              <a:t>Services &amp; </a:t>
            </a:r>
          </a:p>
          <a:p>
            <a:pPr>
              <a:buClrTx/>
            </a:pPr>
            <a:r>
              <a:rPr lang="en-US" sz="1600" b="1">
                <a:latin typeface="Calibri" pitchFamily="34" charset="0"/>
                <a:cs typeface="Arial" charset="0"/>
              </a:rPr>
              <a:t>Infrastructure</a:t>
            </a:r>
          </a:p>
        </p:txBody>
      </p:sp>
      <p:cxnSp>
        <p:nvCxnSpPr>
          <p:cNvPr id="163" name="Straight Connector 162"/>
          <p:cNvCxnSpPr>
            <a:endCxn id="36898" idx="0"/>
          </p:cNvCxnSpPr>
          <p:nvPr/>
        </p:nvCxnSpPr>
        <p:spPr>
          <a:xfrm>
            <a:off x="2319338" y="2590800"/>
            <a:ext cx="3152775" cy="1588"/>
          </a:xfrm>
          <a:prstGeom prst="line">
            <a:avLst/>
          </a:prstGeom>
        </p:spPr>
        <p:style>
          <a:lnRef idx="1">
            <a:schemeClr val="dk1"/>
          </a:lnRef>
          <a:fillRef idx="0">
            <a:schemeClr val="dk1"/>
          </a:fillRef>
          <a:effectRef idx="0">
            <a:schemeClr val="dk1"/>
          </a:effectRef>
          <a:fontRef idx="minor">
            <a:schemeClr val="tx1"/>
          </a:fontRef>
        </p:style>
      </p:cxnSp>
      <p:cxnSp>
        <p:nvCxnSpPr>
          <p:cNvPr id="165" name="Straight Connector 164"/>
          <p:cNvCxnSpPr/>
          <p:nvPr/>
        </p:nvCxnSpPr>
        <p:spPr>
          <a:xfrm>
            <a:off x="2319338" y="3276600"/>
            <a:ext cx="3152775" cy="1588"/>
          </a:xfrm>
          <a:prstGeom prst="line">
            <a:avLst/>
          </a:prstGeom>
        </p:spPr>
        <p:style>
          <a:lnRef idx="1">
            <a:schemeClr val="dk1"/>
          </a:lnRef>
          <a:fillRef idx="0">
            <a:schemeClr val="dk1"/>
          </a:fillRef>
          <a:effectRef idx="0">
            <a:schemeClr val="dk1"/>
          </a:effectRef>
          <a:fontRef idx="minor">
            <a:schemeClr val="tx1"/>
          </a:fontRef>
        </p:style>
      </p:cxnSp>
      <p:cxnSp>
        <p:nvCxnSpPr>
          <p:cNvPr id="166" name="Straight Connector 165"/>
          <p:cNvCxnSpPr/>
          <p:nvPr/>
        </p:nvCxnSpPr>
        <p:spPr>
          <a:xfrm>
            <a:off x="2319338" y="6324600"/>
            <a:ext cx="3152775" cy="1588"/>
          </a:xfrm>
          <a:prstGeom prst="line">
            <a:avLst/>
          </a:prstGeom>
        </p:spPr>
        <p:style>
          <a:lnRef idx="1">
            <a:schemeClr val="dk1"/>
          </a:lnRef>
          <a:fillRef idx="0">
            <a:schemeClr val="dk1"/>
          </a:fillRef>
          <a:effectRef idx="0">
            <a:schemeClr val="dk1"/>
          </a:effectRef>
          <a:fontRef idx="minor">
            <a:schemeClr val="tx1"/>
          </a:fontRef>
        </p:style>
      </p:cxnSp>
      <p:cxnSp>
        <p:nvCxnSpPr>
          <p:cNvPr id="177" name="Straight Connector 176"/>
          <p:cNvCxnSpPr/>
          <p:nvPr/>
        </p:nvCxnSpPr>
        <p:spPr>
          <a:xfrm>
            <a:off x="2319338" y="4419600"/>
            <a:ext cx="3152775" cy="1588"/>
          </a:xfrm>
          <a:prstGeom prst="line">
            <a:avLst/>
          </a:prstGeom>
        </p:spPr>
        <p:style>
          <a:lnRef idx="1">
            <a:schemeClr val="dk1"/>
          </a:lnRef>
          <a:fillRef idx="0">
            <a:schemeClr val="dk1"/>
          </a:fillRef>
          <a:effectRef idx="0">
            <a:schemeClr val="dk1"/>
          </a:effectRef>
          <a:fontRef idx="minor">
            <a:schemeClr val="tx1"/>
          </a:fontRef>
        </p:style>
      </p:cxnSp>
      <p:cxnSp>
        <p:nvCxnSpPr>
          <p:cNvPr id="178" name="Straight Connector 177"/>
          <p:cNvCxnSpPr/>
          <p:nvPr/>
        </p:nvCxnSpPr>
        <p:spPr>
          <a:xfrm flipV="1">
            <a:off x="5472113" y="2667000"/>
            <a:ext cx="2170112"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5472113" y="3810000"/>
            <a:ext cx="2201862"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V="1">
            <a:off x="5472113" y="5715000"/>
            <a:ext cx="2201862"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36935" name="Rectangle 23"/>
          <p:cNvSpPr>
            <a:spLocks noChangeArrowheads="1"/>
          </p:cNvSpPr>
          <p:nvPr/>
        </p:nvSpPr>
        <p:spPr bwMode="auto">
          <a:xfrm rot="-945070">
            <a:off x="6103938" y="6070600"/>
            <a:ext cx="968375" cy="185738"/>
          </a:xfrm>
          <a:prstGeom prst="rect">
            <a:avLst/>
          </a:prstGeom>
          <a:noFill/>
          <a:ln w="9525">
            <a:noFill/>
            <a:miter lim="800000"/>
            <a:headEnd/>
            <a:tailEnd/>
          </a:ln>
        </p:spPr>
        <p:txBody>
          <a:bodyPr wrap="none" lIns="0" tIns="0" rIns="0" bIns="0">
            <a:spAutoFit/>
          </a:bodyPr>
          <a:lstStyle/>
          <a:p>
            <a:pPr algn="l">
              <a:buClrTx/>
            </a:pPr>
            <a:r>
              <a:rPr lang="en-US" sz="1200" b="1">
                <a:solidFill>
                  <a:srgbClr val="000000"/>
                </a:solidFill>
                <a:latin typeface="Calibri" pitchFamily="34" charset="0"/>
                <a:cs typeface="Arial" charset="0"/>
              </a:rPr>
              <a:t>Unique to CE</a:t>
            </a:r>
          </a:p>
        </p:txBody>
      </p:sp>
      <p:cxnSp>
        <p:nvCxnSpPr>
          <p:cNvPr id="187" name="Straight Connector 186"/>
          <p:cNvCxnSpPr/>
          <p:nvPr/>
        </p:nvCxnSpPr>
        <p:spPr>
          <a:xfrm>
            <a:off x="2319338" y="5334000"/>
            <a:ext cx="3152775" cy="1588"/>
          </a:xfrm>
          <a:prstGeom prst="line">
            <a:avLst/>
          </a:prstGeom>
        </p:spPr>
        <p:style>
          <a:lnRef idx="1">
            <a:schemeClr val="dk1"/>
          </a:lnRef>
          <a:fillRef idx="0">
            <a:schemeClr val="dk1"/>
          </a:fillRef>
          <a:effectRef idx="0">
            <a:schemeClr val="dk1"/>
          </a:effectRef>
          <a:fontRef idx="minor">
            <a:schemeClr val="tx1"/>
          </a:fontRef>
        </p:style>
      </p:cxnSp>
      <p:cxnSp>
        <p:nvCxnSpPr>
          <p:cNvPr id="195" name="Straight Connector 194"/>
          <p:cNvCxnSpPr/>
          <p:nvPr/>
        </p:nvCxnSpPr>
        <p:spPr>
          <a:xfrm flipV="1">
            <a:off x="5443538" y="4724400"/>
            <a:ext cx="22098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708025" y="3276600"/>
            <a:ext cx="1828800" cy="158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07" name="Straight Connector 206"/>
          <p:cNvCxnSpPr/>
          <p:nvPr/>
        </p:nvCxnSpPr>
        <p:spPr>
          <a:xfrm>
            <a:off x="708025" y="4418013"/>
            <a:ext cx="1828800" cy="158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08" name="Straight Connector 207"/>
          <p:cNvCxnSpPr/>
          <p:nvPr/>
        </p:nvCxnSpPr>
        <p:spPr>
          <a:xfrm>
            <a:off x="708025" y="5332413"/>
            <a:ext cx="1828800" cy="158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09" name="Straight Connector 208"/>
          <p:cNvCxnSpPr/>
          <p:nvPr/>
        </p:nvCxnSpPr>
        <p:spPr>
          <a:xfrm>
            <a:off x="708025" y="6323013"/>
            <a:ext cx="1828800" cy="1587"/>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6942" name="Line 154"/>
          <p:cNvSpPr>
            <a:spLocks noChangeShapeType="1"/>
          </p:cNvSpPr>
          <p:nvPr/>
        </p:nvSpPr>
        <p:spPr bwMode="auto">
          <a:xfrm>
            <a:off x="7881938" y="1905000"/>
            <a:ext cx="0" cy="3733800"/>
          </a:xfrm>
          <a:prstGeom prst="line">
            <a:avLst/>
          </a:prstGeom>
          <a:noFill/>
          <a:ln w="28575">
            <a:solidFill>
              <a:schemeClr val="tx1"/>
            </a:solidFill>
            <a:round/>
            <a:headEnd/>
            <a:tailEnd/>
          </a:ln>
        </p:spPr>
        <p:txBody>
          <a:bodyPr lIns="91427" tIns="45713" rIns="91427" bIns="45713"/>
          <a:lstStyle/>
          <a:p>
            <a:endParaRPr lang="en-US"/>
          </a:p>
        </p:txBody>
      </p:sp>
      <p:sp>
        <p:nvSpPr>
          <p:cNvPr id="36943" name="Line 154"/>
          <p:cNvSpPr>
            <a:spLocks noChangeShapeType="1"/>
          </p:cNvSpPr>
          <p:nvPr/>
        </p:nvSpPr>
        <p:spPr bwMode="auto">
          <a:xfrm>
            <a:off x="8099425" y="1828800"/>
            <a:ext cx="0" cy="3733800"/>
          </a:xfrm>
          <a:prstGeom prst="line">
            <a:avLst/>
          </a:prstGeom>
          <a:noFill/>
          <a:ln w="28575">
            <a:solidFill>
              <a:schemeClr val="tx1"/>
            </a:solidFill>
            <a:round/>
            <a:headEnd/>
            <a:tailEnd/>
          </a:ln>
        </p:spPr>
        <p:txBody>
          <a:bodyPr lIns="91427" tIns="45713" rIns="91427" bIns="45713"/>
          <a:lstStyle/>
          <a:p>
            <a:endParaRPr lang="en-US"/>
          </a:p>
        </p:txBody>
      </p:sp>
      <p:sp>
        <p:nvSpPr>
          <p:cNvPr id="36944" name="Line 154"/>
          <p:cNvSpPr>
            <a:spLocks noChangeShapeType="1"/>
          </p:cNvSpPr>
          <p:nvPr/>
        </p:nvSpPr>
        <p:spPr bwMode="auto">
          <a:xfrm>
            <a:off x="8328025" y="1752600"/>
            <a:ext cx="0" cy="3733800"/>
          </a:xfrm>
          <a:prstGeom prst="line">
            <a:avLst/>
          </a:prstGeom>
          <a:noFill/>
          <a:ln w="28575">
            <a:solidFill>
              <a:schemeClr val="tx1"/>
            </a:solidFill>
            <a:round/>
            <a:headEnd/>
            <a:tailEnd/>
          </a:ln>
        </p:spPr>
        <p:txBody>
          <a:bodyPr lIns="91427" tIns="45713" rIns="91427" bIns="45713"/>
          <a:lstStyle/>
          <a:p>
            <a:endParaRPr lang="en-US"/>
          </a:p>
        </p:txBody>
      </p:sp>
      <p:cxnSp>
        <p:nvCxnSpPr>
          <p:cNvPr id="227" name="Straight Connector 226"/>
          <p:cNvCxnSpPr>
            <a:stCxn id="145" idx="0"/>
            <a:endCxn id="36944" idx="0"/>
          </p:cNvCxnSpPr>
          <p:nvPr/>
        </p:nvCxnSpPr>
        <p:spPr>
          <a:xfrm rot="5400000" flipH="1" flipV="1">
            <a:off x="7890669" y="1543844"/>
            <a:ext cx="228600" cy="64611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5400000" flipH="1" flipV="1">
            <a:off x="7890669" y="5277644"/>
            <a:ext cx="228600" cy="64611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6947" name="Rectangle 23"/>
          <p:cNvSpPr>
            <a:spLocks noChangeArrowheads="1"/>
          </p:cNvSpPr>
          <p:nvPr/>
        </p:nvSpPr>
        <p:spPr bwMode="auto">
          <a:xfrm rot="-945070">
            <a:off x="7710488" y="5637213"/>
            <a:ext cx="711200" cy="369887"/>
          </a:xfrm>
          <a:prstGeom prst="rect">
            <a:avLst/>
          </a:prstGeom>
          <a:noFill/>
          <a:ln w="9525">
            <a:noFill/>
            <a:miter lim="800000"/>
            <a:headEnd/>
            <a:tailEnd/>
          </a:ln>
        </p:spPr>
        <p:txBody>
          <a:bodyPr wrap="none" lIns="0" tIns="0" rIns="0" bIns="0">
            <a:spAutoFit/>
          </a:bodyPr>
          <a:lstStyle/>
          <a:p>
            <a:pPr>
              <a:buClrTx/>
            </a:pPr>
            <a:r>
              <a:rPr lang="en-US" sz="1200" b="1">
                <a:solidFill>
                  <a:srgbClr val="000000"/>
                </a:solidFill>
                <a:latin typeface="Calibri" pitchFamily="34" charset="0"/>
                <a:cs typeface="Arial" charset="0"/>
              </a:rPr>
              <a:t>Common </a:t>
            </a:r>
          </a:p>
          <a:p>
            <a:pPr>
              <a:buClrTx/>
            </a:pPr>
            <a:r>
              <a:rPr lang="en-US" sz="1200" b="1">
                <a:solidFill>
                  <a:srgbClr val="000000"/>
                </a:solidFill>
                <a:latin typeface="Calibri" pitchFamily="34" charset="0"/>
                <a:cs typeface="Arial" charset="0"/>
              </a:rPr>
              <a:t>to CEs</a:t>
            </a:r>
          </a:p>
        </p:txBody>
      </p:sp>
      <p:sp>
        <p:nvSpPr>
          <p:cNvPr id="36948" name="Rectangle 234"/>
          <p:cNvSpPr>
            <a:spLocks noChangeArrowheads="1"/>
          </p:cNvSpPr>
          <p:nvPr/>
        </p:nvSpPr>
        <p:spPr bwMode="auto">
          <a:xfrm rot="-5400000">
            <a:off x="6125370" y="3745706"/>
            <a:ext cx="3275012" cy="276225"/>
          </a:xfrm>
          <a:prstGeom prst="rect">
            <a:avLst/>
          </a:prstGeom>
          <a:noFill/>
          <a:ln w="9525">
            <a:noFill/>
            <a:miter lim="800000"/>
            <a:headEnd/>
            <a:tailEnd/>
          </a:ln>
        </p:spPr>
        <p:txBody>
          <a:bodyPr wrap="none">
            <a:spAutoFit/>
          </a:bodyPr>
          <a:lstStyle/>
          <a:p>
            <a:pPr>
              <a:buClrTx/>
            </a:pPr>
            <a:r>
              <a:rPr lang="en-US" sz="1200">
                <a:latin typeface="Calibri" pitchFamily="34" charset="0"/>
                <a:cs typeface="Arial" charset="0"/>
              </a:rPr>
              <a:t>Communications, Computing, &amp; Info Systems</a:t>
            </a:r>
          </a:p>
        </p:txBody>
      </p:sp>
      <p:sp>
        <p:nvSpPr>
          <p:cNvPr id="36949" name="Rectangle 235"/>
          <p:cNvSpPr>
            <a:spLocks noChangeArrowheads="1"/>
          </p:cNvSpPr>
          <p:nvPr/>
        </p:nvSpPr>
        <p:spPr bwMode="auto">
          <a:xfrm rot="-5400000">
            <a:off x="6785769" y="3704431"/>
            <a:ext cx="2351088" cy="276225"/>
          </a:xfrm>
          <a:prstGeom prst="rect">
            <a:avLst/>
          </a:prstGeom>
          <a:noFill/>
          <a:ln w="9525">
            <a:noFill/>
            <a:miter lim="800000"/>
            <a:headEnd/>
            <a:tailEnd/>
          </a:ln>
        </p:spPr>
        <p:txBody>
          <a:bodyPr wrap="none">
            <a:spAutoFit/>
          </a:bodyPr>
          <a:lstStyle/>
          <a:p>
            <a:pPr>
              <a:buClrTx/>
            </a:pPr>
            <a:r>
              <a:rPr lang="en-US" sz="1200">
                <a:latin typeface="Calibri" pitchFamily="34" charset="0"/>
                <a:cs typeface="Arial" charset="0"/>
              </a:rPr>
              <a:t>Financial Management / Budget</a:t>
            </a:r>
          </a:p>
        </p:txBody>
      </p:sp>
      <p:sp>
        <p:nvSpPr>
          <p:cNvPr id="36950" name="Rectangle 237"/>
          <p:cNvSpPr>
            <a:spLocks noChangeArrowheads="1"/>
          </p:cNvSpPr>
          <p:nvPr/>
        </p:nvSpPr>
        <p:spPr bwMode="auto">
          <a:xfrm rot="-5400000">
            <a:off x="7100888" y="3649662"/>
            <a:ext cx="2178050" cy="276225"/>
          </a:xfrm>
          <a:prstGeom prst="rect">
            <a:avLst/>
          </a:prstGeom>
          <a:noFill/>
          <a:ln w="9525">
            <a:noFill/>
            <a:miter lim="800000"/>
            <a:headEnd/>
            <a:tailEnd/>
          </a:ln>
        </p:spPr>
        <p:txBody>
          <a:bodyPr wrap="none">
            <a:spAutoFit/>
          </a:bodyPr>
          <a:lstStyle/>
          <a:p>
            <a:pPr>
              <a:buClrTx/>
            </a:pPr>
            <a:r>
              <a:rPr lang="en-US" sz="1200">
                <a:latin typeface="Calibri" pitchFamily="34" charset="0"/>
                <a:cs typeface="Arial" charset="0"/>
              </a:rPr>
              <a:t>Operation Planning &amp; Control</a:t>
            </a:r>
          </a:p>
        </p:txBody>
      </p:sp>
      <p:sp>
        <p:nvSpPr>
          <p:cNvPr id="36951" name="TextBox 239"/>
          <p:cNvSpPr txBox="1">
            <a:spLocks noChangeArrowheads="1"/>
          </p:cNvSpPr>
          <p:nvPr/>
        </p:nvSpPr>
        <p:spPr bwMode="auto">
          <a:xfrm>
            <a:off x="304800" y="6550025"/>
            <a:ext cx="8686800" cy="307975"/>
          </a:xfrm>
          <a:prstGeom prst="rect">
            <a:avLst/>
          </a:prstGeom>
          <a:noFill/>
          <a:ln w="9525">
            <a:noFill/>
            <a:miter lim="800000"/>
            <a:headEnd/>
            <a:tailEnd/>
          </a:ln>
        </p:spPr>
        <p:txBody>
          <a:bodyPr>
            <a:spAutoFit/>
          </a:bodyPr>
          <a:lstStyle/>
          <a:p>
            <a:pPr algn="l">
              <a:buClrTx/>
            </a:pPr>
            <a:r>
              <a:rPr lang="en-US" sz="1400">
                <a:latin typeface="Calibri" pitchFamily="34" charset="0"/>
              </a:rPr>
              <a:t>Note:  Program / Budget and Cost Management constructs shown represent subset of overall framework  </a:t>
            </a:r>
          </a:p>
        </p:txBody>
      </p:sp>
      <p:sp>
        <p:nvSpPr>
          <p:cNvPr id="36952" name="Rectangle 196"/>
          <p:cNvSpPr>
            <a:spLocks noChangeArrowheads="1"/>
          </p:cNvSpPr>
          <p:nvPr/>
        </p:nvSpPr>
        <p:spPr bwMode="auto">
          <a:xfrm>
            <a:off x="838200" y="395288"/>
            <a:ext cx="7391400" cy="457200"/>
          </a:xfrm>
          <a:prstGeom prst="rect">
            <a:avLst/>
          </a:prstGeom>
          <a:noFill/>
          <a:ln w="9525">
            <a:noFill/>
            <a:miter lim="800000"/>
            <a:headEnd/>
            <a:tailEnd/>
          </a:ln>
        </p:spPr>
        <p:txBody>
          <a:bodyPr lIns="274320" tIns="0" rIns="182880" bIns="0" anchor="ctr">
            <a:spAutoFit/>
          </a:bodyPr>
          <a:lstStyle/>
          <a:p>
            <a:pPr>
              <a:buClrTx/>
            </a:pPr>
            <a:r>
              <a:rPr lang="en-US" sz="3000" b="1"/>
              <a:t>Army Cost Management Framework</a:t>
            </a:r>
          </a:p>
        </p:txBody>
      </p:sp>
      <p:sp>
        <p:nvSpPr>
          <p:cNvPr id="36953" name="Text Box 170"/>
          <p:cNvSpPr txBox="1">
            <a:spLocks noChangeArrowheads="1"/>
          </p:cNvSpPr>
          <p:nvPr/>
        </p:nvSpPr>
        <p:spPr bwMode="auto">
          <a:xfrm>
            <a:off x="231775" y="6400800"/>
            <a:ext cx="790575" cy="182563"/>
          </a:xfrm>
          <a:prstGeom prst="rect">
            <a:avLst/>
          </a:prstGeom>
          <a:noFill/>
          <a:ln w="12700" algn="ctr">
            <a:noFill/>
            <a:miter lim="800000"/>
            <a:headEnd/>
            <a:tailEnd/>
          </a:ln>
        </p:spPr>
        <p:txBody>
          <a:bodyPr wrap="none" lIns="92075" tIns="0" rIns="92075" bIns="0">
            <a:spAutoFit/>
          </a:bodyPr>
          <a:lstStyle/>
          <a:p>
            <a:r>
              <a:rPr lang="en-US" sz="1200"/>
              <a:t>S4L3_p4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3"/>
          <p:cNvSpPr txBox="1">
            <a:spLocks noGrp="1"/>
          </p:cNvSpPr>
          <p:nvPr/>
        </p:nvSpPr>
        <p:spPr bwMode="auto">
          <a:xfrm>
            <a:off x="190500" y="6561138"/>
            <a:ext cx="8763000" cy="236537"/>
          </a:xfrm>
          <a:prstGeom prst="rect">
            <a:avLst/>
          </a:prstGeom>
          <a:noFill/>
          <a:ln>
            <a:miter lim="800000"/>
            <a:headEnd/>
            <a:tailEnd/>
          </a:ln>
        </p:spPr>
        <p:txBody>
          <a:bodyPr/>
          <a:lstStyle/>
          <a:p>
            <a:pPr algn="l">
              <a:buClrTx/>
              <a:tabLst>
                <a:tab pos="8572500" algn="r"/>
              </a:tabLst>
              <a:defRPr/>
            </a:pPr>
            <a:r>
              <a:rPr lang="en-US" sz="1300" dirty="0">
                <a:solidFill>
                  <a:srgbClr val="FFFFFF"/>
                </a:solidFill>
                <a:latin typeface="+mn-lt"/>
                <a:ea typeface="ＭＳ Ｐゴシック" pitchFamily="1" charset="-128"/>
              </a:rPr>
              <a:t>	</a:t>
            </a:r>
            <a:fld id="{88571EAF-BEA6-4485-B5C1-CCC8F15B372E}" type="slidenum">
              <a:rPr lang="en-US" sz="1300">
                <a:solidFill>
                  <a:srgbClr val="FFFFFF"/>
                </a:solidFill>
                <a:latin typeface="+mn-lt"/>
                <a:ea typeface="ＭＳ Ｐゴシック" pitchFamily="1" charset="-128"/>
              </a:rPr>
              <a:pPr algn="l">
                <a:buClrTx/>
                <a:tabLst>
                  <a:tab pos="8572500" algn="r"/>
                </a:tabLst>
                <a:defRPr/>
              </a:pPr>
              <a:t>23</a:t>
            </a:fld>
            <a:endParaRPr lang="en-US" sz="1300" dirty="0">
              <a:solidFill>
                <a:srgbClr val="FFFFFF"/>
              </a:solidFill>
              <a:latin typeface="+mn-lt"/>
              <a:ea typeface="ＭＳ Ｐゴシック" pitchFamily="1" charset="-128"/>
            </a:endParaRPr>
          </a:p>
        </p:txBody>
      </p:sp>
      <p:sp>
        <p:nvSpPr>
          <p:cNvPr id="37891" name="Text Box 29"/>
          <p:cNvSpPr txBox="1">
            <a:spLocks noChangeArrowheads="1"/>
          </p:cNvSpPr>
          <p:nvPr/>
        </p:nvSpPr>
        <p:spPr bwMode="auto">
          <a:xfrm>
            <a:off x="1143000" y="212725"/>
            <a:ext cx="6769100" cy="549275"/>
          </a:xfrm>
          <a:prstGeom prst="rect">
            <a:avLst/>
          </a:prstGeom>
          <a:noFill/>
          <a:ln w="76200" cmpd="tri" algn="ctr">
            <a:noFill/>
            <a:miter lim="800000"/>
            <a:headEnd/>
            <a:tailEnd/>
          </a:ln>
        </p:spPr>
        <p:txBody>
          <a:bodyPr lIns="92075" tIns="0" rIns="92075" bIns="0">
            <a:spAutoFit/>
          </a:bodyPr>
          <a:lstStyle/>
          <a:p>
            <a:r>
              <a:rPr lang="en-US" sz="3600" b="1"/>
              <a:t>Cost Management Focus</a:t>
            </a:r>
            <a:endParaRPr lang="en-US" sz="2800" b="1"/>
          </a:p>
        </p:txBody>
      </p:sp>
      <p:sp>
        <p:nvSpPr>
          <p:cNvPr id="37892" name="Rectangle 31"/>
          <p:cNvSpPr>
            <a:spLocks noChangeArrowheads="1"/>
          </p:cNvSpPr>
          <p:nvPr/>
        </p:nvSpPr>
        <p:spPr bwMode="auto">
          <a:xfrm>
            <a:off x="1143000" y="1795463"/>
            <a:ext cx="6324600" cy="2743200"/>
          </a:xfrm>
          <a:prstGeom prst="rect">
            <a:avLst/>
          </a:prstGeom>
          <a:solidFill>
            <a:srgbClr val="CCFFCC"/>
          </a:solidFill>
          <a:ln w="19050">
            <a:solidFill>
              <a:schemeClr val="tx1"/>
            </a:solidFill>
            <a:miter lim="800000"/>
            <a:headEnd/>
            <a:tailEnd/>
          </a:ln>
        </p:spPr>
        <p:txBody>
          <a:bodyPr wrap="none" anchor="ctr"/>
          <a:lstStyle/>
          <a:p>
            <a:pPr algn="l">
              <a:buClrTx/>
            </a:pPr>
            <a:endParaRPr lang="en-US" sz="1800"/>
          </a:p>
        </p:txBody>
      </p:sp>
      <p:grpSp>
        <p:nvGrpSpPr>
          <p:cNvPr id="2" name="Group 42"/>
          <p:cNvGrpSpPr>
            <a:grpSpLocks/>
          </p:cNvGrpSpPr>
          <p:nvPr/>
        </p:nvGrpSpPr>
        <p:grpSpPr bwMode="auto">
          <a:xfrm>
            <a:off x="1665288" y="2092325"/>
            <a:ext cx="5580062" cy="2144713"/>
            <a:chOff x="1722" y="1387"/>
            <a:chExt cx="2916" cy="1074"/>
          </a:xfrm>
        </p:grpSpPr>
        <p:sp>
          <p:nvSpPr>
            <p:cNvPr id="37908" name="Rectangle 43"/>
            <p:cNvSpPr>
              <a:spLocks noChangeArrowheads="1"/>
            </p:cNvSpPr>
            <p:nvPr/>
          </p:nvSpPr>
          <p:spPr bwMode="auto">
            <a:xfrm>
              <a:off x="1722" y="1387"/>
              <a:ext cx="2916" cy="1074"/>
            </a:xfrm>
            <a:prstGeom prst="rect">
              <a:avLst/>
            </a:prstGeom>
            <a:solidFill>
              <a:srgbClr val="FFE8D1"/>
            </a:solidFill>
            <a:ln w="9525">
              <a:noFill/>
              <a:miter lim="800000"/>
              <a:headEnd/>
              <a:tailEnd/>
            </a:ln>
          </p:spPr>
          <p:txBody>
            <a:bodyPr wrap="none" anchor="ctr"/>
            <a:lstStyle/>
            <a:p>
              <a:pPr algn="l">
                <a:buClrTx/>
              </a:pPr>
              <a:endParaRPr lang="en-US" sz="1800"/>
            </a:p>
          </p:txBody>
        </p:sp>
        <p:sp>
          <p:nvSpPr>
            <p:cNvPr id="37909" name="Text Box 44"/>
            <p:cNvSpPr txBox="1">
              <a:spLocks noChangeArrowheads="1"/>
            </p:cNvSpPr>
            <p:nvPr/>
          </p:nvSpPr>
          <p:spPr bwMode="auto">
            <a:xfrm>
              <a:off x="1722" y="2163"/>
              <a:ext cx="2916" cy="168"/>
            </a:xfrm>
            <a:prstGeom prst="rect">
              <a:avLst/>
            </a:prstGeom>
            <a:noFill/>
            <a:ln w="9525">
              <a:noFill/>
              <a:miter lim="800000"/>
              <a:headEnd/>
              <a:tailEnd/>
            </a:ln>
          </p:spPr>
          <p:txBody>
            <a:bodyPr>
              <a:spAutoFit/>
            </a:bodyPr>
            <a:lstStyle/>
            <a:p>
              <a:pPr>
                <a:buClrTx/>
              </a:pPr>
              <a:endParaRPr lang="en-US" sz="1600">
                <a:latin typeface="Tahoma" pitchFamily="34" charset="0"/>
              </a:endParaRPr>
            </a:p>
          </p:txBody>
        </p:sp>
      </p:grpSp>
      <p:grpSp>
        <p:nvGrpSpPr>
          <p:cNvPr id="3" name="Group 54"/>
          <p:cNvGrpSpPr>
            <a:grpSpLocks/>
          </p:cNvGrpSpPr>
          <p:nvPr/>
        </p:nvGrpSpPr>
        <p:grpSpPr bwMode="auto">
          <a:xfrm>
            <a:off x="1417638" y="2481263"/>
            <a:ext cx="5989637" cy="1157287"/>
            <a:chOff x="785" y="2938"/>
            <a:chExt cx="1855" cy="336"/>
          </a:xfrm>
        </p:grpSpPr>
        <p:sp>
          <p:nvSpPr>
            <p:cNvPr id="37903" name="Oval 55"/>
            <p:cNvSpPr>
              <a:spLocks noChangeArrowheads="1"/>
            </p:cNvSpPr>
            <p:nvPr/>
          </p:nvSpPr>
          <p:spPr bwMode="auto">
            <a:xfrm>
              <a:off x="1409" y="2938"/>
              <a:ext cx="576" cy="336"/>
            </a:xfrm>
            <a:prstGeom prst="ellipse">
              <a:avLst/>
            </a:prstGeom>
            <a:solidFill>
              <a:schemeClr val="accent1"/>
            </a:solidFill>
            <a:ln w="9525">
              <a:solidFill>
                <a:schemeClr val="tx1"/>
              </a:solidFill>
              <a:round/>
              <a:headEnd/>
              <a:tailEnd/>
            </a:ln>
          </p:spPr>
          <p:txBody>
            <a:bodyPr wrap="none" anchor="ctr"/>
            <a:lstStyle/>
            <a:p>
              <a:pPr algn="l">
                <a:buClrTx/>
              </a:pPr>
              <a:endParaRPr lang="en-US" sz="1800"/>
            </a:p>
          </p:txBody>
        </p:sp>
        <p:grpSp>
          <p:nvGrpSpPr>
            <p:cNvPr id="4" name="Group 56"/>
            <p:cNvGrpSpPr>
              <a:grpSpLocks/>
            </p:cNvGrpSpPr>
            <p:nvPr/>
          </p:nvGrpSpPr>
          <p:grpSpPr bwMode="auto">
            <a:xfrm>
              <a:off x="785" y="2953"/>
              <a:ext cx="1855" cy="311"/>
              <a:chOff x="785" y="2976"/>
              <a:chExt cx="1855" cy="311"/>
            </a:xfrm>
          </p:grpSpPr>
          <p:sp>
            <p:nvSpPr>
              <p:cNvPr id="37905" name="AutoShape 57"/>
              <p:cNvSpPr>
                <a:spLocks noChangeArrowheads="1"/>
              </p:cNvSpPr>
              <p:nvPr/>
            </p:nvSpPr>
            <p:spPr bwMode="auto">
              <a:xfrm>
                <a:off x="785" y="2976"/>
                <a:ext cx="576" cy="311"/>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5 w 21600"/>
                  <a:gd name="T13" fmla="*/ 5417 h 21600"/>
                  <a:gd name="T14" fmla="*/ 18900 w 21600"/>
                  <a:gd name="T15" fmla="*/ 16183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a:buClrTx/>
                </a:pPr>
                <a:r>
                  <a:rPr lang="en-US" sz="1800"/>
                  <a:t>Inputs</a:t>
                </a:r>
              </a:p>
            </p:txBody>
          </p:sp>
          <p:sp>
            <p:nvSpPr>
              <p:cNvPr id="37906" name="Rectangle 58"/>
              <p:cNvSpPr>
                <a:spLocks noChangeArrowheads="1"/>
              </p:cNvSpPr>
              <p:nvPr/>
            </p:nvSpPr>
            <p:spPr bwMode="auto">
              <a:xfrm>
                <a:off x="1470" y="3033"/>
                <a:ext cx="415" cy="187"/>
              </a:xfrm>
              <a:prstGeom prst="rect">
                <a:avLst/>
              </a:prstGeom>
              <a:noFill/>
              <a:ln w="9525">
                <a:noFill/>
                <a:miter lim="800000"/>
                <a:headEnd/>
                <a:tailEnd/>
              </a:ln>
            </p:spPr>
            <p:txBody>
              <a:bodyPr wrap="none">
                <a:spAutoFit/>
              </a:bodyPr>
              <a:lstStyle/>
              <a:p>
                <a:pPr>
                  <a:spcBef>
                    <a:spcPct val="100000"/>
                  </a:spcBef>
                  <a:buClrTx/>
                </a:pPr>
                <a:r>
                  <a:rPr lang="en-US" sz="1800"/>
                  <a:t>Conversion</a:t>
                </a:r>
              </a:p>
              <a:p>
                <a:pPr>
                  <a:buClrTx/>
                </a:pPr>
                <a:r>
                  <a:rPr lang="en-US" sz="1800"/>
                  <a:t>“Work”</a:t>
                </a:r>
              </a:p>
            </p:txBody>
          </p:sp>
          <p:sp>
            <p:nvSpPr>
              <p:cNvPr id="37907" name="AutoShape 59"/>
              <p:cNvSpPr>
                <a:spLocks noChangeArrowheads="1"/>
              </p:cNvSpPr>
              <p:nvPr/>
            </p:nvSpPr>
            <p:spPr bwMode="auto">
              <a:xfrm>
                <a:off x="2064" y="2976"/>
                <a:ext cx="576" cy="311"/>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5 w 21600"/>
                  <a:gd name="T13" fmla="*/ 5417 h 21600"/>
                  <a:gd name="T14" fmla="*/ 18900 w 21600"/>
                  <a:gd name="T15" fmla="*/ 16183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a:buClrTx/>
                </a:pPr>
                <a:r>
                  <a:rPr lang="en-US" sz="1800"/>
                  <a:t> Outputs</a:t>
                </a:r>
              </a:p>
            </p:txBody>
          </p:sp>
        </p:grpSp>
      </p:grpSp>
      <p:sp>
        <p:nvSpPr>
          <p:cNvPr id="37895" name="TextBox 21"/>
          <p:cNvSpPr txBox="1">
            <a:spLocks noChangeArrowheads="1"/>
          </p:cNvSpPr>
          <p:nvPr/>
        </p:nvSpPr>
        <p:spPr bwMode="auto">
          <a:xfrm>
            <a:off x="1295400" y="4691063"/>
            <a:ext cx="1339850" cy="2014537"/>
          </a:xfrm>
          <a:prstGeom prst="rect">
            <a:avLst/>
          </a:prstGeom>
          <a:noFill/>
          <a:ln w="9525">
            <a:noFill/>
            <a:miter lim="800000"/>
            <a:headEnd/>
            <a:tailEnd/>
          </a:ln>
        </p:spPr>
        <p:txBody>
          <a:bodyPr wrap="none">
            <a:spAutoFit/>
          </a:bodyPr>
          <a:lstStyle/>
          <a:p>
            <a:pPr algn="l">
              <a:buClrTx/>
            </a:pPr>
            <a:r>
              <a:rPr lang="en-US" sz="1800" u="sng"/>
              <a:t>Resources</a:t>
            </a:r>
            <a:r>
              <a:rPr lang="en-US" sz="1800"/>
              <a:t>:</a:t>
            </a:r>
          </a:p>
          <a:p>
            <a:pPr algn="l">
              <a:buClrTx/>
            </a:pPr>
            <a:r>
              <a:rPr lang="en-US" sz="1800"/>
              <a:t>Labor</a:t>
            </a:r>
          </a:p>
          <a:p>
            <a:pPr algn="l">
              <a:buClrTx/>
            </a:pPr>
            <a:r>
              <a:rPr lang="en-US" sz="1800"/>
              <a:t>Material</a:t>
            </a:r>
          </a:p>
          <a:p>
            <a:pPr algn="l">
              <a:buClrTx/>
            </a:pPr>
            <a:r>
              <a:rPr lang="en-US" sz="1800"/>
              <a:t>Equipment</a:t>
            </a:r>
          </a:p>
          <a:p>
            <a:pPr algn="l">
              <a:buClrTx/>
            </a:pPr>
            <a:r>
              <a:rPr lang="en-US" sz="1800"/>
              <a:t>Supplies</a:t>
            </a:r>
          </a:p>
          <a:p>
            <a:pPr algn="l">
              <a:buClrTx/>
            </a:pPr>
            <a:r>
              <a:rPr lang="en-US" sz="1800"/>
              <a:t>Contracts</a:t>
            </a:r>
          </a:p>
          <a:p>
            <a:pPr algn="l">
              <a:buClrTx/>
            </a:pPr>
            <a:r>
              <a:rPr lang="en-US" sz="1800"/>
              <a:t>Assets</a:t>
            </a:r>
          </a:p>
        </p:txBody>
      </p:sp>
      <p:sp>
        <p:nvSpPr>
          <p:cNvPr id="37896" name="TextBox 22"/>
          <p:cNvSpPr txBox="1">
            <a:spLocks noChangeArrowheads="1"/>
          </p:cNvSpPr>
          <p:nvPr/>
        </p:nvSpPr>
        <p:spPr bwMode="auto">
          <a:xfrm>
            <a:off x="2590800" y="1779588"/>
            <a:ext cx="3384550" cy="366712"/>
          </a:xfrm>
          <a:prstGeom prst="rect">
            <a:avLst/>
          </a:prstGeom>
          <a:noFill/>
          <a:ln w="9525">
            <a:noFill/>
            <a:miter lim="800000"/>
            <a:headEnd/>
            <a:tailEnd/>
          </a:ln>
        </p:spPr>
        <p:txBody>
          <a:bodyPr wrap="none">
            <a:spAutoFit/>
          </a:bodyPr>
          <a:lstStyle/>
          <a:p>
            <a:pPr algn="l">
              <a:buClrTx/>
            </a:pPr>
            <a:r>
              <a:rPr lang="en-US" sz="1800"/>
              <a:t>COST MANAGEMENT FOCUS</a:t>
            </a:r>
          </a:p>
        </p:txBody>
      </p:sp>
      <p:sp>
        <p:nvSpPr>
          <p:cNvPr id="37897" name="TextBox 23"/>
          <p:cNvSpPr txBox="1">
            <a:spLocks noChangeArrowheads="1"/>
          </p:cNvSpPr>
          <p:nvPr/>
        </p:nvSpPr>
        <p:spPr bwMode="auto">
          <a:xfrm>
            <a:off x="5873750" y="4703763"/>
            <a:ext cx="2978150" cy="1739900"/>
          </a:xfrm>
          <a:prstGeom prst="rect">
            <a:avLst/>
          </a:prstGeom>
          <a:noFill/>
          <a:ln w="9525">
            <a:noFill/>
            <a:miter lim="800000"/>
            <a:headEnd/>
            <a:tailEnd/>
          </a:ln>
        </p:spPr>
        <p:txBody>
          <a:bodyPr wrap="none">
            <a:spAutoFit/>
          </a:bodyPr>
          <a:lstStyle/>
          <a:p>
            <a:pPr algn="l">
              <a:buClrTx/>
            </a:pPr>
            <a:r>
              <a:rPr lang="en-US" sz="1800" u="sng"/>
              <a:t>Products Services</a:t>
            </a:r>
            <a:r>
              <a:rPr lang="en-US" sz="1800"/>
              <a:t>:</a:t>
            </a:r>
          </a:p>
          <a:p>
            <a:pPr algn="l">
              <a:buClrTx/>
            </a:pPr>
            <a:r>
              <a:rPr lang="en-US" sz="1800"/>
              <a:t>Courses</a:t>
            </a:r>
          </a:p>
          <a:p>
            <a:pPr algn="l">
              <a:buClrTx/>
            </a:pPr>
            <a:r>
              <a:rPr lang="en-US" sz="1800"/>
              <a:t>Services Support Programs</a:t>
            </a:r>
          </a:p>
          <a:p>
            <a:pPr algn="l">
              <a:buClrTx/>
            </a:pPr>
            <a:r>
              <a:rPr lang="en-US" sz="1800"/>
              <a:t>Tests </a:t>
            </a:r>
          </a:p>
          <a:p>
            <a:pPr algn="l">
              <a:buClrTx/>
            </a:pPr>
            <a:r>
              <a:rPr lang="en-US" sz="1800"/>
              <a:t>Research Projects</a:t>
            </a:r>
          </a:p>
          <a:p>
            <a:pPr algn="l">
              <a:buClrTx/>
            </a:pPr>
            <a:r>
              <a:rPr lang="en-US" sz="1800"/>
              <a:t>Training Events</a:t>
            </a:r>
          </a:p>
        </p:txBody>
      </p:sp>
      <p:sp>
        <p:nvSpPr>
          <p:cNvPr id="37898" name="TextBox 24"/>
          <p:cNvSpPr txBox="1">
            <a:spLocks noChangeArrowheads="1"/>
          </p:cNvSpPr>
          <p:nvPr/>
        </p:nvSpPr>
        <p:spPr bwMode="auto">
          <a:xfrm>
            <a:off x="3429000" y="4841875"/>
            <a:ext cx="2209800" cy="1739900"/>
          </a:xfrm>
          <a:prstGeom prst="rect">
            <a:avLst/>
          </a:prstGeom>
          <a:noFill/>
          <a:ln w="9525">
            <a:noFill/>
            <a:miter lim="800000"/>
            <a:headEnd/>
            <a:tailEnd/>
          </a:ln>
        </p:spPr>
        <p:txBody>
          <a:bodyPr>
            <a:spAutoFit/>
          </a:bodyPr>
          <a:lstStyle/>
          <a:p>
            <a:pPr algn="l">
              <a:buClrTx/>
            </a:pPr>
            <a:r>
              <a:rPr lang="en-US" sz="1800"/>
              <a:t>Work Performed by Organizations (Cost Centers) to Produce Products and Services for Customers</a:t>
            </a:r>
          </a:p>
        </p:txBody>
      </p:sp>
      <p:cxnSp>
        <p:nvCxnSpPr>
          <p:cNvPr id="37899" name="Straight Arrow Connector 26"/>
          <p:cNvCxnSpPr>
            <a:cxnSpLocks noChangeShapeType="1"/>
          </p:cNvCxnSpPr>
          <p:nvPr/>
        </p:nvCxnSpPr>
        <p:spPr bwMode="auto">
          <a:xfrm flipV="1">
            <a:off x="1979613" y="4005263"/>
            <a:ext cx="3175" cy="685800"/>
          </a:xfrm>
          <a:prstGeom prst="straightConnector1">
            <a:avLst/>
          </a:prstGeom>
          <a:noFill/>
          <a:ln w="63500" algn="ctr">
            <a:solidFill>
              <a:schemeClr val="tx1"/>
            </a:solidFill>
            <a:round/>
            <a:headEnd/>
            <a:tailEnd type="arrow" w="med" len="med"/>
          </a:ln>
        </p:spPr>
      </p:cxnSp>
      <p:cxnSp>
        <p:nvCxnSpPr>
          <p:cNvPr id="37900" name="Straight Arrow Connector 27"/>
          <p:cNvCxnSpPr>
            <a:cxnSpLocks noChangeShapeType="1"/>
          </p:cNvCxnSpPr>
          <p:nvPr/>
        </p:nvCxnSpPr>
        <p:spPr bwMode="auto">
          <a:xfrm flipV="1">
            <a:off x="6704013" y="4005263"/>
            <a:ext cx="1587" cy="685800"/>
          </a:xfrm>
          <a:prstGeom prst="straightConnector1">
            <a:avLst/>
          </a:prstGeom>
          <a:noFill/>
          <a:ln w="63500" algn="ctr">
            <a:solidFill>
              <a:schemeClr val="tx1"/>
            </a:solidFill>
            <a:round/>
            <a:headEnd/>
            <a:tailEnd type="arrow" w="med" len="med"/>
          </a:ln>
        </p:spPr>
      </p:cxnSp>
      <p:cxnSp>
        <p:nvCxnSpPr>
          <p:cNvPr id="37901" name="Straight Arrow Connector 28"/>
          <p:cNvCxnSpPr>
            <a:cxnSpLocks noChangeShapeType="1"/>
          </p:cNvCxnSpPr>
          <p:nvPr/>
        </p:nvCxnSpPr>
        <p:spPr bwMode="auto">
          <a:xfrm flipV="1">
            <a:off x="4341813" y="4005263"/>
            <a:ext cx="1587" cy="685800"/>
          </a:xfrm>
          <a:prstGeom prst="straightConnector1">
            <a:avLst/>
          </a:prstGeom>
          <a:noFill/>
          <a:ln w="63500" algn="ctr">
            <a:solidFill>
              <a:schemeClr val="tx1"/>
            </a:solidFill>
            <a:round/>
            <a:headEnd/>
            <a:tailEnd type="arrow" w="med" len="med"/>
          </a:ln>
        </p:spPr>
      </p:cxnSp>
      <p:sp>
        <p:nvSpPr>
          <p:cNvPr id="37902" name="Text Box 22"/>
          <p:cNvSpPr txBox="1">
            <a:spLocks noChangeArrowheads="1"/>
          </p:cNvSpPr>
          <p:nvPr/>
        </p:nvSpPr>
        <p:spPr bwMode="auto">
          <a:xfrm>
            <a:off x="231775" y="6400800"/>
            <a:ext cx="790575" cy="182563"/>
          </a:xfrm>
          <a:prstGeom prst="rect">
            <a:avLst/>
          </a:prstGeom>
          <a:noFill/>
          <a:ln w="12700" algn="ctr">
            <a:noFill/>
            <a:miter lim="800000"/>
            <a:headEnd/>
            <a:tailEnd/>
          </a:ln>
        </p:spPr>
        <p:txBody>
          <a:bodyPr wrap="none" lIns="92075" tIns="0" rIns="92075" bIns="0">
            <a:spAutoFit/>
          </a:bodyPr>
          <a:lstStyle/>
          <a:p>
            <a:r>
              <a:rPr lang="en-US" sz="1200"/>
              <a:t>S4L3_p5</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762000" y="1371600"/>
            <a:ext cx="7924800" cy="1247775"/>
          </a:xfrm>
          <a:prstGeom prst="rect">
            <a:avLst/>
          </a:prstGeom>
          <a:noFill/>
          <a:ln w="9525" algn="ctr">
            <a:noFill/>
            <a:miter lim="800000"/>
            <a:headEnd/>
            <a:tailEnd/>
          </a:ln>
        </p:spPr>
        <p:txBody>
          <a:bodyPr>
            <a:spAutoFit/>
          </a:bodyPr>
          <a:lstStyle/>
          <a:p>
            <a:pPr algn="l">
              <a:lnSpc>
                <a:spcPct val="105000"/>
              </a:lnSpc>
              <a:buClrTx/>
            </a:pPr>
            <a:r>
              <a:rPr lang="en-US" sz="1800" b="1">
                <a:solidFill>
                  <a:schemeClr val="tx2"/>
                </a:solidFill>
              </a:rPr>
              <a:t>Managing Business Operations </a:t>
            </a:r>
            <a:r>
              <a:rPr lang="en-US" sz="1800" b="1" i="1">
                <a:solidFill>
                  <a:srgbClr val="000099"/>
                </a:solidFill>
              </a:rPr>
              <a:t>Efficiently</a:t>
            </a:r>
            <a:r>
              <a:rPr lang="en-US" sz="1800" b="1">
                <a:solidFill>
                  <a:schemeClr val="tx2"/>
                </a:solidFill>
              </a:rPr>
              <a:t> &amp;</a:t>
            </a:r>
            <a:r>
              <a:rPr lang="en-US" sz="1800" b="1" i="1">
                <a:solidFill>
                  <a:srgbClr val="000099"/>
                </a:solidFill>
              </a:rPr>
              <a:t> Effectively</a:t>
            </a:r>
            <a:r>
              <a:rPr lang="en-US" sz="1800" b="1">
                <a:solidFill>
                  <a:schemeClr val="tx2"/>
                </a:solidFill>
              </a:rPr>
              <a:t> Through the Accurate Measurement &amp; Thorough </a:t>
            </a:r>
            <a:r>
              <a:rPr lang="en-US" sz="1800" b="1" i="1">
                <a:solidFill>
                  <a:srgbClr val="000099"/>
                </a:solidFill>
              </a:rPr>
              <a:t>Understanding of the</a:t>
            </a:r>
            <a:r>
              <a:rPr lang="en-US" sz="1800" b="1">
                <a:solidFill>
                  <a:schemeClr val="tx2"/>
                </a:solidFill>
              </a:rPr>
              <a:t> </a:t>
            </a:r>
            <a:r>
              <a:rPr lang="en-US" sz="1800" b="1" i="1">
                <a:solidFill>
                  <a:srgbClr val="000099"/>
                </a:solidFill>
              </a:rPr>
              <a:t>"Full Cost"</a:t>
            </a:r>
            <a:r>
              <a:rPr lang="en-US" sz="1800" b="1">
                <a:solidFill>
                  <a:schemeClr val="tx2"/>
                </a:solidFill>
              </a:rPr>
              <a:t> of an Organization's Business Processes, Products &amp; Services in Order to Provide the </a:t>
            </a:r>
            <a:r>
              <a:rPr lang="en-US" sz="1800" b="1" i="1">
                <a:solidFill>
                  <a:srgbClr val="000099"/>
                </a:solidFill>
              </a:rPr>
              <a:t>Best Value</a:t>
            </a:r>
            <a:r>
              <a:rPr lang="en-US" sz="1800" b="1">
                <a:solidFill>
                  <a:schemeClr val="tx2"/>
                </a:solidFill>
              </a:rPr>
              <a:t> to </a:t>
            </a:r>
            <a:r>
              <a:rPr lang="en-US" sz="1800" b="1" i="1">
                <a:solidFill>
                  <a:srgbClr val="000099"/>
                </a:solidFill>
              </a:rPr>
              <a:t>Customers</a:t>
            </a:r>
            <a:r>
              <a:rPr lang="en-US" sz="1800" b="1">
                <a:solidFill>
                  <a:schemeClr val="tx2"/>
                </a:solidFill>
              </a:rPr>
              <a:t>.</a:t>
            </a:r>
          </a:p>
        </p:txBody>
      </p:sp>
      <p:sp>
        <p:nvSpPr>
          <p:cNvPr id="38915" name="Oval 3"/>
          <p:cNvSpPr>
            <a:spLocks noChangeArrowheads="1"/>
          </p:cNvSpPr>
          <p:nvPr/>
        </p:nvSpPr>
        <p:spPr bwMode="auto">
          <a:xfrm>
            <a:off x="1143000" y="4114800"/>
            <a:ext cx="1905000" cy="1143000"/>
          </a:xfrm>
          <a:prstGeom prst="ellipse">
            <a:avLst/>
          </a:prstGeom>
          <a:gradFill rotWithShape="1">
            <a:gsLst>
              <a:gs pos="0">
                <a:schemeClr val="bg1"/>
              </a:gs>
              <a:gs pos="100000">
                <a:srgbClr val="99CCFF"/>
              </a:gs>
            </a:gsLst>
            <a:lin ang="18900000" scaled="1"/>
          </a:gradFill>
          <a:ln w="9525" algn="ctr">
            <a:solidFill>
              <a:srgbClr val="000099"/>
            </a:solidFill>
            <a:round/>
            <a:headEnd/>
            <a:tailEnd/>
          </a:ln>
        </p:spPr>
        <p:txBody>
          <a:bodyPr wrap="none" anchor="ctr"/>
          <a:lstStyle/>
          <a:p>
            <a:pPr>
              <a:buClrTx/>
            </a:pPr>
            <a:r>
              <a:rPr lang="en-US" sz="2000" b="1" u="sng">
                <a:solidFill>
                  <a:srgbClr val="000066"/>
                </a:solidFill>
              </a:rPr>
              <a:t>Cost </a:t>
            </a:r>
          </a:p>
          <a:p>
            <a:pPr>
              <a:buClrTx/>
            </a:pPr>
            <a:r>
              <a:rPr lang="en-US" sz="2000" b="1" u="sng">
                <a:solidFill>
                  <a:srgbClr val="000066"/>
                </a:solidFill>
              </a:rPr>
              <a:t>Planning</a:t>
            </a:r>
          </a:p>
        </p:txBody>
      </p:sp>
      <p:sp>
        <p:nvSpPr>
          <p:cNvPr id="38916" name="Oval 4"/>
          <p:cNvSpPr>
            <a:spLocks noChangeArrowheads="1"/>
          </p:cNvSpPr>
          <p:nvPr/>
        </p:nvSpPr>
        <p:spPr bwMode="auto">
          <a:xfrm>
            <a:off x="3505200" y="5562600"/>
            <a:ext cx="1905000" cy="1143000"/>
          </a:xfrm>
          <a:prstGeom prst="ellipse">
            <a:avLst/>
          </a:prstGeom>
          <a:gradFill rotWithShape="1">
            <a:gsLst>
              <a:gs pos="0">
                <a:schemeClr val="bg1"/>
              </a:gs>
              <a:gs pos="100000">
                <a:srgbClr val="99CCFF"/>
              </a:gs>
            </a:gsLst>
            <a:lin ang="18900000" scaled="1"/>
          </a:gradFill>
          <a:ln w="9525" algn="ctr">
            <a:solidFill>
              <a:srgbClr val="000099"/>
            </a:solidFill>
            <a:round/>
            <a:headEnd/>
            <a:tailEnd/>
          </a:ln>
        </p:spPr>
        <p:txBody>
          <a:bodyPr wrap="none" anchor="ctr"/>
          <a:lstStyle/>
          <a:p>
            <a:pPr>
              <a:buClrTx/>
            </a:pPr>
            <a:r>
              <a:rPr lang="en-US" sz="2000" b="1" u="sng">
                <a:solidFill>
                  <a:srgbClr val="000066"/>
                </a:solidFill>
              </a:rPr>
              <a:t>Cost </a:t>
            </a:r>
          </a:p>
          <a:p>
            <a:pPr>
              <a:buClrTx/>
            </a:pPr>
            <a:r>
              <a:rPr lang="en-US" sz="2000" b="1" u="sng">
                <a:solidFill>
                  <a:srgbClr val="000066"/>
                </a:solidFill>
              </a:rPr>
              <a:t>Controlling</a:t>
            </a:r>
          </a:p>
        </p:txBody>
      </p:sp>
      <p:sp>
        <p:nvSpPr>
          <p:cNvPr id="38917" name="Oval 5"/>
          <p:cNvSpPr>
            <a:spLocks noChangeArrowheads="1"/>
          </p:cNvSpPr>
          <p:nvPr/>
        </p:nvSpPr>
        <p:spPr bwMode="auto">
          <a:xfrm>
            <a:off x="5867400" y="4114800"/>
            <a:ext cx="1905000" cy="1143000"/>
          </a:xfrm>
          <a:prstGeom prst="ellipse">
            <a:avLst/>
          </a:prstGeom>
          <a:gradFill rotWithShape="1">
            <a:gsLst>
              <a:gs pos="0">
                <a:schemeClr val="bg1"/>
              </a:gs>
              <a:gs pos="100000">
                <a:srgbClr val="99CCFF"/>
              </a:gs>
            </a:gsLst>
            <a:lin ang="18900000" scaled="1"/>
          </a:gradFill>
          <a:ln w="9525" algn="ctr">
            <a:solidFill>
              <a:srgbClr val="000099"/>
            </a:solidFill>
            <a:round/>
            <a:headEnd/>
            <a:tailEnd/>
          </a:ln>
        </p:spPr>
        <p:txBody>
          <a:bodyPr wrap="none" anchor="ctr"/>
          <a:lstStyle/>
          <a:p>
            <a:pPr>
              <a:buClrTx/>
            </a:pPr>
            <a:r>
              <a:rPr lang="en-US" sz="2000" b="1" u="sng">
                <a:solidFill>
                  <a:srgbClr val="000066"/>
                </a:solidFill>
              </a:rPr>
              <a:t>Cost </a:t>
            </a:r>
          </a:p>
          <a:p>
            <a:pPr>
              <a:buClrTx/>
            </a:pPr>
            <a:r>
              <a:rPr lang="en-US" sz="2000" b="1" u="sng">
                <a:solidFill>
                  <a:srgbClr val="000066"/>
                </a:solidFill>
              </a:rPr>
              <a:t>Analysis</a:t>
            </a:r>
          </a:p>
        </p:txBody>
      </p:sp>
      <p:sp>
        <p:nvSpPr>
          <p:cNvPr id="38918" name="Oval 6"/>
          <p:cNvSpPr>
            <a:spLocks noChangeArrowheads="1"/>
          </p:cNvSpPr>
          <p:nvPr/>
        </p:nvSpPr>
        <p:spPr bwMode="auto">
          <a:xfrm>
            <a:off x="3505200" y="2743200"/>
            <a:ext cx="1905000" cy="1143000"/>
          </a:xfrm>
          <a:prstGeom prst="ellipse">
            <a:avLst/>
          </a:prstGeom>
          <a:gradFill rotWithShape="1">
            <a:gsLst>
              <a:gs pos="0">
                <a:schemeClr val="bg1"/>
              </a:gs>
              <a:gs pos="100000">
                <a:srgbClr val="99CCFF"/>
              </a:gs>
            </a:gsLst>
            <a:lin ang="18900000" scaled="1"/>
          </a:gradFill>
          <a:ln w="9525" algn="ctr">
            <a:solidFill>
              <a:srgbClr val="000099"/>
            </a:solidFill>
            <a:round/>
            <a:headEnd/>
            <a:tailEnd/>
          </a:ln>
        </p:spPr>
        <p:txBody>
          <a:bodyPr wrap="none" anchor="ctr"/>
          <a:lstStyle/>
          <a:p>
            <a:pPr>
              <a:buClrTx/>
            </a:pPr>
            <a:r>
              <a:rPr lang="en-US" sz="2000" b="1" u="sng">
                <a:solidFill>
                  <a:srgbClr val="000066"/>
                </a:solidFill>
              </a:rPr>
              <a:t>Cost </a:t>
            </a:r>
          </a:p>
          <a:p>
            <a:pPr>
              <a:buClrTx/>
            </a:pPr>
            <a:r>
              <a:rPr lang="en-US" sz="2000" b="1" u="sng">
                <a:solidFill>
                  <a:srgbClr val="000066"/>
                </a:solidFill>
              </a:rPr>
              <a:t>Accounting</a:t>
            </a:r>
          </a:p>
        </p:txBody>
      </p:sp>
      <p:cxnSp>
        <p:nvCxnSpPr>
          <p:cNvPr id="38919" name="AutoShape 7"/>
          <p:cNvCxnSpPr>
            <a:cxnSpLocks noChangeShapeType="1"/>
            <a:stCxn id="38915" idx="0"/>
            <a:endCxn id="38918" idx="2"/>
          </p:cNvCxnSpPr>
          <p:nvPr/>
        </p:nvCxnSpPr>
        <p:spPr bwMode="auto">
          <a:xfrm rot="-5400000">
            <a:off x="2400300" y="3009900"/>
            <a:ext cx="800100" cy="1409700"/>
          </a:xfrm>
          <a:prstGeom prst="curvedConnector2">
            <a:avLst/>
          </a:prstGeom>
          <a:noFill/>
          <a:ln w="38100">
            <a:solidFill>
              <a:srgbClr val="000099"/>
            </a:solidFill>
            <a:round/>
            <a:headEnd/>
            <a:tailEnd type="triangle" w="med" len="med"/>
          </a:ln>
        </p:spPr>
      </p:cxnSp>
      <p:cxnSp>
        <p:nvCxnSpPr>
          <p:cNvPr id="38920" name="AutoShape 8"/>
          <p:cNvCxnSpPr>
            <a:cxnSpLocks noChangeShapeType="1"/>
            <a:stCxn id="38918" idx="6"/>
            <a:endCxn id="38917" idx="0"/>
          </p:cNvCxnSpPr>
          <p:nvPr/>
        </p:nvCxnSpPr>
        <p:spPr bwMode="auto">
          <a:xfrm>
            <a:off x="5410200" y="3314700"/>
            <a:ext cx="1409700" cy="800100"/>
          </a:xfrm>
          <a:prstGeom prst="curvedConnector2">
            <a:avLst/>
          </a:prstGeom>
          <a:noFill/>
          <a:ln w="38100">
            <a:solidFill>
              <a:srgbClr val="000099"/>
            </a:solidFill>
            <a:round/>
            <a:headEnd/>
            <a:tailEnd type="triangle" w="med" len="med"/>
          </a:ln>
        </p:spPr>
      </p:cxnSp>
      <p:cxnSp>
        <p:nvCxnSpPr>
          <p:cNvPr id="38921" name="AutoShape 9"/>
          <p:cNvCxnSpPr>
            <a:cxnSpLocks noChangeShapeType="1"/>
            <a:stCxn id="38917" idx="4"/>
            <a:endCxn id="38916" idx="6"/>
          </p:cNvCxnSpPr>
          <p:nvPr/>
        </p:nvCxnSpPr>
        <p:spPr bwMode="auto">
          <a:xfrm rot="5400000">
            <a:off x="5676900" y="4991100"/>
            <a:ext cx="876300" cy="1409700"/>
          </a:xfrm>
          <a:prstGeom prst="curvedConnector2">
            <a:avLst/>
          </a:prstGeom>
          <a:noFill/>
          <a:ln w="38100">
            <a:solidFill>
              <a:srgbClr val="000099"/>
            </a:solidFill>
            <a:round/>
            <a:headEnd/>
            <a:tailEnd type="triangle" w="med" len="med"/>
          </a:ln>
        </p:spPr>
      </p:cxnSp>
      <p:cxnSp>
        <p:nvCxnSpPr>
          <p:cNvPr id="38922" name="AutoShape 10"/>
          <p:cNvCxnSpPr>
            <a:cxnSpLocks noChangeShapeType="1"/>
            <a:stCxn id="38916" idx="2"/>
            <a:endCxn id="38915" idx="4"/>
          </p:cNvCxnSpPr>
          <p:nvPr/>
        </p:nvCxnSpPr>
        <p:spPr bwMode="auto">
          <a:xfrm rot="10800000">
            <a:off x="2095500" y="5257800"/>
            <a:ext cx="1409700" cy="876300"/>
          </a:xfrm>
          <a:prstGeom prst="curvedConnector2">
            <a:avLst/>
          </a:prstGeom>
          <a:noFill/>
          <a:ln w="38100">
            <a:solidFill>
              <a:srgbClr val="000099"/>
            </a:solidFill>
            <a:round/>
            <a:headEnd/>
            <a:tailEnd type="triangle" w="med" len="med"/>
          </a:ln>
        </p:spPr>
      </p:cxnSp>
      <p:sp>
        <p:nvSpPr>
          <p:cNvPr id="38923" name="Rectangle 11"/>
          <p:cNvSpPr>
            <a:spLocks noChangeArrowheads="1"/>
          </p:cNvSpPr>
          <p:nvPr/>
        </p:nvSpPr>
        <p:spPr bwMode="auto">
          <a:xfrm>
            <a:off x="3240088" y="3886200"/>
            <a:ext cx="2551112" cy="1554163"/>
          </a:xfrm>
          <a:prstGeom prst="rect">
            <a:avLst/>
          </a:prstGeom>
          <a:noFill/>
          <a:ln w="9525" algn="ctr">
            <a:noFill/>
            <a:miter lim="800000"/>
            <a:headEnd/>
            <a:tailEnd/>
          </a:ln>
        </p:spPr>
        <p:txBody>
          <a:bodyPr wrap="none">
            <a:spAutoFit/>
          </a:bodyPr>
          <a:lstStyle/>
          <a:p>
            <a:pPr>
              <a:buClrTx/>
            </a:pPr>
            <a:r>
              <a:rPr lang="en-US">
                <a:solidFill>
                  <a:schemeClr val="tx2"/>
                </a:solidFill>
              </a:rPr>
              <a:t>Cost </a:t>
            </a:r>
          </a:p>
          <a:p>
            <a:pPr>
              <a:buClrTx/>
            </a:pPr>
            <a:r>
              <a:rPr lang="en-US">
                <a:solidFill>
                  <a:schemeClr val="tx2"/>
                </a:solidFill>
              </a:rPr>
              <a:t>Management</a:t>
            </a:r>
          </a:p>
          <a:p>
            <a:pPr>
              <a:buClrTx/>
            </a:pPr>
            <a:r>
              <a:rPr lang="en-US">
                <a:solidFill>
                  <a:schemeClr val="tx2"/>
                </a:solidFill>
              </a:rPr>
              <a:t>Process</a:t>
            </a:r>
          </a:p>
        </p:txBody>
      </p:sp>
      <p:sp>
        <p:nvSpPr>
          <p:cNvPr id="38924" name="Rectangle 12"/>
          <p:cNvSpPr>
            <a:spLocks noChangeArrowheads="1"/>
          </p:cNvSpPr>
          <p:nvPr/>
        </p:nvSpPr>
        <p:spPr bwMode="auto">
          <a:xfrm>
            <a:off x="1219200" y="228600"/>
            <a:ext cx="6705600" cy="914400"/>
          </a:xfrm>
          <a:prstGeom prst="rect">
            <a:avLst/>
          </a:prstGeom>
          <a:noFill/>
          <a:ln w="9525">
            <a:noFill/>
            <a:miter lim="800000"/>
            <a:headEnd/>
            <a:tailEnd/>
          </a:ln>
        </p:spPr>
        <p:txBody>
          <a:bodyPr tIns="0" bIns="0"/>
          <a:lstStyle/>
          <a:p>
            <a:pPr>
              <a:buClrTx/>
            </a:pPr>
            <a:r>
              <a:rPr lang="en-US" sz="3600" b="1"/>
              <a:t>Cost Management</a:t>
            </a:r>
          </a:p>
        </p:txBody>
      </p:sp>
      <p:sp>
        <p:nvSpPr>
          <p:cNvPr id="38925" name="Text Box 14"/>
          <p:cNvSpPr txBox="1">
            <a:spLocks noChangeArrowheads="1"/>
          </p:cNvSpPr>
          <p:nvPr/>
        </p:nvSpPr>
        <p:spPr bwMode="auto">
          <a:xfrm>
            <a:off x="231775" y="6400800"/>
            <a:ext cx="790575" cy="182563"/>
          </a:xfrm>
          <a:prstGeom prst="rect">
            <a:avLst/>
          </a:prstGeom>
          <a:noFill/>
          <a:ln w="12700" algn="ctr">
            <a:noFill/>
            <a:miter lim="800000"/>
            <a:headEnd/>
            <a:tailEnd/>
          </a:ln>
        </p:spPr>
        <p:txBody>
          <a:bodyPr wrap="none" lIns="92075" tIns="0" rIns="92075" bIns="0">
            <a:spAutoFit/>
          </a:bodyPr>
          <a:lstStyle/>
          <a:p>
            <a:r>
              <a:rPr lang="en-US" sz="1200"/>
              <a:t>S4L3_p6</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219075" y="2128838"/>
            <a:ext cx="2546350" cy="2906712"/>
          </a:xfrm>
          <a:prstGeom prst="rect">
            <a:avLst/>
          </a:prstGeom>
          <a:solidFill>
            <a:srgbClr val="CCECFF"/>
          </a:solidFill>
          <a:ln w="9525" cap="rnd">
            <a:solidFill>
              <a:schemeClr val="bg2"/>
            </a:solidFill>
            <a:prstDash val="sysDot"/>
            <a:miter lim="800000"/>
            <a:headEnd/>
            <a:tailEnd/>
          </a:ln>
        </p:spPr>
        <p:txBody>
          <a:bodyPr wrap="none" anchor="ctr"/>
          <a:lstStyle/>
          <a:p>
            <a:pPr algn="l">
              <a:buClrTx/>
              <a:buFontTx/>
              <a:buChar char="•"/>
            </a:pPr>
            <a:endParaRPr lang="en-US" sz="1800"/>
          </a:p>
        </p:txBody>
      </p:sp>
      <p:sp>
        <p:nvSpPr>
          <p:cNvPr id="1673232" name="Text Box 16"/>
          <p:cNvSpPr txBox="1">
            <a:spLocks noChangeArrowheads="1"/>
          </p:cNvSpPr>
          <p:nvPr/>
        </p:nvSpPr>
        <p:spPr bwMode="auto">
          <a:xfrm>
            <a:off x="3049588" y="5335588"/>
            <a:ext cx="3048000" cy="857250"/>
          </a:xfrm>
          <a:prstGeom prst="rect">
            <a:avLst/>
          </a:prstGeom>
          <a:noFill/>
          <a:ln w="9525" algn="ctr">
            <a:noFill/>
            <a:miter lim="800000"/>
            <a:headEnd/>
            <a:tailEnd/>
          </a:ln>
        </p:spPr>
        <p:txBody>
          <a:bodyPr>
            <a:spAutoFit/>
          </a:bodyPr>
          <a:lstStyle/>
          <a:p>
            <a:pPr marL="169863" indent="-169863" algn="l" eaLnBrk="0" hangingPunct="0">
              <a:lnSpc>
                <a:spcPct val="80000"/>
              </a:lnSpc>
              <a:spcBef>
                <a:spcPct val="20000"/>
              </a:spcBef>
              <a:buClrTx/>
              <a:buFontTx/>
              <a:buChar char="•"/>
            </a:pPr>
            <a:r>
              <a:rPr lang="en-US" sz="1400" b="1">
                <a:cs typeface="Arial" charset="0"/>
              </a:rPr>
              <a:t>ERP Applications e.g. (GFEBS, LMP, GCSS)</a:t>
            </a:r>
          </a:p>
          <a:p>
            <a:pPr marL="169863" indent="-169863" algn="l" eaLnBrk="0" hangingPunct="0">
              <a:lnSpc>
                <a:spcPct val="80000"/>
              </a:lnSpc>
              <a:spcBef>
                <a:spcPct val="20000"/>
              </a:spcBef>
              <a:buClrTx/>
              <a:buFontTx/>
              <a:buChar char="•"/>
            </a:pPr>
            <a:r>
              <a:rPr lang="en-US" sz="1400" b="1">
                <a:cs typeface="Arial" charset="0"/>
              </a:rPr>
              <a:t>Business Warehouses</a:t>
            </a:r>
          </a:p>
          <a:p>
            <a:pPr marL="169863" indent="-169863" algn="l" eaLnBrk="0" hangingPunct="0">
              <a:lnSpc>
                <a:spcPct val="80000"/>
              </a:lnSpc>
              <a:spcBef>
                <a:spcPct val="20000"/>
              </a:spcBef>
              <a:buClrTx/>
              <a:buFontTx/>
              <a:buChar char="•"/>
            </a:pPr>
            <a:r>
              <a:rPr lang="en-US" sz="1400" b="1">
                <a:cs typeface="Arial" charset="0"/>
              </a:rPr>
              <a:t>Executive Scorecards</a:t>
            </a:r>
          </a:p>
        </p:txBody>
      </p:sp>
      <p:grpSp>
        <p:nvGrpSpPr>
          <p:cNvPr id="2" name="Group 17"/>
          <p:cNvGrpSpPr>
            <a:grpSpLocks/>
          </p:cNvGrpSpPr>
          <p:nvPr/>
        </p:nvGrpSpPr>
        <p:grpSpPr bwMode="auto">
          <a:xfrm>
            <a:off x="3633788" y="3436938"/>
            <a:ext cx="1514475" cy="317500"/>
            <a:chOff x="1440" y="3168"/>
            <a:chExt cx="2208" cy="384"/>
          </a:xfrm>
        </p:grpSpPr>
        <p:sp>
          <p:nvSpPr>
            <p:cNvPr id="39961" name="AutoShape 18"/>
            <p:cNvSpPr>
              <a:spLocks noChangeArrowheads="1"/>
            </p:cNvSpPr>
            <p:nvPr/>
          </p:nvSpPr>
          <p:spPr bwMode="auto">
            <a:xfrm>
              <a:off x="1440" y="3168"/>
              <a:ext cx="864" cy="384"/>
            </a:xfrm>
            <a:prstGeom prst="chevron">
              <a:avLst>
                <a:gd name="adj" fmla="val 56250"/>
              </a:avLst>
            </a:prstGeom>
            <a:solidFill>
              <a:srgbClr val="336699"/>
            </a:solidFill>
            <a:ln w="9525" algn="ctr">
              <a:solidFill>
                <a:schemeClr val="tx1"/>
              </a:solidFill>
              <a:miter lim="800000"/>
              <a:headEnd/>
              <a:tailEnd/>
            </a:ln>
          </p:spPr>
          <p:txBody>
            <a:bodyPr wrap="none" anchor="ctr"/>
            <a:lstStyle/>
            <a:p>
              <a:endParaRPr lang="en-US"/>
            </a:p>
          </p:txBody>
        </p:sp>
        <p:sp>
          <p:nvSpPr>
            <p:cNvPr id="39962" name="AutoShape 19"/>
            <p:cNvSpPr>
              <a:spLocks noChangeArrowheads="1"/>
            </p:cNvSpPr>
            <p:nvPr/>
          </p:nvSpPr>
          <p:spPr bwMode="auto">
            <a:xfrm>
              <a:off x="2112" y="3168"/>
              <a:ext cx="864" cy="384"/>
            </a:xfrm>
            <a:prstGeom prst="chevron">
              <a:avLst>
                <a:gd name="adj" fmla="val 56250"/>
              </a:avLst>
            </a:prstGeom>
            <a:solidFill>
              <a:srgbClr val="336699"/>
            </a:solidFill>
            <a:ln w="9525" algn="ctr">
              <a:solidFill>
                <a:schemeClr val="tx1"/>
              </a:solidFill>
              <a:miter lim="800000"/>
              <a:headEnd/>
              <a:tailEnd/>
            </a:ln>
          </p:spPr>
          <p:txBody>
            <a:bodyPr wrap="none" anchor="ctr"/>
            <a:lstStyle/>
            <a:p>
              <a:endParaRPr lang="en-US"/>
            </a:p>
          </p:txBody>
        </p:sp>
        <p:sp>
          <p:nvSpPr>
            <p:cNvPr id="39963" name="AutoShape 20"/>
            <p:cNvSpPr>
              <a:spLocks noChangeArrowheads="1"/>
            </p:cNvSpPr>
            <p:nvPr/>
          </p:nvSpPr>
          <p:spPr bwMode="auto">
            <a:xfrm>
              <a:off x="2784" y="3168"/>
              <a:ext cx="864" cy="384"/>
            </a:xfrm>
            <a:prstGeom prst="chevron">
              <a:avLst>
                <a:gd name="adj" fmla="val 56250"/>
              </a:avLst>
            </a:prstGeom>
            <a:solidFill>
              <a:srgbClr val="336699"/>
            </a:solidFill>
            <a:ln w="9525" algn="ctr">
              <a:solidFill>
                <a:schemeClr val="tx1"/>
              </a:solidFill>
              <a:miter lim="800000"/>
              <a:headEnd/>
              <a:tailEnd/>
            </a:ln>
          </p:spPr>
          <p:txBody>
            <a:bodyPr wrap="none" anchor="ctr"/>
            <a:lstStyle/>
            <a:p>
              <a:endParaRPr lang="en-US"/>
            </a:p>
          </p:txBody>
        </p:sp>
      </p:grpSp>
      <p:sp>
        <p:nvSpPr>
          <p:cNvPr id="1673237" name="Text Box 21"/>
          <p:cNvSpPr txBox="1">
            <a:spLocks noChangeArrowheads="1"/>
          </p:cNvSpPr>
          <p:nvPr/>
        </p:nvSpPr>
        <p:spPr bwMode="auto">
          <a:xfrm>
            <a:off x="2951163" y="3887788"/>
            <a:ext cx="2741612" cy="857250"/>
          </a:xfrm>
          <a:prstGeom prst="rect">
            <a:avLst/>
          </a:prstGeom>
          <a:noFill/>
          <a:ln w="9525" algn="ctr">
            <a:noFill/>
            <a:miter lim="800000"/>
            <a:headEnd/>
            <a:tailEnd/>
          </a:ln>
        </p:spPr>
        <p:txBody>
          <a:bodyPr>
            <a:spAutoFit/>
          </a:bodyPr>
          <a:lstStyle/>
          <a:p>
            <a:pPr marL="169863" indent="-169863" algn="l" eaLnBrk="0" hangingPunct="0">
              <a:lnSpc>
                <a:spcPct val="80000"/>
              </a:lnSpc>
              <a:spcBef>
                <a:spcPct val="20000"/>
              </a:spcBef>
              <a:buClrTx/>
              <a:buFontTx/>
              <a:buChar char="•"/>
            </a:pPr>
            <a:r>
              <a:rPr lang="en-US" sz="1400" b="1">
                <a:cs typeface="Arial" charset="0"/>
              </a:rPr>
              <a:t>Process Improvement (Lean 6-Sigma)</a:t>
            </a:r>
          </a:p>
          <a:p>
            <a:pPr marL="169863" indent="-169863" algn="l" eaLnBrk="0" hangingPunct="0">
              <a:lnSpc>
                <a:spcPct val="80000"/>
              </a:lnSpc>
              <a:spcBef>
                <a:spcPct val="20000"/>
              </a:spcBef>
              <a:buClrTx/>
              <a:buFontTx/>
              <a:buChar char="•"/>
            </a:pPr>
            <a:r>
              <a:rPr lang="en-US" sz="1400" b="1">
                <a:cs typeface="Arial" charset="0"/>
              </a:rPr>
              <a:t>Integrated Business Design</a:t>
            </a:r>
          </a:p>
          <a:p>
            <a:pPr marL="169863" indent="-169863" algn="l" eaLnBrk="0" hangingPunct="0">
              <a:lnSpc>
                <a:spcPct val="80000"/>
              </a:lnSpc>
              <a:spcBef>
                <a:spcPct val="20000"/>
              </a:spcBef>
              <a:buClrTx/>
              <a:buFontTx/>
              <a:buChar char="•"/>
            </a:pPr>
            <a:endParaRPr lang="en-US" sz="1400" b="1">
              <a:cs typeface="Arial" charset="0"/>
            </a:endParaRPr>
          </a:p>
        </p:txBody>
      </p:sp>
      <p:sp>
        <p:nvSpPr>
          <p:cNvPr id="1673238" name="AutoShape 22"/>
          <p:cNvSpPr>
            <a:spLocks noChangeArrowheads="1"/>
          </p:cNvSpPr>
          <p:nvPr/>
        </p:nvSpPr>
        <p:spPr bwMode="auto">
          <a:xfrm>
            <a:off x="3033713" y="3411538"/>
            <a:ext cx="533400" cy="457200"/>
          </a:xfrm>
          <a:prstGeom prst="flowChartInputOutput">
            <a:avLst/>
          </a:prstGeom>
          <a:solidFill>
            <a:schemeClr val="accent1"/>
          </a:solidFill>
          <a:ln w="9525">
            <a:solidFill>
              <a:schemeClr val="tx1"/>
            </a:solidFill>
            <a:miter lim="800000"/>
            <a:headEnd/>
            <a:tailEnd/>
          </a:ln>
        </p:spPr>
        <p:txBody>
          <a:bodyPr wrap="none" anchor="ctr"/>
          <a:lstStyle/>
          <a:p>
            <a:pPr>
              <a:buClrTx/>
            </a:pPr>
            <a:r>
              <a:rPr lang="en-US" sz="1200"/>
              <a:t>Policy</a:t>
            </a:r>
          </a:p>
        </p:txBody>
      </p:sp>
      <p:sp>
        <p:nvSpPr>
          <p:cNvPr id="1673239" name="AutoShape 23"/>
          <p:cNvSpPr>
            <a:spLocks noChangeArrowheads="1"/>
          </p:cNvSpPr>
          <p:nvPr/>
        </p:nvSpPr>
        <p:spPr bwMode="auto">
          <a:xfrm>
            <a:off x="5205413" y="3411538"/>
            <a:ext cx="414337" cy="457200"/>
          </a:xfrm>
          <a:prstGeom prst="flowChartDocument">
            <a:avLst/>
          </a:prstGeom>
          <a:solidFill>
            <a:schemeClr val="accent1"/>
          </a:solidFill>
          <a:ln w="9525">
            <a:solidFill>
              <a:schemeClr val="tx1"/>
            </a:solidFill>
            <a:miter lim="800000"/>
            <a:headEnd/>
            <a:tailEnd/>
          </a:ln>
        </p:spPr>
        <p:txBody>
          <a:bodyPr wrap="none" anchor="ctr"/>
          <a:lstStyle/>
          <a:p>
            <a:pPr>
              <a:buClrTx/>
            </a:pPr>
            <a:r>
              <a:rPr lang="en-US" sz="1200"/>
              <a:t>How </a:t>
            </a:r>
          </a:p>
          <a:p>
            <a:pPr>
              <a:buClrTx/>
            </a:pPr>
            <a:r>
              <a:rPr lang="en-US" sz="1200"/>
              <a:t>To’s</a:t>
            </a:r>
          </a:p>
        </p:txBody>
      </p:sp>
      <p:sp>
        <p:nvSpPr>
          <p:cNvPr id="39944" name="Oval 24"/>
          <p:cNvSpPr>
            <a:spLocks noChangeArrowheads="1"/>
          </p:cNvSpPr>
          <p:nvPr/>
        </p:nvSpPr>
        <p:spPr bwMode="auto">
          <a:xfrm>
            <a:off x="5753100" y="1970088"/>
            <a:ext cx="3305175" cy="3235325"/>
          </a:xfrm>
          <a:prstGeom prst="ellipse">
            <a:avLst/>
          </a:prstGeom>
          <a:solidFill>
            <a:srgbClr val="FFE8D1"/>
          </a:solidFill>
          <a:ln w="9525" cap="rnd">
            <a:solidFill>
              <a:schemeClr val="bg2"/>
            </a:solidFill>
            <a:prstDash val="sysDot"/>
            <a:round/>
            <a:headEnd/>
            <a:tailEnd/>
          </a:ln>
        </p:spPr>
        <p:txBody>
          <a:bodyPr wrap="none" anchor="ctr"/>
          <a:lstStyle/>
          <a:p>
            <a:pPr>
              <a:buClrTx/>
            </a:pPr>
            <a:r>
              <a:rPr lang="en-US" sz="1800"/>
              <a:t> </a:t>
            </a:r>
          </a:p>
        </p:txBody>
      </p:sp>
      <p:grpSp>
        <p:nvGrpSpPr>
          <p:cNvPr id="3" name="Group 25"/>
          <p:cNvGrpSpPr>
            <a:grpSpLocks/>
          </p:cNvGrpSpPr>
          <p:nvPr/>
        </p:nvGrpSpPr>
        <p:grpSpPr bwMode="auto">
          <a:xfrm>
            <a:off x="1562100" y="6096000"/>
            <a:ext cx="6096000" cy="693738"/>
            <a:chOff x="1056" y="3842"/>
            <a:chExt cx="3840" cy="480"/>
          </a:xfrm>
        </p:grpSpPr>
        <p:sp>
          <p:nvSpPr>
            <p:cNvPr id="1673242" name="AutoShape 26"/>
            <p:cNvSpPr>
              <a:spLocks noChangeArrowheads="1"/>
            </p:cNvSpPr>
            <p:nvPr/>
          </p:nvSpPr>
          <p:spPr bwMode="auto">
            <a:xfrm>
              <a:off x="1056" y="3842"/>
              <a:ext cx="3840" cy="48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99FF33">
                    <a:alpha val="89999"/>
                  </a:srgbClr>
                </a:gs>
                <a:gs pos="50000">
                  <a:schemeClr val="bg1"/>
                </a:gs>
                <a:gs pos="100000">
                  <a:srgbClr val="99FF33">
                    <a:alpha val="89999"/>
                  </a:srgbClr>
                </a:gs>
              </a:gsLst>
              <a:lin ang="5400000" scaled="1"/>
            </a:gradFill>
            <a:ln w="19050">
              <a:solidFill>
                <a:schemeClr val="hlink"/>
              </a:solidFill>
              <a:miter lim="800000"/>
              <a:headEnd/>
              <a:tailEnd/>
            </a:ln>
            <a:effectLst/>
          </p:spPr>
          <p:txBody>
            <a:bodyPr wrap="none" anchor="ctr"/>
            <a:lstStyle/>
            <a:p>
              <a:pPr>
                <a:defRPr/>
              </a:pPr>
              <a:endParaRPr lang="en-US" dirty="0">
                <a:latin typeface="Arial" pitchFamily="34" charset="0"/>
              </a:endParaRPr>
            </a:p>
          </p:txBody>
        </p:sp>
        <p:sp>
          <p:nvSpPr>
            <p:cNvPr id="39960" name="Text Box 27"/>
            <p:cNvSpPr txBox="1">
              <a:spLocks noChangeArrowheads="1"/>
            </p:cNvSpPr>
            <p:nvPr/>
          </p:nvSpPr>
          <p:spPr bwMode="auto">
            <a:xfrm>
              <a:off x="1845" y="3928"/>
              <a:ext cx="1918" cy="316"/>
            </a:xfrm>
            <a:prstGeom prst="rect">
              <a:avLst/>
            </a:prstGeom>
            <a:noFill/>
            <a:ln w="9525">
              <a:noFill/>
              <a:miter lim="800000"/>
              <a:headEnd/>
              <a:tailEnd/>
            </a:ln>
          </p:spPr>
          <p:txBody>
            <a:bodyPr wrap="none">
              <a:spAutoFit/>
            </a:bodyPr>
            <a:lstStyle/>
            <a:p>
              <a:pPr algn="l">
                <a:buClrTx/>
              </a:pPr>
              <a:r>
                <a:rPr lang="en-US" sz="2400" b="1"/>
                <a:t>Enablers of Change</a:t>
              </a:r>
            </a:p>
          </p:txBody>
        </p:sp>
      </p:grpSp>
      <p:sp>
        <p:nvSpPr>
          <p:cNvPr id="39946" name="Text Box 28"/>
          <p:cNvSpPr txBox="1">
            <a:spLocks noChangeArrowheads="1"/>
          </p:cNvSpPr>
          <p:nvPr/>
        </p:nvSpPr>
        <p:spPr bwMode="auto">
          <a:xfrm>
            <a:off x="1219200" y="228600"/>
            <a:ext cx="6705600" cy="914400"/>
          </a:xfrm>
          <a:prstGeom prst="rect">
            <a:avLst/>
          </a:prstGeom>
          <a:noFill/>
          <a:ln w="9525">
            <a:noFill/>
            <a:miter lim="800000"/>
            <a:headEnd/>
            <a:tailEnd/>
          </a:ln>
        </p:spPr>
        <p:txBody>
          <a:bodyPr tIns="0" bIns="0">
            <a:spAutoFit/>
          </a:bodyPr>
          <a:lstStyle/>
          <a:p>
            <a:pPr>
              <a:buClrTx/>
            </a:pPr>
            <a:r>
              <a:rPr lang="en-US" sz="3000" b="1"/>
              <a:t>Army Cost Culture Change </a:t>
            </a:r>
          </a:p>
          <a:p>
            <a:pPr>
              <a:buClrTx/>
            </a:pPr>
            <a:r>
              <a:rPr lang="en-US" sz="3000" b="1"/>
              <a:t>“Making a Square a Circle”</a:t>
            </a:r>
          </a:p>
        </p:txBody>
      </p:sp>
      <p:sp>
        <p:nvSpPr>
          <p:cNvPr id="39947" name="Text Box 29"/>
          <p:cNvSpPr txBox="1">
            <a:spLocks noChangeArrowheads="1"/>
          </p:cNvSpPr>
          <p:nvPr/>
        </p:nvSpPr>
        <p:spPr bwMode="auto">
          <a:xfrm>
            <a:off x="279400" y="2120900"/>
            <a:ext cx="2514600" cy="3055938"/>
          </a:xfrm>
          <a:prstGeom prst="rect">
            <a:avLst/>
          </a:prstGeom>
          <a:noFill/>
          <a:ln w="9525">
            <a:noFill/>
            <a:miter lim="800000"/>
            <a:headEnd/>
            <a:tailEnd/>
          </a:ln>
        </p:spPr>
        <p:txBody>
          <a:bodyPr>
            <a:spAutoFit/>
          </a:bodyPr>
          <a:lstStyle/>
          <a:p>
            <a:pPr marL="177800" indent="-177800" algn="l">
              <a:buClrTx/>
              <a:buFontTx/>
              <a:buChar char="•"/>
            </a:pPr>
            <a:r>
              <a:rPr lang="en-US" sz="1800"/>
              <a:t> </a:t>
            </a:r>
            <a:r>
              <a:rPr lang="en-US" sz="1600"/>
              <a:t>Budget-focused</a:t>
            </a:r>
          </a:p>
          <a:p>
            <a:pPr marL="177800" indent="-177800" algn="l">
              <a:buClrTx/>
              <a:buFontTx/>
              <a:buChar char="•"/>
            </a:pPr>
            <a:endParaRPr lang="en-US" sz="1600"/>
          </a:p>
          <a:p>
            <a:pPr marL="177800" indent="-177800" algn="l">
              <a:buClrTx/>
              <a:buFontTx/>
              <a:buChar char="•"/>
            </a:pPr>
            <a:r>
              <a:rPr lang="en-US" sz="1600"/>
              <a:t>Spend rate driven – inputs</a:t>
            </a:r>
          </a:p>
          <a:p>
            <a:pPr marL="177800" indent="-177800" algn="l">
              <a:buClrTx/>
              <a:buFontTx/>
              <a:buChar char="•"/>
            </a:pPr>
            <a:endParaRPr lang="en-US" sz="1600"/>
          </a:p>
          <a:p>
            <a:pPr marL="177800" indent="-177800" algn="l">
              <a:buClrTx/>
              <a:buFontTx/>
              <a:buChar char="•"/>
            </a:pPr>
            <a:r>
              <a:rPr lang="en-US" sz="1600"/>
              <a:t>Performance objective -99.9% obligated</a:t>
            </a:r>
          </a:p>
          <a:p>
            <a:pPr marL="177800" indent="-177800" algn="l">
              <a:buClrTx/>
              <a:buFontTx/>
              <a:buChar char="•"/>
            </a:pPr>
            <a:endParaRPr lang="en-US" sz="1600"/>
          </a:p>
          <a:p>
            <a:pPr marL="177800" indent="-177800" algn="l">
              <a:buClrTx/>
              <a:buFontTx/>
              <a:buChar char="•"/>
            </a:pPr>
            <a:r>
              <a:rPr lang="en-US" sz="1600"/>
              <a:t>Free goods has infinite demands</a:t>
            </a:r>
          </a:p>
          <a:p>
            <a:pPr marL="177800" indent="-177800" algn="l">
              <a:buClrTx/>
            </a:pPr>
            <a:endParaRPr lang="en-US" sz="1600"/>
          </a:p>
          <a:p>
            <a:pPr marL="177800" indent="-177800" algn="l">
              <a:buClrTx/>
            </a:pPr>
            <a:endParaRPr lang="en-US" sz="1600"/>
          </a:p>
        </p:txBody>
      </p:sp>
      <p:sp>
        <p:nvSpPr>
          <p:cNvPr id="39948" name="Rectangle 30"/>
          <p:cNvSpPr>
            <a:spLocks noChangeArrowheads="1"/>
          </p:cNvSpPr>
          <p:nvPr/>
        </p:nvSpPr>
        <p:spPr bwMode="auto">
          <a:xfrm>
            <a:off x="6210300" y="2233613"/>
            <a:ext cx="2790825" cy="2903537"/>
          </a:xfrm>
          <a:prstGeom prst="rect">
            <a:avLst/>
          </a:prstGeom>
          <a:noFill/>
          <a:ln w="9525">
            <a:noFill/>
            <a:miter lim="800000"/>
            <a:headEnd/>
            <a:tailEnd/>
          </a:ln>
        </p:spPr>
        <p:txBody>
          <a:bodyPr>
            <a:spAutoFit/>
          </a:bodyPr>
          <a:lstStyle/>
          <a:p>
            <a:pPr marL="114300" indent="-114300" algn="l">
              <a:buClrTx/>
              <a:buFontTx/>
              <a:buChar char="•"/>
            </a:pPr>
            <a:r>
              <a:rPr lang="en-US" sz="1600"/>
              <a:t>Cost and performance focused</a:t>
            </a:r>
          </a:p>
          <a:p>
            <a:pPr marL="114300" indent="-114300" algn="l">
              <a:lnSpc>
                <a:spcPct val="50000"/>
              </a:lnSpc>
              <a:buClrTx/>
              <a:buFontTx/>
              <a:buChar char="•"/>
            </a:pPr>
            <a:endParaRPr lang="en-US" sz="1600"/>
          </a:p>
          <a:p>
            <a:pPr marL="114300" indent="-114300" algn="l">
              <a:buClrTx/>
              <a:buFontTx/>
              <a:buChar char="•"/>
            </a:pPr>
            <a:r>
              <a:rPr lang="en-US" sz="1600"/>
              <a:t>Results driven - output &amp; outcome</a:t>
            </a:r>
            <a:endParaRPr lang="en-US"/>
          </a:p>
          <a:p>
            <a:pPr marL="114300" indent="-114300" algn="l">
              <a:lnSpc>
                <a:spcPct val="50000"/>
              </a:lnSpc>
              <a:buClrTx/>
              <a:buFontTx/>
              <a:buChar char="•"/>
            </a:pPr>
            <a:endParaRPr lang="en-US" sz="1600"/>
          </a:p>
          <a:p>
            <a:pPr marL="114300" indent="-114300" algn="l">
              <a:buClrTx/>
              <a:buFontTx/>
              <a:buChar char="•"/>
            </a:pPr>
            <a:r>
              <a:rPr lang="en-US" sz="1600"/>
              <a:t>Performance objective – resource consumption optimization (efficiency &amp; effectiveness)</a:t>
            </a:r>
            <a:endParaRPr lang="en-US"/>
          </a:p>
          <a:p>
            <a:pPr marL="114300" indent="-114300" algn="l">
              <a:lnSpc>
                <a:spcPct val="50000"/>
              </a:lnSpc>
              <a:buClrTx/>
              <a:buFontTx/>
              <a:buChar char="•"/>
            </a:pPr>
            <a:endParaRPr lang="en-US" sz="1600"/>
          </a:p>
          <a:p>
            <a:pPr marL="114300" indent="-114300" algn="l">
              <a:buClrTx/>
              <a:buFontTx/>
              <a:buChar char="•"/>
            </a:pPr>
            <a:r>
              <a:rPr lang="en-US" sz="1600"/>
              <a:t>Use what is necessary to obtain the objective</a:t>
            </a:r>
          </a:p>
        </p:txBody>
      </p:sp>
      <p:sp>
        <p:nvSpPr>
          <p:cNvPr id="39949" name="Rectangle 31"/>
          <p:cNvSpPr>
            <a:spLocks noChangeArrowheads="1"/>
          </p:cNvSpPr>
          <p:nvPr/>
        </p:nvSpPr>
        <p:spPr bwMode="auto">
          <a:xfrm>
            <a:off x="207963" y="1636713"/>
            <a:ext cx="3028950" cy="366712"/>
          </a:xfrm>
          <a:prstGeom prst="rect">
            <a:avLst/>
          </a:prstGeom>
          <a:noFill/>
          <a:ln w="9525">
            <a:noFill/>
            <a:miter lim="800000"/>
            <a:headEnd/>
            <a:tailEnd/>
          </a:ln>
        </p:spPr>
        <p:txBody>
          <a:bodyPr wrap="none">
            <a:spAutoFit/>
          </a:bodyPr>
          <a:lstStyle/>
          <a:p>
            <a:pPr algn="l">
              <a:buClrTx/>
            </a:pPr>
            <a:r>
              <a:rPr lang="en-US" sz="1800" b="1"/>
              <a:t>“A Culture of Entitlement”</a:t>
            </a:r>
          </a:p>
        </p:txBody>
      </p:sp>
      <p:sp>
        <p:nvSpPr>
          <p:cNvPr id="39950" name="Rectangle 32"/>
          <p:cNvSpPr>
            <a:spLocks noChangeArrowheads="1"/>
          </p:cNvSpPr>
          <p:nvPr/>
        </p:nvSpPr>
        <p:spPr bwMode="auto">
          <a:xfrm>
            <a:off x="6029325" y="1608138"/>
            <a:ext cx="2787650" cy="366712"/>
          </a:xfrm>
          <a:prstGeom prst="rect">
            <a:avLst/>
          </a:prstGeom>
          <a:noFill/>
          <a:ln w="9525">
            <a:noFill/>
            <a:miter lim="800000"/>
            <a:headEnd/>
            <a:tailEnd/>
          </a:ln>
        </p:spPr>
        <p:txBody>
          <a:bodyPr wrap="none">
            <a:spAutoFit/>
          </a:bodyPr>
          <a:lstStyle/>
          <a:p>
            <a:pPr algn="l">
              <a:buClrTx/>
            </a:pPr>
            <a:r>
              <a:rPr lang="en-US" sz="1800" b="1"/>
              <a:t>“A Culture of Influence”</a:t>
            </a:r>
          </a:p>
        </p:txBody>
      </p:sp>
      <p:pic>
        <p:nvPicPr>
          <p:cNvPr id="1673251" name="Picture 35" descr="clients"/>
          <p:cNvPicPr>
            <a:picLocks noChangeAspect="1" noChangeArrowheads="1"/>
          </p:cNvPicPr>
          <p:nvPr/>
        </p:nvPicPr>
        <p:blipFill>
          <a:blip r:embed="rId3" cstate="print"/>
          <a:srcRect/>
          <a:stretch>
            <a:fillRect/>
          </a:stretch>
        </p:blipFill>
        <p:spPr bwMode="auto">
          <a:xfrm>
            <a:off x="4038600" y="4495800"/>
            <a:ext cx="762000" cy="762000"/>
          </a:xfrm>
          <a:prstGeom prst="rect">
            <a:avLst/>
          </a:prstGeom>
          <a:noFill/>
          <a:ln w="9525">
            <a:noFill/>
            <a:miter lim="800000"/>
            <a:headEnd/>
            <a:tailEnd/>
          </a:ln>
        </p:spPr>
      </p:pic>
      <p:grpSp>
        <p:nvGrpSpPr>
          <p:cNvPr id="4" name="Group 40"/>
          <p:cNvGrpSpPr>
            <a:grpSpLocks/>
          </p:cNvGrpSpPr>
          <p:nvPr/>
        </p:nvGrpSpPr>
        <p:grpSpPr bwMode="auto">
          <a:xfrm>
            <a:off x="2989263" y="1295400"/>
            <a:ext cx="2662237" cy="1843088"/>
            <a:chOff x="1883" y="816"/>
            <a:chExt cx="1677" cy="1161"/>
          </a:xfrm>
        </p:grpSpPr>
        <p:sp>
          <p:nvSpPr>
            <p:cNvPr id="39954" name="Text Box 14"/>
            <p:cNvSpPr txBox="1">
              <a:spLocks noChangeArrowheads="1"/>
            </p:cNvSpPr>
            <p:nvPr/>
          </p:nvSpPr>
          <p:spPr bwMode="auto">
            <a:xfrm>
              <a:off x="1883" y="1544"/>
              <a:ext cx="1677" cy="433"/>
            </a:xfrm>
            <a:prstGeom prst="rect">
              <a:avLst/>
            </a:prstGeom>
            <a:noFill/>
            <a:ln w="9525" algn="ctr">
              <a:noFill/>
              <a:miter lim="800000"/>
              <a:headEnd/>
              <a:tailEnd/>
            </a:ln>
          </p:spPr>
          <p:txBody>
            <a:bodyPr wrap="none">
              <a:spAutoFit/>
            </a:bodyPr>
            <a:lstStyle/>
            <a:p>
              <a:pPr marL="169863" indent="-169863" algn="l" eaLnBrk="0" hangingPunct="0">
                <a:lnSpc>
                  <a:spcPct val="80000"/>
                </a:lnSpc>
                <a:spcBef>
                  <a:spcPct val="20000"/>
                </a:spcBef>
                <a:buClrTx/>
                <a:buFontTx/>
                <a:buChar char="•"/>
              </a:pPr>
              <a:r>
                <a:rPr lang="en-US" sz="1400" b="1">
                  <a:cs typeface="Arial" charset="0"/>
                </a:rPr>
                <a:t>Develop/Recruit Analysts</a:t>
              </a:r>
            </a:p>
            <a:p>
              <a:pPr marL="169863" indent="-169863" algn="l" eaLnBrk="0" hangingPunct="0">
                <a:lnSpc>
                  <a:spcPct val="80000"/>
                </a:lnSpc>
                <a:spcBef>
                  <a:spcPct val="20000"/>
                </a:spcBef>
                <a:buClrTx/>
                <a:buFontTx/>
                <a:buChar char="•"/>
              </a:pPr>
              <a:r>
                <a:rPr lang="en-US" sz="1400" b="1">
                  <a:cs typeface="Arial" charset="0"/>
                </a:rPr>
                <a:t>Enhance Training</a:t>
              </a:r>
            </a:p>
            <a:p>
              <a:pPr marL="169863" indent="-169863" algn="l" eaLnBrk="0" hangingPunct="0">
                <a:lnSpc>
                  <a:spcPct val="80000"/>
                </a:lnSpc>
                <a:spcBef>
                  <a:spcPct val="20000"/>
                </a:spcBef>
                <a:buClrTx/>
                <a:buFontTx/>
                <a:buChar char="•"/>
              </a:pPr>
              <a:r>
                <a:rPr lang="en-US" sz="1400" b="1">
                  <a:cs typeface="Arial" charset="0"/>
                </a:rPr>
                <a:t>Performance Focus (NSPS)</a:t>
              </a:r>
            </a:p>
          </p:txBody>
        </p:sp>
        <p:pic>
          <p:nvPicPr>
            <p:cNvPr id="39955" name="Picture 37" descr="businessmen"/>
            <p:cNvPicPr>
              <a:picLocks noChangeAspect="1" noChangeArrowheads="1"/>
            </p:cNvPicPr>
            <p:nvPr/>
          </p:nvPicPr>
          <p:blipFill>
            <a:blip r:embed="rId4" cstate="print"/>
            <a:srcRect/>
            <a:stretch>
              <a:fillRect/>
            </a:stretch>
          </p:blipFill>
          <p:spPr bwMode="auto">
            <a:xfrm>
              <a:off x="2016" y="816"/>
              <a:ext cx="672" cy="672"/>
            </a:xfrm>
            <a:prstGeom prst="rect">
              <a:avLst/>
            </a:prstGeom>
            <a:noFill/>
            <a:ln w="9525">
              <a:noFill/>
              <a:miter lim="800000"/>
              <a:headEnd/>
              <a:tailEnd/>
            </a:ln>
          </p:spPr>
        </p:pic>
        <p:pic>
          <p:nvPicPr>
            <p:cNvPr id="39956" name="Picture 38" descr="branch"/>
            <p:cNvPicPr>
              <a:picLocks noChangeAspect="1" noChangeArrowheads="1"/>
            </p:cNvPicPr>
            <p:nvPr/>
          </p:nvPicPr>
          <p:blipFill>
            <a:blip r:embed="rId5" cstate="print"/>
            <a:srcRect/>
            <a:stretch>
              <a:fillRect/>
            </a:stretch>
          </p:blipFill>
          <p:spPr bwMode="auto">
            <a:xfrm>
              <a:off x="2736" y="816"/>
              <a:ext cx="656" cy="656"/>
            </a:xfrm>
            <a:prstGeom prst="rect">
              <a:avLst/>
            </a:prstGeom>
            <a:noFill/>
            <a:ln w="9525">
              <a:noFill/>
              <a:miter lim="800000"/>
              <a:headEnd/>
              <a:tailEnd/>
            </a:ln>
          </p:spPr>
        </p:pic>
      </p:grpSp>
      <p:sp>
        <p:nvSpPr>
          <p:cNvPr id="39953" name="Text Box 39"/>
          <p:cNvSpPr txBox="1">
            <a:spLocks noChangeArrowheads="1"/>
          </p:cNvSpPr>
          <p:nvPr/>
        </p:nvSpPr>
        <p:spPr bwMode="auto">
          <a:xfrm>
            <a:off x="231775" y="6400800"/>
            <a:ext cx="790575" cy="182563"/>
          </a:xfrm>
          <a:prstGeom prst="rect">
            <a:avLst/>
          </a:prstGeom>
          <a:noFill/>
          <a:ln w="12700" algn="ctr">
            <a:noFill/>
            <a:miter lim="800000"/>
            <a:headEnd/>
            <a:tailEnd/>
          </a:ln>
        </p:spPr>
        <p:txBody>
          <a:bodyPr wrap="none" lIns="92075" tIns="0" rIns="92075" bIns="0">
            <a:spAutoFit/>
          </a:bodyPr>
          <a:lstStyle/>
          <a:p>
            <a:r>
              <a:rPr lang="en-US" sz="1200"/>
              <a:t>S4L3_p7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73232"/>
                                        </p:tgtEl>
                                        <p:attrNameLst>
                                          <p:attrName>style.visibility</p:attrName>
                                        </p:attrNameLst>
                                      </p:cBhvr>
                                      <p:to>
                                        <p:strVal val="visible"/>
                                      </p:to>
                                    </p:set>
                                    <p:animEffect transition="in" filter="fade">
                                      <p:cBhvr>
                                        <p:cTn id="7" dur="2000"/>
                                        <p:tgtEl>
                                          <p:spTgt spid="1673232"/>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73237"/>
                                        </p:tgtEl>
                                        <p:attrNameLst>
                                          <p:attrName>style.visibility</p:attrName>
                                        </p:attrNameLst>
                                      </p:cBhvr>
                                      <p:to>
                                        <p:strVal val="visible"/>
                                      </p:to>
                                    </p:set>
                                    <p:animEffect transition="in" filter="fade">
                                      <p:cBhvr>
                                        <p:cTn id="13" dur="2000"/>
                                        <p:tgtEl>
                                          <p:spTgt spid="167323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73238"/>
                                        </p:tgtEl>
                                        <p:attrNameLst>
                                          <p:attrName>style.visibility</p:attrName>
                                        </p:attrNameLst>
                                      </p:cBhvr>
                                      <p:to>
                                        <p:strVal val="visible"/>
                                      </p:to>
                                    </p:set>
                                    <p:animEffect transition="in" filter="fade">
                                      <p:cBhvr>
                                        <p:cTn id="16" dur="2000"/>
                                        <p:tgtEl>
                                          <p:spTgt spid="167323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73239"/>
                                        </p:tgtEl>
                                        <p:attrNameLst>
                                          <p:attrName>style.visibility</p:attrName>
                                        </p:attrNameLst>
                                      </p:cBhvr>
                                      <p:to>
                                        <p:strVal val="visible"/>
                                      </p:to>
                                    </p:set>
                                    <p:animEffect transition="in" filter="fade">
                                      <p:cBhvr>
                                        <p:cTn id="19" dur="2000"/>
                                        <p:tgtEl>
                                          <p:spTgt spid="1673239"/>
                                        </p:tgtEl>
                                      </p:cBhvr>
                                    </p:animEffect>
                                  </p:childTnLst>
                                </p:cTn>
                              </p:par>
                              <p:par>
                                <p:cTn id="20" presetID="10" presetClass="entr" presetSubtype="0" fill="hold" nodeType="withEffect">
                                  <p:stCondLst>
                                    <p:cond delay="0"/>
                                  </p:stCondLst>
                                  <p:childTnLst>
                                    <p:set>
                                      <p:cBhvr>
                                        <p:cTn id="21" dur="1" fill="hold">
                                          <p:stCondLst>
                                            <p:cond delay="0"/>
                                          </p:stCondLst>
                                        </p:cTn>
                                        <p:tgtEl>
                                          <p:spTgt spid="1673251"/>
                                        </p:tgtEl>
                                        <p:attrNameLst>
                                          <p:attrName>style.visibility</p:attrName>
                                        </p:attrNameLst>
                                      </p:cBhvr>
                                      <p:to>
                                        <p:strVal val="visible"/>
                                      </p:to>
                                    </p:set>
                                    <p:animEffect transition="in" filter="fade">
                                      <p:cBhvr>
                                        <p:cTn id="22" dur="2000"/>
                                        <p:tgtEl>
                                          <p:spTgt spid="1673251"/>
                                        </p:tgtEl>
                                      </p:cBhvr>
                                    </p:animEffect>
                                  </p:childTnLst>
                                </p:cTn>
                              </p:par>
                              <p:par>
                                <p:cTn id="23" presetID="10"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3232" grpId="0"/>
      <p:bldP spid="1673237" grpId="0"/>
      <p:bldP spid="1673238" grpId="0" animBg="1"/>
      <p:bldP spid="167323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bwMode="auto">
          <a:xfrm>
            <a:off x="1282700" y="228600"/>
            <a:ext cx="6635750" cy="808038"/>
          </a:xfrm>
          <a:prstGeom prst="rect">
            <a:avLst/>
          </a:prstGeom>
          <a:noFill/>
          <a:ln>
            <a:miter lim="800000"/>
            <a:headEnd/>
            <a:tailEnd/>
          </a:ln>
        </p:spPr>
        <p:txBody>
          <a:bodyPr/>
          <a:lstStyle/>
          <a:p>
            <a:pPr eaLnBrk="1" hangingPunct="1"/>
            <a:r>
              <a:rPr lang="en-US" sz="3200" smtClean="0"/>
              <a:t>Enhanced Ability to Capture Cost</a:t>
            </a:r>
            <a:r>
              <a:rPr lang="en-US" sz="3200" b="0" smtClean="0"/>
              <a:t> </a:t>
            </a:r>
          </a:p>
        </p:txBody>
      </p:sp>
      <p:sp>
        <p:nvSpPr>
          <p:cNvPr id="40963" name="AutoShape 3"/>
          <p:cNvSpPr>
            <a:spLocks/>
          </p:cNvSpPr>
          <p:nvPr/>
        </p:nvSpPr>
        <p:spPr bwMode="auto">
          <a:xfrm rot="5400000">
            <a:off x="4802982" y="1191419"/>
            <a:ext cx="1117600" cy="7170737"/>
          </a:xfrm>
          <a:prstGeom prst="rightBrace">
            <a:avLst>
              <a:gd name="adj1" fmla="val 53468"/>
              <a:gd name="adj2" fmla="val 50000"/>
            </a:avLst>
          </a:prstGeom>
          <a:noFill/>
          <a:ln w="38100">
            <a:solidFill>
              <a:schemeClr val="tx1"/>
            </a:solidFill>
            <a:round/>
            <a:headEnd/>
            <a:tailEnd/>
          </a:ln>
        </p:spPr>
        <p:txBody>
          <a:bodyPr rot="10800000" vert="eaVert" wrap="none" anchor="ctr"/>
          <a:lstStyle/>
          <a:p>
            <a:endParaRPr lang="en-US" b="1"/>
          </a:p>
        </p:txBody>
      </p:sp>
      <p:sp>
        <p:nvSpPr>
          <p:cNvPr id="40964" name="Text Box 4"/>
          <p:cNvSpPr txBox="1">
            <a:spLocks noChangeArrowheads="1"/>
          </p:cNvSpPr>
          <p:nvPr/>
        </p:nvSpPr>
        <p:spPr bwMode="auto">
          <a:xfrm>
            <a:off x="4176713" y="5230813"/>
            <a:ext cx="2540000" cy="1331912"/>
          </a:xfrm>
          <a:prstGeom prst="rect">
            <a:avLst/>
          </a:prstGeom>
          <a:noFill/>
          <a:ln w="9525" algn="ctr">
            <a:noFill/>
            <a:miter lim="800000"/>
            <a:headEnd/>
            <a:tailEnd/>
          </a:ln>
        </p:spPr>
        <p:txBody>
          <a:bodyPr wrap="none">
            <a:spAutoFit/>
          </a:bodyPr>
          <a:lstStyle/>
          <a:p>
            <a:pPr algn="l" eaLnBrk="0" hangingPunct="0">
              <a:lnSpc>
                <a:spcPct val="110000"/>
              </a:lnSpc>
              <a:buClrTx/>
            </a:pPr>
            <a:r>
              <a:rPr lang="en-US" sz="2000" b="1">
                <a:ea typeface="MS PGothic" pitchFamily="34" charset="-128"/>
              </a:rPr>
              <a:t>Customer / Product</a:t>
            </a:r>
          </a:p>
          <a:p>
            <a:pPr algn="l" eaLnBrk="0" hangingPunct="0">
              <a:lnSpc>
                <a:spcPct val="110000"/>
              </a:lnSpc>
              <a:buClrTx/>
              <a:buFontTx/>
              <a:buChar char="•"/>
            </a:pPr>
            <a:r>
              <a:rPr lang="en-US" sz="1800" b="1">
                <a:ea typeface="MS PGothic" pitchFamily="34" charset="-128"/>
              </a:rPr>
              <a:t> Brigade        </a:t>
            </a:r>
          </a:p>
          <a:p>
            <a:pPr algn="l" eaLnBrk="0" hangingPunct="0">
              <a:lnSpc>
                <a:spcPct val="110000"/>
              </a:lnSpc>
              <a:buClrTx/>
              <a:buFontTx/>
              <a:buChar char="•"/>
            </a:pPr>
            <a:r>
              <a:rPr lang="en-US" sz="1800" b="1">
                <a:ea typeface="MS PGothic" pitchFamily="34" charset="-128"/>
              </a:rPr>
              <a:t> Tenant</a:t>
            </a:r>
          </a:p>
          <a:p>
            <a:pPr algn="l" eaLnBrk="0" hangingPunct="0">
              <a:lnSpc>
                <a:spcPct val="110000"/>
              </a:lnSpc>
              <a:buClrTx/>
              <a:buFontTx/>
              <a:buChar char="•"/>
            </a:pPr>
            <a:r>
              <a:rPr lang="en-US" sz="1800" b="1">
                <a:ea typeface="MS PGothic" pitchFamily="34" charset="-128"/>
              </a:rPr>
              <a:t> Command</a:t>
            </a:r>
          </a:p>
        </p:txBody>
      </p:sp>
      <p:sp>
        <p:nvSpPr>
          <p:cNvPr id="40965" name="Text Box 5"/>
          <p:cNvSpPr txBox="1">
            <a:spLocks noChangeArrowheads="1"/>
          </p:cNvSpPr>
          <p:nvPr/>
        </p:nvSpPr>
        <p:spPr bwMode="auto">
          <a:xfrm>
            <a:off x="3182938" y="4267200"/>
            <a:ext cx="4441825" cy="396875"/>
          </a:xfrm>
          <a:prstGeom prst="rect">
            <a:avLst/>
          </a:prstGeom>
          <a:noFill/>
          <a:ln w="9525" algn="ctr">
            <a:noFill/>
            <a:miter lim="800000"/>
            <a:headEnd/>
            <a:tailEnd/>
          </a:ln>
        </p:spPr>
        <p:txBody>
          <a:bodyPr wrap="none">
            <a:spAutoFit/>
          </a:bodyPr>
          <a:lstStyle/>
          <a:p>
            <a:pPr eaLnBrk="0" hangingPunct="0">
              <a:buClrTx/>
            </a:pPr>
            <a:r>
              <a:rPr lang="en-US" sz="2000" b="1">
                <a:ea typeface="MS PGothic" pitchFamily="34" charset="-128"/>
              </a:rPr>
              <a:t>Cost assigned Directly or Indirectly</a:t>
            </a:r>
          </a:p>
        </p:txBody>
      </p:sp>
      <p:sp>
        <p:nvSpPr>
          <p:cNvPr id="40966" name="Text Box 6"/>
          <p:cNvSpPr txBox="1">
            <a:spLocks noChangeArrowheads="1"/>
          </p:cNvSpPr>
          <p:nvPr/>
        </p:nvSpPr>
        <p:spPr bwMode="auto">
          <a:xfrm>
            <a:off x="5661025" y="5535613"/>
            <a:ext cx="2092325" cy="996950"/>
          </a:xfrm>
          <a:prstGeom prst="rect">
            <a:avLst/>
          </a:prstGeom>
          <a:noFill/>
          <a:ln w="9525" algn="ctr">
            <a:noFill/>
            <a:miter lim="800000"/>
            <a:headEnd/>
            <a:tailEnd/>
          </a:ln>
        </p:spPr>
        <p:txBody>
          <a:bodyPr wrap="none">
            <a:spAutoFit/>
          </a:bodyPr>
          <a:lstStyle/>
          <a:p>
            <a:pPr algn="l" eaLnBrk="0" hangingPunct="0">
              <a:lnSpc>
                <a:spcPct val="110000"/>
              </a:lnSpc>
              <a:buClrTx/>
              <a:buFontTx/>
              <a:buChar char="•"/>
            </a:pPr>
            <a:r>
              <a:rPr lang="en-US" sz="1800" b="1">
                <a:ea typeface="MS PGothic" pitchFamily="34" charset="-128"/>
              </a:rPr>
              <a:t> Weapon System</a:t>
            </a:r>
          </a:p>
          <a:p>
            <a:pPr algn="l" eaLnBrk="0" hangingPunct="0">
              <a:lnSpc>
                <a:spcPct val="110000"/>
              </a:lnSpc>
              <a:buClrTx/>
              <a:buFontTx/>
              <a:buChar char="•"/>
            </a:pPr>
            <a:r>
              <a:rPr lang="en-US" sz="1800" b="1">
                <a:ea typeface="MS PGothic" pitchFamily="34" charset="-128"/>
              </a:rPr>
              <a:t> PEO / PM</a:t>
            </a:r>
          </a:p>
          <a:p>
            <a:pPr algn="l" eaLnBrk="0" hangingPunct="0">
              <a:lnSpc>
                <a:spcPct val="110000"/>
              </a:lnSpc>
              <a:buClrTx/>
              <a:buFontTx/>
              <a:buChar char="•"/>
            </a:pPr>
            <a:r>
              <a:rPr lang="en-US" sz="1800" b="1">
                <a:ea typeface="MS PGothic" pitchFamily="34" charset="-128"/>
              </a:rPr>
              <a:t> Course</a:t>
            </a:r>
          </a:p>
        </p:txBody>
      </p:sp>
      <p:sp>
        <p:nvSpPr>
          <p:cNvPr id="40967" name="AutoShape 8"/>
          <p:cNvSpPr>
            <a:spLocks noChangeAspect="1" noChangeArrowheads="1" noTextEdit="1"/>
          </p:cNvSpPr>
          <p:nvPr/>
        </p:nvSpPr>
        <p:spPr bwMode="auto">
          <a:xfrm>
            <a:off x="74613" y="1385888"/>
            <a:ext cx="9040812" cy="2713037"/>
          </a:xfrm>
          <a:prstGeom prst="rect">
            <a:avLst/>
          </a:prstGeom>
          <a:noFill/>
          <a:ln w="9525">
            <a:noFill/>
            <a:miter lim="800000"/>
            <a:headEnd/>
            <a:tailEnd/>
          </a:ln>
        </p:spPr>
        <p:txBody>
          <a:bodyPr/>
          <a:lstStyle/>
          <a:p>
            <a:endParaRPr lang="en-US"/>
          </a:p>
        </p:txBody>
      </p:sp>
      <p:sp>
        <p:nvSpPr>
          <p:cNvPr id="40968" name="Rectangle 9"/>
          <p:cNvSpPr>
            <a:spLocks noChangeArrowheads="1"/>
          </p:cNvSpPr>
          <p:nvPr/>
        </p:nvSpPr>
        <p:spPr bwMode="auto">
          <a:xfrm>
            <a:off x="80963" y="1392238"/>
            <a:ext cx="1693862" cy="2700337"/>
          </a:xfrm>
          <a:prstGeom prst="rect">
            <a:avLst/>
          </a:prstGeom>
          <a:solidFill>
            <a:srgbClr val="FFFF99"/>
          </a:solidFill>
          <a:ln w="9525">
            <a:noFill/>
            <a:miter lim="800000"/>
            <a:headEnd/>
            <a:tailEnd/>
          </a:ln>
        </p:spPr>
        <p:txBody>
          <a:bodyPr/>
          <a:lstStyle/>
          <a:p>
            <a:endParaRPr lang="en-US" b="1"/>
          </a:p>
        </p:txBody>
      </p:sp>
      <p:sp>
        <p:nvSpPr>
          <p:cNvPr id="40969" name="Rectangle 10"/>
          <p:cNvSpPr>
            <a:spLocks noChangeArrowheads="1"/>
          </p:cNvSpPr>
          <p:nvPr/>
        </p:nvSpPr>
        <p:spPr bwMode="auto">
          <a:xfrm>
            <a:off x="265113" y="1687513"/>
            <a:ext cx="1254125" cy="244475"/>
          </a:xfrm>
          <a:prstGeom prst="rect">
            <a:avLst/>
          </a:prstGeom>
          <a:noFill/>
          <a:ln w="9525">
            <a:noFill/>
            <a:miter lim="800000"/>
            <a:headEnd/>
            <a:tailEnd/>
          </a:ln>
        </p:spPr>
        <p:txBody>
          <a:bodyPr wrap="none" lIns="0" tIns="0" rIns="0" bIns="0">
            <a:spAutoFit/>
          </a:bodyPr>
          <a:lstStyle/>
          <a:p>
            <a:pPr algn="l">
              <a:buClrTx/>
            </a:pPr>
            <a:r>
              <a:rPr lang="en-US" sz="1600" b="1">
                <a:solidFill>
                  <a:srgbClr val="000000"/>
                </a:solidFill>
              </a:rPr>
              <a:t>Cost Objects</a:t>
            </a:r>
            <a:endParaRPr lang="en-US" sz="1800" b="1"/>
          </a:p>
        </p:txBody>
      </p:sp>
      <p:sp>
        <p:nvSpPr>
          <p:cNvPr id="40970" name="Rectangle 11"/>
          <p:cNvSpPr>
            <a:spLocks noChangeArrowheads="1"/>
          </p:cNvSpPr>
          <p:nvPr/>
        </p:nvSpPr>
        <p:spPr bwMode="auto">
          <a:xfrm>
            <a:off x="1843088" y="1600200"/>
            <a:ext cx="1112837"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Organizational </a:t>
            </a:r>
            <a:endParaRPr lang="en-US" sz="1800"/>
          </a:p>
        </p:txBody>
      </p:sp>
      <p:sp>
        <p:nvSpPr>
          <p:cNvPr id="40971" name="Rectangle 12"/>
          <p:cNvSpPr>
            <a:spLocks noChangeArrowheads="1"/>
          </p:cNvSpPr>
          <p:nvPr/>
        </p:nvSpPr>
        <p:spPr bwMode="auto">
          <a:xfrm>
            <a:off x="2109788" y="1806575"/>
            <a:ext cx="541337"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Entities</a:t>
            </a:r>
            <a:endParaRPr lang="en-US" sz="1800"/>
          </a:p>
        </p:txBody>
      </p:sp>
      <p:sp>
        <p:nvSpPr>
          <p:cNvPr id="40972" name="Rectangle 13"/>
          <p:cNvSpPr>
            <a:spLocks noChangeArrowheads="1"/>
          </p:cNvSpPr>
          <p:nvPr/>
        </p:nvSpPr>
        <p:spPr bwMode="auto">
          <a:xfrm>
            <a:off x="3184525" y="1600200"/>
            <a:ext cx="1149350"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Real Property / </a:t>
            </a:r>
            <a:endParaRPr lang="en-US" sz="1800"/>
          </a:p>
        </p:txBody>
      </p:sp>
      <p:sp>
        <p:nvSpPr>
          <p:cNvPr id="40973" name="Rectangle 14"/>
          <p:cNvSpPr>
            <a:spLocks noChangeArrowheads="1"/>
          </p:cNvSpPr>
          <p:nvPr/>
        </p:nvSpPr>
        <p:spPr bwMode="auto">
          <a:xfrm>
            <a:off x="3343275" y="1806575"/>
            <a:ext cx="790575"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Equipment</a:t>
            </a:r>
            <a:endParaRPr lang="en-US" sz="1800"/>
          </a:p>
        </p:txBody>
      </p:sp>
      <p:sp>
        <p:nvSpPr>
          <p:cNvPr id="40974" name="Rectangle 15"/>
          <p:cNvSpPr>
            <a:spLocks noChangeArrowheads="1"/>
          </p:cNvSpPr>
          <p:nvPr/>
        </p:nvSpPr>
        <p:spPr bwMode="auto">
          <a:xfrm>
            <a:off x="4586288" y="1701800"/>
            <a:ext cx="1287462"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Program / Project</a:t>
            </a:r>
            <a:endParaRPr lang="en-US" sz="1800"/>
          </a:p>
        </p:txBody>
      </p:sp>
      <p:sp>
        <p:nvSpPr>
          <p:cNvPr id="40975" name="Rectangle 16"/>
          <p:cNvSpPr>
            <a:spLocks noChangeArrowheads="1"/>
          </p:cNvSpPr>
          <p:nvPr/>
        </p:nvSpPr>
        <p:spPr bwMode="auto">
          <a:xfrm>
            <a:off x="6337300" y="1701800"/>
            <a:ext cx="1019175"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Task / Activity</a:t>
            </a:r>
            <a:endParaRPr lang="en-US" sz="1800"/>
          </a:p>
        </p:txBody>
      </p:sp>
      <p:sp>
        <p:nvSpPr>
          <p:cNvPr id="40976" name="Rectangle 17"/>
          <p:cNvSpPr>
            <a:spLocks noChangeArrowheads="1"/>
          </p:cNvSpPr>
          <p:nvPr/>
        </p:nvSpPr>
        <p:spPr bwMode="auto">
          <a:xfrm>
            <a:off x="7807325" y="1600200"/>
            <a:ext cx="1249363"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Special Event or </a:t>
            </a:r>
            <a:endParaRPr lang="en-US" sz="1800"/>
          </a:p>
        </p:txBody>
      </p:sp>
      <p:sp>
        <p:nvSpPr>
          <p:cNvPr id="40977" name="Rectangle 18"/>
          <p:cNvSpPr>
            <a:spLocks noChangeArrowheads="1"/>
          </p:cNvSpPr>
          <p:nvPr/>
        </p:nvSpPr>
        <p:spPr bwMode="auto">
          <a:xfrm>
            <a:off x="8113713" y="1806575"/>
            <a:ext cx="606425"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Initiative</a:t>
            </a:r>
            <a:endParaRPr lang="en-US" sz="1800"/>
          </a:p>
        </p:txBody>
      </p:sp>
      <p:sp>
        <p:nvSpPr>
          <p:cNvPr id="40978" name="Rectangle 19"/>
          <p:cNvSpPr>
            <a:spLocks noChangeArrowheads="1"/>
          </p:cNvSpPr>
          <p:nvPr/>
        </p:nvSpPr>
        <p:spPr bwMode="auto">
          <a:xfrm>
            <a:off x="228600" y="2298700"/>
            <a:ext cx="1082675" cy="244475"/>
          </a:xfrm>
          <a:prstGeom prst="rect">
            <a:avLst/>
          </a:prstGeom>
          <a:noFill/>
          <a:ln w="9525">
            <a:noFill/>
            <a:miter lim="800000"/>
            <a:headEnd/>
            <a:tailEnd/>
          </a:ln>
        </p:spPr>
        <p:txBody>
          <a:bodyPr wrap="none" lIns="0" tIns="0" rIns="0" bIns="0">
            <a:spAutoFit/>
          </a:bodyPr>
          <a:lstStyle/>
          <a:p>
            <a:pPr algn="l">
              <a:buClrTx/>
            </a:pPr>
            <a:r>
              <a:rPr lang="en-US" sz="1600" b="1">
                <a:solidFill>
                  <a:srgbClr val="000000"/>
                </a:solidFill>
              </a:rPr>
              <a:t>ERP (SAP) </a:t>
            </a:r>
            <a:endParaRPr lang="en-US" sz="1800" b="1"/>
          </a:p>
        </p:txBody>
      </p:sp>
      <p:sp>
        <p:nvSpPr>
          <p:cNvPr id="40979" name="Rectangle 20"/>
          <p:cNvSpPr>
            <a:spLocks noChangeArrowheads="1"/>
          </p:cNvSpPr>
          <p:nvPr/>
        </p:nvSpPr>
        <p:spPr bwMode="auto">
          <a:xfrm>
            <a:off x="212725" y="2540000"/>
            <a:ext cx="1501775" cy="244475"/>
          </a:xfrm>
          <a:prstGeom prst="rect">
            <a:avLst/>
          </a:prstGeom>
          <a:noFill/>
          <a:ln w="9525">
            <a:noFill/>
            <a:miter lim="800000"/>
            <a:headEnd/>
            <a:tailEnd/>
          </a:ln>
        </p:spPr>
        <p:txBody>
          <a:bodyPr wrap="none" lIns="0" tIns="0" rIns="0" bIns="0">
            <a:spAutoFit/>
          </a:bodyPr>
          <a:lstStyle/>
          <a:p>
            <a:pPr algn="l">
              <a:buClrTx/>
            </a:pPr>
            <a:r>
              <a:rPr lang="en-US" sz="1600" b="1">
                <a:solidFill>
                  <a:srgbClr val="000000"/>
                </a:solidFill>
              </a:rPr>
              <a:t>Cost Collectors</a:t>
            </a:r>
            <a:endParaRPr lang="en-US" sz="1800" b="1"/>
          </a:p>
        </p:txBody>
      </p:sp>
      <p:sp>
        <p:nvSpPr>
          <p:cNvPr id="40980" name="Rectangle 21"/>
          <p:cNvSpPr>
            <a:spLocks noChangeArrowheads="1"/>
          </p:cNvSpPr>
          <p:nvPr/>
        </p:nvSpPr>
        <p:spPr bwMode="auto">
          <a:xfrm>
            <a:off x="1893888" y="2435225"/>
            <a:ext cx="965200"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Cost Centers</a:t>
            </a:r>
            <a:endParaRPr lang="en-US" sz="1800"/>
          </a:p>
        </p:txBody>
      </p:sp>
      <p:sp>
        <p:nvSpPr>
          <p:cNvPr id="40981" name="Rectangle 22"/>
          <p:cNvSpPr>
            <a:spLocks noChangeArrowheads="1"/>
          </p:cNvSpPr>
          <p:nvPr/>
        </p:nvSpPr>
        <p:spPr bwMode="auto">
          <a:xfrm>
            <a:off x="3251200" y="2330450"/>
            <a:ext cx="1019175"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Assets / Real </a:t>
            </a:r>
            <a:endParaRPr lang="en-US" sz="1800"/>
          </a:p>
        </p:txBody>
      </p:sp>
      <p:sp>
        <p:nvSpPr>
          <p:cNvPr id="40982" name="Rectangle 23"/>
          <p:cNvSpPr>
            <a:spLocks noChangeArrowheads="1"/>
          </p:cNvSpPr>
          <p:nvPr/>
        </p:nvSpPr>
        <p:spPr bwMode="auto">
          <a:xfrm>
            <a:off x="3198813" y="2538413"/>
            <a:ext cx="1074737" cy="198437"/>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Estate Objects</a:t>
            </a:r>
            <a:endParaRPr lang="en-US" sz="1800"/>
          </a:p>
        </p:txBody>
      </p:sp>
      <p:sp>
        <p:nvSpPr>
          <p:cNvPr id="40983" name="Rectangle 24"/>
          <p:cNvSpPr>
            <a:spLocks noChangeArrowheads="1"/>
          </p:cNvSpPr>
          <p:nvPr/>
        </p:nvSpPr>
        <p:spPr bwMode="auto">
          <a:xfrm>
            <a:off x="4711700" y="2435225"/>
            <a:ext cx="1027113"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Project / WBS</a:t>
            </a:r>
            <a:endParaRPr lang="en-US" sz="1800"/>
          </a:p>
        </p:txBody>
      </p:sp>
      <p:sp>
        <p:nvSpPr>
          <p:cNvPr id="40984" name="Rectangle 25"/>
          <p:cNvSpPr>
            <a:spLocks noChangeArrowheads="1"/>
          </p:cNvSpPr>
          <p:nvPr/>
        </p:nvSpPr>
        <p:spPr bwMode="auto">
          <a:xfrm>
            <a:off x="6186488" y="2435225"/>
            <a:ext cx="1312862"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Business Process</a:t>
            </a:r>
            <a:endParaRPr lang="en-US" sz="1800"/>
          </a:p>
        </p:txBody>
      </p:sp>
      <p:sp>
        <p:nvSpPr>
          <p:cNvPr id="40985" name="Rectangle 26"/>
          <p:cNvSpPr>
            <a:spLocks noChangeArrowheads="1"/>
          </p:cNvSpPr>
          <p:nvPr/>
        </p:nvSpPr>
        <p:spPr bwMode="auto">
          <a:xfrm>
            <a:off x="7899400" y="2435225"/>
            <a:ext cx="1022350"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Internal Order</a:t>
            </a:r>
            <a:endParaRPr lang="en-US" sz="1800"/>
          </a:p>
        </p:txBody>
      </p:sp>
      <p:sp>
        <p:nvSpPr>
          <p:cNvPr id="40986" name="Rectangle 27"/>
          <p:cNvSpPr>
            <a:spLocks noChangeArrowheads="1"/>
          </p:cNvSpPr>
          <p:nvPr/>
        </p:nvSpPr>
        <p:spPr bwMode="auto">
          <a:xfrm>
            <a:off x="195263" y="3367088"/>
            <a:ext cx="1524000" cy="244475"/>
          </a:xfrm>
          <a:prstGeom prst="rect">
            <a:avLst/>
          </a:prstGeom>
          <a:noFill/>
          <a:ln w="9525">
            <a:noFill/>
            <a:miter lim="800000"/>
            <a:headEnd/>
            <a:tailEnd/>
          </a:ln>
        </p:spPr>
        <p:txBody>
          <a:bodyPr wrap="none" lIns="0" tIns="0" rIns="0" bIns="0">
            <a:spAutoFit/>
          </a:bodyPr>
          <a:lstStyle/>
          <a:p>
            <a:pPr algn="l">
              <a:buClrTx/>
            </a:pPr>
            <a:r>
              <a:rPr lang="en-US" sz="1600" b="1">
                <a:solidFill>
                  <a:srgbClr val="000000"/>
                </a:solidFill>
              </a:rPr>
              <a:t>Army Examples</a:t>
            </a:r>
            <a:endParaRPr lang="en-US" sz="1800" b="1"/>
          </a:p>
        </p:txBody>
      </p:sp>
      <p:sp>
        <p:nvSpPr>
          <p:cNvPr id="40987" name="Rectangle 28"/>
          <p:cNvSpPr>
            <a:spLocks noChangeArrowheads="1"/>
          </p:cNvSpPr>
          <p:nvPr/>
        </p:nvSpPr>
        <p:spPr bwMode="auto">
          <a:xfrm>
            <a:off x="1866900" y="2968625"/>
            <a:ext cx="893763"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Installation</a:t>
            </a:r>
            <a:endParaRPr lang="en-US" sz="1800"/>
          </a:p>
        </p:txBody>
      </p:sp>
      <p:sp>
        <p:nvSpPr>
          <p:cNvPr id="40988" name="Rectangle 29"/>
          <p:cNvSpPr>
            <a:spLocks noChangeArrowheads="1"/>
          </p:cNvSpPr>
          <p:nvPr/>
        </p:nvSpPr>
        <p:spPr bwMode="auto">
          <a:xfrm>
            <a:off x="1866900" y="3175000"/>
            <a:ext cx="673100"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Brigade</a:t>
            </a:r>
            <a:endParaRPr lang="en-US" sz="1800"/>
          </a:p>
        </p:txBody>
      </p:sp>
      <p:sp>
        <p:nvSpPr>
          <p:cNvPr id="40989" name="Rectangle 30"/>
          <p:cNvSpPr>
            <a:spLocks noChangeArrowheads="1"/>
          </p:cNvSpPr>
          <p:nvPr/>
        </p:nvSpPr>
        <p:spPr bwMode="auto">
          <a:xfrm>
            <a:off x="1866900" y="3382963"/>
            <a:ext cx="608013" cy="198437"/>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School</a:t>
            </a:r>
            <a:endParaRPr lang="en-US" sz="1800"/>
          </a:p>
        </p:txBody>
      </p:sp>
      <p:sp>
        <p:nvSpPr>
          <p:cNvPr id="40990" name="Rectangle 31"/>
          <p:cNvSpPr>
            <a:spLocks noChangeArrowheads="1"/>
          </p:cNvSpPr>
          <p:nvPr/>
        </p:nvSpPr>
        <p:spPr bwMode="auto">
          <a:xfrm>
            <a:off x="1866900" y="3589338"/>
            <a:ext cx="912813" cy="198437"/>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Directorate</a:t>
            </a:r>
            <a:endParaRPr lang="en-US" sz="1800"/>
          </a:p>
        </p:txBody>
      </p:sp>
      <p:sp>
        <p:nvSpPr>
          <p:cNvPr id="40991" name="Rectangle 32"/>
          <p:cNvSpPr>
            <a:spLocks noChangeArrowheads="1"/>
          </p:cNvSpPr>
          <p:nvPr/>
        </p:nvSpPr>
        <p:spPr bwMode="auto">
          <a:xfrm>
            <a:off x="1866900" y="3795713"/>
            <a:ext cx="379413" cy="198437"/>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Lab</a:t>
            </a:r>
            <a:endParaRPr lang="en-US" sz="1800"/>
          </a:p>
        </p:txBody>
      </p:sp>
      <p:sp>
        <p:nvSpPr>
          <p:cNvPr id="40992" name="Rectangle 33"/>
          <p:cNvSpPr>
            <a:spLocks noChangeArrowheads="1"/>
          </p:cNvSpPr>
          <p:nvPr/>
        </p:nvSpPr>
        <p:spPr bwMode="auto">
          <a:xfrm>
            <a:off x="3059113" y="3071813"/>
            <a:ext cx="690562" cy="198437"/>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Building</a:t>
            </a:r>
            <a:endParaRPr lang="en-US" sz="1800"/>
          </a:p>
        </p:txBody>
      </p:sp>
      <p:sp>
        <p:nvSpPr>
          <p:cNvPr id="40993" name="Rectangle 34"/>
          <p:cNvSpPr>
            <a:spLocks noChangeArrowheads="1"/>
          </p:cNvSpPr>
          <p:nvPr/>
        </p:nvSpPr>
        <p:spPr bwMode="auto">
          <a:xfrm>
            <a:off x="3059113" y="3278188"/>
            <a:ext cx="1235075" cy="198437"/>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Training Range</a:t>
            </a:r>
            <a:endParaRPr lang="en-US" sz="1800"/>
          </a:p>
        </p:txBody>
      </p:sp>
      <p:sp>
        <p:nvSpPr>
          <p:cNvPr id="40994" name="Rectangle 35"/>
          <p:cNvSpPr>
            <a:spLocks noChangeArrowheads="1"/>
          </p:cNvSpPr>
          <p:nvPr/>
        </p:nvSpPr>
        <p:spPr bwMode="auto">
          <a:xfrm>
            <a:off x="3059113" y="3484563"/>
            <a:ext cx="1316037" cy="198437"/>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Weapon System</a:t>
            </a:r>
            <a:endParaRPr lang="en-US" sz="1800"/>
          </a:p>
        </p:txBody>
      </p:sp>
      <p:sp>
        <p:nvSpPr>
          <p:cNvPr id="40995" name="Rectangle 36"/>
          <p:cNvSpPr>
            <a:spLocks noChangeArrowheads="1"/>
          </p:cNvSpPr>
          <p:nvPr/>
        </p:nvSpPr>
        <p:spPr bwMode="auto">
          <a:xfrm>
            <a:off x="4575175" y="2990850"/>
            <a:ext cx="947738"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Acquisition </a:t>
            </a:r>
            <a:endParaRPr lang="en-US" sz="1800"/>
          </a:p>
        </p:txBody>
      </p:sp>
      <p:sp>
        <p:nvSpPr>
          <p:cNvPr id="40996" name="Rectangle 37"/>
          <p:cNvSpPr>
            <a:spLocks noChangeArrowheads="1"/>
          </p:cNvSpPr>
          <p:nvPr/>
        </p:nvSpPr>
        <p:spPr bwMode="auto">
          <a:xfrm>
            <a:off x="4575175" y="3197225"/>
            <a:ext cx="1112838"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RDTE Project</a:t>
            </a:r>
            <a:endParaRPr lang="en-US" sz="1800"/>
          </a:p>
        </p:txBody>
      </p:sp>
      <p:sp>
        <p:nvSpPr>
          <p:cNvPr id="40997" name="Rectangle 38"/>
          <p:cNvSpPr>
            <a:spLocks noChangeArrowheads="1"/>
          </p:cNvSpPr>
          <p:nvPr/>
        </p:nvSpPr>
        <p:spPr bwMode="auto">
          <a:xfrm>
            <a:off x="4575175" y="3405188"/>
            <a:ext cx="1306513" cy="198437"/>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MILCON Project</a:t>
            </a:r>
            <a:endParaRPr lang="en-US" sz="1800"/>
          </a:p>
        </p:txBody>
      </p:sp>
      <p:sp>
        <p:nvSpPr>
          <p:cNvPr id="40998" name="Rectangle 39"/>
          <p:cNvSpPr>
            <a:spLocks noChangeArrowheads="1"/>
          </p:cNvSpPr>
          <p:nvPr/>
        </p:nvSpPr>
        <p:spPr bwMode="auto">
          <a:xfrm>
            <a:off x="4575175" y="3611563"/>
            <a:ext cx="1022350" cy="198437"/>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System Test</a:t>
            </a:r>
            <a:endParaRPr lang="en-US" sz="1800"/>
          </a:p>
        </p:txBody>
      </p:sp>
      <p:sp>
        <p:nvSpPr>
          <p:cNvPr id="40999" name="Rectangle 40"/>
          <p:cNvSpPr>
            <a:spLocks noChangeArrowheads="1"/>
          </p:cNvSpPr>
          <p:nvPr/>
        </p:nvSpPr>
        <p:spPr bwMode="auto">
          <a:xfrm>
            <a:off x="6084888" y="2990850"/>
            <a:ext cx="782637"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Services </a:t>
            </a:r>
            <a:endParaRPr lang="en-US" sz="1800"/>
          </a:p>
        </p:txBody>
      </p:sp>
      <p:sp>
        <p:nvSpPr>
          <p:cNvPr id="41000" name="Rectangle 42"/>
          <p:cNvSpPr>
            <a:spLocks noChangeArrowheads="1"/>
          </p:cNvSpPr>
          <p:nvPr/>
        </p:nvSpPr>
        <p:spPr bwMode="auto">
          <a:xfrm>
            <a:off x="6084888" y="3146425"/>
            <a:ext cx="1574800"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Instructional Course</a:t>
            </a:r>
            <a:endParaRPr lang="en-US" sz="1800"/>
          </a:p>
        </p:txBody>
      </p:sp>
      <p:sp>
        <p:nvSpPr>
          <p:cNvPr id="41001" name="Rectangle 43"/>
          <p:cNvSpPr>
            <a:spLocks noChangeArrowheads="1"/>
          </p:cNvSpPr>
          <p:nvPr/>
        </p:nvSpPr>
        <p:spPr bwMode="auto">
          <a:xfrm>
            <a:off x="6084888" y="3352800"/>
            <a:ext cx="1233487"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Repair Process</a:t>
            </a:r>
            <a:endParaRPr lang="en-US" sz="1800"/>
          </a:p>
        </p:txBody>
      </p:sp>
      <p:sp>
        <p:nvSpPr>
          <p:cNvPr id="41002" name="Rectangle 44"/>
          <p:cNvSpPr>
            <a:spLocks noChangeArrowheads="1"/>
          </p:cNvSpPr>
          <p:nvPr/>
        </p:nvSpPr>
        <p:spPr bwMode="auto">
          <a:xfrm>
            <a:off x="6084888" y="3559175"/>
            <a:ext cx="774700"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Test Run</a:t>
            </a:r>
            <a:endParaRPr lang="en-US" sz="1800"/>
          </a:p>
        </p:txBody>
      </p:sp>
      <p:sp>
        <p:nvSpPr>
          <p:cNvPr id="41003" name="Rectangle 45"/>
          <p:cNvSpPr>
            <a:spLocks noChangeArrowheads="1"/>
          </p:cNvSpPr>
          <p:nvPr/>
        </p:nvSpPr>
        <p:spPr bwMode="auto">
          <a:xfrm>
            <a:off x="7831138" y="2865438"/>
            <a:ext cx="560387" cy="198437"/>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BRAC</a:t>
            </a:r>
            <a:endParaRPr lang="en-US" sz="1800"/>
          </a:p>
        </p:txBody>
      </p:sp>
      <p:sp>
        <p:nvSpPr>
          <p:cNvPr id="41004" name="Rectangle 46"/>
          <p:cNvSpPr>
            <a:spLocks noChangeArrowheads="1"/>
          </p:cNvSpPr>
          <p:nvPr/>
        </p:nvSpPr>
        <p:spPr bwMode="auto">
          <a:xfrm>
            <a:off x="7831138" y="3073400"/>
            <a:ext cx="1169987"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Training Event</a:t>
            </a:r>
            <a:endParaRPr lang="en-US" sz="1800"/>
          </a:p>
        </p:txBody>
      </p:sp>
      <p:sp>
        <p:nvSpPr>
          <p:cNvPr id="41005" name="Rectangle 47"/>
          <p:cNvSpPr>
            <a:spLocks noChangeArrowheads="1"/>
          </p:cNvSpPr>
          <p:nvPr/>
        </p:nvSpPr>
        <p:spPr bwMode="auto">
          <a:xfrm>
            <a:off x="7831138" y="3279775"/>
            <a:ext cx="931862"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Mandatory </a:t>
            </a:r>
            <a:endParaRPr lang="en-US" sz="1800"/>
          </a:p>
        </p:txBody>
      </p:sp>
      <p:sp>
        <p:nvSpPr>
          <p:cNvPr id="41006" name="Rectangle 48"/>
          <p:cNvSpPr>
            <a:spLocks noChangeArrowheads="1"/>
          </p:cNvSpPr>
          <p:nvPr/>
        </p:nvSpPr>
        <p:spPr bwMode="auto">
          <a:xfrm>
            <a:off x="8072438" y="3486150"/>
            <a:ext cx="598487" cy="198438"/>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Training</a:t>
            </a:r>
            <a:endParaRPr lang="en-US" sz="1800"/>
          </a:p>
        </p:txBody>
      </p:sp>
      <p:sp>
        <p:nvSpPr>
          <p:cNvPr id="41007" name="Rectangle 49"/>
          <p:cNvSpPr>
            <a:spLocks noChangeArrowheads="1"/>
          </p:cNvSpPr>
          <p:nvPr/>
        </p:nvSpPr>
        <p:spPr bwMode="auto">
          <a:xfrm>
            <a:off x="7831138" y="3694113"/>
            <a:ext cx="912812" cy="198437"/>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 Support to </a:t>
            </a:r>
            <a:endParaRPr lang="en-US" sz="1800"/>
          </a:p>
        </p:txBody>
      </p:sp>
      <p:sp>
        <p:nvSpPr>
          <p:cNvPr id="41008" name="Rectangle 50"/>
          <p:cNvSpPr>
            <a:spLocks noChangeArrowheads="1"/>
          </p:cNvSpPr>
          <p:nvPr/>
        </p:nvSpPr>
        <p:spPr bwMode="auto">
          <a:xfrm>
            <a:off x="8072438" y="3900488"/>
            <a:ext cx="679450" cy="198437"/>
          </a:xfrm>
          <a:prstGeom prst="rect">
            <a:avLst/>
          </a:prstGeom>
          <a:noFill/>
          <a:ln w="9525">
            <a:noFill/>
            <a:miter lim="800000"/>
            <a:headEnd/>
            <a:tailEnd/>
          </a:ln>
        </p:spPr>
        <p:txBody>
          <a:bodyPr wrap="none" lIns="0" tIns="0" rIns="0" bIns="0">
            <a:spAutoFit/>
          </a:bodyPr>
          <a:lstStyle/>
          <a:p>
            <a:pPr algn="l">
              <a:buClrTx/>
            </a:pPr>
            <a:r>
              <a:rPr lang="en-US" sz="1300">
                <a:solidFill>
                  <a:srgbClr val="000000"/>
                </a:solidFill>
              </a:rPr>
              <a:t>Olympics</a:t>
            </a:r>
            <a:endParaRPr lang="en-US" sz="1800"/>
          </a:p>
        </p:txBody>
      </p:sp>
      <p:sp>
        <p:nvSpPr>
          <p:cNvPr id="41009" name="Rectangle 51"/>
          <p:cNvSpPr>
            <a:spLocks noChangeArrowheads="1"/>
          </p:cNvSpPr>
          <p:nvPr/>
        </p:nvSpPr>
        <p:spPr bwMode="auto">
          <a:xfrm>
            <a:off x="68263" y="1379538"/>
            <a:ext cx="26987" cy="2724150"/>
          </a:xfrm>
          <a:prstGeom prst="rect">
            <a:avLst/>
          </a:prstGeom>
          <a:solidFill>
            <a:srgbClr val="000000"/>
          </a:solidFill>
          <a:ln w="9525">
            <a:noFill/>
            <a:miter lim="800000"/>
            <a:headEnd/>
            <a:tailEnd/>
          </a:ln>
        </p:spPr>
        <p:txBody>
          <a:bodyPr/>
          <a:lstStyle/>
          <a:p>
            <a:endParaRPr lang="en-US" b="1"/>
          </a:p>
        </p:txBody>
      </p:sp>
      <p:sp>
        <p:nvSpPr>
          <p:cNvPr id="41010" name="Rectangle 52"/>
          <p:cNvSpPr>
            <a:spLocks noChangeArrowheads="1"/>
          </p:cNvSpPr>
          <p:nvPr/>
        </p:nvSpPr>
        <p:spPr bwMode="auto">
          <a:xfrm>
            <a:off x="1758950" y="1406525"/>
            <a:ext cx="26988" cy="2697163"/>
          </a:xfrm>
          <a:prstGeom prst="rect">
            <a:avLst/>
          </a:prstGeom>
          <a:solidFill>
            <a:srgbClr val="000000"/>
          </a:solidFill>
          <a:ln w="9525">
            <a:noFill/>
            <a:miter lim="800000"/>
            <a:headEnd/>
            <a:tailEnd/>
          </a:ln>
        </p:spPr>
        <p:txBody>
          <a:bodyPr/>
          <a:lstStyle/>
          <a:p>
            <a:endParaRPr lang="en-US" b="1"/>
          </a:p>
        </p:txBody>
      </p:sp>
      <p:sp>
        <p:nvSpPr>
          <p:cNvPr id="41011" name="Rectangle 53"/>
          <p:cNvSpPr>
            <a:spLocks noChangeArrowheads="1"/>
          </p:cNvSpPr>
          <p:nvPr/>
        </p:nvSpPr>
        <p:spPr bwMode="auto">
          <a:xfrm>
            <a:off x="2976563" y="1406525"/>
            <a:ext cx="26987" cy="2697163"/>
          </a:xfrm>
          <a:prstGeom prst="rect">
            <a:avLst/>
          </a:prstGeom>
          <a:solidFill>
            <a:srgbClr val="000000"/>
          </a:solidFill>
          <a:ln w="9525">
            <a:noFill/>
            <a:miter lim="800000"/>
            <a:headEnd/>
            <a:tailEnd/>
          </a:ln>
        </p:spPr>
        <p:txBody>
          <a:bodyPr/>
          <a:lstStyle/>
          <a:p>
            <a:endParaRPr lang="en-US" b="1"/>
          </a:p>
        </p:txBody>
      </p:sp>
      <p:sp>
        <p:nvSpPr>
          <p:cNvPr id="41012" name="Rectangle 54"/>
          <p:cNvSpPr>
            <a:spLocks noChangeArrowheads="1"/>
          </p:cNvSpPr>
          <p:nvPr/>
        </p:nvSpPr>
        <p:spPr bwMode="auto">
          <a:xfrm>
            <a:off x="4481513" y="1406525"/>
            <a:ext cx="26987" cy="2697163"/>
          </a:xfrm>
          <a:prstGeom prst="rect">
            <a:avLst/>
          </a:prstGeom>
          <a:solidFill>
            <a:srgbClr val="000000"/>
          </a:solidFill>
          <a:ln w="9525">
            <a:noFill/>
            <a:miter lim="800000"/>
            <a:headEnd/>
            <a:tailEnd/>
          </a:ln>
        </p:spPr>
        <p:txBody>
          <a:bodyPr/>
          <a:lstStyle/>
          <a:p>
            <a:endParaRPr lang="en-US" b="1"/>
          </a:p>
        </p:txBody>
      </p:sp>
      <p:sp>
        <p:nvSpPr>
          <p:cNvPr id="41013" name="Rectangle 55"/>
          <p:cNvSpPr>
            <a:spLocks noChangeArrowheads="1"/>
          </p:cNvSpPr>
          <p:nvPr/>
        </p:nvSpPr>
        <p:spPr bwMode="auto">
          <a:xfrm>
            <a:off x="5964238" y="1406525"/>
            <a:ext cx="26987" cy="2697163"/>
          </a:xfrm>
          <a:prstGeom prst="rect">
            <a:avLst/>
          </a:prstGeom>
          <a:solidFill>
            <a:srgbClr val="000000"/>
          </a:solidFill>
          <a:ln w="9525">
            <a:noFill/>
            <a:miter lim="800000"/>
            <a:headEnd/>
            <a:tailEnd/>
          </a:ln>
        </p:spPr>
        <p:txBody>
          <a:bodyPr/>
          <a:lstStyle/>
          <a:p>
            <a:endParaRPr lang="en-US" b="1"/>
          </a:p>
        </p:txBody>
      </p:sp>
      <p:sp>
        <p:nvSpPr>
          <p:cNvPr id="41014" name="Rectangle 56"/>
          <p:cNvSpPr>
            <a:spLocks noChangeArrowheads="1"/>
          </p:cNvSpPr>
          <p:nvPr/>
        </p:nvSpPr>
        <p:spPr bwMode="auto">
          <a:xfrm>
            <a:off x="7712075" y="1406525"/>
            <a:ext cx="26988" cy="2697163"/>
          </a:xfrm>
          <a:prstGeom prst="rect">
            <a:avLst/>
          </a:prstGeom>
          <a:solidFill>
            <a:srgbClr val="000000"/>
          </a:solidFill>
          <a:ln w="9525">
            <a:noFill/>
            <a:miter lim="800000"/>
            <a:headEnd/>
            <a:tailEnd/>
          </a:ln>
        </p:spPr>
        <p:txBody>
          <a:bodyPr/>
          <a:lstStyle/>
          <a:p>
            <a:endParaRPr lang="en-US" b="1"/>
          </a:p>
        </p:txBody>
      </p:sp>
      <p:sp>
        <p:nvSpPr>
          <p:cNvPr id="41015" name="Rectangle 57"/>
          <p:cNvSpPr>
            <a:spLocks noChangeArrowheads="1"/>
          </p:cNvSpPr>
          <p:nvPr/>
        </p:nvSpPr>
        <p:spPr bwMode="auto">
          <a:xfrm>
            <a:off x="9093200" y="1406525"/>
            <a:ext cx="26988" cy="2697163"/>
          </a:xfrm>
          <a:prstGeom prst="rect">
            <a:avLst/>
          </a:prstGeom>
          <a:solidFill>
            <a:srgbClr val="000000"/>
          </a:solidFill>
          <a:ln w="9525">
            <a:noFill/>
            <a:miter lim="800000"/>
            <a:headEnd/>
            <a:tailEnd/>
          </a:ln>
        </p:spPr>
        <p:txBody>
          <a:bodyPr/>
          <a:lstStyle/>
          <a:p>
            <a:endParaRPr lang="en-US" b="1"/>
          </a:p>
        </p:txBody>
      </p:sp>
      <p:sp>
        <p:nvSpPr>
          <p:cNvPr id="41016" name="Rectangle 58"/>
          <p:cNvSpPr>
            <a:spLocks noChangeArrowheads="1"/>
          </p:cNvSpPr>
          <p:nvPr/>
        </p:nvSpPr>
        <p:spPr bwMode="auto">
          <a:xfrm>
            <a:off x="95250" y="1379538"/>
            <a:ext cx="9024938" cy="26987"/>
          </a:xfrm>
          <a:prstGeom prst="rect">
            <a:avLst/>
          </a:prstGeom>
          <a:solidFill>
            <a:srgbClr val="000000"/>
          </a:solidFill>
          <a:ln w="9525">
            <a:noFill/>
            <a:miter lim="800000"/>
            <a:headEnd/>
            <a:tailEnd/>
          </a:ln>
        </p:spPr>
        <p:txBody>
          <a:bodyPr/>
          <a:lstStyle/>
          <a:p>
            <a:endParaRPr lang="en-US" b="1"/>
          </a:p>
        </p:txBody>
      </p:sp>
      <p:sp>
        <p:nvSpPr>
          <p:cNvPr id="41017" name="Rectangle 59"/>
          <p:cNvSpPr>
            <a:spLocks noChangeArrowheads="1"/>
          </p:cNvSpPr>
          <p:nvPr/>
        </p:nvSpPr>
        <p:spPr bwMode="auto">
          <a:xfrm>
            <a:off x="95250" y="2182813"/>
            <a:ext cx="9024938" cy="26987"/>
          </a:xfrm>
          <a:prstGeom prst="rect">
            <a:avLst/>
          </a:prstGeom>
          <a:solidFill>
            <a:srgbClr val="000000"/>
          </a:solidFill>
          <a:ln w="9525">
            <a:noFill/>
            <a:miter lim="800000"/>
            <a:headEnd/>
            <a:tailEnd/>
          </a:ln>
        </p:spPr>
        <p:txBody>
          <a:bodyPr/>
          <a:lstStyle/>
          <a:p>
            <a:endParaRPr lang="en-US" b="1"/>
          </a:p>
        </p:txBody>
      </p:sp>
      <p:sp>
        <p:nvSpPr>
          <p:cNvPr id="41018" name="Rectangle 60"/>
          <p:cNvSpPr>
            <a:spLocks noChangeArrowheads="1"/>
          </p:cNvSpPr>
          <p:nvPr/>
        </p:nvSpPr>
        <p:spPr bwMode="auto">
          <a:xfrm>
            <a:off x="95250" y="2844800"/>
            <a:ext cx="9024938" cy="26988"/>
          </a:xfrm>
          <a:prstGeom prst="rect">
            <a:avLst/>
          </a:prstGeom>
          <a:solidFill>
            <a:srgbClr val="000000"/>
          </a:solidFill>
          <a:ln w="9525">
            <a:noFill/>
            <a:miter lim="800000"/>
            <a:headEnd/>
            <a:tailEnd/>
          </a:ln>
        </p:spPr>
        <p:txBody>
          <a:bodyPr/>
          <a:lstStyle/>
          <a:p>
            <a:endParaRPr lang="en-US" b="1"/>
          </a:p>
        </p:txBody>
      </p:sp>
      <p:sp>
        <p:nvSpPr>
          <p:cNvPr id="41019" name="Rectangle 61"/>
          <p:cNvSpPr>
            <a:spLocks noChangeArrowheads="1"/>
          </p:cNvSpPr>
          <p:nvPr/>
        </p:nvSpPr>
        <p:spPr bwMode="auto">
          <a:xfrm>
            <a:off x="95250" y="4076700"/>
            <a:ext cx="9024938" cy="26988"/>
          </a:xfrm>
          <a:prstGeom prst="rect">
            <a:avLst/>
          </a:prstGeom>
          <a:solidFill>
            <a:srgbClr val="000000"/>
          </a:solidFill>
          <a:ln w="9525">
            <a:noFill/>
            <a:miter lim="800000"/>
            <a:headEnd/>
            <a:tailEnd/>
          </a:ln>
        </p:spPr>
        <p:txBody>
          <a:bodyPr/>
          <a:lstStyle/>
          <a:p>
            <a:endParaRPr lang="en-US" b="1"/>
          </a:p>
        </p:txBody>
      </p:sp>
      <p:pic>
        <p:nvPicPr>
          <p:cNvPr id="41020" name="Picture 62"/>
          <p:cNvPicPr>
            <a:picLocks noChangeAspect="1" noChangeArrowheads="1"/>
          </p:cNvPicPr>
          <p:nvPr/>
        </p:nvPicPr>
        <p:blipFill>
          <a:blip r:embed="rId3" cstate="print"/>
          <a:srcRect/>
          <a:stretch>
            <a:fillRect/>
          </a:stretch>
        </p:blipFill>
        <p:spPr bwMode="auto">
          <a:xfrm>
            <a:off x="7442200" y="6029325"/>
            <a:ext cx="1454150" cy="574675"/>
          </a:xfrm>
          <a:prstGeom prst="rect">
            <a:avLst/>
          </a:prstGeom>
          <a:noFill/>
          <a:ln w="28575">
            <a:solidFill>
              <a:srgbClr val="FFFF00"/>
            </a:solidFill>
            <a:miter lim="800000"/>
            <a:headEnd/>
            <a:tailEnd/>
          </a:ln>
        </p:spPr>
      </p:pic>
      <p:pic>
        <p:nvPicPr>
          <p:cNvPr id="41021" name="Picture 62"/>
          <p:cNvPicPr>
            <a:picLocks noChangeAspect="1" noChangeArrowheads="1"/>
          </p:cNvPicPr>
          <p:nvPr/>
        </p:nvPicPr>
        <p:blipFill>
          <a:blip r:embed="rId4" cstate="print"/>
          <a:srcRect/>
          <a:stretch>
            <a:fillRect/>
          </a:stretch>
        </p:blipFill>
        <p:spPr bwMode="auto">
          <a:xfrm>
            <a:off x="1143000" y="4876800"/>
            <a:ext cx="2676525" cy="1795463"/>
          </a:xfrm>
          <a:prstGeom prst="rect">
            <a:avLst/>
          </a:prstGeom>
          <a:noFill/>
          <a:ln w="9525" algn="ctr">
            <a:noFill/>
            <a:miter lim="800000"/>
            <a:headEnd/>
            <a:tailEnd/>
          </a:ln>
        </p:spPr>
      </p:pic>
      <p:sp>
        <p:nvSpPr>
          <p:cNvPr id="41022" name="Rectangle 64"/>
          <p:cNvSpPr>
            <a:spLocks noChangeArrowheads="1"/>
          </p:cNvSpPr>
          <p:nvPr/>
        </p:nvSpPr>
        <p:spPr bwMode="auto">
          <a:xfrm>
            <a:off x="0" y="2209800"/>
            <a:ext cx="9144000" cy="685800"/>
          </a:xfrm>
          <a:prstGeom prst="rect">
            <a:avLst/>
          </a:prstGeom>
          <a:noFill/>
          <a:ln w="28575" algn="ctr">
            <a:solidFill>
              <a:srgbClr val="FF0000"/>
            </a:solidFill>
            <a:miter lim="800000"/>
            <a:headEnd/>
            <a:tailEnd/>
          </a:ln>
        </p:spPr>
        <p:txBody>
          <a:bodyPr wrap="none" lIns="92075" tIns="0" rIns="92075" bIns="0" anchor="ctr">
            <a:spAutoFit/>
          </a:bodyPr>
          <a:lstStyle/>
          <a:p>
            <a:endParaRPr lang="en-US"/>
          </a:p>
        </p:txBody>
      </p:sp>
      <p:sp>
        <p:nvSpPr>
          <p:cNvPr id="41023" name="Text Box 65"/>
          <p:cNvSpPr txBox="1">
            <a:spLocks noChangeArrowheads="1"/>
          </p:cNvSpPr>
          <p:nvPr/>
        </p:nvSpPr>
        <p:spPr bwMode="auto">
          <a:xfrm>
            <a:off x="231775" y="6400800"/>
            <a:ext cx="790575" cy="182563"/>
          </a:xfrm>
          <a:prstGeom prst="rect">
            <a:avLst/>
          </a:prstGeom>
          <a:noFill/>
          <a:ln w="12700" algn="ctr">
            <a:noFill/>
            <a:miter lim="800000"/>
            <a:headEnd/>
            <a:tailEnd/>
          </a:ln>
        </p:spPr>
        <p:txBody>
          <a:bodyPr wrap="none" lIns="92075" tIns="0" rIns="92075" bIns="0">
            <a:spAutoFit/>
          </a:bodyPr>
          <a:lstStyle/>
          <a:p>
            <a:r>
              <a:rPr lang="en-US" sz="1200"/>
              <a:t>S4L3_p8</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oter Placeholder 1"/>
          <p:cNvSpPr txBox="1">
            <a:spLocks noGrp="1"/>
          </p:cNvSpPr>
          <p:nvPr/>
        </p:nvSpPr>
        <p:spPr bwMode="auto">
          <a:xfrm>
            <a:off x="190500" y="6561138"/>
            <a:ext cx="8763000" cy="236537"/>
          </a:xfrm>
          <a:prstGeom prst="rect">
            <a:avLst/>
          </a:prstGeom>
          <a:noFill/>
          <a:ln>
            <a:miter lim="800000"/>
            <a:headEnd/>
            <a:tailEnd/>
          </a:ln>
        </p:spPr>
        <p:txBody>
          <a:bodyPr/>
          <a:lstStyle/>
          <a:p>
            <a:pPr algn="l">
              <a:buClrTx/>
              <a:tabLst>
                <a:tab pos="8572500" algn="r"/>
              </a:tabLst>
              <a:defRPr/>
            </a:pPr>
            <a:r>
              <a:rPr lang="en-US" sz="1300" dirty="0">
                <a:solidFill>
                  <a:srgbClr val="FFFFFF"/>
                </a:solidFill>
                <a:latin typeface="+mn-lt"/>
                <a:ea typeface="ＭＳ Ｐゴシック" pitchFamily="1" charset="-128"/>
              </a:rPr>
              <a:t>	</a:t>
            </a:r>
            <a:fld id="{264F1149-4764-43A6-AE7F-F1E33794CE7B}" type="slidenum">
              <a:rPr lang="en-US" sz="1300">
                <a:solidFill>
                  <a:srgbClr val="FFFFFF"/>
                </a:solidFill>
                <a:latin typeface="+mn-lt"/>
                <a:ea typeface="ＭＳ Ｐゴシック" pitchFamily="1" charset="-128"/>
              </a:rPr>
              <a:pPr algn="l">
                <a:buClrTx/>
                <a:tabLst>
                  <a:tab pos="8572500" algn="r"/>
                </a:tabLst>
                <a:defRPr/>
              </a:pPr>
              <a:t>27</a:t>
            </a:fld>
            <a:endParaRPr lang="en-US" sz="1300" dirty="0">
              <a:solidFill>
                <a:srgbClr val="FFFFFF"/>
              </a:solidFill>
              <a:latin typeface="+mn-lt"/>
              <a:ea typeface="ＭＳ Ｐゴシック" pitchFamily="1" charset="-128"/>
            </a:endParaRPr>
          </a:p>
        </p:txBody>
      </p:sp>
      <p:sp>
        <p:nvSpPr>
          <p:cNvPr id="41987" name="Rectangle 2"/>
          <p:cNvSpPr>
            <a:spLocks noGrp="1" noChangeArrowheads="1"/>
          </p:cNvSpPr>
          <p:nvPr>
            <p:ph type="title" idx="4294967295"/>
          </p:nvPr>
        </p:nvSpPr>
        <p:spPr bwMode="auto">
          <a:xfrm>
            <a:off x="165100" y="215900"/>
            <a:ext cx="8686800" cy="838200"/>
          </a:xfrm>
          <a:prstGeom prst="rect">
            <a:avLst/>
          </a:prstGeom>
          <a:noFill/>
          <a:ln>
            <a:miter lim="800000"/>
            <a:headEnd/>
            <a:tailEnd/>
          </a:ln>
        </p:spPr>
        <p:txBody>
          <a:bodyPr/>
          <a:lstStyle/>
          <a:p>
            <a:pPr eaLnBrk="1" hangingPunct="1"/>
            <a:r>
              <a:rPr lang="en-US" sz="3000" smtClean="0"/>
              <a:t>Army Cost Design</a:t>
            </a:r>
          </a:p>
        </p:txBody>
      </p:sp>
      <p:sp>
        <p:nvSpPr>
          <p:cNvPr id="41988" name="Text Box 71"/>
          <p:cNvSpPr txBox="1">
            <a:spLocks noChangeArrowheads="1"/>
          </p:cNvSpPr>
          <p:nvPr/>
        </p:nvSpPr>
        <p:spPr bwMode="auto">
          <a:xfrm>
            <a:off x="541338" y="1143000"/>
            <a:ext cx="1593850" cy="641350"/>
          </a:xfrm>
          <a:prstGeom prst="rect">
            <a:avLst/>
          </a:prstGeom>
          <a:noFill/>
          <a:ln w="9525" algn="ctr">
            <a:noFill/>
            <a:miter lim="800000"/>
            <a:headEnd/>
            <a:tailEnd/>
          </a:ln>
        </p:spPr>
        <p:txBody>
          <a:bodyPr wrap="none">
            <a:spAutoFit/>
          </a:bodyPr>
          <a:lstStyle/>
          <a:p>
            <a:pPr>
              <a:buClrTx/>
            </a:pPr>
            <a:r>
              <a:rPr lang="en-US" sz="1800">
                <a:solidFill>
                  <a:schemeClr val="tx2"/>
                </a:solidFill>
              </a:rPr>
              <a:t>Full Cost </a:t>
            </a:r>
          </a:p>
          <a:p>
            <a:pPr>
              <a:buClrTx/>
            </a:pPr>
            <a:r>
              <a:rPr lang="en-US" sz="1800">
                <a:solidFill>
                  <a:schemeClr val="tx2"/>
                </a:solidFill>
              </a:rPr>
              <a:t>Organizations</a:t>
            </a:r>
          </a:p>
        </p:txBody>
      </p:sp>
      <p:sp>
        <p:nvSpPr>
          <p:cNvPr id="41989" name="Text Box 72"/>
          <p:cNvSpPr txBox="1">
            <a:spLocks noChangeArrowheads="1"/>
          </p:cNvSpPr>
          <p:nvPr/>
        </p:nvSpPr>
        <p:spPr bwMode="auto">
          <a:xfrm>
            <a:off x="2871788" y="1143000"/>
            <a:ext cx="1911350" cy="641350"/>
          </a:xfrm>
          <a:prstGeom prst="rect">
            <a:avLst/>
          </a:prstGeom>
          <a:noFill/>
          <a:ln w="9525" algn="ctr">
            <a:noFill/>
            <a:miter lim="800000"/>
            <a:headEnd/>
            <a:tailEnd/>
          </a:ln>
        </p:spPr>
        <p:txBody>
          <a:bodyPr wrap="none">
            <a:spAutoFit/>
          </a:bodyPr>
          <a:lstStyle/>
          <a:p>
            <a:pPr>
              <a:buClrTx/>
            </a:pPr>
            <a:r>
              <a:rPr lang="en-US" sz="1800">
                <a:solidFill>
                  <a:schemeClr val="tx2"/>
                </a:solidFill>
              </a:rPr>
              <a:t>Full Cost </a:t>
            </a:r>
          </a:p>
          <a:p>
            <a:pPr>
              <a:buClrTx/>
            </a:pPr>
            <a:r>
              <a:rPr lang="en-US" sz="1800">
                <a:solidFill>
                  <a:schemeClr val="tx2"/>
                </a:solidFill>
              </a:rPr>
              <a:t>Product/Services</a:t>
            </a:r>
          </a:p>
        </p:txBody>
      </p:sp>
      <p:sp>
        <p:nvSpPr>
          <p:cNvPr id="41990" name="Text Box 73"/>
          <p:cNvSpPr txBox="1">
            <a:spLocks noChangeArrowheads="1"/>
          </p:cNvSpPr>
          <p:nvPr/>
        </p:nvSpPr>
        <p:spPr bwMode="auto">
          <a:xfrm>
            <a:off x="5564188" y="1155700"/>
            <a:ext cx="1289050" cy="641350"/>
          </a:xfrm>
          <a:prstGeom prst="rect">
            <a:avLst/>
          </a:prstGeom>
          <a:noFill/>
          <a:ln w="9525" algn="ctr">
            <a:noFill/>
            <a:miter lim="800000"/>
            <a:headEnd/>
            <a:tailEnd/>
          </a:ln>
        </p:spPr>
        <p:txBody>
          <a:bodyPr wrap="none">
            <a:spAutoFit/>
          </a:bodyPr>
          <a:lstStyle/>
          <a:p>
            <a:pPr>
              <a:buClrTx/>
            </a:pPr>
            <a:r>
              <a:rPr lang="en-US" sz="1800">
                <a:solidFill>
                  <a:schemeClr val="tx2"/>
                </a:solidFill>
              </a:rPr>
              <a:t>Full Cost </a:t>
            </a:r>
          </a:p>
          <a:p>
            <a:pPr>
              <a:buClrTx/>
            </a:pPr>
            <a:r>
              <a:rPr lang="en-US" sz="1800">
                <a:solidFill>
                  <a:schemeClr val="tx2"/>
                </a:solidFill>
              </a:rPr>
              <a:t>Customers</a:t>
            </a:r>
          </a:p>
        </p:txBody>
      </p:sp>
      <p:sp>
        <p:nvSpPr>
          <p:cNvPr id="41991" name="Line 74"/>
          <p:cNvSpPr>
            <a:spLocks noChangeShapeType="1"/>
          </p:cNvSpPr>
          <p:nvPr/>
        </p:nvSpPr>
        <p:spPr bwMode="auto">
          <a:xfrm>
            <a:off x="2763838" y="1143000"/>
            <a:ext cx="0" cy="5257800"/>
          </a:xfrm>
          <a:prstGeom prst="line">
            <a:avLst/>
          </a:prstGeom>
          <a:noFill/>
          <a:ln w="38100">
            <a:solidFill>
              <a:srgbClr val="990099"/>
            </a:solidFill>
            <a:prstDash val="dash"/>
            <a:round/>
            <a:headEnd/>
            <a:tailEnd/>
          </a:ln>
        </p:spPr>
        <p:txBody>
          <a:bodyPr anchor="ctr"/>
          <a:lstStyle/>
          <a:p>
            <a:endParaRPr lang="en-US"/>
          </a:p>
        </p:txBody>
      </p:sp>
      <p:sp>
        <p:nvSpPr>
          <p:cNvPr id="41992" name="Line 75"/>
          <p:cNvSpPr>
            <a:spLocks noChangeShapeType="1"/>
          </p:cNvSpPr>
          <p:nvPr/>
        </p:nvSpPr>
        <p:spPr bwMode="auto">
          <a:xfrm>
            <a:off x="5300663" y="1143000"/>
            <a:ext cx="0" cy="5257800"/>
          </a:xfrm>
          <a:prstGeom prst="line">
            <a:avLst/>
          </a:prstGeom>
          <a:noFill/>
          <a:ln w="38100">
            <a:solidFill>
              <a:srgbClr val="990099"/>
            </a:solidFill>
            <a:prstDash val="dash"/>
            <a:round/>
            <a:headEnd/>
            <a:tailEnd/>
          </a:ln>
        </p:spPr>
        <p:txBody>
          <a:bodyPr anchor="ctr"/>
          <a:lstStyle/>
          <a:p>
            <a:endParaRPr lang="en-US"/>
          </a:p>
        </p:txBody>
      </p:sp>
      <p:sp>
        <p:nvSpPr>
          <p:cNvPr id="41993" name="Line 76"/>
          <p:cNvSpPr>
            <a:spLocks noChangeShapeType="1"/>
          </p:cNvSpPr>
          <p:nvPr/>
        </p:nvSpPr>
        <p:spPr bwMode="auto">
          <a:xfrm>
            <a:off x="303213" y="1831975"/>
            <a:ext cx="6786562" cy="0"/>
          </a:xfrm>
          <a:prstGeom prst="line">
            <a:avLst/>
          </a:prstGeom>
          <a:noFill/>
          <a:ln w="9525">
            <a:solidFill>
              <a:srgbClr val="990099"/>
            </a:solidFill>
            <a:round/>
            <a:headEnd/>
            <a:tailEnd/>
          </a:ln>
        </p:spPr>
        <p:txBody>
          <a:bodyPr anchor="ctr"/>
          <a:lstStyle/>
          <a:p>
            <a:endParaRPr lang="en-US"/>
          </a:p>
        </p:txBody>
      </p:sp>
      <p:sp>
        <p:nvSpPr>
          <p:cNvPr id="41994" name="AutoShape 72"/>
          <p:cNvSpPr>
            <a:spLocks noChangeArrowheads="1"/>
          </p:cNvSpPr>
          <p:nvPr/>
        </p:nvSpPr>
        <p:spPr bwMode="auto">
          <a:xfrm>
            <a:off x="228600" y="2133600"/>
            <a:ext cx="2162175" cy="838200"/>
          </a:xfrm>
          <a:prstGeom prst="flowChartProcess">
            <a:avLst/>
          </a:prstGeom>
          <a:solidFill>
            <a:srgbClr val="CCFFCC"/>
          </a:solidFill>
          <a:ln w="9525">
            <a:solidFill>
              <a:schemeClr val="tx1"/>
            </a:solidFill>
            <a:miter lim="800000"/>
            <a:headEnd/>
            <a:tailEnd/>
          </a:ln>
        </p:spPr>
        <p:txBody>
          <a:bodyPr wrap="none" anchor="ctr"/>
          <a:lstStyle/>
          <a:p>
            <a:pPr>
              <a:buClrTx/>
            </a:pPr>
            <a:r>
              <a:rPr lang="en-US" sz="1600"/>
              <a:t>IMCOM:</a:t>
            </a:r>
          </a:p>
          <a:p>
            <a:pPr>
              <a:buClrTx/>
            </a:pPr>
            <a:r>
              <a:rPr lang="en-US" sz="1600"/>
              <a:t>Garrison</a:t>
            </a:r>
          </a:p>
        </p:txBody>
      </p:sp>
      <p:sp>
        <p:nvSpPr>
          <p:cNvPr id="41995" name="AutoShape 73"/>
          <p:cNvSpPr>
            <a:spLocks noChangeArrowheads="1"/>
          </p:cNvSpPr>
          <p:nvPr/>
        </p:nvSpPr>
        <p:spPr bwMode="auto">
          <a:xfrm>
            <a:off x="228600" y="3429000"/>
            <a:ext cx="2162175" cy="838200"/>
          </a:xfrm>
          <a:prstGeom prst="flowChartProcess">
            <a:avLst/>
          </a:prstGeom>
          <a:solidFill>
            <a:srgbClr val="CCFFFF"/>
          </a:solidFill>
          <a:ln w="9525">
            <a:solidFill>
              <a:schemeClr val="tx1"/>
            </a:solidFill>
            <a:miter lim="800000"/>
            <a:headEnd/>
            <a:tailEnd/>
          </a:ln>
        </p:spPr>
        <p:txBody>
          <a:bodyPr wrap="none" anchor="ctr"/>
          <a:lstStyle/>
          <a:p>
            <a:pPr>
              <a:buClrTx/>
            </a:pPr>
            <a:r>
              <a:rPr lang="en-US" sz="1600"/>
              <a:t>TRADOC:</a:t>
            </a:r>
          </a:p>
          <a:p>
            <a:pPr>
              <a:buClrTx/>
            </a:pPr>
            <a:r>
              <a:rPr lang="en-US" sz="1600"/>
              <a:t>Ranger School</a:t>
            </a:r>
          </a:p>
        </p:txBody>
      </p:sp>
      <p:sp>
        <p:nvSpPr>
          <p:cNvPr id="41996" name="AutoShape 74"/>
          <p:cNvSpPr>
            <a:spLocks noChangeArrowheads="1"/>
          </p:cNvSpPr>
          <p:nvPr/>
        </p:nvSpPr>
        <p:spPr bwMode="auto">
          <a:xfrm>
            <a:off x="228600" y="4800600"/>
            <a:ext cx="2133600" cy="838200"/>
          </a:xfrm>
          <a:prstGeom prst="flowChartProcess">
            <a:avLst/>
          </a:prstGeom>
          <a:solidFill>
            <a:srgbClr val="FFFF99"/>
          </a:solidFill>
          <a:ln w="9525">
            <a:solidFill>
              <a:schemeClr val="tx1"/>
            </a:solidFill>
            <a:miter lim="800000"/>
            <a:headEnd/>
            <a:tailEnd/>
          </a:ln>
        </p:spPr>
        <p:txBody>
          <a:bodyPr wrap="none" anchor="ctr"/>
          <a:lstStyle/>
          <a:p>
            <a:pPr>
              <a:buClrTx/>
            </a:pPr>
            <a:r>
              <a:rPr lang="en-US" sz="1600"/>
              <a:t>FORSCOM:</a:t>
            </a:r>
          </a:p>
          <a:p>
            <a:pPr>
              <a:buClrTx/>
            </a:pPr>
            <a:r>
              <a:rPr lang="en-US" sz="1600"/>
              <a:t>1</a:t>
            </a:r>
            <a:r>
              <a:rPr lang="en-US" sz="1600" baseline="30000"/>
              <a:t>st</a:t>
            </a:r>
            <a:r>
              <a:rPr lang="en-US" sz="1600"/>
              <a:t> Brigade </a:t>
            </a:r>
          </a:p>
          <a:p>
            <a:pPr>
              <a:buClrTx/>
            </a:pPr>
            <a:r>
              <a:rPr lang="en-US" sz="1600"/>
              <a:t>Combat Team</a:t>
            </a:r>
          </a:p>
        </p:txBody>
      </p:sp>
      <p:sp>
        <p:nvSpPr>
          <p:cNvPr id="41997" name="AutoShape 75"/>
          <p:cNvSpPr>
            <a:spLocks noChangeArrowheads="1"/>
          </p:cNvSpPr>
          <p:nvPr/>
        </p:nvSpPr>
        <p:spPr bwMode="auto">
          <a:xfrm>
            <a:off x="2987675" y="2057400"/>
            <a:ext cx="1965325" cy="990600"/>
          </a:xfrm>
          <a:prstGeom prst="flowChartDocument">
            <a:avLst/>
          </a:prstGeom>
          <a:solidFill>
            <a:srgbClr val="CCFFCC"/>
          </a:solidFill>
          <a:ln w="9525">
            <a:solidFill>
              <a:schemeClr val="tx1"/>
            </a:solidFill>
            <a:miter lim="800000"/>
            <a:headEnd/>
            <a:tailEnd/>
          </a:ln>
        </p:spPr>
        <p:txBody>
          <a:bodyPr wrap="none" anchor="ctr"/>
          <a:lstStyle/>
          <a:p>
            <a:pPr>
              <a:buClrTx/>
            </a:pPr>
            <a:r>
              <a:rPr lang="en-US" sz="1600"/>
              <a:t>Services:</a:t>
            </a:r>
          </a:p>
          <a:p>
            <a:pPr>
              <a:buClrTx/>
            </a:pPr>
            <a:r>
              <a:rPr lang="en-US" sz="1600"/>
              <a:t>SSP 29A, 31B</a:t>
            </a:r>
          </a:p>
        </p:txBody>
      </p:sp>
      <p:sp>
        <p:nvSpPr>
          <p:cNvPr id="41998" name="AutoShape 76"/>
          <p:cNvSpPr>
            <a:spLocks noChangeArrowheads="1"/>
          </p:cNvSpPr>
          <p:nvPr/>
        </p:nvSpPr>
        <p:spPr bwMode="auto">
          <a:xfrm>
            <a:off x="2987675" y="3276600"/>
            <a:ext cx="1965325" cy="1143000"/>
          </a:xfrm>
          <a:prstGeom prst="flowChartDocument">
            <a:avLst/>
          </a:prstGeom>
          <a:solidFill>
            <a:srgbClr val="CCFFFF"/>
          </a:solidFill>
          <a:ln w="9525">
            <a:solidFill>
              <a:schemeClr val="tx1"/>
            </a:solidFill>
            <a:miter lim="800000"/>
            <a:headEnd/>
            <a:tailEnd/>
          </a:ln>
        </p:spPr>
        <p:txBody>
          <a:bodyPr wrap="none" anchor="ctr"/>
          <a:lstStyle/>
          <a:p>
            <a:pPr>
              <a:buClrTx/>
            </a:pPr>
            <a:r>
              <a:rPr lang="en-US" sz="1600"/>
              <a:t>Courses:</a:t>
            </a:r>
          </a:p>
          <a:p>
            <a:pPr>
              <a:buClrTx/>
            </a:pPr>
            <a:r>
              <a:rPr lang="en-US" sz="1600"/>
              <a:t>Mission technique </a:t>
            </a:r>
          </a:p>
          <a:p>
            <a:pPr>
              <a:buClrTx/>
            </a:pPr>
            <a:r>
              <a:rPr lang="en-US" sz="1600"/>
              <a:t>classes, combative </a:t>
            </a:r>
          </a:p>
          <a:p>
            <a:pPr>
              <a:buClrTx/>
            </a:pPr>
            <a:r>
              <a:rPr lang="en-US" sz="1600"/>
              <a:t>training</a:t>
            </a:r>
          </a:p>
        </p:txBody>
      </p:sp>
      <p:sp>
        <p:nvSpPr>
          <p:cNvPr id="41999" name="AutoShape 77"/>
          <p:cNvSpPr>
            <a:spLocks noChangeArrowheads="1"/>
          </p:cNvSpPr>
          <p:nvPr/>
        </p:nvSpPr>
        <p:spPr bwMode="auto">
          <a:xfrm>
            <a:off x="3013075" y="4648200"/>
            <a:ext cx="1939925" cy="1143000"/>
          </a:xfrm>
          <a:prstGeom prst="flowChartDocument">
            <a:avLst/>
          </a:prstGeom>
          <a:solidFill>
            <a:srgbClr val="FFFF99"/>
          </a:solidFill>
          <a:ln w="9525">
            <a:solidFill>
              <a:schemeClr val="tx1"/>
            </a:solidFill>
            <a:miter lim="800000"/>
            <a:headEnd/>
            <a:tailEnd/>
          </a:ln>
        </p:spPr>
        <p:txBody>
          <a:bodyPr wrap="none" anchor="ctr"/>
          <a:lstStyle/>
          <a:p>
            <a:pPr algn="l">
              <a:buClrTx/>
            </a:pPr>
            <a:endParaRPr lang="en-US" sz="1600"/>
          </a:p>
          <a:p>
            <a:pPr algn="l">
              <a:buClrTx/>
            </a:pPr>
            <a:r>
              <a:rPr lang="en-US" sz="1600"/>
              <a:t>        - Ready Unit</a:t>
            </a:r>
          </a:p>
          <a:p>
            <a:pPr algn="l">
              <a:buClrTx/>
            </a:pPr>
            <a:r>
              <a:rPr lang="en-US" sz="1600"/>
              <a:t>        - Capability</a:t>
            </a:r>
          </a:p>
        </p:txBody>
      </p:sp>
      <p:sp>
        <p:nvSpPr>
          <p:cNvPr id="42000" name="AutoShape 78"/>
          <p:cNvSpPr>
            <a:spLocks noChangeArrowheads="1"/>
          </p:cNvSpPr>
          <p:nvPr/>
        </p:nvSpPr>
        <p:spPr bwMode="auto">
          <a:xfrm>
            <a:off x="5672138" y="4800600"/>
            <a:ext cx="1566862" cy="838200"/>
          </a:xfrm>
          <a:prstGeom prst="flowChartProcess">
            <a:avLst/>
          </a:prstGeom>
          <a:solidFill>
            <a:srgbClr val="FFFF99"/>
          </a:solidFill>
          <a:ln w="9525">
            <a:solidFill>
              <a:schemeClr val="tx1"/>
            </a:solidFill>
            <a:miter lim="800000"/>
            <a:headEnd/>
            <a:tailEnd/>
          </a:ln>
        </p:spPr>
        <p:txBody>
          <a:bodyPr wrap="none" anchor="ctr"/>
          <a:lstStyle/>
          <a:p>
            <a:pPr>
              <a:buClrTx/>
            </a:pPr>
            <a:r>
              <a:rPr lang="en-US" sz="1600"/>
              <a:t>Mission </a:t>
            </a:r>
          </a:p>
          <a:p>
            <a:pPr>
              <a:buClrTx/>
            </a:pPr>
            <a:r>
              <a:rPr lang="en-US" sz="1600"/>
              <a:t>Commander</a:t>
            </a:r>
          </a:p>
        </p:txBody>
      </p:sp>
      <p:sp>
        <p:nvSpPr>
          <p:cNvPr id="42001" name="AutoShape 79"/>
          <p:cNvSpPr>
            <a:spLocks noChangeArrowheads="1"/>
          </p:cNvSpPr>
          <p:nvPr/>
        </p:nvSpPr>
        <p:spPr bwMode="auto">
          <a:xfrm>
            <a:off x="5638800" y="3429000"/>
            <a:ext cx="1600200" cy="838200"/>
          </a:xfrm>
          <a:prstGeom prst="flowChartProcess">
            <a:avLst/>
          </a:prstGeom>
          <a:solidFill>
            <a:srgbClr val="CCFFFF"/>
          </a:solidFill>
          <a:ln w="9525">
            <a:solidFill>
              <a:schemeClr val="tx1"/>
            </a:solidFill>
            <a:miter lim="800000"/>
            <a:headEnd/>
            <a:tailEnd/>
          </a:ln>
        </p:spPr>
        <p:txBody>
          <a:bodyPr wrap="none" anchor="ctr"/>
          <a:lstStyle/>
          <a:p>
            <a:pPr algn="l">
              <a:buClrTx/>
            </a:pPr>
            <a:r>
              <a:rPr lang="en-US" sz="1600"/>
              <a:t>- Division / BCT</a:t>
            </a:r>
          </a:p>
          <a:p>
            <a:pPr algn="l">
              <a:buClrTx/>
            </a:pPr>
            <a:r>
              <a:rPr lang="en-US" sz="1600"/>
              <a:t>- MOS</a:t>
            </a:r>
          </a:p>
          <a:p>
            <a:pPr algn="l">
              <a:buClrTx/>
            </a:pPr>
            <a:r>
              <a:rPr lang="en-US" sz="1600"/>
              <a:t>- FMS</a:t>
            </a:r>
          </a:p>
        </p:txBody>
      </p:sp>
      <p:sp>
        <p:nvSpPr>
          <p:cNvPr id="42002" name="AutoShape 80"/>
          <p:cNvSpPr>
            <a:spLocks noChangeArrowheads="1"/>
          </p:cNvSpPr>
          <p:nvPr/>
        </p:nvSpPr>
        <p:spPr bwMode="auto">
          <a:xfrm>
            <a:off x="5638800" y="2133600"/>
            <a:ext cx="1600200" cy="838200"/>
          </a:xfrm>
          <a:prstGeom prst="flowChartProcess">
            <a:avLst/>
          </a:prstGeom>
          <a:solidFill>
            <a:srgbClr val="CCFFCC"/>
          </a:solidFill>
          <a:ln w="9525">
            <a:solidFill>
              <a:schemeClr val="tx1"/>
            </a:solidFill>
            <a:miter lim="800000"/>
            <a:headEnd/>
            <a:tailEnd/>
          </a:ln>
        </p:spPr>
        <p:txBody>
          <a:bodyPr wrap="none" anchor="ctr"/>
          <a:lstStyle/>
          <a:p>
            <a:pPr algn="l">
              <a:buClrTx/>
            </a:pPr>
            <a:r>
              <a:rPr lang="en-US" sz="1600"/>
              <a:t>- Tenants </a:t>
            </a:r>
          </a:p>
        </p:txBody>
      </p:sp>
      <p:grpSp>
        <p:nvGrpSpPr>
          <p:cNvPr id="2" name="Group 19"/>
          <p:cNvGrpSpPr>
            <a:grpSpLocks/>
          </p:cNvGrpSpPr>
          <p:nvPr/>
        </p:nvGrpSpPr>
        <p:grpSpPr bwMode="auto">
          <a:xfrm>
            <a:off x="2362200" y="2514600"/>
            <a:ext cx="609600" cy="2667000"/>
            <a:chOff x="1488" y="1584"/>
            <a:chExt cx="384" cy="1680"/>
          </a:xfrm>
        </p:grpSpPr>
        <p:sp>
          <p:nvSpPr>
            <p:cNvPr id="42013" name="Line 20"/>
            <p:cNvSpPr>
              <a:spLocks noChangeShapeType="1"/>
            </p:cNvSpPr>
            <p:nvPr/>
          </p:nvSpPr>
          <p:spPr bwMode="auto">
            <a:xfrm>
              <a:off x="1488" y="1584"/>
              <a:ext cx="384" cy="0"/>
            </a:xfrm>
            <a:prstGeom prst="line">
              <a:avLst/>
            </a:prstGeom>
            <a:noFill/>
            <a:ln w="12700">
              <a:solidFill>
                <a:schemeClr val="tx1"/>
              </a:solidFill>
              <a:round/>
              <a:headEnd/>
              <a:tailEnd type="triangle" w="med" len="med"/>
            </a:ln>
          </p:spPr>
          <p:txBody>
            <a:bodyPr lIns="92075" tIns="0" rIns="92075" bIns="0">
              <a:spAutoFit/>
            </a:bodyPr>
            <a:lstStyle/>
            <a:p>
              <a:endParaRPr lang="en-US"/>
            </a:p>
          </p:txBody>
        </p:sp>
        <p:sp>
          <p:nvSpPr>
            <p:cNvPr id="42014" name="Line 21"/>
            <p:cNvSpPr>
              <a:spLocks noChangeShapeType="1"/>
            </p:cNvSpPr>
            <p:nvPr/>
          </p:nvSpPr>
          <p:spPr bwMode="auto">
            <a:xfrm>
              <a:off x="1488" y="2400"/>
              <a:ext cx="384" cy="0"/>
            </a:xfrm>
            <a:prstGeom prst="line">
              <a:avLst/>
            </a:prstGeom>
            <a:noFill/>
            <a:ln w="12700">
              <a:solidFill>
                <a:schemeClr val="tx1"/>
              </a:solidFill>
              <a:round/>
              <a:headEnd/>
              <a:tailEnd type="triangle" w="med" len="med"/>
            </a:ln>
          </p:spPr>
          <p:txBody>
            <a:bodyPr lIns="92075" tIns="0" rIns="92075" bIns="0">
              <a:spAutoFit/>
            </a:bodyPr>
            <a:lstStyle/>
            <a:p>
              <a:endParaRPr lang="en-US"/>
            </a:p>
          </p:txBody>
        </p:sp>
        <p:sp>
          <p:nvSpPr>
            <p:cNvPr id="42015" name="Line 22"/>
            <p:cNvSpPr>
              <a:spLocks noChangeShapeType="1"/>
            </p:cNvSpPr>
            <p:nvPr/>
          </p:nvSpPr>
          <p:spPr bwMode="auto">
            <a:xfrm>
              <a:off x="1488" y="3264"/>
              <a:ext cx="384" cy="0"/>
            </a:xfrm>
            <a:prstGeom prst="line">
              <a:avLst/>
            </a:prstGeom>
            <a:noFill/>
            <a:ln w="12700">
              <a:solidFill>
                <a:schemeClr val="tx1"/>
              </a:solidFill>
              <a:round/>
              <a:headEnd/>
              <a:tailEnd type="triangle" w="med" len="med"/>
            </a:ln>
          </p:spPr>
          <p:txBody>
            <a:bodyPr lIns="92075" tIns="0" rIns="92075" bIns="0">
              <a:spAutoFit/>
            </a:bodyPr>
            <a:lstStyle/>
            <a:p>
              <a:endParaRPr lang="en-US"/>
            </a:p>
          </p:txBody>
        </p:sp>
      </p:grpSp>
      <p:grpSp>
        <p:nvGrpSpPr>
          <p:cNvPr id="3" name="Group 23"/>
          <p:cNvGrpSpPr>
            <a:grpSpLocks/>
          </p:cNvGrpSpPr>
          <p:nvPr/>
        </p:nvGrpSpPr>
        <p:grpSpPr bwMode="auto">
          <a:xfrm>
            <a:off x="4953000" y="2514600"/>
            <a:ext cx="609600" cy="2667000"/>
            <a:chOff x="3120" y="1584"/>
            <a:chExt cx="384" cy="1680"/>
          </a:xfrm>
        </p:grpSpPr>
        <p:sp>
          <p:nvSpPr>
            <p:cNvPr id="42010" name="Line 24"/>
            <p:cNvSpPr>
              <a:spLocks noChangeShapeType="1"/>
            </p:cNvSpPr>
            <p:nvPr/>
          </p:nvSpPr>
          <p:spPr bwMode="auto">
            <a:xfrm>
              <a:off x="3120" y="1584"/>
              <a:ext cx="384" cy="0"/>
            </a:xfrm>
            <a:prstGeom prst="line">
              <a:avLst/>
            </a:prstGeom>
            <a:noFill/>
            <a:ln w="12700">
              <a:solidFill>
                <a:schemeClr val="tx1"/>
              </a:solidFill>
              <a:round/>
              <a:headEnd/>
              <a:tailEnd type="triangle" w="med" len="med"/>
            </a:ln>
          </p:spPr>
          <p:txBody>
            <a:bodyPr lIns="92075" tIns="0" rIns="92075" bIns="0">
              <a:spAutoFit/>
            </a:bodyPr>
            <a:lstStyle/>
            <a:p>
              <a:endParaRPr lang="en-US"/>
            </a:p>
          </p:txBody>
        </p:sp>
        <p:sp>
          <p:nvSpPr>
            <p:cNvPr id="42011" name="Line 25"/>
            <p:cNvSpPr>
              <a:spLocks noChangeShapeType="1"/>
            </p:cNvSpPr>
            <p:nvPr/>
          </p:nvSpPr>
          <p:spPr bwMode="auto">
            <a:xfrm>
              <a:off x="3120" y="2400"/>
              <a:ext cx="384" cy="0"/>
            </a:xfrm>
            <a:prstGeom prst="line">
              <a:avLst/>
            </a:prstGeom>
            <a:noFill/>
            <a:ln w="12700">
              <a:solidFill>
                <a:schemeClr val="tx1"/>
              </a:solidFill>
              <a:round/>
              <a:headEnd/>
              <a:tailEnd type="triangle" w="med" len="med"/>
            </a:ln>
          </p:spPr>
          <p:txBody>
            <a:bodyPr lIns="92075" tIns="0" rIns="92075" bIns="0">
              <a:spAutoFit/>
            </a:bodyPr>
            <a:lstStyle/>
            <a:p>
              <a:endParaRPr lang="en-US"/>
            </a:p>
          </p:txBody>
        </p:sp>
        <p:sp>
          <p:nvSpPr>
            <p:cNvPr id="42012" name="Line 26"/>
            <p:cNvSpPr>
              <a:spLocks noChangeShapeType="1"/>
            </p:cNvSpPr>
            <p:nvPr/>
          </p:nvSpPr>
          <p:spPr bwMode="auto">
            <a:xfrm>
              <a:off x="3120" y="3264"/>
              <a:ext cx="384" cy="0"/>
            </a:xfrm>
            <a:prstGeom prst="line">
              <a:avLst/>
            </a:prstGeom>
            <a:noFill/>
            <a:ln w="12700">
              <a:solidFill>
                <a:schemeClr val="tx1"/>
              </a:solidFill>
              <a:round/>
              <a:headEnd/>
              <a:tailEnd type="triangle" w="med" len="med"/>
            </a:ln>
          </p:spPr>
          <p:txBody>
            <a:bodyPr lIns="92075" tIns="0" rIns="92075" bIns="0">
              <a:spAutoFit/>
            </a:bodyPr>
            <a:lstStyle/>
            <a:p>
              <a:endParaRPr lang="en-US"/>
            </a:p>
          </p:txBody>
        </p:sp>
      </p:grpSp>
      <p:sp>
        <p:nvSpPr>
          <p:cNvPr id="1642576" name="Rectangle 80"/>
          <p:cNvSpPr>
            <a:spLocks noChangeArrowheads="1"/>
          </p:cNvSpPr>
          <p:nvPr/>
        </p:nvSpPr>
        <p:spPr bwMode="auto">
          <a:xfrm>
            <a:off x="7315200" y="2590800"/>
            <a:ext cx="1752600" cy="2471738"/>
          </a:xfrm>
          <a:prstGeom prst="rect">
            <a:avLst/>
          </a:prstGeom>
          <a:noFill/>
          <a:ln w="12700" algn="ctr">
            <a:noFill/>
            <a:miter lim="800000"/>
            <a:headEnd/>
            <a:tailEnd/>
          </a:ln>
        </p:spPr>
        <p:txBody>
          <a:bodyPr lIns="92075" tIns="0" rIns="92075" bIns="0">
            <a:spAutoFit/>
          </a:bodyPr>
          <a:lstStyle/>
          <a:p>
            <a:r>
              <a:rPr lang="en-US" sz="1800" b="1"/>
              <a:t>A monetary valuation of the economic goods and services of the organization – full burden cost flows</a:t>
            </a:r>
          </a:p>
        </p:txBody>
      </p:sp>
      <p:grpSp>
        <p:nvGrpSpPr>
          <p:cNvPr id="4" name="Group 81"/>
          <p:cNvGrpSpPr>
            <a:grpSpLocks/>
          </p:cNvGrpSpPr>
          <p:nvPr/>
        </p:nvGrpSpPr>
        <p:grpSpPr bwMode="auto">
          <a:xfrm>
            <a:off x="7391400" y="5181600"/>
            <a:ext cx="1676400" cy="1447800"/>
            <a:chOff x="4704" y="3408"/>
            <a:chExt cx="1056" cy="912"/>
          </a:xfrm>
        </p:grpSpPr>
        <p:sp>
          <p:nvSpPr>
            <p:cNvPr id="42008" name="AutoShape 82"/>
            <p:cNvSpPr>
              <a:spLocks noChangeArrowheads="1"/>
            </p:cNvSpPr>
            <p:nvPr/>
          </p:nvSpPr>
          <p:spPr bwMode="auto">
            <a:xfrm>
              <a:off x="4704" y="3408"/>
              <a:ext cx="1056" cy="912"/>
            </a:xfrm>
            <a:prstGeom prst="star8">
              <a:avLst>
                <a:gd name="adj" fmla="val 38250"/>
              </a:avLst>
            </a:prstGeom>
            <a:solidFill>
              <a:srgbClr val="FFCC99"/>
            </a:solidFill>
            <a:ln w="12700" algn="ctr">
              <a:solidFill>
                <a:schemeClr val="tx1"/>
              </a:solidFill>
              <a:miter lim="800000"/>
              <a:headEnd/>
              <a:tailEnd/>
            </a:ln>
          </p:spPr>
          <p:txBody>
            <a:bodyPr wrap="none" lIns="92075" tIns="0" rIns="92075" bIns="0" anchor="ctr">
              <a:spAutoFit/>
            </a:bodyPr>
            <a:lstStyle/>
            <a:p>
              <a:endParaRPr lang="en-US" b="1"/>
            </a:p>
          </p:txBody>
        </p:sp>
        <p:sp>
          <p:nvSpPr>
            <p:cNvPr id="42009" name="Rectangle 83"/>
            <p:cNvSpPr>
              <a:spLocks noChangeArrowheads="1"/>
            </p:cNvSpPr>
            <p:nvPr/>
          </p:nvSpPr>
          <p:spPr bwMode="auto">
            <a:xfrm>
              <a:off x="4704" y="3734"/>
              <a:ext cx="1008" cy="346"/>
            </a:xfrm>
            <a:prstGeom prst="rect">
              <a:avLst/>
            </a:prstGeom>
            <a:noFill/>
            <a:ln w="12700" algn="ctr">
              <a:noFill/>
              <a:miter lim="800000"/>
              <a:headEnd/>
              <a:tailEnd/>
            </a:ln>
          </p:spPr>
          <p:txBody>
            <a:bodyPr lIns="92075" tIns="0" rIns="92075" bIns="0">
              <a:spAutoFit/>
            </a:bodyPr>
            <a:lstStyle/>
            <a:p>
              <a:r>
                <a:rPr lang="en-US" sz="1800" b="1"/>
                <a:t>maturation over years</a:t>
              </a:r>
            </a:p>
          </p:txBody>
        </p:sp>
      </p:grpSp>
      <p:sp>
        <p:nvSpPr>
          <p:cNvPr id="42007" name="Text Box 32"/>
          <p:cNvSpPr txBox="1">
            <a:spLocks noChangeArrowheads="1"/>
          </p:cNvSpPr>
          <p:nvPr/>
        </p:nvSpPr>
        <p:spPr bwMode="auto">
          <a:xfrm>
            <a:off x="231775" y="6400800"/>
            <a:ext cx="790575" cy="182563"/>
          </a:xfrm>
          <a:prstGeom prst="rect">
            <a:avLst/>
          </a:prstGeom>
          <a:noFill/>
          <a:ln w="12700" algn="ctr">
            <a:noFill/>
            <a:miter lim="800000"/>
            <a:headEnd/>
            <a:tailEnd/>
          </a:ln>
        </p:spPr>
        <p:txBody>
          <a:bodyPr wrap="none" lIns="92075" tIns="0" rIns="92075" bIns="0">
            <a:spAutoFit/>
          </a:bodyPr>
          <a:lstStyle/>
          <a:p>
            <a:r>
              <a:rPr lang="en-US" sz="1200"/>
              <a:t>S4L3_p9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642576"/>
                                        </p:tgtEl>
                                        <p:attrNameLst>
                                          <p:attrName>style.visibility</p:attrName>
                                        </p:attrNameLst>
                                      </p:cBhvr>
                                      <p:to>
                                        <p:strVal val="visible"/>
                                      </p:to>
                                    </p:set>
                                    <p:animEffect transition="in" filter="fade">
                                      <p:cBhvr>
                                        <p:cTn id="7" dur="1000"/>
                                        <p:tgtEl>
                                          <p:spTgt spid="1642576"/>
                                        </p:tgtEl>
                                      </p:cBhvr>
                                    </p:animEffect>
                                    <p:anim calcmode="lin" valueType="num">
                                      <p:cBhvr>
                                        <p:cTn id="8" dur="1000" fill="hold"/>
                                        <p:tgtEl>
                                          <p:spTgt spid="1642576"/>
                                        </p:tgtEl>
                                        <p:attrNameLst>
                                          <p:attrName>ppt_x</p:attrName>
                                        </p:attrNameLst>
                                      </p:cBhvr>
                                      <p:tavLst>
                                        <p:tav tm="0">
                                          <p:val>
                                            <p:strVal val="#ppt_x"/>
                                          </p:val>
                                        </p:tav>
                                        <p:tav tm="100000">
                                          <p:val>
                                            <p:strVal val="#ppt_x"/>
                                          </p:val>
                                        </p:tav>
                                      </p:tavLst>
                                    </p:anim>
                                    <p:anim calcmode="lin" valueType="num">
                                      <p:cBhvr>
                                        <p:cTn id="9" dur="900" decel="100000" fill="hold"/>
                                        <p:tgtEl>
                                          <p:spTgt spid="164257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64257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4)">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257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219200" y="228600"/>
            <a:ext cx="6705600" cy="549275"/>
          </a:xfrm>
          <a:prstGeom prst="rect">
            <a:avLst/>
          </a:prstGeom>
          <a:noFill/>
          <a:ln w="76200" cmpd="tri" algn="ctr">
            <a:noFill/>
            <a:miter lim="800000"/>
            <a:headEnd/>
            <a:tailEnd/>
          </a:ln>
        </p:spPr>
        <p:txBody>
          <a:bodyPr lIns="92075" tIns="0" rIns="92075" bIns="0">
            <a:spAutoFit/>
          </a:bodyPr>
          <a:lstStyle/>
          <a:p>
            <a:r>
              <a:rPr lang="en-US" sz="3600" b="1"/>
              <a:t>Costing Conceptual Design</a:t>
            </a:r>
          </a:p>
        </p:txBody>
      </p:sp>
      <p:grpSp>
        <p:nvGrpSpPr>
          <p:cNvPr id="2" name="Group 3"/>
          <p:cNvGrpSpPr>
            <a:grpSpLocks/>
          </p:cNvGrpSpPr>
          <p:nvPr/>
        </p:nvGrpSpPr>
        <p:grpSpPr bwMode="auto">
          <a:xfrm>
            <a:off x="1066800" y="5622925"/>
            <a:ext cx="7848600" cy="1082675"/>
            <a:chOff x="672" y="3542"/>
            <a:chExt cx="4944" cy="682"/>
          </a:xfrm>
        </p:grpSpPr>
        <p:grpSp>
          <p:nvGrpSpPr>
            <p:cNvPr id="3" name="Group 4"/>
            <p:cNvGrpSpPr>
              <a:grpSpLocks/>
            </p:cNvGrpSpPr>
            <p:nvPr/>
          </p:nvGrpSpPr>
          <p:grpSpPr bwMode="auto">
            <a:xfrm>
              <a:off x="672" y="3552"/>
              <a:ext cx="2339" cy="672"/>
              <a:chOff x="0" y="2821"/>
              <a:chExt cx="5760" cy="1493"/>
            </a:xfrm>
          </p:grpSpPr>
          <p:sp>
            <p:nvSpPr>
              <p:cNvPr id="43029" name="Rectangle 5"/>
              <p:cNvSpPr>
                <a:spLocks noChangeArrowheads="1"/>
              </p:cNvSpPr>
              <p:nvPr/>
            </p:nvSpPr>
            <p:spPr bwMode="auto">
              <a:xfrm>
                <a:off x="0" y="2928"/>
                <a:ext cx="5760" cy="528"/>
              </a:xfrm>
              <a:prstGeom prst="rect">
                <a:avLst/>
              </a:prstGeom>
              <a:solidFill>
                <a:schemeClr val="bg1"/>
              </a:solidFill>
              <a:ln w="9525">
                <a:noFill/>
                <a:miter lim="800000"/>
                <a:headEnd/>
                <a:tailEnd/>
              </a:ln>
            </p:spPr>
            <p:txBody>
              <a:bodyPr wrap="none" anchor="ctr"/>
              <a:lstStyle/>
              <a:p>
                <a:endParaRPr lang="en-US" b="1"/>
              </a:p>
            </p:txBody>
          </p:sp>
          <p:sp>
            <p:nvSpPr>
              <p:cNvPr id="43030" name="AutoShape 6"/>
              <p:cNvSpPr>
                <a:spLocks noChangeArrowheads="1"/>
              </p:cNvSpPr>
              <p:nvPr/>
            </p:nvSpPr>
            <p:spPr bwMode="auto">
              <a:xfrm>
                <a:off x="48" y="2821"/>
                <a:ext cx="5616" cy="1451"/>
              </a:xfrm>
              <a:prstGeom prst="wedgeRectCallout">
                <a:avLst>
                  <a:gd name="adj1" fmla="val -31231"/>
                  <a:gd name="adj2" fmla="val -50324"/>
                </a:avLst>
              </a:prstGeom>
              <a:solidFill>
                <a:schemeClr val="bg1"/>
              </a:solidFill>
              <a:ln w="9525">
                <a:solidFill>
                  <a:schemeClr val="tx1"/>
                </a:solidFill>
                <a:miter lim="800000"/>
                <a:headEnd/>
                <a:tailEnd/>
              </a:ln>
            </p:spPr>
            <p:txBody>
              <a:bodyPr/>
              <a:lstStyle/>
              <a:p>
                <a:pPr>
                  <a:buClrTx/>
                </a:pPr>
                <a:endParaRPr lang="en-US" sz="1800"/>
              </a:p>
            </p:txBody>
          </p:sp>
          <p:grpSp>
            <p:nvGrpSpPr>
              <p:cNvPr id="4" name="Group 7"/>
              <p:cNvGrpSpPr>
                <a:grpSpLocks/>
              </p:cNvGrpSpPr>
              <p:nvPr/>
            </p:nvGrpSpPr>
            <p:grpSpPr bwMode="auto">
              <a:xfrm>
                <a:off x="147" y="3701"/>
                <a:ext cx="5373" cy="613"/>
                <a:chOff x="147" y="3621"/>
                <a:chExt cx="5373" cy="647"/>
              </a:xfrm>
            </p:grpSpPr>
            <p:sp>
              <p:nvSpPr>
                <p:cNvPr id="43035" name="Rectangle 8"/>
                <p:cNvSpPr>
                  <a:spLocks noChangeArrowheads="1"/>
                </p:cNvSpPr>
                <p:nvPr/>
              </p:nvSpPr>
              <p:spPr bwMode="auto">
                <a:xfrm>
                  <a:off x="1152" y="3825"/>
                  <a:ext cx="4368" cy="220"/>
                </a:xfrm>
                <a:prstGeom prst="rect">
                  <a:avLst/>
                </a:prstGeom>
                <a:solidFill>
                  <a:srgbClr val="CC0000"/>
                </a:solidFill>
                <a:ln w="12700" algn="ctr">
                  <a:solidFill>
                    <a:schemeClr val="bg1"/>
                  </a:solidFill>
                  <a:miter lim="800000"/>
                  <a:headEnd/>
                  <a:tailEnd/>
                </a:ln>
              </p:spPr>
              <p:txBody>
                <a:bodyPr lIns="92075" tIns="0" rIns="92075" bIns="0" anchor="ctr">
                  <a:spAutoFit/>
                </a:bodyPr>
                <a:lstStyle/>
                <a:p>
                  <a:r>
                    <a:rPr lang="en-US" sz="900">
                      <a:solidFill>
                        <a:schemeClr val="bg1"/>
                      </a:solidFill>
                      <a:latin typeface="Tahoma" pitchFamily="34" charset="0"/>
                    </a:rPr>
                    <a:t>Budget Accounting</a:t>
                  </a:r>
                </a:p>
              </p:txBody>
            </p:sp>
            <p:sp>
              <p:nvSpPr>
                <p:cNvPr id="43036" name="AutoShape 9"/>
                <p:cNvSpPr>
                  <a:spLocks noChangeArrowheads="1"/>
                </p:cNvSpPr>
                <p:nvPr/>
              </p:nvSpPr>
              <p:spPr bwMode="auto">
                <a:xfrm>
                  <a:off x="147" y="3621"/>
                  <a:ext cx="911" cy="647"/>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67 w 21600"/>
                    <a:gd name="T13" fmla="*/ 5408 h 21600"/>
                    <a:gd name="T14" fmla="*/ 18897 w 21600"/>
                    <a:gd name="T15" fmla="*/ 1619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C0000"/>
                </a:solidFill>
                <a:ln w="12700" algn="ctr">
                  <a:solidFill>
                    <a:schemeClr val="tx1"/>
                  </a:solidFill>
                  <a:miter lim="800000"/>
                  <a:headEnd/>
                  <a:tailEnd/>
                </a:ln>
              </p:spPr>
              <p:txBody>
                <a:bodyPr lIns="92075" tIns="0" rIns="92075" bIns="0" anchor="ctr">
                  <a:spAutoFit/>
                </a:bodyPr>
                <a:lstStyle/>
                <a:p>
                  <a:r>
                    <a:rPr lang="en-US" sz="700" b="1">
                      <a:solidFill>
                        <a:schemeClr val="bg1"/>
                      </a:solidFill>
                    </a:rPr>
                    <a:t>Public Sector</a:t>
                  </a:r>
                </a:p>
              </p:txBody>
            </p:sp>
          </p:grpSp>
          <p:pic>
            <p:nvPicPr>
              <p:cNvPr id="43032" name="Picture 10"/>
              <p:cNvPicPr>
                <a:picLocks noChangeAspect="1" noChangeArrowheads="1"/>
              </p:cNvPicPr>
              <p:nvPr/>
            </p:nvPicPr>
            <p:blipFill>
              <a:blip r:embed="rId3" cstate="print"/>
              <a:srcRect l="11719" t="33934" r="12500" b="57544"/>
              <a:stretch>
                <a:fillRect/>
              </a:stretch>
            </p:blipFill>
            <p:spPr bwMode="auto">
              <a:xfrm>
                <a:off x="48" y="3312"/>
                <a:ext cx="5522" cy="422"/>
              </a:xfrm>
              <a:prstGeom prst="rect">
                <a:avLst/>
              </a:prstGeom>
              <a:noFill/>
              <a:ln w="9525">
                <a:noFill/>
                <a:miter lim="800000"/>
                <a:headEnd/>
                <a:tailEnd/>
              </a:ln>
            </p:spPr>
          </p:pic>
          <p:sp>
            <p:nvSpPr>
              <p:cNvPr id="43033" name="Rectangle 11"/>
              <p:cNvSpPr>
                <a:spLocks noChangeArrowheads="1"/>
              </p:cNvSpPr>
              <p:nvPr/>
            </p:nvSpPr>
            <p:spPr bwMode="auto">
              <a:xfrm>
                <a:off x="48" y="2976"/>
                <a:ext cx="5616" cy="201"/>
              </a:xfrm>
              <a:prstGeom prst="rect">
                <a:avLst/>
              </a:prstGeom>
              <a:solidFill>
                <a:schemeClr val="accent2"/>
              </a:solidFill>
              <a:ln w="9525">
                <a:solidFill>
                  <a:schemeClr val="tx1"/>
                </a:solidFill>
                <a:miter lim="800000"/>
                <a:headEnd/>
                <a:tailEnd/>
              </a:ln>
            </p:spPr>
            <p:txBody>
              <a:bodyPr wrap="none" anchor="ctr"/>
              <a:lstStyle/>
              <a:p>
                <a:pPr>
                  <a:buClrTx/>
                </a:pPr>
                <a:r>
                  <a:rPr lang="en-US" sz="1000">
                    <a:solidFill>
                      <a:schemeClr val="bg1"/>
                    </a:solidFill>
                  </a:rPr>
                  <a:t>End User Presentation Layer</a:t>
                </a:r>
              </a:p>
            </p:txBody>
          </p:sp>
          <p:sp>
            <p:nvSpPr>
              <p:cNvPr id="43034" name="Line 12"/>
              <p:cNvSpPr>
                <a:spLocks noChangeShapeType="1"/>
              </p:cNvSpPr>
              <p:nvPr/>
            </p:nvSpPr>
            <p:spPr bwMode="auto">
              <a:xfrm>
                <a:off x="48" y="3313"/>
                <a:ext cx="5429" cy="0"/>
              </a:xfrm>
              <a:prstGeom prst="line">
                <a:avLst/>
              </a:prstGeom>
              <a:noFill/>
              <a:ln w="76200">
                <a:solidFill>
                  <a:schemeClr val="tx1"/>
                </a:solidFill>
                <a:round/>
                <a:headEnd/>
                <a:tailEnd type="triangle" w="med" len="med"/>
              </a:ln>
            </p:spPr>
            <p:txBody>
              <a:bodyPr/>
              <a:lstStyle/>
              <a:p>
                <a:endParaRPr lang="en-US"/>
              </a:p>
            </p:txBody>
          </p:sp>
        </p:grpSp>
        <p:sp>
          <p:nvSpPr>
            <p:cNvPr id="43028" name="Text Box 13"/>
            <p:cNvSpPr txBox="1">
              <a:spLocks noChangeArrowheads="1"/>
            </p:cNvSpPr>
            <p:nvPr/>
          </p:nvSpPr>
          <p:spPr bwMode="auto">
            <a:xfrm>
              <a:off x="3185" y="3542"/>
              <a:ext cx="2431" cy="346"/>
            </a:xfrm>
            <a:prstGeom prst="rect">
              <a:avLst/>
            </a:prstGeom>
            <a:noFill/>
            <a:ln w="12700" algn="ctr">
              <a:noFill/>
              <a:miter lim="800000"/>
              <a:headEnd/>
              <a:tailEnd/>
            </a:ln>
          </p:spPr>
          <p:txBody>
            <a:bodyPr lIns="92075" tIns="0" rIns="92075" bIns="0">
              <a:spAutoFit/>
            </a:bodyPr>
            <a:lstStyle/>
            <a:p>
              <a:r>
                <a:rPr lang="en-US" sz="1800" b="1"/>
                <a:t>Where the information is entered, stored, used, and presented</a:t>
              </a:r>
            </a:p>
          </p:txBody>
        </p:sp>
      </p:grpSp>
      <p:grpSp>
        <p:nvGrpSpPr>
          <p:cNvPr id="5" name="Group 14"/>
          <p:cNvGrpSpPr>
            <a:grpSpLocks/>
          </p:cNvGrpSpPr>
          <p:nvPr/>
        </p:nvGrpSpPr>
        <p:grpSpPr bwMode="auto">
          <a:xfrm>
            <a:off x="1773238" y="3429000"/>
            <a:ext cx="7065962" cy="2057400"/>
            <a:chOff x="1117" y="2160"/>
            <a:chExt cx="4451" cy="1296"/>
          </a:xfrm>
        </p:grpSpPr>
        <p:grpSp>
          <p:nvGrpSpPr>
            <p:cNvPr id="6" name="Group 15"/>
            <p:cNvGrpSpPr>
              <a:grpSpLocks/>
            </p:cNvGrpSpPr>
            <p:nvPr/>
          </p:nvGrpSpPr>
          <p:grpSpPr bwMode="auto">
            <a:xfrm>
              <a:off x="1117" y="2160"/>
              <a:ext cx="1379" cy="1296"/>
              <a:chOff x="576" y="912"/>
              <a:chExt cx="2304" cy="1920"/>
            </a:xfrm>
          </p:grpSpPr>
          <p:sp>
            <p:nvSpPr>
              <p:cNvPr id="43018" name="Oval 16"/>
              <p:cNvSpPr>
                <a:spLocks noChangeArrowheads="1"/>
              </p:cNvSpPr>
              <p:nvPr/>
            </p:nvSpPr>
            <p:spPr bwMode="auto">
              <a:xfrm>
                <a:off x="576" y="1577"/>
                <a:ext cx="663" cy="553"/>
              </a:xfrm>
              <a:prstGeom prst="ellipse">
                <a:avLst/>
              </a:prstGeom>
              <a:gradFill rotWithShape="1">
                <a:gsLst>
                  <a:gs pos="0">
                    <a:schemeClr val="bg1"/>
                  </a:gs>
                  <a:gs pos="100000">
                    <a:srgbClr val="99CCFF"/>
                  </a:gs>
                </a:gsLst>
                <a:lin ang="18900000" scaled="1"/>
              </a:gradFill>
              <a:ln w="9525" algn="ctr">
                <a:solidFill>
                  <a:srgbClr val="000099"/>
                </a:solidFill>
                <a:round/>
                <a:headEnd/>
                <a:tailEnd/>
              </a:ln>
            </p:spPr>
            <p:txBody>
              <a:bodyPr wrap="none" anchor="ctr"/>
              <a:lstStyle/>
              <a:p>
                <a:pPr>
                  <a:buClrTx/>
                </a:pPr>
                <a:r>
                  <a:rPr lang="en-US" sz="900" b="1" u="sng">
                    <a:solidFill>
                      <a:srgbClr val="000066"/>
                    </a:solidFill>
                  </a:rPr>
                  <a:t>Cost </a:t>
                </a:r>
              </a:p>
              <a:p>
                <a:pPr>
                  <a:buClrTx/>
                </a:pPr>
                <a:r>
                  <a:rPr lang="en-US" sz="900" b="1" u="sng">
                    <a:solidFill>
                      <a:srgbClr val="000066"/>
                    </a:solidFill>
                  </a:rPr>
                  <a:t>Planning</a:t>
                </a:r>
              </a:p>
            </p:txBody>
          </p:sp>
          <p:sp>
            <p:nvSpPr>
              <p:cNvPr id="43019" name="Oval 17"/>
              <p:cNvSpPr>
                <a:spLocks noChangeArrowheads="1"/>
              </p:cNvSpPr>
              <p:nvPr/>
            </p:nvSpPr>
            <p:spPr bwMode="auto">
              <a:xfrm>
                <a:off x="1397" y="2278"/>
                <a:ext cx="662" cy="554"/>
              </a:xfrm>
              <a:prstGeom prst="ellipse">
                <a:avLst/>
              </a:prstGeom>
              <a:gradFill rotWithShape="1">
                <a:gsLst>
                  <a:gs pos="0">
                    <a:schemeClr val="bg1"/>
                  </a:gs>
                  <a:gs pos="100000">
                    <a:srgbClr val="99CCFF"/>
                  </a:gs>
                </a:gsLst>
                <a:lin ang="18900000" scaled="1"/>
              </a:gradFill>
              <a:ln w="9525" algn="ctr">
                <a:solidFill>
                  <a:srgbClr val="000099"/>
                </a:solidFill>
                <a:round/>
                <a:headEnd/>
                <a:tailEnd/>
              </a:ln>
            </p:spPr>
            <p:txBody>
              <a:bodyPr wrap="none" anchor="ctr"/>
              <a:lstStyle/>
              <a:p>
                <a:pPr>
                  <a:buClrTx/>
                </a:pPr>
                <a:r>
                  <a:rPr lang="en-US" sz="900" b="1" u="sng">
                    <a:solidFill>
                      <a:srgbClr val="000066"/>
                    </a:solidFill>
                  </a:rPr>
                  <a:t>Cost </a:t>
                </a:r>
              </a:p>
              <a:p>
                <a:pPr>
                  <a:buClrTx/>
                </a:pPr>
                <a:r>
                  <a:rPr lang="en-US" sz="900" b="1" u="sng">
                    <a:solidFill>
                      <a:srgbClr val="000066"/>
                    </a:solidFill>
                  </a:rPr>
                  <a:t>Controlling</a:t>
                </a:r>
              </a:p>
            </p:txBody>
          </p:sp>
          <p:sp>
            <p:nvSpPr>
              <p:cNvPr id="43020" name="Oval 18"/>
              <p:cNvSpPr>
                <a:spLocks noChangeArrowheads="1"/>
              </p:cNvSpPr>
              <p:nvPr/>
            </p:nvSpPr>
            <p:spPr bwMode="auto">
              <a:xfrm>
                <a:off x="2217" y="1577"/>
                <a:ext cx="663" cy="553"/>
              </a:xfrm>
              <a:prstGeom prst="ellipse">
                <a:avLst/>
              </a:prstGeom>
              <a:gradFill rotWithShape="1">
                <a:gsLst>
                  <a:gs pos="0">
                    <a:schemeClr val="bg1"/>
                  </a:gs>
                  <a:gs pos="100000">
                    <a:srgbClr val="99CCFF"/>
                  </a:gs>
                </a:gsLst>
                <a:lin ang="18900000" scaled="1"/>
              </a:gradFill>
              <a:ln w="9525" algn="ctr">
                <a:solidFill>
                  <a:srgbClr val="000099"/>
                </a:solidFill>
                <a:round/>
                <a:headEnd/>
                <a:tailEnd/>
              </a:ln>
            </p:spPr>
            <p:txBody>
              <a:bodyPr wrap="none" anchor="ctr"/>
              <a:lstStyle/>
              <a:p>
                <a:pPr>
                  <a:buClrTx/>
                </a:pPr>
                <a:r>
                  <a:rPr lang="en-US" sz="900" b="1" u="sng">
                    <a:solidFill>
                      <a:srgbClr val="000066"/>
                    </a:solidFill>
                  </a:rPr>
                  <a:t>Cost </a:t>
                </a:r>
              </a:p>
              <a:p>
                <a:pPr>
                  <a:buClrTx/>
                </a:pPr>
                <a:r>
                  <a:rPr lang="en-US" sz="900" b="1" u="sng">
                    <a:solidFill>
                      <a:srgbClr val="000066"/>
                    </a:solidFill>
                  </a:rPr>
                  <a:t>Analysis</a:t>
                </a:r>
              </a:p>
            </p:txBody>
          </p:sp>
          <p:sp>
            <p:nvSpPr>
              <p:cNvPr id="43021" name="Oval 19"/>
              <p:cNvSpPr>
                <a:spLocks noChangeArrowheads="1"/>
              </p:cNvSpPr>
              <p:nvPr/>
            </p:nvSpPr>
            <p:spPr bwMode="auto">
              <a:xfrm>
                <a:off x="1397" y="912"/>
                <a:ext cx="662" cy="554"/>
              </a:xfrm>
              <a:prstGeom prst="ellipse">
                <a:avLst/>
              </a:prstGeom>
              <a:gradFill rotWithShape="1">
                <a:gsLst>
                  <a:gs pos="0">
                    <a:schemeClr val="bg1"/>
                  </a:gs>
                  <a:gs pos="100000">
                    <a:srgbClr val="99CCFF"/>
                  </a:gs>
                </a:gsLst>
                <a:lin ang="18900000" scaled="1"/>
              </a:gradFill>
              <a:ln w="9525" algn="ctr">
                <a:solidFill>
                  <a:srgbClr val="000099"/>
                </a:solidFill>
                <a:round/>
                <a:headEnd/>
                <a:tailEnd/>
              </a:ln>
            </p:spPr>
            <p:txBody>
              <a:bodyPr wrap="none" anchor="ctr"/>
              <a:lstStyle/>
              <a:p>
                <a:pPr>
                  <a:buClrTx/>
                </a:pPr>
                <a:r>
                  <a:rPr lang="en-US" sz="900" b="1" u="sng">
                    <a:solidFill>
                      <a:srgbClr val="000066"/>
                    </a:solidFill>
                  </a:rPr>
                  <a:t>Cost </a:t>
                </a:r>
              </a:p>
              <a:p>
                <a:pPr>
                  <a:buClrTx/>
                </a:pPr>
                <a:r>
                  <a:rPr lang="en-US" sz="900" b="1" u="sng">
                    <a:solidFill>
                      <a:srgbClr val="000066"/>
                    </a:solidFill>
                  </a:rPr>
                  <a:t>Accounting</a:t>
                </a:r>
              </a:p>
            </p:txBody>
          </p:sp>
          <p:cxnSp>
            <p:nvCxnSpPr>
              <p:cNvPr id="43022" name="AutoShape 20"/>
              <p:cNvCxnSpPr>
                <a:cxnSpLocks noChangeShapeType="1"/>
                <a:stCxn id="43018" idx="0"/>
                <a:endCxn id="43021" idx="2"/>
              </p:cNvCxnSpPr>
              <p:nvPr/>
            </p:nvCxnSpPr>
            <p:spPr bwMode="auto">
              <a:xfrm rot="-5400000">
                <a:off x="958" y="1138"/>
                <a:ext cx="388" cy="490"/>
              </a:xfrm>
              <a:prstGeom prst="curvedConnector2">
                <a:avLst/>
              </a:prstGeom>
              <a:noFill/>
              <a:ln w="38100">
                <a:solidFill>
                  <a:srgbClr val="000099"/>
                </a:solidFill>
                <a:round/>
                <a:headEnd/>
                <a:tailEnd type="triangle" w="med" len="med"/>
              </a:ln>
            </p:spPr>
          </p:cxnSp>
          <p:cxnSp>
            <p:nvCxnSpPr>
              <p:cNvPr id="43023" name="AutoShape 21"/>
              <p:cNvCxnSpPr>
                <a:cxnSpLocks noChangeShapeType="1"/>
                <a:stCxn id="43021" idx="6"/>
                <a:endCxn id="43020" idx="0"/>
              </p:cNvCxnSpPr>
              <p:nvPr/>
            </p:nvCxnSpPr>
            <p:spPr bwMode="auto">
              <a:xfrm>
                <a:off x="2059" y="1189"/>
                <a:ext cx="490" cy="388"/>
              </a:xfrm>
              <a:prstGeom prst="curvedConnector2">
                <a:avLst/>
              </a:prstGeom>
              <a:noFill/>
              <a:ln w="38100">
                <a:solidFill>
                  <a:srgbClr val="000099"/>
                </a:solidFill>
                <a:round/>
                <a:headEnd/>
                <a:tailEnd type="triangle" w="med" len="med"/>
              </a:ln>
            </p:spPr>
          </p:cxnSp>
          <p:cxnSp>
            <p:nvCxnSpPr>
              <p:cNvPr id="43024" name="AutoShape 22"/>
              <p:cNvCxnSpPr>
                <a:cxnSpLocks noChangeShapeType="1"/>
                <a:stCxn id="43020" idx="4"/>
                <a:endCxn id="43019" idx="6"/>
              </p:cNvCxnSpPr>
              <p:nvPr/>
            </p:nvCxnSpPr>
            <p:spPr bwMode="auto">
              <a:xfrm rot="5400000">
                <a:off x="2091" y="2098"/>
                <a:ext cx="425" cy="490"/>
              </a:xfrm>
              <a:prstGeom prst="curvedConnector2">
                <a:avLst/>
              </a:prstGeom>
              <a:noFill/>
              <a:ln w="38100">
                <a:solidFill>
                  <a:srgbClr val="000099"/>
                </a:solidFill>
                <a:round/>
                <a:headEnd/>
                <a:tailEnd type="triangle" w="med" len="med"/>
              </a:ln>
            </p:spPr>
          </p:cxnSp>
          <p:cxnSp>
            <p:nvCxnSpPr>
              <p:cNvPr id="43025" name="AutoShape 23"/>
              <p:cNvCxnSpPr>
                <a:cxnSpLocks noChangeShapeType="1"/>
                <a:stCxn id="43019" idx="2"/>
                <a:endCxn id="43018" idx="4"/>
              </p:cNvCxnSpPr>
              <p:nvPr/>
            </p:nvCxnSpPr>
            <p:spPr bwMode="auto">
              <a:xfrm rot="10800000">
                <a:off x="907" y="2130"/>
                <a:ext cx="490" cy="425"/>
              </a:xfrm>
              <a:prstGeom prst="curvedConnector2">
                <a:avLst/>
              </a:prstGeom>
              <a:noFill/>
              <a:ln w="38100">
                <a:solidFill>
                  <a:srgbClr val="000099"/>
                </a:solidFill>
                <a:round/>
                <a:headEnd/>
                <a:tailEnd type="triangle" w="med" len="med"/>
              </a:ln>
            </p:spPr>
          </p:cxnSp>
          <p:sp>
            <p:nvSpPr>
              <p:cNvPr id="43026" name="Rectangle 24"/>
              <p:cNvSpPr>
                <a:spLocks noChangeArrowheads="1"/>
              </p:cNvSpPr>
              <p:nvPr/>
            </p:nvSpPr>
            <p:spPr bwMode="auto">
              <a:xfrm>
                <a:off x="1246" y="1678"/>
                <a:ext cx="1009" cy="513"/>
              </a:xfrm>
              <a:prstGeom prst="rect">
                <a:avLst/>
              </a:prstGeom>
              <a:noFill/>
              <a:ln w="9525" algn="ctr">
                <a:noFill/>
                <a:miter lim="800000"/>
                <a:headEnd/>
                <a:tailEnd/>
              </a:ln>
            </p:spPr>
            <p:txBody>
              <a:bodyPr wrap="none">
                <a:spAutoFit/>
              </a:bodyPr>
              <a:lstStyle/>
              <a:p>
                <a:pPr>
                  <a:buClrTx/>
                </a:pPr>
                <a:r>
                  <a:rPr lang="en-US" sz="1000" b="1">
                    <a:solidFill>
                      <a:schemeClr val="tx2"/>
                    </a:solidFill>
                  </a:rPr>
                  <a:t>Cost </a:t>
                </a:r>
              </a:p>
              <a:p>
                <a:pPr>
                  <a:buClrTx/>
                </a:pPr>
                <a:r>
                  <a:rPr lang="en-US" sz="1000" b="1">
                    <a:solidFill>
                      <a:schemeClr val="tx2"/>
                    </a:solidFill>
                  </a:rPr>
                  <a:t>Management</a:t>
                </a:r>
              </a:p>
              <a:p>
                <a:pPr>
                  <a:buClrTx/>
                </a:pPr>
                <a:r>
                  <a:rPr lang="en-US" sz="1000" b="1">
                    <a:solidFill>
                      <a:schemeClr val="tx2"/>
                    </a:solidFill>
                  </a:rPr>
                  <a:t>Process</a:t>
                </a:r>
              </a:p>
            </p:txBody>
          </p:sp>
        </p:grpSp>
        <p:sp>
          <p:nvSpPr>
            <p:cNvPr id="43017" name="Text Box 25"/>
            <p:cNvSpPr txBox="1">
              <a:spLocks noChangeArrowheads="1"/>
            </p:cNvSpPr>
            <p:nvPr/>
          </p:nvSpPr>
          <p:spPr bwMode="auto">
            <a:xfrm>
              <a:off x="3168" y="2534"/>
              <a:ext cx="2400" cy="346"/>
            </a:xfrm>
            <a:prstGeom prst="rect">
              <a:avLst/>
            </a:prstGeom>
            <a:noFill/>
            <a:ln w="12700" algn="ctr">
              <a:noFill/>
              <a:miter lim="800000"/>
              <a:headEnd/>
              <a:tailEnd/>
            </a:ln>
          </p:spPr>
          <p:txBody>
            <a:bodyPr lIns="92075" tIns="0" rIns="92075" bIns="0">
              <a:spAutoFit/>
            </a:bodyPr>
            <a:lstStyle/>
            <a:p>
              <a:r>
                <a:rPr lang="en-US" sz="1800" b="1"/>
                <a:t>How the information is entered, stored, used, and presented</a:t>
              </a:r>
            </a:p>
          </p:txBody>
        </p:sp>
      </p:grpSp>
      <p:sp>
        <p:nvSpPr>
          <p:cNvPr id="1706010" name="Text Box 29"/>
          <p:cNvSpPr txBox="1">
            <a:spLocks noChangeArrowheads="1"/>
          </p:cNvSpPr>
          <p:nvPr/>
        </p:nvSpPr>
        <p:spPr bwMode="auto">
          <a:xfrm>
            <a:off x="4876800" y="1752600"/>
            <a:ext cx="4011613" cy="549275"/>
          </a:xfrm>
          <a:prstGeom prst="rect">
            <a:avLst/>
          </a:prstGeom>
          <a:noFill/>
          <a:ln w="12700" algn="ctr">
            <a:noFill/>
            <a:miter lim="800000"/>
            <a:headEnd/>
            <a:tailEnd/>
          </a:ln>
        </p:spPr>
        <p:txBody>
          <a:bodyPr lIns="92075" tIns="0" rIns="92075" bIns="0">
            <a:spAutoFit/>
          </a:bodyPr>
          <a:lstStyle/>
          <a:p>
            <a:r>
              <a:rPr lang="en-US" sz="1800" b="1"/>
              <a:t>What/Why information is entered, stored, used, and presented</a:t>
            </a:r>
          </a:p>
        </p:txBody>
      </p:sp>
      <p:pic>
        <p:nvPicPr>
          <p:cNvPr id="1706011" name="Picture 27"/>
          <p:cNvPicPr>
            <a:picLocks noChangeAspect="1" noChangeArrowheads="1"/>
          </p:cNvPicPr>
          <p:nvPr/>
        </p:nvPicPr>
        <p:blipFill>
          <a:blip r:embed="rId4" cstate="print"/>
          <a:srcRect/>
          <a:stretch>
            <a:fillRect/>
          </a:stretch>
        </p:blipFill>
        <p:spPr bwMode="auto">
          <a:xfrm>
            <a:off x="1219200" y="1128713"/>
            <a:ext cx="3124200" cy="2300287"/>
          </a:xfrm>
          <a:prstGeom prst="rect">
            <a:avLst/>
          </a:prstGeom>
          <a:noFill/>
          <a:ln w="12700" algn="ctr">
            <a:noFill/>
            <a:miter lim="800000"/>
            <a:headEnd/>
            <a:tailEnd/>
          </a:ln>
        </p:spPr>
      </p:pic>
      <p:sp>
        <p:nvSpPr>
          <p:cNvPr id="43015" name="Text Box 29"/>
          <p:cNvSpPr txBox="1">
            <a:spLocks noChangeArrowheads="1"/>
          </p:cNvSpPr>
          <p:nvPr/>
        </p:nvSpPr>
        <p:spPr bwMode="auto">
          <a:xfrm>
            <a:off x="190500" y="6400800"/>
            <a:ext cx="874713" cy="182563"/>
          </a:xfrm>
          <a:prstGeom prst="rect">
            <a:avLst/>
          </a:prstGeom>
          <a:noFill/>
          <a:ln w="12700" algn="ctr">
            <a:noFill/>
            <a:miter lim="800000"/>
            <a:headEnd/>
            <a:tailEnd/>
          </a:ln>
        </p:spPr>
        <p:txBody>
          <a:bodyPr wrap="none" lIns="92075" tIns="0" rIns="92075" bIns="0">
            <a:spAutoFit/>
          </a:bodyPr>
          <a:lstStyle/>
          <a:p>
            <a:r>
              <a:rPr lang="en-US" sz="1200"/>
              <a:t>S4L3_p10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900" decel="100000" fill="hold"/>
                                        <p:tgtEl>
                                          <p:spTgt spid="5"/>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706011"/>
                                        </p:tgtEl>
                                        <p:attrNameLst>
                                          <p:attrName>style.visibility</p:attrName>
                                        </p:attrNameLst>
                                      </p:cBhvr>
                                      <p:to>
                                        <p:strVal val="visible"/>
                                      </p:to>
                                    </p:set>
                                    <p:animEffect transition="in" filter="blinds(horizontal)">
                                      <p:cBhvr>
                                        <p:cTn id="21" dur="1000"/>
                                        <p:tgtEl>
                                          <p:spTgt spid="1706011"/>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706010"/>
                                        </p:tgtEl>
                                        <p:attrNameLst>
                                          <p:attrName>style.visibility</p:attrName>
                                        </p:attrNameLst>
                                      </p:cBhvr>
                                      <p:to>
                                        <p:strVal val="visible"/>
                                      </p:to>
                                    </p:set>
                                    <p:animEffect transition="in" filter="blinds(horizontal)">
                                      <p:cBhvr>
                                        <p:cTn id="24" dur="1000"/>
                                        <p:tgtEl>
                                          <p:spTgt spid="1706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60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bwMode="auto">
          <a:xfrm>
            <a:off x="355600" y="274638"/>
            <a:ext cx="8229600" cy="1143000"/>
          </a:xfrm>
          <a:prstGeom prst="rect">
            <a:avLst/>
          </a:prstGeom>
          <a:noFill/>
          <a:ln>
            <a:miter lim="800000"/>
            <a:headEnd/>
            <a:tailEnd/>
          </a:ln>
        </p:spPr>
        <p:txBody>
          <a:bodyPr/>
          <a:lstStyle/>
          <a:p>
            <a:pPr eaLnBrk="1" hangingPunct="1"/>
            <a:r>
              <a:rPr lang="en-US" smtClean="0"/>
              <a:t>Many Types Costs</a:t>
            </a:r>
            <a:endParaRPr lang="en-US" sz="2000" smtClean="0"/>
          </a:p>
        </p:txBody>
      </p:sp>
      <p:sp>
        <p:nvSpPr>
          <p:cNvPr id="44035" name="Rectangle 2"/>
          <p:cNvSpPr>
            <a:spLocks noChangeArrowheads="1"/>
          </p:cNvSpPr>
          <p:nvPr/>
        </p:nvSpPr>
        <p:spPr bwMode="auto">
          <a:xfrm>
            <a:off x="304800" y="1308100"/>
            <a:ext cx="6553200" cy="5321300"/>
          </a:xfrm>
          <a:prstGeom prst="rect">
            <a:avLst/>
          </a:prstGeom>
          <a:solidFill>
            <a:srgbClr val="FFFF99"/>
          </a:solidFill>
          <a:ln w="9525">
            <a:solidFill>
              <a:schemeClr val="tx1"/>
            </a:solidFill>
            <a:miter lim="800000"/>
            <a:headEnd/>
            <a:tailEnd/>
          </a:ln>
        </p:spPr>
        <p:txBody>
          <a:bodyPr/>
          <a:lstStyle/>
          <a:p>
            <a:pPr marL="342900" indent="-342900" algn="l">
              <a:lnSpc>
                <a:spcPct val="80000"/>
              </a:lnSpc>
              <a:spcBef>
                <a:spcPct val="50000"/>
              </a:spcBef>
              <a:buClrTx/>
              <a:buFontTx/>
              <a:buChar char="•"/>
            </a:pPr>
            <a:r>
              <a:rPr lang="en-US" sz="1600" b="1"/>
              <a:t>Direct costs</a:t>
            </a:r>
            <a:r>
              <a:rPr lang="en-US" sz="1600"/>
              <a:t>— A cost such as labor, materials/supplies that can be directly traced to producing a specific </a:t>
            </a:r>
            <a:r>
              <a:rPr lang="en-US" sz="1600" u="sng"/>
              <a:t>output</a:t>
            </a:r>
            <a:r>
              <a:rPr lang="en-US" sz="1600"/>
              <a:t> of an organization, product/service.</a:t>
            </a:r>
            <a:endParaRPr lang="en-US" sz="1600" b="1"/>
          </a:p>
          <a:p>
            <a:pPr marL="342900" indent="-342900" algn="l">
              <a:lnSpc>
                <a:spcPct val="80000"/>
              </a:lnSpc>
              <a:spcBef>
                <a:spcPct val="50000"/>
              </a:spcBef>
              <a:buClrTx/>
              <a:buFontTx/>
              <a:buChar char="•"/>
            </a:pPr>
            <a:r>
              <a:rPr lang="en-US" sz="1600" b="1"/>
              <a:t>Indirect costs</a:t>
            </a:r>
            <a:r>
              <a:rPr lang="en-US" sz="1600"/>
              <a:t> – A cost that cannot be directly traced to a specific organization, product/service output. </a:t>
            </a:r>
          </a:p>
          <a:p>
            <a:pPr marL="342900" indent="-342900" algn="l">
              <a:lnSpc>
                <a:spcPct val="80000"/>
              </a:lnSpc>
              <a:spcBef>
                <a:spcPct val="50000"/>
              </a:spcBef>
              <a:buClrTx/>
              <a:buFontTx/>
              <a:buChar char="•"/>
            </a:pPr>
            <a:r>
              <a:rPr lang="en-US" sz="1600" b="1"/>
              <a:t>Funded Costs</a:t>
            </a:r>
            <a:r>
              <a:rPr lang="en-US" sz="1600"/>
              <a:t> -- The value of goods or services received because of an obligation of funds (obligation authority), by the organization performing the work. </a:t>
            </a:r>
            <a:endParaRPr lang="en-US" sz="1600" b="1"/>
          </a:p>
          <a:p>
            <a:pPr marL="342900" indent="-342900" algn="l">
              <a:lnSpc>
                <a:spcPct val="80000"/>
              </a:lnSpc>
              <a:spcBef>
                <a:spcPct val="50000"/>
              </a:spcBef>
              <a:buClrTx/>
              <a:buFontTx/>
              <a:buChar char="•"/>
            </a:pPr>
            <a:r>
              <a:rPr lang="en-US" sz="1600" b="1"/>
              <a:t>Unfunded costs </a:t>
            </a:r>
            <a:r>
              <a:rPr lang="en-US" sz="1600"/>
              <a:t>-- A cost that are financed by another organization's or activity's appropriations. </a:t>
            </a:r>
            <a:endParaRPr lang="en-US" sz="1600" b="1"/>
          </a:p>
          <a:p>
            <a:pPr marL="342900" indent="-342900" algn="l">
              <a:lnSpc>
                <a:spcPct val="80000"/>
              </a:lnSpc>
              <a:spcBef>
                <a:spcPct val="50000"/>
              </a:spcBef>
              <a:buClrTx/>
              <a:buFontTx/>
              <a:buChar char="•"/>
            </a:pPr>
            <a:r>
              <a:rPr lang="en-US" sz="1600" b="1"/>
              <a:t>Variable Costs</a:t>
            </a:r>
            <a:r>
              <a:rPr lang="en-US" sz="1600"/>
              <a:t> -- A cost that changes with change in output. </a:t>
            </a:r>
          </a:p>
          <a:p>
            <a:pPr marL="342900" indent="-342900" algn="l">
              <a:lnSpc>
                <a:spcPct val="80000"/>
              </a:lnSpc>
              <a:spcBef>
                <a:spcPct val="50000"/>
              </a:spcBef>
              <a:buClrTx/>
              <a:buFontTx/>
              <a:buChar char="•"/>
            </a:pPr>
            <a:r>
              <a:rPr lang="en-US" sz="1600" b="1"/>
              <a:t>Fixed Cost</a:t>
            </a:r>
            <a:r>
              <a:rPr lang="en-US" sz="1600"/>
              <a:t> -- A cost that remains the same regardless of the change in output.</a:t>
            </a:r>
          </a:p>
          <a:p>
            <a:pPr marL="342900" indent="-342900" algn="l">
              <a:lnSpc>
                <a:spcPct val="80000"/>
              </a:lnSpc>
              <a:spcBef>
                <a:spcPct val="50000"/>
              </a:spcBef>
              <a:buClrTx/>
              <a:buFontTx/>
              <a:buChar char="•"/>
            </a:pPr>
            <a:r>
              <a:rPr lang="en-US" sz="1600" b="1"/>
              <a:t>Recurring Cost</a:t>
            </a:r>
            <a:r>
              <a:rPr lang="en-US" sz="1600"/>
              <a:t> -- A cost that is incur repeatedly for each organization and/or product/service produced . </a:t>
            </a:r>
            <a:endParaRPr lang="en-US" sz="1600" b="1"/>
          </a:p>
          <a:p>
            <a:pPr marL="342900" indent="-342900" algn="l">
              <a:lnSpc>
                <a:spcPct val="80000"/>
              </a:lnSpc>
              <a:spcBef>
                <a:spcPct val="50000"/>
              </a:spcBef>
              <a:buClrTx/>
              <a:buFontTx/>
              <a:buChar char="•"/>
            </a:pPr>
            <a:r>
              <a:rPr lang="en-US" sz="1600" b="1"/>
              <a:t>Non-Recurring Cost </a:t>
            </a:r>
            <a:r>
              <a:rPr lang="en-US" sz="1600"/>
              <a:t>-- A cost that is unusual and unlikely to occur again. </a:t>
            </a:r>
          </a:p>
          <a:p>
            <a:pPr marL="342900" indent="-342900" algn="l">
              <a:lnSpc>
                <a:spcPct val="80000"/>
              </a:lnSpc>
              <a:spcBef>
                <a:spcPct val="50000"/>
              </a:spcBef>
              <a:buClrTx/>
              <a:buFontTx/>
              <a:buChar char="•"/>
            </a:pPr>
            <a:r>
              <a:rPr lang="en-US" sz="1600" b="1"/>
              <a:t>Avoidable Costs</a:t>
            </a:r>
            <a:r>
              <a:rPr lang="en-US" sz="1600"/>
              <a:t> -- A cost incurred on an object that will no longer be incurred due to a decision to change the output. </a:t>
            </a:r>
            <a:endParaRPr lang="en-US" sz="1600" b="1"/>
          </a:p>
          <a:p>
            <a:pPr marL="342900" indent="-342900" algn="l">
              <a:lnSpc>
                <a:spcPct val="80000"/>
              </a:lnSpc>
              <a:spcBef>
                <a:spcPct val="50000"/>
              </a:spcBef>
              <a:buClrTx/>
              <a:buFontTx/>
              <a:buChar char="•"/>
            </a:pPr>
            <a:r>
              <a:rPr lang="en-US" sz="1600" b="1"/>
              <a:t>Unavoidable Cost </a:t>
            </a:r>
            <a:r>
              <a:rPr lang="en-US" sz="1600"/>
              <a:t>--</a:t>
            </a:r>
            <a:r>
              <a:rPr lang="en-US" sz="1600" b="1"/>
              <a:t> </a:t>
            </a:r>
            <a:r>
              <a:rPr lang="en-US" sz="1600"/>
              <a:t>A cost incurred on an object that will be incurred regardless of the decision to change.</a:t>
            </a:r>
          </a:p>
        </p:txBody>
      </p:sp>
      <p:sp>
        <p:nvSpPr>
          <p:cNvPr id="44036" name="Text Box 4"/>
          <p:cNvSpPr txBox="1">
            <a:spLocks noChangeArrowheads="1"/>
          </p:cNvSpPr>
          <p:nvPr/>
        </p:nvSpPr>
        <p:spPr bwMode="auto">
          <a:xfrm>
            <a:off x="6950075" y="2157413"/>
            <a:ext cx="2117725" cy="3055937"/>
          </a:xfrm>
          <a:prstGeom prst="rect">
            <a:avLst/>
          </a:prstGeom>
          <a:noFill/>
          <a:ln w="9525">
            <a:noFill/>
            <a:miter lim="800000"/>
            <a:headEnd/>
            <a:tailEnd/>
          </a:ln>
        </p:spPr>
        <p:txBody>
          <a:bodyPr>
            <a:spAutoFit/>
          </a:bodyPr>
          <a:lstStyle/>
          <a:p>
            <a:pPr algn="l">
              <a:buClrTx/>
              <a:buFontTx/>
              <a:buChar char="•"/>
            </a:pPr>
            <a:r>
              <a:rPr lang="en-US" sz="1800"/>
              <a:t> </a:t>
            </a:r>
            <a:r>
              <a:rPr lang="en-US" sz="1600" b="1"/>
              <a:t>Common</a:t>
            </a:r>
            <a:r>
              <a:rPr lang="en-US" sz="1600"/>
              <a:t> </a:t>
            </a:r>
            <a:r>
              <a:rPr lang="en-US" sz="1600" b="1"/>
              <a:t>Understanding of Types of Cost is Necessary for Informed Decision Making</a:t>
            </a:r>
          </a:p>
          <a:p>
            <a:pPr algn="l">
              <a:buClrTx/>
              <a:buFontTx/>
              <a:buChar char="•"/>
            </a:pPr>
            <a:endParaRPr lang="en-US" sz="1600" b="1"/>
          </a:p>
          <a:p>
            <a:pPr algn="l">
              <a:buClrTx/>
              <a:buFontTx/>
              <a:buChar char="•"/>
            </a:pPr>
            <a:r>
              <a:rPr lang="en-US" sz="1600" b="1"/>
              <a:t> Each Decision Should be Focused on Only Relevant Cost that Impact the Decision</a:t>
            </a:r>
          </a:p>
        </p:txBody>
      </p:sp>
      <p:sp>
        <p:nvSpPr>
          <p:cNvPr id="44037" name="Text Box 6"/>
          <p:cNvSpPr txBox="1">
            <a:spLocks noChangeArrowheads="1"/>
          </p:cNvSpPr>
          <p:nvPr/>
        </p:nvSpPr>
        <p:spPr bwMode="auto">
          <a:xfrm>
            <a:off x="190500" y="6675438"/>
            <a:ext cx="874713" cy="182562"/>
          </a:xfrm>
          <a:prstGeom prst="rect">
            <a:avLst/>
          </a:prstGeom>
          <a:noFill/>
          <a:ln w="12700" algn="ctr">
            <a:noFill/>
            <a:miter lim="800000"/>
            <a:headEnd/>
            <a:tailEnd/>
          </a:ln>
        </p:spPr>
        <p:txBody>
          <a:bodyPr wrap="none" lIns="92075" tIns="0" rIns="92075" bIns="0">
            <a:spAutoFit/>
          </a:bodyPr>
          <a:lstStyle/>
          <a:p>
            <a:r>
              <a:rPr lang="en-US" sz="1200"/>
              <a:t>S4L3_p11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idx="4294967295"/>
          </p:nvPr>
        </p:nvSpPr>
        <p:spPr bwMode="auto">
          <a:xfrm>
            <a:off x="1143000" y="304800"/>
            <a:ext cx="6705600" cy="685800"/>
          </a:xfrm>
          <a:prstGeom prst="rect">
            <a:avLst/>
          </a:prstGeom>
          <a:solidFill>
            <a:srgbClr val="FFFFFF"/>
          </a:solidFill>
          <a:ln>
            <a:miter lim="800000"/>
            <a:headEnd/>
            <a:tailEnd/>
          </a:ln>
        </p:spPr>
        <p:txBody>
          <a:bodyPr tIns="0" bIns="0"/>
          <a:lstStyle/>
          <a:p>
            <a:r>
              <a:rPr lang="en-US" dirty="0" smtClean="0"/>
              <a:t>Cost Flow Overview</a:t>
            </a:r>
          </a:p>
        </p:txBody>
      </p:sp>
      <p:sp>
        <p:nvSpPr>
          <p:cNvPr id="350211" name="Rectangle 3"/>
          <p:cNvSpPr>
            <a:spLocks noGrp="1" noChangeArrowheads="1"/>
          </p:cNvSpPr>
          <p:nvPr>
            <p:ph type="body" idx="4294967295"/>
          </p:nvPr>
        </p:nvSpPr>
        <p:spPr bwMode="auto">
          <a:xfrm>
            <a:off x="304800" y="1600200"/>
            <a:ext cx="7772400" cy="3733800"/>
          </a:xfrm>
          <a:prstGeom prst="rect">
            <a:avLst/>
          </a:prstGeom>
          <a:solidFill>
            <a:srgbClr val="FFFFFF"/>
          </a:solidFill>
          <a:ln>
            <a:miter lim="800000"/>
            <a:headEnd/>
            <a:tailEnd/>
          </a:ln>
        </p:spPr>
        <p:txBody>
          <a:bodyPr/>
          <a:lstStyle/>
          <a:p>
            <a:pPr marL="0" indent="0">
              <a:lnSpc>
                <a:spcPct val="90000"/>
              </a:lnSpc>
              <a:buFontTx/>
              <a:buNone/>
              <a:tabLst>
                <a:tab pos="342900" algn="l"/>
              </a:tabLst>
            </a:pPr>
            <a:r>
              <a:rPr lang="en-US" dirty="0" smtClean="0"/>
              <a:t>Capturing costs is utilized in order to reflect:</a:t>
            </a:r>
          </a:p>
          <a:p>
            <a:pPr lvl="1">
              <a:lnSpc>
                <a:spcPct val="90000"/>
              </a:lnSpc>
              <a:buFontTx/>
              <a:buChar char="•"/>
              <a:tabLst>
                <a:tab pos="342900" algn="l"/>
              </a:tabLst>
            </a:pPr>
            <a:r>
              <a:rPr lang="en-US" dirty="0" smtClean="0"/>
              <a:t>Budget Execution</a:t>
            </a:r>
          </a:p>
          <a:p>
            <a:pPr lvl="1">
              <a:lnSpc>
                <a:spcPct val="90000"/>
              </a:lnSpc>
              <a:buFontTx/>
              <a:buChar char="•"/>
              <a:tabLst>
                <a:tab pos="342900" algn="l"/>
              </a:tabLst>
            </a:pPr>
            <a:r>
              <a:rPr lang="en-US" dirty="0" smtClean="0"/>
              <a:t>The full costs of organizations </a:t>
            </a:r>
          </a:p>
          <a:p>
            <a:pPr lvl="1">
              <a:lnSpc>
                <a:spcPct val="90000"/>
              </a:lnSpc>
              <a:buFontTx/>
              <a:buChar char="•"/>
              <a:tabLst>
                <a:tab pos="342900" algn="l"/>
              </a:tabLst>
            </a:pPr>
            <a:r>
              <a:rPr lang="en-US" dirty="0" smtClean="0"/>
              <a:t>The full costs of products/services</a:t>
            </a:r>
          </a:p>
          <a:p>
            <a:pPr lvl="1">
              <a:lnSpc>
                <a:spcPct val="90000"/>
              </a:lnSpc>
              <a:buFontTx/>
              <a:buChar char="•"/>
              <a:tabLst>
                <a:tab pos="342900" algn="l"/>
              </a:tabLst>
            </a:pPr>
            <a:r>
              <a:rPr lang="en-US" dirty="0" smtClean="0"/>
              <a:t>The full costs of customers</a:t>
            </a:r>
          </a:p>
          <a:p>
            <a:pPr lvl="1">
              <a:lnSpc>
                <a:spcPct val="90000"/>
              </a:lnSpc>
              <a:buFontTx/>
              <a:buChar char="•"/>
              <a:tabLst>
                <a:tab pos="342900" algn="l"/>
              </a:tabLst>
            </a:pPr>
            <a:r>
              <a:rPr lang="en-US" dirty="0" smtClean="0"/>
              <a:t>How organizations can influence the costs by their behavior (output consumption)</a:t>
            </a:r>
          </a:p>
          <a:p>
            <a:pPr marL="0" indent="0">
              <a:lnSpc>
                <a:spcPct val="90000"/>
              </a:lnSpc>
              <a:buFontTx/>
              <a:buNone/>
              <a:tabLst>
                <a:tab pos="342900" algn="l"/>
              </a:tabLst>
            </a:pPr>
            <a:endParaRPr lang="en-US" dirty="0" smtClean="0"/>
          </a:p>
        </p:txBody>
      </p:sp>
      <p:sp>
        <p:nvSpPr>
          <p:cNvPr id="5" name="Slide Number Placeholder 4"/>
          <p:cNvSpPr>
            <a:spLocks noGrp="1"/>
          </p:cNvSpPr>
          <p:nvPr>
            <p:ph type="sldNum" sz="quarter" idx="10"/>
          </p:nvPr>
        </p:nvSpPr>
        <p:spPr/>
        <p:txBody>
          <a:bodyPr/>
          <a:lstStyle/>
          <a:p>
            <a:fld id="{704A1AC0-E45B-43F7-9383-FC2586113505}" type="slidenum">
              <a:rPr lang="en-US" smtClean="0"/>
              <a:pPr/>
              <a:t>3</a:t>
            </a:fld>
            <a:endParaRPr lang="en-US" dirty="0"/>
          </a:p>
        </p:txBody>
      </p:sp>
      <p:sp>
        <p:nvSpPr>
          <p:cNvPr id="6" name="Footer Placeholder 5"/>
          <p:cNvSpPr>
            <a:spLocks noGrp="1"/>
          </p:cNvSpPr>
          <p:nvPr>
            <p:ph type="ftr" sz="quarter" idx="11"/>
          </p:nvPr>
        </p:nvSpPr>
        <p:spPr/>
        <p:txBody>
          <a:bodyPr/>
          <a:lstStyle/>
          <a:p>
            <a:r>
              <a:rPr lang="en-US" dirty="0" smtClean="0"/>
              <a:t>S3L1_p</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355600" y="274638"/>
            <a:ext cx="8229600" cy="63976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smtClean="0"/>
              <a:t>Cost Objects</a:t>
            </a:r>
          </a:p>
        </p:txBody>
      </p:sp>
      <p:sp>
        <p:nvSpPr>
          <p:cNvPr id="46083" name="Rectangle 2"/>
          <p:cNvSpPr>
            <a:spLocks noChangeArrowheads="1"/>
          </p:cNvSpPr>
          <p:nvPr/>
        </p:nvSpPr>
        <p:spPr bwMode="auto">
          <a:xfrm>
            <a:off x="228600" y="1308100"/>
            <a:ext cx="8686800" cy="5092700"/>
          </a:xfrm>
          <a:prstGeom prst="rect">
            <a:avLst/>
          </a:prstGeom>
          <a:solidFill>
            <a:srgbClr val="FFFF99"/>
          </a:solidFill>
          <a:ln w="9525">
            <a:solidFill>
              <a:schemeClr val="tx1"/>
            </a:solidFill>
            <a:miter lim="800000"/>
            <a:headEnd/>
            <a:tailEnd/>
          </a:ln>
        </p:spPr>
        <p:txBody>
          <a:bodyPr/>
          <a:lstStyle/>
          <a:p>
            <a:pPr marL="342900" indent="-342900" algn="l">
              <a:lnSpc>
                <a:spcPct val="80000"/>
              </a:lnSpc>
              <a:spcBef>
                <a:spcPct val="50000"/>
              </a:spcBef>
              <a:buClrTx/>
              <a:buFontTx/>
              <a:buChar char="•"/>
            </a:pPr>
            <a:r>
              <a:rPr lang="en-US" sz="1600" b="1"/>
              <a:t>Cost Center</a:t>
            </a:r>
            <a:r>
              <a:rPr lang="en-US" sz="1600"/>
              <a:t> - A cost center is a responsibility center that incurs costs and has a manager who is accountable for those costs.</a:t>
            </a:r>
          </a:p>
          <a:p>
            <a:pPr marL="342900" indent="-342900" algn="l">
              <a:lnSpc>
                <a:spcPct val="80000"/>
              </a:lnSpc>
              <a:spcBef>
                <a:spcPct val="50000"/>
              </a:spcBef>
              <a:buClrTx/>
              <a:buFontTx/>
              <a:buChar char="•"/>
            </a:pPr>
            <a:r>
              <a:rPr lang="en-US" sz="1600" b="1"/>
              <a:t>Activity Type</a:t>
            </a:r>
            <a:r>
              <a:rPr lang="en-US" sz="1600"/>
              <a:t> - An Activity Type is a cost object that represents a group of resources within a Cost Center. These resource groups have capacity and a unit of measure such as: labor hours, machine hours, square footage, etc. Activity Types are consumed and utilized to the produce the products and services of the organization.</a:t>
            </a:r>
          </a:p>
          <a:p>
            <a:pPr marL="342900" indent="-342900" algn="l">
              <a:lnSpc>
                <a:spcPct val="80000"/>
              </a:lnSpc>
              <a:spcBef>
                <a:spcPct val="50000"/>
              </a:spcBef>
              <a:buClrTx/>
              <a:buFontTx/>
              <a:buChar char="•"/>
            </a:pPr>
            <a:r>
              <a:rPr lang="en-US" sz="1600" b="1"/>
              <a:t>Cost Element</a:t>
            </a:r>
            <a:r>
              <a:rPr lang="en-US" sz="1600"/>
              <a:t> - A Cost Element is the lowest level component for classifying costs and revenues (as negative costs) of a resource and indicates the category/type associated with a posting (e.g. allocation type, revenue, expense)</a:t>
            </a:r>
          </a:p>
          <a:p>
            <a:pPr marL="342900" indent="-342900" algn="l">
              <a:lnSpc>
                <a:spcPct val="80000"/>
              </a:lnSpc>
              <a:spcBef>
                <a:spcPct val="50000"/>
              </a:spcBef>
              <a:buClrTx/>
              <a:buFontTx/>
              <a:buChar char="•"/>
            </a:pPr>
            <a:r>
              <a:rPr lang="en-US" sz="1600" b="1"/>
              <a:t>WBS Element</a:t>
            </a:r>
            <a:r>
              <a:rPr lang="en-US" sz="1600"/>
              <a:t> - WBS elements are activities in the Project used for planning and updating cost data. Some examples of WBS Elements are: Tasks, Partial tasks that are further subdivided, and work packages.</a:t>
            </a:r>
          </a:p>
          <a:p>
            <a:pPr marL="342900" indent="-342900" algn="l">
              <a:lnSpc>
                <a:spcPct val="80000"/>
              </a:lnSpc>
              <a:spcBef>
                <a:spcPct val="50000"/>
              </a:spcBef>
              <a:buClrTx/>
              <a:buFontTx/>
              <a:buChar char="•"/>
            </a:pPr>
            <a:r>
              <a:rPr lang="en-US" sz="1600" b="1"/>
              <a:t>Order</a:t>
            </a:r>
            <a:r>
              <a:rPr lang="en-US" sz="1600"/>
              <a:t> - Orders are cost objects used to plan, collect, monitor, and settle the costs of specific jobs and tasks. Orders are used to monitor the costs of short term projects and event/job costing.</a:t>
            </a:r>
          </a:p>
          <a:p>
            <a:pPr marL="342900" indent="-342900" algn="l">
              <a:lnSpc>
                <a:spcPct val="80000"/>
              </a:lnSpc>
              <a:spcBef>
                <a:spcPct val="50000"/>
              </a:spcBef>
              <a:buClrTx/>
              <a:buFontTx/>
              <a:buChar char="•"/>
            </a:pPr>
            <a:r>
              <a:rPr lang="en-US" sz="1600" b="1"/>
              <a:t>Business Process</a:t>
            </a:r>
            <a:r>
              <a:rPr lang="en-US" sz="1600"/>
              <a:t> - A business process is a cost object used to capture costs of cross-functional  (cost center) activities. </a:t>
            </a:r>
          </a:p>
          <a:p>
            <a:pPr marL="342900" indent="-342900" algn="l">
              <a:lnSpc>
                <a:spcPct val="80000"/>
              </a:lnSpc>
              <a:spcBef>
                <a:spcPct val="50000"/>
              </a:spcBef>
              <a:buClrTx/>
            </a:pPr>
            <a:r>
              <a:rPr lang="en-US" sz="1600" b="1"/>
              <a:t>Other:</a:t>
            </a:r>
          </a:p>
          <a:p>
            <a:pPr marL="342900" indent="-342900" algn="l">
              <a:lnSpc>
                <a:spcPct val="80000"/>
              </a:lnSpc>
              <a:spcBef>
                <a:spcPct val="50000"/>
              </a:spcBef>
              <a:buClrTx/>
              <a:buFontTx/>
              <a:buChar char="•"/>
            </a:pPr>
            <a:r>
              <a:rPr lang="en-US" sz="1600" b="1"/>
              <a:t>Statistical Key Figure</a:t>
            </a:r>
            <a:r>
              <a:rPr lang="en-US" sz="1600"/>
              <a:t> - A Statistical Key Figure is a piece of information about the cost object it is assigned to, e.g. # FTE for a cost center, # telephones, etc.</a:t>
            </a:r>
          </a:p>
        </p:txBody>
      </p:sp>
      <p:sp>
        <p:nvSpPr>
          <p:cNvPr id="46084" name="Text Box 5"/>
          <p:cNvSpPr txBox="1">
            <a:spLocks noChangeArrowheads="1"/>
          </p:cNvSpPr>
          <p:nvPr/>
        </p:nvSpPr>
        <p:spPr bwMode="auto">
          <a:xfrm>
            <a:off x="190500" y="6675438"/>
            <a:ext cx="874713" cy="182562"/>
          </a:xfrm>
          <a:prstGeom prst="rect">
            <a:avLst/>
          </a:prstGeom>
          <a:noFill/>
          <a:ln w="12700" algn="ctr">
            <a:noFill/>
            <a:miter lim="800000"/>
            <a:headEnd/>
            <a:tailEnd/>
          </a:ln>
        </p:spPr>
        <p:txBody>
          <a:bodyPr wrap="none" lIns="92075" tIns="0" rIns="92075" bIns="0">
            <a:spAutoFit/>
          </a:bodyPr>
          <a:lstStyle/>
          <a:p>
            <a:r>
              <a:rPr lang="en-US" sz="1200"/>
              <a:t>S4L3_p13</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990975" y="1219200"/>
            <a:ext cx="5153025" cy="5638800"/>
          </a:xfrm>
          <a:prstGeom prst="rect">
            <a:avLst/>
          </a:prstGeom>
          <a:solidFill>
            <a:srgbClr val="CCFFFF"/>
          </a:solidFill>
          <a:ln w="9525">
            <a:noFill/>
            <a:miter lim="800000"/>
            <a:headEnd/>
            <a:tailEnd/>
          </a:ln>
        </p:spPr>
        <p:txBody>
          <a:bodyPr wrap="none" anchor="ctr"/>
          <a:lstStyle/>
          <a:p>
            <a:endParaRPr lang="en-US"/>
          </a:p>
        </p:txBody>
      </p:sp>
      <p:sp>
        <p:nvSpPr>
          <p:cNvPr id="47107" name="Rectangle 3"/>
          <p:cNvSpPr>
            <a:spLocks noChangeArrowheads="1"/>
          </p:cNvSpPr>
          <p:nvPr/>
        </p:nvSpPr>
        <p:spPr bwMode="auto">
          <a:xfrm>
            <a:off x="0" y="1219200"/>
            <a:ext cx="4732338" cy="5638800"/>
          </a:xfrm>
          <a:prstGeom prst="rect">
            <a:avLst/>
          </a:prstGeom>
          <a:solidFill>
            <a:srgbClr val="FFFF99"/>
          </a:solidFill>
          <a:ln w="9525">
            <a:noFill/>
            <a:miter lim="800000"/>
            <a:headEnd/>
            <a:tailEnd/>
          </a:ln>
        </p:spPr>
        <p:txBody>
          <a:bodyPr wrap="none" anchor="ctr"/>
          <a:lstStyle/>
          <a:p>
            <a:endParaRPr lang="en-US"/>
          </a:p>
        </p:txBody>
      </p:sp>
      <p:sp>
        <p:nvSpPr>
          <p:cNvPr id="47108" name="AutoShape 4"/>
          <p:cNvSpPr>
            <a:spLocks noChangeArrowheads="1"/>
          </p:cNvSpPr>
          <p:nvPr/>
        </p:nvSpPr>
        <p:spPr bwMode="auto">
          <a:xfrm>
            <a:off x="3276600" y="1466850"/>
            <a:ext cx="2514600" cy="4572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9BC274"/>
              </a:gs>
              <a:gs pos="50000">
                <a:srgbClr val="CCFF99"/>
              </a:gs>
              <a:gs pos="100000">
                <a:srgbClr val="9BC274"/>
              </a:gs>
            </a:gsLst>
            <a:lin ang="5400000" scaled="1"/>
          </a:gradFill>
          <a:ln w="9525" algn="ctr">
            <a:noFill/>
            <a:miter lim="800000"/>
            <a:headEnd/>
            <a:tailEnd/>
          </a:ln>
        </p:spPr>
        <p:txBody>
          <a:bodyPr wrap="none" anchor="ctr"/>
          <a:lstStyle/>
          <a:p>
            <a:endParaRPr lang="en-US"/>
          </a:p>
        </p:txBody>
      </p:sp>
      <p:sp>
        <p:nvSpPr>
          <p:cNvPr id="1464325" name="Rectangle 5"/>
          <p:cNvSpPr>
            <a:spLocks noChangeArrowheads="1"/>
          </p:cNvSpPr>
          <p:nvPr/>
        </p:nvSpPr>
        <p:spPr bwMode="auto">
          <a:xfrm>
            <a:off x="6934200" y="2076450"/>
            <a:ext cx="533400" cy="3808413"/>
          </a:xfrm>
          <a:prstGeom prst="rect">
            <a:avLst/>
          </a:prstGeom>
          <a:gradFill rotWithShape="1">
            <a:gsLst>
              <a:gs pos="0">
                <a:srgbClr val="CCFFCC"/>
              </a:gs>
              <a:gs pos="50000">
                <a:schemeClr val="bg1"/>
              </a:gs>
              <a:gs pos="100000">
                <a:srgbClr val="CCFFCC"/>
              </a:gs>
            </a:gsLst>
            <a:lin ang="0" scaled="1"/>
          </a:gradFill>
          <a:ln w="28575">
            <a:solidFill>
              <a:srgbClr val="006600"/>
            </a:solidFill>
            <a:prstDash val="sysDot"/>
            <a:miter lim="800000"/>
            <a:headEnd/>
            <a:tailEnd/>
          </a:ln>
          <a:effectLst/>
        </p:spPr>
        <p:txBody>
          <a:bodyPr wrap="none" anchor="ctr"/>
          <a:lstStyle/>
          <a:p>
            <a:pPr>
              <a:defRPr/>
            </a:pPr>
            <a:endParaRPr lang="en-US" dirty="0">
              <a:latin typeface="Arial" pitchFamily="34" charset="0"/>
            </a:endParaRPr>
          </a:p>
        </p:txBody>
      </p:sp>
      <p:sp>
        <p:nvSpPr>
          <p:cNvPr id="47110" name="Rectangle 6"/>
          <p:cNvSpPr>
            <a:spLocks noGrp="1" noChangeArrowheads="1"/>
          </p:cNvSpPr>
          <p:nvPr>
            <p:ph type="title"/>
          </p:nvPr>
        </p:nvSpPr>
        <p:spPr bwMode="auto">
          <a:xfrm>
            <a:off x="1219200" y="228600"/>
            <a:ext cx="6705600" cy="854075"/>
          </a:xfrm>
          <a:noFill/>
          <a:ln w="76200" cmpd="tri" algn="ctr">
            <a:miter lim="800000"/>
            <a:headEnd/>
            <a:tailEnd/>
          </a:ln>
        </p:spPr>
        <p:txBody>
          <a:bodyPr vert="horz" wrap="square" lIns="92075" tIns="0" rIns="92075" bIns="0" numCol="1" anchor="t" anchorCtr="0" compatLnSpc="1">
            <a:prstTxWarp prst="textNoShape">
              <a:avLst/>
            </a:prstTxWarp>
            <a:spAutoFit/>
          </a:bodyPr>
          <a:lstStyle/>
          <a:p>
            <a:pPr eaLnBrk="1" hangingPunct="1">
              <a:buClr>
                <a:schemeClr val="tx1"/>
              </a:buClr>
            </a:pPr>
            <a:r>
              <a:rPr lang="en-US" sz="2800" smtClean="0"/>
              <a:t>Cost Management Enables Optimization </a:t>
            </a:r>
          </a:p>
        </p:txBody>
      </p:sp>
      <p:sp>
        <p:nvSpPr>
          <p:cNvPr id="47111" name="Text Box 7"/>
          <p:cNvSpPr txBox="1">
            <a:spLocks noChangeArrowheads="1"/>
          </p:cNvSpPr>
          <p:nvPr/>
        </p:nvSpPr>
        <p:spPr bwMode="auto">
          <a:xfrm>
            <a:off x="1295400" y="1257300"/>
            <a:ext cx="1987550" cy="366713"/>
          </a:xfrm>
          <a:prstGeom prst="rect">
            <a:avLst/>
          </a:prstGeom>
          <a:noFill/>
          <a:ln w="9525">
            <a:noFill/>
            <a:miter lim="800000"/>
            <a:headEnd/>
            <a:tailEnd/>
          </a:ln>
        </p:spPr>
        <p:txBody>
          <a:bodyPr wrap="none">
            <a:spAutoFit/>
          </a:bodyPr>
          <a:lstStyle/>
          <a:p>
            <a:pPr algn="l">
              <a:buClrTx/>
            </a:pPr>
            <a:r>
              <a:rPr lang="en-US" sz="1800" b="1">
                <a:solidFill>
                  <a:srgbClr val="006600"/>
                </a:solidFill>
                <a:ea typeface="MS PGothic" pitchFamily="34" charset="-128"/>
              </a:rPr>
              <a:t>Providers/Inputs</a:t>
            </a:r>
          </a:p>
        </p:txBody>
      </p:sp>
      <p:sp>
        <p:nvSpPr>
          <p:cNvPr id="47112" name="Text Box 8"/>
          <p:cNvSpPr txBox="1">
            <a:spLocks noChangeArrowheads="1"/>
          </p:cNvSpPr>
          <p:nvPr/>
        </p:nvSpPr>
        <p:spPr bwMode="auto">
          <a:xfrm>
            <a:off x="4800600" y="1249363"/>
            <a:ext cx="3276600" cy="579437"/>
          </a:xfrm>
          <a:prstGeom prst="rect">
            <a:avLst/>
          </a:prstGeom>
          <a:noFill/>
          <a:ln w="9525">
            <a:noFill/>
            <a:miter lim="800000"/>
            <a:headEnd/>
            <a:tailEnd/>
          </a:ln>
        </p:spPr>
        <p:txBody>
          <a:bodyPr>
            <a:spAutoFit/>
          </a:bodyPr>
          <a:lstStyle/>
          <a:p>
            <a:pPr algn="l">
              <a:buClrTx/>
            </a:pPr>
            <a:r>
              <a:rPr lang="en-US" sz="1400" b="1">
                <a:solidFill>
                  <a:srgbClr val="006600"/>
                </a:solidFill>
                <a:ea typeface="MS PGothic" pitchFamily="34" charset="-128"/>
              </a:rPr>
              <a:t>                  </a:t>
            </a:r>
            <a:r>
              <a:rPr lang="en-US" sz="1800" b="1">
                <a:solidFill>
                  <a:srgbClr val="006600"/>
                </a:solidFill>
                <a:ea typeface="MS PGothic" pitchFamily="34" charset="-128"/>
              </a:rPr>
              <a:t>Outputs/Consumers</a:t>
            </a:r>
          </a:p>
          <a:p>
            <a:pPr algn="l">
              <a:buClrTx/>
            </a:pPr>
            <a:r>
              <a:rPr lang="en-US" sz="1400" b="1">
                <a:solidFill>
                  <a:srgbClr val="006600"/>
                </a:solidFill>
                <a:ea typeface="MS PGothic" pitchFamily="34" charset="-128"/>
              </a:rPr>
              <a:t>      </a:t>
            </a:r>
          </a:p>
        </p:txBody>
      </p:sp>
      <p:grpSp>
        <p:nvGrpSpPr>
          <p:cNvPr id="2" name="Group 9"/>
          <p:cNvGrpSpPr>
            <a:grpSpLocks/>
          </p:cNvGrpSpPr>
          <p:nvPr/>
        </p:nvGrpSpPr>
        <p:grpSpPr bwMode="auto">
          <a:xfrm>
            <a:off x="1676400" y="1619250"/>
            <a:ext cx="923925" cy="904875"/>
            <a:chOff x="1056" y="1008"/>
            <a:chExt cx="582" cy="570"/>
          </a:xfrm>
        </p:grpSpPr>
        <p:sp>
          <p:nvSpPr>
            <p:cNvPr id="47174" name="AutoShape 10"/>
            <p:cNvSpPr>
              <a:spLocks noChangeArrowheads="1"/>
            </p:cNvSpPr>
            <p:nvPr/>
          </p:nvSpPr>
          <p:spPr bwMode="auto">
            <a:xfrm>
              <a:off x="1056" y="1008"/>
              <a:ext cx="582" cy="570"/>
            </a:xfrm>
            <a:prstGeom prst="pentagon">
              <a:avLst/>
            </a:prstGeom>
            <a:gradFill rotWithShape="1">
              <a:gsLst>
                <a:gs pos="0">
                  <a:schemeClr val="bg1"/>
                </a:gs>
                <a:gs pos="100000">
                  <a:srgbClr val="CCFF99"/>
                </a:gs>
              </a:gsLst>
              <a:path path="shape">
                <a:fillToRect l="50000" t="50000" r="50000" b="50000"/>
              </a:path>
            </a:gradFill>
            <a:ln w="9525" algn="ctr">
              <a:solidFill>
                <a:schemeClr val="tx1"/>
              </a:solidFill>
              <a:miter lim="800000"/>
              <a:headEnd/>
              <a:tailEnd/>
            </a:ln>
          </p:spPr>
          <p:txBody>
            <a:bodyPr lIns="9144" rIns="9144"/>
            <a:lstStyle/>
            <a:p>
              <a:pPr algn="l">
                <a:buClrTx/>
              </a:pPr>
              <a:endParaRPr lang="en-US" sz="1600" b="1">
                <a:ea typeface="MS PGothic" pitchFamily="34" charset="-128"/>
                <a:cs typeface="Arial" charset="0"/>
              </a:endParaRPr>
            </a:p>
          </p:txBody>
        </p:sp>
        <p:sp>
          <p:nvSpPr>
            <p:cNvPr id="47175" name="Text Box 11"/>
            <p:cNvSpPr txBox="1">
              <a:spLocks noChangeArrowheads="1"/>
            </p:cNvSpPr>
            <p:nvPr/>
          </p:nvSpPr>
          <p:spPr bwMode="auto">
            <a:xfrm>
              <a:off x="1095" y="1188"/>
              <a:ext cx="492" cy="212"/>
            </a:xfrm>
            <a:prstGeom prst="rect">
              <a:avLst/>
            </a:prstGeom>
            <a:noFill/>
            <a:ln w="9525">
              <a:noFill/>
              <a:miter lim="800000"/>
              <a:headEnd/>
              <a:tailEnd/>
            </a:ln>
          </p:spPr>
          <p:txBody>
            <a:bodyPr wrap="none">
              <a:spAutoFit/>
            </a:bodyPr>
            <a:lstStyle/>
            <a:p>
              <a:pPr algn="l">
                <a:buClrTx/>
              </a:pPr>
              <a:r>
                <a:rPr lang="en-US" sz="1600" b="1">
                  <a:ea typeface="MS PGothic" pitchFamily="34" charset="-128"/>
                  <a:cs typeface="Arial" charset="0"/>
                </a:rPr>
                <a:t>HQDA</a:t>
              </a:r>
            </a:p>
          </p:txBody>
        </p:sp>
      </p:grpSp>
      <p:sp>
        <p:nvSpPr>
          <p:cNvPr id="47114" name="Text Box 12"/>
          <p:cNvSpPr txBox="1">
            <a:spLocks noChangeArrowheads="1"/>
          </p:cNvSpPr>
          <p:nvPr/>
        </p:nvSpPr>
        <p:spPr bwMode="auto">
          <a:xfrm>
            <a:off x="2514600" y="2152650"/>
            <a:ext cx="1752600" cy="484188"/>
          </a:xfrm>
          <a:prstGeom prst="rect">
            <a:avLst/>
          </a:prstGeom>
          <a:noFill/>
          <a:ln w="9525">
            <a:noFill/>
            <a:miter lim="800000"/>
            <a:headEnd/>
            <a:tailEnd/>
          </a:ln>
        </p:spPr>
        <p:txBody>
          <a:bodyPr/>
          <a:lstStyle/>
          <a:p>
            <a:pPr algn="l">
              <a:buClrTx/>
            </a:pPr>
            <a:r>
              <a:rPr lang="en-US" sz="1400" b="1">
                <a:ea typeface="MS PGothic" pitchFamily="34" charset="-128"/>
              </a:rPr>
              <a:t>Military Pay</a:t>
            </a:r>
          </a:p>
          <a:p>
            <a:pPr algn="l">
              <a:buClrTx/>
            </a:pPr>
            <a:endParaRPr lang="en-US" sz="800" b="1">
              <a:ea typeface="MS PGothic" pitchFamily="34" charset="-128"/>
            </a:endParaRPr>
          </a:p>
          <a:p>
            <a:pPr algn="l">
              <a:buClrTx/>
            </a:pPr>
            <a:r>
              <a:rPr lang="en-US" sz="1400" b="1">
                <a:ea typeface="MS PGothic" pitchFamily="34" charset="-128"/>
              </a:rPr>
              <a:t>Contracts (CLS)</a:t>
            </a:r>
          </a:p>
        </p:txBody>
      </p:sp>
      <p:sp>
        <p:nvSpPr>
          <p:cNvPr id="47115" name="Line 13"/>
          <p:cNvSpPr>
            <a:spLocks noChangeShapeType="1"/>
          </p:cNvSpPr>
          <p:nvPr/>
        </p:nvSpPr>
        <p:spPr bwMode="auto">
          <a:xfrm>
            <a:off x="990600" y="2800350"/>
            <a:ext cx="2101850" cy="0"/>
          </a:xfrm>
          <a:prstGeom prst="line">
            <a:avLst/>
          </a:prstGeom>
          <a:noFill/>
          <a:ln w="38100">
            <a:solidFill>
              <a:schemeClr val="accent2"/>
            </a:solidFill>
            <a:round/>
            <a:headEnd/>
            <a:tailEnd/>
          </a:ln>
        </p:spPr>
        <p:txBody>
          <a:bodyPr/>
          <a:lstStyle/>
          <a:p>
            <a:endParaRPr lang="en-US"/>
          </a:p>
        </p:txBody>
      </p:sp>
      <p:sp>
        <p:nvSpPr>
          <p:cNvPr id="47116" name="Line 14"/>
          <p:cNvSpPr>
            <a:spLocks noChangeShapeType="1"/>
          </p:cNvSpPr>
          <p:nvPr/>
        </p:nvSpPr>
        <p:spPr bwMode="auto">
          <a:xfrm>
            <a:off x="990600" y="2800350"/>
            <a:ext cx="0" cy="1417638"/>
          </a:xfrm>
          <a:prstGeom prst="line">
            <a:avLst/>
          </a:prstGeom>
          <a:noFill/>
          <a:ln w="38100">
            <a:solidFill>
              <a:schemeClr val="accent2"/>
            </a:solidFill>
            <a:round/>
            <a:headEnd/>
            <a:tailEnd/>
          </a:ln>
        </p:spPr>
        <p:txBody>
          <a:bodyPr/>
          <a:lstStyle/>
          <a:p>
            <a:endParaRPr lang="en-US"/>
          </a:p>
        </p:txBody>
      </p:sp>
      <p:sp>
        <p:nvSpPr>
          <p:cNvPr id="47117" name="Line 15"/>
          <p:cNvSpPr>
            <a:spLocks noChangeShapeType="1"/>
          </p:cNvSpPr>
          <p:nvPr/>
        </p:nvSpPr>
        <p:spPr bwMode="auto">
          <a:xfrm>
            <a:off x="1981200" y="2786063"/>
            <a:ext cx="0" cy="979487"/>
          </a:xfrm>
          <a:prstGeom prst="line">
            <a:avLst/>
          </a:prstGeom>
          <a:noFill/>
          <a:ln w="38100">
            <a:solidFill>
              <a:schemeClr val="accent2"/>
            </a:solidFill>
            <a:round/>
            <a:headEnd/>
            <a:tailEnd/>
          </a:ln>
        </p:spPr>
        <p:txBody>
          <a:bodyPr/>
          <a:lstStyle/>
          <a:p>
            <a:endParaRPr lang="en-US"/>
          </a:p>
        </p:txBody>
      </p:sp>
      <p:sp>
        <p:nvSpPr>
          <p:cNvPr id="47118" name="Line 16"/>
          <p:cNvSpPr>
            <a:spLocks noChangeShapeType="1"/>
          </p:cNvSpPr>
          <p:nvPr/>
        </p:nvSpPr>
        <p:spPr bwMode="auto">
          <a:xfrm>
            <a:off x="3076575" y="2814638"/>
            <a:ext cx="0" cy="274637"/>
          </a:xfrm>
          <a:prstGeom prst="line">
            <a:avLst/>
          </a:prstGeom>
          <a:noFill/>
          <a:ln w="38100">
            <a:solidFill>
              <a:schemeClr val="accent2"/>
            </a:solidFill>
            <a:round/>
            <a:headEnd/>
            <a:tailEnd/>
          </a:ln>
        </p:spPr>
        <p:txBody>
          <a:bodyPr/>
          <a:lstStyle/>
          <a:p>
            <a:endParaRPr lang="en-US"/>
          </a:p>
        </p:txBody>
      </p:sp>
      <p:sp>
        <p:nvSpPr>
          <p:cNvPr id="47119" name="Line 17"/>
          <p:cNvSpPr>
            <a:spLocks noChangeShapeType="1"/>
          </p:cNvSpPr>
          <p:nvPr/>
        </p:nvSpPr>
        <p:spPr bwMode="auto">
          <a:xfrm>
            <a:off x="2133600" y="2547938"/>
            <a:ext cx="0" cy="228600"/>
          </a:xfrm>
          <a:prstGeom prst="line">
            <a:avLst/>
          </a:prstGeom>
          <a:noFill/>
          <a:ln w="38100">
            <a:solidFill>
              <a:schemeClr val="accent2"/>
            </a:solidFill>
            <a:round/>
            <a:headEnd/>
            <a:tailEnd/>
          </a:ln>
        </p:spPr>
        <p:txBody>
          <a:bodyPr/>
          <a:lstStyle/>
          <a:p>
            <a:endParaRPr lang="en-US"/>
          </a:p>
        </p:txBody>
      </p:sp>
      <p:sp>
        <p:nvSpPr>
          <p:cNvPr id="47120" name="Text Box 18"/>
          <p:cNvSpPr txBox="1">
            <a:spLocks noChangeArrowheads="1"/>
          </p:cNvSpPr>
          <p:nvPr/>
        </p:nvSpPr>
        <p:spPr bwMode="auto">
          <a:xfrm>
            <a:off x="2971800" y="3921125"/>
            <a:ext cx="2209800" cy="560388"/>
          </a:xfrm>
          <a:prstGeom prst="rect">
            <a:avLst/>
          </a:prstGeom>
          <a:noFill/>
          <a:ln w="9525">
            <a:noFill/>
            <a:miter lim="800000"/>
            <a:headEnd/>
            <a:tailEnd/>
          </a:ln>
        </p:spPr>
        <p:txBody>
          <a:bodyPr/>
          <a:lstStyle/>
          <a:p>
            <a:pPr algn="l">
              <a:buClrTx/>
            </a:pPr>
            <a:r>
              <a:rPr lang="en-US" sz="1400" b="1">
                <a:ea typeface="MS PGothic" pitchFamily="34" charset="-128"/>
              </a:rPr>
              <a:t>Unit Training</a:t>
            </a:r>
          </a:p>
          <a:p>
            <a:pPr marL="231775" lvl="1" indent="115888" algn="l">
              <a:buClrTx/>
              <a:buFontTx/>
              <a:buChar char="•"/>
            </a:pPr>
            <a:r>
              <a:rPr lang="en-US" sz="1400" b="1">
                <a:ea typeface="MS PGothic" pitchFamily="34" charset="-128"/>
              </a:rPr>
              <a:t> Ground OPTEMPO</a:t>
            </a:r>
          </a:p>
        </p:txBody>
      </p:sp>
      <p:sp>
        <p:nvSpPr>
          <p:cNvPr id="47121" name="Text Box 19"/>
          <p:cNvSpPr txBox="1">
            <a:spLocks noChangeArrowheads="1"/>
          </p:cNvSpPr>
          <p:nvPr/>
        </p:nvSpPr>
        <p:spPr bwMode="auto">
          <a:xfrm>
            <a:off x="1828800" y="4600575"/>
            <a:ext cx="2590800" cy="600075"/>
          </a:xfrm>
          <a:prstGeom prst="rect">
            <a:avLst/>
          </a:prstGeom>
          <a:noFill/>
          <a:ln w="9525">
            <a:noFill/>
            <a:miter lim="800000"/>
            <a:headEnd/>
            <a:tailEnd/>
          </a:ln>
        </p:spPr>
        <p:txBody>
          <a:bodyPr/>
          <a:lstStyle/>
          <a:p>
            <a:pPr algn="l">
              <a:buClrTx/>
            </a:pPr>
            <a:r>
              <a:rPr lang="en-US" sz="1400" b="1">
                <a:ea typeface="MS PGothic" pitchFamily="34" charset="-128"/>
              </a:rPr>
              <a:t>Installation</a:t>
            </a:r>
          </a:p>
          <a:p>
            <a:pPr marL="231775" lvl="1" indent="115888" algn="l">
              <a:buClrTx/>
              <a:buFontTx/>
              <a:buChar char="•"/>
            </a:pPr>
            <a:r>
              <a:rPr lang="en-US" sz="1400" b="1">
                <a:ea typeface="MS PGothic" pitchFamily="34" charset="-128"/>
              </a:rPr>
              <a:t> SSP</a:t>
            </a:r>
            <a:r>
              <a:rPr lang="en-US" sz="1400" b="1" baseline="-25000">
                <a:ea typeface="MS PGothic" pitchFamily="34" charset="-128"/>
              </a:rPr>
              <a:t>1 </a:t>
            </a:r>
            <a:r>
              <a:rPr lang="en-US" sz="1400" b="1">
                <a:ea typeface="MS PGothic" pitchFamily="34" charset="-128"/>
              </a:rPr>
              <a:t>(Labor Tracking)</a:t>
            </a:r>
            <a:endParaRPr lang="en-US" sz="1400" b="1" baseline="-25000">
              <a:ea typeface="MS PGothic" pitchFamily="34" charset="-128"/>
            </a:endParaRPr>
          </a:p>
        </p:txBody>
      </p:sp>
      <p:sp>
        <p:nvSpPr>
          <p:cNvPr id="47122" name="Text Box 20"/>
          <p:cNvSpPr txBox="1">
            <a:spLocks noChangeArrowheads="1"/>
          </p:cNvSpPr>
          <p:nvPr/>
        </p:nvSpPr>
        <p:spPr bwMode="auto">
          <a:xfrm>
            <a:off x="228600" y="5091113"/>
            <a:ext cx="1676400" cy="1004887"/>
          </a:xfrm>
          <a:prstGeom prst="rect">
            <a:avLst/>
          </a:prstGeom>
          <a:noFill/>
          <a:ln w="9525">
            <a:noFill/>
            <a:miter lim="800000"/>
            <a:headEnd/>
            <a:tailEnd/>
          </a:ln>
        </p:spPr>
        <p:txBody>
          <a:bodyPr/>
          <a:lstStyle/>
          <a:p>
            <a:pPr algn="l">
              <a:buClrTx/>
            </a:pPr>
            <a:r>
              <a:rPr lang="en-US" sz="1400" b="1">
                <a:ea typeface="MS PGothic" pitchFamily="34" charset="-128"/>
              </a:rPr>
              <a:t>School Training</a:t>
            </a:r>
          </a:p>
          <a:p>
            <a:pPr marL="231775" lvl="1" indent="115888" algn="l">
              <a:buClrTx/>
              <a:buFontTx/>
              <a:buChar char="•"/>
            </a:pPr>
            <a:r>
              <a:rPr lang="en-US" sz="1400" b="1">
                <a:ea typeface="MS PGothic" pitchFamily="34" charset="-128"/>
              </a:rPr>
              <a:t>Initial Entry </a:t>
            </a:r>
          </a:p>
          <a:p>
            <a:pPr algn="l">
              <a:buClrTx/>
            </a:pPr>
            <a:r>
              <a:rPr lang="en-US" sz="1400" b="1">
                <a:ea typeface="MS PGothic" pitchFamily="34" charset="-128"/>
              </a:rPr>
              <a:t>Equip the Force</a:t>
            </a:r>
          </a:p>
          <a:p>
            <a:pPr marL="231775" lvl="1" indent="115888" algn="l">
              <a:buClrTx/>
              <a:buFontTx/>
              <a:buChar char="•"/>
            </a:pPr>
            <a:r>
              <a:rPr lang="en-US" sz="1400" b="1">
                <a:ea typeface="MS PGothic" pitchFamily="34" charset="-128"/>
              </a:rPr>
              <a:t>Acquisition </a:t>
            </a:r>
          </a:p>
          <a:p>
            <a:pPr algn="l">
              <a:buClrTx/>
              <a:buFontTx/>
              <a:buChar char="•"/>
            </a:pPr>
            <a:endParaRPr lang="en-US" sz="1400" b="1">
              <a:ea typeface="MS PGothic" pitchFamily="34" charset="-128"/>
            </a:endParaRPr>
          </a:p>
        </p:txBody>
      </p:sp>
      <p:sp>
        <p:nvSpPr>
          <p:cNvPr id="47123" name="Text Box 21"/>
          <p:cNvSpPr txBox="1">
            <a:spLocks noChangeArrowheads="1"/>
          </p:cNvSpPr>
          <p:nvPr/>
        </p:nvSpPr>
        <p:spPr bwMode="auto">
          <a:xfrm>
            <a:off x="304800" y="4243388"/>
            <a:ext cx="1554163" cy="274637"/>
          </a:xfrm>
          <a:prstGeom prst="rect">
            <a:avLst/>
          </a:prstGeom>
          <a:gradFill rotWithShape="1">
            <a:gsLst>
              <a:gs pos="0">
                <a:srgbClr val="DBDB83"/>
              </a:gs>
              <a:gs pos="50000">
                <a:srgbClr val="FFFF99"/>
              </a:gs>
              <a:gs pos="100000">
                <a:srgbClr val="DBDB83"/>
              </a:gs>
            </a:gsLst>
            <a:lin ang="5400000" scaled="1"/>
          </a:gradFill>
          <a:ln w="9525" algn="ctr">
            <a:noFill/>
            <a:miter lim="800000"/>
            <a:headEnd/>
            <a:tailEnd/>
          </a:ln>
          <a:effectLst>
            <a:prstShdw prst="shdw17" dist="17961" dir="13500000">
              <a:srgbClr val="99995C"/>
            </a:prstShdw>
          </a:effectLst>
        </p:spPr>
        <p:txBody>
          <a:bodyPr anchor="ctr" anchorCtr="1"/>
          <a:lstStyle/>
          <a:p>
            <a:pPr indent="4763">
              <a:buClrTx/>
            </a:pPr>
            <a:r>
              <a:rPr lang="en-US" sz="1200" b="1">
                <a:ea typeface="MS PGothic" pitchFamily="34" charset="-128"/>
                <a:cs typeface="Arial" charset="0"/>
              </a:rPr>
              <a:t>Army Commands</a:t>
            </a:r>
          </a:p>
        </p:txBody>
      </p:sp>
      <p:sp>
        <p:nvSpPr>
          <p:cNvPr id="47124" name="Line 22"/>
          <p:cNvSpPr>
            <a:spLocks noChangeShapeType="1"/>
          </p:cNvSpPr>
          <p:nvPr/>
        </p:nvSpPr>
        <p:spPr bwMode="auto">
          <a:xfrm>
            <a:off x="1082675" y="4519613"/>
            <a:ext cx="0" cy="593725"/>
          </a:xfrm>
          <a:prstGeom prst="line">
            <a:avLst/>
          </a:prstGeom>
          <a:noFill/>
          <a:ln w="28575">
            <a:solidFill>
              <a:schemeClr val="accent2"/>
            </a:solidFill>
            <a:round/>
            <a:headEnd/>
            <a:tailEnd/>
          </a:ln>
        </p:spPr>
        <p:txBody>
          <a:bodyPr/>
          <a:lstStyle/>
          <a:p>
            <a:endParaRPr lang="en-US"/>
          </a:p>
        </p:txBody>
      </p:sp>
      <p:grpSp>
        <p:nvGrpSpPr>
          <p:cNvPr id="3" name="Group 23"/>
          <p:cNvGrpSpPr>
            <a:grpSpLocks/>
          </p:cNvGrpSpPr>
          <p:nvPr/>
        </p:nvGrpSpPr>
        <p:grpSpPr bwMode="auto">
          <a:xfrm>
            <a:off x="2195513" y="3100388"/>
            <a:ext cx="1919287" cy="847725"/>
            <a:chOff x="1383" y="2046"/>
            <a:chExt cx="1209" cy="534"/>
          </a:xfrm>
        </p:grpSpPr>
        <p:sp>
          <p:nvSpPr>
            <p:cNvPr id="47172" name="Text Box 24"/>
            <p:cNvSpPr txBox="1">
              <a:spLocks noChangeArrowheads="1"/>
            </p:cNvSpPr>
            <p:nvPr/>
          </p:nvSpPr>
          <p:spPr bwMode="auto">
            <a:xfrm>
              <a:off x="1383" y="2046"/>
              <a:ext cx="1209" cy="288"/>
            </a:xfrm>
            <a:prstGeom prst="rect">
              <a:avLst/>
            </a:prstGeom>
            <a:gradFill rotWithShape="1">
              <a:gsLst>
                <a:gs pos="0">
                  <a:srgbClr val="DBDB83"/>
                </a:gs>
                <a:gs pos="50000">
                  <a:srgbClr val="FFFF99"/>
                </a:gs>
                <a:gs pos="100000">
                  <a:srgbClr val="DBDB83"/>
                </a:gs>
              </a:gsLst>
              <a:lin ang="5400000" scaled="1"/>
            </a:gradFill>
            <a:ln w="9525" algn="ctr">
              <a:noFill/>
              <a:miter lim="800000"/>
              <a:headEnd/>
              <a:tailEnd/>
            </a:ln>
            <a:effectLst>
              <a:prstShdw prst="shdw17" dist="17961" dir="13500000">
                <a:srgbClr val="99995C"/>
              </a:prstShdw>
            </a:effectLst>
          </p:spPr>
          <p:txBody>
            <a:bodyPr anchor="ctr" anchorCtr="1"/>
            <a:lstStyle/>
            <a:p>
              <a:pPr indent="4763">
                <a:buClrTx/>
              </a:pPr>
              <a:r>
                <a:rPr lang="en-US" sz="1200" b="1">
                  <a:ea typeface="MS PGothic" pitchFamily="34" charset="-128"/>
                  <a:cs typeface="Arial" charset="0"/>
                </a:rPr>
                <a:t>Army Service Component Commands</a:t>
              </a:r>
            </a:p>
          </p:txBody>
        </p:sp>
        <p:sp>
          <p:nvSpPr>
            <p:cNvPr id="47173" name="Line 25"/>
            <p:cNvSpPr>
              <a:spLocks noChangeShapeType="1"/>
            </p:cNvSpPr>
            <p:nvPr/>
          </p:nvSpPr>
          <p:spPr bwMode="auto">
            <a:xfrm>
              <a:off x="1988" y="2340"/>
              <a:ext cx="0" cy="240"/>
            </a:xfrm>
            <a:prstGeom prst="line">
              <a:avLst/>
            </a:prstGeom>
            <a:noFill/>
            <a:ln w="28575">
              <a:solidFill>
                <a:schemeClr val="accent2"/>
              </a:solidFill>
              <a:round/>
              <a:headEnd/>
              <a:tailEnd/>
            </a:ln>
          </p:spPr>
          <p:txBody>
            <a:bodyPr/>
            <a:lstStyle/>
            <a:p>
              <a:endParaRPr lang="en-US"/>
            </a:p>
          </p:txBody>
        </p:sp>
      </p:grpSp>
      <p:sp>
        <p:nvSpPr>
          <p:cNvPr id="47126" name="Text Box 26"/>
          <p:cNvSpPr txBox="1">
            <a:spLocks noChangeArrowheads="1"/>
          </p:cNvSpPr>
          <p:nvPr/>
        </p:nvSpPr>
        <p:spPr bwMode="auto">
          <a:xfrm>
            <a:off x="1143000" y="3762375"/>
            <a:ext cx="1828800" cy="274638"/>
          </a:xfrm>
          <a:prstGeom prst="rect">
            <a:avLst/>
          </a:prstGeom>
          <a:gradFill rotWithShape="1">
            <a:gsLst>
              <a:gs pos="0">
                <a:srgbClr val="DBDB83"/>
              </a:gs>
              <a:gs pos="50000">
                <a:srgbClr val="FFFF99"/>
              </a:gs>
              <a:gs pos="100000">
                <a:srgbClr val="DBDB83"/>
              </a:gs>
            </a:gsLst>
            <a:lin ang="5400000" scaled="1"/>
          </a:gradFill>
          <a:ln w="9525" algn="ctr">
            <a:noFill/>
            <a:miter lim="800000"/>
            <a:headEnd/>
            <a:tailEnd/>
          </a:ln>
          <a:effectLst>
            <a:prstShdw prst="shdw17" dist="17961" dir="13500000">
              <a:srgbClr val="99995C"/>
            </a:prstShdw>
          </a:effectLst>
        </p:spPr>
        <p:txBody>
          <a:bodyPr anchor="ctr" anchorCtr="1"/>
          <a:lstStyle/>
          <a:p>
            <a:pPr indent="4763">
              <a:buClrTx/>
            </a:pPr>
            <a:r>
              <a:rPr lang="en-US" sz="1200" b="1">
                <a:ea typeface="MS PGothic" pitchFamily="34" charset="-128"/>
                <a:cs typeface="Arial" charset="0"/>
              </a:rPr>
              <a:t>Direct Reporting Unit</a:t>
            </a:r>
          </a:p>
        </p:txBody>
      </p:sp>
      <p:sp>
        <p:nvSpPr>
          <p:cNvPr id="47127" name="Line 27"/>
          <p:cNvSpPr>
            <a:spLocks noChangeShapeType="1"/>
          </p:cNvSpPr>
          <p:nvPr/>
        </p:nvSpPr>
        <p:spPr bwMode="auto">
          <a:xfrm>
            <a:off x="2057400" y="4029075"/>
            <a:ext cx="0" cy="593725"/>
          </a:xfrm>
          <a:prstGeom prst="line">
            <a:avLst/>
          </a:prstGeom>
          <a:noFill/>
          <a:ln w="28575">
            <a:solidFill>
              <a:schemeClr val="accent2"/>
            </a:solidFill>
            <a:round/>
            <a:headEnd/>
            <a:tailEnd/>
          </a:ln>
        </p:spPr>
        <p:txBody>
          <a:bodyPr/>
          <a:lstStyle/>
          <a:p>
            <a:endParaRPr lang="en-US"/>
          </a:p>
        </p:txBody>
      </p:sp>
      <p:sp>
        <p:nvSpPr>
          <p:cNvPr id="47128" name="Text Box 28"/>
          <p:cNvSpPr txBox="1">
            <a:spLocks noChangeArrowheads="1"/>
          </p:cNvSpPr>
          <p:nvPr/>
        </p:nvSpPr>
        <p:spPr bwMode="auto">
          <a:xfrm>
            <a:off x="7024688" y="2076450"/>
            <a:ext cx="354012" cy="457200"/>
          </a:xfrm>
          <a:prstGeom prst="rect">
            <a:avLst/>
          </a:prstGeom>
          <a:noFill/>
          <a:ln w="9525">
            <a:noFill/>
            <a:miter lim="800000"/>
            <a:headEnd/>
            <a:tailEnd/>
          </a:ln>
        </p:spPr>
        <p:txBody>
          <a:bodyPr wrap="none">
            <a:spAutoFit/>
          </a:bodyPr>
          <a:lstStyle/>
          <a:p>
            <a:pPr algn="l">
              <a:buClrTx/>
            </a:pPr>
            <a:r>
              <a:rPr lang="en-US" sz="2400" b="1">
                <a:solidFill>
                  <a:srgbClr val="003300"/>
                </a:solidFill>
                <a:ea typeface="MS PGothic" pitchFamily="34" charset="-128"/>
              </a:rPr>
              <a:t>$</a:t>
            </a:r>
          </a:p>
        </p:txBody>
      </p:sp>
      <p:sp>
        <p:nvSpPr>
          <p:cNvPr id="47129" name="Text Box 29"/>
          <p:cNvSpPr txBox="1">
            <a:spLocks noChangeArrowheads="1"/>
          </p:cNvSpPr>
          <p:nvPr/>
        </p:nvSpPr>
        <p:spPr bwMode="auto">
          <a:xfrm>
            <a:off x="7023100" y="3848100"/>
            <a:ext cx="354013" cy="457200"/>
          </a:xfrm>
          <a:prstGeom prst="rect">
            <a:avLst/>
          </a:prstGeom>
          <a:noFill/>
          <a:ln w="9525">
            <a:noFill/>
            <a:miter lim="800000"/>
            <a:headEnd/>
            <a:tailEnd/>
          </a:ln>
        </p:spPr>
        <p:txBody>
          <a:bodyPr wrap="none">
            <a:spAutoFit/>
          </a:bodyPr>
          <a:lstStyle/>
          <a:p>
            <a:pPr algn="l">
              <a:buClrTx/>
            </a:pPr>
            <a:r>
              <a:rPr lang="en-US" sz="2400" b="1">
                <a:solidFill>
                  <a:srgbClr val="003300"/>
                </a:solidFill>
                <a:ea typeface="MS PGothic" pitchFamily="34" charset="-128"/>
              </a:rPr>
              <a:t>$</a:t>
            </a:r>
          </a:p>
        </p:txBody>
      </p:sp>
      <p:grpSp>
        <p:nvGrpSpPr>
          <p:cNvPr id="4" name="Group 30"/>
          <p:cNvGrpSpPr>
            <a:grpSpLocks/>
          </p:cNvGrpSpPr>
          <p:nvPr/>
        </p:nvGrpSpPr>
        <p:grpSpPr bwMode="auto">
          <a:xfrm>
            <a:off x="4341813" y="3848100"/>
            <a:ext cx="2516187" cy="457200"/>
            <a:chOff x="2735" y="2304"/>
            <a:chExt cx="1585" cy="288"/>
          </a:xfrm>
        </p:grpSpPr>
        <p:sp>
          <p:nvSpPr>
            <p:cNvPr id="47169" name="Line 31"/>
            <p:cNvSpPr>
              <a:spLocks noChangeShapeType="1"/>
            </p:cNvSpPr>
            <p:nvPr/>
          </p:nvSpPr>
          <p:spPr bwMode="auto">
            <a:xfrm>
              <a:off x="2735" y="2448"/>
              <a:ext cx="1584" cy="0"/>
            </a:xfrm>
            <a:prstGeom prst="line">
              <a:avLst/>
            </a:prstGeom>
            <a:noFill/>
            <a:ln w="38100">
              <a:solidFill>
                <a:schemeClr val="tx1"/>
              </a:solidFill>
              <a:prstDash val="sysDot"/>
              <a:round/>
              <a:headEnd/>
              <a:tailEnd type="triangle" w="med" len="med"/>
            </a:ln>
          </p:spPr>
          <p:txBody>
            <a:bodyPr/>
            <a:lstStyle/>
            <a:p>
              <a:endParaRPr lang="en-US"/>
            </a:p>
          </p:txBody>
        </p:sp>
        <p:sp>
          <p:nvSpPr>
            <p:cNvPr id="47170" name="AutoShape 32"/>
            <p:cNvSpPr>
              <a:spLocks noChangeArrowheads="1"/>
            </p:cNvSpPr>
            <p:nvPr/>
          </p:nvSpPr>
          <p:spPr bwMode="auto">
            <a:xfrm>
              <a:off x="3360" y="2304"/>
              <a:ext cx="960" cy="288"/>
            </a:xfrm>
            <a:prstGeom prst="rightArrow">
              <a:avLst>
                <a:gd name="adj1" fmla="val 50000"/>
                <a:gd name="adj2" fmla="val 83333"/>
              </a:avLst>
            </a:prstGeom>
            <a:gradFill rotWithShape="1">
              <a:gsLst>
                <a:gs pos="0">
                  <a:srgbClr val="FFFF66"/>
                </a:gs>
                <a:gs pos="100000">
                  <a:srgbClr val="DBDB58"/>
                </a:gs>
              </a:gsLst>
              <a:path path="rect">
                <a:fillToRect l="50000" t="50000" r="50000" b="50000"/>
              </a:path>
            </a:gradFill>
            <a:ln w="9525" algn="ctr">
              <a:solidFill>
                <a:srgbClr val="FFFF00"/>
              </a:solidFill>
              <a:miter lim="800000"/>
              <a:headEnd/>
              <a:tailEnd/>
            </a:ln>
            <a:effectLst>
              <a:prstShdw prst="shdw17" dist="17961" dir="13500000">
                <a:srgbClr val="999900"/>
              </a:prstShdw>
            </a:effectLst>
          </p:spPr>
          <p:txBody>
            <a:bodyPr anchor="ctr" anchorCtr="1"/>
            <a:lstStyle/>
            <a:p>
              <a:endParaRPr lang="en-US"/>
            </a:p>
          </p:txBody>
        </p:sp>
        <p:sp>
          <p:nvSpPr>
            <p:cNvPr id="47171" name="Text Box 33"/>
            <p:cNvSpPr txBox="1">
              <a:spLocks noChangeArrowheads="1"/>
            </p:cNvSpPr>
            <p:nvPr/>
          </p:nvSpPr>
          <p:spPr bwMode="auto">
            <a:xfrm>
              <a:off x="3417" y="2350"/>
              <a:ext cx="624" cy="212"/>
            </a:xfrm>
            <a:prstGeom prst="rect">
              <a:avLst/>
            </a:prstGeom>
            <a:noFill/>
            <a:ln w="9525" algn="ctr">
              <a:noFill/>
              <a:miter lim="800000"/>
              <a:headEnd/>
              <a:tailEnd/>
            </a:ln>
            <a:effectLst>
              <a:prstShdw prst="shdw17" dist="17961" dir="13500000">
                <a:srgbClr val="99995C"/>
              </a:prstShdw>
            </a:effectLst>
          </p:spPr>
          <p:txBody>
            <a:bodyPr anchor="ctr" anchorCtr="1"/>
            <a:lstStyle/>
            <a:p>
              <a:pPr indent="4763">
                <a:buClrTx/>
              </a:pPr>
              <a:r>
                <a:rPr lang="en-US" sz="1600" b="1" i="1">
                  <a:ea typeface="MS PGothic" pitchFamily="34" charset="-128"/>
                  <a:cs typeface="Arial" charset="0"/>
                </a:rPr>
                <a:t>Direct</a:t>
              </a:r>
            </a:p>
          </p:txBody>
        </p:sp>
      </p:grpSp>
      <p:sp>
        <p:nvSpPr>
          <p:cNvPr id="47131" name="Text Box 34"/>
          <p:cNvSpPr txBox="1">
            <a:spLocks noChangeArrowheads="1"/>
          </p:cNvSpPr>
          <p:nvPr/>
        </p:nvSpPr>
        <p:spPr bwMode="auto">
          <a:xfrm>
            <a:off x="7024688" y="4543425"/>
            <a:ext cx="354012" cy="457200"/>
          </a:xfrm>
          <a:prstGeom prst="rect">
            <a:avLst/>
          </a:prstGeom>
          <a:noFill/>
          <a:ln w="9525">
            <a:noFill/>
            <a:miter lim="800000"/>
            <a:headEnd/>
            <a:tailEnd/>
          </a:ln>
        </p:spPr>
        <p:txBody>
          <a:bodyPr wrap="none">
            <a:spAutoFit/>
          </a:bodyPr>
          <a:lstStyle/>
          <a:p>
            <a:pPr algn="l">
              <a:buClrTx/>
            </a:pPr>
            <a:r>
              <a:rPr lang="en-US" sz="2400" b="1">
                <a:solidFill>
                  <a:srgbClr val="003300"/>
                </a:solidFill>
                <a:ea typeface="MS PGothic" pitchFamily="34" charset="-128"/>
              </a:rPr>
              <a:t>$</a:t>
            </a:r>
          </a:p>
        </p:txBody>
      </p:sp>
      <p:grpSp>
        <p:nvGrpSpPr>
          <p:cNvPr id="5" name="Group 35"/>
          <p:cNvGrpSpPr>
            <a:grpSpLocks/>
          </p:cNvGrpSpPr>
          <p:nvPr/>
        </p:nvGrpSpPr>
        <p:grpSpPr bwMode="auto">
          <a:xfrm>
            <a:off x="2971800" y="4603750"/>
            <a:ext cx="3884613" cy="336550"/>
            <a:chOff x="1872" y="2780"/>
            <a:chExt cx="2447" cy="212"/>
          </a:xfrm>
        </p:grpSpPr>
        <p:sp>
          <p:nvSpPr>
            <p:cNvPr id="47166" name="Line 36"/>
            <p:cNvSpPr>
              <a:spLocks noChangeShapeType="1"/>
            </p:cNvSpPr>
            <p:nvPr/>
          </p:nvSpPr>
          <p:spPr bwMode="auto">
            <a:xfrm>
              <a:off x="1872" y="2886"/>
              <a:ext cx="2447" cy="0"/>
            </a:xfrm>
            <a:prstGeom prst="line">
              <a:avLst/>
            </a:prstGeom>
            <a:noFill/>
            <a:ln w="38100">
              <a:solidFill>
                <a:schemeClr val="tx1"/>
              </a:solidFill>
              <a:prstDash val="sysDot"/>
              <a:round/>
              <a:headEnd/>
              <a:tailEnd type="triangle" w="med" len="med"/>
            </a:ln>
          </p:spPr>
          <p:txBody>
            <a:bodyPr/>
            <a:lstStyle/>
            <a:p>
              <a:endParaRPr lang="en-US"/>
            </a:p>
          </p:txBody>
        </p:sp>
        <p:sp>
          <p:nvSpPr>
            <p:cNvPr id="47167" name="AutoShape 37"/>
            <p:cNvSpPr>
              <a:spLocks noChangeArrowheads="1"/>
            </p:cNvSpPr>
            <p:nvPr/>
          </p:nvSpPr>
          <p:spPr bwMode="auto">
            <a:xfrm>
              <a:off x="3312" y="2799"/>
              <a:ext cx="777" cy="173"/>
            </a:xfrm>
            <a:prstGeom prst="flowChartInputOutput">
              <a:avLst/>
            </a:prstGeom>
            <a:gradFill rotWithShape="1">
              <a:gsLst>
                <a:gs pos="0">
                  <a:srgbClr val="9BC274"/>
                </a:gs>
                <a:gs pos="50000">
                  <a:srgbClr val="CCFF99"/>
                </a:gs>
                <a:gs pos="100000">
                  <a:srgbClr val="9BC274"/>
                </a:gs>
              </a:gsLst>
              <a:lin ang="5400000" scaled="1"/>
            </a:gradFill>
            <a:ln w="9525">
              <a:solidFill>
                <a:srgbClr val="009900"/>
              </a:solidFill>
              <a:miter lim="800000"/>
              <a:headEnd/>
              <a:tailEnd/>
            </a:ln>
          </p:spPr>
          <p:txBody>
            <a:bodyPr wrap="none" anchor="ctr"/>
            <a:lstStyle/>
            <a:p>
              <a:endParaRPr lang="en-US"/>
            </a:p>
          </p:txBody>
        </p:sp>
        <p:sp>
          <p:nvSpPr>
            <p:cNvPr id="47168" name="Text Box 38"/>
            <p:cNvSpPr txBox="1">
              <a:spLocks noChangeArrowheads="1"/>
            </p:cNvSpPr>
            <p:nvPr/>
          </p:nvSpPr>
          <p:spPr bwMode="auto">
            <a:xfrm>
              <a:off x="3414" y="2780"/>
              <a:ext cx="521" cy="212"/>
            </a:xfrm>
            <a:prstGeom prst="rect">
              <a:avLst/>
            </a:prstGeom>
            <a:noFill/>
            <a:ln w="9525">
              <a:noFill/>
              <a:miter lim="800000"/>
              <a:headEnd/>
              <a:tailEnd/>
            </a:ln>
          </p:spPr>
          <p:txBody>
            <a:bodyPr wrap="none">
              <a:spAutoFit/>
            </a:bodyPr>
            <a:lstStyle/>
            <a:p>
              <a:pPr algn="l">
                <a:buClrTx/>
              </a:pPr>
              <a:r>
                <a:rPr lang="en-US" sz="1600" b="1" i="1">
                  <a:ea typeface="MS PGothic" pitchFamily="34" charset="-128"/>
                </a:rPr>
                <a:t>assign</a:t>
              </a:r>
            </a:p>
          </p:txBody>
        </p:sp>
      </p:grpSp>
      <p:sp>
        <p:nvSpPr>
          <p:cNvPr id="47133" name="Text Box 39"/>
          <p:cNvSpPr txBox="1">
            <a:spLocks noChangeArrowheads="1"/>
          </p:cNvSpPr>
          <p:nvPr/>
        </p:nvSpPr>
        <p:spPr bwMode="auto">
          <a:xfrm>
            <a:off x="2895600" y="5943600"/>
            <a:ext cx="2971800" cy="911225"/>
          </a:xfrm>
          <a:prstGeom prst="rect">
            <a:avLst/>
          </a:prstGeom>
          <a:gradFill rotWithShape="1">
            <a:gsLst>
              <a:gs pos="0">
                <a:srgbClr val="FFFF00"/>
              </a:gs>
              <a:gs pos="50000">
                <a:srgbClr val="FFFF99"/>
              </a:gs>
              <a:gs pos="100000">
                <a:srgbClr val="FFFF00"/>
              </a:gs>
            </a:gsLst>
            <a:lin ang="5400000" scaled="1"/>
          </a:gradFill>
          <a:ln w="9525" algn="ctr">
            <a:noFill/>
            <a:miter lim="800000"/>
            <a:headEnd/>
            <a:tailEnd/>
          </a:ln>
          <a:effectLst>
            <a:prstShdw prst="shdw17" dist="17961" dir="13500000">
              <a:srgbClr val="FFFF00"/>
            </a:prstShdw>
          </a:effectLst>
        </p:spPr>
        <p:txBody>
          <a:bodyPr tIns="137160" bIns="137160">
            <a:spAutoFit/>
          </a:bodyPr>
          <a:lstStyle/>
          <a:p>
            <a:pPr indent="4763">
              <a:buClrTx/>
            </a:pPr>
            <a:r>
              <a:rPr lang="en-US" sz="1400" b="1" i="1">
                <a:solidFill>
                  <a:srgbClr val="003300"/>
                </a:solidFill>
                <a:ea typeface="MS PGothic" pitchFamily="34" charset="-128"/>
                <a:cs typeface="Arial" charset="0"/>
              </a:rPr>
              <a:t>GFEBS enables Army</a:t>
            </a:r>
          </a:p>
          <a:p>
            <a:pPr indent="4763">
              <a:buClrTx/>
            </a:pPr>
            <a:r>
              <a:rPr lang="en-US" sz="1400" b="1" i="1">
                <a:solidFill>
                  <a:srgbClr val="003300"/>
                </a:solidFill>
                <a:ea typeface="MS PGothic" pitchFamily="34" charset="-128"/>
                <a:cs typeface="Arial" charset="0"/>
              </a:rPr>
              <a:t> to “slice and dice” data </a:t>
            </a:r>
          </a:p>
          <a:p>
            <a:pPr indent="4763">
              <a:buClrTx/>
            </a:pPr>
            <a:r>
              <a:rPr lang="en-US" sz="1400" b="1" i="1">
                <a:solidFill>
                  <a:srgbClr val="003300"/>
                </a:solidFill>
                <a:ea typeface="MS PGothic" pitchFamily="34" charset="-128"/>
                <a:cs typeface="Arial" charset="0"/>
              </a:rPr>
              <a:t>for decision-making </a:t>
            </a:r>
          </a:p>
        </p:txBody>
      </p:sp>
      <p:pic>
        <p:nvPicPr>
          <p:cNvPr id="47134" name="Picture 40"/>
          <p:cNvPicPr>
            <a:picLocks noChangeAspect="1" noChangeArrowheads="1"/>
          </p:cNvPicPr>
          <p:nvPr/>
        </p:nvPicPr>
        <p:blipFill>
          <a:blip r:embed="rId3" cstate="print"/>
          <a:srcRect/>
          <a:stretch>
            <a:fillRect/>
          </a:stretch>
        </p:blipFill>
        <p:spPr bwMode="auto">
          <a:xfrm>
            <a:off x="5791200" y="5943600"/>
            <a:ext cx="2838450" cy="914400"/>
          </a:xfrm>
          <a:prstGeom prst="rect">
            <a:avLst/>
          </a:prstGeom>
          <a:noFill/>
          <a:ln w="9525">
            <a:noFill/>
            <a:miter lim="800000"/>
            <a:headEnd/>
            <a:tailEnd/>
          </a:ln>
        </p:spPr>
      </p:pic>
      <p:grpSp>
        <p:nvGrpSpPr>
          <p:cNvPr id="6" name="Group 41"/>
          <p:cNvGrpSpPr>
            <a:grpSpLocks/>
          </p:cNvGrpSpPr>
          <p:nvPr/>
        </p:nvGrpSpPr>
        <p:grpSpPr bwMode="auto">
          <a:xfrm>
            <a:off x="1828800" y="5013325"/>
            <a:ext cx="5570538" cy="457200"/>
            <a:chOff x="1152" y="3038"/>
            <a:chExt cx="3509" cy="288"/>
          </a:xfrm>
        </p:grpSpPr>
        <p:sp>
          <p:nvSpPr>
            <p:cNvPr id="47161" name="Line 42"/>
            <p:cNvSpPr>
              <a:spLocks noChangeShapeType="1"/>
            </p:cNvSpPr>
            <p:nvPr/>
          </p:nvSpPr>
          <p:spPr bwMode="auto">
            <a:xfrm>
              <a:off x="1152" y="3193"/>
              <a:ext cx="3167" cy="0"/>
            </a:xfrm>
            <a:prstGeom prst="line">
              <a:avLst/>
            </a:prstGeom>
            <a:noFill/>
            <a:ln w="38100">
              <a:solidFill>
                <a:schemeClr val="tx1"/>
              </a:solidFill>
              <a:prstDash val="sysDot"/>
              <a:round/>
              <a:headEnd/>
              <a:tailEnd type="triangle" w="med" len="med"/>
            </a:ln>
          </p:spPr>
          <p:txBody>
            <a:bodyPr/>
            <a:lstStyle/>
            <a:p>
              <a:endParaRPr lang="en-US"/>
            </a:p>
          </p:txBody>
        </p:sp>
        <p:grpSp>
          <p:nvGrpSpPr>
            <p:cNvPr id="7" name="Group 43"/>
            <p:cNvGrpSpPr>
              <a:grpSpLocks/>
            </p:cNvGrpSpPr>
            <p:nvPr/>
          </p:nvGrpSpPr>
          <p:grpSpPr bwMode="auto">
            <a:xfrm>
              <a:off x="3318" y="3087"/>
              <a:ext cx="777" cy="212"/>
              <a:chOff x="3054" y="1420"/>
              <a:chExt cx="777" cy="212"/>
            </a:xfrm>
          </p:grpSpPr>
          <p:sp>
            <p:nvSpPr>
              <p:cNvPr id="47164" name="AutoShape 44"/>
              <p:cNvSpPr>
                <a:spLocks noChangeArrowheads="1"/>
              </p:cNvSpPr>
              <p:nvPr/>
            </p:nvSpPr>
            <p:spPr bwMode="auto">
              <a:xfrm>
                <a:off x="3054" y="1439"/>
                <a:ext cx="777" cy="173"/>
              </a:xfrm>
              <a:prstGeom prst="flowChartInputOutput">
                <a:avLst/>
              </a:prstGeom>
              <a:gradFill rotWithShape="1">
                <a:gsLst>
                  <a:gs pos="0">
                    <a:srgbClr val="9BC274"/>
                  </a:gs>
                  <a:gs pos="50000">
                    <a:srgbClr val="CCFF99"/>
                  </a:gs>
                  <a:gs pos="100000">
                    <a:srgbClr val="9BC274"/>
                  </a:gs>
                </a:gsLst>
                <a:lin ang="5400000" scaled="1"/>
              </a:gradFill>
              <a:ln w="9525">
                <a:solidFill>
                  <a:srgbClr val="009900"/>
                </a:solidFill>
                <a:miter lim="800000"/>
                <a:headEnd/>
                <a:tailEnd/>
              </a:ln>
            </p:spPr>
            <p:txBody>
              <a:bodyPr wrap="none" anchor="ctr"/>
              <a:lstStyle/>
              <a:p>
                <a:endParaRPr lang="en-US"/>
              </a:p>
            </p:txBody>
          </p:sp>
          <p:sp>
            <p:nvSpPr>
              <p:cNvPr id="47165" name="Text Box 45"/>
              <p:cNvSpPr txBox="1">
                <a:spLocks noChangeArrowheads="1"/>
              </p:cNvSpPr>
              <p:nvPr/>
            </p:nvSpPr>
            <p:spPr bwMode="auto">
              <a:xfrm>
                <a:off x="3120" y="1420"/>
                <a:ext cx="521" cy="212"/>
              </a:xfrm>
              <a:prstGeom prst="rect">
                <a:avLst/>
              </a:prstGeom>
              <a:noFill/>
              <a:ln w="9525">
                <a:noFill/>
                <a:miter lim="800000"/>
                <a:headEnd/>
                <a:tailEnd/>
              </a:ln>
            </p:spPr>
            <p:txBody>
              <a:bodyPr wrap="none">
                <a:spAutoFit/>
              </a:bodyPr>
              <a:lstStyle/>
              <a:p>
                <a:pPr algn="l">
                  <a:buClrTx/>
                </a:pPr>
                <a:r>
                  <a:rPr lang="en-US" sz="1600" b="1" i="1">
                    <a:ea typeface="MS PGothic" pitchFamily="34" charset="-128"/>
                  </a:rPr>
                  <a:t>assign</a:t>
                </a:r>
              </a:p>
            </p:txBody>
          </p:sp>
        </p:grpSp>
        <p:sp>
          <p:nvSpPr>
            <p:cNvPr id="47163" name="Rectangle 46"/>
            <p:cNvSpPr>
              <a:spLocks noChangeArrowheads="1"/>
            </p:cNvSpPr>
            <p:nvPr/>
          </p:nvSpPr>
          <p:spPr bwMode="auto">
            <a:xfrm>
              <a:off x="4438" y="3038"/>
              <a:ext cx="223" cy="288"/>
            </a:xfrm>
            <a:prstGeom prst="rect">
              <a:avLst/>
            </a:prstGeom>
            <a:noFill/>
            <a:ln w="9525">
              <a:noFill/>
              <a:miter lim="800000"/>
              <a:headEnd/>
              <a:tailEnd/>
            </a:ln>
          </p:spPr>
          <p:txBody>
            <a:bodyPr wrap="none">
              <a:spAutoFit/>
            </a:bodyPr>
            <a:lstStyle/>
            <a:p>
              <a:pPr algn="l">
                <a:buClrTx/>
              </a:pPr>
              <a:r>
                <a:rPr lang="en-US" sz="2400" b="1">
                  <a:solidFill>
                    <a:srgbClr val="003300"/>
                  </a:solidFill>
                  <a:ea typeface="MS PGothic" pitchFamily="34" charset="-128"/>
                </a:rPr>
                <a:t>$</a:t>
              </a:r>
            </a:p>
          </p:txBody>
        </p:sp>
      </p:grpSp>
      <p:sp>
        <p:nvSpPr>
          <p:cNvPr id="47136" name="Text Box 47"/>
          <p:cNvSpPr txBox="1">
            <a:spLocks noChangeArrowheads="1"/>
          </p:cNvSpPr>
          <p:nvPr/>
        </p:nvSpPr>
        <p:spPr bwMode="auto">
          <a:xfrm>
            <a:off x="3833813" y="1538288"/>
            <a:ext cx="1390650" cy="304800"/>
          </a:xfrm>
          <a:prstGeom prst="rect">
            <a:avLst/>
          </a:prstGeom>
          <a:noFill/>
          <a:ln w="9525" algn="ctr">
            <a:noFill/>
            <a:miter lim="800000"/>
            <a:headEnd/>
            <a:tailEnd/>
          </a:ln>
        </p:spPr>
        <p:txBody>
          <a:bodyPr>
            <a:spAutoFit/>
          </a:bodyPr>
          <a:lstStyle/>
          <a:p>
            <a:pPr>
              <a:buClrTx/>
            </a:pPr>
            <a:r>
              <a:rPr lang="en-US" sz="1400" b="1">
                <a:ea typeface="MS PGothic" pitchFamily="34" charset="-128"/>
              </a:rPr>
              <a:t>relating</a:t>
            </a:r>
          </a:p>
        </p:txBody>
      </p:sp>
      <p:grpSp>
        <p:nvGrpSpPr>
          <p:cNvPr id="8" name="Group 48"/>
          <p:cNvGrpSpPr>
            <a:grpSpLocks/>
          </p:cNvGrpSpPr>
          <p:nvPr/>
        </p:nvGrpSpPr>
        <p:grpSpPr bwMode="auto">
          <a:xfrm>
            <a:off x="4038600" y="2457450"/>
            <a:ext cx="3352800" cy="457200"/>
            <a:chOff x="2544" y="1428"/>
            <a:chExt cx="2112" cy="288"/>
          </a:xfrm>
        </p:grpSpPr>
        <p:sp>
          <p:nvSpPr>
            <p:cNvPr id="47156" name="Text Box 49"/>
            <p:cNvSpPr txBox="1">
              <a:spLocks noChangeArrowheads="1"/>
            </p:cNvSpPr>
            <p:nvPr/>
          </p:nvSpPr>
          <p:spPr bwMode="auto">
            <a:xfrm>
              <a:off x="4433" y="1428"/>
              <a:ext cx="223" cy="288"/>
            </a:xfrm>
            <a:prstGeom prst="rect">
              <a:avLst/>
            </a:prstGeom>
            <a:noFill/>
            <a:ln w="9525">
              <a:noFill/>
              <a:miter lim="800000"/>
              <a:headEnd/>
              <a:tailEnd/>
            </a:ln>
          </p:spPr>
          <p:txBody>
            <a:bodyPr wrap="none">
              <a:spAutoFit/>
            </a:bodyPr>
            <a:lstStyle/>
            <a:p>
              <a:pPr algn="l">
                <a:buClrTx/>
              </a:pPr>
              <a:r>
                <a:rPr lang="en-US" sz="2400" b="1">
                  <a:solidFill>
                    <a:srgbClr val="003300"/>
                  </a:solidFill>
                  <a:ea typeface="MS PGothic" pitchFamily="34" charset="-128"/>
                </a:rPr>
                <a:t>$</a:t>
              </a:r>
            </a:p>
          </p:txBody>
        </p:sp>
        <p:sp>
          <p:nvSpPr>
            <p:cNvPr id="47157" name="Line 50"/>
            <p:cNvSpPr>
              <a:spLocks noChangeShapeType="1"/>
            </p:cNvSpPr>
            <p:nvPr/>
          </p:nvSpPr>
          <p:spPr bwMode="auto">
            <a:xfrm>
              <a:off x="2544" y="1572"/>
              <a:ext cx="1783" cy="0"/>
            </a:xfrm>
            <a:prstGeom prst="line">
              <a:avLst/>
            </a:prstGeom>
            <a:noFill/>
            <a:ln w="38100">
              <a:solidFill>
                <a:schemeClr val="tx1"/>
              </a:solidFill>
              <a:prstDash val="sysDot"/>
              <a:round/>
              <a:headEnd/>
              <a:tailEnd type="triangle" w="med" len="med"/>
            </a:ln>
          </p:spPr>
          <p:txBody>
            <a:bodyPr/>
            <a:lstStyle/>
            <a:p>
              <a:endParaRPr lang="en-US"/>
            </a:p>
          </p:txBody>
        </p:sp>
        <p:grpSp>
          <p:nvGrpSpPr>
            <p:cNvPr id="9" name="Group 51"/>
            <p:cNvGrpSpPr>
              <a:grpSpLocks/>
            </p:cNvGrpSpPr>
            <p:nvPr/>
          </p:nvGrpSpPr>
          <p:grpSpPr bwMode="auto">
            <a:xfrm>
              <a:off x="3269" y="1466"/>
              <a:ext cx="777" cy="212"/>
              <a:chOff x="3054" y="1420"/>
              <a:chExt cx="777" cy="212"/>
            </a:xfrm>
          </p:grpSpPr>
          <p:sp>
            <p:nvSpPr>
              <p:cNvPr id="47159" name="AutoShape 52"/>
              <p:cNvSpPr>
                <a:spLocks noChangeArrowheads="1"/>
              </p:cNvSpPr>
              <p:nvPr/>
            </p:nvSpPr>
            <p:spPr bwMode="auto">
              <a:xfrm>
                <a:off x="3054" y="1439"/>
                <a:ext cx="777" cy="173"/>
              </a:xfrm>
              <a:prstGeom prst="flowChartInputOutput">
                <a:avLst/>
              </a:prstGeom>
              <a:gradFill rotWithShape="1">
                <a:gsLst>
                  <a:gs pos="0">
                    <a:srgbClr val="9BC274"/>
                  </a:gs>
                  <a:gs pos="50000">
                    <a:srgbClr val="CCFF99"/>
                  </a:gs>
                  <a:gs pos="100000">
                    <a:srgbClr val="9BC274"/>
                  </a:gs>
                </a:gsLst>
                <a:lin ang="5400000" scaled="1"/>
              </a:gradFill>
              <a:ln w="9525">
                <a:solidFill>
                  <a:srgbClr val="009900"/>
                </a:solidFill>
                <a:miter lim="800000"/>
                <a:headEnd/>
                <a:tailEnd/>
              </a:ln>
            </p:spPr>
            <p:txBody>
              <a:bodyPr wrap="none" anchor="ctr"/>
              <a:lstStyle/>
              <a:p>
                <a:endParaRPr lang="en-US"/>
              </a:p>
            </p:txBody>
          </p:sp>
          <p:sp>
            <p:nvSpPr>
              <p:cNvPr id="47160" name="Text Box 53"/>
              <p:cNvSpPr txBox="1">
                <a:spLocks noChangeArrowheads="1"/>
              </p:cNvSpPr>
              <p:nvPr/>
            </p:nvSpPr>
            <p:spPr bwMode="auto">
              <a:xfrm>
                <a:off x="3120" y="1420"/>
                <a:ext cx="521" cy="212"/>
              </a:xfrm>
              <a:prstGeom prst="rect">
                <a:avLst/>
              </a:prstGeom>
              <a:noFill/>
              <a:ln w="9525">
                <a:noFill/>
                <a:miter lim="800000"/>
                <a:headEnd/>
                <a:tailEnd/>
              </a:ln>
            </p:spPr>
            <p:txBody>
              <a:bodyPr wrap="none">
                <a:spAutoFit/>
              </a:bodyPr>
              <a:lstStyle/>
              <a:p>
                <a:pPr algn="l">
                  <a:buClrTx/>
                </a:pPr>
                <a:r>
                  <a:rPr lang="en-US" sz="1600" b="1" i="1">
                    <a:ea typeface="MS PGothic" pitchFamily="34" charset="-128"/>
                  </a:rPr>
                  <a:t>assign</a:t>
                </a:r>
              </a:p>
            </p:txBody>
          </p:sp>
        </p:grpSp>
      </p:grpSp>
      <p:sp>
        <p:nvSpPr>
          <p:cNvPr id="1464374" name="Rectangle 54"/>
          <p:cNvSpPr>
            <a:spLocks noChangeArrowheads="1"/>
          </p:cNvSpPr>
          <p:nvPr/>
        </p:nvSpPr>
        <p:spPr bwMode="auto">
          <a:xfrm>
            <a:off x="8153400" y="2076450"/>
            <a:ext cx="533400" cy="3808413"/>
          </a:xfrm>
          <a:prstGeom prst="rect">
            <a:avLst/>
          </a:prstGeom>
          <a:gradFill rotWithShape="1">
            <a:gsLst>
              <a:gs pos="0">
                <a:srgbClr val="CCFFCC"/>
              </a:gs>
              <a:gs pos="50000">
                <a:schemeClr val="bg1"/>
              </a:gs>
              <a:gs pos="100000">
                <a:srgbClr val="CCFFCC"/>
              </a:gs>
            </a:gsLst>
            <a:lin ang="0" scaled="1"/>
          </a:gradFill>
          <a:ln w="28575">
            <a:solidFill>
              <a:srgbClr val="006600"/>
            </a:solidFill>
            <a:prstDash val="sysDot"/>
            <a:miter lim="800000"/>
            <a:headEnd/>
            <a:tailEnd/>
          </a:ln>
          <a:effectLst/>
        </p:spPr>
        <p:txBody>
          <a:bodyPr wrap="none" anchor="ctr"/>
          <a:lstStyle/>
          <a:p>
            <a:pPr>
              <a:defRPr/>
            </a:pPr>
            <a:endParaRPr lang="en-US" dirty="0">
              <a:latin typeface="Arial" pitchFamily="34" charset="0"/>
            </a:endParaRPr>
          </a:p>
        </p:txBody>
      </p:sp>
      <p:sp>
        <p:nvSpPr>
          <p:cNvPr id="47139" name="Text Box 55"/>
          <p:cNvSpPr txBox="1">
            <a:spLocks noChangeArrowheads="1"/>
          </p:cNvSpPr>
          <p:nvPr/>
        </p:nvSpPr>
        <p:spPr bwMode="auto">
          <a:xfrm>
            <a:off x="8256588" y="3905250"/>
            <a:ext cx="354012" cy="457200"/>
          </a:xfrm>
          <a:prstGeom prst="rect">
            <a:avLst/>
          </a:prstGeom>
          <a:noFill/>
          <a:ln w="9525">
            <a:noFill/>
            <a:miter lim="800000"/>
            <a:headEnd/>
            <a:tailEnd/>
          </a:ln>
        </p:spPr>
        <p:txBody>
          <a:bodyPr wrap="none">
            <a:spAutoFit/>
          </a:bodyPr>
          <a:lstStyle/>
          <a:p>
            <a:pPr algn="l">
              <a:buClrTx/>
            </a:pPr>
            <a:r>
              <a:rPr lang="en-US" sz="2400" b="1">
                <a:solidFill>
                  <a:srgbClr val="003300"/>
                </a:solidFill>
                <a:ea typeface="MS PGothic" pitchFamily="34" charset="-128"/>
              </a:rPr>
              <a:t>$</a:t>
            </a:r>
          </a:p>
        </p:txBody>
      </p:sp>
      <p:sp>
        <p:nvSpPr>
          <p:cNvPr id="47140" name="Text Box 56"/>
          <p:cNvSpPr txBox="1">
            <a:spLocks noChangeArrowheads="1"/>
          </p:cNvSpPr>
          <p:nvPr/>
        </p:nvSpPr>
        <p:spPr bwMode="auto">
          <a:xfrm>
            <a:off x="8256588" y="5429250"/>
            <a:ext cx="354012" cy="457200"/>
          </a:xfrm>
          <a:prstGeom prst="rect">
            <a:avLst/>
          </a:prstGeom>
          <a:noFill/>
          <a:ln w="9525">
            <a:noFill/>
            <a:miter lim="800000"/>
            <a:headEnd/>
            <a:tailEnd/>
          </a:ln>
        </p:spPr>
        <p:txBody>
          <a:bodyPr wrap="none">
            <a:spAutoFit/>
          </a:bodyPr>
          <a:lstStyle/>
          <a:p>
            <a:pPr algn="l">
              <a:buClrTx/>
            </a:pPr>
            <a:r>
              <a:rPr lang="en-US" sz="2400" b="1">
                <a:solidFill>
                  <a:srgbClr val="003300"/>
                </a:solidFill>
                <a:ea typeface="MS PGothic" pitchFamily="34" charset="-128"/>
              </a:rPr>
              <a:t>$</a:t>
            </a:r>
          </a:p>
        </p:txBody>
      </p:sp>
      <p:sp>
        <p:nvSpPr>
          <p:cNvPr id="47141" name="Text Box 57"/>
          <p:cNvSpPr txBox="1">
            <a:spLocks noChangeArrowheads="1"/>
          </p:cNvSpPr>
          <p:nvPr/>
        </p:nvSpPr>
        <p:spPr bwMode="auto">
          <a:xfrm>
            <a:off x="8256588" y="2457450"/>
            <a:ext cx="354012" cy="457200"/>
          </a:xfrm>
          <a:prstGeom prst="rect">
            <a:avLst/>
          </a:prstGeom>
          <a:noFill/>
          <a:ln w="9525">
            <a:noFill/>
            <a:miter lim="800000"/>
            <a:headEnd/>
            <a:tailEnd/>
          </a:ln>
        </p:spPr>
        <p:txBody>
          <a:bodyPr wrap="none">
            <a:spAutoFit/>
          </a:bodyPr>
          <a:lstStyle/>
          <a:p>
            <a:pPr algn="l">
              <a:buClrTx/>
            </a:pPr>
            <a:r>
              <a:rPr lang="en-US" sz="2400" b="1">
                <a:solidFill>
                  <a:srgbClr val="003300"/>
                </a:solidFill>
                <a:ea typeface="MS PGothic" pitchFamily="34" charset="-128"/>
              </a:rPr>
              <a:t>$</a:t>
            </a:r>
          </a:p>
        </p:txBody>
      </p:sp>
      <p:sp>
        <p:nvSpPr>
          <p:cNvPr id="47142" name="Text Box 58"/>
          <p:cNvSpPr txBox="1">
            <a:spLocks noChangeArrowheads="1"/>
          </p:cNvSpPr>
          <p:nvPr/>
        </p:nvSpPr>
        <p:spPr bwMode="auto">
          <a:xfrm>
            <a:off x="6643688" y="1543050"/>
            <a:ext cx="1060450" cy="517525"/>
          </a:xfrm>
          <a:prstGeom prst="rect">
            <a:avLst/>
          </a:prstGeom>
          <a:noFill/>
          <a:ln w="9525">
            <a:noFill/>
            <a:miter lim="800000"/>
            <a:headEnd/>
            <a:tailEnd/>
          </a:ln>
        </p:spPr>
        <p:txBody>
          <a:bodyPr wrap="none">
            <a:spAutoFit/>
          </a:bodyPr>
          <a:lstStyle/>
          <a:p>
            <a:pPr>
              <a:buClrTx/>
            </a:pPr>
            <a:r>
              <a:rPr lang="en-US" sz="1400" b="1">
                <a:ea typeface="MS PGothic" pitchFamily="34" charset="-128"/>
              </a:rPr>
              <a:t>Cost </a:t>
            </a:r>
          </a:p>
          <a:p>
            <a:pPr>
              <a:buClrTx/>
            </a:pPr>
            <a:r>
              <a:rPr lang="en-US" sz="1400" b="1">
                <a:ea typeface="MS PGothic" pitchFamily="34" charset="-128"/>
              </a:rPr>
              <a:t>of Brigade</a:t>
            </a:r>
          </a:p>
        </p:txBody>
      </p:sp>
      <p:sp>
        <p:nvSpPr>
          <p:cNvPr id="47143" name="Text Box 59"/>
          <p:cNvSpPr txBox="1">
            <a:spLocks noChangeArrowheads="1"/>
          </p:cNvSpPr>
          <p:nvPr/>
        </p:nvSpPr>
        <p:spPr bwMode="auto">
          <a:xfrm>
            <a:off x="7751763" y="1543050"/>
            <a:ext cx="1385887" cy="517525"/>
          </a:xfrm>
          <a:prstGeom prst="rect">
            <a:avLst/>
          </a:prstGeom>
          <a:noFill/>
          <a:ln w="9525">
            <a:noFill/>
            <a:miter lim="800000"/>
            <a:headEnd/>
            <a:tailEnd/>
          </a:ln>
        </p:spPr>
        <p:txBody>
          <a:bodyPr wrap="none">
            <a:spAutoFit/>
          </a:bodyPr>
          <a:lstStyle/>
          <a:p>
            <a:pPr>
              <a:buClrTx/>
            </a:pPr>
            <a:r>
              <a:rPr lang="en-US" sz="1400" b="1">
                <a:ea typeface="MS PGothic" pitchFamily="34" charset="-128"/>
              </a:rPr>
              <a:t>Weapon Sys $</a:t>
            </a:r>
          </a:p>
          <a:p>
            <a:pPr>
              <a:buClrTx/>
            </a:pPr>
            <a:r>
              <a:rPr lang="en-US" sz="1400" b="1">
                <a:ea typeface="MS PGothic" pitchFamily="34" charset="-128"/>
              </a:rPr>
              <a:t>(VAMOSC)</a:t>
            </a:r>
          </a:p>
        </p:txBody>
      </p:sp>
      <p:sp>
        <p:nvSpPr>
          <p:cNvPr id="47144" name="Line 60"/>
          <p:cNvSpPr>
            <a:spLocks noChangeShapeType="1"/>
          </p:cNvSpPr>
          <p:nvPr/>
        </p:nvSpPr>
        <p:spPr bwMode="auto">
          <a:xfrm>
            <a:off x="7543800" y="2686050"/>
            <a:ext cx="533400" cy="0"/>
          </a:xfrm>
          <a:prstGeom prst="line">
            <a:avLst/>
          </a:prstGeom>
          <a:noFill/>
          <a:ln w="38100">
            <a:solidFill>
              <a:schemeClr val="tx1"/>
            </a:solidFill>
            <a:prstDash val="sysDot"/>
            <a:round/>
            <a:headEnd/>
            <a:tailEnd type="triangle" w="med" len="med"/>
          </a:ln>
        </p:spPr>
        <p:txBody>
          <a:bodyPr/>
          <a:lstStyle/>
          <a:p>
            <a:endParaRPr lang="en-US"/>
          </a:p>
        </p:txBody>
      </p:sp>
      <p:sp>
        <p:nvSpPr>
          <p:cNvPr id="47145" name="Line 61"/>
          <p:cNvSpPr>
            <a:spLocks noChangeShapeType="1"/>
          </p:cNvSpPr>
          <p:nvPr/>
        </p:nvSpPr>
        <p:spPr bwMode="auto">
          <a:xfrm>
            <a:off x="7543800" y="5657850"/>
            <a:ext cx="533400" cy="0"/>
          </a:xfrm>
          <a:prstGeom prst="line">
            <a:avLst/>
          </a:prstGeom>
          <a:noFill/>
          <a:ln w="38100">
            <a:solidFill>
              <a:schemeClr val="tx1"/>
            </a:solidFill>
            <a:prstDash val="sysDot"/>
            <a:round/>
            <a:headEnd/>
            <a:tailEnd type="triangle" w="med" len="med"/>
          </a:ln>
        </p:spPr>
        <p:txBody>
          <a:bodyPr/>
          <a:lstStyle/>
          <a:p>
            <a:endParaRPr lang="en-US"/>
          </a:p>
        </p:txBody>
      </p:sp>
      <p:sp>
        <p:nvSpPr>
          <p:cNvPr id="47146" name="Line 62"/>
          <p:cNvSpPr>
            <a:spLocks noChangeShapeType="1"/>
          </p:cNvSpPr>
          <p:nvPr/>
        </p:nvSpPr>
        <p:spPr bwMode="auto">
          <a:xfrm>
            <a:off x="7543800" y="4133850"/>
            <a:ext cx="533400" cy="0"/>
          </a:xfrm>
          <a:prstGeom prst="line">
            <a:avLst/>
          </a:prstGeom>
          <a:noFill/>
          <a:ln w="38100">
            <a:solidFill>
              <a:schemeClr val="tx1"/>
            </a:solidFill>
            <a:prstDash val="sysDot"/>
            <a:round/>
            <a:headEnd/>
            <a:tailEnd type="triangle" w="med" len="med"/>
          </a:ln>
        </p:spPr>
        <p:txBody>
          <a:bodyPr/>
          <a:lstStyle/>
          <a:p>
            <a:endParaRPr lang="en-US"/>
          </a:p>
        </p:txBody>
      </p:sp>
      <p:grpSp>
        <p:nvGrpSpPr>
          <p:cNvPr id="10" name="Group 63"/>
          <p:cNvGrpSpPr>
            <a:grpSpLocks/>
          </p:cNvGrpSpPr>
          <p:nvPr/>
        </p:nvGrpSpPr>
        <p:grpSpPr bwMode="auto">
          <a:xfrm>
            <a:off x="4351338" y="2093913"/>
            <a:ext cx="2516187" cy="457200"/>
            <a:chOff x="2723" y="1199"/>
            <a:chExt cx="1585" cy="288"/>
          </a:xfrm>
        </p:grpSpPr>
        <p:sp>
          <p:nvSpPr>
            <p:cNvPr id="47154" name="Line 64"/>
            <p:cNvSpPr>
              <a:spLocks noChangeShapeType="1"/>
            </p:cNvSpPr>
            <p:nvPr/>
          </p:nvSpPr>
          <p:spPr bwMode="auto">
            <a:xfrm>
              <a:off x="2723" y="1343"/>
              <a:ext cx="1584" cy="0"/>
            </a:xfrm>
            <a:prstGeom prst="line">
              <a:avLst/>
            </a:prstGeom>
            <a:noFill/>
            <a:ln w="38100">
              <a:solidFill>
                <a:schemeClr val="tx1"/>
              </a:solidFill>
              <a:prstDash val="sysDot"/>
              <a:round/>
              <a:headEnd/>
              <a:tailEnd type="triangle" w="med" len="med"/>
            </a:ln>
          </p:spPr>
          <p:txBody>
            <a:bodyPr/>
            <a:lstStyle/>
            <a:p>
              <a:endParaRPr lang="en-US"/>
            </a:p>
          </p:txBody>
        </p:sp>
        <p:sp>
          <p:nvSpPr>
            <p:cNvPr id="47155" name="AutoShape 65"/>
            <p:cNvSpPr>
              <a:spLocks noChangeArrowheads="1"/>
            </p:cNvSpPr>
            <p:nvPr/>
          </p:nvSpPr>
          <p:spPr bwMode="auto">
            <a:xfrm>
              <a:off x="3348" y="1199"/>
              <a:ext cx="960" cy="288"/>
            </a:xfrm>
            <a:prstGeom prst="rightArrow">
              <a:avLst>
                <a:gd name="adj1" fmla="val 50000"/>
                <a:gd name="adj2" fmla="val 83333"/>
              </a:avLst>
            </a:prstGeom>
            <a:gradFill rotWithShape="1">
              <a:gsLst>
                <a:gs pos="0">
                  <a:srgbClr val="FFFF66"/>
                </a:gs>
                <a:gs pos="100000">
                  <a:srgbClr val="DBDB58"/>
                </a:gs>
              </a:gsLst>
              <a:path path="rect">
                <a:fillToRect l="50000" t="50000" r="50000" b="50000"/>
              </a:path>
            </a:gradFill>
            <a:ln w="9525" algn="ctr">
              <a:solidFill>
                <a:srgbClr val="FFFF00"/>
              </a:solidFill>
              <a:miter lim="800000"/>
              <a:headEnd/>
              <a:tailEnd/>
            </a:ln>
            <a:effectLst>
              <a:prstShdw prst="shdw17" dist="17961" dir="13500000">
                <a:srgbClr val="999900"/>
              </a:prstShdw>
            </a:effectLst>
          </p:spPr>
          <p:txBody>
            <a:bodyPr anchor="ctr" anchorCtr="1"/>
            <a:lstStyle/>
            <a:p>
              <a:endParaRPr lang="en-US"/>
            </a:p>
          </p:txBody>
        </p:sp>
      </p:grpSp>
      <p:sp>
        <p:nvSpPr>
          <p:cNvPr id="47148" name="Text Box 66"/>
          <p:cNvSpPr txBox="1">
            <a:spLocks noChangeArrowheads="1"/>
          </p:cNvSpPr>
          <p:nvPr/>
        </p:nvSpPr>
        <p:spPr bwMode="auto">
          <a:xfrm>
            <a:off x="5576888" y="2144713"/>
            <a:ext cx="990600" cy="336550"/>
          </a:xfrm>
          <a:prstGeom prst="rect">
            <a:avLst/>
          </a:prstGeom>
          <a:noFill/>
          <a:ln w="9525" algn="ctr">
            <a:noFill/>
            <a:miter lim="800000"/>
            <a:headEnd/>
            <a:tailEnd/>
          </a:ln>
          <a:effectLst>
            <a:prstShdw prst="shdw17" dist="17961" dir="13500000">
              <a:srgbClr val="99995C"/>
            </a:prstShdw>
          </a:effectLst>
        </p:spPr>
        <p:txBody>
          <a:bodyPr anchor="ctr" anchorCtr="1"/>
          <a:lstStyle/>
          <a:p>
            <a:pPr indent="4763">
              <a:buClrTx/>
            </a:pPr>
            <a:r>
              <a:rPr lang="en-US" sz="1600" b="1" i="1">
                <a:ea typeface="MS PGothic" pitchFamily="34" charset="-128"/>
                <a:cs typeface="Arial" charset="0"/>
              </a:rPr>
              <a:t>Direct</a:t>
            </a:r>
          </a:p>
        </p:txBody>
      </p:sp>
      <p:sp>
        <p:nvSpPr>
          <p:cNvPr id="47149" name="Line 67"/>
          <p:cNvSpPr>
            <a:spLocks noChangeShapeType="1"/>
          </p:cNvSpPr>
          <p:nvPr/>
        </p:nvSpPr>
        <p:spPr bwMode="auto">
          <a:xfrm>
            <a:off x="1839913" y="5613400"/>
            <a:ext cx="4997450" cy="30163"/>
          </a:xfrm>
          <a:prstGeom prst="line">
            <a:avLst/>
          </a:prstGeom>
          <a:noFill/>
          <a:ln w="38100">
            <a:solidFill>
              <a:schemeClr val="tx1"/>
            </a:solidFill>
            <a:prstDash val="sysDot"/>
            <a:round/>
            <a:headEnd/>
            <a:tailEnd type="triangle" w="med" len="med"/>
          </a:ln>
        </p:spPr>
        <p:txBody>
          <a:bodyPr/>
          <a:lstStyle/>
          <a:p>
            <a:endParaRPr lang="en-US"/>
          </a:p>
        </p:txBody>
      </p:sp>
      <p:sp>
        <p:nvSpPr>
          <p:cNvPr id="47150" name="AutoShape 68"/>
          <p:cNvSpPr>
            <a:spLocks noChangeArrowheads="1"/>
          </p:cNvSpPr>
          <p:nvPr/>
        </p:nvSpPr>
        <p:spPr bwMode="auto">
          <a:xfrm>
            <a:off x="5314950" y="5414963"/>
            <a:ext cx="1524000" cy="457200"/>
          </a:xfrm>
          <a:prstGeom prst="rightArrow">
            <a:avLst>
              <a:gd name="adj1" fmla="val 50000"/>
              <a:gd name="adj2" fmla="val 83333"/>
            </a:avLst>
          </a:prstGeom>
          <a:gradFill rotWithShape="1">
            <a:gsLst>
              <a:gs pos="0">
                <a:srgbClr val="FFFF66"/>
              </a:gs>
              <a:gs pos="100000">
                <a:srgbClr val="DBDB58"/>
              </a:gs>
            </a:gsLst>
            <a:path path="rect">
              <a:fillToRect l="50000" t="50000" r="50000" b="50000"/>
            </a:path>
          </a:gradFill>
          <a:ln w="9525" algn="ctr">
            <a:solidFill>
              <a:srgbClr val="FFFF00"/>
            </a:solidFill>
            <a:miter lim="800000"/>
            <a:headEnd/>
            <a:tailEnd/>
          </a:ln>
          <a:effectLst>
            <a:prstShdw prst="shdw17" dist="17961" dir="13500000">
              <a:srgbClr val="999900"/>
            </a:prstShdw>
          </a:effectLst>
        </p:spPr>
        <p:txBody>
          <a:bodyPr anchor="ctr" anchorCtr="1"/>
          <a:lstStyle/>
          <a:p>
            <a:endParaRPr lang="en-US"/>
          </a:p>
        </p:txBody>
      </p:sp>
      <p:sp>
        <p:nvSpPr>
          <p:cNvPr id="47151" name="Text Box 69"/>
          <p:cNvSpPr txBox="1">
            <a:spLocks noChangeArrowheads="1"/>
          </p:cNvSpPr>
          <p:nvPr/>
        </p:nvSpPr>
        <p:spPr bwMode="auto">
          <a:xfrm>
            <a:off x="5405438" y="5487988"/>
            <a:ext cx="990600" cy="336550"/>
          </a:xfrm>
          <a:prstGeom prst="rect">
            <a:avLst/>
          </a:prstGeom>
          <a:noFill/>
          <a:ln w="9525" algn="ctr">
            <a:noFill/>
            <a:miter lim="800000"/>
            <a:headEnd/>
            <a:tailEnd/>
          </a:ln>
          <a:effectLst>
            <a:prstShdw prst="shdw17" dist="17961" dir="13500000">
              <a:srgbClr val="99995C"/>
            </a:prstShdw>
          </a:effectLst>
        </p:spPr>
        <p:txBody>
          <a:bodyPr anchor="ctr" anchorCtr="1"/>
          <a:lstStyle/>
          <a:p>
            <a:pPr indent="4763">
              <a:buClrTx/>
            </a:pPr>
            <a:r>
              <a:rPr lang="en-US" sz="1600" b="1" i="1">
                <a:ea typeface="MS PGothic" pitchFamily="34" charset="-128"/>
                <a:cs typeface="Arial" charset="0"/>
              </a:rPr>
              <a:t>Direct</a:t>
            </a:r>
          </a:p>
        </p:txBody>
      </p:sp>
      <p:sp>
        <p:nvSpPr>
          <p:cNvPr id="47152" name="Text Box 70"/>
          <p:cNvSpPr txBox="1">
            <a:spLocks noChangeArrowheads="1"/>
          </p:cNvSpPr>
          <p:nvPr/>
        </p:nvSpPr>
        <p:spPr bwMode="auto">
          <a:xfrm>
            <a:off x="7043738" y="5392738"/>
            <a:ext cx="354012" cy="457200"/>
          </a:xfrm>
          <a:prstGeom prst="rect">
            <a:avLst/>
          </a:prstGeom>
          <a:noFill/>
          <a:ln w="9525">
            <a:noFill/>
            <a:miter lim="800000"/>
            <a:headEnd/>
            <a:tailEnd/>
          </a:ln>
        </p:spPr>
        <p:txBody>
          <a:bodyPr wrap="none">
            <a:spAutoFit/>
          </a:bodyPr>
          <a:lstStyle/>
          <a:p>
            <a:pPr algn="l">
              <a:buClrTx/>
            </a:pPr>
            <a:r>
              <a:rPr lang="en-US" sz="2400" b="1">
                <a:solidFill>
                  <a:srgbClr val="003300"/>
                </a:solidFill>
                <a:ea typeface="MS PGothic" pitchFamily="34" charset="-128"/>
              </a:rPr>
              <a:t>$</a:t>
            </a:r>
          </a:p>
        </p:txBody>
      </p:sp>
      <p:sp>
        <p:nvSpPr>
          <p:cNvPr id="47153" name="Text Box 71"/>
          <p:cNvSpPr txBox="1">
            <a:spLocks noChangeArrowheads="1"/>
          </p:cNvSpPr>
          <p:nvPr/>
        </p:nvSpPr>
        <p:spPr bwMode="auto">
          <a:xfrm>
            <a:off x="190500" y="6675438"/>
            <a:ext cx="874713" cy="182562"/>
          </a:xfrm>
          <a:prstGeom prst="rect">
            <a:avLst/>
          </a:prstGeom>
          <a:noFill/>
          <a:ln w="12700" algn="ctr">
            <a:noFill/>
            <a:miter lim="800000"/>
            <a:headEnd/>
            <a:tailEnd/>
          </a:ln>
        </p:spPr>
        <p:txBody>
          <a:bodyPr wrap="none" lIns="92075" tIns="0" rIns="92075" bIns="0">
            <a:spAutoFit/>
          </a:bodyPr>
          <a:lstStyle/>
          <a:p>
            <a:r>
              <a:rPr lang="en-US" sz="1200"/>
              <a:t>S4L3_p14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Title 1"/>
          <p:cNvSpPr>
            <a:spLocks noGrp="1"/>
          </p:cNvSpPr>
          <p:nvPr>
            <p:ph type="title" idx="4294967295"/>
          </p:nvPr>
        </p:nvSpPr>
        <p:spPr bwMode="auto">
          <a:xfrm>
            <a:off x="457200" y="274638"/>
            <a:ext cx="8229600" cy="715962"/>
          </a:xfrm>
          <a:prstGeom prst="rect">
            <a:avLst/>
          </a:prstGeom>
          <a:noFill/>
          <a:ln>
            <a:miter lim="800000"/>
            <a:headEnd/>
            <a:tailEnd/>
          </a:ln>
        </p:spPr>
        <p:txBody>
          <a:bodyPr anchor="ctr"/>
          <a:lstStyle/>
          <a:p>
            <a:r>
              <a:rPr lang="en-US" dirty="0" smtClean="0"/>
              <a:t>Cost Flow Overview</a:t>
            </a:r>
          </a:p>
        </p:txBody>
      </p:sp>
      <p:sp>
        <p:nvSpPr>
          <p:cNvPr id="352259" name="Footer Placeholder 1"/>
          <p:cNvSpPr txBox="1">
            <a:spLocks noGrp="1"/>
          </p:cNvSpPr>
          <p:nvPr/>
        </p:nvSpPr>
        <p:spPr bwMode="auto">
          <a:xfrm>
            <a:off x="190500" y="6561138"/>
            <a:ext cx="8763000" cy="236537"/>
          </a:xfrm>
          <a:prstGeom prst="rect">
            <a:avLst/>
          </a:prstGeom>
          <a:noFill/>
          <a:ln w="9525">
            <a:noFill/>
            <a:miter lim="800000"/>
            <a:headEnd/>
            <a:tailEnd/>
          </a:ln>
        </p:spPr>
        <p:txBody>
          <a:bodyPr/>
          <a:lstStyle/>
          <a:p>
            <a:pPr algn="l">
              <a:buClrTx/>
              <a:tabLst>
                <a:tab pos="8572500" algn="r"/>
              </a:tabLst>
            </a:pPr>
            <a:r>
              <a:rPr lang="en-US" sz="1000" b="0" dirty="0">
                <a:solidFill>
                  <a:srgbClr val="FFFFFF"/>
                </a:solidFill>
                <a:latin typeface="Calibri" pitchFamily="34" charset="0"/>
                <a:ea typeface="ＭＳ Ｐゴシック" pitchFamily="34" charset="-128"/>
              </a:rPr>
              <a:t>	</a:t>
            </a:r>
            <a:fld id="{D3946AA4-D156-4854-8595-1CC4FD7328AE}" type="slidenum">
              <a:rPr lang="en-US" sz="1000" b="0">
                <a:solidFill>
                  <a:srgbClr val="FFFFFF"/>
                </a:solidFill>
                <a:latin typeface="Calibri" pitchFamily="34" charset="0"/>
                <a:ea typeface="ＭＳ Ｐゴシック" pitchFamily="34" charset="-128"/>
              </a:rPr>
              <a:pPr algn="l">
                <a:buClrTx/>
                <a:tabLst>
                  <a:tab pos="8572500" algn="r"/>
                </a:tabLst>
              </a:pPr>
              <a:t>4</a:t>
            </a:fld>
            <a:endParaRPr lang="en-US" sz="1000" b="0" dirty="0">
              <a:solidFill>
                <a:srgbClr val="FFFFFF"/>
              </a:solidFill>
              <a:latin typeface="Calibri" pitchFamily="34" charset="0"/>
              <a:ea typeface="ＭＳ Ｐゴシック" pitchFamily="34" charset="-128"/>
            </a:endParaRPr>
          </a:p>
        </p:txBody>
      </p:sp>
      <p:sp>
        <p:nvSpPr>
          <p:cNvPr id="5" name="Rectangle 2"/>
          <p:cNvSpPr txBox="1">
            <a:spLocks noChangeArrowheads="1"/>
          </p:cNvSpPr>
          <p:nvPr/>
        </p:nvSpPr>
        <p:spPr>
          <a:xfrm>
            <a:off x="228600" y="152400"/>
            <a:ext cx="8686800" cy="838200"/>
          </a:xfrm>
          <a:prstGeom prst="rect">
            <a:avLst/>
          </a:prstGeom>
          <a:ln/>
        </p:spPr>
        <p:txBody>
          <a:bodyPr/>
          <a:lstStyle/>
          <a:p>
            <a:pPr eaLnBrk="0" hangingPunct="0">
              <a:buClrTx/>
              <a:defRPr/>
            </a:pPr>
            <a:endParaRPr lang="en-US" sz="1000" kern="0" dirty="0">
              <a:latin typeface="+mj-lt"/>
              <a:ea typeface="+mj-ea"/>
              <a:cs typeface="+mj-cs"/>
            </a:endParaRPr>
          </a:p>
        </p:txBody>
      </p:sp>
      <p:grpSp>
        <p:nvGrpSpPr>
          <p:cNvPr id="2" name="Group 4"/>
          <p:cNvGrpSpPr>
            <a:grpSpLocks/>
          </p:cNvGrpSpPr>
          <p:nvPr/>
        </p:nvGrpSpPr>
        <p:grpSpPr bwMode="auto">
          <a:xfrm>
            <a:off x="152400" y="1447800"/>
            <a:ext cx="4419600" cy="3733800"/>
            <a:chOff x="288" y="720"/>
            <a:chExt cx="4512" cy="3312"/>
          </a:xfrm>
        </p:grpSpPr>
        <p:sp>
          <p:nvSpPr>
            <p:cNvPr id="352262" name="Text Box 71"/>
            <p:cNvSpPr txBox="1">
              <a:spLocks noChangeArrowheads="1"/>
            </p:cNvSpPr>
            <p:nvPr/>
          </p:nvSpPr>
          <p:spPr bwMode="auto">
            <a:xfrm>
              <a:off x="689" y="720"/>
              <a:ext cx="625" cy="252"/>
            </a:xfrm>
            <a:prstGeom prst="rect">
              <a:avLst/>
            </a:prstGeom>
            <a:noFill/>
            <a:ln w="9525" algn="ctr">
              <a:noFill/>
              <a:miter lim="800000"/>
              <a:headEnd/>
              <a:tailEnd/>
            </a:ln>
          </p:spPr>
          <p:txBody>
            <a:bodyPr wrap="none">
              <a:spAutoFit/>
            </a:bodyPr>
            <a:lstStyle/>
            <a:p>
              <a:pPr>
                <a:buClrTx/>
              </a:pPr>
              <a:r>
                <a:rPr lang="en-US" sz="1000" b="0" dirty="0">
                  <a:solidFill>
                    <a:schemeClr val="tx2"/>
                  </a:solidFill>
                  <a:latin typeface="Calibri" pitchFamily="34" charset="0"/>
                </a:rPr>
                <a:t>Full Cost </a:t>
              </a:r>
            </a:p>
            <a:p>
              <a:pPr>
                <a:buClrTx/>
              </a:pPr>
              <a:r>
                <a:rPr lang="en-US" sz="1000" b="0" dirty="0">
                  <a:solidFill>
                    <a:schemeClr val="tx2"/>
                  </a:solidFill>
                  <a:latin typeface="Calibri" pitchFamily="34" charset="0"/>
                </a:rPr>
                <a:t>Organizations</a:t>
              </a:r>
            </a:p>
          </p:txBody>
        </p:sp>
        <p:sp>
          <p:nvSpPr>
            <p:cNvPr id="352263" name="Text Box 72"/>
            <p:cNvSpPr txBox="1">
              <a:spLocks noChangeArrowheads="1"/>
            </p:cNvSpPr>
            <p:nvPr/>
          </p:nvSpPr>
          <p:spPr bwMode="auto">
            <a:xfrm>
              <a:off x="2234" y="720"/>
              <a:ext cx="740" cy="252"/>
            </a:xfrm>
            <a:prstGeom prst="rect">
              <a:avLst/>
            </a:prstGeom>
            <a:noFill/>
            <a:ln w="9525" algn="ctr">
              <a:noFill/>
              <a:miter lim="800000"/>
              <a:headEnd/>
              <a:tailEnd/>
            </a:ln>
          </p:spPr>
          <p:txBody>
            <a:bodyPr wrap="none">
              <a:spAutoFit/>
            </a:bodyPr>
            <a:lstStyle/>
            <a:p>
              <a:pPr>
                <a:buClrTx/>
              </a:pPr>
              <a:r>
                <a:rPr lang="en-US" sz="1000" b="0" dirty="0">
                  <a:solidFill>
                    <a:schemeClr val="tx2"/>
                  </a:solidFill>
                  <a:latin typeface="Calibri" pitchFamily="34" charset="0"/>
                </a:rPr>
                <a:t>Full Cost </a:t>
              </a:r>
            </a:p>
            <a:p>
              <a:pPr>
                <a:buClrTx/>
              </a:pPr>
              <a:r>
                <a:rPr lang="en-US" sz="1000" b="0" dirty="0">
                  <a:solidFill>
                    <a:schemeClr val="tx2"/>
                  </a:solidFill>
                  <a:latin typeface="Calibri" pitchFamily="34" charset="0"/>
                </a:rPr>
                <a:t>Product/Services</a:t>
              </a:r>
            </a:p>
          </p:txBody>
        </p:sp>
        <p:sp>
          <p:nvSpPr>
            <p:cNvPr id="352264" name="Text Box 73"/>
            <p:cNvSpPr txBox="1">
              <a:spLocks noChangeArrowheads="1"/>
            </p:cNvSpPr>
            <p:nvPr/>
          </p:nvSpPr>
          <p:spPr bwMode="auto">
            <a:xfrm>
              <a:off x="3878" y="728"/>
              <a:ext cx="517" cy="252"/>
            </a:xfrm>
            <a:prstGeom prst="rect">
              <a:avLst/>
            </a:prstGeom>
            <a:noFill/>
            <a:ln w="9525" algn="ctr">
              <a:noFill/>
              <a:miter lim="800000"/>
              <a:headEnd/>
              <a:tailEnd/>
            </a:ln>
          </p:spPr>
          <p:txBody>
            <a:bodyPr wrap="none">
              <a:spAutoFit/>
            </a:bodyPr>
            <a:lstStyle/>
            <a:p>
              <a:pPr>
                <a:buClrTx/>
              </a:pPr>
              <a:r>
                <a:rPr lang="en-US" sz="1000" b="0" dirty="0">
                  <a:solidFill>
                    <a:schemeClr val="tx2"/>
                  </a:solidFill>
                  <a:latin typeface="Calibri" pitchFamily="34" charset="0"/>
                </a:rPr>
                <a:t>Full Cost </a:t>
              </a:r>
            </a:p>
            <a:p>
              <a:pPr>
                <a:buClrTx/>
              </a:pPr>
              <a:r>
                <a:rPr lang="en-US" sz="1000" b="0" dirty="0">
                  <a:solidFill>
                    <a:schemeClr val="tx2"/>
                  </a:solidFill>
                  <a:latin typeface="Calibri" pitchFamily="34" charset="0"/>
                </a:rPr>
                <a:t>Customers</a:t>
              </a:r>
            </a:p>
          </p:txBody>
        </p:sp>
        <p:sp>
          <p:nvSpPr>
            <p:cNvPr id="352265" name="Line 74"/>
            <p:cNvSpPr>
              <a:spLocks noChangeShapeType="1"/>
            </p:cNvSpPr>
            <p:nvPr/>
          </p:nvSpPr>
          <p:spPr bwMode="auto">
            <a:xfrm>
              <a:off x="1920" y="720"/>
              <a:ext cx="0" cy="3312"/>
            </a:xfrm>
            <a:prstGeom prst="line">
              <a:avLst/>
            </a:prstGeom>
            <a:noFill/>
            <a:ln w="38100">
              <a:solidFill>
                <a:srgbClr val="990099"/>
              </a:solidFill>
              <a:prstDash val="dash"/>
              <a:round/>
              <a:headEnd/>
              <a:tailEnd/>
            </a:ln>
          </p:spPr>
          <p:txBody>
            <a:bodyPr anchor="ctr"/>
            <a:lstStyle/>
            <a:p>
              <a:endParaRPr lang="en-US" dirty="0"/>
            </a:p>
          </p:txBody>
        </p:sp>
        <p:sp>
          <p:nvSpPr>
            <p:cNvPr id="352266" name="Line 75"/>
            <p:cNvSpPr>
              <a:spLocks noChangeShapeType="1"/>
            </p:cNvSpPr>
            <p:nvPr/>
          </p:nvSpPr>
          <p:spPr bwMode="auto">
            <a:xfrm>
              <a:off x="3552" y="720"/>
              <a:ext cx="0" cy="3312"/>
            </a:xfrm>
            <a:prstGeom prst="line">
              <a:avLst/>
            </a:prstGeom>
            <a:noFill/>
            <a:ln w="38100">
              <a:solidFill>
                <a:srgbClr val="990099"/>
              </a:solidFill>
              <a:prstDash val="dash"/>
              <a:round/>
              <a:headEnd/>
              <a:tailEnd/>
            </a:ln>
          </p:spPr>
          <p:txBody>
            <a:bodyPr anchor="ctr"/>
            <a:lstStyle/>
            <a:p>
              <a:endParaRPr lang="en-US" dirty="0"/>
            </a:p>
          </p:txBody>
        </p:sp>
        <p:sp>
          <p:nvSpPr>
            <p:cNvPr id="352267" name="Line 76"/>
            <p:cNvSpPr>
              <a:spLocks noChangeShapeType="1"/>
            </p:cNvSpPr>
            <p:nvPr/>
          </p:nvSpPr>
          <p:spPr bwMode="auto">
            <a:xfrm>
              <a:off x="336" y="1154"/>
              <a:ext cx="4368" cy="0"/>
            </a:xfrm>
            <a:prstGeom prst="line">
              <a:avLst/>
            </a:prstGeom>
            <a:noFill/>
            <a:ln w="9525">
              <a:solidFill>
                <a:srgbClr val="990099"/>
              </a:solidFill>
              <a:round/>
              <a:headEnd/>
              <a:tailEnd/>
            </a:ln>
          </p:spPr>
          <p:txBody>
            <a:bodyPr anchor="ctr"/>
            <a:lstStyle/>
            <a:p>
              <a:endParaRPr lang="en-US" dirty="0"/>
            </a:p>
          </p:txBody>
        </p:sp>
        <p:sp>
          <p:nvSpPr>
            <p:cNvPr id="352268" name="AutoShape 72"/>
            <p:cNvSpPr>
              <a:spLocks noChangeArrowheads="1"/>
            </p:cNvSpPr>
            <p:nvPr/>
          </p:nvSpPr>
          <p:spPr bwMode="auto">
            <a:xfrm>
              <a:off x="288" y="1344"/>
              <a:ext cx="1392" cy="528"/>
            </a:xfrm>
            <a:prstGeom prst="flowChartProcess">
              <a:avLst/>
            </a:prstGeom>
            <a:solidFill>
              <a:srgbClr val="CCFFCC"/>
            </a:solidFill>
            <a:ln w="9525">
              <a:solidFill>
                <a:schemeClr val="tx1"/>
              </a:solidFill>
              <a:miter lim="800000"/>
              <a:headEnd/>
              <a:tailEnd/>
            </a:ln>
          </p:spPr>
          <p:txBody>
            <a:bodyPr wrap="none" anchor="ctr"/>
            <a:lstStyle/>
            <a:p>
              <a:pPr>
                <a:buClrTx/>
              </a:pPr>
              <a:r>
                <a:rPr lang="en-US" sz="1000" b="0" dirty="0">
                  <a:latin typeface="Calibri" pitchFamily="34" charset="0"/>
                </a:rPr>
                <a:t>IMCOM:</a:t>
              </a:r>
            </a:p>
            <a:p>
              <a:pPr>
                <a:buClrTx/>
              </a:pPr>
              <a:r>
                <a:rPr lang="en-US" sz="1000" b="0" dirty="0">
                  <a:latin typeface="Calibri" pitchFamily="34" charset="0"/>
                </a:rPr>
                <a:t>Garrison</a:t>
              </a:r>
            </a:p>
          </p:txBody>
        </p:sp>
        <p:sp>
          <p:nvSpPr>
            <p:cNvPr id="352269" name="AutoShape 73"/>
            <p:cNvSpPr>
              <a:spLocks noChangeArrowheads="1"/>
            </p:cNvSpPr>
            <p:nvPr/>
          </p:nvSpPr>
          <p:spPr bwMode="auto">
            <a:xfrm>
              <a:off x="288" y="2160"/>
              <a:ext cx="1392" cy="528"/>
            </a:xfrm>
            <a:prstGeom prst="flowChartProcess">
              <a:avLst/>
            </a:prstGeom>
            <a:solidFill>
              <a:srgbClr val="CCFFFF"/>
            </a:solidFill>
            <a:ln w="9525">
              <a:solidFill>
                <a:schemeClr val="tx1"/>
              </a:solidFill>
              <a:miter lim="800000"/>
              <a:headEnd/>
              <a:tailEnd/>
            </a:ln>
          </p:spPr>
          <p:txBody>
            <a:bodyPr wrap="none" anchor="ctr"/>
            <a:lstStyle/>
            <a:p>
              <a:pPr>
                <a:buClrTx/>
              </a:pPr>
              <a:r>
                <a:rPr lang="en-US" sz="1000" b="0" dirty="0">
                  <a:latin typeface="Calibri" pitchFamily="34" charset="0"/>
                </a:rPr>
                <a:t>TRADOC:</a:t>
              </a:r>
            </a:p>
            <a:p>
              <a:pPr>
                <a:buClrTx/>
              </a:pPr>
              <a:r>
                <a:rPr lang="en-US" sz="1000" b="0" dirty="0">
                  <a:latin typeface="Calibri" pitchFamily="34" charset="0"/>
                </a:rPr>
                <a:t>Ranger School</a:t>
              </a:r>
            </a:p>
          </p:txBody>
        </p:sp>
        <p:sp>
          <p:nvSpPr>
            <p:cNvPr id="352270" name="AutoShape 74"/>
            <p:cNvSpPr>
              <a:spLocks noChangeArrowheads="1"/>
            </p:cNvSpPr>
            <p:nvPr/>
          </p:nvSpPr>
          <p:spPr bwMode="auto">
            <a:xfrm>
              <a:off x="288" y="3024"/>
              <a:ext cx="1440" cy="528"/>
            </a:xfrm>
            <a:prstGeom prst="flowChartProcess">
              <a:avLst/>
            </a:prstGeom>
            <a:solidFill>
              <a:srgbClr val="FFFF99"/>
            </a:solidFill>
            <a:ln w="9525">
              <a:solidFill>
                <a:schemeClr val="tx1"/>
              </a:solidFill>
              <a:miter lim="800000"/>
              <a:headEnd/>
              <a:tailEnd/>
            </a:ln>
          </p:spPr>
          <p:txBody>
            <a:bodyPr wrap="none" anchor="ctr"/>
            <a:lstStyle/>
            <a:p>
              <a:pPr>
                <a:buClrTx/>
              </a:pPr>
              <a:r>
                <a:rPr lang="en-US" sz="1000" b="0" dirty="0">
                  <a:latin typeface="Calibri" pitchFamily="34" charset="0"/>
                </a:rPr>
                <a:t>FORSCOM:</a:t>
              </a:r>
            </a:p>
            <a:p>
              <a:pPr>
                <a:buClrTx/>
              </a:pPr>
              <a:r>
                <a:rPr lang="en-US" sz="1000" b="0" dirty="0">
                  <a:latin typeface="Calibri" pitchFamily="34" charset="0"/>
                </a:rPr>
                <a:t>1</a:t>
              </a:r>
              <a:r>
                <a:rPr lang="en-US" sz="1000" b="0" baseline="30000" dirty="0">
                  <a:latin typeface="Calibri" pitchFamily="34" charset="0"/>
                </a:rPr>
                <a:t>st</a:t>
              </a:r>
              <a:r>
                <a:rPr lang="en-US" sz="1000" b="0" dirty="0">
                  <a:latin typeface="Calibri" pitchFamily="34" charset="0"/>
                </a:rPr>
                <a:t> Brigade Combat Team</a:t>
              </a:r>
            </a:p>
          </p:txBody>
        </p:sp>
        <p:sp>
          <p:nvSpPr>
            <p:cNvPr id="352271" name="AutoShape 75"/>
            <p:cNvSpPr>
              <a:spLocks noChangeArrowheads="1"/>
            </p:cNvSpPr>
            <p:nvPr/>
          </p:nvSpPr>
          <p:spPr bwMode="auto">
            <a:xfrm>
              <a:off x="2064" y="1296"/>
              <a:ext cx="1296" cy="624"/>
            </a:xfrm>
            <a:prstGeom prst="flowChartDocument">
              <a:avLst/>
            </a:prstGeom>
            <a:solidFill>
              <a:srgbClr val="CCFFCC"/>
            </a:solidFill>
            <a:ln w="9525">
              <a:solidFill>
                <a:schemeClr val="tx1"/>
              </a:solidFill>
              <a:miter lim="800000"/>
              <a:headEnd/>
              <a:tailEnd/>
            </a:ln>
          </p:spPr>
          <p:txBody>
            <a:bodyPr wrap="none" anchor="ctr"/>
            <a:lstStyle/>
            <a:p>
              <a:pPr>
                <a:buClrTx/>
              </a:pPr>
              <a:r>
                <a:rPr lang="en-US" sz="1000" b="0" dirty="0">
                  <a:latin typeface="Calibri" pitchFamily="34" charset="0"/>
                </a:rPr>
                <a:t>Services:</a:t>
              </a:r>
            </a:p>
            <a:p>
              <a:pPr>
                <a:buClrTx/>
              </a:pPr>
              <a:r>
                <a:rPr lang="en-US" sz="1000" b="0" dirty="0">
                  <a:latin typeface="Calibri" pitchFamily="34" charset="0"/>
                </a:rPr>
                <a:t>SSP 29A, 31B</a:t>
              </a:r>
            </a:p>
          </p:txBody>
        </p:sp>
        <p:sp>
          <p:nvSpPr>
            <p:cNvPr id="352272" name="AutoShape 76"/>
            <p:cNvSpPr>
              <a:spLocks noChangeArrowheads="1"/>
            </p:cNvSpPr>
            <p:nvPr/>
          </p:nvSpPr>
          <p:spPr bwMode="auto">
            <a:xfrm>
              <a:off x="2064" y="2064"/>
              <a:ext cx="1296" cy="720"/>
            </a:xfrm>
            <a:prstGeom prst="flowChartDocument">
              <a:avLst/>
            </a:prstGeom>
            <a:solidFill>
              <a:srgbClr val="CCFFFF"/>
            </a:solidFill>
            <a:ln w="9525">
              <a:solidFill>
                <a:schemeClr val="tx1"/>
              </a:solidFill>
              <a:miter lim="800000"/>
              <a:headEnd/>
              <a:tailEnd/>
            </a:ln>
          </p:spPr>
          <p:txBody>
            <a:bodyPr wrap="none" anchor="ctr"/>
            <a:lstStyle/>
            <a:p>
              <a:pPr>
                <a:buClrTx/>
              </a:pPr>
              <a:r>
                <a:rPr lang="en-US" sz="1000" b="0" dirty="0">
                  <a:latin typeface="Calibri" pitchFamily="34" charset="0"/>
                </a:rPr>
                <a:t>Courses:</a:t>
              </a:r>
            </a:p>
            <a:p>
              <a:pPr>
                <a:buClrTx/>
              </a:pPr>
              <a:r>
                <a:rPr lang="en-US" sz="1000" b="0" dirty="0">
                  <a:latin typeface="Calibri" pitchFamily="34" charset="0"/>
                </a:rPr>
                <a:t>Mission technique </a:t>
              </a:r>
            </a:p>
            <a:p>
              <a:pPr>
                <a:buClrTx/>
              </a:pPr>
              <a:r>
                <a:rPr lang="en-US" sz="1000" b="0" dirty="0">
                  <a:latin typeface="Calibri" pitchFamily="34" charset="0"/>
                </a:rPr>
                <a:t>classes, combative </a:t>
              </a:r>
            </a:p>
            <a:p>
              <a:pPr>
                <a:buClrTx/>
              </a:pPr>
              <a:r>
                <a:rPr lang="en-US" sz="1000" b="0" dirty="0">
                  <a:latin typeface="Calibri" pitchFamily="34" charset="0"/>
                </a:rPr>
                <a:t>training</a:t>
              </a:r>
            </a:p>
          </p:txBody>
        </p:sp>
        <p:sp>
          <p:nvSpPr>
            <p:cNvPr id="352273" name="AutoShape 77"/>
            <p:cNvSpPr>
              <a:spLocks noChangeArrowheads="1"/>
            </p:cNvSpPr>
            <p:nvPr/>
          </p:nvSpPr>
          <p:spPr bwMode="auto">
            <a:xfrm>
              <a:off x="2016" y="2928"/>
              <a:ext cx="1248" cy="720"/>
            </a:xfrm>
            <a:prstGeom prst="flowChartDocument">
              <a:avLst/>
            </a:prstGeom>
            <a:solidFill>
              <a:srgbClr val="FFFF99"/>
            </a:solidFill>
            <a:ln w="9525">
              <a:solidFill>
                <a:schemeClr val="tx1"/>
              </a:solidFill>
              <a:miter lim="800000"/>
              <a:headEnd/>
              <a:tailEnd/>
            </a:ln>
          </p:spPr>
          <p:txBody>
            <a:bodyPr wrap="none" anchor="ctr"/>
            <a:lstStyle/>
            <a:p>
              <a:pPr algn="l">
                <a:buClrTx/>
              </a:pPr>
              <a:endParaRPr lang="en-US" sz="1000" b="0" dirty="0">
                <a:latin typeface="Calibri" pitchFamily="34" charset="0"/>
              </a:endParaRPr>
            </a:p>
            <a:p>
              <a:pPr algn="l">
                <a:buClrTx/>
              </a:pPr>
              <a:r>
                <a:rPr lang="en-US" sz="1000" b="0" dirty="0">
                  <a:latin typeface="Calibri" pitchFamily="34" charset="0"/>
                </a:rPr>
                <a:t>        - Ready Unit</a:t>
              </a:r>
            </a:p>
            <a:p>
              <a:pPr algn="l">
                <a:buClrTx/>
              </a:pPr>
              <a:r>
                <a:rPr lang="en-US" sz="1000" b="0" dirty="0">
                  <a:latin typeface="Calibri" pitchFamily="34" charset="0"/>
                </a:rPr>
                <a:t>        - Capability</a:t>
              </a:r>
            </a:p>
          </p:txBody>
        </p:sp>
        <p:sp>
          <p:nvSpPr>
            <p:cNvPr id="352274" name="AutoShape 78"/>
            <p:cNvSpPr>
              <a:spLocks noChangeArrowheads="1"/>
            </p:cNvSpPr>
            <p:nvPr/>
          </p:nvSpPr>
          <p:spPr bwMode="auto">
            <a:xfrm>
              <a:off x="3792" y="3024"/>
              <a:ext cx="1008" cy="528"/>
            </a:xfrm>
            <a:prstGeom prst="flowChartProcess">
              <a:avLst/>
            </a:prstGeom>
            <a:solidFill>
              <a:srgbClr val="FFFF99"/>
            </a:solidFill>
            <a:ln w="9525">
              <a:solidFill>
                <a:schemeClr val="tx1"/>
              </a:solidFill>
              <a:miter lim="800000"/>
              <a:headEnd/>
              <a:tailEnd/>
            </a:ln>
          </p:spPr>
          <p:txBody>
            <a:bodyPr wrap="none" anchor="ctr"/>
            <a:lstStyle/>
            <a:p>
              <a:pPr>
                <a:buClrTx/>
              </a:pPr>
              <a:r>
                <a:rPr lang="en-US" sz="1000" b="0" dirty="0">
                  <a:latin typeface="Calibri" pitchFamily="34" charset="0"/>
                </a:rPr>
                <a:t>Mission </a:t>
              </a:r>
            </a:p>
            <a:p>
              <a:pPr>
                <a:buClrTx/>
              </a:pPr>
              <a:r>
                <a:rPr lang="en-US" sz="1000" b="0" dirty="0">
                  <a:latin typeface="Calibri" pitchFamily="34" charset="0"/>
                </a:rPr>
                <a:t>Commander</a:t>
              </a:r>
            </a:p>
          </p:txBody>
        </p:sp>
        <p:sp>
          <p:nvSpPr>
            <p:cNvPr id="352275" name="AutoShape 79"/>
            <p:cNvSpPr>
              <a:spLocks noChangeArrowheads="1"/>
            </p:cNvSpPr>
            <p:nvPr/>
          </p:nvSpPr>
          <p:spPr bwMode="auto">
            <a:xfrm>
              <a:off x="3792" y="2160"/>
              <a:ext cx="1008" cy="528"/>
            </a:xfrm>
            <a:prstGeom prst="flowChartProcess">
              <a:avLst/>
            </a:prstGeom>
            <a:solidFill>
              <a:srgbClr val="CCFFFF"/>
            </a:solidFill>
            <a:ln w="9525">
              <a:solidFill>
                <a:schemeClr val="tx1"/>
              </a:solidFill>
              <a:miter lim="800000"/>
              <a:headEnd/>
              <a:tailEnd/>
            </a:ln>
          </p:spPr>
          <p:txBody>
            <a:bodyPr wrap="none" anchor="ctr"/>
            <a:lstStyle/>
            <a:p>
              <a:pPr algn="l">
                <a:buClrTx/>
              </a:pPr>
              <a:r>
                <a:rPr lang="en-US" sz="1000" b="0" dirty="0">
                  <a:latin typeface="Calibri" pitchFamily="34" charset="0"/>
                </a:rPr>
                <a:t>- Division / BCT</a:t>
              </a:r>
            </a:p>
            <a:p>
              <a:pPr algn="l">
                <a:buClrTx/>
              </a:pPr>
              <a:r>
                <a:rPr lang="en-US" sz="1000" b="0" dirty="0">
                  <a:latin typeface="Calibri" pitchFamily="34" charset="0"/>
                </a:rPr>
                <a:t>- MOS</a:t>
              </a:r>
            </a:p>
            <a:p>
              <a:pPr algn="l">
                <a:buClrTx/>
              </a:pPr>
              <a:r>
                <a:rPr lang="en-US" sz="1000" b="0" dirty="0">
                  <a:latin typeface="Calibri" pitchFamily="34" charset="0"/>
                </a:rPr>
                <a:t>- FMS</a:t>
              </a:r>
            </a:p>
          </p:txBody>
        </p:sp>
        <p:sp>
          <p:nvSpPr>
            <p:cNvPr id="352276" name="AutoShape 80"/>
            <p:cNvSpPr>
              <a:spLocks noChangeArrowheads="1"/>
            </p:cNvSpPr>
            <p:nvPr/>
          </p:nvSpPr>
          <p:spPr bwMode="auto">
            <a:xfrm>
              <a:off x="3744" y="1344"/>
              <a:ext cx="1056" cy="528"/>
            </a:xfrm>
            <a:prstGeom prst="flowChartProcess">
              <a:avLst/>
            </a:prstGeom>
            <a:solidFill>
              <a:srgbClr val="CCFFCC"/>
            </a:solidFill>
            <a:ln w="9525">
              <a:solidFill>
                <a:schemeClr val="tx1"/>
              </a:solidFill>
              <a:miter lim="800000"/>
              <a:headEnd/>
              <a:tailEnd/>
            </a:ln>
          </p:spPr>
          <p:txBody>
            <a:bodyPr wrap="none" anchor="ctr"/>
            <a:lstStyle/>
            <a:p>
              <a:pPr algn="l">
                <a:buClrTx/>
              </a:pPr>
              <a:r>
                <a:rPr lang="en-US" sz="1000" b="0" dirty="0">
                  <a:latin typeface="Calibri" pitchFamily="34" charset="0"/>
                </a:rPr>
                <a:t>- Tenants </a:t>
              </a:r>
            </a:p>
          </p:txBody>
        </p:sp>
      </p:grpSp>
      <p:cxnSp>
        <p:nvCxnSpPr>
          <p:cNvPr id="43" name="Straight Arrow Connector 42"/>
          <p:cNvCxnSpPr>
            <a:cxnSpLocks noChangeShapeType="1"/>
          </p:cNvCxnSpPr>
          <p:nvPr/>
        </p:nvCxnSpPr>
        <p:spPr bwMode="auto">
          <a:xfrm>
            <a:off x="1600200" y="2438400"/>
            <a:ext cx="228600" cy="1588"/>
          </a:xfrm>
          <a:prstGeom prst="straightConnector1">
            <a:avLst/>
          </a:prstGeom>
          <a:noFill/>
          <a:ln w="9525" algn="ctr">
            <a:solidFill>
              <a:schemeClr val="tx1"/>
            </a:solidFill>
            <a:round/>
            <a:headEnd/>
            <a:tailEnd type="arrow" w="med" len="med"/>
          </a:ln>
        </p:spPr>
      </p:cxnSp>
      <p:cxnSp>
        <p:nvCxnSpPr>
          <p:cNvPr id="44" name="Straight Arrow Connector 43"/>
          <p:cNvCxnSpPr>
            <a:cxnSpLocks noChangeShapeType="1"/>
          </p:cNvCxnSpPr>
          <p:nvPr/>
        </p:nvCxnSpPr>
        <p:spPr bwMode="auto">
          <a:xfrm>
            <a:off x="1600200" y="3276600"/>
            <a:ext cx="228600" cy="1588"/>
          </a:xfrm>
          <a:prstGeom prst="straightConnector1">
            <a:avLst/>
          </a:prstGeom>
          <a:noFill/>
          <a:ln w="9525" algn="ctr">
            <a:solidFill>
              <a:schemeClr val="tx1"/>
            </a:solidFill>
            <a:round/>
            <a:headEnd/>
            <a:tailEnd type="arrow" w="med" len="med"/>
          </a:ln>
        </p:spPr>
      </p:cxnSp>
      <p:cxnSp>
        <p:nvCxnSpPr>
          <p:cNvPr id="45" name="Straight Arrow Connector 44"/>
          <p:cNvCxnSpPr>
            <a:cxnSpLocks noChangeShapeType="1"/>
          </p:cNvCxnSpPr>
          <p:nvPr/>
        </p:nvCxnSpPr>
        <p:spPr bwMode="auto">
          <a:xfrm>
            <a:off x="1600200" y="4343400"/>
            <a:ext cx="228600" cy="1588"/>
          </a:xfrm>
          <a:prstGeom prst="straightConnector1">
            <a:avLst/>
          </a:prstGeom>
          <a:noFill/>
          <a:ln w="9525" algn="ctr">
            <a:solidFill>
              <a:schemeClr val="tx1"/>
            </a:solidFill>
            <a:round/>
            <a:headEnd/>
            <a:tailEnd type="arrow" w="med" len="med"/>
          </a:ln>
        </p:spPr>
      </p:cxnSp>
      <p:cxnSp>
        <p:nvCxnSpPr>
          <p:cNvPr id="46" name="Straight Arrow Connector 45"/>
          <p:cNvCxnSpPr>
            <a:cxnSpLocks noChangeShapeType="1"/>
          </p:cNvCxnSpPr>
          <p:nvPr/>
        </p:nvCxnSpPr>
        <p:spPr bwMode="auto">
          <a:xfrm>
            <a:off x="3276600" y="2438400"/>
            <a:ext cx="228600" cy="1588"/>
          </a:xfrm>
          <a:prstGeom prst="straightConnector1">
            <a:avLst/>
          </a:prstGeom>
          <a:noFill/>
          <a:ln w="9525" algn="ctr">
            <a:solidFill>
              <a:schemeClr val="tx1"/>
            </a:solidFill>
            <a:round/>
            <a:headEnd/>
            <a:tailEnd type="arrow" w="med" len="med"/>
          </a:ln>
        </p:spPr>
      </p:cxnSp>
      <p:cxnSp>
        <p:nvCxnSpPr>
          <p:cNvPr id="47" name="Straight Arrow Connector 46"/>
          <p:cNvCxnSpPr>
            <a:cxnSpLocks noChangeShapeType="1"/>
          </p:cNvCxnSpPr>
          <p:nvPr/>
        </p:nvCxnSpPr>
        <p:spPr bwMode="auto">
          <a:xfrm>
            <a:off x="3276600" y="3276600"/>
            <a:ext cx="228600" cy="1588"/>
          </a:xfrm>
          <a:prstGeom prst="straightConnector1">
            <a:avLst/>
          </a:prstGeom>
          <a:noFill/>
          <a:ln w="9525" algn="ctr">
            <a:solidFill>
              <a:schemeClr val="tx1"/>
            </a:solidFill>
            <a:round/>
            <a:headEnd/>
            <a:tailEnd type="arrow" w="med" len="med"/>
          </a:ln>
        </p:spPr>
      </p:cxnSp>
      <p:cxnSp>
        <p:nvCxnSpPr>
          <p:cNvPr id="48" name="Straight Arrow Connector 47"/>
          <p:cNvCxnSpPr>
            <a:cxnSpLocks noChangeShapeType="1"/>
          </p:cNvCxnSpPr>
          <p:nvPr/>
        </p:nvCxnSpPr>
        <p:spPr bwMode="auto">
          <a:xfrm>
            <a:off x="3276600" y="4343400"/>
            <a:ext cx="228600" cy="1588"/>
          </a:xfrm>
          <a:prstGeom prst="straightConnector1">
            <a:avLst/>
          </a:prstGeom>
          <a:noFill/>
          <a:ln w="9525" algn="ctr">
            <a:solidFill>
              <a:schemeClr val="tx1"/>
            </a:solidFill>
            <a:round/>
            <a:headEnd/>
            <a:tailEnd type="arrow" w="med" len="med"/>
          </a:ln>
        </p:spPr>
      </p:cxnSp>
      <p:sp>
        <p:nvSpPr>
          <p:cNvPr id="352286" name="Text Box 30"/>
          <p:cNvSpPr txBox="1">
            <a:spLocks noChangeArrowheads="1"/>
          </p:cNvSpPr>
          <p:nvPr/>
        </p:nvSpPr>
        <p:spPr bwMode="auto">
          <a:xfrm>
            <a:off x="4800600" y="1776413"/>
            <a:ext cx="3886200" cy="2190750"/>
          </a:xfrm>
          <a:prstGeom prst="rect">
            <a:avLst/>
          </a:prstGeom>
          <a:noFill/>
          <a:ln w="12700" algn="ctr">
            <a:noFill/>
            <a:miter lim="800000"/>
            <a:headEnd/>
            <a:tailEnd/>
          </a:ln>
          <a:effectLst/>
        </p:spPr>
        <p:txBody>
          <a:bodyPr lIns="92075" tIns="0" rIns="92075" bIns="0">
            <a:spAutoFit/>
          </a:bodyPr>
          <a:lstStyle/>
          <a:p>
            <a:pPr marL="228600" indent="-228600" algn="l">
              <a:buFontTx/>
              <a:buChar char="•"/>
            </a:pPr>
            <a:r>
              <a:rPr lang="en-US" sz="2400" b="0" dirty="0"/>
              <a:t>Section 2 focused on the shapes depicted in the Cost Model</a:t>
            </a:r>
          </a:p>
          <a:p>
            <a:pPr marL="228600" indent="-228600" algn="l">
              <a:buFontTx/>
              <a:buChar char="•"/>
            </a:pPr>
            <a:endParaRPr lang="en-US" sz="2400" b="0" dirty="0"/>
          </a:p>
          <a:p>
            <a:pPr marL="228600" indent="-228600" algn="l">
              <a:buFontTx/>
              <a:buChar char="•"/>
            </a:pPr>
            <a:r>
              <a:rPr lang="en-US" sz="2400" b="0" dirty="0"/>
              <a:t>Section 3 focuses on the arrows in the Cost Model</a:t>
            </a:r>
          </a:p>
        </p:txBody>
      </p:sp>
      <p:sp>
        <p:nvSpPr>
          <p:cNvPr id="29" name="Slide Number Placeholder 28"/>
          <p:cNvSpPr>
            <a:spLocks noGrp="1"/>
          </p:cNvSpPr>
          <p:nvPr>
            <p:ph type="sldNum" sz="quarter" idx="10"/>
          </p:nvPr>
        </p:nvSpPr>
        <p:spPr/>
        <p:txBody>
          <a:bodyPr/>
          <a:lstStyle/>
          <a:p>
            <a:fld id="{704A1AC0-E45B-43F7-9383-FC2586113505}" type="slidenum">
              <a:rPr lang="en-US" smtClean="0"/>
              <a:pPr/>
              <a:t>4</a:t>
            </a:fld>
            <a:endParaRPr lang="en-US" dirty="0"/>
          </a:p>
        </p:txBody>
      </p:sp>
      <p:sp>
        <p:nvSpPr>
          <p:cNvPr id="30" name="Footer Placeholder 29"/>
          <p:cNvSpPr>
            <a:spLocks noGrp="1"/>
          </p:cNvSpPr>
          <p:nvPr>
            <p:ph type="ftr" sz="quarter" idx="11"/>
          </p:nvPr>
        </p:nvSpPr>
        <p:spPr/>
        <p:txBody>
          <a:bodyPr/>
          <a:lstStyle/>
          <a:p>
            <a:r>
              <a:rPr lang="en-US" dirty="0" smtClean="0"/>
              <a:t>S3L1_p</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Title 1"/>
          <p:cNvSpPr>
            <a:spLocks noGrp="1"/>
          </p:cNvSpPr>
          <p:nvPr>
            <p:ph type="title" idx="4294967295"/>
          </p:nvPr>
        </p:nvSpPr>
        <p:spPr bwMode="auto">
          <a:xfrm>
            <a:off x="457200" y="274638"/>
            <a:ext cx="8229600" cy="715962"/>
          </a:xfrm>
          <a:prstGeom prst="rect">
            <a:avLst/>
          </a:prstGeom>
          <a:noFill/>
          <a:ln>
            <a:miter lim="800000"/>
            <a:headEnd/>
            <a:tailEnd/>
          </a:ln>
        </p:spPr>
        <p:txBody>
          <a:bodyPr anchor="ctr"/>
          <a:lstStyle/>
          <a:p>
            <a:r>
              <a:rPr lang="en-US" dirty="0" smtClean="0"/>
              <a:t>Cost Flow Methods</a:t>
            </a:r>
          </a:p>
        </p:txBody>
      </p:sp>
      <p:sp>
        <p:nvSpPr>
          <p:cNvPr id="354307" name="Footer Placeholder 1"/>
          <p:cNvSpPr txBox="1">
            <a:spLocks noGrp="1"/>
          </p:cNvSpPr>
          <p:nvPr/>
        </p:nvSpPr>
        <p:spPr bwMode="auto">
          <a:xfrm>
            <a:off x="190500" y="6561138"/>
            <a:ext cx="8763000" cy="236537"/>
          </a:xfrm>
          <a:prstGeom prst="rect">
            <a:avLst/>
          </a:prstGeom>
          <a:noFill/>
          <a:ln w="9525">
            <a:noFill/>
            <a:miter lim="800000"/>
            <a:headEnd/>
            <a:tailEnd/>
          </a:ln>
        </p:spPr>
        <p:txBody>
          <a:bodyPr/>
          <a:lstStyle/>
          <a:p>
            <a:pPr algn="l">
              <a:buClrTx/>
              <a:tabLst>
                <a:tab pos="8572500" algn="r"/>
              </a:tabLst>
            </a:pPr>
            <a:r>
              <a:rPr lang="en-US" sz="1000" b="0" dirty="0">
                <a:solidFill>
                  <a:srgbClr val="FFFFFF"/>
                </a:solidFill>
                <a:latin typeface="Calibri" pitchFamily="34" charset="0"/>
                <a:ea typeface="ＭＳ Ｐゴシック" pitchFamily="34" charset="-128"/>
              </a:rPr>
              <a:t>	</a:t>
            </a:r>
            <a:fld id="{4857C096-63BC-4709-98C6-A904A5308F92}" type="slidenum">
              <a:rPr lang="en-US" sz="1000" b="0">
                <a:solidFill>
                  <a:srgbClr val="FFFFFF"/>
                </a:solidFill>
                <a:latin typeface="Calibri" pitchFamily="34" charset="0"/>
                <a:ea typeface="ＭＳ Ｐゴシック" pitchFamily="34" charset="-128"/>
              </a:rPr>
              <a:pPr algn="l">
                <a:buClrTx/>
                <a:tabLst>
                  <a:tab pos="8572500" algn="r"/>
                </a:tabLst>
              </a:pPr>
              <a:t>5</a:t>
            </a:fld>
            <a:endParaRPr lang="en-US" sz="1000" b="0" dirty="0">
              <a:solidFill>
                <a:srgbClr val="FFFFFF"/>
              </a:solidFill>
              <a:latin typeface="Calibri" pitchFamily="34" charset="0"/>
              <a:ea typeface="ＭＳ Ｐゴシック" pitchFamily="34" charset="-128"/>
            </a:endParaRPr>
          </a:p>
        </p:txBody>
      </p:sp>
      <p:sp>
        <p:nvSpPr>
          <p:cNvPr id="5" name="Rectangle 2"/>
          <p:cNvSpPr txBox="1">
            <a:spLocks noChangeArrowheads="1"/>
          </p:cNvSpPr>
          <p:nvPr/>
        </p:nvSpPr>
        <p:spPr>
          <a:xfrm>
            <a:off x="228600" y="152400"/>
            <a:ext cx="8686800" cy="838200"/>
          </a:xfrm>
          <a:prstGeom prst="rect">
            <a:avLst/>
          </a:prstGeom>
          <a:ln/>
        </p:spPr>
        <p:txBody>
          <a:bodyPr/>
          <a:lstStyle/>
          <a:p>
            <a:pPr eaLnBrk="0" hangingPunct="0">
              <a:buClrTx/>
              <a:defRPr/>
            </a:pPr>
            <a:endParaRPr lang="en-US" sz="1000" kern="0" dirty="0">
              <a:latin typeface="+mj-lt"/>
              <a:ea typeface="+mj-ea"/>
              <a:cs typeface="+mj-cs"/>
            </a:endParaRPr>
          </a:p>
        </p:txBody>
      </p:sp>
      <p:grpSp>
        <p:nvGrpSpPr>
          <p:cNvPr id="3" name="Group 4"/>
          <p:cNvGrpSpPr>
            <a:grpSpLocks/>
          </p:cNvGrpSpPr>
          <p:nvPr/>
        </p:nvGrpSpPr>
        <p:grpSpPr bwMode="auto">
          <a:xfrm>
            <a:off x="200025" y="1447800"/>
            <a:ext cx="4278313" cy="3733800"/>
            <a:chOff x="336" y="720"/>
            <a:chExt cx="4368" cy="3312"/>
          </a:xfrm>
        </p:grpSpPr>
        <p:sp>
          <p:nvSpPr>
            <p:cNvPr id="354310" name="Text Box 71"/>
            <p:cNvSpPr txBox="1">
              <a:spLocks noChangeArrowheads="1"/>
            </p:cNvSpPr>
            <p:nvPr/>
          </p:nvSpPr>
          <p:spPr bwMode="auto">
            <a:xfrm>
              <a:off x="689" y="720"/>
              <a:ext cx="625" cy="252"/>
            </a:xfrm>
            <a:prstGeom prst="rect">
              <a:avLst/>
            </a:prstGeom>
            <a:noFill/>
            <a:ln w="9525" algn="ctr">
              <a:noFill/>
              <a:miter lim="800000"/>
              <a:headEnd/>
              <a:tailEnd/>
            </a:ln>
          </p:spPr>
          <p:txBody>
            <a:bodyPr wrap="none">
              <a:spAutoFit/>
            </a:bodyPr>
            <a:lstStyle/>
            <a:p>
              <a:pPr>
                <a:buClrTx/>
              </a:pPr>
              <a:r>
                <a:rPr lang="en-US" sz="1000" b="0" dirty="0">
                  <a:solidFill>
                    <a:schemeClr val="tx2"/>
                  </a:solidFill>
                  <a:latin typeface="Calibri" pitchFamily="34" charset="0"/>
                </a:rPr>
                <a:t>Full Cost </a:t>
              </a:r>
            </a:p>
            <a:p>
              <a:pPr>
                <a:buClrTx/>
              </a:pPr>
              <a:r>
                <a:rPr lang="en-US" sz="1000" b="0" dirty="0">
                  <a:solidFill>
                    <a:schemeClr val="tx2"/>
                  </a:solidFill>
                  <a:latin typeface="Calibri" pitchFamily="34" charset="0"/>
                </a:rPr>
                <a:t>Organizations</a:t>
              </a:r>
            </a:p>
          </p:txBody>
        </p:sp>
        <p:sp>
          <p:nvSpPr>
            <p:cNvPr id="354311" name="Text Box 72"/>
            <p:cNvSpPr txBox="1">
              <a:spLocks noChangeArrowheads="1"/>
            </p:cNvSpPr>
            <p:nvPr/>
          </p:nvSpPr>
          <p:spPr bwMode="auto">
            <a:xfrm>
              <a:off x="2234" y="720"/>
              <a:ext cx="740" cy="252"/>
            </a:xfrm>
            <a:prstGeom prst="rect">
              <a:avLst/>
            </a:prstGeom>
            <a:noFill/>
            <a:ln w="9525" algn="ctr">
              <a:noFill/>
              <a:miter lim="800000"/>
              <a:headEnd/>
              <a:tailEnd/>
            </a:ln>
          </p:spPr>
          <p:txBody>
            <a:bodyPr wrap="none">
              <a:spAutoFit/>
            </a:bodyPr>
            <a:lstStyle/>
            <a:p>
              <a:pPr>
                <a:buClrTx/>
              </a:pPr>
              <a:r>
                <a:rPr lang="en-US" sz="1000" b="0" dirty="0">
                  <a:solidFill>
                    <a:schemeClr val="tx2"/>
                  </a:solidFill>
                  <a:latin typeface="Calibri" pitchFamily="34" charset="0"/>
                </a:rPr>
                <a:t>Full Cost </a:t>
              </a:r>
            </a:p>
            <a:p>
              <a:pPr>
                <a:buClrTx/>
              </a:pPr>
              <a:r>
                <a:rPr lang="en-US" sz="1000" b="0" dirty="0">
                  <a:solidFill>
                    <a:schemeClr val="tx2"/>
                  </a:solidFill>
                  <a:latin typeface="Calibri" pitchFamily="34" charset="0"/>
                </a:rPr>
                <a:t>Product/Services</a:t>
              </a:r>
            </a:p>
          </p:txBody>
        </p:sp>
        <p:sp>
          <p:nvSpPr>
            <p:cNvPr id="354312" name="Text Box 73"/>
            <p:cNvSpPr txBox="1">
              <a:spLocks noChangeArrowheads="1"/>
            </p:cNvSpPr>
            <p:nvPr/>
          </p:nvSpPr>
          <p:spPr bwMode="auto">
            <a:xfrm>
              <a:off x="3878" y="728"/>
              <a:ext cx="517" cy="252"/>
            </a:xfrm>
            <a:prstGeom prst="rect">
              <a:avLst/>
            </a:prstGeom>
            <a:noFill/>
            <a:ln w="9525" algn="ctr">
              <a:noFill/>
              <a:miter lim="800000"/>
              <a:headEnd/>
              <a:tailEnd/>
            </a:ln>
          </p:spPr>
          <p:txBody>
            <a:bodyPr wrap="none">
              <a:spAutoFit/>
            </a:bodyPr>
            <a:lstStyle/>
            <a:p>
              <a:pPr>
                <a:buClrTx/>
              </a:pPr>
              <a:r>
                <a:rPr lang="en-US" sz="1000" b="0" dirty="0">
                  <a:solidFill>
                    <a:schemeClr val="tx2"/>
                  </a:solidFill>
                  <a:latin typeface="Calibri" pitchFamily="34" charset="0"/>
                </a:rPr>
                <a:t>Full Cost </a:t>
              </a:r>
            </a:p>
            <a:p>
              <a:pPr>
                <a:buClrTx/>
              </a:pPr>
              <a:r>
                <a:rPr lang="en-US" sz="1000" b="0" dirty="0">
                  <a:solidFill>
                    <a:schemeClr val="tx2"/>
                  </a:solidFill>
                  <a:latin typeface="Calibri" pitchFamily="34" charset="0"/>
                </a:rPr>
                <a:t>Customers</a:t>
              </a:r>
            </a:p>
          </p:txBody>
        </p:sp>
        <p:sp>
          <p:nvSpPr>
            <p:cNvPr id="354313" name="Line 74"/>
            <p:cNvSpPr>
              <a:spLocks noChangeShapeType="1"/>
            </p:cNvSpPr>
            <p:nvPr/>
          </p:nvSpPr>
          <p:spPr bwMode="auto">
            <a:xfrm>
              <a:off x="1920" y="720"/>
              <a:ext cx="0" cy="3312"/>
            </a:xfrm>
            <a:prstGeom prst="line">
              <a:avLst/>
            </a:prstGeom>
            <a:noFill/>
            <a:ln w="38100">
              <a:solidFill>
                <a:srgbClr val="990099"/>
              </a:solidFill>
              <a:prstDash val="dash"/>
              <a:round/>
              <a:headEnd/>
              <a:tailEnd/>
            </a:ln>
          </p:spPr>
          <p:txBody>
            <a:bodyPr anchor="ctr"/>
            <a:lstStyle/>
            <a:p>
              <a:endParaRPr lang="en-US" dirty="0"/>
            </a:p>
          </p:txBody>
        </p:sp>
        <p:sp>
          <p:nvSpPr>
            <p:cNvPr id="354314" name="Line 75"/>
            <p:cNvSpPr>
              <a:spLocks noChangeShapeType="1"/>
            </p:cNvSpPr>
            <p:nvPr/>
          </p:nvSpPr>
          <p:spPr bwMode="auto">
            <a:xfrm>
              <a:off x="3552" y="720"/>
              <a:ext cx="0" cy="3312"/>
            </a:xfrm>
            <a:prstGeom prst="line">
              <a:avLst/>
            </a:prstGeom>
            <a:noFill/>
            <a:ln w="38100">
              <a:solidFill>
                <a:srgbClr val="990099"/>
              </a:solidFill>
              <a:prstDash val="dash"/>
              <a:round/>
              <a:headEnd/>
              <a:tailEnd/>
            </a:ln>
          </p:spPr>
          <p:txBody>
            <a:bodyPr anchor="ctr"/>
            <a:lstStyle/>
            <a:p>
              <a:endParaRPr lang="en-US" dirty="0"/>
            </a:p>
          </p:txBody>
        </p:sp>
        <p:sp>
          <p:nvSpPr>
            <p:cNvPr id="354315" name="Line 76"/>
            <p:cNvSpPr>
              <a:spLocks noChangeShapeType="1"/>
            </p:cNvSpPr>
            <p:nvPr/>
          </p:nvSpPr>
          <p:spPr bwMode="auto">
            <a:xfrm>
              <a:off x="336" y="1154"/>
              <a:ext cx="4368" cy="0"/>
            </a:xfrm>
            <a:prstGeom prst="line">
              <a:avLst/>
            </a:prstGeom>
            <a:noFill/>
            <a:ln w="9525">
              <a:solidFill>
                <a:srgbClr val="990099"/>
              </a:solidFill>
              <a:round/>
              <a:headEnd/>
              <a:tailEnd/>
            </a:ln>
          </p:spPr>
          <p:txBody>
            <a:bodyPr anchor="ctr"/>
            <a:lstStyle/>
            <a:p>
              <a:endParaRPr lang="en-US" dirty="0"/>
            </a:p>
          </p:txBody>
        </p:sp>
      </p:grpSp>
      <p:sp>
        <p:nvSpPr>
          <p:cNvPr id="31" name="AutoShape 73"/>
          <p:cNvSpPr>
            <a:spLocks noChangeArrowheads="1"/>
          </p:cNvSpPr>
          <p:nvPr/>
        </p:nvSpPr>
        <p:spPr bwMode="auto">
          <a:xfrm>
            <a:off x="152400" y="3071813"/>
            <a:ext cx="1363663" cy="595312"/>
          </a:xfrm>
          <a:prstGeom prst="flowChartProcess">
            <a:avLst/>
          </a:prstGeom>
          <a:solidFill>
            <a:srgbClr val="CCFFFF"/>
          </a:solidFill>
          <a:ln w="9525">
            <a:solidFill>
              <a:schemeClr val="tx1"/>
            </a:solidFill>
            <a:miter lim="800000"/>
            <a:headEnd/>
            <a:tailEnd/>
          </a:ln>
        </p:spPr>
        <p:txBody>
          <a:bodyPr wrap="none" anchor="ctr"/>
          <a:lstStyle/>
          <a:p>
            <a:pPr>
              <a:buClrTx/>
            </a:pPr>
            <a:r>
              <a:rPr lang="en-US" sz="1000" b="0" dirty="0">
                <a:latin typeface="Calibri" pitchFamily="34" charset="0"/>
              </a:rPr>
              <a:t>TRADOC:</a:t>
            </a:r>
          </a:p>
          <a:p>
            <a:pPr>
              <a:buClrTx/>
            </a:pPr>
            <a:r>
              <a:rPr lang="en-US" sz="1000" b="0" dirty="0">
                <a:latin typeface="Calibri" pitchFamily="34" charset="0"/>
              </a:rPr>
              <a:t>Ranger School</a:t>
            </a:r>
          </a:p>
        </p:txBody>
      </p:sp>
      <p:sp>
        <p:nvSpPr>
          <p:cNvPr id="32" name="AutoShape 72"/>
          <p:cNvSpPr>
            <a:spLocks noChangeArrowheads="1"/>
          </p:cNvSpPr>
          <p:nvPr/>
        </p:nvSpPr>
        <p:spPr bwMode="auto">
          <a:xfrm>
            <a:off x="152400" y="2133600"/>
            <a:ext cx="1363663" cy="595313"/>
          </a:xfrm>
          <a:prstGeom prst="flowChartProcess">
            <a:avLst/>
          </a:prstGeom>
          <a:solidFill>
            <a:srgbClr val="CCFFCC"/>
          </a:solidFill>
          <a:ln w="9525">
            <a:solidFill>
              <a:schemeClr val="tx1"/>
            </a:solidFill>
            <a:miter lim="800000"/>
            <a:headEnd/>
            <a:tailEnd/>
          </a:ln>
        </p:spPr>
        <p:txBody>
          <a:bodyPr wrap="none" anchor="ctr"/>
          <a:lstStyle/>
          <a:p>
            <a:pPr>
              <a:buClrTx/>
            </a:pPr>
            <a:r>
              <a:rPr lang="en-US" sz="1000" b="0" dirty="0">
                <a:latin typeface="Calibri" pitchFamily="34" charset="0"/>
              </a:rPr>
              <a:t>IMCOM:</a:t>
            </a:r>
          </a:p>
          <a:p>
            <a:pPr>
              <a:buClrTx/>
            </a:pPr>
            <a:r>
              <a:rPr lang="en-US" sz="1000" b="0" dirty="0">
                <a:latin typeface="Calibri" pitchFamily="34" charset="0"/>
              </a:rPr>
              <a:t>Garrison</a:t>
            </a:r>
          </a:p>
        </p:txBody>
      </p:sp>
      <p:sp>
        <p:nvSpPr>
          <p:cNvPr id="33" name="AutoShape 74"/>
          <p:cNvSpPr>
            <a:spLocks noChangeArrowheads="1"/>
          </p:cNvSpPr>
          <p:nvPr/>
        </p:nvSpPr>
        <p:spPr bwMode="auto">
          <a:xfrm>
            <a:off x="152400" y="4044950"/>
            <a:ext cx="1411288" cy="595313"/>
          </a:xfrm>
          <a:prstGeom prst="flowChartProcess">
            <a:avLst/>
          </a:prstGeom>
          <a:solidFill>
            <a:srgbClr val="FFFF99"/>
          </a:solidFill>
          <a:ln w="9525">
            <a:solidFill>
              <a:schemeClr val="tx1"/>
            </a:solidFill>
            <a:miter lim="800000"/>
            <a:headEnd/>
            <a:tailEnd/>
          </a:ln>
        </p:spPr>
        <p:txBody>
          <a:bodyPr wrap="none" anchor="ctr"/>
          <a:lstStyle/>
          <a:p>
            <a:pPr>
              <a:buClrTx/>
            </a:pPr>
            <a:r>
              <a:rPr lang="en-US" sz="1000" b="0" dirty="0">
                <a:latin typeface="Calibri" pitchFamily="34" charset="0"/>
              </a:rPr>
              <a:t>FORSCOM:</a:t>
            </a:r>
          </a:p>
          <a:p>
            <a:pPr>
              <a:buClrTx/>
            </a:pPr>
            <a:r>
              <a:rPr lang="en-US" sz="1000" b="0" dirty="0">
                <a:latin typeface="Calibri" pitchFamily="34" charset="0"/>
              </a:rPr>
              <a:t>1</a:t>
            </a:r>
            <a:r>
              <a:rPr lang="en-US" sz="1000" b="0" baseline="30000" dirty="0">
                <a:latin typeface="Calibri" pitchFamily="34" charset="0"/>
              </a:rPr>
              <a:t>st</a:t>
            </a:r>
            <a:r>
              <a:rPr lang="en-US" sz="1000" b="0" dirty="0">
                <a:latin typeface="Calibri" pitchFamily="34" charset="0"/>
              </a:rPr>
              <a:t> Brigade Combat Team</a:t>
            </a:r>
          </a:p>
        </p:txBody>
      </p:sp>
      <p:sp>
        <p:nvSpPr>
          <p:cNvPr id="34" name="AutoShape 75"/>
          <p:cNvSpPr>
            <a:spLocks noChangeArrowheads="1"/>
          </p:cNvSpPr>
          <p:nvPr/>
        </p:nvSpPr>
        <p:spPr bwMode="auto">
          <a:xfrm>
            <a:off x="1892300" y="2097088"/>
            <a:ext cx="1268413" cy="703262"/>
          </a:xfrm>
          <a:prstGeom prst="flowChartDocument">
            <a:avLst/>
          </a:prstGeom>
          <a:solidFill>
            <a:srgbClr val="CCFFCC"/>
          </a:solidFill>
          <a:ln w="9525">
            <a:solidFill>
              <a:schemeClr val="tx1"/>
            </a:solidFill>
            <a:miter lim="800000"/>
            <a:headEnd/>
            <a:tailEnd/>
          </a:ln>
        </p:spPr>
        <p:txBody>
          <a:bodyPr wrap="none" anchor="ctr"/>
          <a:lstStyle/>
          <a:p>
            <a:pPr>
              <a:buClrTx/>
            </a:pPr>
            <a:r>
              <a:rPr lang="en-US" sz="1000" b="0" dirty="0">
                <a:latin typeface="Calibri" pitchFamily="34" charset="0"/>
              </a:rPr>
              <a:t>Services:</a:t>
            </a:r>
          </a:p>
          <a:p>
            <a:pPr>
              <a:buClrTx/>
            </a:pPr>
            <a:r>
              <a:rPr lang="en-US" sz="1000" b="0" dirty="0">
                <a:latin typeface="Calibri" pitchFamily="34" charset="0"/>
              </a:rPr>
              <a:t>SSP 29A, 31B</a:t>
            </a:r>
          </a:p>
        </p:txBody>
      </p:sp>
      <p:sp>
        <p:nvSpPr>
          <p:cNvPr id="35" name="AutoShape 76"/>
          <p:cNvSpPr>
            <a:spLocks noChangeArrowheads="1"/>
          </p:cNvSpPr>
          <p:nvPr/>
        </p:nvSpPr>
        <p:spPr bwMode="auto">
          <a:xfrm>
            <a:off x="1892300" y="2962275"/>
            <a:ext cx="1268413" cy="812800"/>
          </a:xfrm>
          <a:prstGeom prst="flowChartDocument">
            <a:avLst/>
          </a:prstGeom>
          <a:solidFill>
            <a:srgbClr val="CCFFFF"/>
          </a:solidFill>
          <a:ln w="9525">
            <a:solidFill>
              <a:schemeClr val="tx1"/>
            </a:solidFill>
            <a:miter lim="800000"/>
            <a:headEnd/>
            <a:tailEnd/>
          </a:ln>
        </p:spPr>
        <p:txBody>
          <a:bodyPr wrap="none" anchor="ctr"/>
          <a:lstStyle/>
          <a:p>
            <a:pPr>
              <a:buClrTx/>
            </a:pPr>
            <a:r>
              <a:rPr lang="en-US" sz="1000" b="0" dirty="0">
                <a:latin typeface="Calibri" pitchFamily="34" charset="0"/>
              </a:rPr>
              <a:t>Courses:</a:t>
            </a:r>
          </a:p>
          <a:p>
            <a:pPr>
              <a:buClrTx/>
            </a:pPr>
            <a:r>
              <a:rPr lang="en-US" sz="1000" b="0" dirty="0">
                <a:latin typeface="Calibri" pitchFamily="34" charset="0"/>
              </a:rPr>
              <a:t>Mission technique </a:t>
            </a:r>
          </a:p>
          <a:p>
            <a:pPr>
              <a:buClrTx/>
            </a:pPr>
            <a:r>
              <a:rPr lang="en-US" sz="1000" b="0" dirty="0">
                <a:latin typeface="Calibri" pitchFamily="34" charset="0"/>
              </a:rPr>
              <a:t>classes, combative </a:t>
            </a:r>
          </a:p>
          <a:p>
            <a:pPr>
              <a:buClrTx/>
            </a:pPr>
            <a:r>
              <a:rPr lang="en-US" sz="1000" b="0" dirty="0">
                <a:latin typeface="Calibri" pitchFamily="34" charset="0"/>
              </a:rPr>
              <a:t>training</a:t>
            </a:r>
          </a:p>
        </p:txBody>
      </p:sp>
      <p:sp>
        <p:nvSpPr>
          <p:cNvPr id="36" name="AutoShape 77"/>
          <p:cNvSpPr>
            <a:spLocks noChangeArrowheads="1"/>
          </p:cNvSpPr>
          <p:nvPr/>
        </p:nvSpPr>
        <p:spPr bwMode="auto">
          <a:xfrm>
            <a:off x="1844675" y="3937000"/>
            <a:ext cx="1222375" cy="811213"/>
          </a:xfrm>
          <a:prstGeom prst="flowChartDocument">
            <a:avLst/>
          </a:prstGeom>
          <a:solidFill>
            <a:srgbClr val="FFFF99"/>
          </a:solidFill>
          <a:ln w="9525">
            <a:solidFill>
              <a:schemeClr val="tx1"/>
            </a:solidFill>
            <a:miter lim="800000"/>
            <a:headEnd/>
            <a:tailEnd/>
          </a:ln>
        </p:spPr>
        <p:txBody>
          <a:bodyPr wrap="none" anchor="ctr"/>
          <a:lstStyle/>
          <a:p>
            <a:pPr algn="l">
              <a:buClrTx/>
            </a:pPr>
            <a:endParaRPr lang="en-US" sz="1000" b="0" dirty="0">
              <a:latin typeface="Calibri" pitchFamily="34" charset="0"/>
            </a:endParaRPr>
          </a:p>
          <a:p>
            <a:pPr algn="l">
              <a:buClrTx/>
            </a:pPr>
            <a:r>
              <a:rPr lang="en-US" sz="1000" b="0" dirty="0">
                <a:latin typeface="Calibri" pitchFamily="34" charset="0"/>
              </a:rPr>
              <a:t>        - Ready Unit</a:t>
            </a:r>
          </a:p>
          <a:p>
            <a:pPr algn="l">
              <a:buClrTx/>
            </a:pPr>
            <a:r>
              <a:rPr lang="en-US" sz="1000" b="0" dirty="0">
                <a:latin typeface="Calibri" pitchFamily="34" charset="0"/>
              </a:rPr>
              <a:t>        - Capability</a:t>
            </a:r>
          </a:p>
        </p:txBody>
      </p:sp>
      <p:sp>
        <p:nvSpPr>
          <p:cNvPr id="37" name="AutoShape 78"/>
          <p:cNvSpPr>
            <a:spLocks noChangeArrowheads="1"/>
          </p:cNvSpPr>
          <p:nvPr/>
        </p:nvSpPr>
        <p:spPr bwMode="auto">
          <a:xfrm>
            <a:off x="3584575" y="4044950"/>
            <a:ext cx="987425" cy="595313"/>
          </a:xfrm>
          <a:prstGeom prst="flowChartProcess">
            <a:avLst/>
          </a:prstGeom>
          <a:solidFill>
            <a:srgbClr val="FFFF99"/>
          </a:solidFill>
          <a:ln w="9525">
            <a:solidFill>
              <a:schemeClr val="tx1"/>
            </a:solidFill>
            <a:miter lim="800000"/>
            <a:headEnd/>
            <a:tailEnd/>
          </a:ln>
        </p:spPr>
        <p:txBody>
          <a:bodyPr wrap="none" anchor="ctr"/>
          <a:lstStyle/>
          <a:p>
            <a:pPr>
              <a:buClrTx/>
            </a:pPr>
            <a:r>
              <a:rPr lang="en-US" sz="1000" b="0" dirty="0">
                <a:latin typeface="Calibri" pitchFamily="34" charset="0"/>
              </a:rPr>
              <a:t>Mission </a:t>
            </a:r>
          </a:p>
          <a:p>
            <a:pPr>
              <a:buClrTx/>
            </a:pPr>
            <a:r>
              <a:rPr lang="en-US" sz="1000" b="0" dirty="0">
                <a:latin typeface="Calibri" pitchFamily="34" charset="0"/>
              </a:rPr>
              <a:t>Commander</a:t>
            </a:r>
          </a:p>
        </p:txBody>
      </p:sp>
      <p:sp>
        <p:nvSpPr>
          <p:cNvPr id="38" name="AutoShape 79"/>
          <p:cNvSpPr>
            <a:spLocks noChangeArrowheads="1"/>
          </p:cNvSpPr>
          <p:nvPr/>
        </p:nvSpPr>
        <p:spPr bwMode="auto">
          <a:xfrm>
            <a:off x="3584575" y="3071813"/>
            <a:ext cx="987425" cy="595312"/>
          </a:xfrm>
          <a:prstGeom prst="flowChartProcess">
            <a:avLst/>
          </a:prstGeom>
          <a:solidFill>
            <a:srgbClr val="CCFFFF"/>
          </a:solidFill>
          <a:ln w="9525">
            <a:solidFill>
              <a:schemeClr val="tx1"/>
            </a:solidFill>
            <a:miter lim="800000"/>
            <a:headEnd/>
            <a:tailEnd/>
          </a:ln>
        </p:spPr>
        <p:txBody>
          <a:bodyPr wrap="none" anchor="ctr"/>
          <a:lstStyle/>
          <a:p>
            <a:pPr algn="l">
              <a:buClrTx/>
            </a:pPr>
            <a:r>
              <a:rPr lang="en-US" sz="1000" b="0" dirty="0">
                <a:latin typeface="Calibri" pitchFamily="34" charset="0"/>
              </a:rPr>
              <a:t>- Division / BCT</a:t>
            </a:r>
          </a:p>
          <a:p>
            <a:pPr algn="l">
              <a:buClrTx/>
            </a:pPr>
            <a:r>
              <a:rPr lang="en-US" sz="1000" b="0" dirty="0">
                <a:latin typeface="Calibri" pitchFamily="34" charset="0"/>
              </a:rPr>
              <a:t>- MOS</a:t>
            </a:r>
          </a:p>
          <a:p>
            <a:pPr algn="l">
              <a:buClrTx/>
            </a:pPr>
            <a:r>
              <a:rPr lang="en-US" sz="1000" b="0" dirty="0">
                <a:latin typeface="Calibri" pitchFamily="34" charset="0"/>
              </a:rPr>
              <a:t>- FMS</a:t>
            </a:r>
          </a:p>
        </p:txBody>
      </p:sp>
      <p:sp>
        <p:nvSpPr>
          <p:cNvPr id="39" name="AutoShape 80"/>
          <p:cNvSpPr>
            <a:spLocks noChangeArrowheads="1"/>
          </p:cNvSpPr>
          <p:nvPr/>
        </p:nvSpPr>
        <p:spPr bwMode="auto">
          <a:xfrm>
            <a:off x="3536950" y="2151063"/>
            <a:ext cx="1035050" cy="595312"/>
          </a:xfrm>
          <a:prstGeom prst="flowChartProcess">
            <a:avLst/>
          </a:prstGeom>
          <a:solidFill>
            <a:srgbClr val="CCFFCC"/>
          </a:solidFill>
          <a:ln w="9525">
            <a:solidFill>
              <a:schemeClr val="tx1"/>
            </a:solidFill>
            <a:miter lim="800000"/>
            <a:headEnd/>
            <a:tailEnd/>
          </a:ln>
        </p:spPr>
        <p:txBody>
          <a:bodyPr wrap="none" anchor="ctr"/>
          <a:lstStyle/>
          <a:p>
            <a:pPr algn="l">
              <a:buClrTx/>
            </a:pPr>
            <a:r>
              <a:rPr lang="en-US" sz="1000" b="0" dirty="0">
                <a:latin typeface="Calibri" pitchFamily="34" charset="0"/>
              </a:rPr>
              <a:t>- Tenants </a:t>
            </a:r>
          </a:p>
        </p:txBody>
      </p:sp>
      <p:cxnSp>
        <p:nvCxnSpPr>
          <p:cNvPr id="40" name="Straight Arrow Connector 39"/>
          <p:cNvCxnSpPr>
            <a:cxnSpLocks noChangeShapeType="1"/>
          </p:cNvCxnSpPr>
          <p:nvPr/>
        </p:nvCxnSpPr>
        <p:spPr bwMode="auto">
          <a:xfrm>
            <a:off x="1600200" y="2438400"/>
            <a:ext cx="228600" cy="1588"/>
          </a:xfrm>
          <a:prstGeom prst="straightConnector1">
            <a:avLst/>
          </a:prstGeom>
          <a:noFill/>
          <a:ln w="9525" algn="ctr">
            <a:solidFill>
              <a:schemeClr val="tx1"/>
            </a:solidFill>
            <a:round/>
            <a:headEnd/>
            <a:tailEnd type="arrow" w="med" len="med"/>
          </a:ln>
        </p:spPr>
      </p:cxnSp>
      <p:cxnSp>
        <p:nvCxnSpPr>
          <p:cNvPr id="41" name="Straight Arrow Connector 40"/>
          <p:cNvCxnSpPr>
            <a:cxnSpLocks noChangeShapeType="1"/>
          </p:cNvCxnSpPr>
          <p:nvPr/>
        </p:nvCxnSpPr>
        <p:spPr bwMode="auto">
          <a:xfrm>
            <a:off x="1600200" y="3276600"/>
            <a:ext cx="228600" cy="1588"/>
          </a:xfrm>
          <a:prstGeom prst="straightConnector1">
            <a:avLst/>
          </a:prstGeom>
          <a:noFill/>
          <a:ln w="9525" algn="ctr">
            <a:solidFill>
              <a:schemeClr val="tx1"/>
            </a:solidFill>
            <a:round/>
            <a:headEnd/>
            <a:tailEnd type="arrow" w="med" len="med"/>
          </a:ln>
        </p:spPr>
      </p:cxnSp>
      <p:cxnSp>
        <p:nvCxnSpPr>
          <p:cNvPr id="42" name="Straight Arrow Connector 41"/>
          <p:cNvCxnSpPr>
            <a:cxnSpLocks noChangeShapeType="1"/>
          </p:cNvCxnSpPr>
          <p:nvPr/>
        </p:nvCxnSpPr>
        <p:spPr bwMode="auto">
          <a:xfrm>
            <a:off x="1600200" y="4343400"/>
            <a:ext cx="228600" cy="1588"/>
          </a:xfrm>
          <a:prstGeom prst="straightConnector1">
            <a:avLst/>
          </a:prstGeom>
          <a:noFill/>
          <a:ln w="9525" algn="ctr">
            <a:solidFill>
              <a:schemeClr val="tx1"/>
            </a:solidFill>
            <a:round/>
            <a:headEnd/>
            <a:tailEnd type="arrow" w="med" len="med"/>
          </a:ln>
        </p:spPr>
      </p:cxnSp>
      <p:cxnSp>
        <p:nvCxnSpPr>
          <p:cNvPr id="49" name="Straight Arrow Connector 48"/>
          <p:cNvCxnSpPr>
            <a:cxnSpLocks noChangeShapeType="1"/>
          </p:cNvCxnSpPr>
          <p:nvPr/>
        </p:nvCxnSpPr>
        <p:spPr bwMode="auto">
          <a:xfrm>
            <a:off x="3276600" y="2438400"/>
            <a:ext cx="228600" cy="1588"/>
          </a:xfrm>
          <a:prstGeom prst="straightConnector1">
            <a:avLst/>
          </a:prstGeom>
          <a:noFill/>
          <a:ln w="9525" algn="ctr">
            <a:solidFill>
              <a:schemeClr val="tx1"/>
            </a:solidFill>
            <a:round/>
            <a:headEnd/>
            <a:tailEnd type="arrow" w="med" len="med"/>
          </a:ln>
        </p:spPr>
      </p:cxnSp>
      <p:cxnSp>
        <p:nvCxnSpPr>
          <p:cNvPr id="50" name="Straight Arrow Connector 49"/>
          <p:cNvCxnSpPr>
            <a:cxnSpLocks noChangeShapeType="1"/>
          </p:cNvCxnSpPr>
          <p:nvPr/>
        </p:nvCxnSpPr>
        <p:spPr bwMode="auto">
          <a:xfrm>
            <a:off x="3276600" y="3276600"/>
            <a:ext cx="228600" cy="1588"/>
          </a:xfrm>
          <a:prstGeom prst="straightConnector1">
            <a:avLst/>
          </a:prstGeom>
          <a:noFill/>
          <a:ln w="9525" algn="ctr">
            <a:solidFill>
              <a:schemeClr val="tx1"/>
            </a:solidFill>
            <a:round/>
            <a:headEnd/>
            <a:tailEnd type="arrow" w="med" len="med"/>
          </a:ln>
        </p:spPr>
      </p:cxnSp>
      <p:cxnSp>
        <p:nvCxnSpPr>
          <p:cNvPr id="51" name="Straight Arrow Connector 50"/>
          <p:cNvCxnSpPr>
            <a:cxnSpLocks noChangeShapeType="1"/>
          </p:cNvCxnSpPr>
          <p:nvPr/>
        </p:nvCxnSpPr>
        <p:spPr bwMode="auto">
          <a:xfrm>
            <a:off x="3276600" y="4343400"/>
            <a:ext cx="228600" cy="1588"/>
          </a:xfrm>
          <a:prstGeom prst="straightConnector1">
            <a:avLst/>
          </a:prstGeom>
          <a:noFill/>
          <a:ln w="9525" algn="ctr">
            <a:solidFill>
              <a:schemeClr val="tx1"/>
            </a:solidFill>
            <a:round/>
            <a:headEnd/>
            <a:tailEnd type="arrow" w="med" len="med"/>
          </a:ln>
        </p:spPr>
      </p:cxnSp>
      <p:sp>
        <p:nvSpPr>
          <p:cNvPr id="354335" name="Text Box 31"/>
          <p:cNvSpPr txBox="1">
            <a:spLocks noChangeArrowheads="1"/>
          </p:cNvSpPr>
          <p:nvPr/>
        </p:nvSpPr>
        <p:spPr bwMode="auto">
          <a:xfrm>
            <a:off x="4800600" y="1447800"/>
            <a:ext cx="3886200" cy="4997450"/>
          </a:xfrm>
          <a:prstGeom prst="rect">
            <a:avLst/>
          </a:prstGeom>
          <a:noFill/>
          <a:ln w="12700" algn="ctr">
            <a:noFill/>
            <a:miter lim="800000"/>
            <a:headEnd/>
            <a:tailEnd/>
          </a:ln>
          <a:effectLst/>
        </p:spPr>
        <p:txBody>
          <a:bodyPr lIns="92075" tIns="0" rIns="92075" bIns="0">
            <a:spAutoFit/>
          </a:bodyPr>
          <a:lstStyle/>
          <a:p>
            <a:pPr algn="l"/>
            <a:r>
              <a:rPr lang="en-US" sz="2400" b="0" dirty="0"/>
              <a:t>There are three types of Cost Flows:</a:t>
            </a:r>
          </a:p>
          <a:p>
            <a:pPr marL="685800" lvl="1" indent="-228600" algn="l">
              <a:buFontTx/>
              <a:buChar char="•"/>
            </a:pPr>
            <a:r>
              <a:rPr lang="en-US" sz="2000" b="0" dirty="0"/>
              <a:t>Direct Charge – the primary or initial posting</a:t>
            </a:r>
          </a:p>
          <a:p>
            <a:pPr marL="685800" lvl="1" indent="-228600" algn="l">
              <a:buFontTx/>
              <a:buChar char="•"/>
            </a:pPr>
            <a:endParaRPr lang="en-US" sz="2000" b="0" dirty="0"/>
          </a:p>
          <a:p>
            <a:pPr marL="685800" lvl="1" indent="-228600" algn="l">
              <a:buFontTx/>
              <a:buChar char="•"/>
            </a:pPr>
            <a:r>
              <a:rPr lang="en-US" sz="2000" b="0" dirty="0"/>
              <a:t>Assignments – secondary or follow-on movement based on quantity consumption (has Rate x Qty consumed)</a:t>
            </a:r>
          </a:p>
          <a:p>
            <a:pPr marL="685800" lvl="1" indent="-228600" algn="l">
              <a:buFontTx/>
              <a:buChar char="•"/>
            </a:pPr>
            <a:endParaRPr lang="en-US" sz="2000" b="0" dirty="0"/>
          </a:p>
          <a:p>
            <a:pPr marL="685800" lvl="1" indent="-228600" algn="l">
              <a:buFontTx/>
              <a:buChar char="•"/>
            </a:pPr>
            <a:r>
              <a:rPr lang="en-US" sz="2000" b="0" dirty="0"/>
              <a:t>Allocations – secondary or follow-on movements that are value based ($ or # converted to a % split) </a:t>
            </a:r>
          </a:p>
          <a:p>
            <a:pPr marL="685800" lvl="1" indent="-228600" algn="l">
              <a:buFontTx/>
              <a:buChar char="•"/>
            </a:pPr>
            <a:endParaRPr lang="en-US" sz="2000" b="0" dirty="0"/>
          </a:p>
        </p:txBody>
      </p:sp>
      <p:grpSp>
        <p:nvGrpSpPr>
          <p:cNvPr id="9" name="Group 34"/>
          <p:cNvGrpSpPr>
            <a:grpSpLocks/>
          </p:cNvGrpSpPr>
          <p:nvPr/>
        </p:nvGrpSpPr>
        <p:grpSpPr bwMode="auto">
          <a:xfrm>
            <a:off x="836613" y="1828800"/>
            <a:ext cx="3125787" cy="230188"/>
            <a:chOff x="527" y="1152"/>
            <a:chExt cx="1969" cy="145"/>
          </a:xfrm>
        </p:grpSpPr>
        <p:cxnSp>
          <p:nvCxnSpPr>
            <p:cNvPr id="2" name="Straight Arrow Connector 29"/>
            <p:cNvCxnSpPr>
              <a:cxnSpLocks noChangeShapeType="1"/>
            </p:cNvCxnSpPr>
            <p:nvPr/>
          </p:nvCxnSpPr>
          <p:spPr bwMode="auto">
            <a:xfrm rot="5400000">
              <a:off x="456" y="1224"/>
              <a:ext cx="144" cy="2"/>
            </a:xfrm>
            <a:prstGeom prst="straightConnector1">
              <a:avLst/>
            </a:prstGeom>
            <a:noFill/>
            <a:ln w="9525" algn="ctr">
              <a:solidFill>
                <a:schemeClr val="tx1"/>
              </a:solidFill>
              <a:round/>
              <a:headEnd/>
              <a:tailEnd type="arrow" w="med" len="med"/>
            </a:ln>
          </p:spPr>
        </p:cxnSp>
        <p:cxnSp>
          <p:nvCxnSpPr>
            <p:cNvPr id="4" name="Straight Arrow Connector 29"/>
            <p:cNvCxnSpPr>
              <a:cxnSpLocks noChangeShapeType="1"/>
            </p:cNvCxnSpPr>
            <p:nvPr/>
          </p:nvCxnSpPr>
          <p:spPr bwMode="auto">
            <a:xfrm rot="5400000">
              <a:off x="1463" y="1223"/>
              <a:ext cx="144" cy="2"/>
            </a:xfrm>
            <a:prstGeom prst="straightConnector1">
              <a:avLst/>
            </a:prstGeom>
            <a:noFill/>
            <a:ln w="9525" algn="ctr">
              <a:solidFill>
                <a:schemeClr val="tx1"/>
              </a:solidFill>
              <a:round/>
              <a:headEnd/>
              <a:tailEnd type="arrow" w="med" len="med"/>
            </a:ln>
          </p:spPr>
        </p:cxnSp>
        <p:cxnSp>
          <p:nvCxnSpPr>
            <p:cNvPr id="6" name="Straight Arrow Connector 29"/>
            <p:cNvCxnSpPr>
              <a:cxnSpLocks noChangeShapeType="1"/>
            </p:cNvCxnSpPr>
            <p:nvPr/>
          </p:nvCxnSpPr>
          <p:spPr bwMode="auto">
            <a:xfrm rot="5400000">
              <a:off x="2423" y="1223"/>
              <a:ext cx="144" cy="2"/>
            </a:xfrm>
            <a:prstGeom prst="straightConnector1">
              <a:avLst/>
            </a:prstGeom>
            <a:noFill/>
            <a:ln w="9525" algn="ctr">
              <a:solidFill>
                <a:schemeClr val="tx1"/>
              </a:solidFill>
              <a:round/>
              <a:headEnd/>
              <a:tailEnd type="arrow" w="med" len="med"/>
            </a:ln>
          </p:spPr>
        </p:cxnSp>
      </p:grpSp>
      <p:grpSp>
        <p:nvGrpSpPr>
          <p:cNvPr id="10" name="Group 35"/>
          <p:cNvGrpSpPr>
            <a:grpSpLocks/>
          </p:cNvGrpSpPr>
          <p:nvPr/>
        </p:nvGrpSpPr>
        <p:grpSpPr bwMode="auto">
          <a:xfrm flipV="1">
            <a:off x="989013" y="4722813"/>
            <a:ext cx="3125787" cy="230187"/>
            <a:chOff x="527" y="1152"/>
            <a:chExt cx="1969" cy="145"/>
          </a:xfrm>
        </p:grpSpPr>
        <p:cxnSp>
          <p:nvCxnSpPr>
            <p:cNvPr id="30" name="Straight Arrow Connector 29"/>
            <p:cNvCxnSpPr>
              <a:cxnSpLocks noChangeShapeType="1"/>
            </p:cNvCxnSpPr>
            <p:nvPr/>
          </p:nvCxnSpPr>
          <p:spPr bwMode="auto">
            <a:xfrm rot="5400000">
              <a:off x="456" y="1224"/>
              <a:ext cx="144" cy="2"/>
            </a:xfrm>
            <a:prstGeom prst="straightConnector1">
              <a:avLst/>
            </a:prstGeom>
            <a:noFill/>
            <a:ln w="9525" algn="ctr">
              <a:solidFill>
                <a:schemeClr val="tx1"/>
              </a:solidFill>
              <a:round/>
              <a:headEnd/>
              <a:tailEnd type="arrow" w="med" len="med"/>
            </a:ln>
          </p:spPr>
        </p:cxnSp>
        <p:cxnSp>
          <p:nvCxnSpPr>
            <p:cNvPr id="7" name="Straight Arrow Connector 29"/>
            <p:cNvCxnSpPr>
              <a:cxnSpLocks noChangeShapeType="1"/>
            </p:cNvCxnSpPr>
            <p:nvPr/>
          </p:nvCxnSpPr>
          <p:spPr bwMode="auto">
            <a:xfrm rot="5400000">
              <a:off x="1463" y="1223"/>
              <a:ext cx="144" cy="2"/>
            </a:xfrm>
            <a:prstGeom prst="straightConnector1">
              <a:avLst/>
            </a:prstGeom>
            <a:noFill/>
            <a:ln w="9525" algn="ctr">
              <a:solidFill>
                <a:schemeClr val="tx1"/>
              </a:solidFill>
              <a:round/>
              <a:headEnd/>
              <a:tailEnd type="arrow" w="med" len="med"/>
            </a:ln>
          </p:spPr>
        </p:cxnSp>
        <p:cxnSp>
          <p:nvCxnSpPr>
            <p:cNvPr id="8" name="Straight Arrow Connector 29"/>
            <p:cNvCxnSpPr>
              <a:cxnSpLocks noChangeShapeType="1"/>
            </p:cNvCxnSpPr>
            <p:nvPr/>
          </p:nvCxnSpPr>
          <p:spPr bwMode="auto">
            <a:xfrm rot="5400000">
              <a:off x="2423" y="1223"/>
              <a:ext cx="144" cy="2"/>
            </a:xfrm>
            <a:prstGeom prst="straightConnector1">
              <a:avLst/>
            </a:prstGeom>
            <a:noFill/>
            <a:ln w="9525" algn="ctr">
              <a:solidFill>
                <a:schemeClr val="tx1"/>
              </a:solidFill>
              <a:round/>
              <a:headEnd/>
              <a:tailEnd type="arrow" w="med" len="med"/>
            </a:ln>
          </p:spPr>
        </p:cxnSp>
      </p:grpSp>
      <p:sp>
        <p:nvSpPr>
          <p:cNvPr id="43" name="Slide Number Placeholder 42"/>
          <p:cNvSpPr>
            <a:spLocks noGrp="1"/>
          </p:cNvSpPr>
          <p:nvPr>
            <p:ph type="sldNum" sz="quarter" idx="10"/>
          </p:nvPr>
        </p:nvSpPr>
        <p:spPr/>
        <p:txBody>
          <a:bodyPr/>
          <a:lstStyle/>
          <a:p>
            <a:fld id="{704A1AC0-E45B-43F7-9383-FC2586113505}" type="slidenum">
              <a:rPr lang="en-US" smtClean="0"/>
              <a:pPr/>
              <a:t>5</a:t>
            </a:fld>
            <a:endParaRPr lang="en-US" dirty="0"/>
          </a:p>
        </p:txBody>
      </p:sp>
      <p:sp>
        <p:nvSpPr>
          <p:cNvPr id="44" name="Footer Placeholder 43"/>
          <p:cNvSpPr>
            <a:spLocks noGrp="1"/>
          </p:cNvSpPr>
          <p:nvPr>
            <p:ph type="ftr" sz="quarter" idx="11"/>
          </p:nvPr>
        </p:nvSpPr>
        <p:spPr/>
        <p:txBody>
          <a:bodyPr/>
          <a:lstStyle/>
          <a:p>
            <a:r>
              <a:rPr lang="en-US" dirty="0" smtClean="0"/>
              <a:t>S3L1_p</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idx="4294967295"/>
          </p:nvPr>
        </p:nvSpPr>
        <p:spPr bwMode="auto">
          <a:xfrm>
            <a:off x="1143000" y="274638"/>
            <a:ext cx="7239000" cy="549275"/>
          </a:xfrm>
          <a:prstGeom prst="rect">
            <a:avLst/>
          </a:prstGeom>
          <a:noFill/>
          <a:ln w="76200" cmpd="tri" algn="ctr">
            <a:miter lim="800000"/>
            <a:headEnd/>
            <a:tailEnd/>
          </a:ln>
        </p:spPr>
        <p:txBody>
          <a:bodyPr lIns="92075" tIns="0" rIns="92075" bIns="0">
            <a:spAutoFit/>
          </a:bodyPr>
          <a:lstStyle/>
          <a:p>
            <a:pPr algn="l">
              <a:buClr>
                <a:schemeClr val="tx1"/>
              </a:buClr>
            </a:pPr>
            <a:r>
              <a:rPr lang="en-US" sz="3600" dirty="0" smtClean="0"/>
              <a:t>    Assignment vs. Allocation</a:t>
            </a:r>
          </a:p>
        </p:txBody>
      </p:sp>
      <p:graphicFrame>
        <p:nvGraphicFramePr>
          <p:cNvPr id="1411163" name="Group 91"/>
          <p:cNvGraphicFramePr>
            <a:graphicFrameLocks noGrp="1"/>
          </p:cNvGraphicFramePr>
          <p:nvPr>
            <p:ph sz="half" idx="4294967295"/>
          </p:nvPr>
        </p:nvGraphicFramePr>
        <p:xfrm>
          <a:off x="457200" y="1600200"/>
          <a:ext cx="4038600" cy="3531871"/>
        </p:xfrm>
        <a:graphic>
          <a:graphicData uri="http://schemas.openxmlformats.org/drawingml/2006/table">
            <a:tbl>
              <a:tblPr/>
              <a:tblGrid>
                <a:gridCol w="4038600"/>
              </a:tblGrid>
              <a:tr h="3810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Times New Roman" pitchFamily="18" charset="0"/>
                          <a:cs typeface="Times New Roman" pitchFamily="18" charset="0"/>
                        </a:rPr>
                        <a:t>Assignment:</a:t>
                      </a:r>
                      <a:endParaRPr kumimoji="0" lang="en-US" sz="2000" b="1" i="0" u="none" strike="noStrike" cap="none" normalizeH="0" baseline="0" dirty="0" smtClean="0">
                        <a:ln>
                          <a:noFill/>
                        </a:ln>
                        <a:solidFill>
                          <a:schemeClr val="tx1"/>
                        </a:solidFill>
                        <a:effectLst/>
                        <a:latin typeface="Arial" pitchFamily="34"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0000"/>
                    </a:solidFill>
                  </a:tcPr>
                </a:tc>
              </a:tr>
              <a:tr h="11080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dirty="0" smtClean="0">
                          <a:ln>
                            <a:noFill/>
                          </a:ln>
                          <a:solidFill>
                            <a:schemeClr val="tx1"/>
                          </a:solidFill>
                          <a:effectLst/>
                          <a:latin typeface="Times New Roman" pitchFamily="18" charset="0"/>
                        </a:rPr>
                        <a:t>The establishment of relationship between a sending cost object and a receiving cost object based on a quantity (with a rate for valuation) being consumed by the receiver</a:t>
                      </a:r>
                      <a:endParaRPr kumimoji="0" lang="en-US" sz="2800" b="0" i="0" u="none" strike="noStrike" cap="none" normalizeH="0" baseline="0" dirty="0" smtClean="0">
                        <a:ln>
                          <a:noFill/>
                        </a:ln>
                        <a:solidFill>
                          <a:schemeClr val="tx1"/>
                        </a:solidFill>
                        <a:effectLst/>
                        <a:latin typeface="Arial" pitchFamily="34"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828800">
                <a:tc>
                  <a:txBody>
                    <a:bodyPr/>
                    <a:lstStyle/>
                    <a:p>
                      <a:pPr marL="228600" marR="0" lvl="0" indent="-228600" algn="l"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dirty="0" smtClean="0">
                          <a:ln>
                            <a:noFill/>
                          </a:ln>
                          <a:solidFill>
                            <a:schemeClr val="tx1"/>
                          </a:solidFill>
                          <a:effectLst/>
                          <a:latin typeface="Times New Roman" pitchFamily="18" charset="0"/>
                          <a:cs typeface="Times New Roman" pitchFamily="18" charset="0"/>
                        </a:rPr>
                        <a:t>Requires:</a:t>
                      </a:r>
                    </a:p>
                    <a:p>
                      <a:pPr marL="228600" marR="0" lvl="0" indent="-2286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Activity Type or Business Process quantity as sender</a:t>
                      </a:r>
                    </a:p>
                    <a:p>
                      <a:pPr marL="228600" marR="0" lvl="0" indent="-2286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A rate associated to valuate the quantity flow</a:t>
                      </a:r>
                    </a:p>
                    <a:p>
                      <a:pPr marL="228600" marR="0" lvl="0" indent="-2286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Mechanism for capturing or imputing the sender quantity</a:t>
                      </a:r>
                    </a:p>
                    <a:p>
                      <a:pPr marL="228600" marR="0" lvl="0" indent="-22860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411164" name="Group 92"/>
          <p:cNvGraphicFramePr>
            <a:graphicFrameLocks noGrp="1"/>
          </p:cNvGraphicFramePr>
          <p:nvPr>
            <p:ph sz="half" idx="4294967295"/>
          </p:nvPr>
        </p:nvGraphicFramePr>
        <p:xfrm>
          <a:off x="4648200" y="1600200"/>
          <a:ext cx="4038600" cy="3546475"/>
        </p:xfrm>
        <a:graphic>
          <a:graphicData uri="http://schemas.openxmlformats.org/drawingml/2006/table">
            <a:tbl>
              <a:tblPr/>
              <a:tblGrid>
                <a:gridCol w="4038600"/>
              </a:tblGrid>
              <a:tr h="3810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Times New Roman" pitchFamily="18" charset="0"/>
                          <a:cs typeface="Times New Roman" pitchFamily="18" charset="0"/>
                        </a:rPr>
                        <a:t>Allocation:</a:t>
                      </a:r>
                      <a:endParaRPr kumimoji="0" lang="en-US" sz="2000" b="1" i="0" u="none" strike="noStrike" cap="none" normalizeH="0" baseline="0" dirty="0" smtClean="0">
                        <a:ln>
                          <a:noFill/>
                        </a:ln>
                        <a:solidFill>
                          <a:schemeClr val="tx1"/>
                        </a:solidFill>
                        <a:effectLst/>
                        <a:latin typeface="Arial" pitchFamily="34"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0000"/>
                    </a:solidFill>
                  </a:tcPr>
                </a:tc>
              </a:tr>
              <a:tr h="11080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dirty="0" smtClean="0">
                          <a:ln>
                            <a:noFill/>
                          </a:ln>
                          <a:solidFill>
                            <a:schemeClr val="tx1"/>
                          </a:solidFill>
                          <a:effectLst/>
                          <a:latin typeface="Times New Roman" pitchFamily="18" charset="0"/>
                        </a:rPr>
                        <a:t>The establishment of a relationship between a sending cost object to one or more receiving cost object(s) based on % (even if a quantity is utilized to generate a %, e.g. # FTEs)</a:t>
                      </a:r>
                      <a:r>
                        <a:rPr kumimoji="0" lang="en-US" sz="1600" b="0" i="0" u="none" strike="noStrike" cap="none" normalizeH="0" baseline="0" dirty="0" smtClean="0">
                          <a:ln>
                            <a:noFill/>
                          </a:ln>
                          <a:solidFill>
                            <a:schemeClr val="tx1"/>
                          </a:solidFill>
                          <a:effectLst/>
                          <a:latin typeface="Times New Roman" pitchFamily="18" charset="0"/>
                        </a:rPr>
                        <a:t> </a:t>
                      </a: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057400">
                <a:tc>
                  <a:txBody>
                    <a:bodyPr/>
                    <a:lstStyle/>
                    <a:p>
                      <a:pPr marL="228600" marR="0" lvl="0" indent="-228600" algn="l"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dirty="0" smtClean="0">
                          <a:ln>
                            <a:noFill/>
                          </a:ln>
                          <a:solidFill>
                            <a:schemeClr val="tx1"/>
                          </a:solidFill>
                          <a:effectLst/>
                          <a:latin typeface="Times New Roman" pitchFamily="18" charset="0"/>
                          <a:cs typeface="Times New Roman" pitchFamily="18" charset="0"/>
                        </a:rPr>
                        <a:t>Requires:</a:t>
                      </a:r>
                    </a:p>
                    <a:p>
                      <a:pPr marL="228600" marR="0" lvl="0" indent="-2286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Mechanism for capturing a quantitative or monetary value on the receiver(s) which is then utilized to determine the % split of the sender costs</a:t>
                      </a:r>
                    </a:p>
                    <a:p>
                      <a:pPr marL="228600" marR="0" lvl="0" indent="-2286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Acceptance of batch processing</a:t>
                      </a:r>
                    </a:p>
                    <a:p>
                      <a:pPr marL="228600" marR="0" lvl="0" indent="-228600" algn="l" defTabSz="914400" rtl="0" eaLnBrk="0" fontAlgn="base" latinLnBrk="0" hangingPunct="0">
                        <a:lnSpc>
                          <a:spcPct val="100000"/>
                        </a:lnSpc>
                        <a:spcBef>
                          <a:spcPct val="0"/>
                        </a:spcBef>
                        <a:spcAft>
                          <a:spcPct val="0"/>
                        </a:spcAft>
                        <a:buClrTx/>
                        <a:buSzTx/>
                        <a:buFontTx/>
                        <a:buNone/>
                        <a:tabLst/>
                      </a:pPr>
                      <a:endParaRPr kumimoji="0" lang="en-US"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grpSp>
        <p:nvGrpSpPr>
          <p:cNvPr id="2" name="Group 126"/>
          <p:cNvGrpSpPr>
            <a:grpSpLocks/>
          </p:cNvGrpSpPr>
          <p:nvPr/>
        </p:nvGrpSpPr>
        <p:grpSpPr bwMode="auto">
          <a:xfrm>
            <a:off x="1066800" y="5334000"/>
            <a:ext cx="2667000" cy="1371600"/>
            <a:chOff x="672" y="3360"/>
            <a:chExt cx="1680" cy="864"/>
          </a:xfrm>
        </p:grpSpPr>
        <p:grpSp>
          <p:nvGrpSpPr>
            <p:cNvPr id="3" name="Group 123"/>
            <p:cNvGrpSpPr>
              <a:grpSpLocks/>
            </p:cNvGrpSpPr>
            <p:nvPr/>
          </p:nvGrpSpPr>
          <p:grpSpPr bwMode="auto">
            <a:xfrm>
              <a:off x="672" y="3408"/>
              <a:ext cx="720" cy="624"/>
              <a:chOff x="384" y="3456"/>
              <a:chExt cx="720" cy="624"/>
            </a:xfrm>
          </p:grpSpPr>
          <p:sp>
            <p:nvSpPr>
              <p:cNvPr id="356377" name="Rectangle 106"/>
              <p:cNvSpPr>
                <a:spLocks noChangeArrowheads="1"/>
              </p:cNvSpPr>
              <p:nvPr/>
            </p:nvSpPr>
            <p:spPr bwMode="auto">
              <a:xfrm>
                <a:off x="384" y="3456"/>
                <a:ext cx="720" cy="624"/>
              </a:xfrm>
              <a:prstGeom prst="rect">
                <a:avLst/>
              </a:prstGeom>
              <a:solidFill>
                <a:srgbClr val="CCFFCC"/>
              </a:solidFill>
              <a:ln w="12700" algn="ctr">
                <a:solidFill>
                  <a:schemeClr val="tx1"/>
                </a:solidFill>
                <a:miter lim="800000"/>
                <a:headEnd/>
                <a:tailEnd/>
              </a:ln>
            </p:spPr>
            <p:txBody>
              <a:bodyPr wrap="none" lIns="92075" tIns="0" rIns="92075" bIns="0" anchor="ctr">
                <a:spAutoFit/>
              </a:bodyPr>
              <a:lstStyle/>
              <a:p>
                <a:pPr algn="l">
                  <a:buClrTx/>
                </a:pPr>
                <a:endParaRPr lang="en-US" sz="1800" b="0" dirty="0">
                  <a:latin typeface="Calibri" pitchFamily="34" charset="0"/>
                </a:endParaRPr>
              </a:p>
            </p:txBody>
          </p:sp>
          <p:sp>
            <p:nvSpPr>
              <p:cNvPr id="356378" name="Text Box 98"/>
              <p:cNvSpPr txBox="1">
                <a:spLocks noChangeArrowheads="1"/>
              </p:cNvSpPr>
              <p:nvPr/>
            </p:nvSpPr>
            <p:spPr bwMode="auto">
              <a:xfrm>
                <a:off x="480" y="3552"/>
                <a:ext cx="481" cy="500"/>
              </a:xfrm>
              <a:prstGeom prst="rect">
                <a:avLst/>
              </a:prstGeom>
              <a:noFill/>
              <a:ln w="12700" algn="ctr">
                <a:noFill/>
                <a:miter lim="800000"/>
                <a:headEnd/>
                <a:tailEnd/>
              </a:ln>
            </p:spPr>
            <p:txBody>
              <a:bodyPr wrap="none" lIns="92075" tIns="0" rIns="92075" bIns="0">
                <a:spAutoFit/>
              </a:bodyPr>
              <a:lstStyle/>
              <a:p>
                <a:pPr algn="l">
                  <a:buClrTx/>
                </a:pPr>
                <a:r>
                  <a:rPr lang="en-US" sz="2000" dirty="0">
                    <a:latin typeface="Calibri" pitchFamily="34" charset="0"/>
                  </a:rPr>
                  <a:t>CC 1</a:t>
                </a:r>
              </a:p>
              <a:p>
                <a:pPr algn="l">
                  <a:buClrTx/>
                </a:pPr>
                <a:r>
                  <a:rPr lang="en-US" sz="1600" dirty="0">
                    <a:latin typeface="Calibri" pitchFamily="34" charset="0"/>
                  </a:rPr>
                  <a:t>$220</a:t>
                </a:r>
              </a:p>
              <a:p>
                <a:pPr algn="l">
                  <a:buClrTx/>
                </a:pPr>
                <a:r>
                  <a:rPr lang="en-US" sz="1600" dirty="0">
                    <a:latin typeface="Calibri" pitchFamily="34" charset="0"/>
                  </a:rPr>
                  <a:t>-$200 </a:t>
                </a:r>
              </a:p>
            </p:txBody>
          </p:sp>
        </p:grpSp>
        <p:sp>
          <p:nvSpPr>
            <p:cNvPr id="356379" name="AutoShape 94"/>
            <p:cNvSpPr>
              <a:spLocks noChangeArrowheads="1"/>
            </p:cNvSpPr>
            <p:nvPr/>
          </p:nvSpPr>
          <p:spPr bwMode="auto">
            <a:xfrm>
              <a:off x="1296" y="3792"/>
              <a:ext cx="240" cy="240"/>
            </a:xfrm>
            <a:prstGeom prst="flowChartDecision">
              <a:avLst/>
            </a:prstGeom>
            <a:solidFill>
              <a:srgbClr val="CCFFCC"/>
            </a:solidFill>
            <a:ln w="12700" algn="ctr">
              <a:solidFill>
                <a:schemeClr val="tx1"/>
              </a:solidFill>
              <a:miter lim="800000"/>
              <a:headEnd/>
              <a:tailEnd/>
            </a:ln>
          </p:spPr>
          <p:txBody>
            <a:bodyPr wrap="none" lIns="92075" tIns="0" rIns="92075" bIns="0" anchor="ctr">
              <a:spAutoFit/>
            </a:bodyPr>
            <a:lstStyle/>
            <a:p>
              <a:pPr algn="l">
                <a:buClrTx/>
              </a:pPr>
              <a:endParaRPr lang="en-US" sz="1800" b="0" dirty="0">
                <a:latin typeface="Calibri" pitchFamily="34" charset="0"/>
              </a:endParaRPr>
            </a:p>
          </p:txBody>
        </p:sp>
        <p:sp>
          <p:nvSpPr>
            <p:cNvPr id="356380" name="AutoShape 96"/>
            <p:cNvSpPr>
              <a:spLocks noChangeArrowheads="1"/>
            </p:cNvSpPr>
            <p:nvPr/>
          </p:nvSpPr>
          <p:spPr bwMode="auto">
            <a:xfrm>
              <a:off x="1979" y="3360"/>
              <a:ext cx="336" cy="384"/>
            </a:xfrm>
            <a:prstGeom prst="flowChartDocument">
              <a:avLst/>
            </a:prstGeom>
            <a:solidFill>
              <a:schemeClr val="accent1"/>
            </a:solidFill>
            <a:ln w="12700" algn="ctr">
              <a:solidFill>
                <a:schemeClr val="tx1"/>
              </a:solidFill>
              <a:miter lim="800000"/>
              <a:headEnd/>
              <a:tailEnd/>
            </a:ln>
          </p:spPr>
          <p:txBody>
            <a:bodyPr wrap="none" lIns="92075" tIns="0" rIns="92075" bIns="0" anchor="ctr">
              <a:spAutoFit/>
            </a:bodyPr>
            <a:lstStyle/>
            <a:p>
              <a:pPr algn="l">
                <a:buClrTx/>
              </a:pPr>
              <a:endParaRPr lang="en-US" sz="1800" b="0" dirty="0">
                <a:latin typeface="Calibri" pitchFamily="34" charset="0"/>
              </a:endParaRPr>
            </a:p>
          </p:txBody>
        </p:sp>
        <p:sp>
          <p:nvSpPr>
            <p:cNvPr id="356381" name="AutoShape 97"/>
            <p:cNvSpPr>
              <a:spLocks noChangeArrowheads="1"/>
            </p:cNvSpPr>
            <p:nvPr/>
          </p:nvSpPr>
          <p:spPr bwMode="auto">
            <a:xfrm>
              <a:off x="1979" y="3840"/>
              <a:ext cx="336" cy="384"/>
            </a:xfrm>
            <a:prstGeom prst="flowChartDocument">
              <a:avLst/>
            </a:prstGeom>
            <a:solidFill>
              <a:schemeClr val="accent1"/>
            </a:solidFill>
            <a:ln w="12700" algn="ctr">
              <a:solidFill>
                <a:schemeClr val="tx1"/>
              </a:solidFill>
              <a:miter lim="800000"/>
              <a:headEnd/>
              <a:tailEnd/>
            </a:ln>
          </p:spPr>
          <p:txBody>
            <a:bodyPr wrap="none" lIns="92075" tIns="0" rIns="92075" bIns="0" anchor="ctr">
              <a:spAutoFit/>
            </a:bodyPr>
            <a:lstStyle/>
            <a:p>
              <a:pPr algn="l">
                <a:buClrTx/>
              </a:pPr>
              <a:endParaRPr lang="en-US" sz="1800" b="0" dirty="0">
                <a:latin typeface="Calibri" pitchFamily="34" charset="0"/>
              </a:endParaRPr>
            </a:p>
          </p:txBody>
        </p:sp>
        <p:sp>
          <p:nvSpPr>
            <p:cNvPr id="356382" name="Text Box 99"/>
            <p:cNvSpPr txBox="1">
              <a:spLocks noChangeArrowheads="1"/>
            </p:cNvSpPr>
            <p:nvPr/>
          </p:nvSpPr>
          <p:spPr bwMode="auto">
            <a:xfrm>
              <a:off x="1931" y="3408"/>
              <a:ext cx="421" cy="268"/>
            </a:xfrm>
            <a:prstGeom prst="rect">
              <a:avLst/>
            </a:prstGeom>
            <a:noFill/>
            <a:ln w="12700" algn="ctr">
              <a:noFill/>
              <a:miter lim="800000"/>
              <a:headEnd/>
              <a:tailEnd/>
            </a:ln>
          </p:spPr>
          <p:txBody>
            <a:bodyPr wrap="none" lIns="92075" tIns="0" rIns="92075" bIns="0">
              <a:spAutoFit/>
            </a:bodyPr>
            <a:lstStyle/>
            <a:p>
              <a:pPr algn="l">
                <a:buClrTx/>
              </a:pPr>
              <a:r>
                <a:rPr lang="en-US" sz="1400" dirty="0">
                  <a:latin typeface="Calibri" pitchFamily="34" charset="0"/>
                </a:rPr>
                <a:t>Order</a:t>
              </a:r>
            </a:p>
            <a:p>
              <a:pPr algn="l">
                <a:buClrTx/>
              </a:pPr>
              <a:r>
                <a:rPr lang="en-US" sz="1400" dirty="0">
                  <a:latin typeface="Calibri" pitchFamily="34" charset="0"/>
                </a:rPr>
                <a:t>1</a:t>
              </a:r>
            </a:p>
          </p:txBody>
        </p:sp>
        <p:sp>
          <p:nvSpPr>
            <p:cNvPr id="356383" name="Text Box 100"/>
            <p:cNvSpPr txBox="1">
              <a:spLocks noChangeArrowheads="1"/>
            </p:cNvSpPr>
            <p:nvPr/>
          </p:nvSpPr>
          <p:spPr bwMode="auto">
            <a:xfrm>
              <a:off x="1931" y="3860"/>
              <a:ext cx="421" cy="268"/>
            </a:xfrm>
            <a:prstGeom prst="rect">
              <a:avLst/>
            </a:prstGeom>
            <a:noFill/>
            <a:ln w="12700" algn="ctr">
              <a:noFill/>
              <a:miter lim="800000"/>
              <a:headEnd/>
              <a:tailEnd/>
            </a:ln>
          </p:spPr>
          <p:txBody>
            <a:bodyPr wrap="none" lIns="92075" tIns="0" rIns="92075" bIns="0">
              <a:spAutoFit/>
            </a:bodyPr>
            <a:lstStyle/>
            <a:p>
              <a:pPr algn="l">
                <a:buClrTx/>
              </a:pPr>
              <a:r>
                <a:rPr lang="en-US" sz="1400" dirty="0">
                  <a:latin typeface="Calibri" pitchFamily="34" charset="0"/>
                </a:rPr>
                <a:t>Order</a:t>
              </a:r>
            </a:p>
            <a:p>
              <a:pPr algn="l">
                <a:buClrTx/>
              </a:pPr>
              <a:r>
                <a:rPr lang="en-US" sz="1400" dirty="0">
                  <a:latin typeface="Calibri" pitchFamily="34" charset="0"/>
                </a:rPr>
                <a:t>2</a:t>
              </a:r>
            </a:p>
          </p:txBody>
        </p:sp>
        <p:sp>
          <p:nvSpPr>
            <p:cNvPr id="356384" name="Text Box 101"/>
            <p:cNvSpPr txBox="1">
              <a:spLocks noChangeArrowheads="1"/>
            </p:cNvSpPr>
            <p:nvPr/>
          </p:nvSpPr>
          <p:spPr bwMode="auto">
            <a:xfrm>
              <a:off x="1296" y="3840"/>
              <a:ext cx="241" cy="134"/>
            </a:xfrm>
            <a:prstGeom prst="rect">
              <a:avLst/>
            </a:prstGeom>
            <a:noFill/>
            <a:ln w="12700" algn="ctr">
              <a:noFill/>
              <a:miter lim="800000"/>
              <a:headEnd/>
              <a:tailEnd/>
            </a:ln>
          </p:spPr>
          <p:txBody>
            <a:bodyPr wrap="none" lIns="92075" tIns="0" rIns="92075" bIns="0">
              <a:spAutoFit/>
            </a:bodyPr>
            <a:lstStyle/>
            <a:p>
              <a:pPr algn="l">
                <a:buClrTx/>
              </a:pPr>
              <a:r>
                <a:rPr lang="en-US" sz="1400" dirty="0">
                  <a:latin typeface="Calibri" pitchFamily="34" charset="0"/>
                </a:rPr>
                <a:t>Hr</a:t>
              </a:r>
            </a:p>
          </p:txBody>
        </p:sp>
        <p:sp>
          <p:nvSpPr>
            <p:cNvPr id="356385" name="Line 102"/>
            <p:cNvSpPr>
              <a:spLocks noChangeShapeType="1"/>
            </p:cNvSpPr>
            <p:nvPr/>
          </p:nvSpPr>
          <p:spPr bwMode="auto">
            <a:xfrm flipV="1">
              <a:off x="1536" y="3504"/>
              <a:ext cx="432" cy="384"/>
            </a:xfrm>
            <a:prstGeom prst="line">
              <a:avLst/>
            </a:prstGeom>
            <a:noFill/>
            <a:ln w="12700">
              <a:solidFill>
                <a:schemeClr val="tx1"/>
              </a:solidFill>
              <a:round/>
              <a:headEnd/>
              <a:tailEnd type="triangle" w="med" len="med"/>
            </a:ln>
          </p:spPr>
          <p:txBody>
            <a:bodyPr lIns="92075" tIns="0" rIns="92075" bIns="0">
              <a:spAutoFit/>
            </a:bodyPr>
            <a:lstStyle/>
            <a:p>
              <a:endParaRPr lang="en-US" dirty="0"/>
            </a:p>
          </p:txBody>
        </p:sp>
        <p:sp>
          <p:nvSpPr>
            <p:cNvPr id="356386" name="Line 103"/>
            <p:cNvSpPr>
              <a:spLocks noChangeShapeType="1"/>
            </p:cNvSpPr>
            <p:nvPr/>
          </p:nvSpPr>
          <p:spPr bwMode="auto">
            <a:xfrm>
              <a:off x="1536" y="3888"/>
              <a:ext cx="432" cy="144"/>
            </a:xfrm>
            <a:prstGeom prst="line">
              <a:avLst/>
            </a:prstGeom>
            <a:noFill/>
            <a:ln w="12700">
              <a:solidFill>
                <a:schemeClr val="tx1"/>
              </a:solidFill>
              <a:round/>
              <a:headEnd/>
              <a:tailEnd type="triangle" w="med" len="med"/>
            </a:ln>
          </p:spPr>
          <p:txBody>
            <a:bodyPr lIns="92075" tIns="0" rIns="92075" bIns="0">
              <a:spAutoFit/>
            </a:bodyPr>
            <a:lstStyle/>
            <a:p>
              <a:endParaRPr lang="en-US" dirty="0"/>
            </a:p>
          </p:txBody>
        </p:sp>
        <p:sp>
          <p:nvSpPr>
            <p:cNvPr id="356387" name="Text Box 104"/>
            <p:cNvSpPr txBox="1">
              <a:spLocks noChangeArrowheads="1"/>
            </p:cNvSpPr>
            <p:nvPr/>
          </p:nvSpPr>
          <p:spPr bwMode="auto">
            <a:xfrm rot="-2434958">
              <a:off x="1392" y="3600"/>
              <a:ext cx="529" cy="115"/>
            </a:xfrm>
            <a:prstGeom prst="rect">
              <a:avLst/>
            </a:prstGeom>
            <a:noFill/>
            <a:ln w="12700" algn="ctr">
              <a:noFill/>
              <a:miter lim="800000"/>
              <a:headEnd/>
              <a:tailEnd/>
            </a:ln>
          </p:spPr>
          <p:txBody>
            <a:bodyPr wrap="none" lIns="92075" tIns="0" rIns="92075" bIns="0">
              <a:spAutoFit/>
            </a:bodyPr>
            <a:lstStyle/>
            <a:p>
              <a:pPr algn="l">
                <a:buClrTx/>
              </a:pPr>
              <a:r>
                <a:rPr lang="en-US" sz="1200" dirty="0">
                  <a:latin typeface="Calibri" pitchFamily="34" charset="0"/>
                </a:rPr>
                <a:t>10 @ $10</a:t>
              </a:r>
            </a:p>
          </p:txBody>
        </p:sp>
        <p:sp>
          <p:nvSpPr>
            <p:cNvPr id="356388" name="Text Box 105"/>
            <p:cNvSpPr txBox="1">
              <a:spLocks noChangeArrowheads="1"/>
            </p:cNvSpPr>
            <p:nvPr/>
          </p:nvSpPr>
          <p:spPr bwMode="auto">
            <a:xfrm rot="972673" flipH="1">
              <a:off x="1440" y="3984"/>
              <a:ext cx="529" cy="115"/>
            </a:xfrm>
            <a:prstGeom prst="rect">
              <a:avLst/>
            </a:prstGeom>
            <a:noFill/>
            <a:ln w="12700" algn="ctr">
              <a:noFill/>
              <a:miter lim="800000"/>
              <a:headEnd/>
              <a:tailEnd/>
            </a:ln>
          </p:spPr>
          <p:txBody>
            <a:bodyPr wrap="none" lIns="92075" tIns="0" rIns="92075" bIns="0">
              <a:spAutoFit/>
            </a:bodyPr>
            <a:lstStyle/>
            <a:p>
              <a:pPr algn="l">
                <a:buClrTx/>
              </a:pPr>
              <a:r>
                <a:rPr lang="en-US" sz="1200" dirty="0">
                  <a:latin typeface="Calibri" pitchFamily="34" charset="0"/>
                </a:rPr>
                <a:t>10 @ $10</a:t>
              </a:r>
            </a:p>
          </p:txBody>
        </p:sp>
      </p:grpSp>
      <p:grpSp>
        <p:nvGrpSpPr>
          <p:cNvPr id="4" name="Group 125"/>
          <p:cNvGrpSpPr>
            <a:grpSpLocks/>
          </p:cNvGrpSpPr>
          <p:nvPr/>
        </p:nvGrpSpPr>
        <p:grpSpPr bwMode="auto">
          <a:xfrm>
            <a:off x="5275264" y="5334002"/>
            <a:ext cx="2822575" cy="1449388"/>
            <a:chOff x="3179" y="3360"/>
            <a:chExt cx="1778" cy="913"/>
          </a:xfrm>
        </p:grpSpPr>
        <p:grpSp>
          <p:nvGrpSpPr>
            <p:cNvPr id="5" name="Group 124"/>
            <p:cNvGrpSpPr>
              <a:grpSpLocks/>
            </p:cNvGrpSpPr>
            <p:nvPr/>
          </p:nvGrpSpPr>
          <p:grpSpPr bwMode="auto">
            <a:xfrm>
              <a:off x="3179" y="3408"/>
              <a:ext cx="720" cy="624"/>
              <a:chOff x="3179" y="3456"/>
              <a:chExt cx="720" cy="624"/>
            </a:xfrm>
          </p:grpSpPr>
          <p:sp>
            <p:nvSpPr>
              <p:cNvPr id="356391" name="Rectangle 107"/>
              <p:cNvSpPr>
                <a:spLocks noChangeArrowheads="1"/>
              </p:cNvSpPr>
              <p:nvPr/>
            </p:nvSpPr>
            <p:spPr bwMode="auto">
              <a:xfrm>
                <a:off x="3179" y="3456"/>
                <a:ext cx="720" cy="624"/>
              </a:xfrm>
              <a:prstGeom prst="rect">
                <a:avLst/>
              </a:prstGeom>
              <a:solidFill>
                <a:srgbClr val="CCFFCC"/>
              </a:solidFill>
              <a:ln w="12700" algn="ctr">
                <a:solidFill>
                  <a:schemeClr val="tx1"/>
                </a:solidFill>
                <a:miter lim="800000"/>
                <a:headEnd/>
                <a:tailEnd/>
              </a:ln>
            </p:spPr>
            <p:txBody>
              <a:bodyPr wrap="none" lIns="92075" tIns="0" rIns="92075" bIns="0" anchor="ctr">
                <a:spAutoFit/>
              </a:bodyPr>
              <a:lstStyle/>
              <a:p>
                <a:pPr algn="l">
                  <a:buClrTx/>
                </a:pPr>
                <a:endParaRPr lang="en-US" sz="1800" b="0" dirty="0">
                  <a:latin typeface="Calibri" pitchFamily="34" charset="0"/>
                </a:endParaRPr>
              </a:p>
            </p:txBody>
          </p:sp>
          <p:sp>
            <p:nvSpPr>
              <p:cNvPr id="356392" name="Text Box 111"/>
              <p:cNvSpPr txBox="1">
                <a:spLocks noChangeArrowheads="1"/>
              </p:cNvSpPr>
              <p:nvPr/>
            </p:nvSpPr>
            <p:spPr bwMode="auto">
              <a:xfrm>
                <a:off x="3275" y="3552"/>
                <a:ext cx="444" cy="349"/>
              </a:xfrm>
              <a:prstGeom prst="rect">
                <a:avLst/>
              </a:prstGeom>
              <a:noFill/>
              <a:ln w="12700" algn="ctr">
                <a:noFill/>
                <a:miter lim="800000"/>
                <a:headEnd/>
                <a:tailEnd/>
              </a:ln>
            </p:spPr>
            <p:txBody>
              <a:bodyPr wrap="none" lIns="92075" tIns="0" rIns="92075" bIns="0">
                <a:spAutoFit/>
              </a:bodyPr>
              <a:lstStyle/>
              <a:p>
                <a:pPr algn="l">
                  <a:buClrTx/>
                </a:pPr>
                <a:r>
                  <a:rPr lang="en-US" sz="2000" dirty="0">
                    <a:latin typeface="Calibri" pitchFamily="34" charset="0"/>
                  </a:rPr>
                  <a:t>CC 1</a:t>
                </a:r>
              </a:p>
              <a:p>
                <a:pPr algn="l">
                  <a:buClrTx/>
                </a:pPr>
                <a:r>
                  <a:rPr lang="en-US" sz="1600" dirty="0" smtClean="0">
                    <a:latin typeface="Calibri" pitchFamily="34" charset="0"/>
                  </a:rPr>
                  <a:t> 8 EE’s</a:t>
                </a:r>
                <a:endParaRPr lang="en-US" sz="1600" dirty="0">
                  <a:latin typeface="Calibri" pitchFamily="34" charset="0"/>
                </a:endParaRPr>
              </a:p>
            </p:txBody>
          </p:sp>
        </p:grpSp>
        <p:sp>
          <p:nvSpPr>
            <p:cNvPr id="356393" name="AutoShape 109"/>
            <p:cNvSpPr>
              <a:spLocks noChangeArrowheads="1"/>
            </p:cNvSpPr>
            <p:nvPr/>
          </p:nvSpPr>
          <p:spPr bwMode="auto">
            <a:xfrm>
              <a:off x="4331" y="3360"/>
              <a:ext cx="336" cy="384"/>
            </a:xfrm>
            <a:prstGeom prst="flowChartDocument">
              <a:avLst/>
            </a:prstGeom>
            <a:solidFill>
              <a:schemeClr val="accent1"/>
            </a:solidFill>
            <a:ln w="12700" algn="ctr">
              <a:solidFill>
                <a:schemeClr val="tx1"/>
              </a:solidFill>
              <a:miter lim="800000"/>
              <a:headEnd/>
              <a:tailEnd/>
            </a:ln>
          </p:spPr>
          <p:txBody>
            <a:bodyPr wrap="none" lIns="92075" tIns="0" rIns="92075" bIns="0" anchor="ctr">
              <a:spAutoFit/>
            </a:bodyPr>
            <a:lstStyle/>
            <a:p>
              <a:pPr algn="l">
                <a:buClrTx/>
              </a:pPr>
              <a:endParaRPr lang="en-US" sz="1800" b="0" dirty="0">
                <a:latin typeface="Calibri" pitchFamily="34" charset="0"/>
              </a:endParaRPr>
            </a:p>
          </p:txBody>
        </p:sp>
        <p:sp>
          <p:nvSpPr>
            <p:cNvPr id="356394" name="AutoShape 110"/>
            <p:cNvSpPr>
              <a:spLocks noChangeArrowheads="1"/>
            </p:cNvSpPr>
            <p:nvPr/>
          </p:nvSpPr>
          <p:spPr bwMode="auto">
            <a:xfrm>
              <a:off x="4331" y="3840"/>
              <a:ext cx="336" cy="384"/>
            </a:xfrm>
            <a:prstGeom prst="flowChartDocument">
              <a:avLst/>
            </a:prstGeom>
            <a:solidFill>
              <a:schemeClr val="accent1"/>
            </a:solidFill>
            <a:ln w="12700" algn="ctr">
              <a:solidFill>
                <a:schemeClr val="tx1"/>
              </a:solidFill>
              <a:miter lim="800000"/>
              <a:headEnd/>
              <a:tailEnd/>
            </a:ln>
          </p:spPr>
          <p:txBody>
            <a:bodyPr wrap="none" lIns="92075" tIns="0" rIns="92075" bIns="0" anchor="ctr">
              <a:spAutoFit/>
            </a:bodyPr>
            <a:lstStyle/>
            <a:p>
              <a:pPr algn="l">
                <a:buClrTx/>
              </a:pPr>
              <a:endParaRPr lang="en-US" sz="1800" b="0" dirty="0">
                <a:latin typeface="Calibri" pitchFamily="34" charset="0"/>
              </a:endParaRPr>
            </a:p>
          </p:txBody>
        </p:sp>
        <p:sp>
          <p:nvSpPr>
            <p:cNvPr id="356395" name="Text Box 112"/>
            <p:cNvSpPr txBox="1">
              <a:spLocks noChangeArrowheads="1"/>
            </p:cNvSpPr>
            <p:nvPr/>
          </p:nvSpPr>
          <p:spPr bwMode="auto">
            <a:xfrm>
              <a:off x="4283" y="3408"/>
              <a:ext cx="421" cy="268"/>
            </a:xfrm>
            <a:prstGeom prst="rect">
              <a:avLst/>
            </a:prstGeom>
            <a:noFill/>
            <a:ln w="12700" algn="ctr">
              <a:noFill/>
              <a:miter lim="800000"/>
              <a:headEnd/>
              <a:tailEnd/>
            </a:ln>
          </p:spPr>
          <p:txBody>
            <a:bodyPr wrap="none" lIns="92075" tIns="0" rIns="92075" bIns="0">
              <a:spAutoFit/>
            </a:bodyPr>
            <a:lstStyle/>
            <a:p>
              <a:pPr algn="l">
                <a:buClrTx/>
              </a:pPr>
              <a:r>
                <a:rPr lang="en-US" sz="1400" dirty="0">
                  <a:latin typeface="Calibri" pitchFamily="34" charset="0"/>
                </a:rPr>
                <a:t>Order</a:t>
              </a:r>
            </a:p>
            <a:p>
              <a:pPr algn="l">
                <a:buClrTx/>
              </a:pPr>
              <a:r>
                <a:rPr lang="en-US" sz="1400" dirty="0">
                  <a:latin typeface="Calibri" pitchFamily="34" charset="0"/>
                </a:rPr>
                <a:t>1</a:t>
              </a:r>
            </a:p>
          </p:txBody>
        </p:sp>
        <p:sp>
          <p:nvSpPr>
            <p:cNvPr id="356396" name="Text Box 113"/>
            <p:cNvSpPr txBox="1">
              <a:spLocks noChangeArrowheads="1"/>
            </p:cNvSpPr>
            <p:nvPr/>
          </p:nvSpPr>
          <p:spPr bwMode="auto">
            <a:xfrm>
              <a:off x="4283" y="3860"/>
              <a:ext cx="421" cy="268"/>
            </a:xfrm>
            <a:prstGeom prst="rect">
              <a:avLst/>
            </a:prstGeom>
            <a:noFill/>
            <a:ln w="12700" algn="ctr">
              <a:noFill/>
              <a:miter lim="800000"/>
              <a:headEnd/>
              <a:tailEnd/>
            </a:ln>
          </p:spPr>
          <p:txBody>
            <a:bodyPr wrap="none" lIns="92075" tIns="0" rIns="92075" bIns="0">
              <a:spAutoFit/>
            </a:bodyPr>
            <a:lstStyle/>
            <a:p>
              <a:pPr algn="l">
                <a:buClrTx/>
              </a:pPr>
              <a:r>
                <a:rPr lang="en-US" sz="1400" dirty="0">
                  <a:latin typeface="Calibri" pitchFamily="34" charset="0"/>
                </a:rPr>
                <a:t>Order</a:t>
              </a:r>
            </a:p>
            <a:p>
              <a:pPr algn="l">
                <a:buClrTx/>
              </a:pPr>
              <a:r>
                <a:rPr lang="en-US" sz="1400" dirty="0">
                  <a:latin typeface="Calibri" pitchFamily="34" charset="0"/>
                </a:rPr>
                <a:t>2</a:t>
              </a:r>
            </a:p>
          </p:txBody>
        </p:sp>
        <p:sp>
          <p:nvSpPr>
            <p:cNvPr id="356397" name="Line 115"/>
            <p:cNvSpPr>
              <a:spLocks noChangeShapeType="1"/>
            </p:cNvSpPr>
            <p:nvPr/>
          </p:nvSpPr>
          <p:spPr bwMode="auto">
            <a:xfrm flipV="1">
              <a:off x="3888" y="3552"/>
              <a:ext cx="443" cy="384"/>
            </a:xfrm>
            <a:prstGeom prst="line">
              <a:avLst/>
            </a:prstGeom>
            <a:noFill/>
            <a:ln w="12700">
              <a:solidFill>
                <a:schemeClr val="tx1"/>
              </a:solidFill>
              <a:round/>
              <a:headEnd/>
              <a:tailEnd type="triangle" w="med" len="med"/>
            </a:ln>
          </p:spPr>
          <p:txBody>
            <a:bodyPr lIns="92075" tIns="0" rIns="92075" bIns="0">
              <a:spAutoFit/>
            </a:bodyPr>
            <a:lstStyle/>
            <a:p>
              <a:endParaRPr lang="en-US" dirty="0"/>
            </a:p>
          </p:txBody>
        </p:sp>
        <p:sp>
          <p:nvSpPr>
            <p:cNvPr id="356398" name="Line 116"/>
            <p:cNvSpPr>
              <a:spLocks noChangeShapeType="1"/>
            </p:cNvSpPr>
            <p:nvPr/>
          </p:nvSpPr>
          <p:spPr bwMode="auto">
            <a:xfrm>
              <a:off x="3888" y="3936"/>
              <a:ext cx="443" cy="144"/>
            </a:xfrm>
            <a:prstGeom prst="line">
              <a:avLst/>
            </a:prstGeom>
            <a:noFill/>
            <a:ln w="12700">
              <a:solidFill>
                <a:schemeClr val="tx1"/>
              </a:solidFill>
              <a:round/>
              <a:headEnd/>
              <a:tailEnd type="triangle" w="med" len="med"/>
            </a:ln>
          </p:spPr>
          <p:txBody>
            <a:bodyPr lIns="92075" tIns="0" rIns="92075" bIns="0">
              <a:spAutoFit/>
            </a:bodyPr>
            <a:lstStyle/>
            <a:p>
              <a:endParaRPr lang="en-US" dirty="0"/>
            </a:p>
          </p:txBody>
        </p:sp>
        <p:sp>
          <p:nvSpPr>
            <p:cNvPr id="356399" name="Text Box 117"/>
            <p:cNvSpPr txBox="1">
              <a:spLocks noChangeArrowheads="1"/>
            </p:cNvSpPr>
            <p:nvPr/>
          </p:nvSpPr>
          <p:spPr bwMode="auto">
            <a:xfrm>
              <a:off x="4536" y="3696"/>
              <a:ext cx="421" cy="116"/>
            </a:xfrm>
            <a:prstGeom prst="rect">
              <a:avLst/>
            </a:prstGeom>
            <a:noFill/>
            <a:ln w="12700" algn="ctr">
              <a:noFill/>
              <a:miter lim="800000"/>
              <a:headEnd/>
              <a:tailEnd/>
            </a:ln>
          </p:spPr>
          <p:txBody>
            <a:bodyPr wrap="none" lIns="92075" tIns="0" rIns="92075" bIns="0">
              <a:spAutoFit/>
            </a:bodyPr>
            <a:lstStyle/>
            <a:p>
              <a:pPr algn="l">
                <a:buClrTx/>
              </a:pPr>
              <a:r>
                <a:rPr lang="en-US" sz="1200" dirty="0" smtClean="0">
                  <a:latin typeface="Calibri" pitchFamily="34" charset="0"/>
                </a:rPr>
                <a:t>160 </a:t>
              </a:r>
              <a:r>
                <a:rPr lang="en-US" sz="1200" dirty="0">
                  <a:latin typeface="Calibri" pitchFamily="34" charset="0"/>
                </a:rPr>
                <a:t>Hrs</a:t>
              </a:r>
            </a:p>
          </p:txBody>
        </p:sp>
        <p:sp>
          <p:nvSpPr>
            <p:cNvPr id="356400" name="Text Box 119"/>
            <p:cNvSpPr txBox="1">
              <a:spLocks noChangeArrowheads="1"/>
            </p:cNvSpPr>
            <p:nvPr/>
          </p:nvSpPr>
          <p:spPr bwMode="auto">
            <a:xfrm>
              <a:off x="4536" y="4157"/>
              <a:ext cx="421" cy="116"/>
            </a:xfrm>
            <a:prstGeom prst="rect">
              <a:avLst/>
            </a:prstGeom>
            <a:noFill/>
            <a:ln w="12700" algn="ctr">
              <a:noFill/>
              <a:miter lim="800000"/>
              <a:headEnd/>
              <a:tailEnd/>
            </a:ln>
          </p:spPr>
          <p:txBody>
            <a:bodyPr wrap="none" lIns="92075" tIns="0" rIns="92075" bIns="0">
              <a:spAutoFit/>
            </a:bodyPr>
            <a:lstStyle/>
            <a:p>
              <a:pPr algn="l">
                <a:buClrTx/>
              </a:pPr>
              <a:r>
                <a:rPr lang="en-US" sz="1200" dirty="0" smtClean="0">
                  <a:latin typeface="Calibri" pitchFamily="34" charset="0"/>
                </a:rPr>
                <a:t>160 Hrs</a:t>
              </a:r>
              <a:endParaRPr lang="en-US" sz="1200" dirty="0">
                <a:latin typeface="Calibri" pitchFamily="34" charset="0"/>
              </a:endParaRPr>
            </a:p>
          </p:txBody>
        </p:sp>
        <p:sp>
          <p:nvSpPr>
            <p:cNvPr id="356401" name="Text Box 120"/>
            <p:cNvSpPr txBox="1">
              <a:spLocks noChangeArrowheads="1"/>
            </p:cNvSpPr>
            <p:nvPr/>
          </p:nvSpPr>
          <p:spPr bwMode="auto">
            <a:xfrm rot="-2730062">
              <a:off x="3936" y="3600"/>
              <a:ext cx="307" cy="115"/>
            </a:xfrm>
            <a:prstGeom prst="rect">
              <a:avLst/>
            </a:prstGeom>
            <a:noFill/>
            <a:ln w="12700" algn="ctr">
              <a:noFill/>
              <a:miter lim="800000"/>
              <a:headEnd/>
              <a:tailEnd/>
            </a:ln>
          </p:spPr>
          <p:txBody>
            <a:bodyPr wrap="none" lIns="92075" tIns="0" rIns="92075" bIns="0">
              <a:spAutoFit/>
            </a:bodyPr>
            <a:lstStyle/>
            <a:p>
              <a:pPr algn="l">
                <a:buClrTx/>
              </a:pPr>
              <a:r>
                <a:rPr lang="en-US" sz="1200" dirty="0">
                  <a:latin typeface="Calibri" pitchFamily="34" charset="0"/>
                </a:rPr>
                <a:t>50%</a:t>
              </a:r>
            </a:p>
          </p:txBody>
        </p:sp>
        <p:sp>
          <p:nvSpPr>
            <p:cNvPr id="356402" name="Text Box 121"/>
            <p:cNvSpPr txBox="1">
              <a:spLocks noChangeArrowheads="1"/>
            </p:cNvSpPr>
            <p:nvPr/>
          </p:nvSpPr>
          <p:spPr bwMode="auto">
            <a:xfrm rot="918003" flipH="1">
              <a:off x="3936" y="4032"/>
              <a:ext cx="307" cy="115"/>
            </a:xfrm>
            <a:prstGeom prst="rect">
              <a:avLst/>
            </a:prstGeom>
            <a:noFill/>
            <a:ln w="12700" algn="ctr">
              <a:noFill/>
              <a:miter lim="800000"/>
              <a:headEnd/>
              <a:tailEnd/>
            </a:ln>
          </p:spPr>
          <p:txBody>
            <a:bodyPr wrap="none" lIns="92075" tIns="0" rIns="92075" bIns="0">
              <a:spAutoFit/>
            </a:bodyPr>
            <a:lstStyle/>
            <a:p>
              <a:pPr algn="l">
                <a:buClrTx/>
              </a:pPr>
              <a:r>
                <a:rPr lang="en-US" sz="1200" dirty="0">
                  <a:latin typeface="Calibri" pitchFamily="34" charset="0"/>
                </a:rPr>
                <a:t>50%</a:t>
              </a:r>
            </a:p>
          </p:txBody>
        </p:sp>
      </p:grpSp>
      <p:sp>
        <p:nvSpPr>
          <p:cNvPr id="34" name="Slide Number Placeholder 33"/>
          <p:cNvSpPr>
            <a:spLocks noGrp="1"/>
          </p:cNvSpPr>
          <p:nvPr>
            <p:ph type="sldNum" sz="quarter" idx="10"/>
          </p:nvPr>
        </p:nvSpPr>
        <p:spPr/>
        <p:txBody>
          <a:bodyPr/>
          <a:lstStyle/>
          <a:p>
            <a:fld id="{704A1AC0-E45B-43F7-9383-FC2586113505}" type="slidenum">
              <a:rPr lang="en-US" smtClean="0"/>
              <a:pPr/>
              <a:t>6</a:t>
            </a:fld>
            <a:endParaRPr lang="en-US" dirty="0"/>
          </a:p>
        </p:txBody>
      </p:sp>
      <p:sp>
        <p:nvSpPr>
          <p:cNvPr id="35" name="Footer Placeholder 34"/>
          <p:cNvSpPr>
            <a:spLocks noGrp="1"/>
          </p:cNvSpPr>
          <p:nvPr>
            <p:ph type="ftr" sz="quarter" idx="11"/>
          </p:nvPr>
        </p:nvSpPr>
        <p:spPr/>
        <p:txBody>
          <a:bodyPr/>
          <a:lstStyle/>
          <a:p>
            <a:r>
              <a:rPr lang="en-US" dirty="0" smtClean="0"/>
              <a:t>S3L1_p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idx="4294967295"/>
          </p:nvPr>
        </p:nvSpPr>
        <p:spPr bwMode="auto">
          <a:xfrm>
            <a:off x="457200" y="274638"/>
            <a:ext cx="8229600" cy="549275"/>
          </a:xfrm>
          <a:prstGeom prst="rect">
            <a:avLst/>
          </a:prstGeom>
          <a:noFill/>
          <a:ln w="76200" cmpd="tri" algn="ctr">
            <a:miter lim="800000"/>
            <a:headEnd/>
            <a:tailEnd/>
          </a:ln>
        </p:spPr>
        <p:txBody>
          <a:bodyPr lIns="92075" tIns="0" rIns="92075" bIns="0">
            <a:spAutoFit/>
          </a:bodyPr>
          <a:lstStyle/>
          <a:p>
            <a:pPr>
              <a:buClr>
                <a:schemeClr val="tx1"/>
              </a:buClr>
            </a:pPr>
            <a:r>
              <a:rPr lang="en-US" sz="3600" dirty="0" smtClean="0"/>
              <a:t>  Assignment vs. Allocation</a:t>
            </a:r>
          </a:p>
        </p:txBody>
      </p:sp>
      <p:graphicFrame>
        <p:nvGraphicFramePr>
          <p:cNvPr id="1630247" name="Group 39"/>
          <p:cNvGraphicFramePr>
            <a:graphicFrameLocks noGrp="1"/>
          </p:cNvGraphicFramePr>
          <p:nvPr>
            <p:ph sz="half" idx="4294967295"/>
          </p:nvPr>
        </p:nvGraphicFramePr>
        <p:xfrm>
          <a:off x="457200" y="1600200"/>
          <a:ext cx="4038600" cy="4383090"/>
        </p:xfrm>
        <a:graphic>
          <a:graphicData uri="http://schemas.openxmlformats.org/drawingml/2006/table">
            <a:tbl>
              <a:tblPr/>
              <a:tblGrid>
                <a:gridCol w="4038600"/>
              </a:tblGrid>
              <a:tr h="541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Times New Roman" pitchFamily="18" charset="0"/>
                          <a:cs typeface="Times New Roman" pitchFamily="18" charset="0"/>
                        </a:rPr>
                        <a:t>Assignment:</a:t>
                      </a:r>
                      <a:endParaRPr kumimoji="0" lang="en-US" sz="2000" b="1" i="0" u="none" strike="noStrike" cap="none" normalizeH="0" baseline="0" dirty="0" smtClean="0">
                        <a:ln>
                          <a:noFill/>
                        </a:ln>
                        <a:solidFill>
                          <a:schemeClr val="tx1"/>
                        </a:solidFill>
                        <a:effectLst/>
                        <a:latin typeface="Arial" pitchFamily="34"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0000"/>
                    </a:solidFill>
                  </a:tcPr>
                </a:tc>
              </a:tr>
              <a:tr h="1900238">
                <a:tc>
                  <a:txBody>
                    <a:bodyPr/>
                    <a:lstStyle/>
                    <a:p>
                      <a:pPr marL="228600" marR="0" lvl="0" indent="-228600" algn="l"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dirty="0" smtClean="0">
                          <a:ln>
                            <a:noFill/>
                          </a:ln>
                          <a:solidFill>
                            <a:schemeClr val="tx1"/>
                          </a:solidFill>
                          <a:effectLst/>
                          <a:latin typeface="Times New Roman" pitchFamily="18" charset="0"/>
                          <a:cs typeface="Times New Roman" pitchFamily="18" charset="0"/>
                        </a:rPr>
                        <a:t>Pros:</a:t>
                      </a:r>
                    </a:p>
                    <a:p>
                      <a:pPr marL="228600" marR="0" lvl="0" indent="-2286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Direct relationship</a:t>
                      </a:r>
                    </a:p>
                    <a:p>
                      <a:pPr marL="228600" marR="0" lvl="0" indent="-2286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Real-time information for analysis </a:t>
                      </a:r>
                    </a:p>
                    <a:p>
                      <a:pPr marL="228600" marR="0" lvl="0" indent="-2286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Reduces systemic burden during period close</a:t>
                      </a:r>
                    </a:p>
                    <a:p>
                      <a:pPr marL="228600" marR="0" lvl="0" indent="-2286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Dynamic (can change as the environment changes)</a:t>
                      </a:r>
                    </a:p>
                    <a:p>
                      <a:pPr marL="228600" marR="0" lvl="0" indent="-2286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Capacity Mgmt (resource utilization)</a:t>
                      </a: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749425">
                <a:tc>
                  <a:txBody>
                    <a:bodyPr/>
                    <a:lstStyle/>
                    <a:p>
                      <a:pPr marL="228600" marR="0" lvl="0" indent="-228600" algn="l"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dirty="0" smtClean="0">
                          <a:ln>
                            <a:noFill/>
                          </a:ln>
                          <a:solidFill>
                            <a:schemeClr val="tx1"/>
                          </a:solidFill>
                          <a:effectLst/>
                          <a:latin typeface="Times New Roman" pitchFamily="18" charset="0"/>
                          <a:cs typeface="Times New Roman" pitchFamily="18" charset="0"/>
                        </a:rPr>
                        <a:t>Cons:</a:t>
                      </a:r>
                    </a:p>
                    <a:p>
                      <a:pPr marL="228600" marR="0" lvl="0" indent="-2286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Must have the ability to track quantity from send to receiver or impute</a:t>
                      </a:r>
                    </a:p>
                    <a:p>
                      <a:pPr marL="228600" marR="0" lvl="0" indent="-2286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t>
                      </a:r>
                    </a:p>
                    <a:p>
                      <a:pPr marL="228600" marR="0" lvl="0" indent="-228600" algn="l" defTabSz="914400" rtl="0" eaLnBrk="0" fontAlgn="base" latinLnBrk="0" hangingPunct="0">
                        <a:lnSpc>
                          <a:spcPct val="100000"/>
                        </a:lnSpc>
                        <a:spcBef>
                          <a:spcPct val="0"/>
                        </a:spcBef>
                        <a:spcAft>
                          <a:spcPct val="0"/>
                        </a:spcAft>
                        <a:buClrTx/>
                        <a:buSzTx/>
                        <a:buFontTx/>
                        <a:buChar char="•"/>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Char char="•"/>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None/>
                        <a:tabLst/>
                      </a:pPr>
                      <a:endParaRPr kumimoji="0" lang="en-US"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630251" name="Group 43"/>
          <p:cNvGraphicFramePr>
            <a:graphicFrameLocks noGrp="1"/>
          </p:cNvGraphicFramePr>
          <p:nvPr>
            <p:ph sz="half" idx="4294967295"/>
          </p:nvPr>
        </p:nvGraphicFramePr>
        <p:xfrm>
          <a:off x="4648200" y="1600200"/>
          <a:ext cx="4038600" cy="4389756"/>
        </p:xfrm>
        <a:graphic>
          <a:graphicData uri="http://schemas.openxmlformats.org/drawingml/2006/table">
            <a:tbl>
              <a:tblPr/>
              <a:tblGrid>
                <a:gridCol w="4038600"/>
              </a:tblGrid>
              <a:tr h="4921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Times New Roman" pitchFamily="18" charset="0"/>
                          <a:cs typeface="Times New Roman" pitchFamily="18" charset="0"/>
                        </a:rPr>
                        <a:t>Allocation:</a:t>
                      </a:r>
                      <a:endParaRPr kumimoji="0" lang="en-US" sz="2000" b="1" i="0" u="none" strike="noStrike" cap="none" normalizeH="0" baseline="0" dirty="0" smtClean="0">
                        <a:ln>
                          <a:noFill/>
                        </a:ln>
                        <a:solidFill>
                          <a:schemeClr val="tx1"/>
                        </a:solidFill>
                        <a:effectLst/>
                        <a:latin typeface="Arial" pitchFamily="34"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0000"/>
                    </a:solidFill>
                  </a:tcPr>
                </a:tc>
              </a:tr>
              <a:tr h="2098675">
                <a:tc>
                  <a:txBody>
                    <a:bodyPr/>
                    <a:lstStyle/>
                    <a:p>
                      <a:pPr marL="228600" marR="0" lvl="0" indent="-228600" algn="l"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dirty="0" smtClean="0">
                          <a:ln>
                            <a:noFill/>
                          </a:ln>
                          <a:solidFill>
                            <a:schemeClr val="tx1"/>
                          </a:solidFill>
                          <a:effectLst/>
                          <a:latin typeface="Times New Roman" pitchFamily="18" charset="0"/>
                          <a:cs typeface="Times New Roman" pitchFamily="18" charset="0"/>
                        </a:rPr>
                        <a:t>Pros:</a:t>
                      </a:r>
                    </a:p>
                    <a:p>
                      <a:pPr marL="228600" marR="0" lvl="0" indent="-2286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Provides mechanism for cost association when tracking of quantity is not possible or cost prohibitive </a:t>
                      </a:r>
                    </a:p>
                    <a:p>
                      <a:pPr marL="228600" marR="0" lvl="0" indent="-2286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t>
                      </a:r>
                    </a:p>
                    <a:p>
                      <a:pPr marL="228600" marR="0" lvl="0" indent="-228600" algn="l" defTabSz="914400" rtl="0" eaLnBrk="0" fontAlgn="base" latinLnBrk="0" hangingPunct="0">
                        <a:lnSpc>
                          <a:spcPct val="100000"/>
                        </a:lnSpc>
                        <a:spcBef>
                          <a:spcPct val="0"/>
                        </a:spcBef>
                        <a:spcAft>
                          <a:spcPct val="0"/>
                        </a:spcAft>
                        <a:buClrTx/>
                        <a:buSzTx/>
                        <a:buFontTx/>
                        <a:buChar char="•"/>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Char char="•"/>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412875">
                <a:tc>
                  <a:txBody>
                    <a:bodyPr/>
                    <a:lstStyle/>
                    <a:p>
                      <a:pPr marL="228600" marR="0" lvl="0" indent="-228600" algn="l"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dirty="0" smtClean="0">
                          <a:ln>
                            <a:noFill/>
                          </a:ln>
                          <a:solidFill>
                            <a:schemeClr val="tx1"/>
                          </a:solidFill>
                          <a:effectLst/>
                          <a:latin typeface="Times New Roman" pitchFamily="18" charset="0"/>
                          <a:cs typeface="Times New Roman" pitchFamily="18" charset="0"/>
                        </a:rPr>
                        <a:t>Cons:</a:t>
                      </a:r>
                    </a:p>
                    <a:p>
                      <a:pPr marL="228600" marR="0" lvl="0" indent="-2286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Full-absorption approach</a:t>
                      </a:r>
                    </a:p>
                    <a:p>
                      <a:pPr marL="228600" marR="0" lvl="0" indent="-2286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Typically less accurate </a:t>
                      </a:r>
                    </a:p>
                    <a:p>
                      <a:pPr marL="228600" marR="0" lvl="0" indent="-2286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High demand on system resources during period-end close</a:t>
                      </a:r>
                    </a:p>
                    <a:p>
                      <a:pPr marL="228600" marR="0" lvl="0" indent="-22860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Static assumption set often infrequently updated</a:t>
                      </a:r>
                      <a:endParaRPr kumimoji="0" lang="en-US" sz="16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L="92075" marR="92075" marT="46038" marB="460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Slide Number Placeholder 5"/>
          <p:cNvSpPr>
            <a:spLocks noGrp="1"/>
          </p:cNvSpPr>
          <p:nvPr>
            <p:ph type="sldNum" sz="quarter" idx="10"/>
          </p:nvPr>
        </p:nvSpPr>
        <p:spPr/>
        <p:txBody>
          <a:bodyPr/>
          <a:lstStyle/>
          <a:p>
            <a:fld id="{704A1AC0-E45B-43F7-9383-FC2586113505}" type="slidenum">
              <a:rPr lang="en-US" smtClean="0"/>
              <a:pPr/>
              <a:t>7</a:t>
            </a:fld>
            <a:endParaRPr lang="en-US" dirty="0"/>
          </a:p>
        </p:txBody>
      </p:sp>
      <p:sp>
        <p:nvSpPr>
          <p:cNvPr id="7" name="Footer Placeholder 6"/>
          <p:cNvSpPr>
            <a:spLocks noGrp="1"/>
          </p:cNvSpPr>
          <p:nvPr>
            <p:ph type="ftr" sz="quarter" idx="11"/>
          </p:nvPr>
        </p:nvSpPr>
        <p:spPr/>
        <p:txBody>
          <a:bodyPr/>
          <a:lstStyle/>
          <a:p>
            <a:r>
              <a:rPr lang="en-US" dirty="0" smtClean="0"/>
              <a:t>S3L1_p</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Text Box 5"/>
          <p:cNvSpPr txBox="1">
            <a:spLocks noChangeArrowheads="1"/>
          </p:cNvSpPr>
          <p:nvPr/>
        </p:nvSpPr>
        <p:spPr bwMode="auto">
          <a:xfrm>
            <a:off x="898525" y="3690938"/>
            <a:ext cx="7407275" cy="2857500"/>
          </a:xfrm>
          <a:prstGeom prst="rect">
            <a:avLst/>
          </a:prstGeom>
          <a:noFill/>
          <a:ln w="9525">
            <a:noFill/>
            <a:miter lim="800000"/>
            <a:headEnd/>
            <a:tailEnd/>
          </a:ln>
        </p:spPr>
        <p:txBody>
          <a:bodyPr>
            <a:spAutoFit/>
          </a:bodyPr>
          <a:lstStyle/>
          <a:p>
            <a:pPr marL="230188" indent="-230188" algn="l">
              <a:buClrTx/>
              <a:buFontTx/>
              <a:buChar char="•"/>
            </a:pPr>
            <a:r>
              <a:rPr lang="en-US" sz="1400" b="0" dirty="0"/>
              <a:t>As the Army’s Management Accounting framework matures over time, utilization between cost allocation versus assignment methods will shift.  </a:t>
            </a:r>
          </a:p>
          <a:p>
            <a:pPr marL="230188" indent="-230188" algn="l">
              <a:buClrTx/>
              <a:buFontTx/>
              <a:buChar char="•"/>
            </a:pPr>
            <a:endParaRPr lang="en-US" sz="1400" b="0" dirty="0"/>
          </a:p>
          <a:p>
            <a:pPr marL="230188" indent="-230188" algn="l">
              <a:buClrTx/>
              <a:buFontTx/>
              <a:buChar char="•"/>
            </a:pPr>
            <a:r>
              <a:rPr lang="en-US" sz="1400" i="1" dirty="0"/>
              <a:t>Value-based:</a:t>
            </a:r>
            <a:r>
              <a:rPr lang="en-US" sz="1400" b="0" dirty="0"/>
              <a:t>  Cost allocations utilizing tracing factors that result in the allocation of dollars between cost objects, e.g. % split or quantitative information such as # FTEs.  The result is the cost flow of dollars only.  Supports current costing with limited management control and projection capabilities.</a:t>
            </a:r>
          </a:p>
          <a:p>
            <a:pPr marL="230188" indent="-230188" algn="l">
              <a:buClrTx/>
              <a:buFontTx/>
              <a:buChar char="•"/>
            </a:pPr>
            <a:endParaRPr lang="en-US" sz="1400" b="0" dirty="0"/>
          </a:p>
          <a:p>
            <a:pPr marL="230188" indent="-230188" algn="l">
              <a:buClrTx/>
              <a:buFontTx/>
              <a:buChar char="•"/>
            </a:pPr>
            <a:r>
              <a:rPr lang="en-US" sz="1400" i="1" dirty="0"/>
              <a:t>Quantity-based:</a:t>
            </a:r>
            <a:r>
              <a:rPr lang="en-US" sz="1400" b="0" dirty="0"/>
              <a:t> Cost assignments utilizing the quantity of goods and services provided between cost objects, e.g. # Hrs, SQFT, CPUMINS, etc.  The result is the flow of quantities between cost objects with a corresponding monetary valuation.  Therefore both quantities and dollars flow.  Supports current costing with management control and projection capabilities.</a:t>
            </a:r>
          </a:p>
        </p:txBody>
      </p:sp>
      <p:sp>
        <p:nvSpPr>
          <p:cNvPr id="360451" name="Rectangle 6"/>
          <p:cNvSpPr>
            <a:spLocks noChangeArrowheads="1"/>
          </p:cNvSpPr>
          <p:nvPr/>
        </p:nvSpPr>
        <p:spPr bwMode="auto">
          <a:xfrm>
            <a:off x="1143000" y="274638"/>
            <a:ext cx="6858000" cy="1098550"/>
          </a:xfrm>
          <a:prstGeom prst="rect">
            <a:avLst/>
          </a:prstGeom>
          <a:noFill/>
          <a:ln w="76200" cmpd="tri" algn="ctr">
            <a:noFill/>
            <a:miter lim="800000"/>
            <a:headEnd/>
            <a:tailEnd/>
          </a:ln>
        </p:spPr>
        <p:txBody>
          <a:bodyPr lIns="92075" tIns="0" rIns="92075" bIns="0">
            <a:spAutoFit/>
          </a:bodyPr>
          <a:lstStyle/>
          <a:p>
            <a:pPr algn="l">
              <a:buClrTx/>
            </a:pPr>
            <a:r>
              <a:rPr lang="en-US" sz="3600" dirty="0"/>
              <a:t>    Allocation to Assignment </a:t>
            </a:r>
            <a:br>
              <a:rPr lang="en-US" sz="3600" dirty="0"/>
            </a:br>
            <a:r>
              <a:rPr lang="en-US" sz="3600" dirty="0"/>
              <a:t>	Maturation Process</a:t>
            </a:r>
          </a:p>
        </p:txBody>
      </p:sp>
      <p:grpSp>
        <p:nvGrpSpPr>
          <p:cNvPr id="2" name="Group 8"/>
          <p:cNvGrpSpPr>
            <a:grpSpLocks noChangeAspect="1"/>
          </p:cNvGrpSpPr>
          <p:nvPr/>
        </p:nvGrpSpPr>
        <p:grpSpPr bwMode="auto">
          <a:xfrm>
            <a:off x="936625" y="914400"/>
            <a:ext cx="6454775" cy="2971800"/>
            <a:chOff x="590" y="576"/>
            <a:chExt cx="4066" cy="1872"/>
          </a:xfrm>
        </p:grpSpPr>
        <p:sp>
          <p:nvSpPr>
            <p:cNvPr id="360453" name="AutoShape 7"/>
            <p:cNvSpPr>
              <a:spLocks noChangeAspect="1" noChangeArrowheads="1" noTextEdit="1"/>
            </p:cNvSpPr>
            <p:nvPr/>
          </p:nvSpPr>
          <p:spPr bwMode="auto">
            <a:xfrm>
              <a:off x="590" y="576"/>
              <a:ext cx="4066" cy="1872"/>
            </a:xfrm>
            <a:prstGeom prst="rect">
              <a:avLst/>
            </a:prstGeom>
            <a:noFill/>
            <a:ln w="9525">
              <a:noFill/>
              <a:miter lim="800000"/>
              <a:headEnd/>
              <a:tailEnd/>
            </a:ln>
          </p:spPr>
          <p:txBody>
            <a:bodyPr/>
            <a:lstStyle/>
            <a:p>
              <a:endParaRPr lang="en-US" dirty="0"/>
            </a:p>
          </p:txBody>
        </p:sp>
        <p:sp>
          <p:nvSpPr>
            <p:cNvPr id="360454" name="Rectangle 9"/>
            <p:cNvSpPr>
              <a:spLocks noChangeArrowheads="1"/>
            </p:cNvSpPr>
            <p:nvPr/>
          </p:nvSpPr>
          <p:spPr bwMode="auto">
            <a:xfrm>
              <a:off x="2275" y="1190"/>
              <a:ext cx="2308" cy="802"/>
            </a:xfrm>
            <a:prstGeom prst="rect">
              <a:avLst/>
            </a:prstGeom>
            <a:noFill/>
            <a:ln w="9525">
              <a:noFill/>
              <a:miter lim="800000"/>
              <a:headEnd/>
              <a:tailEnd/>
            </a:ln>
          </p:spPr>
          <p:txBody>
            <a:bodyPr/>
            <a:lstStyle/>
            <a:p>
              <a:pPr algn="l">
                <a:buClrTx/>
              </a:pPr>
              <a:endParaRPr lang="en-US" sz="1800" b="0" dirty="0">
                <a:latin typeface="Calibri" pitchFamily="34" charset="0"/>
              </a:endParaRPr>
            </a:p>
          </p:txBody>
        </p:sp>
        <p:sp>
          <p:nvSpPr>
            <p:cNvPr id="360455" name="Line 10"/>
            <p:cNvSpPr>
              <a:spLocks noChangeShapeType="1"/>
            </p:cNvSpPr>
            <p:nvPr/>
          </p:nvSpPr>
          <p:spPr bwMode="auto">
            <a:xfrm>
              <a:off x="2275" y="1830"/>
              <a:ext cx="2308" cy="0"/>
            </a:xfrm>
            <a:prstGeom prst="line">
              <a:avLst/>
            </a:prstGeom>
            <a:noFill/>
            <a:ln w="7938">
              <a:solidFill>
                <a:srgbClr val="000000"/>
              </a:solidFill>
              <a:round/>
              <a:headEnd/>
              <a:tailEnd/>
            </a:ln>
          </p:spPr>
          <p:txBody>
            <a:bodyPr/>
            <a:lstStyle/>
            <a:p>
              <a:endParaRPr lang="en-US" dirty="0"/>
            </a:p>
          </p:txBody>
        </p:sp>
        <p:sp>
          <p:nvSpPr>
            <p:cNvPr id="360456" name="Line 11"/>
            <p:cNvSpPr>
              <a:spLocks noChangeShapeType="1"/>
            </p:cNvSpPr>
            <p:nvPr/>
          </p:nvSpPr>
          <p:spPr bwMode="auto">
            <a:xfrm>
              <a:off x="2275" y="1672"/>
              <a:ext cx="2308" cy="0"/>
            </a:xfrm>
            <a:prstGeom prst="line">
              <a:avLst/>
            </a:prstGeom>
            <a:noFill/>
            <a:ln w="7938">
              <a:solidFill>
                <a:srgbClr val="000000"/>
              </a:solidFill>
              <a:round/>
              <a:headEnd/>
              <a:tailEnd/>
            </a:ln>
          </p:spPr>
          <p:txBody>
            <a:bodyPr/>
            <a:lstStyle/>
            <a:p>
              <a:endParaRPr lang="en-US" dirty="0"/>
            </a:p>
          </p:txBody>
        </p:sp>
        <p:sp>
          <p:nvSpPr>
            <p:cNvPr id="360457" name="Line 12"/>
            <p:cNvSpPr>
              <a:spLocks noChangeShapeType="1"/>
            </p:cNvSpPr>
            <p:nvPr/>
          </p:nvSpPr>
          <p:spPr bwMode="auto">
            <a:xfrm>
              <a:off x="2275" y="1510"/>
              <a:ext cx="2308" cy="0"/>
            </a:xfrm>
            <a:prstGeom prst="line">
              <a:avLst/>
            </a:prstGeom>
            <a:noFill/>
            <a:ln w="7938">
              <a:solidFill>
                <a:srgbClr val="000000"/>
              </a:solidFill>
              <a:round/>
              <a:headEnd/>
              <a:tailEnd/>
            </a:ln>
          </p:spPr>
          <p:txBody>
            <a:bodyPr/>
            <a:lstStyle/>
            <a:p>
              <a:endParaRPr lang="en-US" dirty="0"/>
            </a:p>
          </p:txBody>
        </p:sp>
        <p:sp>
          <p:nvSpPr>
            <p:cNvPr id="360458" name="Line 13"/>
            <p:cNvSpPr>
              <a:spLocks noChangeShapeType="1"/>
            </p:cNvSpPr>
            <p:nvPr/>
          </p:nvSpPr>
          <p:spPr bwMode="auto">
            <a:xfrm>
              <a:off x="2275" y="1352"/>
              <a:ext cx="2308" cy="0"/>
            </a:xfrm>
            <a:prstGeom prst="line">
              <a:avLst/>
            </a:prstGeom>
            <a:noFill/>
            <a:ln w="7938">
              <a:solidFill>
                <a:srgbClr val="000000"/>
              </a:solidFill>
              <a:round/>
              <a:headEnd/>
              <a:tailEnd/>
            </a:ln>
          </p:spPr>
          <p:txBody>
            <a:bodyPr/>
            <a:lstStyle/>
            <a:p>
              <a:endParaRPr lang="en-US" dirty="0"/>
            </a:p>
          </p:txBody>
        </p:sp>
        <p:sp>
          <p:nvSpPr>
            <p:cNvPr id="360459" name="Line 14"/>
            <p:cNvSpPr>
              <a:spLocks noChangeShapeType="1"/>
            </p:cNvSpPr>
            <p:nvPr/>
          </p:nvSpPr>
          <p:spPr bwMode="auto">
            <a:xfrm>
              <a:off x="2275" y="1190"/>
              <a:ext cx="2308" cy="0"/>
            </a:xfrm>
            <a:prstGeom prst="line">
              <a:avLst/>
            </a:prstGeom>
            <a:noFill/>
            <a:ln w="7938">
              <a:solidFill>
                <a:srgbClr val="000000"/>
              </a:solidFill>
              <a:round/>
              <a:headEnd/>
              <a:tailEnd/>
            </a:ln>
          </p:spPr>
          <p:txBody>
            <a:bodyPr/>
            <a:lstStyle/>
            <a:p>
              <a:endParaRPr lang="en-US" dirty="0"/>
            </a:p>
          </p:txBody>
        </p:sp>
        <p:sp>
          <p:nvSpPr>
            <p:cNvPr id="360460" name="Rectangle 15"/>
            <p:cNvSpPr>
              <a:spLocks noChangeArrowheads="1"/>
            </p:cNvSpPr>
            <p:nvPr/>
          </p:nvSpPr>
          <p:spPr bwMode="auto">
            <a:xfrm>
              <a:off x="2275" y="1190"/>
              <a:ext cx="2308" cy="802"/>
            </a:xfrm>
            <a:prstGeom prst="rect">
              <a:avLst/>
            </a:prstGeom>
            <a:noFill/>
            <a:ln w="7938">
              <a:solidFill>
                <a:srgbClr val="000000"/>
              </a:solidFill>
              <a:miter lim="800000"/>
              <a:headEnd/>
              <a:tailEnd/>
            </a:ln>
          </p:spPr>
          <p:txBody>
            <a:bodyPr/>
            <a:lstStyle/>
            <a:p>
              <a:pPr algn="l">
                <a:buClrTx/>
              </a:pPr>
              <a:endParaRPr lang="en-US" sz="1800" b="0" dirty="0">
                <a:latin typeface="Calibri" pitchFamily="34" charset="0"/>
              </a:endParaRPr>
            </a:p>
          </p:txBody>
        </p:sp>
        <p:sp>
          <p:nvSpPr>
            <p:cNvPr id="360461" name="Line 16"/>
            <p:cNvSpPr>
              <a:spLocks noChangeShapeType="1"/>
            </p:cNvSpPr>
            <p:nvPr/>
          </p:nvSpPr>
          <p:spPr bwMode="auto">
            <a:xfrm>
              <a:off x="2275" y="1190"/>
              <a:ext cx="0" cy="802"/>
            </a:xfrm>
            <a:prstGeom prst="line">
              <a:avLst/>
            </a:prstGeom>
            <a:noFill/>
            <a:ln w="7938">
              <a:solidFill>
                <a:srgbClr val="000000"/>
              </a:solidFill>
              <a:round/>
              <a:headEnd/>
              <a:tailEnd/>
            </a:ln>
          </p:spPr>
          <p:txBody>
            <a:bodyPr/>
            <a:lstStyle/>
            <a:p>
              <a:endParaRPr lang="en-US" dirty="0"/>
            </a:p>
          </p:txBody>
        </p:sp>
        <p:sp>
          <p:nvSpPr>
            <p:cNvPr id="360462" name="Line 17"/>
            <p:cNvSpPr>
              <a:spLocks noChangeShapeType="1"/>
            </p:cNvSpPr>
            <p:nvPr/>
          </p:nvSpPr>
          <p:spPr bwMode="auto">
            <a:xfrm>
              <a:off x="2233" y="1992"/>
              <a:ext cx="42" cy="0"/>
            </a:xfrm>
            <a:prstGeom prst="line">
              <a:avLst/>
            </a:prstGeom>
            <a:noFill/>
            <a:ln w="7938">
              <a:solidFill>
                <a:srgbClr val="000000"/>
              </a:solidFill>
              <a:round/>
              <a:headEnd/>
              <a:tailEnd/>
            </a:ln>
          </p:spPr>
          <p:txBody>
            <a:bodyPr/>
            <a:lstStyle/>
            <a:p>
              <a:endParaRPr lang="en-US" dirty="0"/>
            </a:p>
          </p:txBody>
        </p:sp>
        <p:sp>
          <p:nvSpPr>
            <p:cNvPr id="360463" name="Line 18"/>
            <p:cNvSpPr>
              <a:spLocks noChangeShapeType="1"/>
            </p:cNvSpPr>
            <p:nvPr/>
          </p:nvSpPr>
          <p:spPr bwMode="auto">
            <a:xfrm>
              <a:off x="2233" y="1830"/>
              <a:ext cx="42" cy="0"/>
            </a:xfrm>
            <a:prstGeom prst="line">
              <a:avLst/>
            </a:prstGeom>
            <a:noFill/>
            <a:ln w="7938">
              <a:solidFill>
                <a:srgbClr val="000000"/>
              </a:solidFill>
              <a:round/>
              <a:headEnd/>
              <a:tailEnd/>
            </a:ln>
          </p:spPr>
          <p:txBody>
            <a:bodyPr/>
            <a:lstStyle/>
            <a:p>
              <a:endParaRPr lang="en-US" dirty="0"/>
            </a:p>
          </p:txBody>
        </p:sp>
        <p:sp>
          <p:nvSpPr>
            <p:cNvPr id="360464" name="Line 19"/>
            <p:cNvSpPr>
              <a:spLocks noChangeShapeType="1"/>
            </p:cNvSpPr>
            <p:nvPr/>
          </p:nvSpPr>
          <p:spPr bwMode="auto">
            <a:xfrm>
              <a:off x="2233" y="1672"/>
              <a:ext cx="42" cy="0"/>
            </a:xfrm>
            <a:prstGeom prst="line">
              <a:avLst/>
            </a:prstGeom>
            <a:noFill/>
            <a:ln w="7938">
              <a:solidFill>
                <a:srgbClr val="000000"/>
              </a:solidFill>
              <a:round/>
              <a:headEnd/>
              <a:tailEnd/>
            </a:ln>
          </p:spPr>
          <p:txBody>
            <a:bodyPr/>
            <a:lstStyle/>
            <a:p>
              <a:endParaRPr lang="en-US" dirty="0"/>
            </a:p>
          </p:txBody>
        </p:sp>
        <p:sp>
          <p:nvSpPr>
            <p:cNvPr id="360465" name="Line 20"/>
            <p:cNvSpPr>
              <a:spLocks noChangeShapeType="1"/>
            </p:cNvSpPr>
            <p:nvPr/>
          </p:nvSpPr>
          <p:spPr bwMode="auto">
            <a:xfrm>
              <a:off x="2233" y="1510"/>
              <a:ext cx="42" cy="0"/>
            </a:xfrm>
            <a:prstGeom prst="line">
              <a:avLst/>
            </a:prstGeom>
            <a:noFill/>
            <a:ln w="7938">
              <a:solidFill>
                <a:srgbClr val="000000"/>
              </a:solidFill>
              <a:round/>
              <a:headEnd/>
              <a:tailEnd/>
            </a:ln>
          </p:spPr>
          <p:txBody>
            <a:bodyPr/>
            <a:lstStyle/>
            <a:p>
              <a:endParaRPr lang="en-US" dirty="0"/>
            </a:p>
          </p:txBody>
        </p:sp>
        <p:sp>
          <p:nvSpPr>
            <p:cNvPr id="360466" name="Line 21"/>
            <p:cNvSpPr>
              <a:spLocks noChangeShapeType="1"/>
            </p:cNvSpPr>
            <p:nvPr/>
          </p:nvSpPr>
          <p:spPr bwMode="auto">
            <a:xfrm>
              <a:off x="2233" y="1352"/>
              <a:ext cx="42" cy="0"/>
            </a:xfrm>
            <a:prstGeom prst="line">
              <a:avLst/>
            </a:prstGeom>
            <a:noFill/>
            <a:ln w="7938">
              <a:solidFill>
                <a:srgbClr val="000000"/>
              </a:solidFill>
              <a:round/>
              <a:headEnd/>
              <a:tailEnd/>
            </a:ln>
          </p:spPr>
          <p:txBody>
            <a:bodyPr/>
            <a:lstStyle/>
            <a:p>
              <a:endParaRPr lang="en-US" dirty="0"/>
            </a:p>
          </p:txBody>
        </p:sp>
        <p:sp>
          <p:nvSpPr>
            <p:cNvPr id="360467" name="Line 22"/>
            <p:cNvSpPr>
              <a:spLocks noChangeShapeType="1"/>
            </p:cNvSpPr>
            <p:nvPr/>
          </p:nvSpPr>
          <p:spPr bwMode="auto">
            <a:xfrm>
              <a:off x="2233" y="1190"/>
              <a:ext cx="42" cy="0"/>
            </a:xfrm>
            <a:prstGeom prst="line">
              <a:avLst/>
            </a:prstGeom>
            <a:noFill/>
            <a:ln w="7938">
              <a:solidFill>
                <a:srgbClr val="000000"/>
              </a:solidFill>
              <a:round/>
              <a:headEnd/>
              <a:tailEnd/>
            </a:ln>
          </p:spPr>
          <p:txBody>
            <a:bodyPr/>
            <a:lstStyle/>
            <a:p>
              <a:endParaRPr lang="en-US" dirty="0"/>
            </a:p>
          </p:txBody>
        </p:sp>
        <p:sp>
          <p:nvSpPr>
            <p:cNvPr id="360468" name="Line 23"/>
            <p:cNvSpPr>
              <a:spLocks noChangeShapeType="1"/>
            </p:cNvSpPr>
            <p:nvPr/>
          </p:nvSpPr>
          <p:spPr bwMode="auto">
            <a:xfrm>
              <a:off x="2275" y="1992"/>
              <a:ext cx="2308" cy="0"/>
            </a:xfrm>
            <a:prstGeom prst="line">
              <a:avLst/>
            </a:prstGeom>
            <a:noFill/>
            <a:ln w="7938">
              <a:solidFill>
                <a:srgbClr val="000000"/>
              </a:solidFill>
              <a:round/>
              <a:headEnd/>
              <a:tailEnd/>
            </a:ln>
          </p:spPr>
          <p:txBody>
            <a:bodyPr/>
            <a:lstStyle/>
            <a:p>
              <a:endParaRPr lang="en-US" dirty="0"/>
            </a:p>
          </p:txBody>
        </p:sp>
        <p:sp>
          <p:nvSpPr>
            <p:cNvPr id="360469" name="Line 24"/>
            <p:cNvSpPr>
              <a:spLocks noChangeShapeType="1"/>
            </p:cNvSpPr>
            <p:nvPr/>
          </p:nvSpPr>
          <p:spPr bwMode="auto">
            <a:xfrm flipV="1">
              <a:off x="2275" y="1992"/>
              <a:ext cx="0" cy="26"/>
            </a:xfrm>
            <a:prstGeom prst="line">
              <a:avLst/>
            </a:prstGeom>
            <a:noFill/>
            <a:ln w="7938">
              <a:solidFill>
                <a:srgbClr val="000000"/>
              </a:solidFill>
              <a:round/>
              <a:headEnd/>
              <a:tailEnd/>
            </a:ln>
          </p:spPr>
          <p:txBody>
            <a:bodyPr/>
            <a:lstStyle/>
            <a:p>
              <a:endParaRPr lang="en-US" dirty="0"/>
            </a:p>
          </p:txBody>
        </p:sp>
        <p:sp>
          <p:nvSpPr>
            <p:cNvPr id="360470" name="Line 25"/>
            <p:cNvSpPr>
              <a:spLocks noChangeShapeType="1"/>
            </p:cNvSpPr>
            <p:nvPr/>
          </p:nvSpPr>
          <p:spPr bwMode="auto">
            <a:xfrm flipV="1">
              <a:off x="2662" y="1992"/>
              <a:ext cx="0" cy="26"/>
            </a:xfrm>
            <a:prstGeom prst="line">
              <a:avLst/>
            </a:prstGeom>
            <a:noFill/>
            <a:ln w="7938">
              <a:solidFill>
                <a:srgbClr val="000000"/>
              </a:solidFill>
              <a:round/>
              <a:headEnd/>
              <a:tailEnd/>
            </a:ln>
          </p:spPr>
          <p:txBody>
            <a:bodyPr/>
            <a:lstStyle/>
            <a:p>
              <a:endParaRPr lang="en-US" dirty="0"/>
            </a:p>
          </p:txBody>
        </p:sp>
        <p:sp>
          <p:nvSpPr>
            <p:cNvPr id="360471" name="Line 26"/>
            <p:cNvSpPr>
              <a:spLocks noChangeShapeType="1"/>
            </p:cNvSpPr>
            <p:nvPr/>
          </p:nvSpPr>
          <p:spPr bwMode="auto">
            <a:xfrm flipV="1">
              <a:off x="3044" y="1992"/>
              <a:ext cx="0" cy="26"/>
            </a:xfrm>
            <a:prstGeom prst="line">
              <a:avLst/>
            </a:prstGeom>
            <a:noFill/>
            <a:ln w="7938">
              <a:solidFill>
                <a:srgbClr val="000000"/>
              </a:solidFill>
              <a:round/>
              <a:headEnd/>
              <a:tailEnd/>
            </a:ln>
          </p:spPr>
          <p:txBody>
            <a:bodyPr/>
            <a:lstStyle/>
            <a:p>
              <a:endParaRPr lang="en-US" dirty="0"/>
            </a:p>
          </p:txBody>
        </p:sp>
        <p:sp>
          <p:nvSpPr>
            <p:cNvPr id="360472" name="Line 27"/>
            <p:cNvSpPr>
              <a:spLocks noChangeShapeType="1"/>
            </p:cNvSpPr>
            <p:nvPr/>
          </p:nvSpPr>
          <p:spPr bwMode="auto">
            <a:xfrm flipV="1">
              <a:off x="3432" y="1992"/>
              <a:ext cx="0" cy="26"/>
            </a:xfrm>
            <a:prstGeom prst="line">
              <a:avLst/>
            </a:prstGeom>
            <a:noFill/>
            <a:ln w="7938">
              <a:solidFill>
                <a:srgbClr val="000000"/>
              </a:solidFill>
              <a:round/>
              <a:headEnd/>
              <a:tailEnd/>
            </a:ln>
          </p:spPr>
          <p:txBody>
            <a:bodyPr/>
            <a:lstStyle/>
            <a:p>
              <a:endParaRPr lang="en-US" dirty="0"/>
            </a:p>
          </p:txBody>
        </p:sp>
        <p:sp>
          <p:nvSpPr>
            <p:cNvPr id="360473" name="Line 28"/>
            <p:cNvSpPr>
              <a:spLocks noChangeShapeType="1"/>
            </p:cNvSpPr>
            <p:nvPr/>
          </p:nvSpPr>
          <p:spPr bwMode="auto">
            <a:xfrm flipV="1">
              <a:off x="3814" y="1992"/>
              <a:ext cx="0" cy="26"/>
            </a:xfrm>
            <a:prstGeom prst="line">
              <a:avLst/>
            </a:prstGeom>
            <a:noFill/>
            <a:ln w="7938">
              <a:solidFill>
                <a:srgbClr val="000000"/>
              </a:solidFill>
              <a:round/>
              <a:headEnd/>
              <a:tailEnd/>
            </a:ln>
          </p:spPr>
          <p:txBody>
            <a:bodyPr/>
            <a:lstStyle/>
            <a:p>
              <a:endParaRPr lang="en-US" dirty="0"/>
            </a:p>
          </p:txBody>
        </p:sp>
        <p:sp>
          <p:nvSpPr>
            <p:cNvPr id="360474" name="Line 29"/>
            <p:cNvSpPr>
              <a:spLocks noChangeShapeType="1"/>
            </p:cNvSpPr>
            <p:nvPr/>
          </p:nvSpPr>
          <p:spPr bwMode="auto">
            <a:xfrm flipV="1">
              <a:off x="4201" y="1992"/>
              <a:ext cx="0" cy="26"/>
            </a:xfrm>
            <a:prstGeom prst="line">
              <a:avLst/>
            </a:prstGeom>
            <a:noFill/>
            <a:ln w="7938">
              <a:solidFill>
                <a:srgbClr val="000000"/>
              </a:solidFill>
              <a:round/>
              <a:headEnd/>
              <a:tailEnd/>
            </a:ln>
          </p:spPr>
          <p:txBody>
            <a:bodyPr/>
            <a:lstStyle/>
            <a:p>
              <a:endParaRPr lang="en-US" dirty="0"/>
            </a:p>
          </p:txBody>
        </p:sp>
        <p:sp>
          <p:nvSpPr>
            <p:cNvPr id="360475" name="Line 30"/>
            <p:cNvSpPr>
              <a:spLocks noChangeShapeType="1"/>
            </p:cNvSpPr>
            <p:nvPr/>
          </p:nvSpPr>
          <p:spPr bwMode="auto">
            <a:xfrm flipV="1">
              <a:off x="4583" y="1992"/>
              <a:ext cx="0" cy="26"/>
            </a:xfrm>
            <a:prstGeom prst="line">
              <a:avLst/>
            </a:prstGeom>
            <a:noFill/>
            <a:ln w="7938">
              <a:solidFill>
                <a:srgbClr val="000000"/>
              </a:solidFill>
              <a:round/>
              <a:headEnd/>
              <a:tailEnd/>
            </a:ln>
          </p:spPr>
          <p:txBody>
            <a:bodyPr/>
            <a:lstStyle/>
            <a:p>
              <a:endParaRPr lang="en-US" dirty="0"/>
            </a:p>
          </p:txBody>
        </p:sp>
        <p:sp>
          <p:nvSpPr>
            <p:cNvPr id="360476" name="Freeform 31"/>
            <p:cNvSpPr>
              <a:spLocks/>
            </p:cNvSpPr>
            <p:nvPr/>
          </p:nvSpPr>
          <p:spPr bwMode="auto">
            <a:xfrm>
              <a:off x="2469" y="1269"/>
              <a:ext cx="1920" cy="644"/>
            </a:xfrm>
            <a:custGeom>
              <a:avLst/>
              <a:gdLst>
                <a:gd name="T0" fmla="*/ 0 w 367"/>
                <a:gd name="T1" fmla="*/ 0 h 147"/>
                <a:gd name="T2" fmla="*/ 382 w 367"/>
                <a:gd name="T3" fmla="*/ 123 h 147"/>
                <a:gd name="T4" fmla="*/ 769 w 367"/>
                <a:gd name="T5" fmla="*/ 280 h 147"/>
                <a:gd name="T6" fmla="*/ 1151 w 367"/>
                <a:gd name="T7" fmla="*/ 442 h 147"/>
                <a:gd name="T8" fmla="*/ 1538 w 367"/>
                <a:gd name="T9" fmla="*/ 561 h 147"/>
                <a:gd name="T10" fmla="*/ 1920 w 367"/>
                <a:gd name="T11" fmla="*/ 644 h 147"/>
                <a:gd name="T12" fmla="*/ 0 60000 65536"/>
                <a:gd name="T13" fmla="*/ 0 60000 65536"/>
                <a:gd name="T14" fmla="*/ 0 60000 65536"/>
                <a:gd name="T15" fmla="*/ 0 60000 65536"/>
                <a:gd name="T16" fmla="*/ 0 60000 65536"/>
                <a:gd name="T17" fmla="*/ 0 60000 65536"/>
                <a:gd name="T18" fmla="*/ 0 w 367"/>
                <a:gd name="T19" fmla="*/ 0 h 147"/>
                <a:gd name="T20" fmla="*/ 367 w 367"/>
                <a:gd name="T21" fmla="*/ 147 h 147"/>
              </a:gdLst>
              <a:ahLst/>
              <a:cxnLst>
                <a:cxn ang="T12">
                  <a:pos x="T0" y="T1"/>
                </a:cxn>
                <a:cxn ang="T13">
                  <a:pos x="T2" y="T3"/>
                </a:cxn>
                <a:cxn ang="T14">
                  <a:pos x="T4" y="T5"/>
                </a:cxn>
                <a:cxn ang="T15">
                  <a:pos x="T6" y="T7"/>
                </a:cxn>
                <a:cxn ang="T16">
                  <a:pos x="T8" y="T9"/>
                </a:cxn>
                <a:cxn ang="T17">
                  <a:pos x="T10" y="T11"/>
                </a:cxn>
              </a:cxnLst>
              <a:rect l="T18" t="T19" r="T20" b="T21"/>
              <a:pathLst>
                <a:path w="367" h="147">
                  <a:moveTo>
                    <a:pt x="0" y="0"/>
                  </a:moveTo>
                  <a:lnTo>
                    <a:pt x="73" y="28"/>
                  </a:lnTo>
                  <a:lnTo>
                    <a:pt x="147" y="64"/>
                  </a:lnTo>
                  <a:lnTo>
                    <a:pt x="220" y="101"/>
                  </a:lnTo>
                  <a:lnTo>
                    <a:pt x="294" y="128"/>
                  </a:lnTo>
                  <a:lnTo>
                    <a:pt x="367" y="147"/>
                  </a:lnTo>
                </a:path>
              </a:pathLst>
            </a:custGeom>
            <a:noFill/>
            <a:ln w="25400">
              <a:solidFill>
                <a:srgbClr val="99CCFF"/>
              </a:solidFill>
              <a:round/>
              <a:headEnd/>
              <a:tailEnd/>
            </a:ln>
          </p:spPr>
          <p:txBody>
            <a:bodyPr/>
            <a:lstStyle/>
            <a:p>
              <a:pPr algn="l">
                <a:buClrTx/>
              </a:pPr>
              <a:endParaRPr lang="en-US" sz="1800" b="0" dirty="0">
                <a:latin typeface="Calibri" pitchFamily="34" charset="0"/>
              </a:endParaRPr>
            </a:p>
          </p:txBody>
        </p:sp>
        <p:sp>
          <p:nvSpPr>
            <p:cNvPr id="360477" name="Freeform 32"/>
            <p:cNvSpPr>
              <a:spLocks/>
            </p:cNvSpPr>
            <p:nvPr/>
          </p:nvSpPr>
          <p:spPr bwMode="auto">
            <a:xfrm>
              <a:off x="2469" y="1269"/>
              <a:ext cx="1920" cy="644"/>
            </a:xfrm>
            <a:custGeom>
              <a:avLst/>
              <a:gdLst>
                <a:gd name="T0" fmla="*/ 0 w 367"/>
                <a:gd name="T1" fmla="*/ 644 h 147"/>
                <a:gd name="T2" fmla="*/ 382 w 367"/>
                <a:gd name="T3" fmla="*/ 521 h 147"/>
                <a:gd name="T4" fmla="*/ 769 w 367"/>
                <a:gd name="T5" fmla="*/ 364 h 147"/>
                <a:gd name="T6" fmla="*/ 1151 w 367"/>
                <a:gd name="T7" fmla="*/ 202 h 147"/>
                <a:gd name="T8" fmla="*/ 1538 w 367"/>
                <a:gd name="T9" fmla="*/ 83 h 147"/>
                <a:gd name="T10" fmla="*/ 1920 w 367"/>
                <a:gd name="T11" fmla="*/ 0 h 147"/>
                <a:gd name="T12" fmla="*/ 0 60000 65536"/>
                <a:gd name="T13" fmla="*/ 0 60000 65536"/>
                <a:gd name="T14" fmla="*/ 0 60000 65536"/>
                <a:gd name="T15" fmla="*/ 0 60000 65536"/>
                <a:gd name="T16" fmla="*/ 0 60000 65536"/>
                <a:gd name="T17" fmla="*/ 0 60000 65536"/>
                <a:gd name="T18" fmla="*/ 0 w 367"/>
                <a:gd name="T19" fmla="*/ 0 h 147"/>
                <a:gd name="T20" fmla="*/ 367 w 367"/>
                <a:gd name="T21" fmla="*/ 147 h 147"/>
              </a:gdLst>
              <a:ahLst/>
              <a:cxnLst>
                <a:cxn ang="T12">
                  <a:pos x="T0" y="T1"/>
                </a:cxn>
                <a:cxn ang="T13">
                  <a:pos x="T2" y="T3"/>
                </a:cxn>
                <a:cxn ang="T14">
                  <a:pos x="T4" y="T5"/>
                </a:cxn>
                <a:cxn ang="T15">
                  <a:pos x="T6" y="T7"/>
                </a:cxn>
                <a:cxn ang="T16">
                  <a:pos x="T8" y="T9"/>
                </a:cxn>
                <a:cxn ang="T17">
                  <a:pos x="T10" y="T11"/>
                </a:cxn>
              </a:cxnLst>
              <a:rect l="T18" t="T19" r="T20" b="T21"/>
              <a:pathLst>
                <a:path w="367" h="147">
                  <a:moveTo>
                    <a:pt x="0" y="147"/>
                  </a:moveTo>
                  <a:lnTo>
                    <a:pt x="73" y="119"/>
                  </a:lnTo>
                  <a:lnTo>
                    <a:pt x="147" y="83"/>
                  </a:lnTo>
                  <a:lnTo>
                    <a:pt x="220" y="46"/>
                  </a:lnTo>
                  <a:lnTo>
                    <a:pt x="294" y="19"/>
                  </a:lnTo>
                  <a:lnTo>
                    <a:pt x="367" y="0"/>
                  </a:lnTo>
                </a:path>
              </a:pathLst>
            </a:custGeom>
            <a:noFill/>
            <a:ln w="25400">
              <a:solidFill>
                <a:srgbClr val="000080"/>
              </a:solidFill>
              <a:round/>
              <a:headEnd/>
              <a:tailEnd/>
            </a:ln>
          </p:spPr>
          <p:txBody>
            <a:bodyPr/>
            <a:lstStyle/>
            <a:p>
              <a:pPr algn="l">
                <a:buClrTx/>
              </a:pPr>
              <a:endParaRPr lang="en-US" sz="1800" b="0" dirty="0">
                <a:latin typeface="Calibri" pitchFamily="34" charset="0"/>
              </a:endParaRPr>
            </a:p>
          </p:txBody>
        </p:sp>
        <p:sp>
          <p:nvSpPr>
            <p:cNvPr id="360478" name="Rectangle 33"/>
            <p:cNvSpPr>
              <a:spLocks noChangeArrowheads="1"/>
            </p:cNvSpPr>
            <p:nvPr/>
          </p:nvSpPr>
          <p:spPr bwMode="auto">
            <a:xfrm>
              <a:off x="2008" y="1931"/>
              <a:ext cx="262" cy="158"/>
            </a:xfrm>
            <a:prstGeom prst="rect">
              <a:avLst/>
            </a:prstGeom>
            <a:noFill/>
            <a:ln w="9525">
              <a:noFill/>
              <a:miter lim="800000"/>
              <a:headEnd/>
              <a:tailEnd/>
            </a:ln>
          </p:spPr>
          <p:txBody>
            <a:bodyPr wrap="none" lIns="0" tIns="0" rIns="0" bIns="0">
              <a:spAutoFit/>
            </a:bodyPr>
            <a:lstStyle/>
            <a:p>
              <a:pPr algn="l">
                <a:buClrTx/>
              </a:pPr>
              <a:r>
                <a:rPr lang="en-US" sz="1300" dirty="0">
                  <a:solidFill>
                    <a:srgbClr val="000000"/>
                  </a:solidFill>
                  <a:latin typeface="Calibri" pitchFamily="34" charset="0"/>
                </a:rPr>
                <a:t>0%</a:t>
              </a:r>
              <a:endParaRPr lang="en-US" sz="1800" b="0" dirty="0">
                <a:latin typeface="Calibri" pitchFamily="34" charset="0"/>
              </a:endParaRPr>
            </a:p>
          </p:txBody>
        </p:sp>
        <p:sp>
          <p:nvSpPr>
            <p:cNvPr id="360479" name="Rectangle 34"/>
            <p:cNvSpPr>
              <a:spLocks noChangeArrowheads="1"/>
            </p:cNvSpPr>
            <p:nvPr/>
          </p:nvSpPr>
          <p:spPr bwMode="auto">
            <a:xfrm>
              <a:off x="1940" y="1768"/>
              <a:ext cx="335" cy="158"/>
            </a:xfrm>
            <a:prstGeom prst="rect">
              <a:avLst/>
            </a:prstGeom>
            <a:noFill/>
            <a:ln w="9525">
              <a:noFill/>
              <a:miter lim="800000"/>
              <a:headEnd/>
              <a:tailEnd/>
            </a:ln>
          </p:spPr>
          <p:txBody>
            <a:bodyPr wrap="none" lIns="0" tIns="0" rIns="0" bIns="0">
              <a:spAutoFit/>
            </a:bodyPr>
            <a:lstStyle/>
            <a:p>
              <a:pPr algn="l">
                <a:buClrTx/>
              </a:pPr>
              <a:r>
                <a:rPr lang="en-US" sz="1300" dirty="0">
                  <a:solidFill>
                    <a:srgbClr val="000000"/>
                  </a:solidFill>
                  <a:latin typeface="Calibri" pitchFamily="34" charset="0"/>
                </a:rPr>
                <a:t>20%</a:t>
              </a:r>
              <a:endParaRPr lang="en-US" sz="1800" b="0" dirty="0">
                <a:latin typeface="Calibri" pitchFamily="34" charset="0"/>
              </a:endParaRPr>
            </a:p>
          </p:txBody>
        </p:sp>
        <p:sp>
          <p:nvSpPr>
            <p:cNvPr id="360480" name="Rectangle 35"/>
            <p:cNvSpPr>
              <a:spLocks noChangeArrowheads="1"/>
            </p:cNvSpPr>
            <p:nvPr/>
          </p:nvSpPr>
          <p:spPr bwMode="auto">
            <a:xfrm>
              <a:off x="1940" y="1611"/>
              <a:ext cx="335" cy="158"/>
            </a:xfrm>
            <a:prstGeom prst="rect">
              <a:avLst/>
            </a:prstGeom>
            <a:noFill/>
            <a:ln w="9525">
              <a:noFill/>
              <a:miter lim="800000"/>
              <a:headEnd/>
              <a:tailEnd/>
            </a:ln>
          </p:spPr>
          <p:txBody>
            <a:bodyPr wrap="none" lIns="0" tIns="0" rIns="0" bIns="0">
              <a:spAutoFit/>
            </a:bodyPr>
            <a:lstStyle/>
            <a:p>
              <a:pPr algn="l">
                <a:buClrTx/>
              </a:pPr>
              <a:r>
                <a:rPr lang="en-US" sz="1300" dirty="0">
                  <a:solidFill>
                    <a:srgbClr val="000000"/>
                  </a:solidFill>
                  <a:latin typeface="Calibri" pitchFamily="34" charset="0"/>
                </a:rPr>
                <a:t>40%</a:t>
              </a:r>
              <a:endParaRPr lang="en-US" sz="1800" b="0" dirty="0">
                <a:latin typeface="Calibri" pitchFamily="34" charset="0"/>
              </a:endParaRPr>
            </a:p>
          </p:txBody>
        </p:sp>
        <p:sp>
          <p:nvSpPr>
            <p:cNvPr id="360481" name="Rectangle 36"/>
            <p:cNvSpPr>
              <a:spLocks noChangeArrowheads="1"/>
            </p:cNvSpPr>
            <p:nvPr/>
          </p:nvSpPr>
          <p:spPr bwMode="auto">
            <a:xfrm>
              <a:off x="1940" y="1448"/>
              <a:ext cx="335" cy="158"/>
            </a:xfrm>
            <a:prstGeom prst="rect">
              <a:avLst/>
            </a:prstGeom>
            <a:noFill/>
            <a:ln w="9525">
              <a:noFill/>
              <a:miter lim="800000"/>
              <a:headEnd/>
              <a:tailEnd/>
            </a:ln>
          </p:spPr>
          <p:txBody>
            <a:bodyPr wrap="none" lIns="0" tIns="0" rIns="0" bIns="0">
              <a:spAutoFit/>
            </a:bodyPr>
            <a:lstStyle/>
            <a:p>
              <a:pPr algn="l">
                <a:buClrTx/>
              </a:pPr>
              <a:r>
                <a:rPr lang="en-US" sz="1300" dirty="0">
                  <a:solidFill>
                    <a:srgbClr val="000000"/>
                  </a:solidFill>
                  <a:latin typeface="Calibri" pitchFamily="34" charset="0"/>
                </a:rPr>
                <a:t>60%</a:t>
              </a:r>
              <a:endParaRPr lang="en-US" sz="1800" b="0" dirty="0">
                <a:latin typeface="Calibri" pitchFamily="34" charset="0"/>
              </a:endParaRPr>
            </a:p>
          </p:txBody>
        </p:sp>
        <p:sp>
          <p:nvSpPr>
            <p:cNvPr id="360482" name="Rectangle 37"/>
            <p:cNvSpPr>
              <a:spLocks noChangeArrowheads="1"/>
            </p:cNvSpPr>
            <p:nvPr/>
          </p:nvSpPr>
          <p:spPr bwMode="auto">
            <a:xfrm>
              <a:off x="1940" y="1291"/>
              <a:ext cx="335" cy="158"/>
            </a:xfrm>
            <a:prstGeom prst="rect">
              <a:avLst/>
            </a:prstGeom>
            <a:noFill/>
            <a:ln w="9525">
              <a:noFill/>
              <a:miter lim="800000"/>
              <a:headEnd/>
              <a:tailEnd/>
            </a:ln>
          </p:spPr>
          <p:txBody>
            <a:bodyPr wrap="none" lIns="0" tIns="0" rIns="0" bIns="0">
              <a:spAutoFit/>
            </a:bodyPr>
            <a:lstStyle/>
            <a:p>
              <a:pPr algn="l">
                <a:buClrTx/>
              </a:pPr>
              <a:r>
                <a:rPr lang="en-US" sz="1300" dirty="0">
                  <a:solidFill>
                    <a:srgbClr val="000000"/>
                  </a:solidFill>
                  <a:latin typeface="Calibri" pitchFamily="34" charset="0"/>
                </a:rPr>
                <a:t>80%</a:t>
              </a:r>
              <a:endParaRPr lang="en-US" sz="1800" b="0" dirty="0">
                <a:latin typeface="Calibri" pitchFamily="34" charset="0"/>
              </a:endParaRPr>
            </a:p>
          </p:txBody>
        </p:sp>
        <p:sp>
          <p:nvSpPr>
            <p:cNvPr id="360483" name="Rectangle 38"/>
            <p:cNvSpPr>
              <a:spLocks noChangeArrowheads="1"/>
            </p:cNvSpPr>
            <p:nvPr/>
          </p:nvSpPr>
          <p:spPr bwMode="auto">
            <a:xfrm>
              <a:off x="1872" y="1128"/>
              <a:ext cx="413" cy="158"/>
            </a:xfrm>
            <a:prstGeom prst="rect">
              <a:avLst/>
            </a:prstGeom>
            <a:noFill/>
            <a:ln w="9525">
              <a:noFill/>
              <a:miter lim="800000"/>
              <a:headEnd/>
              <a:tailEnd/>
            </a:ln>
          </p:spPr>
          <p:txBody>
            <a:bodyPr wrap="none" lIns="0" tIns="0" rIns="0" bIns="0">
              <a:spAutoFit/>
            </a:bodyPr>
            <a:lstStyle/>
            <a:p>
              <a:pPr algn="l">
                <a:buClrTx/>
              </a:pPr>
              <a:r>
                <a:rPr lang="en-US" sz="1300" dirty="0">
                  <a:solidFill>
                    <a:srgbClr val="000000"/>
                  </a:solidFill>
                  <a:latin typeface="Calibri" pitchFamily="34" charset="0"/>
                </a:rPr>
                <a:t>100%</a:t>
              </a:r>
              <a:endParaRPr lang="en-US" sz="1800" b="0" dirty="0">
                <a:latin typeface="Calibri" pitchFamily="34" charset="0"/>
              </a:endParaRPr>
            </a:p>
          </p:txBody>
        </p:sp>
        <p:sp>
          <p:nvSpPr>
            <p:cNvPr id="360484" name="Rectangle 39"/>
            <p:cNvSpPr>
              <a:spLocks noChangeArrowheads="1"/>
            </p:cNvSpPr>
            <p:nvPr/>
          </p:nvSpPr>
          <p:spPr bwMode="auto">
            <a:xfrm>
              <a:off x="2306" y="2071"/>
              <a:ext cx="398" cy="132"/>
            </a:xfrm>
            <a:prstGeom prst="rect">
              <a:avLst/>
            </a:prstGeom>
            <a:noFill/>
            <a:ln w="9525">
              <a:noFill/>
              <a:miter lim="800000"/>
              <a:headEnd/>
              <a:tailEnd/>
            </a:ln>
          </p:spPr>
          <p:txBody>
            <a:bodyPr wrap="none" lIns="0" tIns="0" rIns="0" bIns="0">
              <a:spAutoFit/>
            </a:bodyPr>
            <a:lstStyle/>
            <a:p>
              <a:pPr algn="l">
                <a:buClrTx/>
              </a:pPr>
              <a:r>
                <a:rPr lang="en-US" sz="1200" dirty="0">
                  <a:solidFill>
                    <a:srgbClr val="000000"/>
                  </a:solidFill>
                  <a:latin typeface="Calibri" pitchFamily="34" charset="0"/>
                </a:rPr>
                <a:t>Year 1</a:t>
              </a:r>
              <a:endParaRPr lang="en-US" sz="1800" b="0" dirty="0">
                <a:latin typeface="Calibri" pitchFamily="34" charset="0"/>
              </a:endParaRPr>
            </a:p>
          </p:txBody>
        </p:sp>
        <p:sp>
          <p:nvSpPr>
            <p:cNvPr id="360485" name="Rectangle 40"/>
            <p:cNvSpPr>
              <a:spLocks noChangeArrowheads="1"/>
            </p:cNvSpPr>
            <p:nvPr/>
          </p:nvSpPr>
          <p:spPr bwMode="auto">
            <a:xfrm>
              <a:off x="2688" y="2071"/>
              <a:ext cx="398" cy="132"/>
            </a:xfrm>
            <a:prstGeom prst="rect">
              <a:avLst/>
            </a:prstGeom>
            <a:noFill/>
            <a:ln w="9525">
              <a:noFill/>
              <a:miter lim="800000"/>
              <a:headEnd/>
              <a:tailEnd/>
            </a:ln>
          </p:spPr>
          <p:txBody>
            <a:bodyPr wrap="none" lIns="0" tIns="0" rIns="0" bIns="0">
              <a:spAutoFit/>
            </a:bodyPr>
            <a:lstStyle/>
            <a:p>
              <a:pPr algn="l">
                <a:buClrTx/>
              </a:pPr>
              <a:r>
                <a:rPr lang="en-US" sz="1200" dirty="0">
                  <a:solidFill>
                    <a:srgbClr val="000000"/>
                  </a:solidFill>
                  <a:latin typeface="Calibri" pitchFamily="34" charset="0"/>
                </a:rPr>
                <a:t>Year 2</a:t>
              </a:r>
              <a:endParaRPr lang="en-US" sz="1800" b="0" dirty="0">
                <a:latin typeface="Calibri" pitchFamily="34" charset="0"/>
              </a:endParaRPr>
            </a:p>
          </p:txBody>
        </p:sp>
        <p:sp>
          <p:nvSpPr>
            <p:cNvPr id="360486" name="Rectangle 41"/>
            <p:cNvSpPr>
              <a:spLocks noChangeArrowheads="1"/>
            </p:cNvSpPr>
            <p:nvPr/>
          </p:nvSpPr>
          <p:spPr bwMode="auto">
            <a:xfrm>
              <a:off x="3076" y="2071"/>
              <a:ext cx="398" cy="132"/>
            </a:xfrm>
            <a:prstGeom prst="rect">
              <a:avLst/>
            </a:prstGeom>
            <a:noFill/>
            <a:ln w="9525">
              <a:noFill/>
              <a:miter lim="800000"/>
              <a:headEnd/>
              <a:tailEnd/>
            </a:ln>
          </p:spPr>
          <p:txBody>
            <a:bodyPr wrap="none" lIns="0" tIns="0" rIns="0" bIns="0">
              <a:spAutoFit/>
            </a:bodyPr>
            <a:lstStyle/>
            <a:p>
              <a:pPr algn="l">
                <a:buClrTx/>
              </a:pPr>
              <a:r>
                <a:rPr lang="en-US" sz="1200" dirty="0">
                  <a:solidFill>
                    <a:srgbClr val="000000"/>
                  </a:solidFill>
                  <a:latin typeface="Calibri" pitchFamily="34" charset="0"/>
                </a:rPr>
                <a:t>Year 3</a:t>
              </a:r>
              <a:endParaRPr lang="en-US" sz="1800" b="0" dirty="0">
                <a:latin typeface="Calibri" pitchFamily="34" charset="0"/>
              </a:endParaRPr>
            </a:p>
          </p:txBody>
        </p:sp>
        <p:sp>
          <p:nvSpPr>
            <p:cNvPr id="360487" name="Rectangle 42"/>
            <p:cNvSpPr>
              <a:spLocks noChangeArrowheads="1"/>
            </p:cNvSpPr>
            <p:nvPr/>
          </p:nvSpPr>
          <p:spPr bwMode="auto">
            <a:xfrm>
              <a:off x="3458" y="2071"/>
              <a:ext cx="398" cy="132"/>
            </a:xfrm>
            <a:prstGeom prst="rect">
              <a:avLst/>
            </a:prstGeom>
            <a:noFill/>
            <a:ln w="9525">
              <a:noFill/>
              <a:miter lim="800000"/>
              <a:headEnd/>
              <a:tailEnd/>
            </a:ln>
          </p:spPr>
          <p:txBody>
            <a:bodyPr wrap="none" lIns="0" tIns="0" rIns="0" bIns="0">
              <a:spAutoFit/>
            </a:bodyPr>
            <a:lstStyle/>
            <a:p>
              <a:pPr algn="l">
                <a:buClrTx/>
              </a:pPr>
              <a:r>
                <a:rPr lang="en-US" sz="1200" dirty="0">
                  <a:solidFill>
                    <a:srgbClr val="000000"/>
                  </a:solidFill>
                  <a:latin typeface="Calibri" pitchFamily="34" charset="0"/>
                </a:rPr>
                <a:t>Year 4</a:t>
              </a:r>
              <a:endParaRPr lang="en-US" sz="1800" b="0" dirty="0">
                <a:latin typeface="Calibri" pitchFamily="34" charset="0"/>
              </a:endParaRPr>
            </a:p>
          </p:txBody>
        </p:sp>
        <p:sp>
          <p:nvSpPr>
            <p:cNvPr id="360488" name="Rectangle 43"/>
            <p:cNvSpPr>
              <a:spLocks noChangeArrowheads="1"/>
            </p:cNvSpPr>
            <p:nvPr/>
          </p:nvSpPr>
          <p:spPr bwMode="auto">
            <a:xfrm>
              <a:off x="3845" y="2071"/>
              <a:ext cx="398" cy="132"/>
            </a:xfrm>
            <a:prstGeom prst="rect">
              <a:avLst/>
            </a:prstGeom>
            <a:noFill/>
            <a:ln w="9525">
              <a:noFill/>
              <a:miter lim="800000"/>
              <a:headEnd/>
              <a:tailEnd/>
            </a:ln>
          </p:spPr>
          <p:txBody>
            <a:bodyPr wrap="none" lIns="0" tIns="0" rIns="0" bIns="0">
              <a:spAutoFit/>
            </a:bodyPr>
            <a:lstStyle/>
            <a:p>
              <a:pPr algn="l">
                <a:buClrTx/>
              </a:pPr>
              <a:r>
                <a:rPr lang="en-US" sz="1200" dirty="0">
                  <a:solidFill>
                    <a:srgbClr val="000000"/>
                  </a:solidFill>
                  <a:latin typeface="Calibri" pitchFamily="34" charset="0"/>
                </a:rPr>
                <a:t>Year 5</a:t>
              </a:r>
              <a:endParaRPr lang="en-US" sz="1800" b="0" dirty="0">
                <a:latin typeface="Calibri" pitchFamily="34" charset="0"/>
              </a:endParaRPr>
            </a:p>
          </p:txBody>
        </p:sp>
        <p:sp>
          <p:nvSpPr>
            <p:cNvPr id="360489" name="Rectangle 44"/>
            <p:cNvSpPr>
              <a:spLocks noChangeArrowheads="1"/>
            </p:cNvSpPr>
            <p:nvPr/>
          </p:nvSpPr>
          <p:spPr bwMode="auto">
            <a:xfrm>
              <a:off x="4222" y="2071"/>
              <a:ext cx="419" cy="132"/>
            </a:xfrm>
            <a:prstGeom prst="rect">
              <a:avLst/>
            </a:prstGeom>
            <a:noFill/>
            <a:ln w="9525">
              <a:noFill/>
              <a:miter lim="800000"/>
              <a:headEnd/>
              <a:tailEnd/>
            </a:ln>
          </p:spPr>
          <p:txBody>
            <a:bodyPr wrap="none" lIns="0" tIns="0" rIns="0" bIns="0">
              <a:spAutoFit/>
            </a:bodyPr>
            <a:lstStyle/>
            <a:p>
              <a:pPr algn="l">
                <a:buClrTx/>
              </a:pPr>
              <a:r>
                <a:rPr lang="en-US" sz="1200" dirty="0">
                  <a:solidFill>
                    <a:srgbClr val="000000"/>
                  </a:solidFill>
                  <a:latin typeface="Calibri" pitchFamily="34" charset="0"/>
                </a:rPr>
                <a:t>Year N</a:t>
              </a:r>
              <a:endParaRPr lang="en-US" sz="1800" b="0" dirty="0">
                <a:latin typeface="Calibri" pitchFamily="34" charset="0"/>
              </a:endParaRPr>
            </a:p>
          </p:txBody>
        </p:sp>
        <p:sp>
          <p:nvSpPr>
            <p:cNvPr id="360490" name="Line 45"/>
            <p:cNvSpPr>
              <a:spLocks noChangeShapeType="1"/>
            </p:cNvSpPr>
            <p:nvPr/>
          </p:nvSpPr>
          <p:spPr bwMode="auto">
            <a:xfrm>
              <a:off x="778" y="1457"/>
              <a:ext cx="142" cy="0"/>
            </a:xfrm>
            <a:prstGeom prst="line">
              <a:avLst/>
            </a:prstGeom>
            <a:noFill/>
            <a:ln w="25400">
              <a:solidFill>
                <a:srgbClr val="99CCFF"/>
              </a:solidFill>
              <a:round/>
              <a:headEnd/>
              <a:tailEnd/>
            </a:ln>
          </p:spPr>
          <p:txBody>
            <a:bodyPr/>
            <a:lstStyle/>
            <a:p>
              <a:endParaRPr lang="en-US" dirty="0"/>
            </a:p>
          </p:txBody>
        </p:sp>
        <p:sp>
          <p:nvSpPr>
            <p:cNvPr id="360491" name="Rectangle 46"/>
            <p:cNvSpPr>
              <a:spLocks noChangeArrowheads="1"/>
            </p:cNvSpPr>
            <p:nvPr/>
          </p:nvSpPr>
          <p:spPr bwMode="auto">
            <a:xfrm>
              <a:off x="941" y="1417"/>
              <a:ext cx="539" cy="92"/>
            </a:xfrm>
            <a:prstGeom prst="rect">
              <a:avLst/>
            </a:prstGeom>
            <a:noFill/>
            <a:ln w="9525">
              <a:noFill/>
              <a:miter lim="800000"/>
              <a:headEnd/>
              <a:tailEnd/>
            </a:ln>
          </p:spPr>
          <p:txBody>
            <a:bodyPr wrap="none" lIns="0" tIns="0" rIns="0" bIns="0">
              <a:spAutoFit/>
            </a:bodyPr>
            <a:lstStyle/>
            <a:p>
              <a:pPr algn="l">
                <a:buClrTx/>
              </a:pPr>
              <a:r>
                <a:rPr lang="en-US" sz="900" dirty="0">
                  <a:solidFill>
                    <a:srgbClr val="000000"/>
                  </a:solidFill>
                  <a:latin typeface="Calibri" pitchFamily="34" charset="0"/>
                </a:rPr>
                <a:t>Value-Based</a:t>
              </a:r>
              <a:endParaRPr lang="en-US" sz="1800" b="0" dirty="0">
                <a:latin typeface="Calibri" pitchFamily="34" charset="0"/>
              </a:endParaRPr>
            </a:p>
          </p:txBody>
        </p:sp>
        <p:sp>
          <p:nvSpPr>
            <p:cNvPr id="360492" name="Line 47"/>
            <p:cNvSpPr>
              <a:spLocks noChangeShapeType="1"/>
            </p:cNvSpPr>
            <p:nvPr/>
          </p:nvSpPr>
          <p:spPr bwMode="auto">
            <a:xfrm>
              <a:off x="778" y="1768"/>
              <a:ext cx="142" cy="0"/>
            </a:xfrm>
            <a:prstGeom prst="line">
              <a:avLst/>
            </a:prstGeom>
            <a:noFill/>
            <a:ln w="25400">
              <a:solidFill>
                <a:srgbClr val="000080"/>
              </a:solidFill>
              <a:round/>
              <a:headEnd/>
              <a:tailEnd/>
            </a:ln>
          </p:spPr>
          <p:txBody>
            <a:bodyPr/>
            <a:lstStyle/>
            <a:p>
              <a:endParaRPr lang="en-US" dirty="0"/>
            </a:p>
          </p:txBody>
        </p:sp>
        <p:sp>
          <p:nvSpPr>
            <p:cNvPr id="360493" name="Rectangle 48"/>
            <p:cNvSpPr>
              <a:spLocks noChangeArrowheads="1"/>
            </p:cNvSpPr>
            <p:nvPr/>
          </p:nvSpPr>
          <p:spPr bwMode="auto">
            <a:xfrm>
              <a:off x="941" y="1729"/>
              <a:ext cx="659" cy="92"/>
            </a:xfrm>
            <a:prstGeom prst="rect">
              <a:avLst/>
            </a:prstGeom>
            <a:noFill/>
            <a:ln w="9525">
              <a:noFill/>
              <a:miter lim="800000"/>
              <a:headEnd/>
              <a:tailEnd/>
            </a:ln>
          </p:spPr>
          <p:txBody>
            <a:bodyPr wrap="none" lIns="0" tIns="0" rIns="0" bIns="0">
              <a:spAutoFit/>
            </a:bodyPr>
            <a:lstStyle/>
            <a:p>
              <a:pPr algn="l">
                <a:buClrTx/>
              </a:pPr>
              <a:r>
                <a:rPr lang="en-US" sz="900" dirty="0">
                  <a:solidFill>
                    <a:srgbClr val="000000"/>
                  </a:solidFill>
                  <a:latin typeface="Calibri" pitchFamily="34" charset="0"/>
                </a:rPr>
                <a:t>Quantity-Based</a:t>
              </a:r>
              <a:endParaRPr lang="en-US" sz="1800" b="0" dirty="0">
                <a:latin typeface="Calibri" pitchFamily="34" charset="0"/>
              </a:endParaRPr>
            </a:p>
          </p:txBody>
        </p:sp>
      </p:grpSp>
      <p:sp>
        <p:nvSpPr>
          <p:cNvPr id="47" name="Slide Number Placeholder 46"/>
          <p:cNvSpPr>
            <a:spLocks noGrp="1"/>
          </p:cNvSpPr>
          <p:nvPr>
            <p:ph type="sldNum" sz="quarter" idx="10"/>
          </p:nvPr>
        </p:nvSpPr>
        <p:spPr/>
        <p:txBody>
          <a:bodyPr/>
          <a:lstStyle/>
          <a:p>
            <a:fld id="{704A1AC0-E45B-43F7-9383-FC2586113505}" type="slidenum">
              <a:rPr lang="en-US" smtClean="0"/>
              <a:pPr/>
              <a:t>8</a:t>
            </a:fld>
            <a:endParaRPr lang="en-US" dirty="0"/>
          </a:p>
        </p:txBody>
      </p:sp>
      <p:sp>
        <p:nvSpPr>
          <p:cNvPr id="48" name="Footer Placeholder 47"/>
          <p:cNvSpPr>
            <a:spLocks noGrp="1"/>
          </p:cNvSpPr>
          <p:nvPr>
            <p:ph type="ftr" sz="quarter" idx="11"/>
          </p:nvPr>
        </p:nvSpPr>
        <p:spPr/>
        <p:txBody>
          <a:bodyPr/>
          <a:lstStyle/>
          <a:p>
            <a:r>
              <a:rPr lang="en-US" dirty="0" smtClean="0"/>
              <a:t>S3L1_p</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idx="4294967295"/>
          </p:nvPr>
        </p:nvSpPr>
        <p:spPr bwMode="auto">
          <a:xfrm>
            <a:off x="1209675" y="228600"/>
            <a:ext cx="6705600" cy="609600"/>
          </a:xfrm>
          <a:prstGeom prst="rect">
            <a:avLst/>
          </a:prstGeom>
          <a:noFill/>
          <a:ln w="76200" cmpd="tri" algn="ctr">
            <a:miter lim="800000"/>
            <a:headEnd/>
            <a:tailEnd/>
          </a:ln>
        </p:spPr>
        <p:txBody>
          <a:bodyPr lIns="92075" tIns="0" rIns="92075" bIns="0">
            <a:spAutoFit/>
          </a:bodyPr>
          <a:lstStyle/>
          <a:p>
            <a:pPr>
              <a:buClr>
                <a:schemeClr val="tx1"/>
              </a:buClr>
            </a:pPr>
            <a:r>
              <a:rPr lang="en-US" dirty="0" smtClean="0"/>
              <a:t>Capturing Costs</a:t>
            </a:r>
          </a:p>
        </p:txBody>
      </p:sp>
      <p:graphicFrame>
        <p:nvGraphicFramePr>
          <p:cNvPr id="362509" name="Group 13"/>
          <p:cNvGraphicFramePr>
            <a:graphicFrameLocks noGrp="1"/>
          </p:cNvGraphicFramePr>
          <p:nvPr>
            <p:ph idx="4294967295"/>
          </p:nvPr>
        </p:nvGraphicFramePr>
        <p:xfrm>
          <a:off x="180975" y="1423988"/>
          <a:ext cx="8763000" cy="5212080"/>
        </p:xfrm>
        <a:graphic>
          <a:graphicData uri="http://schemas.openxmlformats.org/drawingml/2006/table">
            <a:tbl>
              <a:tblPr/>
              <a:tblGrid>
                <a:gridCol w="4381500"/>
                <a:gridCol w="4381500"/>
              </a:tblGrid>
              <a:tr h="5129212">
                <a:tc>
                  <a:txBody>
                    <a:bodyPr/>
                    <a:lstStyle/>
                    <a:p>
                      <a:pPr marL="228600" marR="0" lvl="0" indent="-228600" algn="l" defTabSz="914400" rtl="0" eaLnBrk="0" fontAlgn="base" latinLnBrk="0" hangingPunct="0">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Arial" pitchFamily="34" charset="0"/>
                        </a:rPr>
                        <a:t>Today</a:t>
                      </a:r>
                      <a:r>
                        <a:rPr kumimoji="0" lang="en-US" sz="2000" b="0" i="0" u="none" strike="noStrike" cap="none" normalizeH="0" baseline="0" dirty="0" smtClean="0">
                          <a:ln>
                            <a:noFill/>
                          </a:ln>
                          <a:solidFill>
                            <a:schemeClr val="tx1"/>
                          </a:solidFill>
                          <a:effectLst/>
                          <a:latin typeface="Arial" pitchFamily="34" charset="0"/>
                        </a:rPr>
                        <a:t>:</a:t>
                      </a: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Char char="ü"/>
                        <a:tabLst/>
                      </a:pPr>
                      <a:r>
                        <a:rPr kumimoji="0" lang="en-US" sz="2000" b="0" i="0" u="none" strike="noStrike" cap="none" normalizeH="0" baseline="0" dirty="0" smtClean="0">
                          <a:ln>
                            <a:noFill/>
                          </a:ln>
                          <a:solidFill>
                            <a:schemeClr val="tx1"/>
                          </a:solidFill>
                          <a:effectLst/>
                          <a:latin typeface="Arial" pitchFamily="34" charset="0"/>
                        </a:rPr>
                        <a:t>Not All Cost Allocated</a:t>
                      </a: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Char char="ü"/>
                        <a:tabLst/>
                      </a:pPr>
                      <a:r>
                        <a:rPr kumimoji="0" lang="en-US" sz="2000" b="0" i="0" u="none" strike="noStrike" cap="none" normalizeH="0" baseline="0" dirty="0" smtClean="0">
                          <a:ln>
                            <a:noFill/>
                          </a:ln>
                          <a:solidFill>
                            <a:schemeClr val="tx1"/>
                          </a:solidFill>
                          <a:effectLst/>
                          <a:latin typeface="Arial" pitchFamily="34" charset="0"/>
                        </a:rPr>
                        <a:t>Focused on Direct Obligation by Appropriation</a:t>
                      </a: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Char char="ü"/>
                        <a:tabLst/>
                      </a:pPr>
                      <a:r>
                        <a:rPr kumimoji="0" lang="en-US" sz="2000" b="0" i="0" u="none" strike="noStrike" cap="none" normalizeH="0" baseline="0" dirty="0" smtClean="0">
                          <a:ln>
                            <a:noFill/>
                          </a:ln>
                          <a:solidFill>
                            <a:schemeClr val="tx1"/>
                          </a:solidFill>
                          <a:effectLst/>
                          <a:latin typeface="Arial" pitchFamily="34" charset="0"/>
                        </a:rPr>
                        <a:t>Assigned / Mapped to High Level Programs (e.g. MDEP)</a:t>
                      </a: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Char char="ü"/>
                        <a:tabLst/>
                      </a:pPr>
                      <a:r>
                        <a:rPr kumimoji="0" lang="en-US" sz="2000" b="0" i="0" u="none" strike="noStrike" cap="none" normalizeH="0" baseline="0" dirty="0" smtClean="0">
                          <a:ln>
                            <a:noFill/>
                          </a:ln>
                          <a:solidFill>
                            <a:schemeClr val="tx1"/>
                          </a:solidFill>
                          <a:effectLst/>
                          <a:latin typeface="Arial" pitchFamily="34" charset="0"/>
                        </a:rPr>
                        <a:t>Allocation Done Differently by Organization</a:t>
                      </a: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None/>
                        <a:tabLst/>
                      </a:pPr>
                      <a:endParaRPr kumimoji="0" lang="en-US" sz="2000" b="0" i="0" u="none" strike="noStrike" cap="none" normalizeH="0" baseline="0" dirty="0" smtClean="0">
                        <a:ln>
                          <a:noFill/>
                        </a:ln>
                        <a:solidFill>
                          <a:schemeClr val="tx1"/>
                        </a:solidFill>
                        <a:effectLst/>
                        <a:latin typeface="Arial" pitchFamily="34" charset="0"/>
                      </a:endParaRPr>
                    </a:p>
                    <a:p>
                      <a:pPr marL="228600" marR="0" lvl="0" indent="-228600" algn="l" defTabSz="914400" rtl="0" eaLnBrk="0" fontAlgn="base" latinLnBrk="0" hangingPunct="0">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accent2"/>
                          </a:solidFill>
                          <a:effectLst/>
                          <a:latin typeface="Arial" pitchFamily="34" charset="0"/>
                        </a:rPr>
                        <a:t>Inconsistent Army Reporting</a:t>
                      </a:r>
                    </a:p>
                    <a:p>
                      <a:pPr marL="228600" marR="0" lvl="0" indent="-228600" algn="l" defTabSz="914400" rtl="0" eaLnBrk="0" fontAlgn="base" latinLnBrk="0" hangingPunct="0">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accent2"/>
                          </a:solidFill>
                          <a:effectLst/>
                          <a:latin typeface="Arial" pitchFamily="34" charset="0"/>
                        </a:rPr>
                        <a:t>Not Full Cost</a:t>
                      </a:r>
                    </a:p>
                    <a:p>
                      <a:pPr marL="228600" marR="0" lvl="0" indent="-228600" algn="l" defTabSz="914400" rtl="0" eaLnBrk="0" fontAlgn="base" latinLnBrk="0" hangingPunct="0">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accent2"/>
                          </a:solidFill>
                          <a:effectLst/>
                          <a:latin typeface="Arial" pitchFamily="34" charset="0"/>
                        </a:rPr>
                        <a:t>Financial Focus to Meet Budget Execution Reports</a:t>
                      </a:r>
                    </a:p>
                    <a:p>
                      <a:pPr marL="228600" marR="0" lvl="0" indent="-228600" algn="l" defTabSz="914400" rtl="0" eaLnBrk="0" fontAlgn="base" latinLnBrk="0" hangingPunct="0">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accent2"/>
                          </a:solidFill>
                          <a:effectLst/>
                          <a:latin typeface="Arial" pitchFamily="34" charset="0"/>
                        </a:rPr>
                        <a:t>Not linked to Output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Arial" pitchFamily="34" charset="0"/>
                        </a:rPr>
                        <a:t>Tomorrow:</a:t>
                      </a:r>
                      <a:endParaRPr kumimoji="0" lang="en-US" sz="2000" b="0" i="0" u="none" strike="noStrike" cap="none" normalizeH="0" baseline="0" dirty="0" smtClean="0">
                        <a:ln>
                          <a:noFill/>
                        </a:ln>
                        <a:solidFill>
                          <a:schemeClr val="tx1"/>
                        </a:solidFill>
                        <a:effectLst/>
                        <a:latin typeface="Arial" pitchFamily="34" charset="0"/>
                      </a:endParaRP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Char char="ü"/>
                        <a:tabLst/>
                      </a:pPr>
                      <a:r>
                        <a:rPr kumimoji="0" lang="en-US" sz="2000" b="0" i="0" u="none" strike="noStrike" cap="none" normalizeH="0" baseline="0" dirty="0" smtClean="0">
                          <a:ln>
                            <a:noFill/>
                          </a:ln>
                          <a:solidFill>
                            <a:schemeClr val="tx1"/>
                          </a:solidFill>
                          <a:effectLst/>
                          <a:latin typeface="Arial" pitchFamily="34" charset="0"/>
                        </a:rPr>
                        <a:t>Standardized Process</a:t>
                      </a: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Char char="ü"/>
                        <a:tabLst/>
                      </a:pPr>
                      <a:r>
                        <a:rPr kumimoji="0" lang="en-US" sz="2000" b="0" i="0" u="none" strike="noStrike" cap="none" normalizeH="0" baseline="0" dirty="0" smtClean="0">
                          <a:ln>
                            <a:noFill/>
                          </a:ln>
                          <a:solidFill>
                            <a:schemeClr val="tx1"/>
                          </a:solidFill>
                          <a:effectLst/>
                          <a:latin typeface="Arial" pitchFamily="34" charset="0"/>
                        </a:rPr>
                        <a:t>Will Use Acceptable Cost Assignment/ Allocation Practices</a:t>
                      </a: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Char char="ü"/>
                        <a:tabLst/>
                      </a:pPr>
                      <a:r>
                        <a:rPr kumimoji="0" lang="en-US" sz="2000" b="0" i="0" u="none" strike="noStrike" cap="none" normalizeH="0" baseline="0" dirty="0" smtClean="0">
                          <a:ln>
                            <a:noFill/>
                          </a:ln>
                          <a:solidFill>
                            <a:schemeClr val="tx1"/>
                          </a:solidFill>
                          <a:effectLst/>
                          <a:latin typeface="Arial" pitchFamily="34" charset="0"/>
                        </a:rPr>
                        <a:t>Will Provide Capability for Multiple Cost Assignments/Allocations</a:t>
                      </a: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Char char="ü"/>
                        <a:tabLst/>
                      </a:pPr>
                      <a:r>
                        <a:rPr kumimoji="0" lang="en-US" sz="2000" b="0" i="0" u="none" strike="noStrike" cap="none" normalizeH="0" baseline="0" dirty="0" smtClean="0">
                          <a:ln>
                            <a:noFill/>
                          </a:ln>
                          <a:solidFill>
                            <a:schemeClr val="tx1"/>
                          </a:solidFill>
                          <a:effectLst/>
                          <a:latin typeface="Arial" pitchFamily="34" charset="0"/>
                        </a:rPr>
                        <a:t>Allocations Only where Direct Assignments not Used</a:t>
                      </a:r>
                    </a:p>
                    <a:p>
                      <a:pPr marL="228600" marR="0" lvl="0" indent="-228600" algn="l" defTabSz="914400" rtl="0" eaLnBrk="0" fontAlgn="base" latinLnBrk="0" hangingPunct="0">
                        <a:lnSpc>
                          <a:spcPct val="100000"/>
                        </a:lnSpc>
                        <a:spcBef>
                          <a:spcPct val="20000"/>
                        </a:spcBef>
                        <a:spcAft>
                          <a:spcPct val="0"/>
                        </a:spcAft>
                        <a:buClrTx/>
                        <a:buSzTx/>
                        <a:buFont typeface="Wingdings" pitchFamily="2" charset="2"/>
                        <a:buNone/>
                        <a:tabLst/>
                      </a:pPr>
                      <a:endParaRPr kumimoji="0" lang="en-US" sz="2000" b="0" i="0" u="none" strike="noStrike" cap="none" normalizeH="0" baseline="0" dirty="0" smtClean="0">
                        <a:ln>
                          <a:noFill/>
                        </a:ln>
                        <a:solidFill>
                          <a:schemeClr val="tx1"/>
                        </a:solidFill>
                        <a:effectLst/>
                        <a:latin typeface="Arial" pitchFamily="34" charset="0"/>
                      </a:endParaRPr>
                    </a:p>
                    <a:p>
                      <a:pPr marL="228600" marR="0" lvl="0" indent="-228600" algn="l" defTabSz="914400" rtl="0" eaLnBrk="0" fontAlgn="base" latinLnBrk="0" hangingPunct="0">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accent2"/>
                          </a:solidFill>
                          <a:effectLst/>
                          <a:latin typeface="Arial" pitchFamily="34" charset="0"/>
                        </a:rPr>
                        <a:t>Required for Full Cost Accuracy</a:t>
                      </a:r>
                    </a:p>
                    <a:p>
                      <a:pPr marL="228600" marR="0" lvl="0" indent="-228600" algn="l" defTabSz="914400" rtl="0" eaLnBrk="0" fontAlgn="base" latinLnBrk="0" hangingPunct="0">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accent2"/>
                          </a:solidFill>
                          <a:effectLst/>
                          <a:latin typeface="Arial" pitchFamily="34" charset="0"/>
                        </a:rPr>
                        <a:t>More Accurately Defines Overhead &amp; Indirect Cost</a:t>
                      </a:r>
                    </a:p>
                    <a:p>
                      <a:pPr marL="228600" marR="0" lvl="0" indent="-228600" algn="l" defTabSz="914400" rtl="0" eaLnBrk="0" fontAlgn="base" latinLnBrk="0" hangingPunct="0">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accent2"/>
                          </a:solidFill>
                          <a:effectLst/>
                          <a:latin typeface="Arial" pitchFamily="34" charset="0"/>
                        </a:rPr>
                        <a:t>Maintains Budget Execution Capability  </a:t>
                      </a:r>
                    </a:p>
                    <a:p>
                      <a:pPr marL="228600" marR="0" lvl="0" indent="-228600" algn="l" defTabSz="914400" rtl="0" eaLnBrk="0" fontAlgn="base" latinLnBrk="0" hangingPunct="0">
                        <a:lnSpc>
                          <a:spcPct val="100000"/>
                        </a:lnSpc>
                        <a:spcBef>
                          <a:spcPct val="20000"/>
                        </a:spcBef>
                        <a:spcAft>
                          <a:spcPct val="0"/>
                        </a:spcAft>
                        <a:buClrTx/>
                        <a:buSzTx/>
                        <a:buFontTx/>
                        <a:buChar char="•"/>
                        <a:tabLst/>
                      </a:pPr>
                      <a:r>
                        <a:rPr kumimoji="0" lang="en-US" sz="2000" b="0" i="0" u="none" strike="noStrike" cap="none" normalizeH="0" baseline="0" dirty="0" smtClean="0">
                          <a:ln>
                            <a:noFill/>
                          </a:ln>
                          <a:solidFill>
                            <a:schemeClr val="accent2"/>
                          </a:solidFill>
                          <a:effectLst/>
                          <a:latin typeface="Arial" pitchFamily="34" charset="0"/>
                        </a:rPr>
                        <a:t>Linked to Output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0"/>
          </p:nvPr>
        </p:nvSpPr>
        <p:spPr/>
        <p:txBody>
          <a:bodyPr/>
          <a:lstStyle/>
          <a:p>
            <a:fld id="{704A1AC0-E45B-43F7-9383-FC2586113505}" type="slidenum">
              <a:rPr lang="en-US" smtClean="0"/>
              <a:pPr/>
              <a:t>9</a:t>
            </a:fld>
            <a:endParaRPr lang="en-US" dirty="0"/>
          </a:p>
        </p:txBody>
      </p:sp>
      <p:sp>
        <p:nvSpPr>
          <p:cNvPr id="6" name="Footer Placeholder 5"/>
          <p:cNvSpPr>
            <a:spLocks noGrp="1"/>
          </p:cNvSpPr>
          <p:nvPr>
            <p:ph type="ftr" sz="quarter" idx="11"/>
          </p:nvPr>
        </p:nvSpPr>
        <p:spPr/>
        <p:txBody>
          <a:bodyPr/>
          <a:lstStyle/>
          <a:p>
            <a:r>
              <a:rPr lang="en-US" dirty="0" smtClean="0"/>
              <a:t>S3L1_p</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MCOM Conference 2007">
  <a:themeElements>
    <a:clrScheme name="IMCOM Conference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MCOM Conference 20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2075" tIns="0" rIns="92075" bIns="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
            <a:schemeClr val="tx1"/>
          </a:buClr>
          <a:buSzTx/>
          <a:buFontTx/>
          <a:buNone/>
          <a:tabLst/>
          <a:defRPr kumimoji="0" lang="en-US" sz="32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2075" tIns="0" rIns="92075" bIns="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
            <a:schemeClr val="tx1"/>
          </a:buClr>
          <a:buSzTx/>
          <a:buFontTx/>
          <a:buNone/>
          <a:tabLst/>
          <a:defRPr kumimoji="0" lang="en-US" sz="32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IMCOM Conference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MCOM Conference 20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MCOM Conference 20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MCOM Conference 20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MCOM Conference 20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MCOM Conference 20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MCOM Conference 20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MCOM Conference 20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MCOM Conference 20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MCOM Conference 20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MCOM Conference 20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MCOM Conference 20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13856</TotalTime>
  <Words>3444</Words>
  <Application>Microsoft Office PowerPoint</Application>
  <PresentationFormat>On-screen Show (4:3)</PresentationFormat>
  <Paragraphs>739</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IMCOM Conference 2007</vt:lpstr>
      <vt:lpstr>PowerPoint Presentation</vt:lpstr>
      <vt:lpstr>Lesson 1:  Cost Assignments Overview</vt:lpstr>
      <vt:lpstr>Cost Flow Overview</vt:lpstr>
      <vt:lpstr>Cost Flow Overview</vt:lpstr>
      <vt:lpstr>Cost Flow Methods</vt:lpstr>
      <vt:lpstr>    Assignment vs. Allocation</vt:lpstr>
      <vt:lpstr>  Assignment vs. Allocation</vt:lpstr>
      <vt:lpstr>PowerPoint Presentation</vt:lpstr>
      <vt:lpstr>Capturing Costs</vt:lpstr>
      <vt:lpstr>Lesson 1: Wrap-Up</vt:lpstr>
      <vt:lpstr>Lesson 2 Capture Output Costs </vt:lpstr>
      <vt:lpstr>Capture Output Costs Overview  </vt:lpstr>
      <vt:lpstr>Capture Output Costs  Decisions </vt:lpstr>
      <vt:lpstr>Capturing Output Costs  Posting Data </vt:lpstr>
      <vt:lpstr>Capturing Output Costs Analysis</vt:lpstr>
      <vt:lpstr>Capturing Output Costs Analysis</vt:lpstr>
      <vt:lpstr>Capture Output Costs Analysis</vt:lpstr>
      <vt:lpstr>Lesson 2  Wrap Up</vt:lpstr>
      <vt:lpstr>Lesson 3: Summary/Key Take-Away’s</vt:lpstr>
      <vt:lpstr>What is Cost?</vt:lpstr>
      <vt:lpstr>PowerPoint Presentation</vt:lpstr>
      <vt:lpstr>PowerPoint Presentation</vt:lpstr>
      <vt:lpstr>PowerPoint Presentation</vt:lpstr>
      <vt:lpstr>PowerPoint Presentation</vt:lpstr>
      <vt:lpstr>PowerPoint Presentation</vt:lpstr>
      <vt:lpstr>Enhanced Ability to Capture Cost </vt:lpstr>
      <vt:lpstr>Army Cost Design</vt:lpstr>
      <vt:lpstr>PowerPoint Presentation</vt:lpstr>
      <vt:lpstr>Many Types Costs</vt:lpstr>
      <vt:lpstr>Cost Objects</vt:lpstr>
      <vt:lpstr>Cost Management Enables Optimization </vt:lpstr>
    </vt:vector>
  </TitlesOfParts>
  <Company>HQDA, US ARMY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USER</cp:lastModifiedBy>
  <cp:revision>764</cp:revision>
  <dcterms:created xsi:type="dcterms:W3CDTF">2007-10-12T17:25:43Z</dcterms:created>
  <dcterms:modified xsi:type="dcterms:W3CDTF">2013-07-17T23:12:43Z</dcterms:modified>
</cp:coreProperties>
</file>