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diagrams/quickStyle1.xml" ContentType="application/vnd.openxmlformats-officedocument.drawingml.diagramStyl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diagrams/data1.xml" ContentType="application/vnd.openxmlformats-officedocument.drawingml.diagramData+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25"/>
  </p:notesMasterIdLst>
  <p:handoutMasterIdLst>
    <p:handoutMasterId r:id="rId126"/>
  </p:handoutMasterIdLst>
  <p:sldIdLst>
    <p:sldId id="1444" r:id="rId3"/>
    <p:sldId id="1154" r:id="rId4"/>
    <p:sldId id="1446" r:id="rId5"/>
    <p:sldId id="1394" r:id="rId6"/>
    <p:sldId id="1395" r:id="rId7"/>
    <p:sldId id="1396" r:id="rId8"/>
    <p:sldId id="1397" r:id="rId9"/>
    <p:sldId id="1398" r:id="rId10"/>
    <p:sldId id="1399" r:id="rId11"/>
    <p:sldId id="1400" r:id="rId12"/>
    <p:sldId id="1401" r:id="rId13"/>
    <p:sldId id="1402" r:id="rId14"/>
    <p:sldId id="1403" r:id="rId15"/>
    <p:sldId id="1404" r:id="rId16"/>
    <p:sldId id="1405" r:id="rId17"/>
    <p:sldId id="1406" r:id="rId18"/>
    <p:sldId id="1447" r:id="rId19"/>
    <p:sldId id="1408" r:id="rId20"/>
    <p:sldId id="1409" r:id="rId21"/>
    <p:sldId id="1410" r:id="rId22"/>
    <p:sldId id="1411" r:id="rId23"/>
    <p:sldId id="1412" r:id="rId24"/>
    <p:sldId id="1413" r:id="rId25"/>
    <p:sldId id="1414" r:id="rId26"/>
    <p:sldId id="1415" r:id="rId27"/>
    <p:sldId id="1416" r:id="rId28"/>
    <p:sldId id="1417" r:id="rId29"/>
    <p:sldId id="1418" r:id="rId30"/>
    <p:sldId id="1354" r:id="rId31"/>
    <p:sldId id="1420" r:id="rId32"/>
    <p:sldId id="1421" r:id="rId33"/>
    <p:sldId id="1422" r:id="rId34"/>
    <p:sldId id="1423" r:id="rId35"/>
    <p:sldId id="1424" r:id="rId36"/>
    <p:sldId id="1178" r:id="rId37"/>
    <p:sldId id="1271" r:id="rId38"/>
    <p:sldId id="1180" r:id="rId39"/>
    <p:sldId id="1291" r:id="rId40"/>
    <p:sldId id="1292" r:id="rId41"/>
    <p:sldId id="1182" r:id="rId42"/>
    <p:sldId id="1183" r:id="rId43"/>
    <p:sldId id="1184" r:id="rId44"/>
    <p:sldId id="1185" r:id="rId45"/>
    <p:sldId id="1448" r:id="rId46"/>
    <p:sldId id="1449" r:id="rId47"/>
    <p:sldId id="1450" r:id="rId48"/>
    <p:sldId id="1451" r:id="rId49"/>
    <p:sldId id="1190" r:id="rId50"/>
    <p:sldId id="1191" r:id="rId51"/>
    <p:sldId id="1314" r:id="rId52"/>
    <p:sldId id="1192" r:id="rId53"/>
    <p:sldId id="1315" r:id="rId54"/>
    <p:sldId id="1193" r:id="rId55"/>
    <p:sldId id="1194" r:id="rId56"/>
    <p:sldId id="1195" r:id="rId57"/>
    <p:sldId id="1196" r:id="rId58"/>
    <p:sldId id="1197" r:id="rId59"/>
    <p:sldId id="1198" r:id="rId60"/>
    <p:sldId id="1199" r:id="rId61"/>
    <p:sldId id="1200" r:id="rId62"/>
    <p:sldId id="1201" r:id="rId63"/>
    <p:sldId id="1202" r:id="rId64"/>
    <p:sldId id="1203" r:id="rId65"/>
    <p:sldId id="1204" r:id="rId66"/>
    <p:sldId id="1316" r:id="rId67"/>
    <p:sldId id="1430" r:id="rId68"/>
    <p:sldId id="1431" r:id="rId69"/>
    <p:sldId id="1432" r:id="rId70"/>
    <p:sldId id="1433" r:id="rId71"/>
    <p:sldId id="1434" r:id="rId72"/>
    <p:sldId id="1435" r:id="rId73"/>
    <p:sldId id="1436" r:id="rId74"/>
    <p:sldId id="1437" r:id="rId75"/>
    <p:sldId id="1438" r:id="rId76"/>
    <p:sldId id="1439" r:id="rId77"/>
    <p:sldId id="1440" r:id="rId78"/>
    <p:sldId id="1441" r:id="rId79"/>
    <p:sldId id="1442" r:id="rId80"/>
    <p:sldId id="1443" r:id="rId81"/>
    <p:sldId id="1346" r:id="rId82"/>
    <p:sldId id="1218" r:id="rId83"/>
    <p:sldId id="1219" r:id="rId84"/>
    <p:sldId id="1220" r:id="rId85"/>
    <p:sldId id="1356" r:id="rId86"/>
    <p:sldId id="1223" r:id="rId87"/>
    <p:sldId id="1224" r:id="rId88"/>
    <p:sldId id="1225" r:id="rId89"/>
    <p:sldId id="1317" r:id="rId90"/>
    <p:sldId id="1226" r:id="rId91"/>
    <p:sldId id="1227" r:id="rId92"/>
    <p:sldId id="1228" r:id="rId93"/>
    <p:sldId id="1307" r:id="rId94"/>
    <p:sldId id="1229" r:id="rId95"/>
    <p:sldId id="1230" r:id="rId96"/>
    <p:sldId id="1308" r:id="rId97"/>
    <p:sldId id="1232" r:id="rId98"/>
    <p:sldId id="1426" r:id="rId99"/>
    <p:sldId id="1427" r:id="rId100"/>
    <p:sldId id="1428" r:id="rId101"/>
    <p:sldId id="1429" r:id="rId102"/>
    <p:sldId id="1237" r:id="rId103"/>
    <p:sldId id="1238" r:id="rId104"/>
    <p:sldId id="1318" r:id="rId105"/>
    <p:sldId id="1319" r:id="rId106"/>
    <p:sldId id="1352" r:id="rId107"/>
    <p:sldId id="1320" r:id="rId108"/>
    <p:sldId id="1321" r:id="rId109"/>
    <p:sldId id="1322" r:id="rId110"/>
    <p:sldId id="1323" r:id="rId111"/>
    <p:sldId id="1324" r:id="rId112"/>
    <p:sldId id="1325" r:id="rId113"/>
    <p:sldId id="1326" r:id="rId114"/>
    <p:sldId id="1347" r:id="rId115"/>
    <p:sldId id="1327" r:id="rId116"/>
    <p:sldId id="1328" r:id="rId117"/>
    <p:sldId id="1329" r:id="rId118"/>
    <p:sldId id="1330" r:id="rId119"/>
    <p:sldId id="1331" r:id="rId120"/>
    <p:sldId id="1332" r:id="rId121"/>
    <p:sldId id="1333" r:id="rId122"/>
    <p:sldId id="1348" r:id="rId123"/>
    <p:sldId id="1445" r:id="rId124"/>
  </p:sldIdLst>
  <p:sldSz cx="9144000" cy="6858000" type="screen4x3"/>
  <p:notesSz cx="7077075" cy="9382125"/>
  <p:defaultTextStyle>
    <a:defPPr>
      <a:defRPr lang="en-US"/>
    </a:defPPr>
    <a:lvl1pPr algn="ctr" rtl="0" fontAlgn="base">
      <a:spcBef>
        <a:spcPct val="0"/>
      </a:spcBef>
      <a:spcAft>
        <a:spcPct val="0"/>
      </a:spcAft>
      <a:buClr>
        <a:schemeClr val="tx1"/>
      </a:buClr>
      <a:defRPr sz="3200" b="1" kern="1200">
        <a:solidFill>
          <a:schemeClr val="tx1"/>
        </a:solidFill>
        <a:latin typeface="Arial" pitchFamily="34" charset="0"/>
        <a:ea typeface="+mn-ea"/>
        <a:cs typeface="+mn-cs"/>
      </a:defRPr>
    </a:lvl1pPr>
    <a:lvl2pPr marL="457200" algn="ctr" rtl="0" fontAlgn="base">
      <a:spcBef>
        <a:spcPct val="0"/>
      </a:spcBef>
      <a:spcAft>
        <a:spcPct val="0"/>
      </a:spcAft>
      <a:buClr>
        <a:schemeClr val="tx1"/>
      </a:buClr>
      <a:defRPr sz="3200" b="1" kern="1200">
        <a:solidFill>
          <a:schemeClr val="tx1"/>
        </a:solidFill>
        <a:latin typeface="Arial" pitchFamily="34" charset="0"/>
        <a:ea typeface="+mn-ea"/>
        <a:cs typeface="+mn-cs"/>
      </a:defRPr>
    </a:lvl2pPr>
    <a:lvl3pPr marL="914400" algn="ctr" rtl="0" fontAlgn="base">
      <a:spcBef>
        <a:spcPct val="0"/>
      </a:spcBef>
      <a:spcAft>
        <a:spcPct val="0"/>
      </a:spcAft>
      <a:buClr>
        <a:schemeClr val="tx1"/>
      </a:buClr>
      <a:defRPr sz="3200" b="1" kern="1200">
        <a:solidFill>
          <a:schemeClr val="tx1"/>
        </a:solidFill>
        <a:latin typeface="Arial" pitchFamily="34" charset="0"/>
        <a:ea typeface="+mn-ea"/>
        <a:cs typeface="+mn-cs"/>
      </a:defRPr>
    </a:lvl3pPr>
    <a:lvl4pPr marL="1371600" algn="ctr" rtl="0" fontAlgn="base">
      <a:spcBef>
        <a:spcPct val="0"/>
      </a:spcBef>
      <a:spcAft>
        <a:spcPct val="0"/>
      </a:spcAft>
      <a:buClr>
        <a:schemeClr val="tx1"/>
      </a:buClr>
      <a:defRPr sz="3200" b="1" kern="1200">
        <a:solidFill>
          <a:schemeClr val="tx1"/>
        </a:solidFill>
        <a:latin typeface="Arial" pitchFamily="34" charset="0"/>
        <a:ea typeface="+mn-ea"/>
        <a:cs typeface="+mn-cs"/>
      </a:defRPr>
    </a:lvl4pPr>
    <a:lvl5pPr marL="1828800" algn="ctr" rtl="0" fontAlgn="base">
      <a:spcBef>
        <a:spcPct val="0"/>
      </a:spcBef>
      <a:spcAft>
        <a:spcPct val="0"/>
      </a:spcAft>
      <a:buClr>
        <a:schemeClr val="tx1"/>
      </a:buClr>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FF"/>
    <a:srgbClr val="CC0000"/>
    <a:srgbClr val="FFFFCC"/>
    <a:srgbClr val="990033"/>
    <a:srgbClr val="FFCCFF"/>
    <a:srgbClr val="FFCC99"/>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9057" autoAdjust="0"/>
    <p:restoredTop sz="94085" autoAdjust="0"/>
  </p:normalViewPr>
  <p:slideViewPr>
    <p:cSldViewPr>
      <p:cViewPr varScale="1">
        <p:scale>
          <a:sx n="70" d="100"/>
          <a:sy n="70" d="100"/>
        </p:scale>
        <p:origin x="-1680" y="-102"/>
      </p:cViewPr>
      <p:guideLst>
        <p:guide orient="horz" pos="144"/>
        <p:guide pos="2880"/>
      </p:guideLst>
    </p:cSldViewPr>
  </p:slideViewPr>
  <p:outlineViewPr>
    <p:cViewPr>
      <p:scale>
        <a:sx n="33" d="100"/>
        <a:sy n="33" d="100"/>
      </p:scale>
      <p:origin x="0" y="39510"/>
    </p:cViewPr>
  </p:outlineViewPr>
  <p:notesTextViewPr>
    <p:cViewPr>
      <p:scale>
        <a:sx n="100" d="100"/>
        <a:sy n="100" d="100"/>
      </p:scale>
      <p:origin x="0" y="0"/>
    </p:cViewPr>
  </p:notesTextViewPr>
  <p:sorterViewPr>
    <p:cViewPr>
      <p:scale>
        <a:sx n="100" d="100"/>
        <a:sy n="100" d="100"/>
      </p:scale>
      <p:origin x="0" y="14220"/>
    </p:cViewPr>
  </p:sorterViewPr>
  <p:notesViewPr>
    <p:cSldViewPr>
      <p:cViewPr varScale="1">
        <p:scale>
          <a:sx n="76" d="100"/>
          <a:sy n="76" d="100"/>
        </p:scale>
        <p:origin x="-2400" y="-90"/>
      </p:cViewPr>
      <p:guideLst>
        <p:guide orient="horz" pos="2955"/>
        <p:guide pos="222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18206-F3F2-4C03-85F9-6E1121937029}" type="doc">
      <dgm:prSet loTypeId="urn:microsoft.com/office/officeart/2005/8/layout/orgChart1" loCatId="hierarchy" qsTypeId="urn:microsoft.com/office/officeart/2005/8/quickstyle/simple1#4" qsCatId="simple" csTypeId="urn:microsoft.com/office/officeart/2005/8/colors/accent1_2#4" csCatId="accent1" phldr="1"/>
      <dgm:spPr/>
    </dgm:pt>
    <dgm:pt modelId="{7B2D0677-3783-4D71-AD7C-40CE8CE7D9AE}">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FC</a:t>
          </a:r>
        </a:p>
      </dgm:t>
    </dgm:pt>
    <dgm:pt modelId="{39A4B9F6-257F-482F-A9F8-845686A09A66}" type="parTrans" cxnId="{CFC1258D-1710-4581-8745-AFA74B20D0C1}">
      <dgm:prSet/>
      <dgm:spPr/>
      <dgm:t>
        <a:bodyPr/>
        <a:lstStyle/>
        <a:p>
          <a:endParaRPr lang="en-US"/>
        </a:p>
      </dgm:t>
    </dgm:pt>
    <dgm:pt modelId="{554B083C-EAC3-4425-A635-F62AD5867968}" type="sibTrans" cxnId="{CFC1258D-1710-4581-8745-AFA74B20D0C1}">
      <dgm:prSet/>
      <dgm:spPr/>
      <dgm:t>
        <a:bodyPr/>
        <a:lstStyle/>
        <a:p>
          <a:endParaRPr lang="en-US"/>
        </a:p>
      </dgm:t>
    </dgm:pt>
    <dgm:pt modelId="{6C5581FF-411B-4D45-BB3B-7F260FD746CA}">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Org 1</a:t>
          </a:r>
        </a:p>
      </dgm:t>
    </dgm:pt>
    <dgm:pt modelId="{EFCD204C-7421-4CE3-ABB7-1FADBE62CA4C}" type="parTrans" cxnId="{FDA8D259-EF7A-48AE-AC90-F59FD25B62D3}">
      <dgm:prSet/>
      <dgm:spPr/>
      <dgm:t>
        <a:bodyPr/>
        <a:lstStyle/>
        <a:p>
          <a:endParaRPr lang="en-US" dirty="0"/>
        </a:p>
      </dgm:t>
    </dgm:pt>
    <dgm:pt modelId="{1D2693A8-245D-4628-8526-40A876AFBC80}" type="sibTrans" cxnId="{FDA8D259-EF7A-48AE-AC90-F59FD25B62D3}">
      <dgm:prSet/>
      <dgm:spPr/>
      <dgm:t>
        <a:bodyPr/>
        <a:lstStyle/>
        <a:p>
          <a:endParaRPr lang="en-US"/>
        </a:p>
      </dgm:t>
    </dgm:pt>
    <dgm:pt modelId="{24F51BA5-3051-4DB5-85AE-D507042E82B1}">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Org A</a:t>
          </a:r>
        </a:p>
      </dgm:t>
    </dgm:pt>
    <dgm:pt modelId="{029DC6D3-F4D8-417E-86BE-9E33F3F4DAB4}" type="parTrans" cxnId="{3ACA7F7D-C6C1-4242-BA27-729DE0B08110}">
      <dgm:prSet/>
      <dgm:spPr/>
      <dgm:t>
        <a:bodyPr/>
        <a:lstStyle/>
        <a:p>
          <a:endParaRPr lang="en-US" dirty="0"/>
        </a:p>
      </dgm:t>
    </dgm:pt>
    <dgm:pt modelId="{C793ED31-D841-4F75-B6E3-6F9BF931116F}" type="sibTrans" cxnId="{3ACA7F7D-C6C1-4242-BA27-729DE0B08110}">
      <dgm:prSet/>
      <dgm:spPr/>
      <dgm:t>
        <a:bodyPr/>
        <a:lstStyle/>
        <a:p>
          <a:endParaRPr lang="en-US"/>
        </a:p>
      </dgm:t>
    </dgm:pt>
    <dgm:pt modelId="{BEBED897-5313-4400-98C5-50216D6E4290}">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1A</a:t>
          </a:r>
        </a:p>
      </dgm:t>
    </dgm:pt>
    <dgm:pt modelId="{FCE8BF5F-5B9E-475E-B213-BEE89C5CEDF3}" type="parTrans" cxnId="{3273C633-4661-4A7C-B407-73F45BDA38C2}">
      <dgm:prSet/>
      <dgm:spPr/>
      <dgm:t>
        <a:bodyPr/>
        <a:lstStyle/>
        <a:p>
          <a:endParaRPr lang="en-US" dirty="0"/>
        </a:p>
      </dgm:t>
    </dgm:pt>
    <dgm:pt modelId="{E4F76892-D429-4EF0-B8A8-447E06D78C8D}" type="sibTrans" cxnId="{3273C633-4661-4A7C-B407-73F45BDA38C2}">
      <dgm:prSet/>
      <dgm:spPr/>
      <dgm:t>
        <a:bodyPr/>
        <a:lstStyle/>
        <a:p>
          <a:endParaRPr lang="en-US"/>
        </a:p>
      </dgm:t>
    </dgm:pt>
    <dgm:pt modelId="{B0E92625-0D68-4227-AFA5-7C45A00E5AA0}">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1A1</a:t>
          </a:r>
        </a:p>
      </dgm:t>
    </dgm:pt>
    <dgm:pt modelId="{7AF905F5-952D-410E-9635-81D167C7742F}" type="parTrans" cxnId="{33FE7726-6BF5-4E8F-A958-ED7EA59D01F0}">
      <dgm:prSet/>
      <dgm:spPr/>
      <dgm:t>
        <a:bodyPr/>
        <a:lstStyle/>
        <a:p>
          <a:endParaRPr lang="en-US" dirty="0"/>
        </a:p>
      </dgm:t>
    </dgm:pt>
    <dgm:pt modelId="{B618A1CD-762C-4446-A7EB-1632BE2BD556}" type="sibTrans" cxnId="{33FE7726-6BF5-4E8F-A958-ED7EA59D01F0}">
      <dgm:prSet/>
      <dgm:spPr/>
      <dgm:t>
        <a:bodyPr/>
        <a:lstStyle/>
        <a:p>
          <a:endParaRPr lang="en-US"/>
        </a:p>
      </dgm:t>
    </dgm:pt>
    <dgm:pt modelId="{2DDDAA98-2B66-4BB0-8ED0-366B20FFEE31}">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Org 3</a:t>
          </a:r>
        </a:p>
      </dgm:t>
    </dgm:pt>
    <dgm:pt modelId="{38941CCC-EF26-4778-B0CF-D0E5E0996F59}" type="sibTrans" cxnId="{0A9641FD-6072-4D6A-B29D-717C81BF0CAE}">
      <dgm:prSet/>
      <dgm:spPr/>
      <dgm:t>
        <a:bodyPr/>
        <a:lstStyle/>
        <a:p>
          <a:endParaRPr lang="en-US"/>
        </a:p>
      </dgm:t>
    </dgm:pt>
    <dgm:pt modelId="{F9DAC071-16BA-4506-A4B7-A987FEC60CBA}" type="parTrans" cxnId="{0A9641FD-6072-4D6A-B29D-717C81BF0CAE}">
      <dgm:prSet/>
      <dgm:spPr/>
      <dgm:t>
        <a:bodyPr/>
        <a:lstStyle/>
        <a:p>
          <a:endParaRPr lang="en-US" dirty="0"/>
        </a:p>
      </dgm:t>
    </dgm:pt>
    <dgm:pt modelId="{F25C1755-8CD8-4D64-BA1C-FA27BC71055D}">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Org 2</a:t>
          </a:r>
        </a:p>
      </dgm:t>
    </dgm:pt>
    <dgm:pt modelId="{CEB25375-A9FA-4FA3-B8E1-734C917D0392}" type="sibTrans" cxnId="{31D70432-02BE-49C6-BDBA-CAE359585939}">
      <dgm:prSet/>
      <dgm:spPr/>
      <dgm:t>
        <a:bodyPr/>
        <a:lstStyle/>
        <a:p>
          <a:endParaRPr lang="en-US"/>
        </a:p>
      </dgm:t>
    </dgm:pt>
    <dgm:pt modelId="{B9D47DFD-4D1E-4042-B114-CC8920D3685F}" type="parTrans" cxnId="{31D70432-02BE-49C6-BDBA-CAE359585939}">
      <dgm:prSet/>
      <dgm:spPr/>
      <dgm:t>
        <a:bodyPr/>
        <a:lstStyle/>
        <a:p>
          <a:endParaRPr lang="en-US" dirty="0"/>
        </a:p>
      </dgm:t>
    </dgm:pt>
    <dgm:pt modelId="{BC6FD811-D5B7-430B-B281-CAF2F6501F06}">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Org B</a:t>
          </a:r>
        </a:p>
      </dgm:t>
    </dgm:pt>
    <dgm:pt modelId="{0E613F72-C847-498A-B22D-FAFD96403433}" type="sibTrans" cxnId="{A328C3A3-8347-440B-B53D-B0B3FF2CA0B9}">
      <dgm:prSet/>
      <dgm:spPr/>
      <dgm:t>
        <a:bodyPr/>
        <a:lstStyle/>
        <a:p>
          <a:endParaRPr lang="en-US"/>
        </a:p>
      </dgm:t>
    </dgm:pt>
    <dgm:pt modelId="{6A3B9E81-6DDA-4BC4-8679-D489D5248980}" type="parTrans" cxnId="{A328C3A3-8347-440B-B53D-B0B3FF2CA0B9}">
      <dgm:prSet/>
      <dgm:spPr/>
      <dgm:t>
        <a:bodyPr/>
        <a:lstStyle/>
        <a:p>
          <a:endParaRPr lang="en-US" dirty="0"/>
        </a:p>
      </dgm:t>
    </dgm:pt>
    <dgm:pt modelId="{BE06110D-F4D4-404D-AC52-4357A1752D33}">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1B</a:t>
          </a:r>
        </a:p>
      </dgm:t>
    </dgm:pt>
    <dgm:pt modelId="{A6996744-4B5A-4904-B2FA-BDF434167564}" type="sibTrans" cxnId="{96C02197-B2FF-4862-849B-DBC139B63CEE}">
      <dgm:prSet/>
      <dgm:spPr/>
      <dgm:t>
        <a:bodyPr/>
        <a:lstStyle/>
        <a:p>
          <a:endParaRPr lang="en-US"/>
        </a:p>
      </dgm:t>
    </dgm:pt>
    <dgm:pt modelId="{6827AF2B-08E9-42CB-9E6A-35B243614BD0}" type="parTrans" cxnId="{96C02197-B2FF-4862-849B-DBC139B63CEE}">
      <dgm:prSet/>
      <dgm:spPr/>
      <dgm:t>
        <a:bodyPr/>
        <a:lstStyle/>
        <a:p>
          <a:endParaRPr lang="en-US" dirty="0"/>
        </a:p>
      </dgm:t>
    </dgm:pt>
    <dgm:pt modelId="{A3D02568-CB02-4CB6-A32C-ADFC886DFDF2}">
      <dgm:prSet/>
      <dgm:spPr/>
      <dgm: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1A2</a:t>
          </a:r>
        </a:p>
      </dgm:t>
    </dgm:pt>
    <dgm:pt modelId="{D1608494-21B5-41E6-9908-891029487FF7}" type="sibTrans" cxnId="{4FA15413-06E0-4CCA-A429-4CF5A2696BC3}">
      <dgm:prSet/>
      <dgm:spPr/>
      <dgm:t>
        <a:bodyPr/>
        <a:lstStyle/>
        <a:p>
          <a:endParaRPr lang="en-US"/>
        </a:p>
      </dgm:t>
    </dgm:pt>
    <dgm:pt modelId="{E96E28D8-F56D-44C5-B5A7-8419D142022D}" type="parTrans" cxnId="{4FA15413-06E0-4CCA-A429-4CF5A2696BC3}">
      <dgm:prSet/>
      <dgm:spPr/>
      <dgm:t>
        <a:bodyPr/>
        <a:lstStyle/>
        <a:p>
          <a:endParaRPr lang="en-US" dirty="0"/>
        </a:p>
      </dgm:t>
    </dgm:pt>
    <dgm:pt modelId="{5E996B63-459F-4AAC-B721-6CB2C2B9DE56}" type="pres">
      <dgm:prSet presAssocID="{AD718206-F3F2-4C03-85F9-6E1121937029}" presName="hierChild1" presStyleCnt="0">
        <dgm:presLayoutVars>
          <dgm:orgChart val="1"/>
          <dgm:chPref val="1"/>
          <dgm:dir/>
          <dgm:animOne val="branch"/>
          <dgm:animLvl val="lvl"/>
          <dgm:resizeHandles/>
        </dgm:presLayoutVars>
      </dgm:prSet>
      <dgm:spPr/>
    </dgm:pt>
    <dgm:pt modelId="{811B6037-DD50-45D4-9A0E-5CE355508742}" type="pres">
      <dgm:prSet presAssocID="{7B2D0677-3783-4D71-AD7C-40CE8CE7D9AE}" presName="hierRoot1" presStyleCnt="0">
        <dgm:presLayoutVars>
          <dgm:hierBranch/>
        </dgm:presLayoutVars>
      </dgm:prSet>
      <dgm:spPr/>
    </dgm:pt>
    <dgm:pt modelId="{709C916A-DD33-4789-BDF2-5289C2B1AE3E}" type="pres">
      <dgm:prSet presAssocID="{7B2D0677-3783-4D71-AD7C-40CE8CE7D9AE}" presName="rootComposite1" presStyleCnt="0"/>
      <dgm:spPr/>
    </dgm:pt>
    <dgm:pt modelId="{3EFD0065-3B52-43C2-8456-1A14ECBA5F73}" type="pres">
      <dgm:prSet presAssocID="{7B2D0677-3783-4D71-AD7C-40CE8CE7D9AE}" presName="rootText1" presStyleLbl="node0" presStyleIdx="0" presStyleCnt="1">
        <dgm:presLayoutVars>
          <dgm:chPref val="3"/>
        </dgm:presLayoutVars>
      </dgm:prSet>
      <dgm:spPr/>
      <dgm:t>
        <a:bodyPr/>
        <a:lstStyle/>
        <a:p>
          <a:endParaRPr lang="en-US"/>
        </a:p>
      </dgm:t>
    </dgm:pt>
    <dgm:pt modelId="{E5BB802B-53B6-4A45-8692-CC824CE310C9}" type="pres">
      <dgm:prSet presAssocID="{7B2D0677-3783-4D71-AD7C-40CE8CE7D9AE}" presName="rootConnector1" presStyleLbl="node1" presStyleIdx="0" presStyleCnt="0"/>
      <dgm:spPr/>
      <dgm:t>
        <a:bodyPr/>
        <a:lstStyle/>
        <a:p>
          <a:endParaRPr lang="en-US"/>
        </a:p>
      </dgm:t>
    </dgm:pt>
    <dgm:pt modelId="{698A6AD5-3B48-42BC-A0A3-547F3BBF1C30}" type="pres">
      <dgm:prSet presAssocID="{7B2D0677-3783-4D71-AD7C-40CE8CE7D9AE}" presName="hierChild2" presStyleCnt="0"/>
      <dgm:spPr/>
    </dgm:pt>
    <dgm:pt modelId="{6F41BC04-70A3-401D-BF48-50277D4A7C4B}" type="pres">
      <dgm:prSet presAssocID="{EFCD204C-7421-4CE3-ABB7-1FADBE62CA4C}" presName="Name35" presStyleLbl="parChTrans1D2" presStyleIdx="0" presStyleCnt="3"/>
      <dgm:spPr/>
      <dgm:t>
        <a:bodyPr/>
        <a:lstStyle/>
        <a:p>
          <a:endParaRPr lang="en-US"/>
        </a:p>
      </dgm:t>
    </dgm:pt>
    <dgm:pt modelId="{A849DD64-D33C-4F19-8183-CEE0E06CC171}" type="pres">
      <dgm:prSet presAssocID="{6C5581FF-411B-4D45-BB3B-7F260FD746CA}" presName="hierRoot2" presStyleCnt="0">
        <dgm:presLayoutVars>
          <dgm:hierBranch/>
        </dgm:presLayoutVars>
      </dgm:prSet>
      <dgm:spPr/>
    </dgm:pt>
    <dgm:pt modelId="{B2659F7D-3256-442B-9B79-4BC9347FA8F9}" type="pres">
      <dgm:prSet presAssocID="{6C5581FF-411B-4D45-BB3B-7F260FD746CA}" presName="rootComposite" presStyleCnt="0"/>
      <dgm:spPr/>
    </dgm:pt>
    <dgm:pt modelId="{FD3CE5B9-FDEA-46DB-AD2A-9AB753003A44}" type="pres">
      <dgm:prSet presAssocID="{6C5581FF-411B-4D45-BB3B-7F260FD746CA}" presName="rootText" presStyleLbl="node2" presStyleIdx="0" presStyleCnt="3">
        <dgm:presLayoutVars>
          <dgm:chPref val="3"/>
        </dgm:presLayoutVars>
      </dgm:prSet>
      <dgm:spPr/>
      <dgm:t>
        <a:bodyPr/>
        <a:lstStyle/>
        <a:p>
          <a:endParaRPr lang="en-US"/>
        </a:p>
      </dgm:t>
    </dgm:pt>
    <dgm:pt modelId="{FE967627-E2C8-4197-A38A-469354C34EC2}" type="pres">
      <dgm:prSet presAssocID="{6C5581FF-411B-4D45-BB3B-7F260FD746CA}" presName="rootConnector" presStyleLbl="node2" presStyleIdx="0" presStyleCnt="3"/>
      <dgm:spPr/>
      <dgm:t>
        <a:bodyPr/>
        <a:lstStyle/>
        <a:p>
          <a:endParaRPr lang="en-US"/>
        </a:p>
      </dgm:t>
    </dgm:pt>
    <dgm:pt modelId="{4FEF1AE4-3FC7-4C13-B415-5ED6EAF55096}" type="pres">
      <dgm:prSet presAssocID="{6C5581FF-411B-4D45-BB3B-7F260FD746CA}" presName="hierChild4" presStyleCnt="0"/>
      <dgm:spPr/>
    </dgm:pt>
    <dgm:pt modelId="{F29C2209-57D9-4326-8E01-A65464EF8FE4}" type="pres">
      <dgm:prSet presAssocID="{029DC6D3-F4D8-417E-86BE-9E33F3F4DAB4}" presName="Name35" presStyleLbl="parChTrans1D3" presStyleIdx="0" presStyleCnt="2"/>
      <dgm:spPr/>
      <dgm:t>
        <a:bodyPr/>
        <a:lstStyle/>
        <a:p>
          <a:endParaRPr lang="en-US"/>
        </a:p>
      </dgm:t>
    </dgm:pt>
    <dgm:pt modelId="{56171AAF-1434-47A9-A654-4BE26DD53844}" type="pres">
      <dgm:prSet presAssocID="{24F51BA5-3051-4DB5-85AE-D507042E82B1}" presName="hierRoot2" presStyleCnt="0">
        <dgm:presLayoutVars>
          <dgm:hierBranch/>
        </dgm:presLayoutVars>
      </dgm:prSet>
      <dgm:spPr/>
    </dgm:pt>
    <dgm:pt modelId="{AA042B56-8620-4AC0-AF98-80711D65B00C}" type="pres">
      <dgm:prSet presAssocID="{24F51BA5-3051-4DB5-85AE-D507042E82B1}" presName="rootComposite" presStyleCnt="0"/>
      <dgm:spPr/>
    </dgm:pt>
    <dgm:pt modelId="{B513A087-9F3C-4700-83A0-F2203B094AB4}" type="pres">
      <dgm:prSet presAssocID="{24F51BA5-3051-4DB5-85AE-D507042E82B1}" presName="rootText" presStyleLbl="node3" presStyleIdx="0" presStyleCnt="2">
        <dgm:presLayoutVars>
          <dgm:chPref val="3"/>
        </dgm:presLayoutVars>
      </dgm:prSet>
      <dgm:spPr/>
      <dgm:t>
        <a:bodyPr/>
        <a:lstStyle/>
        <a:p>
          <a:endParaRPr lang="en-US"/>
        </a:p>
      </dgm:t>
    </dgm:pt>
    <dgm:pt modelId="{0732437B-B089-4C1D-A021-B4AA1FFCC54D}" type="pres">
      <dgm:prSet presAssocID="{24F51BA5-3051-4DB5-85AE-D507042E82B1}" presName="rootConnector" presStyleLbl="node3" presStyleIdx="0" presStyleCnt="2"/>
      <dgm:spPr/>
      <dgm:t>
        <a:bodyPr/>
        <a:lstStyle/>
        <a:p>
          <a:endParaRPr lang="en-US"/>
        </a:p>
      </dgm:t>
    </dgm:pt>
    <dgm:pt modelId="{58D48411-953A-4C77-B475-D48ADF8A4620}" type="pres">
      <dgm:prSet presAssocID="{24F51BA5-3051-4DB5-85AE-D507042E82B1}" presName="hierChild4" presStyleCnt="0"/>
      <dgm:spPr/>
    </dgm:pt>
    <dgm:pt modelId="{55F56D16-19EB-441F-BFF4-A69631378523}" type="pres">
      <dgm:prSet presAssocID="{FCE8BF5F-5B9E-475E-B213-BEE89C5CEDF3}" presName="Name35" presStyleLbl="parChTrans1D4" presStyleIdx="0" presStyleCnt="4"/>
      <dgm:spPr/>
      <dgm:t>
        <a:bodyPr/>
        <a:lstStyle/>
        <a:p>
          <a:endParaRPr lang="en-US"/>
        </a:p>
      </dgm:t>
    </dgm:pt>
    <dgm:pt modelId="{8D738DF6-8B04-4ACD-A717-CD4688FF2D6A}" type="pres">
      <dgm:prSet presAssocID="{BEBED897-5313-4400-98C5-50216D6E4290}" presName="hierRoot2" presStyleCnt="0">
        <dgm:presLayoutVars>
          <dgm:hierBranch/>
        </dgm:presLayoutVars>
      </dgm:prSet>
      <dgm:spPr/>
    </dgm:pt>
    <dgm:pt modelId="{EDA7B5DC-A70C-4F68-BDA6-CA2A115D4AA8}" type="pres">
      <dgm:prSet presAssocID="{BEBED897-5313-4400-98C5-50216D6E4290}" presName="rootComposite" presStyleCnt="0"/>
      <dgm:spPr/>
    </dgm:pt>
    <dgm:pt modelId="{70B74303-5745-41B4-A077-87F349E36294}" type="pres">
      <dgm:prSet presAssocID="{BEBED897-5313-4400-98C5-50216D6E4290}" presName="rootText" presStyleLbl="node4" presStyleIdx="0" presStyleCnt="4">
        <dgm:presLayoutVars>
          <dgm:chPref val="3"/>
        </dgm:presLayoutVars>
      </dgm:prSet>
      <dgm:spPr/>
      <dgm:t>
        <a:bodyPr/>
        <a:lstStyle/>
        <a:p>
          <a:endParaRPr lang="en-US"/>
        </a:p>
      </dgm:t>
    </dgm:pt>
    <dgm:pt modelId="{392B29C8-F6F1-4668-815A-8B44FA44ABFC}" type="pres">
      <dgm:prSet presAssocID="{BEBED897-5313-4400-98C5-50216D6E4290}" presName="rootConnector" presStyleLbl="node4" presStyleIdx="0" presStyleCnt="4"/>
      <dgm:spPr/>
      <dgm:t>
        <a:bodyPr/>
        <a:lstStyle/>
        <a:p>
          <a:endParaRPr lang="en-US"/>
        </a:p>
      </dgm:t>
    </dgm:pt>
    <dgm:pt modelId="{F78BE61C-DCB8-4E60-8F1A-3058B9BDE11B}" type="pres">
      <dgm:prSet presAssocID="{BEBED897-5313-4400-98C5-50216D6E4290}" presName="hierChild4" presStyleCnt="0"/>
      <dgm:spPr/>
    </dgm:pt>
    <dgm:pt modelId="{3E8B4D85-B2E7-4099-BC67-7DF6F5A8823F}" type="pres">
      <dgm:prSet presAssocID="{7AF905F5-952D-410E-9635-81D167C7742F}" presName="Name35" presStyleLbl="parChTrans1D4" presStyleIdx="1" presStyleCnt="4"/>
      <dgm:spPr/>
      <dgm:t>
        <a:bodyPr/>
        <a:lstStyle/>
        <a:p>
          <a:endParaRPr lang="en-US"/>
        </a:p>
      </dgm:t>
    </dgm:pt>
    <dgm:pt modelId="{A17A11FC-6D6F-4F63-8998-0CA3531DD70D}" type="pres">
      <dgm:prSet presAssocID="{B0E92625-0D68-4227-AFA5-7C45A00E5AA0}" presName="hierRoot2" presStyleCnt="0">
        <dgm:presLayoutVars>
          <dgm:hierBranch val="r"/>
        </dgm:presLayoutVars>
      </dgm:prSet>
      <dgm:spPr/>
    </dgm:pt>
    <dgm:pt modelId="{020003F5-51C4-4924-AD0E-DA20D527667D}" type="pres">
      <dgm:prSet presAssocID="{B0E92625-0D68-4227-AFA5-7C45A00E5AA0}" presName="rootComposite" presStyleCnt="0"/>
      <dgm:spPr/>
    </dgm:pt>
    <dgm:pt modelId="{082AED1A-CA26-4397-9FDB-109856135D52}" type="pres">
      <dgm:prSet presAssocID="{B0E92625-0D68-4227-AFA5-7C45A00E5AA0}" presName="rootText" presStyleLbl="node4" presStyleIdx="1" presStyleCnt="4">
        <dgm:presLayoutVars>
          <dgm:chPref val="3"/>
        </dgm:presLayoutVars>
      </dgm:prSet>
      <dgm:spPr/>
      <dgm:t>
        <a:bodyPr/>
        <a:lstStyle/>
        <a:p>
          <a:endParaRPr lang="en-US"/>
        </a:p>
      </dgm:t>
    </dgm:pt>
    <dgm:pt modelId="{2388A927-F521-4D8C-991A-1274C2160BEA}" type="pres">
      <dgm:prSet presAssocID="{B0E92625-0D68-4227-AFA5-7C45A00E5AA0}" presName="rootConnector" presStyleLbl="node4" presStyleIdx="1" presStyleCnt="4"/>
      <dgm:spPr/>
      <dgm:t>
        <a:bodyPr/>
        <a:lstStyle/>
        <a:p>
          <a:endParaRPr lang="en-US"/>
        </a:p>
      </dgm:t>
    </dgm:pt>
    <dgm:pt modelId="{93436CB1-A8BA-41DF-BDC6-3BF53B4B389D}" type="pres">
      <dgm:prSet presAssocID="{B0E92625-0D68-4227-AFA5-7C45A00E5AA0}" presName="hierChild4" presStyleCnt="0"/>
      <dgm:spPr/>
    </dgm:pt>
    <dgm:pt modelId="{B2EE8850-EC0A-4342-9217-478A4AB12A49}" type="pres">
      <dgm:prSet presAssocID="{B0E92625-0D68-4227-AFA5-7C45A00E5AA0}" presName="hierChild5" presStyleCnt="0"/>
      <dgm:spPr/>
    </dgm:pt>
    <dgm:pt modelId="{AF81F852-2C65-49ED-B50D-ED448A94CF32}" type="pres">
      <dgm:prSet presAssocID="{E96E28D8-F56D-44C5-B5A7-8419D142022D}" presName="Name35" presStyleLbl="parChTrans1D4" presStyleIdx="2" presStyleCnt="4"/>
      <dgm:spPr/>
      <dgm:t>
        <a:bodyPr/>
        <a:lstStyle/>
        <a:p>
          <a:endParaRPr lang="en-US"/>
        </a:p>
      </dgm:t>
    </dgm:pt>
    <dgm:pt modelId="{BA89844B-9EF2-455D-8F5E-D1E424B25289}" type="pres">
      <dgm:prSet presAssocID="{A3D02568-CB02-4CB6-A32C-ADFC886DFDF2}" presName="hierRoot2" presStyleCnt="0">
        <dgm:presLayoutVars>
          <dgm:hierBranch/>
        </dgm:presLayoutVars>
      </dgm:prSet>
      <dgm:spPr/>
    </dgm:pt>
    <dgm:pt modelId="{5601FEF1-DD83-4A1B-B0EE-837EA95B1ADE}" type="pres">
      <dgm:prSet presAssocID="{A3D02568-CB02-4CB6-A32C-ADFC886DFDF2}" presName="rootComposite" presStyleCnt="0"/>
      <dgm:spPr/>
    </dgm:pt>
    <dgm:pt modelId="{01758B2B-551E-4666-9C95-BA99E30A570F}" type="pres">
      <dgm:prSet presAssocID="{A3D02568-CB02-4CB6-A32C-ADFC886DFDF2}" presName="rootText" presStyleLbl="node4" presStyleIdx="2" presStyleCnt="4">
        <dgm:presLayoutVars>
          <dgm:chPref val="3"/>
        </dgm:presLayoutVars>
      </dgm:prSet>
      <dgm:spPr/>
      <dgm:t>
        <a:bodyPr/>
        <a:lstStyle/>
        <a:p>
          <a:endParaRPr lang="en-US"/>
        </a:p>
      </dgm:t>
    </dgm:pt>
    <dgm:pt modelId="{71F0A67C-4E00-4FE8-BB9A-114170210A3C}" type="pres">
      <dgm:prSet presAssocID="{A3D02568-CB02-4CB6-A32C-ADFC886DFDF2}" presName="rootConnector" presStyleLbl="node4" presStyleIdx="2" presStyleCnt="4"/>
      <dgm:spPr/>
      <dgm:t>
        <a:bodyPr/>
        <a:lstStyle/>
        <a:p>
          <a:endParaRPr lang="en-US"/>
        </a:p>
      </dgm:t>
    </dgm:pt>
    <dgm:pt modelId="{6804BB10-DCD3-49DC-AAFF-129A45E1AB7A}" type="pres">
      <dgm:prSet presAssocID="{A3D02568-CB02-4CB6-A32C-ADFC886DFDF2}" presName="hierChild4" presStyleCnt="0"/>
      <dgm:spPr/>
    </dgm:pt>
    <dgm:pt modelId="{B2F5889F-F5CE-4945-B253-B2D910145210}" type="pres">
      <dgm:prSet presAssocID="{A3D02568-CB02-4CB6-A32C-ADFC886DFDF2}" presName="hierChild5" presStyleCnt="0"/>
      <dgm:spPr/>
    </dgm:pt>
    <dgm:pt modelId="{DB689C9B-2FC3-4E85-AC22-C1AA7A3F756A}" type="pres">
      <dgm:prSet presAssocID="{BEBED897-5313-4400-98C5-50216D6E4290}" presName="hierChild5" presStyleCnt="0"/>
      <dgm:spPr/>
    </dgm:pt>
    <dgm:pt modelId="{2B3A4F71-9B1D-4246-821C-67A98B709701}" type="pres">
      <dgm:prSet presAssocID="{6827AF2B-08E9-42CB-9E6A-35B243614BD0}" presName="Name35" presStyleLbl="parChTrans1D4" presStyleIdx="3" presStyleCnt="4"/>
      <dgm:spPr/>
      <dgm:t>
        <a:bodyPr/>
        <a:lstStyle/>
        <a:p>
          <a:endParaRPr lang="en-US"/>
        </a:p>
      </dgm:t>
    </dgm:pt>
    <dgm:pt modelId="{CF9D7C0C-3E1B-4980-B9ED-F82F81224F7C}" type="pres">
      <dgm:prSet presAssocID="{BE06110D-F4D4-404D-AC52-4357A1752D33}" presName="hierRoot2" presStyleCnt="0">
        <dgm:presLayoutVars>
          <dgm:hierBranch val="r"/>
        </dgm:presLayoutVars>
      </dgm:prSet>
      <dgm:spPr/>
    </dgm:pt>
    <dgm:pt modelId="{7E374480-2F69-42FA-B0E9-5DE2879CD012}" type="pres">
      <dgm:prSet presAssocID="{BE06110D-F4D4-404D-AC52-4357A1752D33}" presName="rootComposite" presStyleCnt="0"/>
      <dgm:spPr/>
    </dgm:pt>
    <dgm:pt modelId="{F27ED705-5EE5-448E-85ED-5FA1178AA656}" type="pres">
      <dgm:prSet presAssocID="{BE06110D-F4D4-404D-AC52-4357A1752D33}" presName="rootText" presStyleLbl="node4" presStyleIdx="3" presStyleCnt="4">
        <dgm:presLayoutVars>
          <dgm:chPref val="3"/>
        </dgm:presLayoutVars>
      </dgm:prSet>
      <dgm:spPr/>
      <dgm:t>
        <a:bodyPr/>
        <a:lstStyle/>
        <a:p>
          <a:endParaRPr lang="en-US"/>
        </a:p>
      </dgm:t>
    </dgm:pt>
    <dgm:pt modelId="{4090CBD1-B3BE-4381-8895-863DAE5FBA53}" type="pres">
      <dgm:prSet presAssocID="{BE06110D-F4D4-404D-AC52-4357A1752D33}" presName="rootConnector" presStyleLbl="node4" presStyleIdx="3" presStyleCnt="4"/>
      <dgm:spPr/>
      <dgm:t>
        <a:bodyPr/>
        <a:lstStyle/>
        <a:p>
          <a:endParaRPr lang="en-US"/>
        </a:p>
      </dgm:t>
    </dgm:pt>
    <dgm:pt modelId="{1689C6E1-DA41-45F6-B41F-52F89C61ADA1}" type="pres">
      <dgm:prSet presAssocID="{BE06110D-F4D4-404D-AC52-4357A1752D33}" presName="hierChild4" presStyleCnt="0"/>
      <dgm:spPr/>
    </dgm:pt>
    <dgm:pt modelId="{E3891299-483C-4C6A-9A0B-6C3A1E1C03A2}" type="pres">
      <dgm:prSet presAssocID="{BE06110D-F4D4-404D-AC52-4357A1752D33}" presName="hierChild5" presStyleCnt="0"/>
      <dgm:spPr/>
    </dgm:pt>
    <dgm:pt modelId="{868BDC4E-DE1E-4640-987A-C03DCF894836}" type="pres">
      <dgm:prSet presAssocID="{24F51BA5-3051-4DB5-85AE-D507042E82B1}" presName="hierChild5" presStyleCnt="0"/>
      <dgm:spPr/>
    </dgm:pt>
    <dgm:pt modelId="{7B9F04E1-C37C-472B-9655-18B5939A2524}" type="pres">
      <dgm:prSet presAssocID="{6A3B9E81-6DDA-4BC4-8679-D489D5248980}" presName="Name35" presStyleLbl="parChTrans1D3" presStyleIdx="1" presStyleCnt="2"/>
      <dgm:spPr/>
      <dgm:t>
        <a:bodyPr/>
        <a:lstStyle/>
        <a:p>
          <a:endParaRPr lang="en-US"/>
        </a:p>
      </dgm:t>
    </dgm:pt>
    <dgm:pt modelId="{78FF35B8-878E-441F-87E1-12523BDB7295}" type="pres">
      <dgm:prSet presAssocID="{BC6FD811-D5B7-430B-B281-CAF2F6501F06}" presName="hierRoot2" presStyleCnt="0">
        <dgm:presLayoutVars>
          <dgm:hierBranch val="r"/>
        </dgm:presLayoutVars>
      </dgm:prSet>
      <dgm:spPr/>
    </dgm:pt>
    <dgm:pt modelId="{52FF8B63-6B42-4E46-A604-04BA032B671D}" type="pres">
      <dgm:prSet presAssocID="{BC6FD811-D5B7-430B-B281-CAF2F6501F06}" presName="rootComposite" presStyleCnt="0"/>
      <dgm:spPr/>
    </dgm:pt>
    <dgm:pt modelId="{21AF2607-C201-4F04-8606-9508639AEE6A}" type="pres">
      <dgm:prSet presAssocID="{BC6FD811-D5B7-430B-B281-CAF2F6501F06}" presName="rootText" presStyleLbl="node3" presStyleIdx="1" presStyleCnt="2">
        <dgm:presLayoutVars>
          <dgm:chPref val="3"/>
        </dgm:presLayoutVars>
      </dgm:prSet>
      <dgm:spPr/>
      <dgm:t>
        <a:bodyPr/>
        <a:lstStyle/>
        <a:p>
          <a:endParaRPr lang="en-US"/>
        </a:p>
      </dgm:t>
    </dgm:pt>
    <dgm:pt modelId="{6627C189-604F-4E6F-AF33-A056348A9AEA}" type="pres">
      <dgm:prSet presAssocID="{BC6FD811-D5B7-430B-B281-CAF2F6501F06}" presName="rootConnector" presStyleLbl="node3" presStyleIdx="1" presStyleCnt="2"/>
      <dgm:spPr/>
      <dgm:t>
        <a:bodyPr/>
        <a:lstStyle/>
        <a:p>
          <a:endParaRPr lang="en-US"/>
        </a:p>
      </dgm:t>
    </dgm:pt>
    <dgm:pt modelId="{CFCF4EB3-9D41-495B-B138-A5AA509B0B63}" type="pres">
      <dgm:prSet presAssocID="{BC6FD811-D5B7-430B-B281-CAF2F6501F06}" presName="hierChild4" presStyleCnt="0"/>
      <dgm:spPr/>
    </dgm:pt>
    <dgm:pt modelId="{9A521D25-6A99-4DE4-849D-99804BFAD431}" type="pres">
      <dgm:prSet presAssocID="{BC6FD811-D5B7-430B-B281-CAF2F6501F06}" presName="hierChild5" presStyleCnt="0"/>
      <dgm:spPr/>
    </dgm:pt>
    <dgm:pt modelId="{8F49C638-9CF4-4F32-83D7-59F8F79F87B2}" type="pres">
      <dgm:prSet presAssocID="{6C5581FF-411B-4D45-BB3B-7F260FD746CA}" presName="hierChild5" presStyleCnt="0"/>
      <dgm:spPr/>
    </dgm:pt>
    <dgm:pt modelId="{B3136064-B415-4820-8773-BF1F8195D6F2}" type="pres">
      <dgm:prSet presAssocID="{B9D47DFD-4D1E-4042-B114-CC8920D3685F}" presName="Name35" presStyleLbl="parChTrans1D2" presStyleIdx="1" presStyleCnt="3"/>
      <dgm:spPr/>
      <dgm:t>
        <a:bodyPr/>
        <a:lstStyle/>
        <a:p>
          <a:endParaRPr lang="en-US"/>
        </a:p>
      </dgm:t>
    </dgm:pt>
    <dgm:pt modelId="{C7AE3837-D42E-49C0-85DD-54907989B0C0}" type="pres">
      <dgm:prSet presAssocID="{F25C1755-8CD8-4D64-BA1C-FA27BC71055D}" presName="hierRoot2" presStyleCnt="0">
        <dgm:presLayoutVars>
          <dgm:hierBranch/>
        </dgm:presLayoutVars>
      </dgm:prSet>
      <dgm:spPr/>
    </dgm:pt>
    <dgm:pt modelId="{1171A3EB-07E6-47E4-9783-00DB1C84FF26}" type="pres">
      <dgm:prSet presAssocID="{F25C1755-8CD8-4D64-BA1C-FA27BC71055D}" presName="rootComposite" presStyleCnt="0"/>
      <dgm:spPr/>
    </dgm:pt>
    <dgm:pt modelId="{E27B3E8E-7FCF-41E0-8426-AB1FCF7C487C}" type="pres">
      <dgm:prSet presAssocID="{F25C1755-8CD8-4D64-BA1C-FA27BC71055D}" presName="rootText" presStyleLbl="node2" presStyleIdx="1" presStyleCnt="3">
        <dgm:presLayoutVars>
          <dgm:chPref val="3"/>
        </dgm:presLayoutVars>
      </dgm:prSet>
      <dgm:spPr/>
      <dgm:t>
        <a:bodyPr/>
        <a:lstStyle/>
        <a:p>
          <a:endParaRPr lang="en-US"/>
        </a:p>
      </dgm:t>
    </dgm:pt>
    <dgm:pt modelId="{E6BB7934-D8FD-4075-996C-704AE309C30B}" type="pres">
      <dgm:prSet presAssocID="{F25C1755-8CD8-4D64-BA1C-FA27BC71055D}" presName="rootConnector" presStyleLbl="node2" presStyleIdx="1" presStyleCnt="3"/>
      <dgm:spPr/>
      <dgm:t>
        <a:bodyPr/>
        <a:lstStyle/>
        <a:p>
          <a:endParaRPr lang="en-US"/>
        </a:p>
      </dgm:t>
    </dgm:pt>
    <dgm:pt modelId="{360A3101-7E66-45BF-B6D3-B373E7420880}" type="pres">
      <dgm:prSet presAssocID="{F25C1755-8CD8-4D64-BA1C-FA27BC71055D}" presName="hierChild4" presStyleCnt="0"/>
      <dgm:spPr/>
    </dgm:pt>
    <dgm:pt modelId="{AB3A83F5-5CA7-4AE2-A384-FEC98E0704AA}" type="pres">
      <dgm:prSet presAssocID="{F25C1755-8CD8-4D64-BA1C-FA27BC71055D}" presName="hierChild5" presStyleCnt="0"/>
      <dgm:spPr/>
    </dgm:pt>
    <dgm:pt modelId="{1A63C285-395F-4C86-9E27-6326A2CC4793}" type="pres">
      <dgm:prSet presAssocID="{F9DAC071-16BA-4506-A4B7-A987FEC60CBA}" presName="Name35" presStyleLbl="parChTrans1D2" presStyleIdx="2" presStyleCnt="3"/>
      <dgm:spPr/>
      <dgm:t>
        <a:bodyPr/>
        <a:lstStyle/>
        <a:p>
          <a:endParaRPr lang="en-US"/>
        </a:p>
      </dgm:t>
    </dgm:pt>
    <dgm:pt modelId="{461ACB92-844A-45A1-AE31-A643B4745F1A}" type="pres">
      <dgm:prSet presAssocID="{2DDDAA98-2B66-4BB0-8ED0-366B20FFEE31}" presName="hierRoot2" presStyleCnt="0">
        <dgm:presLayoutVars>
          <dgm:hierBranch/>
        </dgm:presLayoutVars>
      </dgm:prSet>
      <dgm:spPr/>
    </dgm:pt>
    <dgm:pt modelId="{58D8DCBD-51A7-4C7F-ADDA-4F4162AC4EAE}" type="pres">
      <dgm:prSet presAssocID="{2DDDAA98-2B66-4BB0-8ED0-366B20FFEE31}" presName="rootComposite" presStyleCnt="0"/>
      <dgm:spPr/>
    </dgm:pt>
    <dgm:pt modelId="{B434AD97-BE6E-47C4-AE77-30523D72F67A}" type="pres">
      <dgm:prSet presAssocID="{2DDDAA98-2B66-4BB0-8ED0-366B20FFEE31}" presName="rootText" presStyleLbl="node2" presStyleIdx="2" presStyleCnt="3">
        <dgm:presLayoutVars>
          <dgm:chPref val="3"/>
        </dgm:presLayoutVars>
      </dgm:prSet>
      <dgm:spPr/>
      <dgm:t>
        <a:bodyPr/>
        <a:lstStyle/>
        <a:p>
          <a:endParaRPr lang="en-US"/>
        </a:p>
      </dgm:t>
    </dgm:pt>
    <dgm:pt modelId="{EC62C13C-36FA-4995-A200-59CC467582C3}" type="pres">
      <dgm:prSet presAssocID="{2DDDAA98-2B66-4BB0-8ED0-366B20FFEE31}" presName="rootConnector" presStyleLbl="node2" presStyleIdx="2" presStyleCnt="3"/>
      <dgm:spPr/>
      <dgm:t>
        <a:bodyPr/>
        <a:lstStyle/>
        <a:p>
          <a:endParaRPr lang="en-US"/>
        </a:p>
      </dgm:t>
    </dgm:pt>
    <dgm:pt modelId="{9B60F5FA-F9FF-47B1-9169-EA80ACE19AC4}" type="pres">
      <dgm:prSet presAssocID="{2DDDAA98-2B66-4BB0-8ED0-366B20FFEE31}" presName="hierChild4" presStyleCnt="0"/>
      <dgm:spPr/>
    </dgm:pt>
    <dgm:pt modelId="{8E349F0A-0A70-4D25-93A0-E7981EE3B8A4}" type="pres">
      <dgm:prSet presAssocID="{2DDDAA98-2B66-4BB0-8ED0-366B20FFEE31}" presName="hierChild5" presStyleCnt="0"/>
      <dgm:spPr/>
    </dgm:pt>
    <dgm:pt modelId="{A42DEC0B-0738-4FA8-9E00-042789BA9685}" type="pres">
      <dgm:prSet presAssocID="{7B2D0677-3783-4D71-AD7C-40CE8CE7D9AE}" presName="hierChild3" presStyleCnt="0"/>
      <dgm:spPr/>
    </dgm:pt>
  </dgm:ptLst>
  <dgm:cxnLst>
    <dgm:cxn modelId="{3ACA7F7D-C6C1-4242-BA27-729DE0B08110}" srcId="{6C5581FF-411B-4D45-BB3B-7F260FD746CA}" destId="{24F51BA5-3051-4DB5-85AE-D507042E82B1}" srcOrd="0" destOrd="0" parTransId="{029DC6D3-F4D8-417E-86BE-9E33F3F4DAB4}" sibTransId="{C793ED31-D841-4F75-B6E3-6F9BF931116F}"/>
    <dgm:cxn modelId="{8CF1E877-17F1-468B-8E92-E6064E1FD096}" type="presOf" srcId="{029DC6D3-F4D8-417E-86BE-9E33F3F4DAB4}" destId="{F29C2209-57D9-4326-8E01-A65464EF8FE4}" srcOrd="0" destOrd="0" presId="urn:microsoft.com/office/officeart/2005/8/layout/orgChart1"/>
    <dgm:cxn modelId="{7DBAC125-79FF-4AAC-BB6A-86E9E6DBFA39}" type="presOf" srcId="{BC6FD811-D5B7-430B-B281-CAF2F6501F06}" destId="{21AF2607-C201-4F04-8606-9508639AEE6A}" srcOrd="0" destOrd="0" presId="urn:microsoft.com/office/officeart/2005/8/layout/orgChart1"/>
    <dgm:cxn modelId="{19DE4EA5-E334-42AB-B990-7BCD512830F6}" type="presOf" srcId="{F9DAC071-16BA-4506-A4B7-A987FEC60CBA}" destId="{1A63C285-395F-4C86-9E27-6326A2CC4793}" srcOrd="0" destOrd="0" presId="urn:microsoft.com/office/officeart/2005/8/layout/orgChart1"/>
    <dgm:cxn modelId="{6D416F39-892D-4E0F-A00E-905865178EE6}" type="presOf" srcId="{6C5581FF-411B-4D45-BB3B-7F260FD746CA}" destId="{FD3CE5B9-FDEA-46DB-AD2A-9AB753003A44}" srcOrd="0" destOrd="0" presId="urn:microsoft.com/office/officeart/2005/8/layout/orgChart1"/>
    <dgm:cxn modelId="{96C02197-B2FF-4862-849B-DBC139B63CEE}" srcId="{24F51BA5-3051-4DB5-85AE-D507042E82B1}" destId="{BE06110D-F4D4-404D-AC52-4357A1752D33}" srcOrd="1" destOrd="0" parTransId="{6827AF2B-08E9-42CB-9E6A-35B243614BD0}" sibTransId="{A6996744-4B5A-4904-B2FA-BDF434167564}"/>
    <dgm:cxn modelId="{FDA8D259-EF7A-48AE-AC90-F59FD25B62D3}" srcId="{7B2D0677-3783-4D71-AD7C-40CE8CE7D9AE}" destId="{6C5581FF-411B-4D45-BB3B-7F260FD746CA}" srcOrd="0" destOrd="0" parTransId="{EFCD204C-7421-4CE3-ABB7-1FADBE62CA4C}" sibTransId="{1D2693A8-245D-4628-8526-40A876AFBC80}"/>
    <dgm:cxn modelId="{6729C9A4-6F84-452F-B9E8-DDA0CED1BA22}" type="presOf" srcId="{E96E28D8-F56D-44C5-B5A7-8419D142022D}" destId="{AF81F852-2C65-49ED-B50D-ED448A94CF32}" srcOrd="0" destOrd="0" presId="urn:microsoft.com/office/officeart/2005/8/layout/orgChart1"/>
    <dgm:cxn modelId="{E6F7B416-A7BA-4882-BB91-D7D9B76D38A7}" type="presOf" srcId="{A3D02568-CB02-4CB6-A32C-ADFC886DFDF2}" destId="{71F0A67C-4E00-4FE8-BB9A-114170210A3C}" srcOrd="1" destOrd="0" presId="urn:microsoft.com/office/officeart/2005/8/layout/orgChart1"/>
    <dgm:cxn modelId="{3273C633-4661-4A7C-B407-73F45BDA38C2}" srcId="{24F51BA5-3051-4DB5-85AE-D507042E82B1}" destId="{BEBED897-5313-4400-98C5-50216D6E4290}" srcOrd="0" destOrd="0" parTransId="{FCE8BF5F-5B9E-475E-B213-BEE89C5CEDF3}" sibTransId="{E4F76892-D429-4EF0-B8A8-447E06D78C8D}"/>
    <dgm:cxn modelId="{FEFDE361-CCF6-404A-B853-D9B1C3008B40}" type="presOf" srcId="{2DDDAA98-2B66-4BB0-8ED0-366B20FFEE31}" destId="{EC62C13C-36FA-4995-A200-59CC467582C3}" srcOrd="1" destOrd="0" presId="urn:microsoft.com/office/officeart/2005/8/layout/orgChart1"/>
    <dgm:cxn modelId="{BCD9A18B-723C-4354-BF31-F64058B13DE8}" type="presOf" srcId="{7B2D0677-3783-4D71-AD7C-40CE8CE7D9AE}" destId="{3EFD0065-3B52-43C2-8456-1A14ECBA5F73}" srcOrd="0" destOrd="0" presId="urn:microsoft.com/office/officeart/2005/8/layout/orgChart1"/>
    <dgm:cxn modelId="{BD54E592-80BD-4FDF-9CB5-BCBC1AE2E1DF}" type="presOf" srcId="{BE06110D-F4D4-404D-AC52-4357A1752D33}" destId="{4090CBD1-B3BE-4381-8895-863DAE5FBA53}" srcOrd="1" destOrd="0" presId="urn:microsoft.com/office/officeart/2005/8/layout/orgChart1"/>
    <dgm:cxn modelId="{31D70432-02BE-49C6-BDBA-CAE359585939}" srcId="{7B2D0677-3783-4D71-AD7C-40CE8CE7D9AE}" destId="{F25C1755-8CD8-4D64-BA1C-FA27BC71055D}" srcOrd="1" destOrd="0" parTransId="{B9D47DFD-4D1E-4042-B114-CC8920D3685F}" sibTransId="{CEB25375-A9FA-4FA3-B8E1-734C917D0392}"/>
    <dgm:cxn modelId="{FE7FB7B9-16EB-465E-BEDF-4AAFF792100C}" type="presOf" srcId="{F25C1755-8CD8-4D64-BA1C-FA27BC71055D}" destId="{E6BB7934-D8FD-4075-996C-704AE309C30B}" srcOrd="1" destOrd="0" presId="urn:microsoft.com/office/officeart/2005/8/layout/orgChart1"/>
    <dgm:cxn modelId="{CE86BF91-5D23-4524-96FD-4AF59FEF32C1}" type="presOf" srcId="{AD718206-F3F2-4C03-85F9-6E1121937029}" destId="{5E996B63-459F-4AAC-B721-6CB2C2B9DE56}" srcOrd="0" destOrd="0" presId="urn:microsoft.com/office/officeart/2005/8/layout/orgChart1"/>
    <dgm:cxn modelId="{0A9641FD-6072-4D6A-B29D-717C81BF0CAE}" srcId="{7B2D0677-3783-4D71-AD7C-40CE8CE7D9AE}" destId="{2DDDAA98-2B66-4BB0-8ED0-366B20FFEE31}" srcOrd="2" destOrd="0" parTransId="{F9DAC071-16BA-4506-A4B7-A987FEC60CBA}" sibTransId="{38941CCC-EF26-4778-B0CF-D0E5E0996F59}"/>
    <dgm:cxn modelId="{33FE7726-6BF5-4E8F-A958-ED7EA59D01F0}" srcId="{BEBED897-5313-4400-98C5-50216D6E4290}" destId="{B0E92625-0D68-4227-AFA5-7C45A00E5AA0}" srcOrd="0" destOrd="0" parTransId="{7AF905F5-952D-410E-9635-81D167C7742F}" sibTransId="{B618A1CD-762C-4446-A7EB-1632BE2BD556}"/>
    <dgm:cxn modelId="{A7A84540-29DC-4CE9-B793-F83691BA2731}" type="presOf" srcId="{B9D47DFD-4D1E-4042-B114-CC8920D3685F}" destId="{B3136064-B415-4820-8773-BF1F8195D6F2}" srcOrd="0" destOrd="0" presId="urn:microsoft.com/office/officeart/2005/8/layout/orgChart1"/>
    <dgm:cxn modelId="{32EAC071-9635-4A32-9D72-16F4378A4544}" type="presOf" srcId="{6C5581FF-411B-4D45-BB3B-7F260FD746CA}" destId="{FE967627-E2C8-4197-A38A-469354C34EC2}" srcOrd="1" destOrd="0" presId="urn:microsoft.com/office/officeart/2005/8/layout/orgChart1"/>
    <dgm:cxn modelId="{C1F53FC9-5578-48B5-9005-2F53C5BA0EB6}" type="presOf" srcId="{24F51BA5-3051-4DB5-85AE-D507042E82B1}" destId="{B513A087-9F3C-4700-83A0-F2203B094AB4}" srcOrd="0" destOrd="0" presId="urn:microsoft.com/office/officeart/2005/8/layout/orgChart1"/>
    <dgm:cxn modelId="{A83BA636-1626-4465-BDE1-C60B074F1523}" type="presOf" srcId="{B0E92625-0D68-4227-AFA5-7C45A00E5AA0}" destId="{082AED1A-CA26-4397-9FDB-109856135D52}" srcOrd="0" destOrd="0" presId="urn:microsoft.com/office/officeart/2005/8/layout/orgChart1"/>
    <dgm:cxn modelId="{F1D7A677-E6A3-4A4C-BE6D-15E560BC3B0E}" type="presOf" srcId="{BEBED897-5313-4400-98C5-50216D6E4290}" destId="{70B74303-5745-41B4-A077-87F349E36294}" srcOrd="0" destOrd="0" presId="urn:microsoft.com/office/officeart/2005/8/layout/orgChart1"/>
    <dgm:cxn modelId="{DAC838CA-F8DB-423E-9488-24526B1ACF01}" type="presOf" srcId="{6A3B9E81-6DDA-4BC4-8679-D489D5248980}" destId="{7B9F04E1-C37C-472B-9655-18B5939A2524}" srcOrd="0" destOrd="0" presId="urn:microsoft.com/office/officeart/2005/8/layout/orgChart1"/>
    <dgm:cxn modelId="{4FA15413-06E0-4CCA-A429-4CF5A2696BC3}" srcId="{BEBED897-5313-4400-98C5-50216D6E4290}" destId="{A3D02568-CB02-4CB6-A32C-ADFC886DFDF2}" srcOrd="1" destOrd="0" parTransId="{E96E28D8-F56D-44C5-B5A7-8419D142022D}" sibTransId="{D1608494-21B5-41E6-9908-891029487FF7}"/>
    <dgm:cxn modelId="{23E238B7-2F98-40A2-951D-9E7AA8D9F08F}" type="presOf" srcId="{24F51BA5-3051-4DB5-85AE-D507042E82B1}" destId="{0732437B-B089-4C1D-A021-B4AA1FFCC54D}" srcOrd="1" destOrd="0" presId="urn:microsoft.com/office/officeart/2005/8/layout/orgChart1"/>
    <dgm:cxn modelId="{42011118-B92D-4DCD-AF59-C765ED254730}" type="presOf" srcId="{BE06110D-F4D4-404D-AC52-4357A1752D33}" destId="{F27ED705-5EE5-448E-85ED-5FA1178AA656}" srcOrd="0" destOrd="0" presId="urn:microsoft.com/office/officeart/2005/8/layout/orgChart1"/>
    <dgm:cxn modelId="{11298F8C-4BAF-4EAE-A972-E8437F72F9EE}" type="presOf" srcId="{A3D02568-CB02-4CB6-A32C-ADFC886DFDF2}" destId="{01758B2B-551E-4666-9C95-BA99E30A570F}" srcOrd="0" destOrd="0" presId="urn:microsoft.com/office/officeart/2005/8/layout/orgChart1"/>
    <dgm:cxn modelId="{D0186B95-5231-443D-B0F5-8EB837C5D6CE}" type="presOf" srcId="{EFCD204C-7421-4CE3-ABB7-1FADBE62CA4C}" destId="{6F41BC04-70A3-401D-BF48-50277D4A7C4B}" srcOrd="0" destOrd="0" presId="urn:microsoft.com/office/officeart/2005/8/layout/orgChart1"/>
    <dgm:cxn modelId="{5AFF18D0-BFAB-4A89-B2E1-2C0EB217B6DD}" type="presOf" srcId="{6827AF2B-08E9-42CB-9E6A-35B243614BD0}" destId="{2B3A4F71-9B1D-4246-821C-67A98B709701}" srcOrd="0" destOrd="0" presId="urn:microsoft.com/office/officeart/2005/8/layout/orgChart1"/>
    <dgm:cxn modelId="{699ADDE3-6537-4FA1-8984-2D834EAEE2A7}" type="presOf" srcId="{BC6FD811-D5B7-430B-B281-CAF2F6501F06}" destId="{6627C189-604F-4E6F-AF33-A056348A9AEA}" srcOrd="1" destOrd="0" presId="urn:microsoft.com/office/officeart/2005/8/layout/orgChart1"/>
    <dgm:cxn modelId="{66B8CE23-5226-499F-A8EB-69F4C95DBB55}" type="presOf" srcId="{F25C1755-8CD8-4D64-BA1C-FA27BC71055D}" destId="{E27B3E8E-7FCF-41E0-8426-AB1FCF7C487C}" srcOrd="0" destOrd="0" presId="urn:microsoft.com/office/officeart/2005/8/layout/orgChart1"/>
    <dgm:cxn modelId="{02C3EDDD-8B22-455E-9E7A-2A50DED8584F}" type="presOf" srcId="{2DDDAA98-2B66-4BB0-8ED0-366B20FFEE31}" destId="{B434AD97-BE6E-47C4-AE77-30523D72F67A}" srcOrd="0" destOrd="0" presId="urn:microsoft.com/office/officeart/2005/8/layout/orgChart1"/>
    <dgm:cxn modelId="{1CAFC6B1-853F-4E07-A1CB-37013CDF7F8C}" type="presOf" srcId="{BEBED897-5313-4400-98C5-50216D6E4290}" destId="{392B29C8-F6F1-4668-815A-8B44FA44ABFC}" srcOrd="1" destOrd="0" presId="urn:microsoft.com/office/officeart/2005/8/layout/orgChart1"/>
    <dgm:cxn modelId="{AA68E599-62CF-457B-A4A0-3096ACAB51AF}" type="presOf" srcId="{FCE8BF5F-5B9E-475E-B213-BEE89C5CEDF3}" destId="{55F56D16-19EB-441F-BFF4-A69631378523}" srcOrd="0" destOrd="0" presId="urn:microsoft.com/office/officeart/2005/8/layout/orgChart1"/>
    <dgm:cxn modelId="{CFC1258D-1710-4581-8745-AFA74B20D0C1}" srcId="{AD718206-F3F2-4C03-85F9-6E1121937029}" destId="{7B2D0677-3783-4D71-AD7C-40CE8CE7D9AE}" srcOrd="0" destOrd="0" parTransId="{39A4B9F6-257F-482F-A9F8-845686A09A66}" sibTransId="{554B083C-EAC3-4425-A635-F62AD5867968}"/>
    <dgm:cxn modelId="{6452FB05-5EA6-4AC1-A22F-EEA5D3CEAE3E}" type="presOf" srcId="{B0E92625-0D68-4227-AFA5-7C45A00E5AA0}" destId="{2388A927-F521-4D8C-991A-1274C2160BEA}" srcOrd="1" destOrd="0" presId="urn:microsoft.com/office/officeart/2005/8/layout/orgChart1"/>
    <dgm:cxn modelId="{A328C3A3-8347-440B-B53D-B0B3FF2CA0B9}" srcId="{6C5581FF-411B-4D45-BB3B-7F260FD746CA}" destId="{BC6FD811-D5B7-430B-B281-CAF2F6501F06}" srcOrd="1" destOrd="0" parTransId="{6A3B9E81-6DDA-4BC4-8679-D489D5248980}" sibTransId="{0E613F72-C847-498A-B22D-FAFD96403433}"/>
    <dgm:cxn modelId="{59BED9F0-A811-4187-8EE4-A644A31E0D95}" type="presOf" srcId="{7AF905F5-952D-410E-9635-81D167C7742F}" destId="{3E8B4D85-B2E7-4099-BC67-7DF6F5A8823F}" srcOrd="0" destOrd="0" presId="urn:microsoft.com/office/officeart/2005/8/layout/orgChart1"/>
    <dgm:cxn modelId="{0E4B3171-9D52-452C-8301-9DD9573DE755}" type="presOf" srcId="{7B2D0677-3783-4D71-AD7C-40CE8CE7D9AE}" destId="{E5BB802B-53B6-4A45-8692-CC824CE310C9}" srcOrd="1" destOrd="0" presId="urn:microsoft.com/office/officeart/2005/8/layout/orgChart1"/>
    <dgm:cxn modelId="{BEECC851-C6F9-4F16-A6CC-5107F4563E69}" type="presParOf" srcId="{5E996B63-459F-4AAC-B721-6CB2C2B9DE56}" destId="{811B6037-DD50-45D4-9A0E-5CE355508742}" srcOrd="0" destOrd="0" presId="urn:microsoft.com/office/officeart/2005/8/layout/orgChart1"/>
    <dgm:cxn modelId="{AEF5982F-7994-4C16-BF38-A2B2AEAABDE1}" type="presParOf" srcId="{811B6037-DD50-45D4-9A0E-5CE355508742}" destId="{709C916A-DD33-4789-BDF2-5289C2B1AE3E}" srcOrd="0" destOrd="0" presId="urn:microsoft.com/office/officeart/2005/8/layout/orgChart1"/>
    <dgm:cxn modelId="{3D0EDBEF-A469-4217-922D-A10B891D895C}" type="presParOf" srcId="{709C916A-DD33-4789-BDF2-5289C2B1AE3E}" destId="{3EFD0065-3B52-43C2-8456-1A14ECBA5F73}" srcOrd="0" destOrd="0" presId="urn:microsoft.com/office/officeart/2005/8/layout/orgChart1"/>
    <dgm:cxn modelId="{B112A018-481C-4C21-9AB6-A6509DCD66E5}" type="presParOf" srcId="{709C916A-DD33-4789-BDF2-5289C2B1AE3E}" destId="{E5BB802B-53B6-4A45-8692-CC824CE310C9}" srcOrd="1" destOrd="0" presId="urn:microsoft.com/office/officeart/2005/8/layout/orgChart1"/>
    <dgm:cxn modelId="{656EB1D1-DCB8-462F-958F-F26801FE4326}" type="presParOf" srcId="{811B6037-DD50-45D4-9A0E-5CE355508742}" destId="{698A6AD5-3B48-42BC-A0A3-547F3BBF1C30}" srcOrd="1" destOrd="0" presId="urn:microsoft.com/office/officeart/2005/8/layout/orgChart1"/>
    <dgm:cxn modelId="{896E85FE-743D-446F-BDA7-9FD024E1FEA8}" type="presParOf" srcId="{698A6AD5-3B48-42BC-A0A3-547F3BBF1C30}" destId="{6F41BC04-70A3-401D-BF48-50277D4A7C4B}" srcOrd="0" destOrd="0" presId="urn:microsoft.com/office/officeart/2005/8/layout/orgChart1"/>
    <dgm:cxn modelId="{3BE85FF7-1B33-4452-B737-673B18BBDFAC}" type="presParOf" srcId="{698A6AD5-3B48-42BC-A0A3-547F3BBF1C30}" destId="{A849DD64-D33C-4F19-8183-CEE0E06CC171}" srcOrd="1" destOrd="0" presId="urn:microsoft.com/office/officeart/2005/8/layout/orgChart1"/>
    <dgm:cxn modelId="{66FF390E-63CB-48AF-8894-E39B7EF8491D}" type="presParOf" srcId="{A849DD64-D33C-4F19-8183-CEE0E06CC171}" destId="{B2659F7D-3256-442B-9B79-4BC9347FA8F9}" srcOrd="0" destOrd="0" presId="urn:microsoft.com/office/officeart/2005/8/layout/orgChart1"/>
    <dgm:cxn modelId="{E94A1A7E-672D-425D-B21E-F41E54D3FC5A}" type="presParOf" srcId="{B2659F7D-3256-442B-9B79-4BC9347FA8F9}" destId="{FD3CE5B9-FDEA-46DB-AD2A-9AB753003A44}" srcOrd="0" destOrd="0" presId="urn:microsoft.com/office/officeart/2005/8/layout/orgChart1"/>
    <dgm:cxn modelId="{B70302B4-1444-4ADF-9E09-1242A78C1EB5}" type="presParOf" srcId="{B2659F7D-3256-442B-9B79-4BC9347FA8F9}" destId="{FE967627-E2C8-4197-A38A-469354C34EC2}" srcOrd="1" destOrd="0" presId="urn:microsoft.com/office/officeart/2005/8/layout/orgChart1"/>
    <dgm:cxn modelId="{BF6E90F2-E4FA-4943-8EE9-DDAB0319BA63}" type="presParOf" srcId="{A849DD64-D33C-4F19-8183-CEE0E06CC171}" destId="{4FEF1AE4-3FC7-4C13-B415-5ED6EAF55096}" srcOrd="1" destOrd="0" presId="urn:microsoft.com/office/officeart/2005/8/layout/orgChart1"/>
    <dgm:cxn modelId="{3987DCFB-4A75-434A-BCFA-FB98685AA256}" type="presParOf" srcId="{4FEF1AE4-3FC7-4C13-B415-5ED6EAF55096}" destId="{F29C2209-57D9-4326-8E01-A65464EF8FE4}" srcOrd="0" destOrd="0" presId="urn:microsoft.com/office/officeart/2005/8/layout/orgChart1"/>
    <dgm:cxn modelId="{863BA0A7-DC69-497D-8CD3-C4633F6BCB85}" type="presParOf" srcId="{4FEF1AE4-3FC7-4C13-B415-5ED6EAF55096}" destId="{56171AAF-1434-47A9-A654-4BE26DD53844}" srcOrd="1" destOrd="0" presId="urn:microsoft.com/office/officeart/2005/8/layout/orgChart1"/>
    <dgm:cxn modelId="{A2F54BEC-9AF3-4D8B-9A47-28354392299F}" type="presParOf" srcId="{56171AAF-1434-47A9-A654-4BE26DD53844}" destId="{AA042B56-8620-4AC0-AF98-80711D65B00C}" srcOrd="0" destOrd="0" presId="urn:microsoft.com/office/officeart/2005/8/layout/orgChart1"/>
    <dgm:cxn modelId="{86B8C9FB-A73C-4636-A0F6-991EA692C8F1}" type="presParOf" srcId="{AA042B56-8620-4AC0-AF98-80711D65B00C}" destId="{B513A087-9F3C-4700-83A0-F2203B094AB4}" srcOrd="0" destOrd="0" presId="urn:microsoft.com/office/officeart/2005/8/layout/orgChart1"/>
    <dgm:cxn modelId="{813DED6C-A4FD-412D-AEDE-D483C6D51998}" type="presParOf" srcId="{AA042B56-8620-4AC0-AF98-80711D65B00C}" destId="{0732437B-B089-4C1D-A021-B4AA1FFCC54D}" srcOrd="1" destOrd="0" presId="urn:microsoft.com/office/officeart/2005/8/layout/orgChart1"/>
    <dgm:cxn modelId="{0C063F62-396B-47DD-A5E4-F9E2B4AABD0C}" type="presParOf" srcId="{56171AAF-1434-47A9-A654-4BE26DD53844}" destId="{58D48411-953A-4C77-B475-D48ADF8A4620}" srcOrd="1" destOrd="0" presId="urn:microsoft.com/office/officeart/2005/8/layout/orgChart1"/>
    <dgm:cxn modelId="{0CBF8BE6-CF39-4F1F-B071-891C9FEE4A96}" type="presParOf" srcId="{58D48411-953A-4C77-B475-D48ADF8A4620}" destId="{55F56D16-19EB-441F-BFF4-A69631378523}" srcOrd="0" destOrd="0" presId="urn:microsoft.com/office/officeart/2005/8/layout/orgChart1"/>
    <dgm:cxn modelId="{FD913675-9F52-43EF-B375-B9A5758487B2}" type="presParOf" srcId="{58D48411-953A-4C77-B475-D48ADF8A4620}" destId="{8D738DF6-8B04-4ACD-A717-CD4688FF2D6A}" srcOrd="1" destOrd="0" presId="urn:microsoft.com/office/officeart/2005/8/layout/orgChart1"/>
    <dgm:cxn modelId="{9BCF5387-A006-4DBA-9EBF-2F330A74AA10}" type="presParOf" srcId="{8D738DF6-8B04-4ACD-A717-CD4688FF2D6A}" destId="{EDA7B5DC-A70C-4F68-BDA6-CA2A115D4AA8}" srcOrd="0" destOrd="0" presId="urn:microsoft.com/office/officeart/2005/8/layout/orgChart1"/>
    <dgm:cxn modelId="{E4EDE015-7E66-4C68-B224-1A8DE5F72992}" type="presParOf" srcId="{EDA7B5DC-A70C-4F68-BDA6-CA2A115D4AA8}" destId="{70B74303-5745-41B4-A077-87F349E36294}" srcOrd="0" destOrd="0" presId="urn:microsoft.com/office/officeart/2005/8/layout/orgChart1"/>
    <dgm:cxn modelId="{BAB29422-3139-48D9-90B7-6DCF8B13F2D1}" type="presParOf" srcId="{EDA7B5DC-A70C-4F68-BDA6-CA2A115D4AA8}" destId="{392B29C8-F6F1-4668-815A-8B44FA44ABFC}" srcOrd="1" destOrd="0" presId="urn:microsoft.com/office/officeart/2005/8/layout/orgChart1"/>
    <dgm:cxn modelId="{E9799F58-CA81-43AE-96E4-20AC5A712493}" type="presParOf" srcId="{8D738DF6-8B04-4ACD-A717-CD4688FF2D6A}" destId="{F78BE61C-DCB8-4E60-8F1A-3058B9BDE11B}" srcOrd="1" destOrd="0" presId="urn:microsoft.com/office/officeart/2005/8/layout/orgChart1"/>
    <dgm:cxn modelId="{42A137D4-5823-4F47-A4DD-94DEF1E6DF72}" type="presParOf" srcId="{F78BE61C-DCB8-4E60-8F1A-3058B9BDE11B}" destId="{3E8B4D85-B2E7-4099-BC67-7DF6F5A8823F}" srcOrd="0" destOrd="0" presId="urn:microsoft.com/office/officeart/2005/8/layout/orgChart1"/>
    <dgm:cxn modelId="{17BE1EE8-0D05-4FF2-9C9D-66256E34F099}" type="presParOf" srcId="{F78BE61C-DCB8-4E60-8F1A-3058B9BDE11B}" destId="{A17A11FC-6D6F-4F63-8998-0CA3531DD70D}" srcOrd="1" destOrd="0" presId="urn:microsoft.com/office/officeart/2005/8/layout/orgChart1"/>
    <dgm:cxn modelId="{47722659-7E99-4436-B344-2B7502D7A09F}" type="presParOf" srcId="{A17A11FC-6D6F-4F63-8998-0CA3531DD70D}" destId="{020003F5-51C4-4924-AD0E-DA20D527667D}" srcOrd="0" destOrd="0" presId="urn:microsoft.com/office/officeart/2005/8/layout/orgChart1"/>
    <dgm:cxn modelId="{349064D4-BA42-4255-9C56-FE950234D331}" type="presParOf" srcId="{020003F5-51C4-4924-AD0E-DA20D527667D}" destId="{082AED1A-CA26-4397-9FDB-109856135D52}" srcOrd="0" destOrd="0" presId="urn:microsoft.com/office/officeart/2005/8/layout/orgChart1"/>
    <dgm:cxn modelId="{73F697C9-BD4E-49CC-BCBA-EE48689934BD}" type="presParOf" srcId="{020003F5-51C4-4924-AD0E-DA20D527667D}" destId="{2388A927-F521-4D8C-991A-1274C2160BEA}" srcOrd="1" destOrd="0" presId="urn:microsoft.com/office/officeart/2005/8/layout/orgChart1"/>
    <dgm:cxn modelId="{B95EAF3A-0CF2-48AF-9EB2-271AF74440FD}" type="presParOf" srcId="{A17A11FC-6D6F-4F63-8998-0CA3531DD70D}" destId="{93436CB1-A8BA-41DF-BDC6-3BF53B4B389D}" srcOrd="1" destOrd="0" presId="urn:microsoft.com/office/officeart/2005/8/layout/orgChart1"/>
    <dgm:cxn modelId="{46121B94-8A76-4A84-965D-728F8A272681}" type="presParOf" srcId="{A17A11FC-6D6F-4F63-8998-0CA3531DD70D}" destId="{B2EE8850-EC0A-4342-9217-478A4AB12A49}" srcOrd="2" destOrd="0" presId="urn:microsoft.com/office/officeart/2005/8/layout/orgChart1"/>
    <dgm:cxn modelId="{00C9382F-28EA-4CB6-A9B6-9834F75A963B}" type="presParOf" srcId="{F78BE61C-DCB8-4E60-8F1A-3058B9BDE11B}" destId="{AF81F852-2C65-49ED-B50D-ED448A94CF32}" srcOrd="2" destOrd="0" presId="urn:microsoft.com/office/officeart/2005/8/layout/orgChart1"/>
    <dgm:cxn modelId="{AD9B2595-D6D1-43DB-97D5-EACAE4219BBA}" type="presParOf" srcId="{F78BE61C-DCB8-4E60-8F1A-3058B9BDE11B}" destId="{BA89844B-9EF2-455D-8F5E-D1E424B25289}" srcOrd="3" destOrd="0" presId="urn:microsoft.com/office/officeart/2005/8/layout/orgChart1"/>
    <dgm:cxn modelId="{73ABE163-64CB-4DC5-94ED-1757F3B07523}" type="presParOf" srcId="{BA89844B-9EF2-455D-8F5E-D1E424B25289}" destId="{5601FEF1-DD83-4A1B-B0EE-837EA95B1ADE}" srcOrd="0" destOrd="0" presId="urn:microsoft.com/office/officeart/2005/8/layout/orgChart1"/>
    <dgm:cxn modelId="{A0CB10D4-1132-4DA0-A86F-789C0313180C}" type="presParOf" srcId="{5601FEF1-DD83-4A1B-B0EE-837EA95B1ADE}" destId="{01758B2B-551E-4666-9C95-BA99E30A570F}" srcOrd="0" destOrd="0" presId="urn:microsoft.com/office/officeart/2005/8/layout/orgChart1"/>
    <dgm:cxn modelId="{502FD70A-A4A8-40C5-A564-4BD13576C556}" type="presParOf" srcId="{5601FEF1-DD83-4A1B-B0EE-837EA95B1ADE}" destId="{71F0A67C-4E00-4FE8-BB9A-114170210A3C}" srcOrd="1" destOrd="0" presId="urn:microsoft.com/office/officeart/2005/8/layout/orgChart1"/>
    <dgm:cxn modelId="{5771ADB8-804C-4C90-86E7-87324B8B94A8}" type="presParOf" srcId="{BA89844B-9EF2-455D-8F5E-D1E424B25289}" destId="{6804BB10-DCD3-49DC-AAFF-129A45E1AB7A}" srcOrd="1" destOrd="0" presId="urn:microsoft.com/office/officeart/2005/8/layout/orgChart1"/>
    <dgm:cxn modelId="{F6DEDC5D-2025-4823-88B3-3E1F2F9FF36E}" type="presParOf" srcId="{BA89844B-9EF2-455D-8F5E-D1E424B25289}" destId="{B2F5889F-F5CE-4945-B253-B2D910145210}" srcOrd="2" destOrd="0" presId="urn:microsoft.com/office/officeart/2005/8/layout/orgChart1"/>
    <dgm:cxn modelId="{F125439E-1154-483B-A85B-5AB7C407EF0E}" type="presParOf" srcId="{8D738DF6-8B04-4ACD-A717-CD4688FF2D6A}" destId="{DB689C9B-2FC3-4E85-AC22-C1AA7A3F756A}" srcOrd="2" destOrd="0" presId="urn:microsoft.com/office/officeart/2005/8/layout/orgChart1"/>
    <dgm:cxn modelId="{388AC23A-A6F7-4482-9F9C-DC15785593B2}" type="presParOf" srcId="{58D48411-953A-4C77-B475-D48ADF8A4620}" destId="{2B3A4F71-9B1D-4246-821C-67A98B709701}" srcOrd="2" destOrd="0" presId="urn:microsoft.com/office/officeart/2005/8/layout/orgChart1"/>
    <dgm:cxn modelId="{26C06B7E-B048-4D1F-AFE1-3777D3BC00E3}" type="presParOf" srcId="{58D48411-953A-4C77-B475-D48ADF8A4620}" destId="{CF9D7C0C-3E1B-4980-B9ED-F82F81224F7C}" srcOrd="3" destOrd="0" presId="urn:microsoft.com/office/officeart/2005/8/layout/orgChart1"/>
    <dgm:cxn modelId="{3434D918-4A75-4735-8599-C70D782AD27B}" type="presParOf" srcId="{CF9D7C0C-3E1B-4980-B9ED-F82F81224F7C}" destId="{7E374480-2F69-42FA-B0E9-5DE2879CD012}" srcOrd="0" destOrd="0" presId="urn:microsoft.com/office/officeart/2005/8/layout/orgChart1"/>
    <dgm:cxn modelId="{2449F7F8-241C-40E3-9051-AB74B4FF1528}" type="presParOf" srcId="{7E374480-2F69-42FA-B0E9-5DE2879CD012}" destId="{F27ED705-5EE5-448E-85ED-5FA1178AA656}" srcOrd="0" destOrd="0" presId="urn:microsoft.com/office/officeart/2005/8/layout/orgChart1"/>
    <dgm:cxn modelId="{B83AE65A-BC6A-4A58-8D1A-D6CDECCF0C55}" type="presParOf" srcId="{7E374480-2F69-42FA-B0E9-5DE2879CD012}" destId="{4090CBD1-B3BE-4381-8895-863DAE5FBA53}" srcOrd="1" destOrd="0" presId="urn:microsoft.com/office/officeart/2005/8/layout/orgChart1"/>
    <dgm:cxn modelId="{E1484A42-C97E-4343-BA59-B59FD57966C8}" type="presParOf" srcId="{CF9D7C0C-3E1B-4980-B9ED-F82F81224F7C}" destId="{1689C6E1-DA41-45F6-B41F-52F89C61ADA1}" srcOrd="1" destOrd="0" presId="urn:microsoft.com/office/officeart/2005/8/layout/orgChart1"/>
    <dgm:cxn modelId="{05747D13-C09C-46DB-B9B1-AB3E437E6A94}" type="presParOf" srcId="{CF9D7C0C-3E1B-4980-B9ED-F82F81224F7C}" destId="{E3891299-483C-4C6A-9A0B-6C3A1E1C03A2}" srcOrd="2" destOrd="0" presId="urn:microsoft.com/office/officeart/2005/8/layout/orgChart1"/>
    <dgm:cxn modelId="{05621FC5-7AED-4D69-A953-7D7CD859635B}" type="presParOf" srcId="{56171AAF-1434-47A9-A654-4BE26DD53844}" destId="{868BDC4E-DE1E-4640-987A-C03DCF894836}" srcOrd="2" destOrd="0" presId="urn:microsoft.com/office/officeart/2005/8/layout/orgChart1"/>
    <dgm:cxn modelId="{4F367C6C-0032-45B2-B8DE-4BAC90173EB8}" type="presParOf" srcId="{4FEF1AE4-3FC7-4C13-B415-5ED6EAF55096}" destId="{7B9F04E1-C37C-472B-9655-18B5939A2524}" srcOrd="2" destOrd="0" presId="urn:microsoft.com/office/officeart/2005/8/layout/orgChart1"/>
    <dgm:cxn modelId="{3B176728-C031-4B69-B683-A66A97798C25}" type="presParOf" srcId="{4FEF1AE4-3FC7-4C13-B415-5ED6EAF55096}" destId="{78FF35B8-878E-441F-87E1-12523BDB7295}" srcOrd="3" destOrd="0" presId="urn:microsoft.com/office/officeart/2005/8/layout/orgChart1"/>
    <dgm:cxn modelId="{D1C56CD8-F8D9-4729-A9FF-05E83FE95326}" type="presParOf" srcId="{78FF35B8-878E-441F-87E1-12523BDB7295}" destId="{52FF8B63-6B42-4E46-A604-04BA032B671D}" srcOrd="0" destOrd="0" presId="urn:microsoft.com/office/officeart/2005/8/layout/orgChart1"/>
    <dgm:cxn modelId="{E0403B48-0B0E-4BFA-801F-20C0E062BCB3}" type="presParOf" srcId="{52FF8B63-6B42-4E46-A604-04BA032B671D}" destId="{21AF2607-C201-4F04-8606-9508639AEE6A}" srcOrd="0" destOrd="0" presId="urn:microsoft.com/office/officeart/2005/8/layout/orgChart1"/>
    <dgm:cxn modelId="{68A05986-0A75-48E0-AFB7-A154367B96B3}" type="presParOf" srcId="{52FF8B63-6B42-4E46-A604-04BA032B671D}" destId="{6627C189-604F-4E6F-AF33-A056348A9AEA}" srcOrd="1" destOrd="0" presId="urn:microsoft.com/office/officeart/2005/8/layout/orgChart1"/>
    <dgm:cxn modelId="{A1C50C89-9399-45B3-BCBB-41FF78E1313E}" type="presParOf" srcId="{78FF35B8-878E-441F-87E1-12523BDB7295}" destId="{CFCF4EB3-9D41-495B-B138-A5AA509B0B63}" srcOrd="1" destOrd="0" presId="urn:microsoft.com/office/officeart/2005/8/layout/orgChart1"/>
    <dgm:cxn modelId="{3C8BCFDC-D3D5-4B05-9FB2-9604740B00AD}" type="presParOf" srcId="{78FF35B8-878E-441F-87E1-12523BDB7295}" destId="{9A521D25-6A99-4DE4-849D-99804BFAD431}" srcOrd="2" destOrd="0" presId="urn:microsoft.com/office/officeart/2005/8/layout/orgChart1"/>
    <dgm:cxn modelId="{5D4D2B93-0144-40EF-9CB8-C9239369D43C}" type="presParOf" srcId="{A849DD64-D33C-4F19-8183-CEE0E06CC171}" destId="{8F49C638-9CF4-4F32-83D7-59F8F79F87B2}" srcOrd="2" destOrd="0" presId="urn:microsoft.com/office/officeart/2005/8/layout/orgChart1"/>
    <dgm:cxn modelId="{B6CC3D54-4E83-4B54-8FC4-3A0F58B3B058}" type="presParOf" srcId="{698A6AD5-3B48-42BC-A0A3-547F3BBF1C30}" destId="{B3136064-B415-4820-8773-BF1F8195D6F2}" srcOrd="2" destOrd="0" presId="urn:microsoft.com/office/officeart/2005/8/layout/orgChart1"/>
    <dgm:cxn modelId="{BB89B162-D4B7-4CED-8786-720970EC7A77}" type="presParOf" srcId="{698A6AD5-3B48-42BC-A0A3-547F3BBF1C30}" destId="{C7AE3837-D42E-49C0-85DD-54907989B0C0}" srcOrd="3" destOrd="0" presId="urn:microsoft.com/office/officeart/2005/8/layout/orgChart1"/>
    <dgm:cxn modelId="{3A21657B-E8C2-474F-A1FF-2E9A0737C353}" type="presParOf" srcId="{C7AE3837-D42E-49C0-85DD-54907989B0C0}" destId="{1171A3EB-07E6-47E4-9783-00DB1C84FF26}" srcOrd="0" destOrd="0" presId="urn:microsoft.com/office/officeart/2005/8/layout/orgChart1"/>
    <dgm:cxn modelId="{A5AA3CBD-96ED-4141-B74D-AD2B76BCCE40}" type="presParOf" srcId="{1171A3EB-07E6-47E4-9783-00DB1C84FF26}" destId="{E27B3E8E-7FCF-41E0-8426-AB1FCF7C487C}" srcOrd="0" destOrd="0" presId="urn:microsoft.com/office/officeart/2005/8/layout/orgChart1"/>
    <dgm:cxn modelId="{682583C1-6BFD-47C8-9F11-140F2BD58E6B}" type="presParOf" srcId="{1171A3EB-07E6-47E4-9783-00DB1C84FF26}" destId="{E6BB7934-D8FD-4075-996C-704AE309C30B}" srcOrd="1" destOrd="0" presId="urn:microsoft.com/office/officeart/2005/8/layout/orgChart1"/>
    <dgm:cxn modelId="{34DA6BE0-706B-40E2-84E9-08CD23D898C2}" type="presParOf" srcId="{C7AE3837-D42E-49C0-85DD-54907989B0C0}" destId="{360A3101-7E66-45BF-B6D3-B373E7420880}" srcOrd="1" destOrd="0" presId="urn:microsoft.com/office/officeart/2005/8/layout/orgChart1"/>
    <dgm:cxn modelId="{8FB6A97C-9BEF-428C-8B3C-C97D09E98977}" type="presParOf" srcId="{C7AE3837-D42E-49C0-85DD-54907989B0C0}" destId="{AB3A83F5-5CA7-4AE2-A384-FEC98E0704AA}" srcOrd="2" destOrd="0" presId="urn:microsoft.com/office/officeart/2005/8/layout/orgChart1"/>
    <dgm:cxn modelId="{B542DC23-8D50-45D5-A219-1E32027CE61C}" type="presParOf" srcId="{698A6AD5-3B48-42BC-A0A3-547F3BBF1C30}" destId="{1A63C285-395F-4C86-9E27-6326A2CC4793}" srcOrd="4" destOrd="0" presId="urn:microsoft.com/office/officeart/2005/8/layout/orgChart1"/>
    <dgm:cxn modelId="{43B54AA6-7BA7-4F09-B352-F1352D6DD616}" type="presParOf" srcId="{698A6AD5-3B48-42BC-A0A3-547F3BBF1C30}" destId="{461ACB92-844A-45A1-AE31-A643B4745F1A}" srcOrd="5" destOrd="0" presId="urn:microsoft.com/office/officeart/2005/8/layout/orgChart1"/>
    <dgm:cxn modelId="{BC46DD1E-D342-4420-BFA2-3CC176E24044}" type="presParOf" srcId="{461ACB92-844A-45A1-AE31-A643B4745F1A}" destId="{58D8DCBD-51A7-4C7F-ADDA-4F4162AC4EAE}" srcOrd="0" destOrd="0" presId="urn:microsoft.com/office/officeart/2005/8/layout/orgChart1"/>
    <dgm:cxn modelId="{C33581BD-65D9-48DB-840B-8D5871163153}" type="presParOf" srcId="{58D8DCBD-51A7-4C7F-ADDA-4F4162AC4EAE}" destId="{B434AD97-BE6E-47C4-AE77-30523D72F67A}" srcOrd="0" destOrd="0" presId="urn:microsoft.com/office/officeart/2005/8/layout/orgChart1"/>
    <dgm:cxn modelId="{D66B6A70-FA43-47F6-94B1-8808993F8A44}" type="presParOf" srcId="{58D8DCBD-51A7-4C7F-ADDA-4F4162AC4EAE}" destId="{EC62C13C-36FA-4995-A200-59CC467582C3}" srcOrd="1" destOrd="0" presId="urn:microsoft.com/office/officeart/2005/8/layout/orgChart1"/>
    <dgm:cxn modelId="{DF823193-7CC1-4E7A-BA7E-AF10DCDA9B44}" type="presParOf" srcId="{461ACB92-844A-45A1-AE31-A643B4745F1A}" destId="{9B60F5FA-F9FF-47B1-9169-EA80ACE19AC4}" srcOrd="1" destOrd="0" presId="urn:microsoft.com/office/officeart/2005/8/layout/orgChart1"/>
    <dgm:cxn modelId="{5BDB7CE8-7E88-46B2-9AED-45D5BEBFCA55}" type="presParOf" srcId="{461ACB92-844A-45A1-AE31-A643B4745F1A}" destId="{8E349F0A-0A70-4D25-93A0-E7981EE3B8A4}" srcOrd="2" destOrd="0" presId="urn:microsoft.com/office/officeart/2005/8/layout/orgChart1"/>
    <dgm:cxn modelId="{49428096-E58F-4C2E-A507-93D0DE3C2DFC}" type="presParOf" srcId="{811B6037-DD50-45D4-9A0E-5CE355508742}" destId="{A42DEC0B-0738-4FA8-9E00-042789BA9685}"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63C285-395F-4C86-9E27-6326A2CC4793}">
      <dsp:nvSpPr>
        <dsp:cNvPr id="0" name=""/>
        <dsp:cNvSpPr/>
      </dsp:nvSpPr>
      <dsp:spPr>
        <a:xfrm>
          <a:off x="2440831" y="3191256"/>
          <a:ext cx="836910" cy="145248"/>
        </a:xfrm>
        <a:custGeom>
          <a:avLst/>
          <a:gdLst/>
          <a:ahLst/>
          <a:cxnLst/>
          <a:rect l="0" t="0" r="0" b="0"/>
          <a:pathLst>
            <a:path>
              <a:moveTo>
                <a:pt x="0" y="0"/>
              </a:moveTo>
              <a:lnTo>
                <a:pt x="0" y="72624"/>
              </a:lnTo>
              <a:lnTo>
                <a:pt x="836910" y="72624"/>
              </a:lnTo>
              <a:lnTo>
                <a:pt x="836910" y="14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36064-B415-4820-8773-BF1F8195D6F2}">
      <dsp:nvSpPr>
        <dsp:cNvPr id="0" name=""/>
        <dsp:cNvSpPr/>
      </dsp:nvSpPr>
      <dsp:spPr>
        <a:xfrm>
          <a:off x="2395111" y="3191256"/>
          <a:ext cx="91440" cy="145248"/>
        </a:xfrm>
        <a:custGeom>
          <a:avLst/>
          <a:gdLst/>
          <a:ahLst/>
          <a:cxnLst/>
          <a:rect l="0" t="0" r="0" b="0"/>
          <a:pathLst>
            <a:path>
              <a:moveTo>
                <a:pt x="45720" y="0"/>
              </a:moveTo>
              <a:lnTo>
                <a:pt x="45720" y="14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F04E1-C37C-472B-9655-18B5939A2524}">
      <dsp:nvSpPr>
        <dsp:cNvPr id="0" name=""/>
        <dsp:cNvSpPr/>
      </dsp:nvSpPr>
      <dsp:spPr>
        <a:xfrm>
          <a:off x="1603920" y="3682335"/>
          <a:ext cx="418455" cy="145248"/>
        </a:xfrm>
        <a:custGeom>
          <a:avLst/>
          <a:gdLst/>
          <a:ahLst/>
          <a:cxnLst/>
          <a:rect l="0" t="0" r="0" b="0"/>
          <a:pathLst>
            <a:path>
              <a:moveTo>
                <a:pt x="0" y="0"/>
              </a:moveTo>
              <a:lnTo>
                <a:pt x="0" y="72624"/>
              </a:lnTo>
              <a:lnTo>
                <a:pt x="418455" y="72624"/>
              </a:lnTo>
              <a:lnTo>
                <a:pt x="418455" y="1452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3A4F71-9B1D-4246-821C-67A98B709701}">
      <dsp:nvSpPr>
        <dsp:cNvPr id="0" name=""/>
        <dsp:cNvSpPr/>
      </dsp:nvSpPr>
      <dsp:spPr>
        <a:xfrm>
          <a:off x="1185465" y="4173415"/>
          <a:ext cx="418455" cy="145248"/>
        </a:xfrm>
        <a:custGeom>
          <a:avLst/>
          <a:gdLst/>
          <a:ahLst/>
          <a:cxnLst/>
          <a:rect l="0" t="0" r="0" b="0"/>
          <a:pathLst>
            <a:path>
              <a:moveTo>
                <a:pt x="0" y="0"/>
              </a:moveTo>
              <a:lnTo>
                <a:pt x="0" y="72624"/>
              </a:lnTo>
              <a:lnTo>
                <a:pt x="418455" y="72624"/>
              </a:lnTo>
              <a:lnTo>
                <a:pt x="418455" y="1452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81F852-2C65-49ED-B50D-ED448A94CF32}">
      <dsp:nvSpPr>
        <dsp:cNvPr id="0" name=""/>
        <dsp:cNvSpPr/>
      </dsp:nvSpPr>
      <dsp:spPr>
        <a:xfrm>
          <a:off x="767010" y="4664494"/>
          <a:ext cx="418455" cy="145248"/>
        </a:xfrm>
        <a:custGeom>
          <a:avLst/>
          <a:gdLst/>
          <a:ahLst/>
          <a:cxnLst/>
          <a:rect l="0" t="0" r="0" b="0"/>
          <a:pathLst>
            <a:path>
              <a:moveTo>
                <a:pt x="0" y="0"/>
              </a:moveTo>
              <a:lnTo>
                <a:pt x="0" y="72624"/>
              </a:lnTo>
              <a:lnTo>
                <a:pt x="418455" y="72624"/>
              </a:lnTo>
              <a:lnTo>
                <a:pt x="418455" y="1452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B4D85-B2E7-4099-BC67-7DF6F5A8823F}">
      <dsp:nvSpPr>
        <dsp:cNvPr id="0" name=""/>
        <dsp:cNvSpPr/>
      </dsp:nvSpPr>
      <dsp:spPr>
        <a:xfrm>
          <a:off x="348555" y="4664494"/>
          <a:ext cx="418455" cy="145248"/>
        </a:xfrm>
        <a:custGeom>
          <a:avLst/>
          <a:gdLst/>
          <a:ahLst/>
          <a:cxnLst/>
          <a:rect l="0" t="0" r="0" b="0"/>
          <a:pathLst>
            <a:path>
              <a:moveTo>
                <a:pt x="418455" y="0"/>
              </a:moveTo>
              <a:lnTo>
                <a:pt x="418455" y="72624"/>
              </a:lnTo>
              <a:lnTo>
                <a:pt x="0" y="72624"/>
              </a:lnTo>
              <a:lnTo>
                <a:pt x="0" y="1452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56D16-19EB-441F-BFF4-A69631378523}">
      <dsp:nvSpPr>
        <dsp:cNvPr id="0" name=""/>
        <dsp:cNvSpPr/>
      </dsp:nvSpPr>
      <dsp:spPr>
        <a:xfrm>
          <a:off x="767010" y="4173415"/>
          <a:ext cx="418455" cy="145248"/>
        </a:xfrm>
        <a:custGeom>
          <a:avLst/>
          <a:gdLst/>
          <a:ahLst/>
          <a:cxnLst/>
          <a:rect l="0" t="0" r="0" b="0"/>
          <a:pathLst>
            <a:path>
              <a:moveTo>
                <a:pt x="418455" y="0"/>
              </a:moveTo>
              <a:lnTo>
                <a:pt x="418455" y="72624"/>
              </a:lnTo>
              <a:lnTo>
                <a:pt x="0" y="72624"/>
              </a:lnTo>
              <a:lnTo>
                <a:pt x="0" y="1452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9C2209-57D9-4326-8E01-A65464EF8FE4}">
      <dsp:nvSpPr>
        <dsp:cNvPr id="0" name=""/>
        <dsp:cNvSpPr/>
      </dsp:nvSpPr>
      <dsp:spPr>
        <a:xfrm>
          <a:off x="1185465" y="3682335"/>
          <a:ext cx="418455" cy="145248"/>
        </a:xfrm>
        <a:custGeom>
          <a:avLst/>
          <a:gdLst/>
          <a:ahLst/>
          <a:cxnLst/>
          <a:rect l="0" t="0" r="0" b="0"/>
          <a:pathLst>
            <a:path>
              <a:moveTo>
                <a:pt x="418455" y="0"/>
              </a:moveTo>
              <a:lnTo>
                <a:pt x="418455" y="72624"/>
              </a:lnTo>
              <a:lnTo>
                <a:pt x="0" y="72624"/>
              </a:lnTo>
              <a:lnTo>
                <a:pt x="0" y="1452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1BC04-70A3-401D-BF48-50277D4A7C4B}">
      <dsp:nvSpPr>
        <dsp:cNvPr id="0" name=""/>
        <dsp:cNvSpPr/>
      </dsp:nvSpPr>
      <dsp:spPr>
        <a:xfrm>
          <a:off x="1603920" y="3191256"/>
          <a:ext cx="836910" cy="145248"/>
        </a:xfrm>
        <a:custGeom>
          <a:avLst/>
          <a:gdLst/>
          <a:ahLst/>
          <a:cxnLst/>
          <a:rect l="0" t="0" r="0" b="0"/>
          <a:pathLst>
            <a:path>
              <a:moveTo>
                <a:pt x="836910" y="0"/>
              </a:moveTo>
              <a:lnTo>
                <a:pt x="836910" y="72624"/>
              </a:lnTo>
              <a:lnTo>
                <a:pt x="0" y="72624"/>
              </a:lnTo>
              <a:lnTo>
                <a:pt x="0" y="145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FD0065-3B52-43C2-8456-1A14ECBA5F73}">
      <dsp:nvSpPr>
        <dsp:cNvPr id="0" name=""/>
        <dsp:cNvSpPr/>
      </dsp:nvSpPr>
      <dsp:spPr>
        <a:xfrm>
          <a:off x="2095000" y="2845425"/>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FC</a:t>
          </a:r>
        </a:p>
      </dsp:txBody>
      <dsp:txXfrm>
        <a:off x="2095000" y="2845425"/>
        <a:ext cx="691661" cy="345830"/>
      </dsp:txXfrm>
    </dsp:sp>
    <dsp:sp modelId="{FD3CE5B9-FDEA-46DB-AD2A-9AB753003A44}">
      <dsp:nvSpPr>
        <dsp:cNvPr id="0" name=""/>
        <dsp:cNvSpPr/>
      </dsp:nvSpPr>
      <dsp:spPr>
        <a:xfrm>
          <a:off x="1258090" y="3336505"/>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Org 1</a:t>
          </a:r>
        </a:p>
      </dsp:txBody>
      <dsp:txXfrm>
        <a:off x="1258090" y="3336505"/>
        <a:ext cx="691661" cy="345830"/>
      </dsp:txXfrm>
    </dsp:sp>
    <dsp:sp modelId="{B513A087-9F3C-4700-83A0-F2203B094AB4}">
      <dsp:nvSpPr>
        <dsp:cNvPr id="0" name=""/>
        <dsp:cNvSpPr/>
      </dsp:nvSpPr>
      <dsp:spPr>
        <a:xfrm>
          <a:off x="839635" y="3827584"/>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Org A</a:t>
          </a:r>
        </a:p>
      </dsp:txBody>
      <dsp:txXfrm>
        <a:off x="839635" y="3827584"/>
        <a:ext cx="691661" cy="345830"/>
      </dsp:txXfrm>
    </dsp:sp>
    <dsp:sp modelId="{70B74303-5745-41B4-A077-87F349E36294}">
      <dsp:nvSpPr>
        <dsp:cNvPr id="0" name=""/>
        <dsp:cNvSpPr/>
      </dsp:nvSpPr>
      <dsp:spPr>
        <a:xfrm>
          <a:off x="421180" y="4318664"/>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1A</a:t>
          </a:r>
        </a:p>
      </dsp:txBody>
      <dsp:txXfrm>
        <a:off x="421180" y="4318664"/>
        <a:ext cx="691661" cy="345830"/>
      </dsp:txXfrm>
    </dsp:sp>
    <dsp:sp modelId="{082AED1A-CA26-4397-9FDB-109856135D52}">
      <dsp:nvSpPr>
        <dsp:cNvPr id="0" name=""/>
        <dsp:cNvSpPr/>
      </dsp:nvSpPr>
      <dsp:spPr>
        <a:xfrm>
          <a:off x="2725" y="4809743"/>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1A1</a:t>
          </a:r>
        </a:p>
      </dsp:txBody>
      <dsp:txXfrm>
        <a:off x="2725" y="4809743"/>
        <a:ext cx="691661" cy="345830"/>
      </dsp:txXfrm>
    </dsp:sp>
    <dsp:sp modelId="{01758B2B-551E-4666-9C95-BA99E30A570F}">
      <dsp:nvSpPr>
        <dsp:cNvPr id="0" name=""/>
        <dsp:cNvSpPr/>
      </dsp:nvSpPr>
      <dsp:spPr>
        <a:xfrm>
          <a:off x="839635" y="4809743"/>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1A2</a:t>
          </a:r>
        </a:p>
      </dsp:txBody>
      <dsp:txXfrm>
        <a:off x="839635" y="4809743"/>
        <a:ext cx="691661" cy="345830"/>
      </dsp:txXfrm>
    </dsp:sp>
    <dsp:sp modelId="{F27ED705-5EE5-448E-85ED-5FA1178AA656}">
      <dsp:nvSpPr>
        <dsp:cNvPr id="0" name=""/>
        <dsp:cNvSpPr/>
      </dsp:nvSpPr>
      <dsp:spPr>
        <a:xfrm>
          <a:off x="1258090" y="4318664"/>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1B</a:t>
          </a:r>
        </a:p>
      </dsp:txBody>
      <dsp:txXfrm>
        <a:off x="1258090" y="4318664"/>
        <a:ext cx="691661" cy="345830"/>
      </dsp:txXfrm>
    </dsp:sp>
    <dsp:sp modelId="{21AF2607-C201-4F04-8606-9508639AEE6A}">
      <dsp:nvSpPr>
        <dsp:cNvPr id="0" name=""/>
        <dsp:cNvSpPr/>
      </dsp:nvSpPr>
      <dsp:spPr>
        <a:xfrm>
          <a:off x="1676545" y="3827584"/>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Org B</a:t>
          </a:r>
        </a:p>
      </dsp:txBody>
      <dsp:txXfrm>
        <a:off x="1676545" y="3827584"/>
        <a:ext cx="691661" cy="345830"/>
      </dsp:txXfrm>
    </dsp:sp>
    <dsp:sp modelId="{E27B3E8E-7FCF-41E0-8426-AB1FCF7C487C}">
      <dsp:nvSpPr>
        <dsp:cNvPr id="0" name=""/>
        <dsp:cNvSpPr/>
      </dsp:nvSpPr>
      <dsp:spPr>
        <a:xfrm>
          <a:off x="2095000" y="3336505"/>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Org 2</a:t>
          </a:r>
        </a:p>
      </dsp:txBody>
      <dsp:txXfrm>
        <a:off x="2095000" y="3336505"/>
        <a:ext cx="691661" cy="345830"/>
      </dsp:txXfrm>
    </dsp:sp>
    <dsp:sp modelId="{B434AD97-BE6E-47C4-AE77-30523D72F67A}">
      <dsp:nvSpPr>
        <dsp:cNvPr id="0" name=""/>
        <dsp:cNvSpPr/>
      </dsp:nvSpPr>
      <dsp:spPr>
        <a:xfrm>
          <a:off x="2931910" y="3336505"/>
          <a:ext cx="691661" cy="3458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cs typeface="Arial" pitchFamily="34" charset="0"/>
            </a:rPr>
            <a:t>Org 3</a:t>
          </a:r>
        </a:p>
      </dsp:txBody>
      <dsp:txXfrm>
        <a:off x="2931910" y="3336505"/>
        <a:ext cx="691661" cy="3458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B7A48AF5-77B2-40E2-B3E4-3D6D00CCE311}" type="datetimeFigureOut">
              <a:rPr lang="en-US" smtClean="0"/>
              <a:pPr/>
              <a:t>8/18/2010</a:t>
            </a:fld>
            <a:endParaRPr lang="en-US" dirty="0"/>
          </a:p>
        </p:txBody>
      </p:sp>
      <p:sp>
        <p:nvSpPr>
          <p:cNvPr id="4" name="Footer Placeholder 3"/>
          <p:cNvSpPr>
            <a:spLocks noGrp="1"/>
          </p:cNvSpPr>
          <p:nvPr>
            <p:ph type="ftr" sz="quarter" idx="2"/>
          </p:nvPr>
        </p:nvSpPr>
        <p:spPr>
          <a:xfrm>
            <a:off x="0" y="8910638"/>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910638"/>
            <a:ext cx="3067050" cy="469900"/>
          </a:xfrm>
          <a:prstGeom prst="rect">
            <a:avLst/>
          </a:prstGeom>
        </p:spPr>
        <p:txBody>
          <a:bodyPr vert="horz" lIns="91440" tIns="45720" rIns="91440" bIns="45720" rtlCol="0" anchor="b"/>
          <a:lstStyle>
            <a:lvl1pPr algn="r">
              <a:defRPr sz="1200"/>
            </a:lvl1pPr>
          </a:lstStyle>
          <a:p>
            <a:fld id="{1AE02A15-ED27-4D2A-9C6A-0FC2659ABA3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67040" cy="468486"/>
          </a:xfrm>
          <a:prstGeom prst="rect">
            <a:avLst/>
          </a:prstGeom>
          <a:noFill/>
          <a:ln w="9525">
            <a:noFill/>
            <a:miter lim="800000"/>
            <a:headEnd/>
            <a:tailEnd/>
          </a:ln>
          <a:effectLst/>
        </p:spPr>
        <p:txBody>
          <a:bodyPr vert="horz" wrap="square" lIns="88956" tIns="44478" rIns="88956" bIns="44478" numCol="1" anchor="t" anchorCtr="0" compatLnSpc="1">
            <a:prstTxWarp prst="textNoShape">
              <a:avLst/>
            </a:prstTxWarp>
          </a:bodyPr>
          <a:lstStyle>
            <a:lvl1pPr algn="l">
              <a:buClrTx/>
              <a:defRPr sz="1200" b="0" smtClean="0"/>
            </a:lvl1pPr>
          </a:lstStyle>
          <a:p>
            <a:pPr>
              <a:defRPr/>
            </a:pPr>
            <a:endParaRPr lang="en-US" dirty="0"/>
          </a:p>
        </p:txBody>
      </p:sp>
      <p:sp>
        <p:nvSpPr>
          <p:cNvPr id="39939" name="Rectangle 3"/>
          <p:cNvSpPr>
            <a:spLocks noGrp="1" noChangeArrowheads="1"/>
          </p:cNvSpPr>
          <p:nvPr>
            <p:ph type="dt" idx="1"/>
          </p:nvPr>
        </p:nvSpPr>
        <p:spPr bwMode="auto">
          <a:xfrm>
            <a:off x="4008500" y="0"/>
            <a:ext cx="3067040" cy="468486"/>
          </a:xfrm>
          <a:prstGeom prst="rect">
            <a:avLst/>
          </a:prstGeom>
          <a:noFill/>
          <a:ln w="9525">
            <a:noFill/>
            <a:miter lim="800000"/>
            <a:headEnd/>
            <a:tailEnd/>
          </a:ln>
          <a:effectLst/>
        </p:spPr>
        <p:txBody>
          <a:bodyPr vert="horz" wrap="square" lIns="88956" tIns="44478" rIns="88956" bIns="44478" numCol="1" anchor="t" anchorCtr="0" compatLnSpc="1">
            <a:prstTxWarp prst="textNoShape">
              <a:avLst/>
            </a:prstTxWarp>
          </a:bodyPr>
          <a:lstStyle>
            <a:lvl1pPr algn="r">
              <a:buClrTx/>
              <a:defRPr sz="1200" b="0" smtClean="0"/>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93800" y="704850"/>
            <a:ext cx="4689475" cy="35179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8015" y="4456821"/>
            <a:ext cx="5661046" cy="4221025"/>
          </a:xfrm>
          <a:prstGeom prst="rect">
            <a:avLst/>
          </a:prstGeom>
          <a:noFill/>
          <a:ln w="9525">
            <a:noFill/>
            <a:miter lim="800000"/>
            <a:headEnd/>
            <a:tailEnd/>
          </a:ln>
          <a:effectLst/>
        </p:spPr>
        <p:txBody>
          <a:bodyPr vert="horz" wrap="square" lIns="88956" tIns="44478" rIns="88956" bIns="444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912089"/>
            <a:ext cx="3067040" cy="468486"/>
          </a:xfrm>
          <a:prstGeom prst="rect">
            <a:avLst/>
          </a:prstGeom>
          <a:noFill/>
          <a:ln w="9525">
            <a:noFill/>
            <a:miter lim="800000"/>
            <a:headEnd/>
            <a:tailEnd/>
          </a:ln>
          <a:effectLst/>
        </p:spPr>
        <p:txBody>
          <a:bodyPr vert="horz" wrap="square" lIns="88956" tIns="44478" rIns="88956" bIns="44478" numCol="1" anchor="b" anchorCtr="0" compatLnSpc="1">
            <a:prstTxWarp prst="textNoShape">
              <a:avLst/>
            </a:prstTxWarp>
          </a:bodyPr>
          <a:lstStyle>
            <a:lvl1pPr algn="l">
              <a:buClrTx/>
              <a:defRPr sz="1200" b="0" smtClean="0"/>
            </a:lvl1pPr>
          </a:lstStyle>
          <a:p>
            <a:pPr>
              <a:defRPr/>
            </a:pPr>
            <a:endParaRPr lang="en-US" dirty="0"/>
          </a:p>
        </p:txBody>
      </p:sp>
      <p:sp>
        <p:nvSpPr>
          <p:cNvPr id="39943" name="Rectangle 7"/>
          <p:cNvSpPr>
            <a:spLocks noGrp="1" noChangeArrowheads="1"/>
          </p:cNvSpPr>
          <p:nvPr>
            <p:ph type="sldNum" sz="quarter" idx="5"/>
          </p:nvPr>
        </p:nvSpPr>
        <p:spPr bwMode="auto">
          <a:xfrm>
            <a:off x="4008500" y="8912089"/>
            <a:ext cx="3067040" cy="468486"/>
          </a:xfrm>
          <a:prstGeom prst="rect">
            <a:avLst/>
          </a:prstGeom>
          <a:noFill/>
          <a:ln w="9525">
            <a:noFill/>
            <a:miter lim="800000"/>
            <a:headEnd/>
            <a:tailEnd/>
          </a:ln>
          <a:effectLst/>
        </p:spPr>
        <p:txBody>
          <a:bodyPr vert="horz" wrap="square" lIns="88956" tIns="44478" rIns="88956" bIns="44478" numCol="1" anchor="b" anchorCtr="0" compatLnSpc="1">
            <a:prstTxWarp prst="textNoShape">
              <a:avLst/>
            </a:prstTxWarp>
          </a:bodyPr>
          <a:lstStyle>
            <a:lvl1pPr algn="r">
              <a:buClrTx/>
              <a:defRPr sz="1200" b="0" smtClean="0"/>
            </a:lvl1pPr>
          </a:lstStyle>
          <a:p>
            <a:pPr>
              <a:defRPr/>
            </a:pPr>
            <a:fld id="{FF445787-74C3-4D13-A093-B515005E730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4008438" y="8912305"/>
            <a:ext cx="3067051" cy="468233"/>
          </a:xfrm>
          <a:prstGeom prst="rect">
            <a:avLst/>
          </a:prstGeom>
          <a:noFill/>
          <a:ln w="9525">
            <a:noFill/>
            <a:miter lim="800000"/>
            <a:headEnd/>
            <a:tailEnd/>
          </a:ln>
        </p:spPr>
        <p:txBody>
          <a:bodyPr lIns="88916" tIns="44459" rIns="88916" bIns="44459" anchor="b"/>
          <a:lstStyle/>
          <a:p>
            <a:pPr algn="r"/>
            <a:fld id="{EFBF6046-5E32-4FD2-87E7-52A94FE31E61}" type="slidenum">
              <a:rPr lang="en-US" sz="1300"/>
              <a:pPr algn="r"/>
              <a:t>1</a:t>
            </a:fld>
            <a:endParaRPr lang="en-US" sz="13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lIns="88916" tIns="44459" rIns="88916" bIns="44459"/>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4647F1E1-8E6A-49CB-9068-724054A7EE94}" type="slidenum">
              <a:rPr lang="en-US" sz="1200" b="0"/>
              <a:pPr algn="r">
                <a:buClrTx/>
              </a:pPr>
              <a:t>10</a:t>
            </a:fld>
            <a:endParaRPr lang="en-US" sz="1200" b="0" dirty="0"/>
          </a:p>
        </p:txBody>
      </p:sp>
      <p:sp>
        <p:nvSpPr>
          <p:cNvPr id="322563" name="Rectangle 2"/>
          <p:cNvSpPr>
            <a:spLocks noGrp="1" noRot="1" noChangeAspect="1" noChangeArrowheads="1" noTextEdit="1"/>
          </p:cNvSpPr>
          <p:nvPr>
            <p:ph type="sldImg"/>
          </p:nvPr>
        </p:nvSpPr>
        <p:spPr>
          <a:xfrm>
            <a:off x="1198563" y="709613"/>
            <a:ext cx="4681537" cy="3511550"/>
          </a:xfrm>
          <a:ln w="12700" cap="flat">
            <a:solidFill>
              <a:schemeClr val="tx1"/>
            </a:solidFill>
          </a:ln>
        </p:spPr>
      </p:sp>
      <p:sp>
        <p:nvSpPr>
          <p:cNvPr id="322564" name="Rectangle 3"/>
          <p:cNvSpPr>
            <a:spLocks noGrp="1" noChangeArrowheads="1"/>
          </p:cNvSpPr>
          <p:nvPr>
            <p:ph type="body" idx="1"/>
          </p:nvPr>
        </p:nvSpPr>
        <p:spPr>
          <a:xfrm>
            <a:off x="942996" y="4456820"/>
            <a:ext cx="5191084" cy="4222577"/>
          </a:xfrm>
          <a:noFill/>
          <a:ln/>
        </p:spPr>
        <p:txBody>
          <a:bodyPr lIns="94446" tIns="47223" rIns="94446" bIns="47223"/>
          <a:lstStyle/>
          <a:p>
            <a:pPr eaLnBrk="1" hangingPunct="1"/>
            <a:endParaRPr lang="en-US" sz="1400" dirty="0" smtClean="0">
              <a:solidFill>
                <a:schemeClr val="tx2"/>
              </a:solidFill>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9238301A-CA96-4C2C-A994-84331B9F0D06}" type="slidenum">
              <a:rPr lang="en-US"/>
              <a:pPr/>
              <a:t>101</a:t>
            </a:fld>
            <a:endParaRPr lang="en-US" dirty="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915CE52D-1E8C-4321-AED3-D23014B43E0E}" type="slidenum">
              <a:rPr lang="en-US"/>
              <a:pPr/>
              <a:t>102</a:t>
            </a:fld>
            <a:endParaRPr lang="en-US" dirty="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915CE52D-1E8C-4321-AED3-D23014B43E0E}" type="slidenum">
              <a:rPr lang="en-US"/>
              <a:pPr/>
              <a:t>103</a:t>
            </a:fld>
            <a:endParaRPr lang="en-US" dirty="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DDD569D4-9AD1-4A2D-A572-78E3F82ADC82}" type="slidenum">
              <a:rPr lang="en-US">
                <a:latin typeface="Arial" charset="0"/>
              </a:rPr>
              <a:pPr/>
              <a:t>104</a:t>
            </a:fld>
            <a:endParaRPr lang="en-US" dirty="0">
              <a:latin typeface="Arial"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DDD569D4-9AD1-4A2D-A572-78E3F82ADC82}" type="slidenum">
              <a:rPr lang="en-US">
                <a:latin typeface="Arial" charset="0"/>
              </a:rPr>
              <a:pPr/>
              <a:t>105</a:t>
            </a:fld>
            <a:endParaRPr lang="en-US" dirty="0">
              <a:latin typeface="Arial"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F38D3003-39C5-4761-B117-463AA95553A2}" type="slidenum">
              <a:rPr lang="en-US">
                <a:latin typeface="Arial" charset="0"/>
              </a:rPr>
              <a:pPr/>
              <a:t>106</a:t>
            </a:fld>
            <a:endParaRPr lang="en-US" dirty="0">
              <a:latin typeface="Arial"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F486DB54-42D4-4CC4-89A0-27E7305846F6}" type="slidenum">
              <a:rPr lang="en-US">
                <a:latin typeface="Arial" charset="0"/>
              </a:rPr>
              <a:pPr/>
              <a:t>107</a:t>
            </a:fld>
            <a:endParaRPr lang="en-US" dirty="0">
              <a:latin typeface="Arial"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543BA415-4DBB-4E9B-909C-F54012A4E611}" type="slidenum">
              <a:rPr lang="en-US">
                <a:latin typeface="Arial" charset="0"/>
              </a:rPr>
              <a:pPr/>
              <a:t>108</a:t>
            </a:fld>
            <a:endParaRPr lang="en-US" dirty="0">
              <a:latin typeface="Arial"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82B4D47D-7E67-452C-ADF9-B44EE47421E4}" type="slidenum">
              <a:rPr lang="en-US">
                <a:latin typeface="Arial" charset="0"/>
              </a:rPr>
              <a:pPr/>
              <a:t>109</a:t>
            </a:fld>
            <a:endParaRPr lang="en-US" dirty="0">
              <a:latin typeface="Arial"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45D2184F-022B-43CA-BE00-B0132BA9A6CF}" type="slidenum">
              <a:rPr lang="en-US">
                <a:latin typeface="Arial" charset="0"/>
              </a:rPr>
              <a:pPr/>
              <a:t>110</a:t>
            </a:fld>
            <a:endParaRPr lang="en-US" dirty="0">
              <a:latin typeface="Arial"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75E7DCEA-14B8-4218-8064-02D480F722D4}" type="slidenum">
              <a:rPr lang="en-US" sz="1200" b="0"/>
              <a:pPr algn="r">
                <a:buClrTx/>
              </a:pPr>
              <a:t>11</a:t>
            </a:fld>
            <a:endParaRPr lang="en-US" sz="1200" b="0" dirty="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A7468297-3F70-4ED4-B45C-F5E20CCF7833}" type="slidenum">
              <a:rPr lang="en-US">
                <a:latin typeface="Arial" charset="0"/>
              </a:rPr>
              <a:pPr/>
              <a:t>111</a:t>
            </a:fld>
            <a:endParaRPr lang="en-US" dirty="0">
              <a:latin typeface="Arial"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2F80C003-0324-4F85-897F-D14427B3F8C1}" type="slidenum">
              <a:rPr lang="en-US">
                <a:latin typeface="Arial" charset="0"/>
              </a:rPr>
              <a:pPr/>
              <a:t>112</a:t>
            </a:fld>
            <a:endParaRPr lang="en-US" dirty="0">
              <a:latin typeface="Arial"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2F80C003-0324-4F85-897F-D14427B3F8C1}" type="slidenum">
              <a:rPr lang="en-US">
                <a:latin typeface="Arial" charset="0"/>
              </a:rPr>
              <a:pPr/>
              <a:t>113</a:t>
            </a:fld>
            <a:endParaRPr lang="en-US" dirty="0">
              <a:latin typeface="Arial"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3EA3DA7D-8DC8-4539-8803-4A6CE1C9E8C6}" type="slidenum">
              <a:rPr lang="en-US">
                <a:latin typeface="Arial" charset="0"/>
              </a:rPr>
              <a:pPr/>
              <a:t>114</a:t>
            </a:fld>
            <a:endParaRPr lang="en-US" dirty="0">
              <a:latin typeface="Arial"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EB29A03E-F41D-4CCA-8EA9-307716C00941}" type="slidenum">
              <a:rPr lang="en-US">
                <a:latin typeface="Arial" charset="0"/>
              </a:rPr>
              <a:pPr/>
              <a:t>115</a:t>
            </a:fld>
            <a:endParaRPr lang="en-US" dirty="0">
              <a:latin typeface="Arial"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E81C57D-6E49-4E38-B309-B5EA59E67A37}" type="slidenum">
              <a:rPr lang="en-US">
                <a:latin typeface="Arial" charset="0"/>
              </a:rPr>
              <a:pPr/>
              <a:t>116</a:t>
            </a:fld>
            <a:endParaRPr lang="en-US" dirty="0">
              <a:latin typeface="Arial"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6DF89C8E-DD78-486E-8C19-549E46A1EB59}" type="slidenum">
              <a:rPr lang="en-US">
                <a:latin typeface="Arial" charset="0"/>
              </a:rPr>
              <a:pPr/>
              <a:t>117</a:t>
            </a:fld>
            <a:endParaRPr lang="en-US" dirty="0">
              <a:latin typeface="Arial"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01E71C7E-A2DC-4C1E-ADC1-0180B9B1B337}" type="slidenum">
              <a:rPr lang="en-US">
                <a:latin typeface="Arial" charset="0"/>
              </a:rPr>
              <a:pPr/>
              <a:t>118</a:t>
            </a:fld>
            <a:endParaRPr lang="en-US" dirty="0">
              <a:latin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1357D68F-6ECB-4777-B9E3-C6675717EDCE}" type="slidenum">
              <a:rPr lang="en-US">
                <a:latin typeface="Arial" charset="0"/>
              </a:rPr>
              <a:pPr/>
              <a:t>119</a:t>
            </a:fld>
            <a:endParaRPr lang="en-US" dirty="0">
              <a:latin typeface="Arial"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A4523DA5-6565-4880-8390-D86FCC59796A}" type="slidenum">
              <a:rPr lang="en-US">
                <a:latin typeface="Arial" charset="0"/>
              </a:rPr>
              <a:pPr/>
              <a:t>120</a:t>
            </a:fld>
            <a:endParaRPr lang="en-US" dirty="0">
              <a:latin typeface="Arial"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A41D8D47-B845-45B1-A532-624D716B3FF0}" type="slidenum">
              <a:rPr lang="en-US" sz="1200" b="0"/>
              <a:pPr algn="r">
                <a:buClrTx/>
              </a:pPr>
              <a:t>12</a:t>
            </a:fld>
            <a:endParaRPr lang="en-US" sz="1200" b="0" dirty="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A4523DA5-6565-4880-8390-D86FCC59796A}" type="slidenum">
              <a:rPr lang="en-US">
                <a:latin typeface="Arial" charset="0"/>
              </a:rPr>
              <a:pPr/>
              <a:t>121</a:t>
            </a:fld>
            <a:endParaRPr lang="en-US" dirty="0">
              <a:latin typeface="Arial"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84B8E3A8-927C-4FF8-9F65-1ACFDED9C532}" type="slidenum">
              <a:rPr lang="en-US" sz="1200" b="0"/>
              <a:pPr algn="r">
                <a:buClrTx/>
              </a:pPr>
              <a:t>122</a:t>
            </a:fld>
            <a:endParaRPr lang="en-US" sz="1200" b="0" dirty="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DD8DC93E-7186-4E9D-AF73-80F8E6832032}" type="slidenum">
              <a:rPr lang="en-US" sz="1200" b="0"/>
              <a:pPr algn="r">
                <a:buClrTx/>
              </a:pPr>
              <a:t>13</a:t>
            </a:fld>
            <a:endParaRPr lang="en-US" sz="1200" b="0" dirty="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0DDA2C2F-6889-4484-AE62-B1324B447B75}" type="slidenum">
              <a:rPr lang="en-US" sz="1200" b="0"/>
              <a:pPr algn="r">
                <a:buClrTx/>
              </a:pPr>
              <a:t>14</a:t>
            </a:fld>
            <a:endParaRPr lang="en-US" sz="1200" b="0" dirty="0"/>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D179D206-7B87-48D7-8496-8FB810306F84}" type="slidenum">
              <a:rPr lang="en-US" sz="1200" b="0"/>
              <a:pPr algn="r">
                <a:buClrTx/>
              </a:pPr>
              <a:t>15</a:t>
            </a:fld>
            <a:endParaRPr lang="en-US" sz="1200" b="0" dirty="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085B7D76-D7C9-4BF0-A965-06BE0E0B0D5C}" type="slidenum">
              <a:rPr lang="en-US" smtClean="0"/>
              <a:pPr>
                <a:defRPr/>
              </a:pPr>
              <a:t>16</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E8652BCB-D1A4-4D5B-AAB2-D44CB3EFBB80}" type="slidenum">
              <a:rPr lang="en-US" smtClean="0"/>
              <a:pPr>
                <a:defRPr/>
              </a:pPr>
              <a:t>17</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0FF308BE-1844-4407-A6E9-51DA9315689A}" type="slidenum">
              <a:rPr lang="en-US" smtClean="0"/>
              <a:pPr>
                <a:defRPr/>
              </a:pPr>
              <a:t>18</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smtClean="0"/>
              <a:t>This summary slide should not be here.  The concept of the pairing logic should be here.</a:t>
            </a:r>
          </a:p>
          <a:p>
            <a:pPr eaLnBrk="1" hangingPunct="1"/>
            <a:endParaRPr lang="en-US" smtClean="0"/>
          </a:p>
          <a:p>
            <a:pPr eaLnBrk="1" hangingPunct="1"/>
            <a:r>
              <a:rPr lang="en-US" smtClean="0"/>
              <a:t>1 – Control – direct/indirect</a:t>
            </a:r>
          </a:p>
          <a:p>
            <a:pPr eaLnBrk="1" hangingPunct="1"/>
            <a:r>
              <a:rPr lang="en-US" smtClean="0"/>
              <a:t>2 – Money Source - Funded vs Unfunded</a:t>
            </a:r>
          </a:p>
          <a:p>
            <a:pPr eaLnBrk="1" hangingPunct="1"/>
            <a:r>
              <a:rPr lang="en-US" smtClean="0"/>
              <a:t>3 – Related to output – Variable or fixed</a:t>
            </a:r>
          </a:p>
          <a:p>
            <a:pPr eaLnBrk="1" hangingPunct="1"/>
            <a:r>
              <a:rPr lang="en-US" smtClean="0"/>
              <a:t>4 – frequency – Recurring/Non Recurring</a:t>
            </a:r>
          </a:p>
          <a:p>
            <a:pPr eaLnBrk="1" hangingPunct="1"/>
            <a:r>
              <a:rPr lang="en-US" smtClean="0"/>
              <a:t>5 – Impacted by decisions and actions – avoidable/unavoidable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p>
            <a:pPr>
              <a:defRPr/>
            </a:pPr>
            <a:fld id="{72408EEB-0B1C-47D2-B208-4FDFB45738DE}" type="slidenum">
              <a:rPr lang="en-US" smtClean="0"/>
              <a:pPr>
                <a:defRPr/>
              </a:pPr>
              <a:t>19</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smtClean="0"/>
              <a:t>I don’t like this slide – Misleading</a:t>
            </a:r>
          </a:p>
          <a:p>
            <a:pPr eaLnBrk="1" hangingPunct="1"/>
            <a:endParaRPr lang="en-US" smtClean="0"/>
          </a:p>
          <a:p>
            <a:pPr eaLnBrk="1" hangingPunct="1"/>
            <a:r>
              <a:rPr lang="en-US" smtClean="0"/>
              <a:t>For Example – Generically overhead is Indirect, but the column implies it could be both – </a:t>
            </a:r>
          </a:p>
          <a:p>
            <a:pPr eaLnBrk="1" hangingPunct="1"/>
            <a:endParaRPr lang="en-US" smtClean="0"/>
          </a:p>
          <a:p>
            <a:pPr eaLnBrk="1" hangingPunct="1"/>
            <a:r>
              <a:rPr lang="en-US" smtClean="0"/>
              <a:t>Rather this slide should be pushed down to the last slide – as an example – to have limited illustration…</a:t>
            </a:r>
          </a:p>
          <a:p>
            <a:pPr eaLnBrk="1" hangingPunct="1"/>
            <a:endParaRPr lang="en-US" smtClean="0"/>
          </a:p>
          <a:p>
            <a:pPr eaLnBrk="1" hangingPunct="1"/>
            <a:r>
              <a:rPr lang="en-US" smtClean="0"/>
              <a:t>Need to see how Steve uses this slide.  -  Really need to combine the concepts of 71 and 72</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3C60E36-5BAC-42A5-942A-9E260D3F5967}" type="slidenum">
              <a:rPr lang="en-US"/>
              <a:pPr/>
              <a:t>2</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p:txBody>
          <a:bodyPr/>
          <a:lstStyle/>
          <a:p>
            <a:pPr>
              <a:defRPr/>
            </a:pPr>
            <a:fld id="{2E05BC35-7BD9-489E-92A1-826FB204CEC2}" type="slidenum">
              <a:rPr lang="en-US" smtClean="0"/>
              <a:pPr>
                <a:defRPr/>
              </a:pPr>
              <a:t>20</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p:txBody>
          <a:bodyPr/>
          <a:lstStyle/>
          <a:p>
            <a:pPr>
              <a:defRPr/>
            </a:pPr>
            <a:fld id="{2FC53881-B501-4C58-B86E-F8B97FA378DE}" type="slidenum">
              <a:rPr lang="en-US" smtClean="0"/>
              <a:pPr>
                <a:defRPr/>
              </a:pPr>
              <a:t>21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p:txBody>
          <a:bodyPr/>
          <a:lstStyle/>
          <a:p>
            <a:pPr>
              <a:defRPr/>
            </a:pPr>
            <a:fld id="{DFD9FF11-4E54-4612-869B-771DB855FB1A}" type="slidenum">
              <a:rPr lang="en-US" smtClean="0"/>
              <a:pPr>
                <a:defRPr/>
              </a:pPr>
              <a:t>22</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p:txBody>
          <a:bodyPr/>
          <a:lstStyle/>
          <a:p>
            <a:pPr>
              <a:defRPr/>
            </a:pPr>
            <a:fld id="{2CBF7328-2641-45D8-A089-12BF272D8605}" type="slidenum">
              <a:rPr lang="en-US" smtClean="0"/>
              <a:pPr>
                <a:defRPr/>
              </a:pPr>
              <a:t>23</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smtClean="0"/>
              <a:t>Need a Specific Example to Use    </a:t>
            </a:r>
          </a:p>
          <a:p>
            <a:pPr eaLnBrk="1" hangingPunct="1"/>
            <a:endParaRPr lang="en-US" smtClean="0"/>
          </a:p>
          <a:p>
            <a:pPr eaLnBrk="1" hangingPunct="1"/>
            <a:r>
              <a:rPr lang="en-US" smtClean="0"/>
              <a:t>Direct – vs Indirect – </a:t>
            </a:r>
          </a:p>
          <a:p>
            <a:pPr eaLnBrk="1" hangingPunct="1"/>
            <a:endParaRPr lang="en-US" smtClean="0"/>
          </a:p>
          <a:p>
            <a:pPr eaLnBrk="1" hangingPunct="1"/>
            <a:r>
              <a:rPr lang="en-US" smtClean="0"/>
              <a:t>Use CIF – Manager and DOL when compared person sewing the machine.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p:txBody>
          <a:bodyPr/>
          <a:lstStyle/>
          <a:p>
            <a:pPr>
              <a:defRPr/>
            </a:pPr>
            <a:fld id="{69656CC5-F414-435B-8AB3-7CDA97034E7D}" type="slidenum">
              <a:rPr lang="en-US" smtClean="0"/>
              <a:pPr>
                <a:defRPr/>
              </a:pPr>
              <a:t>24</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NOTE – Military labor is a red herring to this slide –should be deleted.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p>
            <a:pPr>
              <a:defRPr/>
            </a:pPr>
            <a:fld id="{C5EFF3A9-9075-4AC4-B29D-5E473A81C735}" type="slidenum">
              <a:rPr lang="en-US" smtClean="0"/>
              <a:pPr>
                <a:defRPr/>
              </a:pPr>
              <a:t>25</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p:txBody>
          <a:bodyPr/>
          <a:lstStyle/>
          <a:p>
            <a:pPr>
              <a:defRPr/>
            </a:pPr>
            <a:fld id="{C13F9167-CD94-4B24-9BE8-5890F82422DF}" type="slidenum">
              <a:rPr lang="en-US" smtClean="0"/>
              <a:pPr>
                <a:defRPr/>
              </a:pPr>
              <a:t>26</a:t>
            </a:fld>
            <a:endParaRPr lang="en-US" smtClean="0"/>
          </a:p>
        </p:txBody>
      </p:sp>
      <p:sp>
        <p:nvSpPr>
          <p:cNvPr id="182275" name="Rectangle 2"/>
          <p:cNvSpPr>
            <a:spLocks noGrp="1" noRot="1" noChangeAspect="1" noChangeArrowheads="1" noTextEdit="1"/>
          </p:cNvSpPr>
          <p:nvPr>
            <p:ph type="sldImg"/>
          </p:nvPr>
        </p:nvSpPr>
        <p:spPr>
          <a:xfrm>
            <a:off x="1201738" y="711200"/>
            <a:ext cx="4675187" cy="3508375"/>
          </a:xfrm>
          <a:ln w="12700" cap="flat">
            <a:solidFill>
              <a:schemeClr val="tx1"/>
            </a:solidFill>
          </a:ln>
        </p:spPr>
      </p:sp>
      <p:sp>
        <p:nvSpPr>
          <p:cNvPr id="182276" name="Rectangle 3"/>
          <p:cNvSpPr>
            <a:spLocks noGrp="1" noChangeArrowheads="1"/>
          </p:cNvSpPr>
          <p:nvPr>
            <p:ph type="body" idx="1"/>
          </p:nvPr>
        </p:nvSpPr>
        <p:spPr>
          <a:xfrm>
            <a:off x="942976" y="4456946"/>
            <a:ext cx="5191126" cy="4222035"/>
          </a:xfrm>
          <a:noFill/>
          <a:ln/>
        </p:spPr>
        <p:txBody>
          <a:bodyPr lIns="94420" tIns="47209" rIns="94420" bIns="47209"/>
          <a:lstStyle/>
          <a:p>
            <a:pPr eaLnBrk="1" hangingPunct="1"/>
            <a:endParaRPr lang="en-US" sz="1500" dirty="0" smtClean="0">
              <a:solidFill>
                <a:schemeClr val="tx2"/>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p:txBody>
          <a:bodyPr/>
          <a:lstStyle/>
          <a:p>
            <a:pPr>
              <a:defRPr/>
            </a:pPr>
            <a:fld id="{B6ED6794-BD68-49D6-B183-5CCE585D7102}" type="slidenum">
              <a:rPr lang="en-US" smtClean="0"/>
              <a:pPr>
                <a:defRPr/>
              </a:pPr>
              <a:t>27</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p:txBody>
          <a:bodyPr/>
          <a:lstStyle/>
          <a:p>
            <a:pPr>
              <a:defRPr/>
            </a:pPr>
            <a:fld id="{E05D1C48-7E25-4206-861A-02912636D12C}" type="slidenum">
              <a:rPr lang="en-US" smtClean="0"/>
              <a:pPr>
                <a:defRPr/>
              </a:pPr>
              <a:t>28</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883B92FD-741E-4BB4-8E48-F87A21E33200}" type="slidenum">
              <a:rPr lang="en-US" sz="1200" b="0"/>
              <a:pPr algn="r">
                <a:buClrTx/>
              </a:pPr>
              <a:t>29</a:t>
            </a:fld>
            <a:endParaRPr lang="en-US" sz="1200" b="0" dirty="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defTabSz="931464">
              <a:spcBef>
                <a:spcPct val="0"/>
              </a:spcBef>
              <a:defRPr/>
            </a:pPr>
            <a:r>
              <a:rPr lang="en-US" dirty="0" smtClean="0"/>
              <a:t>GFEBS Cost Objects have been defined for use by the Army as below:</a:t>
            </a:r>
          </a:p>
          <a:p>
            <a:pPr>
              <a:spcBef>
                <a:spcPct val="0"/>
              </a:spcBef>
            </a:pPr>
            <a:endParaRPr lang="en-US" dirty="0" smtClean="0"/>
          </a:p>
        </p:txBody>
      </p:sp>
      <p:sp>
        <p:nvSpPr>
          <p:cNvPr id="59396" name="Slide Number Placeholder 3"/>
          <p:cNvSpPr txBox="1">
            <a:spLocks noGrp="1"/>
          </p:cNvSpPr>
          <p:nvPr/>
        </p:nvSpPr>
        <p:spPr bwMode="auto">
          <a:xfrm>
            <a:off x="4008706" y="8911391"/>
            <a:ext cx="3066732" cy="469106"/>
          </a:xfrm>
          <a:prstGeom prst="rect">
            <a:avLst/>
          </a:prstGeom>
          <a:noFill/>
          <a:ln w="9525">
            <a:noFill/>
            <a:miter lim="800000"/>
            <a:headEnd/>
            <a:tailEnd/>
          </a:ln>
        </p:spPr>
        <p:txBody>
          <a:bodyPr lIns="93135" tIns="46567" rIns="93135" bIns="46567" anchor="b"/>
          <a:lstStyle/>
          <a:p>
            <a:pPr algn="r"/>
            <a:fld id="{E372E269-A2C5-4A69-A752-A5A459C0C3EE}" type="slidenum">
              <a:rPr lang="en-US" sz="1300">
                <a:solidFill>
                  <a:srgbClr val="000000"/>
                </a:solidFill>
                <a:latin typeface="Calibri" pitchFamily="34" charset="0"/>
              </a:rPr>
              <a:pPr algn="r"/>
              <a:t>3</a:t>
            </a:fld>
            <a:endParaRPr lang="en-US" sz="1300" dirty="0">
              <a:solidFill>
                <a:srgbClr val="000000"/>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p:txBody>
          <a:bodyPr/>
          <a:lstStyle/>
          <a:p>
            <a:pPr>
              <a:defRPr/>
            </a:pPr>
            <a:fld id="{6473FC1E-41BB-4B40-A53D-4F8C232B5130}" type="slidenum">
              <a:rPr lang="en-US" smtClean="0"/>
              <a:pPr>
                <a:defRPr/>
              </a:pPr>
              <a:t>30</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p:txBody>
          <a:bodyPr/>
          <a:lstStyle/>
          <a:p>
            <a:pPr>
              <a:defRPr/>
            </a:pPr>
            <a:fld id="{DDC89102-E356-4393-A8FC-D71E5D438494}" type="slidenum">
              <a:rPr lang="en-US" smtClean="0"/>
              <a:pPr>
                <a:defRPr/>
              </a:pPr>
              <a:t>31</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p:txBody>
          <a:bodyPr/>
          <a:lstStyle/>
          <a:p>
            <a:pPr>
              <a:defRPr/>
            </a:pPr>
            <a:fld id="{486B168D-0E22-454E-B4C6-0F3330E46B29}" type="slidenum">
              <a:rPr lang="en-US" smtClean="0"/>
              <a:pPr>
                <a:defRPr/>
              </a:pPr>
              <a:t>32</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mtClean="0"/>
              <a:t>Facilitated Session</a:t>
            </a:r>
          </a:p>
          <a:p>
            <a:pPr eaLnBrk="1" hangingPunct="1"/>
            <a:endParaRPr lang="en-US" smtClean="0"/>
          </a:p>
          <a:p>
            <a:pPr eaLnBrk="1" hangingPunct="1"/>
            <a:r>
              <a:rPr lang="en-US" smtClean="0"/>
              <a:t>Fixed and Variable – depends on who you are.</a:t>
            </a:r>
          </a:p>
          <a:p>
            <a:pPr eaLnBrk="1" hangingPunct="1">
              <a:buFontTx/>
              <a:buChar char="•"/>
            </a:pPr>
            <a:r>
              <a:rPr lang="en-US" smtClean="0"/>
              <a:t>  If I am providing space as my output then the custodial cost is variable on the square feet of output; even though the output number is fairly static.</a:t>
            </a:r>
          </a:p>
          <a:p>
            <a:pPr eaLnBrk="1" hangingPunct="1">
              <a:buFontTx/>
              <a:buChar char="•"/>
            </a:pPr>
            <a:r>
              <a:rPr lang="en-US" smtClean="0"/>
              <a:t>  If I am CIF – the output measure is uniforms distributed – then the square footage cost if probably very fixed.</a:t>
            </a:r>
          </a:p>
          <a:p>
            <a:pPr eaLnBrk="1" hangingPunct="1">
              <a:buFontTx/>
              <a:buChar char="•"/>
            </a:pPr>
            <a:r>
              <a:rPr lang="en-US"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p:txBody>
          <a:bodyPr/>
          <a:lstStyle/>
          <a:p>
            <a:pPr>
              <a:defRPr/>
            </a:pPr>
            <a:fld id="{CAF7E71F-7511-4E43-88E3-ED186BE2C2AD}" type="slidenum">
              <a:rPr lang="en-US" smtClean="0"/>
              <a:pPr>
                <a:defRPr/>
              </a:pPr>
              <a:t>33</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p:txBody>
          <a:bodyPr/>
          <a:lstStyle/>
          <a:p>
            <a:pPr>
              <a:defRPr/>
            </a:pPr>
            <a:fld id="{9FDCB079-8678-4C76-B9ED-9F35B741D392}" type="slidenum">
              <a:rPr lang="en-US" smtClean="0"/>
              <a:pPr>
                <a:defRPr/>
              </a:pPr>
              <a:t>34</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Examples -  Sewing Machine operator in CIF  - Direct, Funded, Recurring, Variable and Unavoidable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742A9AD0-E6EA-4BFA-AB41-BEC470CF0FEF}" type="slidenum">
              <a:rPr lang="en-US"/>
              <a:pPr/>
              <a:t>35</a:t>
            </a:fld>
            <a:endParaRPr lang="en-US"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t>Relate</a:t>
            </a:r>
            <a:r>
              <a:rPr lang="en-US" baseline="0" dirty="0" smtClean="0"/>
              <a:t> the APC’s to GFEBS Master Data Element </a:t>
            </a:r>
          </a:p>
          <a:p>
            <a:pPr marL="228600" indent="-228600" eaLnBrk="1" hangingPunct="1">
              <a:buNone/>
            </a:pPr>
            <a:endParaRPr lang="en-US" baseline="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EB3CA872-A48F-4305-9312-50F45E7CBCBF}" type="slidenum">
              <a:rPr lang="en-US"/>
              <a:pPr/>
              <a:t>36</a:t>
            </a:fld>
            <a:endParaRPr lang="en-US" dirty="0"/>
          </a:p>
        </p:txBody>
      </p:sp>
      <p:sp>
        <p:nvSpPr>
          <p:cNvPr id="155651" name="Rectangle 2"/>
          <p:cNvSpPr>
            <a:spLocks noGrp="1" noRot="1" noChangeAspect="1" noChangeArrowheads="1" noTextEdit="1"/>
          </p:cNvSpPr>
          <p:nvPr>
            <p:ph type="sldImg"/>
          </p:nvPr>
        </p:nvSpPr>
        <p:spPr>
          <a:xfrm>
            <a:off x="1193800" y="703263"/>
            <a:ext cx="4689475" cy="3517900"/>
          </a:xfrm>
          <a:ln/>
        </p:spPr>
      </p:sp>
      <p:sp>
        <p:nvSpPr>
          <p:cNvPr id="155652" name="Rectangle 3"/>
          <p:cNvSpPr>
            <a:spLocks noGrp="1" noChangeArrowheads="1"/>
          </p:cNvSpPr>
          <p:nvPr>
            <p:ph type="body" idx="1"/>
          </p:nvPr>
        </p:nvSpPr>
        <p:spPr>
          <a:xfrm>
            <a:off x="708015" y="4456820"/>
            <a:ext cx="5661046" cy="4222577"/>
          </a:xfrm>
          <a:noFill/>
          <a:ln/>
        </p:spPr>
        <p:txBody>
          <a:bodyPr lIns="94040" tIns="47020" rIns="94040" bIns="47020"/>
          <a:lstStyle/>
          <a:p>
            <a:pPr marL="228600" indent="-228600" eaLnBrk="1" hangingPunct="1">
              <a:buAutoNum type="arabicPeriod"/>
            </a:pPr>
            <a:r>
              <a:rPr lang="en-US" dirty="0" smtClean="0"/>
              <a:t>Funds Centers</a:t>
            </a:r>
            <a:r>
              <a:rPr lang="en-US" baseline="0" dirty="0" smtClean="0"/>
              <a:t> are ASN’s, within the ASN there are multiple directorates,  divisions, etc.</a:t>
            </a:r>
          </a:p>
          <a:p>
            <a:pPr marL="685800" lvl="1" indent="-228600" eaLnBrk="1" hangingPunct="1">
              <a:buAutoNum type="arabicPeriod"/>
            </a:pPr>
            <a:r>
              <a:rPr lang="en-US" baseline="0" dirty="0" smtClean="0"/>
              <a:t>These organizations are the basis for a Cost Center Structure</a:t>
            </a:r>
          </a:p>
          <a:p>
            <a:pPr marL="685800" lvl="1" indent="-228600" eaLnBrk="1" hangingPunct="1">
              <a:buAutoNum type="arabicPeriod"/>
            </a:pPr>
            <a:r>
              <a:rPr lang="en-US" baseline="0" dirty="0" smtClean="0"/>
              <a:t>CC Structure tends to follow the TDA Structure</a:t>
            </a:r>
          </a:p>
          <a:p>
            <a:pPr marL="228600" lvl="0" indent="-228600" eaLnBrk="1" hangingPunct="1">
              <a:buAutoNum type="arabicPeriod"/>
            </a:pPr>
            <a:r>
              <a:rPr lang="en-US" baseline="0" dirty="0" smtClean="0"/>
              <a:t>These units can be rolled up for reporting to get slices of the total cost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2D9D21-7C70-476C-ADEC-E9B7931EC5B6}" type="slidenum">
              <a:rPr lang="en-US"/>
              <a:pPr/>
              <a:t>37</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t>Most people hear “CC” and think of anything that captures cost</a:t>
            </a:r>
          </a:p>
          <a:p>
            <a:pPr marL="685800" lvl="1" indent="-228600" eaLnBrk="1" hangingPunct="1">
              <a:buAutoNum type="arabicPeriod"/>
            </a:pPr>
            <a:r>
              <a:rPr lang="en-US" dirty="0" smtClean="0"/>
              <a:t>Actually</a:t>
            </a:r>
            <a:r>
              <a:rPr lang="en-US" baseline="0" dirty="0" smtClean="0"/>
              <a:t> an organization </a:t>
            </a:r>
          </a:p>
          <a:p>
            <a:pPr marL="685800" lvl="1" indent="-228600" eaLnBrk="1" hangingPunct="1">
              <a:buAutoNum type="arabicPeriod"/>
            </a:pPr>
            <a:r>
              <a:rPr lang="en-US" baseline="0" dirty="0" smtClean="0"/>
              <a:t>Needs to represent a physical place</a:t>
            </a:r>
          </a:p>
          <a:p>
            <a:pPr marL="685800" lvl="1" indent="-228600" eaLnBrk="1" hangingPunct="1">
              <a:buAutoNum type="arabicPeriod"/>
            </a:pPr>
            <a:r>
              <a:rPr lang="en-US" baseline="0" dirty="0" smtClean="0"/>
              <a:t>First piece of the Cost Model, these organizations decide what resources are consumed.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1193800" y="706438"/>
            <a:ext cx="4689475" cy="3517900"/>
          </a:xfrm>
          <a:ln/>
        </p:spPr>
      </p:sp>
      <p:sp>
        <p:nvSpPr>
          <p:cNvPr id="304131" name="Rectangle 3"/>
          <p:cNvSpPr>
            <a:spLocks noGrp="1" noChangeArrowheads="1"/>
          </p:cNvSpPr>
          <p:nvPr>
            <p:ph type="body" idx="1"/>
          </p:nvPr>
        </p:nvSpPr>
        <p:spPr>
          <a:xfrm>
            <a:off x="708015" y="4456820"/>
            <a:ext cx="5661046" cy="4219474"/>
          </a:xfrm>
          <a:noFill/>
          <a:ln/>
        </p:spPr>
        <p:txBody>
          <a:bodyPr/>
          <a:lstStyle/>
          <a:p>
            <a:pPr marL="228600" indent="-228600" eaLnBrk="1" hangingPunct="1">
              <a:buAutoNum type="arabicPeriod"/>
            </a:pPr>
            <a:r>
              <a:rPr lang="en-US" dirty="0" smtClean="0"/>
              <a:t>Reference Slide Only</a:t>
            </a:r>
          </a:p>
          <a:p>
            <a:pPr marL="228600" indent="-228600" eaLnBrk="1" hangingPunct="1">
              <a:buAutoNum type="arabicPeriod"/>
            </a:pPr>
            <a:r>
              <a:rPr lang="en-US" dirty="0" smtClean="0"/>
              <a:t>There are rules around the creation</a:t>
            </a:r>
            <a:r>
              <a:rPr lang="en-US" baseline="0" dirty="0" smtClean="0"/>
              <a:t> of these pieces of Master Data </a:t>
            </a:r>
          </a:p>
          <a:p>
            <a:pPr marL="228600" indent="-228600" eaLnBrk="1" hangingPunct="1">
              <a:buAutoNum type="arabicPeriod"/>
            </a:pPr>
            <a:r>
              <a:rPr lang="en-US" baseline="0" dirty="0" smtClean="0"/>
              <a:t>Needs to be long-term in nature</a:t>
            </a:r>
          </a:p>
          <a:p>
            <a:pPr marL="228600" indent="-228600" eaLnBrk="1" hangingPunct="1">
              <a:buAutoNum type="arabicPeriod"/>
            </a:pPr>
            <a:r>
              <a:rPr lang="en-US" baseline="0" dirty="0" smtClean="0"/>
              <a:t>Needs to have a manager</a:t>
            </a:r>
          </a:p>
          <a:p>
            <a:pPr marL="228600" indent="-228600" eaLnBrk="1" hangingPunct="1">
              <a:buAutoNum type="arabicPeriod"/>
            </a:pPr>
            <a:r>
              <a:rPr lang="en-US" baseline="0" dirty="0" smtClean="0"/>
              <a:t>Needs to have a resource pool for tracking output, will discuss later. </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xfrm>
            <a:off x="1193800" y="706438"/>
            <a:ext cx="4689475" cy="3517900"/>
          </a:xfrm>
          <a:ln/>
        </p:spPr>
      </p:sp>
      <p:sp>
        <p:nvSpPr>
          <p:cNvPr id="306179" name="Rectangle 3"/>
          <p:cNvSpPr>
            <a:spLocks noGrp="1" noChangeArrowheads="1"/>
          </p:cNvSpPr>
          <p:nvPr>
            <p:ph type="body" idx="1"/>
          </p:nvPr>
        </p:nvSpPr>
        <p:spPr>
          <a:xfrm>
            <a:off x="708015" y="4456820"/>
            <a:ext cx="5661046" cy="4219474"/>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35B4A08E-6E23-41E5-ADBB-F5ABF51E24A5}" type="slidenum">
              <a:rPr lang="en-US" sz="1200" b="0"/>
              <a:pPr algn="r">
                <a:buClrTx/>
              </a:pPr>
              <a:t>4</a:t>
            </a:fld>
            <a:endParaRPr lang="en-US" sz="1200" b="0" dirty="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1D5BC281-624E-43AD-98AE-F2E6AA2F4C31}" type="slidenum">
              <a:rPr lang="en-US"/>
              <a:pPr/>
              <a:t>40</a:t>
            </a:fld>
            <a:endParaRPr lang="en-US"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marL="228600" indent="-228600" eaLnBrk="1" hangingPunct="1">
              <a:buAutoNum type="arabicPeriod"/>
            </a:pPr>
            <a:r>
              <a:rPr lang="en-US" baseline="0" dirty="0" smtClean="0"/>
              <a:t>Examples (e.g. G-8, G-6, RMO) </a:t>
            </a:r>
          </a:p>
          <a:p>
            <a:pPr marL="228600" indent="-228600" eaLnBrk="1" hangingPunct="1">
              <a:buAutoNum type="arabicPeriod"/>
            </a:pPr>
            <a:r>
              <a:rPr lang="en-US" baseline="0" dirty="0" smtClean="0"/>
              <a:t>Most are either People Related or Blended </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D0394BB-0E35-4E6B-B6D4-2D3C35264971}" type="slidenum">
              <a:rPr lang="en-US"/>
              <a:pPr/>
              <a:t>41</a:t>
            </a:fld>
            <a:endParaRPr lang="en-US"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t>Capture Teams assist</a:t>
            </a:r>
            <a:r>
              <a:rPr lang="en-US" baseline="0" dirty="0" smtClean="0"/>
              <a:t> with creation of building out Cost Centers</a:t>
            </a:r>
          </a:p>
          <a:p>
            <a:pPr marL="228600" indent="-228600" eaLnBrk="1" hangingPunct="1">
              <a:buAutoNum type="arabicPeriod"/>
            </a:pPr>
            <a:r>
              <a:rPr lang="en-US" baseline="0" dirty="0" smtClean="0"/>
              <a:t>These Cost Centers are loaded into GFEBS in advance of going live</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F4B001BE-F5F9-4FE2-88C4-B7274FBEFC80}" type="slidenum">
              <a:rPr lang="en-US"/>
              <a:pPr/>
              <a:t>42</a:t>
            </a:fld>
            <a:endParaRPr lang="en-US" dirty="0"/>
          </a:p>
        </p:txBody>
      </p:sp>
      <p:sp>
        <p:nvSpPr>
          <p:cNvPr id="160771" name="Rectangle 2"/>
          <p:cNvSpPr>
            <a:spLocks noGrp="1" noRot="1" noChangeAspect="1" noChangeArrowheads="1" noTextEdit="1"/>
          </p:cNvSpPr>
          <p:nvPr>
            <p:ph type="sldImg"/>
          </p:nvPr>
        </p:nvSpPr>
        <p:spPr>
          <a:xfrm>
            <a:off x="1193800" y="703263"/>
            <a:ext cx="4689475" cy="3517900"/>
          </a:xfrm>
          <a:ln/>
        </p:spPr>
      </p:sp>
      <p:sp>
        <p:nvSpPr>
          <p:cNvPr id="160772" name="Rectangle 3"/>
          <p:cNvSpPr>
            <a:spLocks noGrp="1" noChangeArrowheads="1"/>
          </p:cNvSpPr>
          <p:nvPr>
            <p:ph type="body" idx="1"/>
          </p:nvPr>
        </p:nvSpPr>
        <p:spPr>
          <a:xfrm>
            <a:off x="708015" y="4456820"/>
            <a:ext cx="5661046" cy="4222577"/>
          </a:xfrm>
          <a:noFill/>
          <a:ln/>
        </p:spPr>
        <p:txBody>
          <a:bodyPr/>
          <a:lstStyle/>
          <a:p>
            <a:pPr marL="228600" indent="-228600" eaLnBrk="1" hangingPunct="1">
              <a:buAutoNum type="arabicPeriod"/>
            </a:pPr>
            <a:r>
              <a:rPr lang="en-US" dirty="0" smtClean="0"/>
              <a:t>APC Code</a:t>
            </a:r>
            <a:r>
              <a:rPr lang="en-US" baseline="0" dirty="0" smtClean="0"/>
              <a:t> have attributes, ERP’s will have their own attributes </a:t>
            </a:r>
          </a:p>
          <a:p>
            <a:pPr marL="228600" indent="-228600" eaLnBrk="1" hangingPunct="1">
              <a:buAutoNum type="arabicPeriod"/>
            </a:pPr>
            <a:r>
              <a:rPr lang="en-US" baseline="0" dirty="0" smtClean="0"/>
              <a:t>Yellow = standard</a:t>
            </a:r>
          </a:p>
          <a:p>
            <a:pPr marL="228600" indent="-228600" eaLnBrk="1" hangingPunct="1">
              <a:buAutoNum type="arabicPeriod"/>
            </a:pPr>
            <a:r>
              <a:rPr lang="en-US" baseline="0" dirty="0" smtClean="0"/>
              <a:t>Blue = custom</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A62D8CE-7986-40C1-A827-B4E9D87277B9}" type="slidenum">
              <a:rPr lang="en-US"/>
              <a:pPr/>
              <a:t>43</a:t>
            </a:fld>
            <a:endParaRPr lang="en-US"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t>APCs</a:t>
            </a:r>
            <a:r>
              <a:rPr lang="en-US" baseline="0" dirty="0" smtClean="0"/>
              <a:t> have a linear relationship, in ERPs master data tends to have a grouping component. </a:t>
            </a:r>
          </a:p>
          <a:p>
            <a:pPr marL="228600" indent="-228600" eaLnBrk="1" hangingPunct="1">
              <a:buAutoNum type="arabicPeriod"/>
            </a:pPr>
            <a:r>
              <a:rPr lang="en-US" baseline="0" dirty="0" smtClean="0"/>
              <a:t>Part of defining the master data is building out this hierarchy</a:t>
            </a:r>
          </a:p>
          <a:p>
            <a:pPr marL="228600" indent="-228600" eaLnBrk="1" hangingPunct="1">
              <a:buAutoNum type="arabicPeriod"/>
            </a:pPr>
            <a:r>
              <a:rPr lang="en-US" baseline="0" dirty="0" smtClean="0"/>
              <a:t>Hospital</a:t>
            </a:r>
          </a:p>
          <a:p>
            <a:pPr marL="685800" lvl="1" indent="-228600" eaLnBrk="1" hangingPunct="1">
              <a:buAutoNum type="arabicPeriod"/>
            </a:pPr>
            <a:r>
              <a:rPr lang="en-US" baseline="0" dirty="0" smtClean="0"/>
              <a:t>Dept of Med</a:t>
            </a:r>
          </a:p>
          <a:p>
            <a:pPr marL="1143000" lvl="2" indent="-228600" eaLnBrk="1" hangingPunct="1">
              <a:buAutoNum type="arabicPeriod"/>
            </a:pPr>
            <a:r>
              <a:rPr lang="en-US" baseline="0" dirty="0" smtClean="0"/>
              <a:t>Clinics</a:t>
            </a:r>
          </a:p>
          <a:p>
            <a:pPr marL="228600" lvl="0" indent="-228600" eaLnBrk="1" hangingPunct="1">
              <a:buAutoNum type="arabicPeriod"/>
            </a:pPr>
            <a:r>
              <a:rPr lang="en-US" dirty="0" smtClean="0"/>
              <a:t>This hierarchy rolls up the</a:t>
            </a:r>
            <a:r>
              <a:rPr lang="en-US" baseline="0" dirty="0" smtClean="0"/>
              <a:t> entire way to Army level</a:t>
            </a:r>
          </a:p>
          <a:p>
            <a:pPr marL="685800" lvl="1" indent="-228600" eaLnBrk="1" hangingPunct="1">
              <a:buAutoNum type="arabicPeriod"/>
            </a:pPr>
            <a:r>
              <a:rPr lang="en-US" baseline="0" dirty="0" smtClean="0"/>
              <a:t>Transparency</a:t>
            </a:r>
          </a:p>
          <a:p>
            <a:pPr marL="228600" lvl="0" indent="-228600" eaLnBrk="1" hangingPunct="1">
              <a:buAutoNum type="arabicPeriod"/>
            </a:pPr>
            <a:r>
              <a:rPr lang="en-US" baseline="0" dirty="0" smtClean="0"/>
              <a:t>Can also pull by directorate, or break by other attributes depending on installation need </a:t>
            </a: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p:spPr>
        <p:txBody>
          <a:bodyPr lIns="94040" tIns="47020" rIns="94040" bIns="47020"/>
          <a:lstStyle/>
          <a:p>
            <a:endParaRPr lang="en-US" dirty="0" smtClean="0"/>
          </a:p>
        </p:txBody>
      </p:sp>
      <p:sp>
        <p:nvSpPr>
          <p:cNvPr id="308228" name="Slide Number Placeholder 3"/>
          <p:cNvSpPr txBox="1">
            <a:spLocks noGrp="1"/>
          </p:cNvSpPr>
          <p:nvPr/>
        </p:nvSpPr>
        <p:spPr bwMode="auto">
          <a:xfrm>
            <a:off x="4008500" y="8912089"/>
            <a:ext cx="3067040" cy="468486"/>
          </a:xfrm>
          <a:prstGeom prst="rect">
            <a:avLst/>
          </a:prstGeom>
          <a:noFill/>
          <a:ln w="9525">
            <a:noFill/>
            <a:miter lim="800000"/>
            <a:headEnd/>
            <a:tailEnd/>
          </a:ln>
        </p:spPr>
        <p:txBody>
          <a:bodyPr lIns="94040" tIns="47020" rIns="94040" bIns="47020" anchor="b"/>
          <a:lstStyle/>
          <a:p>
            <a:pPr algn="r" defTabSz="940588">
              <a:buClrTx/>
            </a:pPr>
            <a:fld id="{4BA3FFC2-97D3-4995-B485-08DF820DF009}" type="slidenum">
              <a:rPr lang="en-US" sz="1200" b="0"/>
              <a:pPr algn="r" defTabSz="940588">
                <a:buClrTx/>
              </a:pPr>
              <a:t>44</a:t>
            </a:fld>
            <a:endParaRPr lang="en-US" sz="1200" b="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p:spPr>
        <p:txBody>
          <a:bodyPr lIns="94040" tIns="47020" rIns="94040" bIns="47020"/>
          <a:lstStyle/>
          <a:p>
            <a:endParaRPr lang="en-US" dirty="0" smtClean="0"/>
          </a:p>
        </p:txBody>
      </p:sp>
      <p:sp>
        <p:nvSpPr>
          <p:cNvPr id="308228" name="Slide Number Placeholder 3"/>
          <p:cNvSpPr txBox="1">
            <a:spLocks noGrp="1"/>
          </p:cNvSpPr>
          <p:nvPr/>
        </p:nvSpPr>
        <p:spPr bwMode="auto">
          <a:xfrm>
            <a:off x="4008500" y="8912089"/>
            <a:ext cx="3067040" cy="468486"/>
          </a:xfrm>
          <a:prstGeom prst="rect">
            <a:avLst/>
          </a:prstGeom>
          <a:noFill/>
          <a:ln w="9525">
            <a:noFill/>
            <a:miter lim="800000"/>
            <a:headEnd/>
            <a:tailEnd/>
          </a:ln>
        </p:spPr>
        <p:txBody>
          <a:bodyPr lIns="94040" tIns="47020" rIns="94040" bIns="47020" anchor="b"/>
          <a:lstStyle/>
          <a:p>
            <a:pPr algn="r" defTabSz="940588">
              <a:buClrTx/>
            </a:pPr>
            <a:fld id="{4BA3FFC2-97D3-4995-B485-08DF820DF009}" type="slidenum">
              <a:rPr lang="en-US" sz="1200" b="0"/>
              <a:pPr algn="r" defTabSz="940588">
                <a:buClrTx/>
              </a:pPr>
              <a:t>45</a:t>
            </a:fld>
            <a:endParaRPr lang="en-US" sz="1200" b="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p:spPr>
        <p:txBody>
          <a:bodyPr lIns="94040" tIns="47020" rIns="94040" bIns="47020"/>
          <a:lstStyle/>
          <a:p>
            <a:endParaRPr lang="en-US" dirty="0" smtClean="0"/>
          </a:p>
        </p:txBody>
      </p:sp>
      <p:sp>
        <p:nvSpPr>
          <p:cNvPr id="308228" name="Slide Number Placeholder 3"/>
          <p:cNvSpPr txBox="1">
            <a:spLocks noGrp="1"/>
          </p:cNvSpPr>
          <p:nvPr/>
        </p:nvSpPr>
        <p:spPr bwMode="auto">
          <a:xfrm>
            <a:off x="4008500" y="8912089"/>
            <a:ext cx="3067040" cy="468486"/>
          </a:xfrm>
          <a:prstGeom prst="rect">
            <a:avLst/>
          </a:prstGeom>
          <a:noFill/>
          <a:ln w="9525">
            <a:noFill/>
            <a:miter lim="800000"/>
            <a:headEnd/>
            <a:tailEnd/>
          </a:ln>
        </p:spPr>
        <p:txBody>
          <a:bodyPr lIns="94040" tIns="47020" rIns="94040" bIns="47020" anchor="b"/>
          <a:lstStyle/>
          <a:p>
            <a:pPr algn="r" defTabSz="940588">
              <a:buClrTx/>
            </a:pPr>
            <a:fld id="{4BA3FFC2-97D3-4995-B485-08DF820DF009}" type="slidenum">
              <a:rPr lang="en-US" sz="1200" b="0"/>
              <a:pPr algn="r" defTabSz="940588">
                <a:buClrTx/>
              </a:pPr>
              <a:t>46</a:t>
            </a:fld>
            <a:endParaRPr lang="en-US" sz="1200" b="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9EDDC5F6-D82F-4F08-AB76-6369E4AE0734}" type="slidenum">
              <a:rPr lang="en-US"/>
              <a:pPr/>
              <a:t>48</a:t>
            </a:fld>
            <a:endParaRPr lang="en-US"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548A7227-99A4-4DBF-A1A2-1F4ED30A6A8F}" type="slidenum">
              <a:rPr lang="en-US"/>
              <a:pPr/>
              <a:t>49</a:t>
            </a:fld>
            <a:endParaRPr lang="en-US"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548A7227-99A4-4DBF-A1A2-1F4ED30A6A8F}" type="slidenum">
              <a:rPr lang="en-US"/>
              <a:pPr/>
              <a:t>50</a:t>
            </a:fld>
            <a:endParaRPr lang="en-US"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CF7F491B-72ED-4B31-A2A6-8AC320A6C28F}" type="slidenum">
              <a:rPr lang="en-US" sz="1200" b="0"/>
              <a:pPr algn="r">
                <a:buClrTx/>
              </a:pPr>
              <a:t>5</a:t>
            </a:fld>
            <a:endParaRPr lang="en-US" sz="1200" b="0" dirty="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19690677-FD57-4368-896F-4FFA2B2E7458}" type="slidenum">
              <a:rPr lang="en-US"/>
              <a:pPr/>
              <a:t>51</a:t>
            </a:fld>
            <a:endParaRPr lang="en-US" dirty="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19690677-FD57-4368-896F-4FFA2B2E7458}" type="slidenum">
              <a:rPr lang="en-US"/>
              <a:pPr/>
              <a:t>52</a:t>
            </a:fld>
            <a:endParaRPr lang="en-US" dirty="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F7690C25-AB12-4FA7-96F5-E591F9C04C5C}" type="slidenum">
              <a:rPr lang="en-US"/>
              <a:pPr/>
              <a:t>53</a:t>
            </a:fld>
            <a:endParaRPr lang="en-US" dirty="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91BAC39B-435A-4170-A46B-B0296D51AE08}" type="slidenum">
              <a:rPr lang="en-US"/>
              <a:pPr/>
              <a:t>54</a:t>
            </a:fld>
            <a:endParaRPr lang="en-US" dirty="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marL="228600" indent="-228600" eaLnBrk="1" hangingPunct="1">
              <a:buAutoNum type="arabicPeriod"/>
            </a:pPr>
            <a:r>
              <a:rPr lang="en-US" baseline="0" dirty="0" smtClean="0"/>
              <a:t>New initiative, there are currently maintenance standard rates and shop stock rates that are used. </a:t>
            </a:r>
          </a:p>
          <a:p>
            <a:pPr marL="228600" indent="-228600" eaLnBrk="1" hangingPunct="1">
              <a:buAutoNum type="arabicPeriod"/>
            </a:pPr>
            <a:r>
              <a:rPr lang="en-US" baseline="0" dirty="0" smtClean="0"/>
              <a:t>Isn’t an activity, not a verb. This is a capacity measure, may be USED to define an activity such as pick, pack, ship. </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Have both a rate and quantity associated with them (dollars/hour). </a:t>
            </a:r>
          </a:p>
          <a:p>
            <a:pPr eaLnBrk="1" hangingPunct="1"/>
            <a:r>
              <a:rPr lang="en-US" baseline="0" dirty="0" smtClean="0"/>
              <a:t>4.  Resource Pool, a group of resources that have similar skill sets and perform similar functions.</a:t>
            </a:r>
          </a:p>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EF892691-FE65-4652-B845-73780A1F5580}" type="slidenum">
              <a:rPr lang="en-US"/>
              <a:pPr/>
              <a:t>55</a:t>
            </a:fld>
            <a:endParaRPr lang="en-US" dirty="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t>Group by Like Kind Resources </a:t>
            </a:r>
          </a:p>
          <a:p>
            <a:pPr marL="685800" lvl="1" indent="-228600" eaLnBrk="1" hangingPunct="1">
              <a:buAutoNum type="arabicPeriod"/>
            </a:pPr>
            <a:r>
              <a:rPr lang="en-US" dirty="0" smtClean="0"/>
              <a:t>Equipment hours/</a:t>
            </a:r>
            <a:r>
              <a:rPr lang="en-US" baseline="0" dirty="0" smtClean="0"/>
              <a:t> Vehicle Hours </a:t>
            </a:r>
          </a:p>
          <a:p>
            <a:pPr marL="228600" lvl="0" indent="-228600" eaLnBrk="1" hangingPunct="1">
              <a:buAutoNum type="arabicPeriod"/>
            </a:pPr>
            <a:r>
              <a:rPr lang="en-US" baseline="0" dirty="0" smtClean="0"/>
              <a:t>Tend to be functionally specific</a:t>
            </a:r>
          </a:p>
          <a:p>
            <a:pPr marL="685800" lvl="1" indent="-228600" eaLnBrk="1" hangingPunct="1">
              <a:buAutoNum type="arabicPeriod"/>
            </a:pPr>
            <a:r>
              <a:rPr lang="en-US" baseline="0" dirty="0" smtClean="0"/>
              <a:t>Admin, workers, managers </a:t>
            </a:r>
            <a:endParaRPr lang="en-US" dirty="0" smtClean="0"/>
          </a:p>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5FD6F413-2024-455E-B9A5-64E512A1753F}" type="slidenum">
              <a:rPr lang="en-US"/>
              <a:pPr/>
              <a:t>56</a:t>
            </a:fld>
            <a:endParaRPr lang="en-US"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dirty="0" smtClean="0"/>
              <a:t>Reference Slide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EA8F7E76-5E5B-49A3-B33E-5EB585A10857}" type="slidenum">
              <a:rPr lang="en-US"/>
              <a:pPr/>
              <a:t>57</a:t>
            </a:fld>
            <a:endParaRPr lang="en-US" dirty="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marL="228600" indent="-228600" eaLnBrk="1" hangingPunct="1">
              <a:buAutoNum type="arabicPeriod"/>
            </a:pPr>
            <a:r>
              <a:rPr lang="en-US" baseline="0" dirty="0" smtClean="0"/>
              <a:t>If I’m trying to fix a uniform, are grandma, manual machine or sewing machine interchangeable?</a:t>
            </a:r>
          </a:p>
          <a:p>
            <a:pPr marL="228600" indent="-228600" eaLnBrk="1" hangingPunct="1">
              <a:buAutoNum type="arabicPeriod"/>
            </a:pPr>
            <a:r>
              <a:rPr lang="en-US" baseline="0" dirty="0" smtClean="0"/>
              <a:t>Must be similar in technology, these aren’t</a:t>
            </a:r>
          </a:p>
          <a:p>
            <a:pPr marL="228600" indent="-228600" eaLnBrk="1" hangingPunct="1">
              <a:buAutoNum type="arabicPeriod"/>
            </a:pPr>
            <a:r>
              <a:rPr lang="en-US" baseline="0" dirty="0" smtClean="0"/>
              <a:t>Labor pools of menders vs. machines </a:t>
            </a:r>
          </a:p>
          <a:p>
            <a:pPr marL="228600" indent="-228600" eaLnBrk="1" hangingPunct="1">
              <a:buAutoNum type="arabicPeriod"/>
            </a:pPr>
            <a:r>
              <a:rPr lang="en-US" baseline="0" dirty="0" smtClean="0"/>
              <a:t>Everyone will be assigned an activity type, regardless of civilian or military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B08B0A64-4354-4440-8A85-611CDCD8628D}" type="slidenum">
              <a:rPr lang="en-US"/>
              <a:pPr/>
              <a:t>58</a:t>
            </a:fld>
            <a:endParaRPr lang="en-US" dirty="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marL="228600" indent="-228600" eaLnBrk="1" hangingPunct="1">
              <a:buAutoNum type="arabicPeriod"/>
            </a:pPr>
            <a:r>
              <a:rPr lang="en-US" sz="1000" baseline="0" dirty="0" smtClean="0"/>
              <a:t>Activity Types in relation to capacity.  </a:t>
            </a:r>
          </a:p>
          <a:p>
            <a:pPr marL="228600" indent="-228600" eaLnBrk="1" hangingPunct="1">
              <a:buAutoNum type="arabicPeriod"/>
            </a:pPr>
            <a:r>
              <a:rPr lang="en-US" sz="1000" baseline="0" dirty="0" smtClean="0"/>
              <a:t>Activity Types can’t function as stand alone master data, must be associated with a Cost Center. </a:t>
            </a:r>
            <a:endParaRPr lang="en-US" sz="1000" dirty="0" smtClean="0"/>
          </a:p>
          <a:p>
            <a:pPr eaLnBrk="1" hangingPunct="1"/>
            <a:endParaRPr lang="en-US" sz="10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991243E5-ADCE-4F46-99A6-3A0B4DE26A28}" type="slidenum">
              <a:rPr lang="en-US"/>
              <a:pPr/>
              <a:t>59</a:t>
            </a:fld>
            <a:endParaRPr lang="en-US" dirty="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t>Two Types</a:t>
            </a:r>
            <a:r>
              <a:rPr lang="en-US" baseline="0" dirty="0" smtClean="0"/>
              <a:t> of Activity Types:</a:t>
            </a:r>
          </a:p>
          <a:p>
            <a:pPr marL="685800" lvl="1" indent="-228600" eaLnBrk="1" hangingPunct="1">
              <a:buAutoNum type="arabicPeriod"/>
            </a:pPr>
            <a:r>
              <a:rPr lang="en-US" baseline="0" dirty="0" smtClean="0"/>
              <a:t>Machines</a:t>
            </a:r>
          </a:p>
          <a:p>
            <a:pPr marL="1143000" lvl="2" indent="-228600" eaLnBrk="1" hangingPunct="1">
              <a:buAutoNum type="arabicPeriod"/>
            </a:pPr>
            <a:r>
              <a:rPr lang="en-US" baseline="0" dirty="0" smtClean="0"/>
              <a:t>Bulk come from IFS </a:t>
            </a:r>
          </a:p>
          <a:p>
            <a:pPr marL="1600200" lvl="3" indent="-228600" eaLnBrk="1" hangingPunct="1">
              <a:buAutoNum type="arabicPeriod"/>
            </a:pPr>
            <a:r>
              <a:rPr lang="en-US" baseline="0" dirty="0" smtClean="0"/>
              <a:t>Standard Shop Rates to charge work out for Demand Maintenance Orders </a:t>
            </a:r>
          </a:p>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1F3E10FE-F7B0-4D65-9C20-B278AA057F5B}" type="slidenum">
              <a:rPr lang="en-US"/>
              <a:pPr/>
              <a:t>60</a:t>
            </a:fld>
            <a:endParaRPr lang="en-US"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a:t>
            </a:r>
            <a:r>
              <a:rPr lang="en-US" baseline="0" dirty="0" smtClean="0"/>
              <a:t> Reviewed IFS and ascertain that equipment types are being used and associate an Activity Type. </a:t>
            </a:r>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6E01C3AA-EAC4-4383-BCC3-80F80C257551}" type="slidenum">
              <a:rPr lang="en-US" sz="1200" b="0"/>
              <a:pPr algn="r">
                <a:buClrTx/>
              </a:pPr>
              <a:t>6</a:t>
            </a:fld>
            <a:endParaRPr lang="en-US" sz="1200" b="0" dirty="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78D5CA42-23F5-4A7F-B228-B72C05487861}" type="slidenum">
              <a:rPr lang="en-US"/>
              <a:pPr/>
              <a:t>61</a:t>
            </a:fld>
            <a:endParaRPr lang="en-US" dirty="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marL="228600" lvl="0" indent="-228600" eaLnBrk="1" hangingPunct="1">
              <a:buAutoNum type="arabicPeriod"/>
            </a:pPr>
            <a:r>
              <a:rPr lang="en-US" baseline="0" dirty="0" smtClean="0"/>
              <a:t>People </a:t>
            </a:r>
          </a:p>
          <a:p>
            <a:pPr marL="685800" lvl="1" indent="-228600" eaLnBrk="1" hangingPunct="1">
              <a:buAutoNum type="arabicPeriod"/>
            </a:pPr>
            <a:r>
              <a:rPr lang="en-US" baseline="0" dirty="0" smtClean="0"/>
              <a:t>Comes from Faces to Spaces activity completed by DASA-CE Capture Team</a:t>
            </a:r>
          </a:p>
          <a:p>
            <a:pPr marL="1143000" lvl="2" indent="-228600" eaLnBrk="1" hangingPunct="1">
              <a:buAutoNum type="arabicPeriod"/>
            </a:pPr>
            <a:r>
              <a:rPr lang="en-US" baseline="0" dirty="0" smtClean="0"/>
              <a:t>Bands are needed to stratify the variance in the standard rates. </a:t>
            </a:r>
          </a:p>
          <a:p>
            <a:pPr marL="1143000" lvl="2" indent="-228600" eaLnBrk="1" hangingPunct="1">
              <a:buAutoNum type="arabicPeriod"/>
            </a:pPr>
            <a:r>
              <a:rPr lang="en-US" baseline="0" dirty="0" smtClean="0"/>
              <a:t>These don’t correlate specifically to NSPS Bands, we understand that NSPS is being phased out. </a:t>
            </a:r>
          </a:p>
          <a:p>
            <a:pPr marL="1143000" lvl="2" indent="-228600" eaLnBrk="1" hangingPunct="1">
              <a:buAutoNum type="arabicPeriod"/>
            </a:pPr>
            <a:r>
              <a:rPr lang="en-US" baseline="0" dirty="0" smtClean="0"/>
              <a:t>A tool to assist with this calculation has been created and will be given to you for deployment. </a:t>
            </a:r>
          </a:p>
          <a:p>
            <a:pPr marL="685800" lvl="1" indent="-228600" eaLnBrk="1" hangingPunct="1">
              <a:buAutoNum type="arabicPeriod"/>
            </a:pPr>
            <a:r>
              <a:rPr lang="en-US" baseline="0" dirty="0" smtClean="0"/>
              <a:t>Need to fit into a group that has been established, there is no way to create one off Activity Types. </a:t>
            </a:r>
            <a:endParaRPr lang="en-US" dirty="0" smtClean="0"/>
          </a:p>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6DE97F3A-8228-41D6-AE02-DAE6D2BA1A7F}" type="slidenum">
              <a:rPr lang="en-US"/>
              <a:pPr/>
              <a:t>62</a:t>
            </a:fld>
            <a:endParaRPr lang="en-US"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F5E3C668-0A11-4BAF-A716-697916291F0D}" type="slidenum">
              <a:rPr lang="en-US"/>
              <a:pPr/>
              <a:t>63</a:t>
            </a:fld>
            <a:endParaRPr lang="en-US" dirty="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E50C8EB-B12E-415F-B3AC-E84C1A430AAD}" type="slidenum">
              <a:rPr lang="en-US"/>
              <a:pPr/>
              <a:t>64</a:t>
            </a:fld>
            <a:endParaRPr lang="en-US" dirty="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E50C8EB-B12E-415F-B3AC-E84C1A430AAD}" type="slidenum">
              <a:rPr lang="en-US"/>
              <a:pPr/>
              <a:t>65</a:t>
            </a:fld>
            <a:endParaRPr lang="en-US" dirty="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94041" tIns="47021" rIns="94041" bIns="47021" anchor="b"/>
          <a:lstStyle/>
          <a:p>
            <a:pPr algn="r" defTabSz="895798">
              <a:buClrTx/>
            </a:pPr>
            <a:fld id="{A23F64C5-423D-47FD-8700-DE1F3AADC864}" type="slidenum">
              <a:rPr lang="en-US" sz="1300" b="0"/>
              <a:pPr algn="r" defTabSz="895798">
                <a:buClrTx/>
              </a:pPr>
              <a:t>66</a:t>
            </a:fld>
            <a:endParaRPr lang="en-US" sz="1300" b="0" dirty="0"/>
          </a:p>
        </p:txBody>
      </p:sp>
      <p:sp>
        <p:nvSpPr>
          <p:cNvPr id="508931" name="Rectangle 2"/>
          <p:cNvSpPr>
            <a:spLocks noGrp="1" noRot="1" noChangeAspect="1" noChangeArrowheads="1" noTextEdit="1"/>
          </p:cNvSpPr>
          <p:nvPr>
            <p:ph type="sldImg"/>
          </p:nvPr>
        </p:nvSpPr>
        <p:spPr>
          <a:ln/>
        </p:spPr>
      </p:sp>
      <p:sp>
        <p:nvSpPr>
          <p:cNvPr id="508932" name="Rectangle 3"/>
          <p:cNvSpPr>
            <a:spLocks noGrp="1" noChangeArrowheads="1"/>
          </p:cNvSpPr>
          <p:nvPr>
            <p:ph type="body" idx="1"/>
          </p:nvPr>
        </p:nvSpPr>
        <p:spPr>
          <a:noFill/>
          <a:ln/>
        </p:spPr>
        <p:txBody>
          <a:bodyPr lIns="94041" tIns="47021" rIns="94041" bIns="47021"/>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5" name="Notes Placeholder 2"/>
          <p:cNvSpPr>
            <a:spLocks noGrp="1"/>
          </p:cNvSpPr>
          <p:nvPr>
            <p:ph type="body" idx="1"/>
          </p:nvPr>
        </p:nvSpPr>
        <p:spPr>
          <a:noFill/>
          <a:ln/>
        </p:spPr>
        <p:txBody>
          <a:bodyPr lIns="94041" tIns="47021" rIns="94041" bIns="47021"/>
          <a:lstStyle/>
          <a:p>
            <a:r>
              <a:rPr lang="en-US" dirty="0" smtClean="0"/>
              <a:t>Time Tracking is the posting of the hours worked by task</a:t>
            </a:r>
          </a:p>
          <a:p>
            <a:r>
              <a:rPr lang="en-US" dirty="0" smtClean="0"/>
              <a:t>Attendance is indicating that an employee is present for work </a:t>
            </a:r>
          </a:p>
        </p:txBody>
      </p:sp>
      <p:sp>
        <p:nvSpPr>
          <p:cNvPr id="515076" name="Slide Number Placeholder 3"/>
          <p:cNvSpPr txBox="1">
            <a:spLocks noGrp="1"/>
          </p:cNvSpPr>
          <p:nvPr/>
        </p:nvSpPr>
        <p:spPr bwMode="auto">
          <a:xfrm>
            <a:off x="4008500" y="8912089"/>
            <a:ext cx="3067040" cy="468486"/>
          </a:xfrm>
          <a:prstGeom prst="rect">
            <a:avLst/>
          </a:prstGeom>
          <a:noFill/>
          <a:ln w="9525">
            <a:noFill/>
            <a:miter lim="800000"/>
            <a:headEnd/>
            <a:tailEnd/>
          </a:ln>
        </p:spPr>
        <p:txBody>
          <a:bodyPr lIns="94041" tIns="47021" rIns="94041" bIns="47021" anchor="b"/>
          <a:lstStyle/>
          <a:p>
            <a:pPr algn="r" defTabSz="940588">
              <a:buClrTx/>
            </a:pPr>
            <a:fld id="{BA1428DA-F3B9-4DA0-BF1F-B79B61A3B3B3}" type="slidenum">
              <a:rPr lang="en-US" sz="1300" b="0"/>
              <a:pPr algn="r" defTabSz="940588">
                <a:buClrTx/>
              </a:pPr>
              <a:t>68</a:t>
            </a:fld>
            <a:endParaRPr lang="en-US" sz="1300" b="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F3FA2E4E-68E5-44D4-8F70-14E49A5A64BB}" type="slidenum">
              <a:rPr lang="en-US" sz="1200" b="0"/>
              <a:pPr algn="r">
                <a:buClrTx/>
              </a:pPr>
              <a:t>7</a:t>
            </a:fld>
            <a:endParaRPr lang="en-US" sz="1200" b="0" dirty="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a:ln/>
        </p:spPr>
      </p:sp>
      <p:sp>
        <p:nvSpPr>
          <p:cNvPr id="527363" name="Notes Placeholder 2"/>
          <p:cNvSpPr>
            <a:spLocks noGrp="1"/>
          </p:cNvSpPr>
          <p:nvPr>
            <p:ph type="body" idx="1"/>
          </p:nvPr>
        </p:nvSpPr>
        <p:spPr>
          <a:noFill/>
          <a:ln/>
        </p:spPr>
        <p:txBody>
          <a:bodyPr lIns="94041" tIns="47021" rIns="94041" bIns="47021"/>
          <a:lstStyle/>
          <a:p>
            <a:endParaRPr lang="en-US" dirty="0" smtClean="0"/>
          </a:p>
        </p:txBody>
      </p:sp>
      <p:sp>
        <p:nvSpPr>
          <p:cNvPr id="527364" name="Slide Number Placeholder 3"/>
          <p:cNvSpPr txBox="1">
            <a:spLocks noGrp="1"/>
          </p:cNvSpPr>
          <p:nvPr/>
        </p:nvSpPr>
        <p:spPr bwMode="auto">
          <a:xfrm>
            <a:off x="4008500" y="8912089"/>
            <a:ext cx="3067040" cy="468486"/>
          </a:xfrm>
          <a:prstGeom prst="rect">
            <a:avLst/>
          </a:prstGeom>
          <a:noFill/>
          <a:ln w="9525">
            <a:noFill/>
            <a:miter lim="800000"/>
            <a:headEnd/>
            <a:tailEnd/>
          </a:ln>
        </p:spPr>
        <p:txBody>
          <a:bodyPr lIns="94041" tIns="47021" rIns="94041" bIns="47021" anchor="b"/>
          <a:lstStyle/>
          <a:p>
            <a:pPr algn="r" defTabSz="940588">
              <a:buClrTx/>
            </a:pPr>
            <a:fld id="{38C9C5A4-82DD-4600-A930-0FCDD45008E0}" type="slidenum">
              <a:rPr lang="en-US" sz="1300" b="0"/>
              <a:pPr algn="r" defTabSz="940588">
                <a:buClrTx/>
              </a:pPr>
              <a:t>74</a:t>
            </a:fld>
            <a:endParaRPr lang="en-US" sz="1300" b="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94041" tIns="47021" rIns="94041" bIns="47021" anchor="b"/>
          <a:lstStyle/>
          <a:p>
            <a:pPr algn="r" defTabSz="940588">
              <a:buClrTx/>
            </a:pPr>
            <a:fld id="{5DA2C468-2BEE-415C-9B15-82E8F2FCBAB3}" type="slidenum">
              <a:rPr lang="en-US" sz="1300" b="0"/>
              <a:pPr algn="r" defTabSz="940588">
                <a:buClrTx/>
              </a:pPr>
              <a:t>76</a:t>
            </a:fld>
            <a:endParaRPr lang="en-US" sz="1300" b="0" dirty="0"/>
          </a:p>
        </p:txBody>
      </p:sp>
      <p:sp>
        <p:nvSpPr>
          <p:cNvPr id="531459" name="Rectangle 2"/>
          <p:cNvSpPr>
            <a:spLocks noGrp="1" noRot="1" noChangeAspect="1" noChangeArrowheads="1" noTextEdit="1"/>
          </p:cNvSpPr>
          <p:nvPr>
            <p:ph type="sldImg"/>
          </p:nvPr>
        </p:nvSpPr>
        <p:spPr>
          <a:ln/>
        </p:spPr>
      </p:sp>
      <p:sp>
        <p:nvSpPr>
          <p:cNvPr id="531460" name="Rectangle 3"/>
          <p:cNvSpPr>
            <a:spLocks noGrp="1" noChangeArrowheads="1"/>
          </p:cNvSpPr>
          <p:nvPr>
            <p:ph type="body" idx="1"/>
          </p:nvPr>
        </p:nvSpPr>
        <p:spPr>
          <a:noFill/>
          <a:ln/>
        </p:spPr>
        <p:txBody>
          <a:bodyPr lIns="94041" tIns="47021" rIns="94041" bIns="47021"/>
          <a:lstStyle/>
          <a:p>
            <a:endParaRPr lang="en-US" dirty="0" smtClean="0">
              <a:solidFill>
                <a:srgbClr val="FF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noFill/>
          <a:ln/>
        </p:spPr>
        <p:txBody>
          <a:bodyPr lIns="94041" tIns="47021" rIns="94041" bIns="47021"/>
          <a:lstStyle/>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84B8E3A8-927C-4FF8-9F65-1ACFDED9C532}" type="slidenum">
              <a:rPr lang="en-US" sz="1200" b="0"/>
              <a:pPr algn="r">
                <a:buClrTx/>
              </a:pPr>
              <a:t>80</a:t>
            </a:fld>
            <a:endParaRPr lang="en-US" sz="1200" b="0" dirty="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EA5FAC25-FCB8-456A-9BFE-4A2B08B1FE15}" type="slidenum">
              <a:rPr lang="en-US" sz="1200" b="0"/>
              <a:pPr algn="r">
                <a:buClrTx/>
              </a:pPr>
              <a:t>8</a:t>
            </a:fld>
            <a:endParaRPr lang="en-US" sz="1200" b="0" dirty="0"/>
          </a:p>
        </p:txBody>
      </p:sp>
      <p:sp>
        <p:nvSpPr>
          <p:cNvPr id="318467" name="Rectangle 2"/>
          <p:cNvSpPr>
            <a:spLocks noGrp="1" noRot="1" noChangeAspect="1" noChangeArrowheads="1" noTextEdit="1"/>
          </p:cNvSpPr>
          <p:nvPr>
            <p:ph type="sldImg"/>
          </p:nvPr>
        </p:nvSpPr>
        <p:spPr>
          <a:xfrm>
            <a:off x="1198563" y="709613"/>
            <a:ext cx="4681537" cy="3511550"/>
          </a:xfrm>
          <a:ln w="12700" cap="flat">
            <a:solidFill>
              <a:schemeClr val="tx1"/>
            </a:solidFill>
          </a:ln>
        </p:spPr>
      </p:sp>
      <p:sp>
        <p:nvSpPr>
          <p:cNvPr id="318468" name="Rectangle 3"/>
          <p:cNvSpPr>
            <a:spLocks noGrp="1" noChangeArrowheads="1"/>
          </p:cNvSpPr>
          <p:nvPr>
            <p:ph type="body" idx="1"/>
          </p:nvPr>
        </p:nvSpPr>
        <p:spPr>
          <a:xfrm>
            <a:off x="942996" y="4456820"/>
            <a:ext cx="5191084" cy="4222577"/>
          </a:xfrm>
          <a:noFill/>
          <a:ln/>
        </p:spPr>
        <p:txBody>
          <a:bodyPr lIns="94446" tIns="47223" rIns="94446" bIns="47223"/>
          <a:lstStyle/>
          <a:p>
            <a:pPr eaLnBrk="1" hangingPunct="1"/>
            <a:endParaRPr lang="en-US" sz="1400" dirty="0" smtClean="0">
              <a:solidFill>
                <a:schemeClr val="tx2"/>
              </a:solidFill>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5E651822-9546-45E6-83F2-A67B975E7B5F}" type="slidenum">
              <a:rPr lang="en-US"/>
              <a:pPr/>
              <a:t>81</a:t>
            </a:fld>
            <a:endParaRPr lang="en-US" dirty="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C308DBA6-FBC8-4BC3-A08E-9DBA6B761F67}" type="slidenum">
              <a:rPr lang="en-US"/>
              <a:pPr/>
              <a:t>82</a:t>
            </a:fld>
            <a:endParaRPr lang="en-US" dirty="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1DD6E928-6B16-49C9-87F4-D11CCDA6E238}" type="slidenum">
              <a:rPr lang="en-US"/>
              <a:pPr/>
              <a:t>83</a:t>
            </a:fld>
            <a:endParaRPr lang="en-US" dirty="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1DD6E928-6B16-49C9-87F4-D11CCDA6E238}" type="slidenum">
              <a:rPr lang="en-US"/>
              <a:pPr/>
              <a:t>84</a:t>
            </a:fld>
            <a:endParaRPr lang="en-US" dirty="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C256D36C-DD49-44DE-B4A1-C4D47DD3289F}" type="slidenum">
              <a:rPr lang="en-US"/>
              <a:pPr/>
              <a:t>85</a:t>
            </a:fld>
            <a:endParaRPr lang="en-US" dirty="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B2056D27-A24F-4E1F-B404-FE2585866198}" type="slidenum">
              <a:rPr lang="en-US"/>
              <a:pPr/>
              <a:t>86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DA2A049F-B86F-4647-9020-DE56F97B3701}" type="slidenum">
              <a:rPr lang="en-US"/>
              <a:pPr/>
              <a:t>87</a:t>
            </a:fld>
            <a:endParaRPr lang="en-US" dirty="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DA2A049F-B86F-4647-9020-DE56F97B3701}" type="slidenum">
              <a:rPr lang="en-US"/>
              <a:pPr/>
              <a:t>88</a:t>
            </a:fld>
            <a:endParaRPr lang="en-US" dirty="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03AF1770-DCC8-4D22-8310-15EC8B0D59E9}" type="slidenum">
              <a:rPr lang="en-US"/>
              <a:pPr/>
              <a:t>89</a:t>
            </a:fld>
            <a:endParaRPr lang="en-US" dirty="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73098D8-66F7-4B11-8575-559DFE97C011}" type="slidenum">
              <a:rPr lang="en-US"/>
              <a:pPr/>
              <a:t>90</a:t>
            </a:fld>
            <a:endParaRPr lang="en-US" dirty="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B7A03179-CDBD-40D5-A438-BBB77CE47257}" type="slidenum">
              <a:rPr lang="en-US" sz="1200" b="0"/>
              <a:pPr algn="r">
                <a:buClrTx/>
              </a:pPr>
              <a:t>9</a:t>
            </a:fld>
            <a:endParaRPr lang="en-US" sz="1200" b="0" dirty="0"/>
          </a:p>
        </p:txBody>
      </p:sp>
      <p:sp>
        <p:nvSpPr>
          <p:cNvPr id="320515" name="Rectangle 2"/>
          <p:cNvSpPr>
            <a:spLocks noGrp="1" noRot="1" noChangeAspect="1" noChangeArrowheads="1" noTextEdit="1"/>
          </p:cNvSpPr>
          <p:nvPr>
            <p:ph type="sldImg"/>
          </p:nvPr>
        </p:nvSpPr>
        <p:spPr>
          <a:xfrm>
            <a:off x="1198563" y="709613"/>
            <a:ext cx="4681537" cy="3511550"/>
          </a:xfrm>
          <a:ln w="12700" cap="flat">
            <a:solidFill>
              <a:schemeClr val="tx1"/>
            </a:solidFill>
          </a:ln>
        </p:spPr>
      </p:sp>
      <p:sp>
        <p:nvSpPr>
          <p:cNvPr id="320516" name="Rectangle 3"/>
          <p:cNvSpPr>
            <a:spLocks noGrp="1" noChangeArrowheads="1"/>
          </p:cNvSpPr>
          <p:nvPr>
            <p:ph type="body" idx="1"/>
          </p:nvPr>
        </p:nvSpPr>
        <p:spPr>
          <a:xfrm>
            <a:off x="942996" y="4456820"/>
            <a:ext cx="5191084" cy="4222577"/>
          </a:xfrm>
          <a:noFill/>
          <a:ln/>
        </p:spPr>
        <p:txBody>
          <a:bodyPr lIns="94446" tIns="47223" rIns="94446" bIns="47223"/>
          <a:lstStyle/>
          <a:p>
            <a:pPr eaLnBrk="1" hangingPunct="1">
              <a:spcBef>
                <a:spcPct val="0"/>
              </a:spcBef>
            </a:pPr>
            <a:endParaRPr lang="en-US" sz="1400" dirty="0" smtClean="0">
              <a:solidFill>
                <a:schemeClr val="tx2"/>
              </a:solidFill>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3BC61712-3D75-4737-AF95-A0356908B700}" type="slidenum">
              <a:rPr lang="en-US"/>
              <a:pPr/>
              <a:t>91</a:t>
            </a:fld>
            <a:endParaRPr lang="en-US" dirty="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4008500" y="8912089"/>
            <a:ext cx="3067040" cy="468486"/>
          </a:xfrm>
          <a:prstGeom prst="rect">
            <a:avLst/>
          </a:prstGeom>
          <a:noFill/>
          <a:ln w="9525">
            <a:noFill/>
            <a:miter lim="800000"/>
            <a:headEnd/>
            <a:tailEnd/>
          </a:ln>
        </p:spPr>
        <p:txBody>
          <a:bodyPr lIns="88956" tIns="44478" rIns="88956" bIns="44478" anchor="b"/>
          <a:lstStyle/>
          <a:p>
            <a:pPr algn="r">
              <a:buClrTx/>
            </a:pPr>
            <a:fld id="{3CFD6E7D-A9FC-4C1C-A2F2-CEC4A2BB90BE}" type="slidenum">
              <a:rPr lang="en-US" sz="1200" b="0"/>
              <a:pPr algn="r">
                <a:buClrTx/>
              </a:pPr>
              <a:t>92</a:t>
            </a:fld>
            <a:endParaRPr lang="en-US" sz="1200" b="0" dirty="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44A9305-72B6-4B5A-8D08-95DF82955A90}" type="slidenum">
              <a:rPr lang="en-US"/>
              <a:pPr/>
              <a:t>93</a:t>
            </a:fld>
            <a:endParaRPr lang="en-US" dirty="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120B6587-F6EB-4E11-B733-F92077D8D709}" type="slidenum">
              <a:rPr lang="en-US"/>
              <a:pPr/>
              <a:t>94</a:t>
            </a:fld>
            <a:endParaRPr lang="en-US" dirty="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xfrm>
            <a:off x="1193800" y="703263"/>
            <a:ext cx="4689475" cy="3517900"/>
          </a:xfrm>
          <a:ln/>
        </p:spPr>
      </p:sp>
      <p:sp>
        <p:nvSpPr>
          <p:cNvPr id="340995" name="Notes Placeholder 2"/>
          <p:cNvSpPr>
            <a:spLocks noGrp="1"/>
          </p:cNvSpPr>
          <p:nvPr>
            <p:ph type="body" idx="1"/>
          </p:nvPr>
        </p:nvSpPr>
        <p:spPr>
          <a:xfrm>
            <a:off x="708015" y="4456820"/>
            <a:ext cx="5661046" cy="4222577"/>
          </a:xfrm>
          <a:noFill/>
          <a:ln/>
        </p:spPr>
        <p:txBody>
          <a:bodyPr lIns="94031" tIns="47015" rIns="94031" bIns="47015"/>
          <a:lstStyle/>
          <a:p>
            <a:r>
              <a:rPr lang="en-US" dirty="0" smtClean="0"/>
              <a:t>Talk to the Internal Order Master Data that must be captured at the APC Level for reporting purposes, but budget execution must take place at Cost Center Directorate Level.</a:t>
            </a:r>
          </a:p>
        </p:txBody>
      </p:sp>
      <p:sp>
        <p:nvSpPr>
          <p:cNvPr id="340996" name="Slide Number Placeholder 3"/>
          <p:cNvSpPr txBox="1">
            <a:spLocks noGrp="1"/>
          </p:cNvSpPr>
          <p:nvPr/>
        </p:nvSpPr>
        <p:spPr bwMode="auto">
          <a:xfrm>
            <a:off x="4008500" y="8910537"/>
            <a:ext cx="3067040" cy="470038"/>
          </a:xfrm>
          <a:prstGeom prst="rect">
            <a:avLst/>
          </a:prstGeom>
          <a:noFill/>
          <a:ln w="9525">
            <a:noFill/>
            <a:miter lim="800000"/>
            <a:headEnd/>
            <a:tailEnd/>
          </a:ln>
        </p:spPr>
        <p:txBody>
          <a:bodyPr lIns="94031" tIns="47015" rIns="94031" bIns="47015" anchor="b"/>
          <a:lstStyle/>
          <a:p>
            <a:pPr algn="r" defTabSz="939043">
              <a:buClrTx/>
            </a:pPr>
            <a:fld id="{E046A081-8703-45F4-A7FC-3F53550F88B6}" type="slidenum">
              <a:rPr lang="en-US" sz="1200" b="0">
                <a:cs typeface="Arial" pitchFamily="34" charset="0"/>
              </a:rPr>
              <a:pPr algn="r" defTabSz="939043">
                <a:buClrTx/>
              </a:pPr>
              <a:t>95</a:t>
            </a:fld>
            <a:endParaRPr lang="en-US" sz="1200" b="0" dirty="0">
              <a:cs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D6CD66B4-6E40-42CA-AD9E-700DC8259102}" type="slidenum">
              <a:rPr lang="en-US"/>
              <a:pPr/>
              <a:t>96</a:t>
            </a:fld>
            <a:endParaRPr lang="en-US" dirty="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a:noFill/>
          <a:ln/>
        </p:spPr>
        <p:txBody>
          <a:bodyPr/>
          <a:lstStyle/>
          <a:p>
            <a:pPr marL="228600" indent="-228600">
              <a:buAutoNum type="arabicPeriod"/>
            </a:pPr>
            <a:r>
              <a:rPr lang="en-US" dirty="0" smtClean="0"/>
              <a:t>Not subsuming the DTS systems</a:t>
            </a:r>
          </a:p>
          <a:p>
            <a:pPr marL="228600" indent="-228600">
              <a:buAutoNum type="arabicPeriod"/>
            </a:pPr>
            <a:r>
              <a:rPr lang="en-US" dirty="0" smtClean="0"/>
              <a:t>Similar</a:t>
            </a:r>
            <a:r>
              <a:rPr lang="en-US" baseline="0" dirty="0" smtClean="0"/>
              <a:t> to being able to pass audit requirements, other caveats are part of the change to an ERP system: SFIS Compliance, DOD FMR, Availability Check </a:t>
            </a:r>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p:cNvSpPr>
            <a:spLocks noGrp="1" noRot="1" noChangeAspect="1" noTextEdit="1"/>
          </p:cNvSpPr>
          <p:nvPr>
            <p:ph type="sldImg"/>
          </p:nvPr>
        </p:nvSpPr>
        <p:spPr>
          <a:ln/>
        </p:spPr>
      </p:sp>
      <p:sp>
        <p:nvSpPr>
          <p:cNvPr id="486403" name="Notes Placeholder 2"/>
          <p:cNvSpPr>
            <a:spLocks noGrp="1"/>
          </p:cNvSpPr>
          <p:nvPr>
            <p:ph type="body" idx="1"/>
          </p:nvPr>
        </p:nvSpPr>
        <p:spPr>
          <a:noFill/>
          <a:ln/>
        </p:spPr>
        <p:txBody>
          <a:bodyPr lIns="94041" tIns="47021" rIns="94041" bIns="47021"/>
          <a:lstStyle/>
          <a:p>
            <a:pPr marL="228600" indent="-228600">
              <a:buAutoNum type="arabicPeriod"/>
            </a:pPr>
            <a:r>
              <a:rPr lang="en-US" baseline="0" dirty="0" smtClean="0"/>
              <a:t>Are you traveling to support an American Red Cross Initiative? Traveling to Support G-8? Traveling to Support the GFEBS Project</a:t>
            </a:r>
          </a:p>
          <a:p>
            <a:pPr marL="228600" indent="-228600">
              <a:buAutoNum type="arabicPeriod"/>
            </a:pPr>
            <a:r>
              <a:rPr lang="en-US" baseline="0" dirty="0" smtClean="0"/>
              <a:t>Is further information needed? Does it matter that while traveling for G-8 I was pulled in transit to fly elsewhere?</a:t>
            </a:r>
          </a:p>
          <a:p>
            <a:pPr marL="228600" indent="-228600">
              <a:buAutoNum type="arabicPeriod"/>
            </a:pPr>
            <a:r>
              <a:rPr lang="en-US" baseline="0" dirty="0" smtClean="0"/>
              <a:t>No, because G-8 might make the cost up elsewhere. </a:t>
            </a:r>
            <a:endParaRPr lang="en-US" dirty="0" smtClean="0"/>
          </a:p>
        </p:txBody>
      </p:sp>
      <p:sp>
        <p:nvSpPr>
          <p:cNvPr id="486404" name="Slide Number Placeholder 3"/>
          <p:cNvSpPr txBox="1">
            <a:spLocks noGrp="1"/>
          </p:cNvSpPr>
          <p:nvPr/>
        </p:nvSpPr>
        <p:spPr bwMode="auto">
          <a:xfrm>
            <a:off x="4008500" y="8912089"/>
            <a:ext cx="3067040" cy="468486"/>
          </a:xfrm>
          <a:prstGeom prst="rect">
            <a:avLst/>
          </a:prstGeom>
          <a:noFill/>
          <a:ln w="9525">
            <a:noFill/>
            <a:miter lim="800000"/>
            <a:headEnd/>
            <a:tailEnd/>
          </a:ln>
        </p:spPr>
        <p:txBody>
          <a:bodyPr lIns="94041" tIns="47021" rIns="94041" bIns="47021" anchor="b"/>
          <a:lstStyle/>
          <a:p>
            <a:pPr algn="r" defTabSz="940588">
              <a:buClrTx/>
            </a:pPr>
            <a:fld id="{B45CCB91-A173-4C4C-B821-2126390C22D2}" type="slidenum">
              <a:rPr lang="en-US" sz="1300" b="0"/>
              <a:pPr algn="r" defTabSz="940588">
                <a:buClrTx/>
              </a:pPr>
              <a:t>98</a:t>
            </a:fld>
            <a:endParaRPr lang="en-US" sz="1300" b="0"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lIns="94041" tIns="47021" rIns="94041" bIns="47021"/>
          <a:lstStyle/>
          <a:p>
            <a:pPr marL="228600" indent="-228600">
              <a:buAutoNum type="arabicPeriod"/>
            </a:pPr>
            <a:r>
              <a:rPr lang="en-US" dirty="0" smtClean="0"/>
              <a:t>Sometimes</a:t>
            </a:r>
            <a:r>
              <a:rPr lang="en-US" baseline="0" dirty="0" smtClean="0"/>
              <a:t> when we go out for pre-deployment, people get anxious because they think we’re dictating that LOA’s needed to be created for every organization. If you pay for all travel out of organizations then yes, but you can post it at a higher level if all travel is posted to a higher level. </a:t>
            </a:r>
          </a:p>
          <a:p>
            <a:pPr marL="228600" indent="-228600">
              <a:buAutoNum type="arabicPeriod"/>
            </a:pPr>
            <a:r>
              <a:rPr lang="en-US" baseline="0" dirty="0" smtClean="0"/>
              <a:t>There are times when there are more LOA’s in DTS for an installation, then APCs. Why is this? Traveler’s can’t select the right LOA in DTS.</a:t>
            </a:r>
          </a:p>
          <a:p>
            <a:pPr marL="228600" indent="-228600">
              <a:buAutoNum type="arabicPeriod"/>
            </a:pPr>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a:noFill/>
          <a:ln/>
        </p:spPr>
        <p:txBody>
          <a:bodyPr lIns="94041" tIns="47021" rIns="94041" bIns="47021"/>
          <a:lstStyle/>
          <a:p>
            <a:pPr marL="228600" indent="-228600">
              <a:buAutoNum type="arabicPeriod"/>
            </a:pPr>
            <a:r>
              <a:rPr lang="en-US" dirty="0" smtClean="0"/>
              <a:t>Travel for specific event or</a:t>
            </a:r>
            <a:r>
              <a:rPr lang="en-US" baseline="0" dirty="0" smtClean="0"/>
              <a:t> reason</a:t>
            </a:r>
          </a:p>
          <a:p>
            <a:pPr marL="228600" indent="-228600">
              <a:buAutoNum type="arabicPeriod"/>
            </a:pPr>
            <a:r>
              <a:rPr lang="en-US" baseline="0" dirty="0" smtClean="0"/>
              <a:t>Can setup different LOAs that spend multiple kinds of money but hitting the same IO, so if you have a FORSCOM/IMCOM conference that CMD wants to track costs for but every different Funds Center must pay to send their resources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descr="AFM seal bright"/>
          <p:cNvPicPr>
            <a:picLocks noChangeAspect="1" noChangeArrowheads="1"/>
          </p:cNvPicPr>
          <p:nvPr userDrawn="1"/>
        </p:nvPicPr>
        <p:blipFill>
          <a:blip r:embed="rId2" cstate="print"/>
          <a:srcRect/>
          <a:stretch>
            <a:fillRect/>
          </a:stretch>
        </p:blipFill>
        <p:spPr bwMode="auto">
          <a:xfrm>
            <a:off x="49213" y="112713"/>
            <a:ext cx="1246187" cy="1238250"/>
          </a:xfrm>
          <a:prstGeom prst="rect">
            <a:avLst/>
          </a:prstGeom>
          <a:noFill/>
          <a:ln w="9525">
            <a:noFill/>
            <a:miter lim="800000"/>
            <a:headEnd/>
            <a:tailEnd/>
          </a:ln>
        </p:spPr>
      </p:pic>
      <p:pic>
        <p:nvPicPr>
          <p:cNvPr id="3" name="Picture 12"/>
          <p:cNvPicPr>
            <a:picLocks noChangeAspect="1" noChangeArrowheads="1"/>
          </p:cNvPicPr>
          <p:nvPr userDrawn="1"/>
        </p:nvPicPr>
        <p:blipFill>
          <a:blip r:embed="rId3" cstate="print"/>
          <a:srcRect/>
          <a:stretch>
            <a:fillRect/>
          </a:stretch>
        </p:blipFill>
        <p:spPr bwMode="auto">
          <a:xfrm>
            <a:off x="7977188" y="146050"/>
            <a:ext cx="1101725" cy="1085850"/>
          </a:xfrm>
          <a:prstGeom prst="rect">
            <a:avLst/>
          </a:prstGeom>
          <a:noFill/>
          <a:ln w="9525">
            <a:noFill/>
            <a:miter lim="800000"/>
            <a:headEnd/>
            <a:tailEnd/>
          </a:ln>
        </p:spPr>
      </p:pic>
      <p:sp>
        <p:nvSpPr>
          <p:cNvPr id="4" name="Footer Placeholder 3"/>
          <p:cNvSpPr>
            <a:spLocks noGrp="1"/>
          </p:cNvSpPr>
          <p:nvPr>
            <p:ph type="ftr" sz="quarter" idx="3"/>
          </p:nvPr>
        </p:nvSpPr>
        <p:spPr>
          <a:xfrm>
            <a:off x="0" y="632460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b="0" dirty="0" smtClean="0"/>
              <a:t>S2L7_p</a:t>
            </a:r>
            <a:endParaRPr lang="en-US" dirty="0" smtClean="0"/>
          </a:p>
        </p:txBody>
      </p:sp>
      <p:sp>
        <p:nvSpPr>
          <p:cNvPr id="5" name="Slide Number Placeholder 4"/>
          <p:cNvSpPr>
            <a:spLocks noGrp="1"/>
          </p:cNvSpPr>
          <p:nvPr>
            <p:ph type="sldNum" sz="quarter" idx="4"/>
          </p:nvPr>
        </p:nvSpPr>
        <p:spPr>
          <a:xfrm>
            <a:off x="-1219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F9E19-3E78-400D-AF0B-C2BF9D58FC2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19200" y="6324600"/>
            <a:ext cx="2133600" cy="365125"/>
          </a:xfrm>
          <a:prstGeom prst="rect">
            <a:avLst/>
          </a:prstGeom>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a:xfrm>
            <a:off x="0" y="6324600"/>
            <a:ext cx="2895600" cy="365125"/>
          </a:xfrm>
          <a:prstGeom prst="rect">
            <a:avLst/>
          </a:prstGeom>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19200" y="6324600"/>
            <a:ext cx="2133600" cy="365125"/>
          </a:xfrm>
          <a:prstGeom prst="rect">
            <a:avLst/>
          </a:prstGeom>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a:xfrm>
            <a:off x="0" y="6324600"/>
            <a:ext cx="2895600" cy="365125"/>
          </a:xfrm>
          <a:prstGeom prst="rect">
            <a:avLst/>
          </a:prstGeom>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19200" y="6324600"/>
            <a:ext cx="2133600" cy="365125"/>
          </a:xfrm>
          <a:prstGeom prst="rect">
            <a:avLst/>
          </a:prstGeom>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a:xfrm>
            <a:off x="0" y="6324600"/>
            <a:ext cx="2895600" cy="365125"/>
          </a:xfrm>
          <a:prstGeom prst="rect">
            <a:avLst/>
          </a:prstGeom>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19200" y="6324600"/>
            <a:ext cx="2133600" cy="365125"/>
          </a:xfrm>
          <a:prstGeom prst="rect">
            <a:avLst/>
          </a:prstGeom>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a:xfrm>
            <a:off x="0" y="6324600"/>
            <a:ext cx="2895600" cy="365125"/>
          </a:xfrm>
          <a:prstGeom prst="rect">
            <a:avLst/>
          </a:prstGeom>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smtClean="0"/>
          </a:p>
        </p:txBody>
      </p:sp>
      <p:sp>
        <p:nvSpPr>
          <p:cNvPr id="4" name="Title 3"/>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600200"/>
            <a:ext cx="8229600" cy="58515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3"/>
          </p:nvPr>
        </p:nvSpPr>
        <p:spPr>
          <a:xfrm>
            <a:off x="0" y="6492875"/>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b="0" dirty="0" smtClean="0"/>
              <a:t>S2L7_p</a:t>
            </a:r>
            <a:endParaRPr lang="en-US" dirty="0" smtClean="0"/>
          </a:p>
        </p:txBody>
      </p:sp>
      <p:sp>
        <p:nvSpPr>
          <p:cNvPr id="8" name="Slide Number Placeholder 4"/>
          <p:cNvSpPr>
            <a:spLocks noGrp="1"/>
          </p:cNvSpPr>
          <p:nvPr>
            <p:ph type="sldNum" sz="quarter" idx="4"/>
          </p:nvPr>
        </p:nvSpPr>
        <p:spPr>
          <a:xfrm>
            <a:off x="-1219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F9E19-3E78-400D-AF0B-C2BF9D58FC2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7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19200" y="6324600"/>
            <a:ext cx="2133600" cy="365125"/>
          </a:xfrm>
          <a:prstGeom prst="rect">
            <a:avLst/>
          </a:prstGeom>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a:xfrm>
            <a:off x="0" y="6324600"/>
            <a:ext cx="2895600" cy="365125"/>
          </a:xfrm>
          <a:prstGeom prst="rect">
            <a:avLst/>
          </a:prstGeom>
        </p:spPr>
        <p:txBody>
          <a:bodyPr/>
          <a:lstStyle/>
          <a:p>
            <a:r>
              <a:rPr lang="en-US" b="0" dirty="0" smtClean="0"/>
              <a:t>S2L10_</a:t>
            </a:r>
            <a:endParaRPr lang="en-US"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66800" y="6324600"/>
            <a:ext cx="2133600" cy="365125"/>
          </a:xfrm>
          <a:prstGeom prst="rect">
            <a:avLst/>
          </a:prstGeom>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a:xfrm>
            <a:off x="-990600" y="6324600"/>
            <a:ext cx="2895600" cy="365125"/>
          </a:xfrm>
          <a:prstGeom prst="rect">
            <a:avLst/>
          </a:prstGeom>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S2L7_p</a:t>
            </a:r>
            <a:endParaRPr lang="en-US" dirty="0"/>
          </a:p>
        </p:txBody>
      </p:sp>
      <p:sp>
        <p:nvSpPr>
          <p:cNvPr id="6" name="Slide Number Placeholder 5"/>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S2L7_p</a:t>
            </a:r>
            <a:endParaRPr lang="en-US" dirty="0"/>
          </a:p>
        </p:txBody>
      </p:sp>
      <p:sp>
        <p:nvSpPr>
          <p:cNvPr id="6" name="Slide Number Placeholder 5"/>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S2L7_p</a:t>
            </a:r>
            <a:endParaRPr lang="en-US" dirty="0"/>
          </a:p>
        </p:txBody>
      </p:sp>
      <p:sp>
        <p:nvSpPr>
          <p:cNvPr id="6" name="Slide Number Placeholder 5"/>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S2L7_p</a:t>
            </a:r>
            <a:endParaRPr lang="en-US" dirty="0"/>
          </a:p>
        </p:txBody>
      </p:sp>
      <p:sp>
        <p:nvSpPr>
          <p:cNvPr id="7" name="Slide Number Placeholder 6"/>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S2L7_p</a:t>
            </a:r>
            <a:endParaRPr lang="en-US" dirty="0"/>
          </a:p>
        </p:txBody>
      </p:sp>
      <p:sp>
        <p:nvSpPr>
          <p:cNvPr id="9" name="Slide Number Placeholder 8"/>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S2L7_p</a:t>
            </a:r>
            <a:endParaRPr lang="en-US" dirty="0"/>
          </a:p>
        </p:txBody>
      </p:sp>
      <p:sp>
        <p:nvSpPr>
          <p:cNvPr id="5" name="Slide Number Placeholder 4"/>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S2L7_p</a:t>
            </a:r>
            <a:endParaRPr lang="en-US" dirty="0"/>
          </a:p>
        </p:txBody>
      </p:sp>
      <p:sp>
        <p:nvSpPr>
          <p:cNvPr id="4" name="Slide Number Placeholder 3"/>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S2L7_p</a:t>
            </a:r>
            <a:endParaRPr lang="en-US" dirty="0"/>
          </a:p>
        </p:txBody>
      </p:sp>
      <p:sp>
        <p:nvSpPr>
          <p:cNvPr id="7" name="Slide Number Placeholder 6"/>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S2L7_p</a:t>
            </a:r>
            <a:endParaRPr lang="en-US" dirty="0"/>
          </a:p>
        </p:txBody>
      </p:sp>
      <p:sp>
        <p:nvSpPr>
          <p:cNvPr id="7" name="Slide Number Placeholder 6"/>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S2L7_p</a:t>
            </a:r>
            <a:endParaRPr lang="en-US" dirty="0"/>
          </a:p>
        </p:txBody>
      </p:sp>
      <p:sp>
        <p:nvSpPr>
          <p:cNvPr id="6" name="Slide Number Placeholder 5"/>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S2L7_p</a:t>
            </a:r>
            <a:endParaRPr lang="en-US" dirty="0"/>
          </a:p>
        </p:txBody>
      </p:sp>
      <p:sp>
        <p:nvSpPr>
          <p:cNvPr id="6" name="Slide Number Placeholder 5"/>
          <p:cNvSpPr>
            <a:spLocks noGrp="1"/>
          </p:cNvSpPr>
          <p:nvPr>
            <p:ph type="sldNum" sz="quarter" idx="12"/>
          </p:nvPr>
        </p:nvSpPr>
        <p:spPr/>
        <p:txBody>
          <a:bodyPr/>
          <a:lstStyle/>
          <a:p>
            <a:fld id="{8C69CCDE-D322-485B-AD40-67C9F016CB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19200" y="6324600"/>
            <a:ext cx="2133600" cy="365125"/>
          </a:xfrm>
          <a:prstGeom prst="rect">
            <a:avLst/>
          </a:prstGeom>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a:xfrm>
            <a:off x="0" y="6324600"/>
            <a:ext cx="2895600" cy="365125"/>
          </a:xfrm>
          <a:prstGeom prst="rect">
            <a:avLst/>
          </a:prstGeom>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19200" y="6324600"/>
            <a:ext cx="2133600" cy="365125"/>
          </a:xfrm>
          <a:prstGeom prst="rect">
            <a:avLst/>
          </a:prstGeom>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a:xfrm>
            <a:off x="0" y="6324600"/>
            <a:ext cx="2895600" cy="365125"/>
          </a:xfrm>
          <a:prstGeom prst="rect">
            <a:avLst/>
          </a:prstGeom>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
        <p:nvSpPr>
          <p:cNvPr id="5" name="Slide Number Placeholder 12"/>
          <p:cNvSpPr txBox="1">
            <a:spLocks/>
          </p:cNvSpPr>
          <p:nvPr userDrawn="1"/>
        </p:nvSpPr>
        <p:spPr>
          <a:xfrm>
            <a:off x="6553200" y="640080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6" descr="AFM seal bright"/>
          <p:cNvPicPr>
            <a:picLocks noChangeAspect="1" noChangeArrowheads="1"/>
          </p:cNvPicPr>
          <p:nvPr/>
        </p:nvPicPr>
        <p:blipFill>
          <a:blip r:embed="rId23" cstate="print"/>
          <a:srcRect/>
          <a:stretch>
            <a:fillRect/>
          </a:stretch>
        </p:blipFill>
        <p:spPr bwMode="auto">
          <a:xfrm>
            <a:off x="49213" y="112713"/>
            <a:ext cx="1246187" cy="1238250"/>
          </a:xfrm>
          <a:prstGeom prst="rect">
            <a:avLst/>
          </a:prstGeom>
          <a:noFill/>
          <a:ln w="9525">
            <a:noFill/>
            <a:miter lim="800000"/>
            <a:headEnd/>
            <a:tailEnd/>
          </a:ln>
        </p:spPr>
      </p:pic>
      <p:pic>
        <p:nvPicPr>
          <p:cNvPr id="3075" name="Picture 27"/>
          <p:cNvPicPr>
            <a:picLocks noChangeAspect="1" noChangeArrowheads="1"/>
          </p:cNvPicPr>
          <p:nvPr/>
        </p:nvPicPr>
        <p:blipFill>
          <a:blip r:embed="rId24" cstate="print"/>
          <a:srcRect/>
          <a:stretch>
            <a:fillRect/>
          </a:stretch>
        </p:blipFill>
        <p:spPr bwMode="auto">
          <a:xfrm>
            <a:off x="7977188" y="146050"/>
            <a:ext cx="1101725" cy="1085850"/>
          </a:xfrm>
          <a:prstGeom prst="rect">
            <a:avLst/>
          </a:prstGeom>
          <a:noFill/>
          <a:ln w="9525">
            <a:noFill/>
            <a:miter lim="800000"/>
            <a:headEnd/>
            <a:tailEnd/>
          </a:ln>
        </p:spPr>
      </p:pic>
      <p:sp>
        <p:nvSpPr>
          <p:cNvPr id="6" name="Slide Number Placeholder 12"/>
          <p:cNvSpPr txBox="1">
            <a:spLocks/>
          </p:cNvSpPr>
          <p:nvPr userDrawn="1"/>
        </p:nvSpPr>
        <p:spPr>
          <a:xfrm>
            <a:off x="6553200" y="640080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88" r:id="rId8"/>
    <p:sldLayoutId id="2147483689" r:id="rId9"/>
    <p:sldLayoutId id="2147483690" r:id="rId10"/>
    <p:sldLayoutId id="2147483691" r:id="rId11"/>
    <p:sldLayoutId id="2147483692" r:id="rId12"/>
    <p:sldLayoutId id="2147483693" r:id="rId13"/>
    <p:sldLayoutId id="2147483668" r:id="rId14"/>
    <p:sldLayoutId id="2147483667" r:id="rId15"/>
    <p:sldLayoutId id="2147483666" r:id="rId16"/>
    <p:sldLayoutId id="2147483665" r:id="rId17"/>
    <p:sldLayoutId id="2147483664" r:id="rId18"/>
    <p:sldLayoutId id="2147483663" r:id="rId19"/>
    <p:sldLayoutId id="2147483694" r:id="rId20"/>
    <p:sldLayoutId id="2147483695" r:id="rId21"/>
  </p:sldLayoutIdLst>
  <p:hf hdr="0" dt="0"/>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pitchFamily="34" charset="0"/>
        </a:defRPr>
      </a:lvl2pPr>
      <a:lvl3pPr algn="ctr" rtl="0" eaLnBrk="0" fontAlgn="base" hangingPunct="0">
        <a:spcBef>
          <a:spcPct val="0"/>
        </a:spcBef>
        <a:spcAft>
          <a:spcPct val="0"/>
        </a:spcAft>
        <a:defRPr sz="4000" b="1">
          <a:solidFill>
            <a:schemeClr val="tx1"/>
          </a:solidFill>
          <a:latin typeface="Arial" pitchFamily="34" charset="0"/>
        </a:defRPr>
      </a:lvl3pPr>
      <a:lvl4pPr algn="ctr" rtl="0" eaLnBrk="0" fontAlgn="base" hangingPunct="0">
        <a:spcBef>
          <a:spcPct val="0"/>
        </a:spcBef>
        <a:spcAft>
          <a:spcPct val="0"/>
        </a:spcAft>
        <a:defRPr sz="4000" b="1">
          <a:solidFill>
            <a:schemeClr val="tx1"/>
          </a:solidFill>
          <a:latin typeface="Arial" pitchFamily="34" charset="0"/>
        </a:defRPr>
      </a:lvl4pPr>
      <a:lvl5pPr algn="ctr" rtl="0" eaLnBrk="0" fontAlgn="base" hangingPunct="0">
        <a:spcBef>
          <a:spcPct val="0"/>
        </a:spcBef>
        <a:spcAft>
          <a:spcPct val="0"/>
        </a:spcAft>
        <a:defRPr sz="4000" b="1">
          <a:solidFill>
            <a:schemeClr val="tx1"/>
          </a:solidFill>
          <a:latin typeface="Arial" pitchFamily="34" charset="0"/>
        </a:defRPr>
      </a:lvl5pPr>
      <a:lvl6pPr marL="457200" algn="ctr" rtl="0" fontAlgn="base">
        <a:spcBef>
          <a:spcPct val="0"/>
        </a:spcBef>
        <a:spcAft>
          <a:spcPct val="0"/>
        </a:spcAft>
        <a:defRPr sz="4000" b="1">
          <a:solidFill>
            <a:schemeClr val="tx1"/>
          </a:solidFill>
          <a:latin typeface="Arial" pitchFamily="34" charset="0"/>
        </a:defRPr>
      </a:lvl6pPr>
      <a:lvl7pPr marL="914400" algn="ctr" rtl="0" fontAlgn="base">
        <a:spcBef>
          <a:spcPct val="0"/>
        </a:spcBef>
        <a:spcAft>
          <a:spcPct val="0"/>
        </a:spcAft>
        <a:defRPr sz="4000" b="1">
          <a:solidFill>
            <a:schemeClr val="tx1"/>
          </a:solidFill>
          <a:latin typeface="Arial" pitchFamily="34" charset="0"/>
        </a:defRPr>
      </a:lvl7pPr>
      <a:lvl8pPr marL="1371600" algn="ctr" rtl="0" fontAlgn="base">
        <a:spcBef>
          <a:spcPct val="0"/>
        </a:spcBef>
        <a:spcAft>
          <a:spcPct val="0"/>
        </a:spcAft>
        <a:defRPr sz="4000" b="1">
          <a:solidFill>
            <a:schemeClr val="tx1"/>
          </a:solidFill>
          <a:latin typeface="Arial" pitchFamily="34" charset="0"/>
        </a:defRPr>
      </a:lvl8pPr>
      <a:lvl9pPr marL="1828800" algn="ctr" rtl="0" fontAlgn="base">
        <a:spcBef>
          <a:spcPct val="0"/>
        </a:spcBef>
        <a:spcAft>
          <a:spcPct val="0"/>
        </a:spcAft>
        <a:defRPr sz="4000" b="1">
          <a:solidFill>
            <a:schemeClr val="tx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S2L7_p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9CCDE-D322-485B-AD40-67C9F016CB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33.wmf"/><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36.wmf"/><Relationship Id="rId4" Type="http://schemas.openxmlformats.org/officeDocument/2006/relationships/image" Target="../media/image35.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20.xml"/><Relationship Id="rId4" Type="http://schemas.openxmlformats.org/officeDocument/2006/relationships/image" Target="../media/image39.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4.png"/><Relationship Id="rId7" Type="http://schemas.openxmlformats.org/officeDocument/2006/relationships/diagramColors" Target="../diagrams/colors1.xml"/><Relationship Id="rId2" Type="http://schemas.openxmlformats.org/officeDocument/2006/relationships/notesSlide" Target="../notesSlides/notesSlide98.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bwMode="auto">
          <a:xfrm>
            <a:off x="762000" y="1371600"/>
            <a:ext cx="7696200" cy="4800600"/>
          </a:xfrm>
          <a:prstGeom prst="rect">
            <a:avLst/>
          </a:prstGeom>
          <a:noFill/>
          <a:ln>
            <a:miter lim="800000"/>
            <a:headEnd/>
            <a:tailEnd/>
          </a:ln>
        </p:spPr>
        <p:txBody>
          <a:bodyPr/>
          <a:lstStyle/>
          <a:p>
            <a:pPr eaLnBrk="1" hangingPunct="1">
              <a:lnSpc>
                <a:spcPct val="80000"/>
              </a:lnSpc>
            </a:pPr>
            <a:r>
              <a:rPr lang="en-US" sz="1800" b="1" dirty="0" smtClean="0"/>
              <a:t>Section 1: Cost Management Overview</a:t>
            </a:r>
          </a:p>
          <a:p>
            <a:pPr lvl="1" eaLnBrk="1" hangingPunct="1">
              <a:lnSpc>
                <a:spcPct val="80000"/>
              </a:lnSpc>
            </a:pPr>
            <a:r>
              <a:rPr lang="en-US" sz="1800" dirty="0" smtClean="0"/>
              <a:t>What are costs and why is managing costs important?</a:t>
            </a:r>
          </a:p>
          <a:p>
            <a:pPr lvl="1" eaLnBrk="1" hangingPunct="1">
              <a:lnSpc>
                <a:spcPct val="80000"/>
              </a:lnSpc>
            </a:pPr>
            <a:r>
              <a:rPr lang="en-US" sz="1800" dirty="0" smtClean="0"/>
              <a:t>Army’s overall objectives</a:t>
            </a:r>
          </a:p>
          <a:p>
            <a:pPr lvl="1" eaLnBrk="1" hangingPunct="1">
              <a:lnSpc>
                <a:spcPct val="80000"/>
              </a:lnSpc>
            </a:pPr>
            <a:r>
              <a:rPr lang="en-US" sz="1800" dirty="0" smtClean="0"/>
              <a:t>Change enablers to support Cost Management</a:t>
            </a:r>
          </a:p>
          <a:p>
            <a:pPr lvl="1" eaLnBrk="1" hangingPunct="1">
              <a:lnSpc>
                <a:spcPct val="80000"/>
              </a:lnSpc>
            </a:pPr>
            <a:r>
              <a:rPr lang="en-US" sz="1800" dirty="0" smtClean="0"/>
              <a:t>The process of Cost Management and how it differs from Budget Management</a:t>
            </a:r>
          </a:p>
          <a:p>
            <a:pPr eaLnBrk="1" hangingPunct="1">
              <a:lnSpc>
                <a:spcPct val="80000"/>
              </a:lnSpc>
            </a:pPr>
            <a:r>
              <a:rPr lang="en-US" sz="1800" b="1" dirty="0" smtClean="0"/>
              <a:t>Section 2: Cost Model Components</a:t>
            </a:r>
          </a:p>
          <a:p>
            <a:pPr lvl="1" eaLnBrk="1" hangingPunct="1">
              <a:lnSpc>
                <a:spcPct val="80000"/>
              </a:lnSpc>
            </a:pPr>
            <a:r>
              <a:rPr lang="en-US" sz="1800" dirty="0" smtClean="0"/>
              <a:t>Defining the various cost objects (which replace APCs/JONOs) within a Cost Model, e.g. organizations, products, services, jobs, etc.</a:t>
            </a:r>
          </a:p>
          <a:p>
            <a:pPr lvl="1" eaLnBrk="1" hangingPunct="1">
              <a:lnSpc>
                <a:spcPct val="80000"/>
              </a:lnSpc>
            </a:pPr>
            <a:r>
              <a:rPr lang="en-US" sz="1800" dirty="0" smtClean="0"/>
              <a:t>Understanding decision points of where to capture information</a:t>
            </a:r>
          </a:p>
          <a:p>
            <a:pPr eaLnBrk="1" hangingPunct="1">
              <a:lnSpc>
                <a:spcPct val="80000"/>
              </a:lnSpc>
            </a:pPr>
            <a:r>
              <a:rPr lang="en-US" sz="1800" b="1" dirty="0" smtClean="0"/>
              <a:t>Section 3: Cost Flow Methods</a:t>
            </a:r>
          </a:p>
          <a:p>
            <a:pPr lvl="1" eaLnBrk="1" hangingPunct="1">
              <a:lnSpc>
                <a:spcPct val="80000"/>
              </a:lnSpc>
            </a:pPr>
            <a:r>
              <a:rPr lang="en-US" sz="1800" dirty="0" smtClean="0"/>
              <a:t>The difference between cost capturing, allocations, and assignment</a:t>
            </a:r>
          </a:p>
          <a:p>
            <a:pPr eaLnBrk="1" hangingPunct="1">
              <a:lnSpc>
                <a:spcPct val="80000"/>
              </a:lnSpc>
            </a:pPr>
            <a:r>
              <a:rPr lang="en-US" sz="1800" b="1" dirty="0" smtClean="0"/>
              <a:t>Section 4: Cost Model Build</a:t>
            </a:r>
          </a:p>
          <a:p>
            <a:pPr lvl="1" eaLnBrk="1" hangingPunct="1">
              <a:lnSpc>
                <a:spcPct val="80000"/>
              </a:lnSpc>
            </a:pPr>
            <a:r>
              <a:rPr lang="en-US" sz="1800" dirty="0" smtClean="0"/>
              <a:t>Reflecting organizational structures</a:t>
            </a:r>
          </a:p>
          <a:p>
            <a:pPr lvl="1" eaLnBrk="1" hangingPunct="1">
              <a:lnSpc>
                <a:spcPct val="80000"/>
              </a:lnSpc>
            </a:pPr>
            <a:r>
              <a:rPr lang="en-US" sz="1800" dirty="0" smtClean="0"/>
              <a:t>Replacing APC/JONO’s</a:t>
            </a:r>
          </a:p>
          <a:p>
            <a:pPr lvl="1" eaLnBrk="1" hangingPunct="1">
              <a:lnSpc>
                <a:spcPct val="80000"/>
              </a:lnSpc>
            </a:pPr>
            <a:endParaRPr lang="en-US" sz="1800" dirty="0" smtClean="0"/>
          </a:p>
        </p:txBody>
      </p:sp>
      <p:sp>
        <p:nvSpPr>
          <p:cNvPr id="16387" name="Rectangle 2"/>
          <p:cNvSpPr>
            <a:spLocks noChangeArrowheads="1"/>
          </p:cNvSpPr>
          <p:nvPr/>
        </p:nvSpPr>
        <p:spPr bwMode="auto">
          <a:xfrm>
            <a:off x="1219200" y="381000"/>
            <a:ext cx="6705600" cy="838200"/>
          </a:xfrm>
          <a:prstGeom prst="rect">
            <a:avLst/>
          </a:prstGeom>
          <a:noFill/>
          <a:ln w="9525">
            <a:noFill/>
            <a:miter lim="800000"/>
            <a:headEnd/>
            <a:tailEnd/>
          </a:ln>
        </p:spPr>
        <p:txBody>
          <a:bodyPr tIns="0" bIns="0"/>
          <a:lstStyle/>
          <a:p>
            <a:pPr algn="ctr"/>
            <a:r>
              <a:rPr lang="en-US" sz="3600" b="1" dirty="0" smtClean="0">
                <a:latin typeface="Arial" pitchFamily="34" charset="0"/>
              </a:rPr>
              <a:t>CM </a:t>
            </a:r>
            <a:r>
              <a:rPr lang="en-US" sz="3600" b="1" dirty="0">
                <a:latin typeface="Arial" pitchFamily="34" charset="0"/>
              </a:rPr>
              <a:t>101 </a:t>
            </a:r>
            <a:r>
              <a:rPr lang="en-US" sz="3600" b="1" dirty="0" smtClean="0">
                <a:latin typeface="Arial" pitchFamily="34" charset="0"/>
              </a:rPr>
              <a:t>Training</a:t>
            </a:r>
            <a:endParaRPr lang="en-US" sz="3600" b="1" dirty="0">
              <a:latin typeface="Arial" pitchFamily="34" charset="0"/>
            </a:endParaRPr>
          </a:p>
        </p:txBody>
      </p:sp>
      <p:sp>
        <p:nvSpPr>
          <p:cNvPr id="7" name="Slide Number Placeholder 12"/>
          <p:cNvSpPr txBox="1">
            <a:spLocks/>
          </p:cNvSpPr>
          <p:nvPr/>
        </p:nvSpPr>
        <p:spPr>
          <a:xfrm>
            <a:off x="6553200" y="640080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bwMode="auto">
          <a:xfrm>
            <a:off x="1209675" y="228600"/>
            <a:ext cx="6705600" cy="609600"/>
          </a:xfrm>
          <a:prstGeom prst="rect">
            <a:avLst/>
          </a:prstGeom>
          <a:noFill/>
          <a:ln w="76200" cmpd="tri" algn="ctr">
            <a:miter lim="800000"/>
            <a:headEnd/>
            <a:tailEnd/>
          </a:ln>
        </p:spPr>
        <p:txBody>
          <a:bodyPr lIns="92075" tIns="0" rIns="92075" bIns="0">
            <a:spAutoFit/>
          </a:bodyPr>
          <a:lstStyle/>
          <a:p>
            <a:pPr eaLnBrk="1" hangingPunct="1">
              <a:buClr>
                <a:schemeClr val="tx1"/>
              </a:buClr>
            </a:pPr>
            <a:r>
              <a:rPr lang="en-US" dirty="0" smtClean="0"/>
              <a:t>Cost Elements Example</a:t>
            </a:r>
          </a:p>
        </p:txBody>
      </p:sp>
      <p:sp>
        <p:nvSpPr>
          <p:cNvPr id="321539" name="Rectangle 3"/>
          <p:cNvSpPr>
            <a:spLocks noChangeArrowheads="1"/>
          </p:cNvSpPr>
          <p:nvPr/>
        </p:nvSpPr>
        <p:spPr bwMode="auto">
          <a:xfrm>
            <a:off x="2971800" y="3073400"/>
            <a:ext cx="3886200" cy="3098800"/>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200" b="0" dirty="0">
              <a:cs typeface="Times New Roman" pitchFamily="18" charset="0"/>
            </a:endParaRPr>
          </a:p>
        </p:txBody>
      </p:sp>
      <p:grpSp>
        <p:nvGrpSpPr>
          <p:cNvPr id="2" name="Group 4"/>
          <p:cNvGrpSpPr>
            <a:grpSpLocks/>
          </p:cNvGrpSpPr>
          <p:nvPr/>
        </p:nvGrpSpPr>
        <p:grpSpPr bwMode="auto">
          <a:xfrm>
            <a:off x="6629400" y="5103813"/>
            <a:ext cx="774700" cy="741362"/>
            <a:chOff x="4713" y="2900"/>
            <a:chExt cx="517" cy="452"/>
          </a:xfrm>
        </p:grpSpPr>
        <p:sp>
          <p:nvSpPr>
            <p:cNvPr id="321541" name="Freeform 5"/>
            <p:cNvSpPr>
              <a:spLocks/>
            </p:cNvSpPr>
            <p:nvPr/>
          </p:nvSpPr>
          <p:spPr bwMode="auto">
            <a:xfrm>
              <a:off x="4713" y="2900"/>
              <a:ext cx="517" cy="452"/>
            </a:xfrm>
            <a:custGeom>
              <a:avLst/>
              <a:gdLst>
                <a:gd name="T0" fmla="*/ 0 w 547"/>
                <a:gd name="T1" fmla="*/ 290 h 580"/>
                <a:gd name="T2" fmla="*/ 274 w 547"/>
                <a:gd name="T3" fmla="*/ 0 h 580"/>
                <a:gd name="T4" fmla="*/ 547 w 547"/>
                <a:gd name="T5" fmla="*/ 290 h 580"/>
                <a:gd name="T6" fmla="*/ 274 w 547"/>
                <a:gd name="T7" fmla="*/ 580 h 580"/>
                <a:gd name="T8" fmla="*/ 0 w 547"/>
                <a:gd name="T9" fmla="*/ 290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dirty="0"/>
            </a:p>
          </p:txBody>
        </p:sp>
        <p:sp>
          <p:nvSpPr>
            <p:cNvPr id="321542" name="Text Box 6"/>
            <p:cNvSpPr txBox="1">
              <a:spLocks noChangeArrowheads="1"/>
            </p:cNvSpPr>
            <p:nvPr/>
          </p:nvSpPr>
          <p:spPr bwMode="blackWhite">
            <a:xfrm>
              <a:off x="4815" y="2993"/>
              <a:ext cx="310" cy="257"/>
            </a:xfrm>
            <a:prstGeom prst="rect">
              <a:avLst/>
            </a:prstGeom>
            <a:noFill/>
            <a:ln w="12700" algn="ctr">
              <a:noFill/>
              <a:miter lim="800000"/>
              <a:headEnd/>
              <a:tailEnd/>
            </a:ln>
          </p:spPr>
          <p:txBody>
            <a:bodyPr wrap="none" lIns="92075" tIns="46038" rIns="92075" bIns="46038">
              <a:spAutoFit/>
            </a:bodyPr>
            <a:lstStyle/>
            <a:p>
              <a:pPr marL="342900" indent="-342900" eaLnBrk="0" hangingPunct="0">
                <a:spcAft>
                  <a:spcPts val="200"/>
                </a:spcAft>
                <a:buFont typeface="Monotype Sorts" pitchFamily="2" charset="2"/>
                <a:buNone/>
              </a:pPr>
              <a:r>
                <a:rPr lang="en-US" sz="1000" dirty="0">
                  <a:cs typeface="Times New Roman" pitchFamily="18" charset="0"/>
                </a:rPr>
                <a:t> CIV </a:t>
              </a:r>
            </a:p>
            <a:p>
              <a:pPr marL="342900" indent="-342900" eaLnBrk="0" hangingPunct="0">
                <a:spcAft>
                  <a:spcPts val="200"/>
                </a:spcAft>
                <a:buFont typeface="Monotype Sorts" pitchFamily="2" charset="2"/>
                <a:buNone/>
              </a:pPr>
              <a:r>
                <a:rPr lang="en-US" sz="1000" dirty="0">
                  <a:cs typeface="Times New Roman" pitchFamily="18" charset="0"/>
                </a:rPr>
                <a:t>HR</a:t>
              </a:r>
              <a:endParaRPr lang="en-US" sz="1000" dirty="0">
                <a:solidFill>
                  <a:srgbClr val="000000"/>
                </a:solidFill>
                <a:cs typeface="Times New Roman" pitchFamily="18" charset="0"/>
              </a:endParaRPr>
            </a:p>
          </p:txBody>
        </p:sp>
      </p:grpSp>
      <p:sp>
        <p:nvSpPr>
          <p:cNvPr id="321543" name="Rectangle 7"/>
          <p:cNvSpPr>
            <a:spLocks noChangeArrowheads="1"/>
          </p:cNvSpPr>
          <p:nvPr/>
        </p:nvSpPr>
        <p:spPr bwMode="blackWhite">
          <a:xfrm>
            <a:off x="2971800" y="2667000"/>
            <a:ext cx="2073275" cy="336550"/>
          </a:xfrm>
          <a:prstGeom prst="rect">
            <a:avLst/>
          </a:prstGeom>
          <a:noFill/>
          <a:ln w="12700" algn="ctr">
            <a:noFill/>
            <a:miter lim="800000"/>
            <a:headEnd/>
            <a:tailEnd/>
          </a:ln>
        </p:spPr>
        <p:txBody>
          <a:bodyPr lIns="92075" tIns="46038" rIns="92075" bIns="46038">
            <a:spAutoFit/>
          </a:bodyPr>
          <a:lstStyle/>
          <a:p>
            <a:pPr marL="342900" indent="-342900" algn="l" eaLnBrk="0" hangingPunct="0">
              <a:spcAft>
                <a:spcPts val="200"/>
              </a:spcAft>
              <a:buFont typeface="Monotype Sorts" pitchFamily="2" charset="2"/>
              <a:buNone/>
            </a:pPr>
            <a:r>
              <a:rPr lang="en-US" sz="1400" dirty="0">
                <a:cs typeface="Times New Roman" pitchFamily="18" charset="0"/>
              </a:rPr>
              <a:t>Cost </a:t>
            </a:r>
            <a:r>
              <a:rPr lang="en-US" sz="1600" dirty="0">
                <a:cs typeface="Times New Roman" pitchFamily="18" charset="0"/>
              </a:rPr>
              <a:t>Center</a:t>
            </a:r>
            <a:r>
              <a:rPr lang="en-US" sz="1400" dirty="0">
                <a:cs typeface="Times New Roman" pitchFamily="18" charset="0"/>
              </a:rPr>
              <a:t>: CIF</a:t>
            </a:r>
          </a:p>
        </p:txBody>
      </p:sp>
      <p:sp>
        <p:nvSpPr>
          <p:cNvPr id="321544" name="Oval 8"/>
          <p:cNvSpPr>
            <a:spLocks noChangeArrowheads="1"/>
          </p:cNvSpPr>
          <p:nvPr/>
        </p:nvSpPr>
        <p:spPr bwMode="blackWhite">
          <a:xfrm>
            <a:off x="1371600" y="3948113"/>
            <a:ext cx="1285875" cy="1127125"/>
          </a:xfrm>
          <a:prstGeom prst="ellipse">
            <a:avLst/>
          </a:prstGeom>
          <a:solidFill>
            <a:srgbClr val="FFFFCC"/>
          </a:solidFill>
          <a:ln w="12700" algn="ctr">
            <a:solidFill>
              <a:schemeClr val="tx1"/>
            </a:solidFill>
            <a:round/>
            <a:headEnd/>
            <a:tailEnd/>
          </a:ln>
        </p:spPr>
        <p:txBody>
          <a:bodyPr wrap="none" lIns="92075" tIns="46038" rIns="92075" bIns="46038" anchor="ctr"/>
          <a:lstStyle/>
          <a:p>
            <a:pPr marL="342900" indent="-342900" eaLnBrk="0" hangingPunct="0">
              <a:spcAft>
                <a:spcPts val="200"/>
              </a:spcAft>
              <a:buFont typeface="Monotype Sorts" pitchFamily="2" charset="2"/>
              <a:buNone/>
            </a:pPr>
            <a:r>
              <a:rPr lang="en-US" sz="1200" dirty="0">
                <a:cs typeface="Times New Roman" pitchFamily="18" charset="0"/>
              </a:rPr>
              <a:t>Military </a:t>
            </a:r>
          </a:p>
          <a:p>
            <a:pPr marL="342900" indent="-342900" eaLnBrk="0" hangingPunct="0">
              <a:spcAft>
                <a:spcPts val="200"/>
              </a:spcAft>
              <a:buFont typeface="Monotype Sorts" pitchFamily="2" charset="2"/>
              <a:buNone/>
            </a:pPr>
            <a:r>
              <a:rPr lang="en-US" sz="1200" dirty="0">
                <a:cs typeface="Times New Roman" pitchFamily="18" charset="0"/>
              </a:rPr>
              <a:t>Labor</a:t>
            </a:r>
          </a:p>
        </p:txBody>
      </p:sp>
      <p:sp>
        <p:nvSpPr>
          <p:cNvPr id="321545" name="Rectangle 9"/>
          <p:cNvSpPr>
            <a:spLocks noChangeArrowheads="1"/>
          </p:cNvSpPr>
          <p:nvPr/>
        </p:nvSpPr>
        <p:spPr bwMode="auto">
          <a:xfrm>
            <a:off x="3019425" y="1219200"/>
            <a:ext cx="2238375" cy="1181100"/>
          </a:xfrm>
          <a:prstGeom prst="rect">
            <a:avLst/>
          </a:prstGeom>
          <a:solidFill>
            <a:srgbClr val="CCFFCC"/>
          </a:solidFill>
          <a:ln w="9525" algn="ctr">
            <a:solidFill>
              <a:schemeClr val="tx1"/>
            </a:solidFill>
            <a:miter lim="800000"/>
            <a:headEnd/>
            <a:tailEnd/>
          </a:ln>
        </p:spPr>
        <p:txBody>
          <a:bodyPr wrap="none" anchor="ctr"/>
          <a:lstStyle/>
          <a:p>
            <a:pPr>
              <a:buClrTx/>
            </a:pPr>
            <a:r>
              <a:rPr lang="en-US" sz="1400" dirty="0">
                <a:solidFill>
                  <a:schemeClr val="tx2"/>
                </a:solidFill>
              </a:rPr>
              <a:t>Director of </a:t>
            </a:r>
          </a:p>
          <a:p>
            <a:pPr>
              <a:buClrTx/>
            </a:pPr>
            <a:r>
              <a:rPr lang="en-US" sz="1400" dirty="0">
                <a:solidFill>
                  <a:schemeClr val="tx2"/>
                </a:solidFill>
              </a:rPr>
              <a:t>Logistics (DOL)</a:t>
            </a:r>
          </a:p>
        </p:txBody>
      </p:sp>
      <p:grpSp>
        <p:nvGrpSpPr>
          <p:cNvPr id="3" name="Group 10"/>
          <p:cNvGrpSpPr>
            <a:grpSpLocks/>
          </p:cNvGrpSpPr>
          <p:nvPr/>
        </p:nvGrpSpPr>
        <p:grpSpPr bwMode="auto">
          <a:xfrm>
            <a:off x="6632575" y="5811838"/>
            <a:ext cx="774700" cy="741362"/>
            <a:chOff x="4715" y="3436"/>
            <a:chExt cx="517" cy="452"/>
          </a:xfrm>
        </p:grpSpPr>
        <p:sp>
          <p:nvSpPr>
            <p:cNvPr id="321547" name="Freeform 11"/>
            <p:cNvSpPr>
              <a:spLocks/>
            </p:cNvSpPr>
            <p:nvPr/>
          </p:nvSpPr>
          <p:spPr bwMode="auto">
            <a:xfrm>
              <a:off x="4715" y="3436"/>
              <a:ext cx="517" cy="452"/>
            </a:xfrm>
            <a:custGeom>
              <a:avLst/>
              <a:gdLst>
                <a:gd name="T0" fmla="*/ 0 w 547"/>
                <a:gd name="T1" fmla="*/ 290 h 580"/>
                <a:gd name="T2" fmla="*/ 274 w 547"/>
                <a:gd name="T3" fmla="*/ 0 h 580"/>
                <a:gd name="T4" fmla="*/ 547 w 547"/>
                <a:gd name="T5" fmla="*/ 290 h 580"/>
                <a:gd name="T6" fmla="*/ 274 w 547"/>
                <a:gd name="T7" fmla="*/ 580 h 580"/>
                <a:gd name="T8" fmla="*/ 0 w 547"/>
                <a:gd name="T9" fmla="*/ 290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dirty="0"/>
            </a:p>
          </p:txBody>
        </p:sp>
        <p:sp>
          <p:nvSpPr>
            <p:cNvPr id="321548" name="Text Box 12"/>
            <p:cNvSpPr txBox="1">
              <a:spLocks noChangeArrowheads="1"/>
            </p:cNvSpPr>
            <p:nvPr/>
          </p:nvSpPr>
          <p:spPr bwMode="blackWhite">
            <a:xfrm>
              <a:off x="4811" y="3521"/>
              <a:ext cx="316" cy="258"/>
            </a:xfrm>
            <a:prstGeom prst="rect">
              <a:avLst/>
            </a:prstGeom>
            <a:noFill/>
            <a:ln w="12700" algn="ctr">
              <a:noFill/>
              <a:miter lim="800000"/>
              <a:headEnd/>
              <a:tailEnd/>
            </a:ln>
          </p:spPr>
          <p:txBody>
            <a:bodyPr wrap="none" lIns="92075" tIns="46038" rIns="92075" bIns="46038">
              <a:spAutoFit/>
            </a:bodyPr>
            <a:lstStyle/>
            <a:p>
              <a:pPr marL="342900" indent="-342900" eaLnBrk="0" hangingPunct="0">
                <a:spcAft>
                  <a:spcPts val="200"/>
                </a:spcAft>
                <a:buFont typeface="Monotype Sorts" pitchFamily="2" charset="2"/>
                <a:buNone/>
              </a:pPr>
              <a:r>
                <a:rPr lang="en-US" sz="1000" dirty="0">
                  <a:cs typeface="Times New Roman" pitchFamily="18" charset="0"/>
                </a:rPr>
                <a:t> MIL </a:t>
              </a:r>
            </a:p>
            <a:p>
              <a:pPr marL="342900" indent="-342900" eaLnBrk="0" hangingPunct="0">
                <a:spcAft>
                  <a:spcPts val="200"/>
                </a:spcAft>
                <a:buFont typeface="Monotype Sorts" pitchFamily="2" charset="2"/>
                <a:buNone/>
              </a:pPr>
              <a:r>
                <a:rPr lang="en-US" sz="1000" dirty="0">
                  <a:cs typeface="Times New Roman" pitchFamily="18" charset="0"/>
                </a:rPr>
                <a:t>HR</a:t>
              </a:r>
              <a:endParaRPr lang="en-US" sz="1000" dirty="0">
                <a:solidFill>
                  <a:srgbClr val="000000"/>
                </a:solidFill>
                <a:cs typeface="Times New Roman" pitchFamily="18" charset="0"/>
              </a:endParaRPr>
            </a:p>
          </p:txBody>
        </p:sp>
      </p:grpSp>
      <p:grpSp>
        <p:nvGrpSpPr>
          <p:cNvPr id="4" name="Group 13"/>
          <p:cNvGrpSpPr>
            <a:grpSpLocks/>
          </p:cNvGrpSpPr>
          <p:nvPr/>
        </p:nvGrpSpPr>
        <p:grpSpPr bwMode="auto">
          <a:xfrm>
            <a:off x="2243138" y="1924050"/>
            <a:ext cx="776287" cy="1338263"/>
            <a:chOff x="863" y="1438"/>
            <a:chExt cx="429" cy="816"/>
          </a:xfrm>
        </p:grpSpPr>
        <p:sp>
          <p:nvSpPr>
            <p:cNvPr id="321550" name="Arc 14"/>
            <p:cNvSpPr>
              <a:spLocks/>
            </p:cNvSpPr>
            <p:nvPr/>
          </p:nvSpPr>
          <p:spPr bwMode="auto">
            <a:xfrm rot="21568244" flipH="1">
              <a:off x="863" y="1438"/>
              <a:ext cx="419" cy="816"/>
            </a:xfrm>
            <a:custGeom>
              <a:avLst/>
              <a:gdLst>
                <a:gd name="T0" fmla="*/ 25 w 22958"/>
                <a:gd name="T1" fmla="*/ 0 h 43200"/>
                <a:gd name="T2" fmla="*/ 0 w 22958"/>
                <a:gd name="T3" fmla="*/ 815 h 43200"/>
                <a:gd name="T4" fmla="*/ 25 w 22958"/>
                <a:gd name="T5" fmla="*/ 408 h 43200"/>
                <a:gd name="T6" fmla="*/ 0 60000 65536"/>
                <a:gd name="T7" fmla="*/ 0 60000 65536"/>
                <a:gd name="T8" fmla="*/ 0 60000 65536"/>
                <a:gd name="T9" fmla="*/ 0 w 22958"/>
                <a:gd name="T10" fmla="*/ 0 h 43200"/>
                <a:gd name="T11" fmla="*/ 22958 w 22958"/>
                <a:gd name="T12" fmla="*/ 43200 h 43200"/>
              </a:gdLst>
              <a:ahLst/>
              <a:cxnLst>
                <a:cxn ang="T6">
                  <a:pos x="T0" y="T1"/>
                </a:cxn>
                <a:cxn ang="T7">
                  <a:pos x="T2" y="T3"/>
                </a:cxn>
                <a:cxn ang="T8">
                  <a:pos x="T4" y="T5"/>
                </a:cxn>
              </a:cxnLst>
              <a:rect l="T9" t="T10" r="T11" b="T12"/>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p:spPr>
          <p:txBody>
            <a:bodyPr lIns="92075" tIns="0" rIns="92075" bIns="0" anchor="ctr">
              <a:spAutoFit/>
            </a:bodyPr>
            <a:lstStyle/>
            <a:p>
              <a:endParaRPr lang="en-US" dirty="0"/>
            </a:p>
          </p:txBody>
        </p:sp>
        <p:sp>
          <p:nvSpPr>
            <p:cNvPr id="321551" name="Line 15"/>
            <p:cNvSpPr>
              <a:spLocks noChangeShapeType="1"/>
            </p:cNvSpPr>
            <p:nvPr/>
          </p:nvSpPr>
          <p:spPr bwMode="auto">
            <a:xfrm>
              <a:off x="1244" y="2252"/>
              <a:ext cx="48" cy="0"/>
            </a:xfrm>
            <a:prstGeom prst="line">
              <a:avLst/>
            </a:prstGeom>
            <a:noFill/>
            <a:ln w="9525">
              <a:solidFill>
                <a:schemeClr val="tx1"/>
              </a:solidFill>
              <a:round/>
              <a:headEnd/>
              <a:tailEnd type="triangle" w="med" len="med"/>
            </a:ln>
          </p:spPr>
          <p:txBody>
            <a:bodyPr lIns="92075" tIns="0" rIns="92075" bIns="0">
              <a:spAutoFit/>
            </a:bodyPr>
            <a:lstStyle/>
            <a:p>
              <a:endParaRPr lang="en-US" dirty="0"/>
            </a:p>
          </p:txBody>
        </p:sp>
      </p:grpSp>
      <p:sp>
        <p:nvSpPr>
          <p:cNvPr id="1730576" name="Line 16"/>
          <p:cNvSpPr>
            <a:spLocks noChangeShapeType="1"/>
          </p:cNvSpPr>
          <p:nvPr/>
        </p:nvSpPr>
        <p:spPr bwMode="auto">
          <a:xfrm>
            <a:off x="2662238" y="4446588"/>
            <a:ext cx="517525" cy="0"/>
          </a:xfrm>
          <a:prstGeom prst="line">
            <a:avLst/>
          </a:prstGeom>
          <a:noFill/>
          <a:ln w="12700">
            <a:solidFill>
              <a:schemeClr val="tx1"/>
            </a:solidFill>
            <a:round/>
            <a:headEnd/>
            <a:tailEnd type="triangle" w="med" len="med"/>
          </a:ln>
        </p:spPr>
        <p:txBody>
          <a:bodyPr lIns="92075" tIns="0" rIns="92075" bIns="0">
            <a:spAutoFit/>
          </a:bodyPr>
          <a:lstStyle/>
          <a:p>
            <a:endParaRPr lang="en-US" dirty="0"/>
          </a:p>
        </p:txBody>
      </p:sp>
      <p:grpSp>
        <p:nvGrpSpPr>
          <p:cNvPr id="5" name="Group 17"/>
          <p:cNvGrpSpPr>
            <a:grpSpLocks/>
          </p:cNvGrpSpPr>
          <p:nvPr/>
        </p:nvGrpSpPr>
        <p:grpSpPr bwMode="auto">
          <a:xfrm>
            <a:off x="3200400" y="3422650"/>
            <a:ext cx="3810000" cy="890588"/>
            <a:chOff x="2016" y="2156"/>
            <a:chExt cx="2400" cy="561"/>
          </a:xfrm>
        </p:grpSpPr>
        <p:sp>
          <p:nvSpPr>
            <p:cNvPr id="321554" name="Rectangle 18"/>
            <p:cNvSpPr>
              <a:spLocks noChangeArrowheads="1"/>
            </p:cNvSpPr>
            <p:nvPr/>
          </p:nvSpPr>
          <p:spPr bwMode="auto">
            <a:xfrm>
              <a:off x="2016" y="2304"/>
              <a:ext cx="2400" cy="115"/>
            </a:xfrm>
            <a:prstGeom prst="rect">
              <a:avLst/>
            </a:prstGeom>
            <a:noFill/>
            <a:ln w="12700" algn="ctr">
              <a:noFill/>
              <a:miter lim="800000"/>
              <a:headEnd/>
              <a:tailEnd/>
            </a:ln>
          </p:spPr>
          <p:txBody>
            <a:bodyPr lIns="92075" tIns="0" rIns="92075" bIns="0">
              <a:spAutoFit/>
            </a:bodyPr>
            <a:lstStyle/>
            <a:p>
              <a:pPr algn="l">
                <a:tabLst>
                  <a:tab pos="914400" algn="l"/>
                  <a:tab pos="2860675" algn="l"/>
                </a:tabLst>
              </a:pPr>
              <a:r>
                <a:rPr lang="en-US" sz="1200" b="0" dirty="0"/>
                <a:t>6100.26XX   	Material	$$$</a:t>
              </a:r>
            </a:p>
          </p:txBody>
        </p:sp>
        <p:sp>
          <p:nvSpPr>
            <p:cNvPr id="321555" name="Rectangle 19"/>
            <p:cNvSpPr>
              <a:spLocks noChangeArrowheads="1"/>
            </p:cNvSpPr>
            <p:nvPr/>
          </p:nvSpPr>
          <p:spPr bwMode="auto">
            <a:xfrm>
              <a:off x="2016" y="2156"/>
              <a:ext cx="2400" cy="115"/>
            </a:xfrm>
            <a:prstGeom prst="rect">
              <a:avLst/>
            </a:prstGeom>
            <a:noFill/>
            <a:ln w="12700" algn="ctr">
              <a:noFill/>
              <a:miter lim="800000"/>
              <a:headEnd/>
              <a:tailEnd/>
            </a:ln>
          </p:spPr>
          <p:txBody>
            <a:bodyPr lIns="92075" tIns="0" rIns="92075" bIns="0">
              <a:spAutoFit/>
            </a:bodyPr>
            <a:lstStyle/>
            <a:p>
              <a:pPr algn="l">
                <a:tabLst>
                  <a:tab pos="914400" algn="l"/>
                  <a:tab pos="2860675" algn="l"/>
                </a:tabLst>
              </a:pPr>
              <a:r>
                <a:rPr lang="en-US" sz="1200" b="0" dirty="0"/>
                <a:t>6100.11B1   	Full-Time Perm	$$$</a:t>
              </a:r>
            </a:p>
          </p:txBody>
        </p:sp>
        <p:sp>
          <p:nvSpPr>
            <p:cNvPr id="321556" name="Rectangle 20"/>
            <p:cNvSpPr>
              <a:spLocks noChangeArrowheads="1"/>
            </p:cNvSpPr>
            <p:nvPr/>
          </p:nvSpPr>
          <p:spPr bwMode="auto">
            <a:xfrm>
              <a:off x="2016" y="2454"/>
              <a:ext cx="2400" cy="115"/>
            </a:xfrm>
            <a:prstGeom prst="rect">
              <a:avLst/>
            </a:prstGeom>
            <a:noFill/>
            <a:ln w="12700" algn="ctr">
              <a:noFill/>
              <a:miter lim="800000"/>
              <a:headEnd/>
              <a:tailEnd/>
            </a:ln>
          </p:spPr>
          <p:txBody>
            <a:bodyPr lIns="92075" tIns="0" rIns="92075" bIns="0">
              <a:spAutoFit/>
            </a:bodyPr>
            <a:lstStyle/>
            <a:p>
              <a:pPr algn="l">
                <a:tabLst>
                  <a:tab pos="914400" algn="l"/>
                  <a:tab pos="2860675" algn="l"/>
                </a:tabLst>
              </a:pPr>
              <a:r>
                <a:rPr lang="en-US" sz="1200" b="0" dirty="0"/>
                <a:t>6100.25YY   	Contracts	$$$</a:t>
              </a:r>
            </a:p>
          </p:txBody>
        </p:sp>
        <p:sp>
          <p:nvSpPr>
            <p:cNvPr id="321557" name="Rectangle 21"/>
            <p:cNvSpPr>
              <a:spLocks noChangeArrowheads="1"/>
            </p:cNvSpPr>
            <p:nvPr/>
          </p:nvSpPr>
          <p:spPr bwMode="auto">
            <a:xfrm>
              <a:off x="2016" y="2602"/>
              <a:ext cx="2400" cy="115"/>
            </a:xfrm>
            <a:prstGeom prst="rect">
              <a:avLst/>
            </a:prstGeom>
            <a:noFill/>
            <a:ln w="12700" algn="ctr">
              <a:noFill/>
              <a:miter lim="800000"/>
              <a:headEnd/>
              <a:tailEnd/>
            </a:ln>
          </p:spPr>
          <p:txBody>
            <a:bodyPr lIns="92075" tIns="0" rIns="92075" bIns="0">
              <a:spAutoFit/>
            </a:bodyPr>
            <a:lstStyle/>
            <a:p>
              <a:pPr algn="l">
                <a:tabLst>
                  <a:tab pos="914400" algn="l"/>
                  <a:tab pos="2860675" algn="l"/>
                </a:tabLst>
              </a:pPr>
              <a:r>
                <a:rPr lang="en-US" sz="1200" b="0" dirty="0"/>
                <a:t>6100.21T0   	Travel	$$$</a:t>
              </a:r>
            </a:p>
          </p:txBody>
        </p:sp>
      </p:grpSp>
      <p:grpSp>
        <p:nvGrpSpPr>
          <p:cNvPr id="6" name="Group 22"/>
          <p:cNvGrpSpPr>
            <a:grpSpLocks/>
          </p:cNvGrpSpPr>
          <p:nvPr/>
        </p:nvGrpSpPr>
        <p:grpSpPr bwMode="auto">
          <a:xfrm>
            <a:off x="3200400" y="3186113"/>
            <a:ext cx="3505200" cy="1598612"/>
            <a:chOff x="3744" y="2160"/>
            <a:chExt cx="1392" cy="975"/>
          </a:xfrm>
        </p:grpSpPr>
        <p:sp>
          <p:nvSpPr>
            <p:cNvPr id="321559" name="Rectangle 23"/>
            <p:cNvSpPr>
              <a:spLocks noChangeArrowheads="1"/>
            </p:cNvSpPr>
            <p:nvPr/>
          </p:nvSpPr>
          <p:spPr bwMode="auto">
            <a:xfrm>
              <a:off x="3744" y="2160"/>
              <a:ext cx="1392" cy="111"/>
            </a:xfrm>
            <a:prstGeom prst="rect">
              <a:avLst/>
            </a:prstGeom>
            <a:noFill/>
            <a:ln w="12700" algn="ctr">
              <a:noFill/>
              <a:miter lim="800000"/>
              <a:headEnd/>
              <a:tailEnd/>
            </a:ln>
          </p:spPr>
          <p:txBody>
            <a:bodyPr lIns="92075" tIns="0" rIns="92075" bIns="0">
              <a:spAutoFit/>
            </a:bodyPr>
            <a:lstStyle/>
            <a:p>
              <a:pPr algn="l">
                <a:tabLst>
                  <a:tab pos="914400" algn="l"/>
                  <a:tab pos="2860675" algn="l"/>
                </a:tabLst>
              </a:pPr>
              <a:r>
                <a:rPr lang="en-US" sz="1200" b="0" dirty="0"/>
                <a:t>9200.0100	Support Allocation	$$$</a:t>
              </a:r>
            </a:p>
          </p:txBody>
        </p:sp>
        <p:sp>
          <p:nvSpPr>
            <p:cNvPr id="321560" name="Rectangle 24"/>
            <p:cNvSpPr>
              <a:spLocks noChangeArrowheads="1"/>
            </p:cNvSpPr>
            <p:nvPr/>
          </p:nvSpPr>
          <p:spPr bwMode="auto">
            <a:xfrm>
              <a:off x="3744" y="2880"/>
              <a:ext cx="1392" cy="112"/>
            </a:xfrm>
            <a:prstGeom prst="rect">
              <a:avLst/>
            </a:prstGeom>
            <a:noFill/>
            <a:ln w="12700" algn="ctr">
              <a:noFill/>
              <a:miter lim="800000"/>
              <a:headEnd/>
              <a:tailEnd/>
            </a:ln>
          </p:spPr>
          <p:txBody>
            <a:bodyPr lIns="92075" tIns="0" rIns="92075" bIns="0">
              <a:spAutoFit/>
            </a:bodyPr>
            <a:lstStyle/>
            <a:p>
              <a:pPr algn="l">
                <a:tabLst>
                  <a:tab pos="914400" algn="l"/>
                  <a:tab pos="2860675" algn="l"/>
                </a:tabLst>
              </a:pPr>
              <a:r>
                <a:rPr lang="en-US" sz="1200" b="0" dirty="0"/>
                <a:t>9700.0150    	Mil Labor Imputed	$$$</a:t>
              </a:r>
            </a:p>
          </p:txBody>
        </p:sp>
        <p:sp>
          <p:nvSpPr>
            <p:cNvPr id="321561" name="Rectangle 25"/>
            <p:cNvSpPr>
              <a:spLocks noChangeArrowheads="1"/>
            </p:cNvSpPr>
            <p:nvPr/>
          </p:nvSpPr>
          <p:spPr bwMode="auto">
            <a:xfrm>
              <a:off x="3744" y="3023"/>
              <a:ext cx="1392" cy="112"/>
            </a:xfrm>
            <a:prstGeom prst="rect">
              <a:avLst/>
            </a:prstGeom>
            <a:noFill/>
            <a:ln w="12700" algn="ctr">
              <a:noFill/>
              <a:miter lim="800000"/>
              <a:headEnd/>
              <a:tailEnd/>
            </a:ln>
          </p:spPr>
          <p:txBody>
            <a:bodyPr lIns="92075" tIns="0" rIns="92075" bIns="0">
              <a:spAutoFit/>
            </a:bodyPr>
            <a:lstStyle/>
            <a:p>
              <a:pPr algn="l">
                <a:tabLst>
                  <a:tab pos="914400" algn="l"/>
                  <a:tab pos="2686050" algn="l"/>
                  <a:tab pos="2857500" algn="l"/>
                </a:tabLst>
              </a:pPr>
              <a:r>
                <a:rPr lang="en-US" sz="1200" b="0" dirty="0"/>
                <a:t>9400.SQFT  	Facilities	</a:t>
              </a:r>
              <a:r>
                <a:rPr lang="en-US" sz="1200" b="0" u="sng" dirty="0"/>
                <a:t>	$$$</a:t>
              </a:r>
            </a:p>
          </p:txBody>
        </p:sp>
      </p:grpSp>
      <p:sp>
        <p:nvSpPr>
          <p:cNvPr id="1730586" name="Rectangle 26"/>
          <p:cNvSpPr>
            <a:spLocks noChangeArrowheads="1"/>
          </p:cNvSpPr>
          <p:nvPr/>
        </p:nvSpPr>
        <p:spPr bwMode="auto">
          <a:xfrm>
            <a:off x="3200400" y="4876800"/>
            <a:ext cx="3810000" cy="182563"/>
          </a:xfrm>
          <a:prstGeom prst="rect">
            <a:avLst/>
          </a:prstGeom>
          <a:noFill/>
          <a:ln w="12700" algn="ctr">
            <a:noFill/>
            <a:miter lim="800000"/>
            <a:headEnd/>
            <a:tailEnd/>
          </a:ln>
        </p:spPr>
        <p:txBody>
          <a:bodyPr lIns="92075" tIns="0" rIns="92075" bIns="0">
            <a:spAutoFit/>
          </a:bodyPr>
          <a:lstStyle/>
          <a:p>
            <a:pPr algn="l">
              <a:tabLst>
                <a:tab pos="914400" algn="l"/>
                <a:tab pos="2686050" algn="l"/>
              </a:tabLst>
            </a:pPr>
            <a:r>
              <a:rPr lang="en-US" sz="1200" dirty="0"/>
              <a:t>Total  </a:t>
            </a:r>
            <a:r>
              <a:rPr lang="en-US" sz="1200" b="0" dirty="0"/>
              <a:t>  		</a:t>
            </a:r>
            <a:r>
              <a:rPr lang="en-US" sz="1200" b="0" u="sng" dirty="0"/>
              <a:t>$$$$$</a:t>
            </a:r>
          </a:p>
        </p:txBody>
      </p:sp>
      <p:sp>
        <p:nvSpPr>
          <p:cNvPr id="1730587" name="Rectangle 27"/>
          <p:cNvSpPr>
            <a:spLocks noChangeArrowheads="1"/>
          </p:cNvSpPr>
          <p:nvPr/>
        </p:nvSpPr>
        <p:spPr bwMode="auto">
          <a:xfrm>
            <a:off x="3200400" y="5562600"/>
            <a:ext cx="3810000" cy="182563"/>
          </a:xfrm>
          <a:prstGeom prst="rect">
            <a:avLst/>
          </a:prstGeom>
          <a:noFill/>
          <a:ln w="12700" algn="ctr">
            <a:noFill/>
            <a:miter lim="800000"/>
            <a:headEnd/>
            <a:tailEnd/>
          </a:ln>
        </p:spPr>
        <p:txBody>
          <a:bodyPr lIns="92075" tIns="0" rIns="92075" bIns="0">
            <a:spAutoFit/>
          </a:bodyPr>
          <a:lstStyle/>
          <a:p>
            <a:pPr algn="l">
              <a:tabLst>
                <a:tab pos="914400" algn="l"/>
                <a:tab pos="2686050" algn="l"/>
              </a:tabLst>
            </a:pPr>
            <a:r>
              <a:rPr lang="en-US" sz="1200" dirty="0"/>
              <a:t>Total  </a:t>
            </a:r>
            <a:r>
              <a:rPr lang="en-US" sz="1200" b="0" dirty="0"/>
              <a:t>  		</a:t>
            </a:r>
            <a:r>
              <a:rPr lang="en-US" sz="1200" b="0" u="sng" dirty="0"/>
              <a:t>- $$$$</a:t>
            </a:r>
          </a:p>
        </p:txBody>
      </p:sp>
      <p:sp>
        <p:nvSpPr>
          <p:cNvPr id="1730588" name="Rectangle 28"/>
          <p:cNvSpPr>
            <a:spLocks noChangeArrowheads="1"/>
          </p:cNvSpPr>
          <p:nvPr/>
        </p:nvSpPr>
        <p:spPr bwMode="auto">
          <a:xfrm>
            <a:off x="3200400" y="5791200"/>
            <a:ext cx="3810000" cy="182563"/>
          </a:xfrm>
          <a:prstGeom prst="rect">
            <a:avLst/>
          </a:prstGeom>
          <a:noFill/>
          <a:ln w="12700" algn="ctr">
            <a:noFill/>
            <a:miter lim="800000"/>
            <a:headEnd/>
            <a:tailEnd/>
          </a:ln>
        </p:spPr>
        <p:txBody>
          <a:bodyPr lIns="92075" tIns="0" rIns="92075" bIns="0">
            <a:spAutoFit/>
          </a:bodyPr>
          <a:lstStyle/>
          <a:p>
            <a:pPr algn="l">
              <a:tabLst>
                <a:tab pos="914400" algn="l"/>
                <a:tab pos="2692400" algn="l"/>
                <a:tab pos="2743200" algn="l"/>
              </a:tabLst>
            </a:pPr>
            <a:r>
              <a:rPr lang="en-US" sz="1200" dirty="0"/>
              <a:t>Over/Under Absorption</a:t>
            </a:r>
            <a:r>
              <a:rPr lang="en-US" sz="1200" b="0" dirty="0"/>
              <a:t>	</a:t>
            </a:r>
            <a:r>
              <a:rPr lang="en-US" sz="1200" b="0" u="sng" dirty="0"/>
              <a:t>	 $$$$</a:t>
            </a:r>
          </a:p>
        </p:txBody>
      </p:sp>
      <p:grpSp>
        <p:nvGrpSpPr>
          <p:cNvPr id="7" name="Group 29"/>
          <p:cNvGrpSpPr>
            <a:grpSpLocks/>
          </p:cNvGrpSpPr>
          <p:nvPr/>
        </p:nvGrpSpPr>
        <p:grpSpPr bwMode="auto">
          <a:xfrm>
            <a:off x="3200400" y="5105400"/>
            <a:ext cx="4800600" cy="1066800"/>
            <a:chOff x="2016" y="3216"/>
            <a:chExt cx="3024" cy="672"/>
          </a:xfrm>
        </p:grpSpPr>
        <p:sp>
          <p:nvSpPr>
            <p:cNvPr id="321566" name="Rectangle 30"/>
            <p:cNvSpPr>
              <a:spLocks noChangeArrowheads="1"/>
            </p:cNvSpPr>
            <p:nvPr/>
          </p:nvSpPr>
          <p:spPr bwMode="auto">
            <a:xfrm>
              <a:off x="2016" y="3216"/>
              <a:ext cx="2400" cy="115"/>
            </a:xfrm>
            <a:prstGeom prst="rect">
              <a:avLst/>
            </a:prstGeom>
            <a:noFill/>
            <a:ln w="12700" algn="ctr">
              <a:noFill/>
              <a:miter lim="800000"/>
              <a:headEnd/>
              <a:tailEnd/>
            </a:ln>
          </p:spPr>
          <p:txBody>
            <a:bodyPr lIns="92075" tIns="0" rIns="92075" bIns="0">
              <a:spAutoFit/>
            </a:bodyPr>
            <a:lstStyle/>
            <a:p>
              <a:pPr algn="l">
                <a:tabLst>
                  <a:tab pos="914400" algn="l"/>
                  <a:tab pos="1716088" algn="l"/>
                </a:tabLst>
              </a:pPr>
              <a:r>
                <a:rPr lang="en-US" sz="1200" b="0" dirty="0"/>
                <a:t>9300.0100    	Labor Charge Reg	-  $$$</a:t>
              </a:r>
            </a:p>
          </p:txBody>
        </p:sp>
        <p:sp>
          <p:nvSpPr>
            <p:cNvPr id="321567" name="Rectangle 31"/>
            <p:cNvSpPr>
              <a:spLocks noChangeArrowheads="1"/>
            </p:cNvSpPr>
            <p:nvPr/>
          </p:nvSpPr>
          <p:spPr bwMode="auto">
            <a:xfrm>
              <a:off x="2016" y="3360"/>
              <a:ext cx="2112" cy="115"/>
            </a:xfrm>
            <a:prstGeom prst="rect">
              <a:avLst/>
            </a:prstGeom>
            <a:noFill/>
            <a:ln w="12700" algn="ctr">
              <a:noFill/>
              <a:miter lim="800000"/>
              <a:headEnd/>
              <a:tailEnd/>
            </a:ln>
          </p:spPr>
          <p:txBody>
            <a:bodyPr lIns="92075" tIns="0" rIns="92075" bIns="0">
              <a:spAutoFit/>
            </a:bodyPr>
            <a:lstStyle/>
            <a:p>
              <a:pPr algn="l">
                <a:tabLst>
                  <a:tab pos="914400" algn="l"/>
                  <a:tab pos="1716088" algn="l"/>
                  <a:tab pos="2686050" algn="l"/>
                  <a:tab pos="2743200" algn="l"/>
                </a:tabLst>
              </a:pPr>
              <a:r>
                <a:rPr lang="en-US" sz="1200" b="0" dirty="0"/>
                <a:t>9400.0150    	Mil Labor Charge	</a:t>
              </a:r>
              <a:r>
                <a:rPr lang="en-US" sz="1200" b="0" u="sng" dirty="0"/>
                <a:t>	-  $$$</a:t>
              </a:r>
            </a:p>
          </p:txBody>
        </p:sp>
        <p:sp>
          <p:nvSpPr>
            <p:cNvPr id="321568" name="Line 32"/>
            <p:cNvSpPr>
              <a:spLocks noChangeShapeType="1"/>
            </p:cNvSpPr>
            <p:nvPr/>
          </p:nvSpPr>
          <p:spPr bwMode="auto">
            <a:xfrm>
              <a:off x="4704" y="3456"/>
              <a:ext cx="336" cy="0"/>
            </a:xfrm>
            <a:prstGeom prst="line">
              <a:avLst/>
            </a:prstGeom>
            <a:noFill/>
            <a:ln w="12700">
              <a:solidFill>
                <a:schemeClr val="tx1"/>
              </a:solidFill>
              <a:round/>
              <a:headEnd/>
              <a:tailEnd type="triangle" w="med" len="med"/>
            </a:ln>
          </p:spPr>
          <p:txBody>
            <a:bodyPr lIns="92075" tIns="0" rIns="92075" bIns="0">
              <a:spAutoFit/>
            </a:bodyPr>
            <a:lstStyle/>
            <a:p>
              <a:endParaRPr lang="en-US" dirty="0"/>
            </a:p>
          </p:txBody>
        </p:sp>
        <p:sp>
          <p:nvSpPr>
            <p:cNvPr id="321569" name="Line 33"/>
            <p:cNvSpPr>
              <a:spLocks noChangeShapeType="1"/>
            </p:cNvSpPr>
            <p:nvPr/>
          </p:nvSpPr>
          <p:spPr bwMode="auto">
            <a:xfrm>
              <a:off x="4704" y="3888"/>
              <a:ext cx="336" cy="0"/>
            </a:xfrm>
            <a:prstGeom prst="line">
              <a:avLst/>
            </a:prstGeom>
            <a:noFill/>
            <a:ln w="12700">
              <a:solidFill>
                <a:schemeClr val="tx1"/>
              </a:solidFill>
              <a:round/>
              <a:headEnd/>
              <a:tailEnd type="triangle" w="med" len="med"/>
            </a:ln>
          </p:spPr>
          <p:txBody>
            <a:bodyPr lIns="92075" tIns="0" rIns="92075" bIns="0">
              <a:spAutoFit/>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30576"/>
                                        </p:tgtEl>
                                        <p:attrNameLst>
                                          <p:attrName>style.visibility</p:attrName>
                                        </p:attrNameLst>
                                      </p:cBhvr>
                                      <p:to>
                                        <p:strVal val="visible"/>
                                      </p:to>
                                    </p:set>
                                    <p:animEffect transition="in" filter="blinds(horizontal)">
                                      <p:cBhvr>
                                        <p:cTn id="16" dur="1000"/>
                                        <p:tgtEl>
                                          <p:spTgt spid="1730576"/>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730586"/>
                                        </p:tgtEl>
                                        <p:attrNameLst>
                                          <p:attrName>style.visibility</p:attrName>
                                        </p:attrNameLst>
                                      </p:cBhvr>
                                      <p:to>
                                        <p:strVal val="visible"/>
                                      </p:to>
                                    </p:set>
                                    <p:animEffect transition="in" filter="fade">
                                      <p:cBhvr>
                                        <p:cTn id="24" dur="1000"/>
                                        <p:tgtEl>
                                          <p:spTgt spid="1730586"/>
                                        </p:tgtEl>
                                      </p:cBhvr>
                                    </p:animEffect>
                                    <p:anim calcmode="lin" valueType="num">
                                      <p:cBhvr>
                                        <p:cTn id="25" dur="1000" fill="hold"/>
                                        <p:tgtEl>
                                          <p:spTgt spid="1730586"/>
                                        </p:tgtEl>
                                        <p:attrNameLst>
                                          <p:attrName>ppt_x</p:attrName>
                                        </p:attrNameLst>
                                      </p:cBhvr>
                                      <p:tavLst>
                                        <p:tav tm="0">
                                          <p:val>
                                            <p:strVal val="#ppt_x"/>
                                          </p:val>
                                        </p:tav>
                                        <p:tav tm="100000">
                                          <p:val>
                                            <p:strVal val="#ppt_x"/>
                                          </p:val>
                                        </p:tav>
                                      </p:tavLst>
                                    </p:anim>
                                    <p:anim calcmode="lin" valueType="num">
                                      <p:cBhvr>
                                        <p:cTn id="26" dur="900" decel="100000" fill="hold"/>
                                        <p:tgtEl>
                                          <p:spTgt spid="173058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730586"/>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0-#ppt_w/2"/>
                                          </p:val>
                                        </p:tav>
                                        <p:tav tm="100000">
                                          <p:val>
                                            <p:strVal val="#ppt_x"/>
                                          </p:val>
                                        </p:tav>
                                      </p:tavLst>
                                    </p:anim>
                                    <p:anim calcmode="lin" valueType="num">
                                      <p:cBhvr additive="base">
                                        <p:cTn id="3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1730587"/>
                                        </p:tgtEl>
                                        <p:attrNameLst>
                                          <p:attrName>style.visibility</p:attrName>
                                        </p:attrNameLst>
                                      </p:cBhvr>
                                      <p:to>
                                        <p:strVal val="visible"/>
                                      </p:to>
                                    </p:set>
                                    <p:animEffect transition="in" filter="fade">
                                      <p:cBhvr>
                                        <p:cTn id="38" dur="1000"/>
                                        <p:tgtEl>
                                          <p:spTgt spid="1730587"/>
                                        </p:tgtEl>
                                      </p:cBhvr>
                                    </p:animEffect>
                                    <p:anim calcmode="lin" valueType="num">
                                      <p:cBhvr>
                                        <p:cTn id="39" dur="1000" fill="hold"/>
                                        <p:tgtEl>
                                          <p:spTgt spid="1730587"/>
                                        </p:tgtEl>
                                        <p:attrNameLst>
                                          <p:attrName>ppt_x</p:attrName>
                                        </p:attrNameLst>
                                      </p:cBhvr>
                                      <p:tavLst>
                                        <p:tav tm="0">
                                          <p:val>
                                            <p:strVal val="#ppt_x"/>
                                          </p:val>
                                        </p:tav>
                                        <p:tav tm="100000">
                                          <p:val>
                                            <p:strVal val="#ppt_x"/>
                                          </p:val>
                                        </p:tav>
                                      </p:tavLst>
                                    </p:anim>
                                    <p:anim calcmode="lin" valueType="num">
                                      <p:cBhvr>
                                        <p:cTn id="40" dur="900" decel="100000" fill="hold"/>
                                        <p:tgtEl>
                                          <p:spTgt spid="173058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30587"/>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730588"/>
                                        </p:tgtEl>
                                        <p:attrNameLst>
                                          <p:attrName>style.visibility</p:attrName>
                                        </p:attrNameLst>
                                      </p:cBhvr>
                                      <p:to>
                                        <p:strVal val="visible"/>
                                      </p:to>
                                    </p:set>
                                    <p:animEffect transition="in" filter="fade">
                                      <p:cBhvr>
                                        <p:cTn id="46" dur="1000"/>
                                        <p:tgtEl>
                                          <p:spTgt spid="1730588"/>
                                        </p:tgtEl>
                                      </p:cBhvr>
                                    </p:animEffect>
                                    <p:anim calcmode="lin" valueType="num">
                                      <p:cBhvr>
                                        <p:cTn id="47" dur="1000" fill="hold"/>
                                        <p:tgtEl>
                                          <p:spTgt spid="1730588"/>
                                        </p:tgtEl>
                                        <p:attrNameLst>
                                          <p:attrName>ppt_x</p:attrName>
                                        </p:attrNameLst>
                                      </p:cBhvr>
                                      <p:tavLst>
                                        <p:tav tm="0">
                                          <p:val>
                                            <p:strVal val="#ppt_x"/>
                                          </p:val>
                                        </p:tav>
                                        <p:tav tm="100000">
                                          <p:val>
                                            <p:strVal val="#ppt_x"/>
                                          </p:val>
                                        </p:tav>
                                      </p:tavLst>
                                    </p:anim>
                                    <p:anim calcmode="lin" valueType="num">
                                      <p:cBhvr>
                                        <p:cTn id="48" dur="900" decel="100000" fill="hold"/>
                                        <p:tgtEl>
                                          <p:spTgt spid="1730588"/>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73058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76" grpId="0" animBg="1"/>
      <p:bldP spid="1730586" grpId="0"/>
      <p:bldP spid="1730587" grpId="0"/>
      <p:bldP spid="173058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idx="4294967295"/>
          </p:nvPr>
        </p:nvSpPr>
        <p:spPr bwMode="auto">
          <a:xfrm>
            <a:off x="0" y="274638"/>
            <a:ext cx="8229600" cy="1143000"/>
          </a:xfrm>
          <a:prstGeom prst="rect">
            <a:avLst/>
          </a:prstGeom>
          <a:noFill/>
          <a:ln>
            <a:miter lim="800000"/>
            <a:headEnd/>
            <a:tailEnd/>
          </a:ln>
        </p:spPr>
        <p:txBody>
          <a:bodyPr/>
          <a:lstStyle/>
          <a:p>
            <a:r>
              <a:rPr lang="en-US" sz="3600" dirty="0" smtClean="0"/>
              <a:t>Capture Travel Costs </a:t>
            </a:r>
            <a:br>
              <a:rPr lang="en-US" sz="3600" dirty="0" smtClean="0"/>
            </a:br>
            <a:r>
              <a:rPr lang="en-US" sz="3600" dirty="0" smtClean="0"/>
              <a:t>Internal Order</a:t>
            </a:r>
          </a:p>
        </p:txBody>
      </p:sp>
      <p:sp>
        <p:nvSpPr>
          <p:cNvPr id="491523" name="Text Placeholder 8"/>
          <p:cNvSpPr>
            <a:spLocks noGrp="1"/>
          </p:cNvSpPr>
          <p:nvPr>
            <p:ph type="body" idx="4294967295"/>
          </p:nvPr>
        </p:nvSpPr>
        <p:spPr bwMode="auto">
          <a:xfrm>
            <a:off x="0" y="1646238"/>
            <a:ext cx="8229600" cy="4906962"/>
          </a:xfrm>
          <a:prstGeom prst="rect">
            <a:avLst/>
          </a:prstGeom>
          <a:noFill/>
          <a:ln>
            <a:miter lim="800000"/>
            <a:headEnd/>
            <a:tailEnd/>
          </a:ln>
        </p:spPr>
        <p:txBody>
          <a:bodyPr/>
          <a:lstStyle/>
          <a:p>
            <a:pPr lvl="1">
              <a:lnSpc>
                <a:spcPct val="90000"/>
              </a:lnSpc>
              <a:buFontTx/>
              <a:buChar char="•"/>
            </a:pPr>
            <a:r>
              <a:rPr lang="en-US" dirty="0" smtClean="0"/>
              <a:t>DTS LOA’s can capture costs directly to orders being used to reflect events (conferences, products, SSP’s, FCA codes, etc)</a:t>
            </a:r>
          </a:p>
          <a:p>
            <a:pPr lvl="1">
              <a:lnSpc>
                <a:spcPct val="90000"/>
              </a:lnSpc>
              <a:buFontTx/>
              <a:buChar char="•"/>
            </a:pPr>
            <a:r>
              <a:rPr lang="en-US" dirty="0" smtClean="0"/>
              <a:t>If “kind” of travel is needed then IO’s can reflect that level therefore multiple cost objects can by on DTS LOA (e.g. Emergency Travel, TDY, etc)</a:t>
            </a:r>
          </a:p>
          <a:p>
            <a:pPr lvl="1">
              <a:lnSpc>
                <a:spcPct val="90000"/>
              </a:lnSpc>
              <a:buFontTx/>
              <a:buChar char="•"/>
            </a:pPr>
            <a:r>
              <a:rPr lang="en-US" dirty="0" smtClean="0"/>
              <a:t>Can consume multiple budget addresses on same order which requires multiple DTS LOAs with the same internal order number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7: Wrap-Up</a:t>
            </a:r>
          </a:p>
        </p:txBody>
      </p:sp>
      <p:sp>
        <p:nvSpPr>
          <p:cNvPr id="97283"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3600" dirty="0" smtClean="0"/>
          </a:p>
          <a:p>
            <a:pPr eaLnBrk="1" hangingPunct="1">
              <a:spcBef>
                <a:spcPct val="0"/>
              </a:spcBef>
            </a:pPr>
            <a:r>
              <a:rPr lang="en-US" sz="2400" b="1" i="1" dirty="0" smtClean="0">
                <a:cs typeface="Times New Roman" pitchFamily="18" charset="0"/>
              </a:rPr>
              <a:t>Orders</a:t>
            </a:r>
            <a:r>
              <a:rPr lang="en-US" sz="2400" dirty="0" smtClean="0">
                <a:cs typeface="Times New Roman" pitchFamily="18" charset="0"/>
              </a:rPr>
              <a:t> are cost objects used to plan, collect, monitor, and settle the costs of specific jobs and tasks. Orders are used to monitor the costs of short term projects and event/job costing.</a:t>
            </a:r>
          </a:p>
          <a:p>
            <a:pPr eaLnBrk="1" hangingPunct="1">
              <a:spcBef>
                <a:spcPct val="0"/>
              </a:spcBef>
            </a:pPr>
            <a:r>
              <a:rPr lang="en-US" sz="2400" dirty="0" smtClean="0">
                <a:cs typeface="Times New Roman" pitchFamily="18" charset="0"/>
              </a:rPr>
              <a:t>There are multiple order types which are used for various focused purposes; e.g. Sales Orders, Maintenance Orders, Internal Orders, etc.</a:t>
            </a:r>
          </a:p>
          <a:p>
            <a:pPr eaLnBrk="1" hangingPunct="1">
              <a:spcBef>
                <a:spcPct val="0"/>
              </a:spcBef>
            </a:pPr>
            <a:r>
              <a:rPr lang="en-US" sz="2400" dirty="0" smtClean="0">
                <a:cs typeface="Times New Roman" pitchFamily="18" charset="0"/>
              </a:rPr>
              <a:t>Internal Order Type ZSSP will include all non-DPW CLS-SSPs</a:t>
            </a:r>
          </a:p>
          <a:p>
            <a:pPr eaLnBrk="1" hangingPunct="1">
              <a:spcBef>
                <a:spcPct val="0"/>
              </a:spcBef>
            </a:pPr>
            <a:r>
              <a:rPr lang="en-US" sz="2400" dirty="0" smtClean="0">
                <a:cs typeface="Times New Roman" pitchFamily="18" charset="0"/>
              </a:rPr>
              <a:t>Internal Orders provided a sub-view of the costs within a Cost Center or a cross Cost Center view</a:t>
            </a:r>
            <a:endParaRPr lang="en-US" sz="3600" i="1"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Questions</a:t>
            </a:r>
          </a:p>
        </p:txBody>
      </p:sp>
      <p:sp>
        <p:nvSpPr>
          <p:cNvPr id="98307" name="Rectangle 3"/>
          <p:cNvSpPr>
            <a:spLocks noGrp="1" noChangeArrowheads="1"/>
          </p:cNvSpPr>
          <p:nvPr>
            <p:ph type="body" idx="1"/>
          </p:nvPr>
        </p:nvSpPr>
        <p:spPr bwMode="auto">
          <a:xfrm>
            <a:off x="431800" y="12700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endParaRPr lang="en-US" sz="2800" dirty="0" smtClean="0"/>
          </a:p>
          <a:p>
            <a:pPr eaLnBrk="1" hangingPunct="1">
              <a:lnSpc>
                <a:spcPct val="80000"/>
              </a:lnSpc>
              <a:spcBef>
                <a:spcPct val="0"/>
              </a:spcBef>
            </a:pPr>
            <a:r>
              <a:rPr lang="en-US" sz="2400" dirty="0" smtClean="0"/>
              <a:t>An Internal Order is interchangeable with Cost Center?</a:t>
            </a:r>
          </a:p>
          <a:p>
            <a:pPr lvl="1" eaLnBrk="1" hangingPunct="1">
              <a:lnSpc>
                <a:spcPct val="80000"/>
              </a:lnSpc>
              <a:spcBef>
                <a:spcPct val="0"/>
              </a:spcBef>
              <a:buFontTx/>
              <a:buChar char="o"/>
            </a:pPr>
            <a:r>
              <a:rPr lang="en-US" sz="2400" dirty="0" smtClean="0"/>
              <a:t>True</a:t>
            </a:r>
          </a:p>
          <a:p>
            <a:pPr lvl="1" eaLnBrk="1" hangingPunct="1">
              <a:lnSpc>
                <a:spcPct val="80000"/>
              </a:lnSpc>
              <a:spcBef>
                <a:spcPct val="0"/>
              </a:spcBef>
              <a:buFontTx/>
              <a:buChar char="o"/>
            </a:pPr>
            <a:r>
              <a:rPr lang="en-US" sz="2400" dirty="0" smtClean="0"/>
              <a:t>False</a:t>
            </a:r>
          </a:p>
          <a:p>
            <a:pPr lvl="1" eaLnBrk="1" hangingPunct="1">
              <a:lnSpc>
                <a:spcPct val="80000"/>
              </a:lnSpc>
              <a:buFontTx/>
              <a:buNone/>
            </a:pPr>
            <a:endParaRPr lang="en-US" sz="2400" i="1" dirty="0" smtClean="0"/>
          </a:p>
        </p:txBody>
      </p:sp>
      <p:sp>
        <p:nvSpPr>
          <p:cNvPr id="98308" name="Rectangle 4"/>
          <p:cNvSpPr>
            <a:spLocks noChangeArrowheads="1"/>
          </p:cNvSpPr>
          <p:nvPr/>
        </p:nvSpPr>
        <p:spPr bwMode="auto">
          <a:xfrm>
            <a:off x="431800" y="2641600"/>
            <a:ext cx="8255000" cy="2082800"/>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endParaRPr lang="en-US" sz="2800" b="0" dirty="0"/>
          </a:p>
          <a:p>
            <a:pPr marL="342900" indent="-342900" algn="l">
              <a:lnSpc>
                <a:spcPct val="80000"/>
              </a:lnSpc>
              <a:buClrTx/>
              <a:buFontTx/>
              <a:buChar char="•"/>
            </a:pPr>
            <a:r>
              <a:rPr lang="en-US" sz="2400" b="0" dirty="0"/>
              <a:t>Like a Cost Center, Internal Orders can capture costs only?</a:t>
            </a:r>
          </a:p>
          <a:p>
            <a:pPr marL="742950" lvl="1" indent="-285750" algn="l">
              <a:lnSpc>
                <a:spcPct val="80000"/>
              </a:lnSpc>
              <a:buClrTx/>
              <a:buFontTx/>
              <a:buChar char="o"/>
            </a:pPr>
            <a:r>
              <a:rPr lang="en-US" sz="2400" b="0" dirty="0"/>
              <a:t>True</a:t>
            </a:r>
          </a:p>
          <a:p>
            <a:pPr marL="742950" lvl="1" indent="-285750" algn="l">
              <a:lnSpc>
                <a:spcPct val="80000"/>
              </a:lnSpc>
              <a:buClrTx/>
              <a:buFontTx/>
              <a:buChar char="o"/>
            </a:pPr>
            <a:r>
              <a:rPr lang="en-US" sz="2400" b="0" dirty="0"/>
              <a:t>False</a:t>
            </a:r>
          </a:p>
          <a:p>
            <a:pPr marL="742950" lvl="1" indent="-285750" algn="l">
              <a:lnSpc>
                <a:spcPct val="80000"/>
              </a:lnSpc>
              <a:spcBef>
                <a:spcPct val="20000"/>
              </a:spcBef>
              <a:buClrTx/>
            </a:pPr>
            <a:endParaRPr lang="en-US" sz="2400" b="0" i="1" dirty="0"/>
          </a:p>
        </p:txBody>
      </p:sp>
      <p:sp>
        <p:nvSpPr>
          <p:cNvPr id="98309" name="Rectangle 5"/>
          <p:cNvSpPr>
            <a:spLocks noChangeArrowheads="1"/>
          </p:cNvSpPr>
          <p:nvPr/>
        </p:nvSpPr>
        <p:spPr bwMode="auto">
          <a:xfrm>
            <a:off x="431800" y="4394200"/>
            <a:ext cx="8255000" cy="2082800"/>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endParaRPr lang="en-US" sz="2800" b="0" dirty="0"/>
          </a:p>
          <a:p>
            <a:pPr marL="342900" indent="-342900" algn="l">
              <a:lnSpc>
                <a:spcPct val="80000"/>
              </a:lnSpc>
              <a:buClrTx/>
              <a:buFontTx/>
              <a:buChar char="•"/>
            </a:pPr>
            <a:r>
              <a:rPr lang="en-US" sz="2400" b="0" dirty="0"/>
              <a:t>Internal Orders can be identified as statistical (informational only) or real (capture and transfer costs)?</a:t>
            </a:r>
          </a:p>
          <a:p>
            <a:pPr marL="742950" lvl="1" indent="-285750" algn="l">
              <a:lnSpc>
                <a:spcPct val="80000"/>
              </a:lnSpc>
              <a:buClrTx/>
              <a:buFontTx/>
              <a:buChar char="o"/>
            </a:pPr>
            <a:r>
              <a:rPr lang="en-US" sz="2400" b="0" dirty="0"/>
              <a:t>True</a:t>
            </a:r>
          </a:p>
          <a:p>
            <a:pPr marL="742950" lvl="1" indent="-285750" algn="l">
              <a:lnSpc>
                <a:spcPct val="80000"/>
              </a:lnSpc>
              <a:buClrTx/>
              <a:buFontTx/>
              <a:buChar char="o"/>
            </a:pPr>
            <a:r>
              <a:rPr lang="en-US" sz="2400" b="0" dirty="0"/>
              <a:t>False</a:t>
            </a:r>
          </a:p>
          <a:p>
            <a:pPr marL="742950" lvl="1" indent="-285750" algn="l">
              <a:lnSpc>
                <a:spcPct val="80000"/>
              </a:lnSpc>
              <a:spcBef>
                <a:spcPct val="20000"/>
              </a:spcBef>
              <a:buClrTx/>
            </a:pPr>
            <a:endParaRPr lang="en-US" sz="2400" b="0" i="1" dirty="0"/>
          </a:p>
        </p:txBody>
      </p:sp>
      <p:sp>
        <p:nvSpPr>
          <p:cNvPr id="10" name="Footer Placeholder 9"/>
          <p:cNvSpPr>
            <a:spLocks noGrp="1"/>
          </p:cNvSpPr>
          <p:nvPr>
            <p:ph type="ftr" sz="quarter" idx="3"/>
          </p:nvPr>
        </p:nvSpPr>
        <p:spPr>
          <a:xfrm>
            <a:off x="0" y="6492875"/>
            <a:ext cx="2895600" cy="365125"/>
          </a:xfrm>
        </p:spPr>
        <p:txBody>
          <a:bodyPr/>
          <a:lstStyle/>
          <a:p>
            <a:r>
              <a:rPr lang="en-US" b="0" dirty="0" smtClean="0"/>
              <a:t>S2L7_p</a:t>
            </a:r>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Answers</a:t>
            </a:r>
          </a:p>
        </p:txBody>
      </p:sp>
      <p:sp>
        <p:nvSpPr>
          <p:cNvPr id="98307" name="Rectangle 3"/>
          <p:cNvSpPr>
            <a:spLocks noGrp="1" noChangeArrowheads="1"/>
          </p:cNvSpPr>
          <p:nvPr>
            <p:ph type="body" idx="1"/>
          </p:nvPr>
        </p:nvSpPr>
        <p:spPr bwMode="auto">
          <a:xfrm>
            <a:off x="431800" y="12700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endParaRPr lang="en-US" sz="2800" dirty="0" smtClean="0"/>
          </a:p>
          <a:p>
            <a:pPr eaLnBrk="1" hangingPunct="1">
              <a:lnSpc>
                <a:spcPct val="80000"/>
              </a:lnSpc>
              <a:spcBef>
                <a:spcPct val="0"/>
              </a:spcBef>
            </a:pPr>
            <a:r>
              <a:rPr lang="en-US" sz="2400" dirty="0" smtClean="0"/>
              <a:t>An Internal Order is interchangeable with Cost Center?</a:t>
            </a:r>
          </a:p>
          <a:p>
            <a:pPr lvl="1" eaLnBrk="1" hangingPunct="1">
              <a:lnSpc>
                <a:spcPct val="80000"/>
              </a:lnSpc>
              <a:spcBef>
                <a:spcPct val="0"/>
              </a:spcBef>
              <a:buFontTx/>
              <a:buChar char="o"/>
            </a:pPr>
            <a:r>
              <a:rPr lang="en-US" sz="2400" dirty="0" smtClean="0"/>
              <a:t>True</a:t>
            </a:r>
          </a:p>
          <a:p>
            <a:pPr lvl="1" eaLnBrk="1" hangingPunct="1">
              <a:lnSpc>
                <a:spcPct val="80000"/>
              </a:lnSpc>
              <a:spcBef>
                <a:spcPct val="0"/>
              </a:spcBef>
              <a:buFontTx/>
              <a:buChar char="o"/>
            </a:pPr>
            <a:r>
              <a:rPr lang="en-US" sz="2400" dirty="0" smtClean="0"/>
              <a:t>False</a:t>
            </a:r>
          </a:p>
          <a:p>
            <a:pPr lvl="1" eaLnBrk="1" hangingPunct="1">
              <a:lnSpc>
                <a:spcPct val="80000"/>
              </a:lnSpc>
              <a:buFontTx/>
              <a:buNone/>
            </a:pPr>
            <a:endParaRPr lang="en-US" sz="2400" i="1" dirty="0" smtClean="0"/>
          </a:p>
        </p:txBody>
      </p:sp>
      <p:sp>
        <p:nvSpPr>
          <p:cNvPr id="98308" name="Rectangle 4"/>
          <p:cNvSpPr>
            <a:spLocks noChangeArrowheads="1"/>
          </p:cNvSpPr>
          <p:nvPr/>
        </p:nvSpPr>
        <p:spPr bwMode="auto">
          <a:xfrm>
            <a:off x="431800" y="2641600"/>
            <a:ext cx="8255000" cy="2082800"/>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endParaRPr lang="en-US" sz="2800" b="0" dirty="0"/>
          </a:p>
          <a:p>
            <a:pPr marL="342900" indent="-342900" algn="l">
              <a:lnSpc>
                <a:spcPct val="80000"/>
              </a:lnSpc>
              <a:buClrTx/>
              <a:buFontTx/>
              <a:buChar char="•"/>
            </a:pPr>
            <a:r>
              <a:rPr lang="en-US" sz="2400" b="0" dirty="0"/>
              <a:t>Like a Cost Center, Internal Orders can capture costs only?</a:t>
            </a:r>
          </a:p>
          <a:p>
            <a:pPr marL="742950" lvl="1" indent="-285750" algn="l">
              <a:lnSpc>
                <a:spcPct val="80000"/>
              </a:lnSpc>
              <a:buClrTx/>
              <a:buFontTx/>
              <a:buChar char="o"/>
            </a:pPr>
            <a:r>
              <a:rPr lang="en-US" sz="2400" b="0" dirty="0"/>
              <a:t>True</a:t>
            </a:r>
          </a:p>
          <a:p>
            <a:pPr marL="742950" lvl="1" indent="-285750" algn="l">
              <a:lnSpc>
                <a:spcPct val="80000"/>
              </a:lnSpc>
              <a:buClrTx/>
              <a:buFontTx/>
              <a:buChar char="o"/>
            </a:pPr>
            <a:r>
              <a:rPr lang="en-US" sz="2400" b="0" dirty="0"/>
              <a:t>False</a:t>
            </a:r>
          </a:p>
          <a:p>
            <a:pPr marL="742950" lvl="1" indent="-285750" algn="l">
              <a:lnSpc>
                <a:spcPct val="80000"/>
              </a:lnSpc>
              <a:spcBef>
                <a:spcPct val="20000"/>
              </a:spcBef>
              <a:buClrTx/>
            </a:pPr>
            <a:endParaRPr lang="en-US" sz="2400" b="0" i="1" dirty="0"/>
          </a:p>
        </p:txBody>
      </p:sp>
      <p:sp>
        <p:nvSpPr>
          <p:cNvPr id="98309" name="Rectangle 5"/>
          <p:cNvSpPr>
            <a:spLocks noChangeArrowheads="1"/>
          </p:cNvSpPr>
          <p:nvPr/>
        </p:nvSpPr>
        <p:spPr bwMode="auto">
          <a:xfrm>
            <a:off x="431800" y="4394200"/>
            <a:ext cx="8255000" cy="2082800"/>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endParaRPr lang="en-US" sz="2800" b="0" dirty="0"/>
          </a:p>
          <a:p>
            <a:pPr marL="342900" indent="-342900" algn="l">
              <a:lnSpc>
                <a:spcPct val="80000"/>
              </a:lnSpc>
              <a:buClrTx/>
              <a:buFontTx/>
              <a:buChar char="•"/>
            </a:pPr>
            <a:r>
              <a:rPr lang="en-US" sz="2400" b="0" dirty="0"/>
              <a:t>Internal Orders can be identified as statistical (informational only) or real (capture and transfer costs)?</a:t>
            </a:r>
          </a:p>
          <a:p>
            <a:pPr marL="742950" lvl="1" indent="-285750" algn="l">
              <a:lnSpc>
                <a:spcPct val="80000"/>
              </a:lnSpc>
              <a:buClrTx/>
              <a:buFontTx/>
              <a:buChar char="o"/>
            </a:pPr>
            <a:r>
              <a:rPr lang="en-US" sz="2400" b="0" dirty="0"/>
              <a:t>True</a:t>
            </a:r>
          </a:p>
          <a:p>
            <a:pPr marL="742950" lvl="1" indent="-285750" algn="l">
              <a:lnSpc>
                <a:spcPct val="80000"/>
              </a:lnSpc>
              <a:buClrTx/>
              <a:buFontTx/>
              <a:buChar char="o"/>
            </a:pPr>
            <a:r>
              <a:rPr lang="en-US" sz="2400" b="0" dirty="0"/>
              <a:t>False</a:t>
            </a:r>
          </a:p>
          <a:p>
            <a:pPr marL="742950" lvl="1" indent="-285750" algn="l">
              <a:lnSpc>
                <a:spcPct val="80000"/>
              </a:lnSpc>
              <a:spcBef>
                <a:spcPct val="20000"/>
              </a:spcBef>
              <a:buClrTx/>
            </a:pPr>
            <a:endParaRPr lang="en-US" sz="2400" b="0" i="1" dirty="0"/>
          </a:p>
        </p:txBody>
      </p:sp>
      <p:sp>
        <p:nvSpPr>
          <p:cNvPr id="1785862" name="Text Box 6"/>
          <p:cNvSpPr txBox="1">
            <a:spLocks noChangeArrowheads="1"/>
          </p:cNvSpPr>
          <p:nvPr/>
        </p:nvSpPr>
        <p:spPr bwMode="auto">
          <a:xfrm>
            <a:off x="941388" y="3886200"/>
            <a:ext cx="354012" cy="304800"/>
          </a:xfrm>
          <a:prstGeom prst="rect">
            <a:avLst/>
          </a:prstGeom>
          <a:noFill/>
          <a:ln w="12700" algn="ctr">
            <a:noFill/>
            <a:miter lim="800000"/>
            <a:headEnd/>
            <a:tailEnd/>
          </a:ln>
        </p:spPr>
        <p:txBody>
          <a:bodyPr wrap="none" lIns="92075" tIns="0" rIns="92075" bIns="0">
            <a:spAutoFit/>
          </a:bodyPr>
          <a:lstStyle/>
          <a:p>
            <a:r>
              <a:rPr lang="en-US" sz="2000" dirty="0"/>
              <a:t>X</a:t>
            </a:r>
          </a:p>
        </p:txBody>
      </p:sp>
      <p:sp>
        <p:nvSpPr>
          <p:cNvPr id="1785863" name="Text Box 7"/>
          <p:cNvSpPr txBox="1">
            <a:spLocks noChangeArrowheads="1"/>
          </p:cNvSpPr>
          <p:nvPr/>
        </p:nvSpPr>
        <p:spPr bwMode="auto">
          <a:xfrm>
            <a:off x="914400" y="5334000"/>
            <a:ext cx="384175" cy="304800"/>
          </a:xfrm>
          <a:prstGeom prst="rect">
            <a:avLst/>
          </a:prstGeom>
          <a:noFill/>
          <a:ln w="12700" algn="ctr">
            <a:noFill/>
            <a:miter lim="800000"/>
            <a:headEnd/>
            <a:tailEnd/>
          </a:ln>
        </p:spPr>
        <p:txBody>
          <a:bodyPr wrap="none" lIns="92075" tIns="0" rIns="92075" bIns="0">
            <a:spAutoFit/>
          </a:bodyPr>
          <a:lstStyle/>
          <a:p>
            <a:r>
              <a:rPr lang="en-US" sz="2000" dirty="0">
                <a:sym typeface="Wingdings" pitchFamily="2" charset="2"/>
              </a:rPr>
              <a:t></a:t>
            </a:r>
          </a:p>
        </p:txBody>
      </p:sp>
      <p:sp>
        <p:nvSpPr>
          <p:cNvPr id="1785864" name="Text Box 8"/>
          <p:cNvSpPr txBox="1">
            <a:spLocks noChangeArrowheads="1"/>
          </p:cNvSpPr>
          <p:nvPr/>
        </p:nvSpPr>
        <p:spPr bwMode="auto">
          <a:xfrm>
            <a:off x="941388" y="2209800"/>
            <a:ext cx="354012" cy="304800"/>
          </a:xfrm>
          <a:prstGeom prst="rect">
            <a:avLst/>
          </a:prstGeom>
          <a:noFill/>
          <a:ln w="12700" algn="ctr">
            <a:noFill/>
            <a:miter lim="800000"/>
            <a:headEnd/>
            <a:tailEnd/>
          </a:ln>
        </p:spPr>
        <p:txBody>
          <a:bodyPr wrap="none" lIns="92075" tIns="0" rIns="92075" bIns="0">
            <a:spAutoFit/>
          </a:bodyPr>
          <a:lstStyle/>
          <a:p>
            <a:r>
              <a:rPr lang="en-US" sz="2000" dirty="0"/>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85864"/>
                                        </p:tgtEl>
                                        <p:attrNameLst>
                                          <p:attrName>style.visibility</p:attrName>
                                        </p:attrNameLst>
                                      </p:cBhvr>
                                      <p:to>
                                        <p:strVal val="visible"/>
                                      </p:to>
                                    </p:set>
                                    <p:animEffect transition="in" filter="checkerboard(across)">
                                      <p:cBhvr>
                                        <p:cTn id="7" dur="500"/>
                                        <p:tgtEl>
                                          <p:spTgt spid="178586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85862"/>
                                        </p:tgtEl>
                                        <p:attrNameLst>
                                          <p:attrName>style.visibility</p:attrName>
                                        </p:attrNameLst>
                                      </p:cBhvr>
                                      <p:to>
                                        <p:strVal val="visible"/>
                                      </p:to>
                                    </p:set>
                                    <p:animEffect transition="in" filter="checkerboard(across)">
                                      <p:cBhvr>
                                        <p:cTn id="12" dur="500"/>
                                        <p:tgtEl>
                                          <p:spTgt spid="17858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85863"/>
                                        </p:tgtEl>
                                        <p:attrNameLst>
                                          <p:attrName>style.visibility</p:attrName>
                                        </p:attrNameLst>
                                      </p:cBhvr>
                                      <p:to>
                                        <p:strVal val="visible"/>
                                      </p:to>
                                    </p:set>
                                    <p:animEffect transition="in" filter="blinds(horizontal)">
                                      <p:cBhvr>
                                        <p:cTn id="17" dur="500"/>
                                        <p:tgtEl>
                                          <p:spTgt spid="1785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62" grpId="0"/>
      <p:bldP spid="1785863" grpId="0"/>
      <p:bldP spid="178586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Lesson 8: Business Process</a:t>
            </a:r>
          </a:p>
        </p:txBody>
      </p:sp>
      <p:sp>
        <p:nvSpPr>
          <p:cNvPr id="99331" name="Rectangle 3"/>
          <p:cNvSpPr>
            <a:spLocks noGrp="1" noChangeArrowheads="1"/>
          </p:cNvSpPr>
          <p:nvPr>
            <p:ph type="body" idx="1"/>
          </p:nvPr>
        </p:nvSpPr>
        <p:spPr bwMode="auto">
          <a:xfrm>
            <a:off x="457200" y="2057400"/>
            <a:ext cx="8229600" cy="3276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dirty="0" smtClean="0"/>
              <a:t>Objective(s):</a:t>
            </a:r>
          </a:p>
          <a:p>
            <a:pPr eaLnBrk="1" hangingPunct="1"/>
            <a:r>
              <a:rPr lang="en-US" dirty="0" smtClean="0"/>
              <a:t>To understand what the Business Process cost object represents, key definition criteria (guiding principles), uses, and how defined for the Cost Model</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Lesson 8: Business Process</a:t>
            </a:r>
          </a:p>
        </p:txBody>
      </p:sp>
      <p:sp>
        <p:nvSpPr>
          <p:cNvPr id="99331" name="Rectangle 3"/>
          <p:cNvSpPr>
            <a:spLocks noGrp="1" noChangeArrowheads="1"/>
          </p:cNvSpPr>
          <p:nvPr>
            <p:ph type="body" idx="1"/>
          </p:nvPr>
        </p:nvSpPr>
        <p:spPr bwMode="auto">
          <a:xfrm>
            <a:off x="457200" y="2057400"/>
            <a:ext cx="8229600" cy="3276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dirty="0" smtClean="0"/>
              <a:t>Objective(s):</a:t>
            </a:r>
          </a:p>
          <a:p>
            <a:pPr eaLnBrk="1" hangingPunct="1"/>
            <a:r>
              <a:rPr lang="en-US" dirty="0" smtClean="0"/>
              <a:t>To understand what the Business Process cost object represents, key definition criteria (guiding principles), uses, and how defined for the Cost Model</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219200"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Business Process Definition</a:t>
            </a:r>
          </a:p>
        </p:txBody>
      </p:sp>
      <p:graphicFrame>
        <p:nvGraphicFramePr>
          <p:cNvPr id="1789955" name="Group 3"/>
          <p:cNvGraphicFramePr>
            <a:graphicFrameLocks noGrp="1"/>
          </p:cNvGraphicFramePr>
          <p:nvPr/>
        </p:nvGraphicFramePr>
        <p:xfrm>
          <a:off x="723900" y="1504950"/>
          <a:ext cx="7677150" cy="1007112"/>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Business Process Definition:</a:t>
                      </a:r>
                      <a:endParaRPr kumimoji="0" lang="en-US" sz="24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cs typeface="Times New Roman" pitchFamily="18" charset="0"/>
                        </a:rPr>
                        <a:t>A business process is a cost object used to capture costs of cross-functional  (cost center) activities. </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00363" name="Rectangle 11"/>
          <p:cNvSpPr>
            <a:spLocks noChangeArrowheads="1"/>
          </p:cNvSpPr>
          <p:nvPr/>
        </p:nvSpPr>
        <p:spPr bwMode="blackWhite">
          <a:xfrm>
            <a:off x="685800" y="2971800"/>
            <a:ext cx="7700963" cy="1616075"/>
          </a:xfrm>
          <a:prstGeom prst="rect">
            <a:avLst/>
          </a:prstGeom>
          <a:noFill/>
          <a:ln w="12700" algn="ctr">
            <a:noFill/>
            <a:miter lim="800000"/>
            <a:headEnd/>
            <a:tailEnd/>
          </a:ln>
        </p:spPr>
        <p:txBody>
          <a:bodyPr lIns="92075" tIns="46038" rIns="92075" bIns="46038" anchor="ctr">
            <a:spAutoFit/>
          </a:bodyPr>
          <a:lstStyle/>
          <a:p>
            <a:pPr marL="228600" indent="-228600" algn="l">
              <a:buClrTx/>
              <a:buFontTx/>
              <a:buChar char="•"/>
            </a:pPr>
            <a:r>
              <a:rPr lang="en-US" sz="2000" b="0" dirty="0">
                <a:cs typeface="Times New Roman" pitchFamily="18" charset="0"/>
              </a:rPr>
              <a:t>Business Processes are the “work” being performed by the Cost Center/Activity Types</a:t>
            </a:r>
          </a:p>
          <a:p>
            <a:pPr marL="228600" indent="-228600" algn="l">
              <a:buClrTx/>
              <a:buFontTx/>
              <a:buChar char="•"/>
            </a:pPr>
            <a:endParaRPr lang="en-US" sz="2000" b="0" dirty="0">
              <a:cs typeface="Times New Roman" pitchFamily="18" charset="0"/>
            </a:endParaRPr>
          </a:p>
          <a:p>
            <a:pPr marL="228600" indent="-228600" algn="l">
              <a:buClrTx/>
              <a:buFontTx/>
              <a:buChar char="•"/>
            </a:pPr>
            <a:r>
              <a:rPr lang="en-US" sz="2000" b="0" dirty="0"/>
              <a:t>Typically related to an action such as a “verb”, e.g. Pick Items, Pack Boxes, Ship Pallet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219200" y="228600"/>
            <a:ext cx="6705600" cy="793750"/>
          </a:xfrm>
          <a:prstGeom prst="rect">
            <a:avLst/>
          </a:prstGeom>
          <a:noFill/>
          <a:ln w="76200" cmpd="tri" algn="ctr">
            <a:noFill/>
            <a:miter lim="800000"/>
            <a:headEnd/>
            <a:tailEnd/>
          </a:ln>
        </p:spPr>
        <p:txBody>
          <a:bodyPr lIns="92075" tIns="0" rIns="92075" bIns="0">
            <a:spAutoFit/>
          </a:bodyPr>
          <a:lstStyle/>
          <a:p>
            <a:r>
              <a:rPr lang="en-US" sz="2600" dirty="0">
                <a:cs typeface="Times New Roman" pitchFamily="18" charset="0"/>
              </a:rPr>
              <a:t>SAFM-CE Army Cost Model</a:t>
            </a:r>
          </a:p>
          <a:p>
            <a:r>
              <a:rPr lang="en-US" sz="2600" dirty="0">
                <a:cs typeface="Times New Roman" pitchFamily="18" charset="0"/>
              </a:rPr>
              <a:t>Guiding Principles for Business Process</a:t>
            </a:r>
          </a:p>
        </p:txBody>
      </p:sp>
      <p:graphicFrame>
        <p:nvGraphicFramePr>
          <p:cNvPr id="1792003" name="Group 3"/>
          <p:cNvGraphicFramePr>
            <a:graphicFrameLocks noGrp="1"/>
          </p:cNvGraphicFramePr>
          <p:nvPr/>
        </p:nvGraphicFramePr>
        <p:xfrm>
          <a:off x="393700" y="1447800"/>
          <a:ext cx="8326438" cy="2014224"/>
        </p:xfrm>
        <a:graphic>
          <a:graphicData uri="http://schemas.openxmlformats.org/drawingml/2006/table">
            <a:tbl>
              <a:tblPr/>
              <a:tblGrid>
                <a:gridCol w="1346200"/>
                <a:gridCol w="6980238"/>
              </a:tblGrid>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Analytical</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rPr>
                        <a:t>Utilized when management needs more insight into “what” the resource pools are doing in order to make process improvement decisions </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#2: Detail</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Defined in areas where further detail is necessary to support cost-to-serving a customer</a:t>
                      </a:r>
                      <a:endParaRPr kumimoji="0" lang="en-US" sz="14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#3: Billing</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Mechanism for making cross-functional (cost center) charging of a single rate </a:t>
                      </a:r>
                      <a:endParaRPr kumimoji="0" lang="en-US" sz="14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#4: Capacity</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Utilized to represent the consumption of capacity, not the capacity itself (e.g. no “Idle” activity/business processes)</a:t>
                      </a:r>
                      <a:endParaRPr kumimoji="0" lang="en-US" sz="14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Business Process Uses</a:t>
            </a:r>
          </a:p>
        </p:txBody>
      </p:sp>
      <p:sp>
        <p:nvSpPr>
          <p:cNvPr id="10342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US" sz="2400" dirty="0" smtClean="0"/>
          </a:p>
          <a:p>
            <a:pPr eaLnBrk="1" hangingPunct="1"/>
            <a:r>
              <a:rPr lang="en-US" sz="2400" dirty="0" smtClean="0"/>
              <a:t>Used to support activity-based costing initiatives</a:t>
            </a:r>
          </a:p>
          <a:p>
            <a:pPr eaLnBrk="1" hangingPunct="1"/>
            <a:r>
              <a:rPr lang="en-US" sz="2400" dirty="0" smtClean="0"/>
              <a:t>For utilization of a single consolidated rate of a similar activity performed across several cost centers </a:t>
            </a:r>
          </a:p>
          <a:p>
            <a:pPr eaLnBrk="1" hangingPunct="1"/>
            <a:r>
              <a:rPr lang="en-US" sz="2400" dirty="0" smtClean="0"/>
              <a:t>Represent repetitive services that are not Order based (e.g. Process Help Desk Ticket)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209675" y="228600"/>
            <a:ext cx="6705600" cy="854075"/>
          </a:xfrm>
          <a:prstGeom prst="rect">
            <a:avLst/>
          </a:prstGeom>
          <a:noFill/>
          <a:ln w="76200" cmpd="tri" algn="ctr">
            <a:noFill/>
            <a:miter lim="800000"/>
            <a:headEnd/>
            <a:tailEnd/>
          </a:ln>
        </p:spPr>
        <p:txBody>
          <a:bodyPr lIns="92075" tIns="0" rIns="92075" bIns="0">
            <a:spAutoFit/>
          </a:bodyPr>
          <a:lstStyle/>
          <a:p>
            <a:r>
              <a:rPr lang="en-US" sz="2800" dirty="0">
                <a:cs typeface="Times New Roman" pitchFamily="18" charset="0"/>
              </a:rPr>
              <a:t>SAFM-CE Army Cost Model</a:t>
            </a:r>
          </a:p>
          <a:p>
            <a:r>
              <a:rPr lang="en-US" sz="2800" dirty="0">
                <a:cs typeface="Times New Roman" pitchFamily="18" charset="0"/>
              </a:rPr>
              <a:t>How Business Processes are defined</a:t>
            </a:r>
          </a:p>
        </p:txBody>
      </p:sp>
      <p:sp>
        <p:nvSpPr>
          <p:cNvPr id="104451" name="Rectangle 3"/>
          <p:cNvSpPr>
            <a:spLocks noGrp="1" noChangeArrowheads="1"/>
          </p:cNvSpPr>
          <p:nvPr>
            <p:ph type="body" idx="1"/>
          </p:nvPr>
        </p:nvSpPr>
        <p:spPr bwMode="auto">
          <a:xfrm>
            <a:off x="533400" y="1600200"/>
            <a:ext cx="76962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t>Utilized to associate the goods for free to the consumers </a:t>
            </a:r>
          </a:p>
          <a:p>
            <a:pPr eaLnBrk="1" hangingPunct="1">
              <a:lnSpc>
                <a:spcPct val="90000"/>
              </a:lnSpc>
            </a:pPr>
            <a:r>
              <a:rPr lang="en-US" sz="2400" dirty="0" smtClean="0"/>
              <a:t>Assignments/Allocation using Business Processes will be defined in conjunction with the DASA-CE Cost Team</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How Cost Elements are Defined</a:t>
            </a:r>
          </a:p>
        </p:txBody>
      </p:sp>
      <p:sp>
        <p:nvSpPr>
          <p:cNvPr id="323587"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gn="l">
              <a:spcBef>
                <a:spcPct val="20000"/>
              </a:spcBef>
              <a:buClrTx/>
              <a:buFontTx/>
              <a:buChar char="•"/>
            </a:pPr>
            <a:r>
              <a:rPr lang="en-US" sz="2400" b="0" dirty="0"/>
              <a:t>For Primary Cost Elements:</a:t>
            </a:r>
          </a:p>
          <a:p>
            <a:pPr marL="685800" lvl="1" indent="-228600" algn="l">
              <a:spcBef>
                <a:spcPct val="20000"/>
              </a:spcBef>
              <a:buClrTx/>
              <a:buFontTx/>
              <a:buChar char="–"/>
            </a:pPr>
            <a:r>
              <a:rPr lang="en-US" sz="2000" b="0" dirty="0"/>
              <a:t>Started with EORs for both pay and non-pay</a:t>
            </a:r>
          </a:p>
          <a:p>
            <a:pPr marL="685800" lvl="1" indent="-228600" algn="l">
              <a:spcBef>
                <a:spcPct val="20000"/>
              </a:spcBef>
              <a:buClrTx/>
              <a:buFontTx/>
              <a:buChar char="–"/>
            </a:pPr>
            <a:r>
              <a:rPr lang="en-US" sz="2000" b="0" dirty="0"/>
              <a:t>Evaluated information embedded in code/EOR</a:t>
            </a:r>
          </a:p>
          <a:p>
            <a:pPr marL="685800" lvl="1" indent="-228600" algn="l">
              <a:spcBef>
                <a:spcPct val="20000"/>
              </a:spcBef>
              <a:buClrTx/>
              <a:buFontTx/>
              <a:buChar char="–"/>
            </a:pPr>
            <a:r>
              <a:rPr lang="en-US" sz="2000" b="0" dirty="0"/>
              <a:t>Determined if another GFEBS data element could hold that info and collapsed where possible (e.g. C-Type, Vendor, Type of Interest Payment)</a:t>
            </a:r>
          </a:p>
          <a:p>
            <a:pPr marL="685800" lvl="1" indent="-228600" algn="l">
              <a:spcBef>
                <a:spcPct val="20000"/>
              </a:spcBef>
              <a:buClrTx/>
              <a:buFontTx/>
              <a:buChar char="–"/>
            </a:pPr>
            <a:r>
              <a:rPr lang="en-US" sz="2000" b="0" dirty="0">
                <a:sym typeface="Wingdings" pitchFamily="2" charset="2"/>
              </a:rPr>
              <a:t>Reviewed external reporting requirements such as OMB Object Classes, USGL, SFIS mappings</a:t>
            </a:r>
          </a:p>
          <a:p>
            <a:pPr marL="685800" lvl="1" indent="-228600" algn="l">
              <a:spcBef>
                <a:spcPct val="20000"/>
              </a:spcBef>
              <a:buClrTx/>
              <a:buFontTx/>
              <a:buChar char="–"/>
            </a:pPr>
            <a:r>
              <a:rPr lang="en-US" sz="2000" b="0" dirty="0">
                <a:sym typeface="Wingdings" pitchFamily="2" charset="2"/>
              </a:rPr>
              <a:t>When a GL Account it determined a Primary Cost Element is also created with the exact same code</a:t>
            </a:r>
          </a:p>
          <a:p>
            <a:pPr marL="685800" lvl="1" indent="-228600" algn="l">
              <a:spcBef>
                <a:spcPct val="20000"/>
              </a:spcBef>
              <a:buClrTx/>
              <a:buFontTx/>
              <a:buChar char="–"/>
            </a:pPr>
            <a:r>
              <a:rPr lang="en-US" sz="2000" b="0" dirty="0">
                <a:sym typeface="Wingdings" pitchFamily="2" charset="2"/>
              </a:rPr>
              <a:t>Once live, new Primary Cost Elements are typically rarely added and as needed to support external reporting</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209675" y="228600"/>
            <a:ext cx="6705600" cy="854075"/>
          </a:xfrm>
          <a:prstGeom prst="rect">
            <a:avLst/>
          </a:prstGeom>
          <a:noFill/>
          <a:ln w="76200" cmpd="tri" algn="ctr">
            <a:noFill/>
            <a:miter lim="800000"/>
            <a:headEnd/>
            <a:tailEnd/>
          </a:ln>
        </p:spPr>
        <p:txBody>
          <a:bodyPr lIns="92075" tIns="0" rIns="92075" bIns="0">
            <a:spAutoFit/>
          </a:bodyPr>
          <a:lstStyle/>
          <a:p>
            <a:r>
              <a:rPr lang="en-US" sz="2800" dirty="0">
                <a:cs typeface="Times New Roman" pitchFamily="18" charset="0"/>
              </a:rPr>
              <a:t>SAFM-CE Army Cost Model</a:t>
            </a:r>
          </a:p>
          <a:p>
            <a:r>
              <a:rPr lang="en-US" sz="2800" dirty="0">
                <a:cs typeface="Times New Roman" pitchFamily="18" charset="0"/>
              </a:rPr>
              <a:t>Business Processes Std. Hierarchy</a:t>
            </a:r>
          </a:p>
        </p:txBody>
      </p:sp>
      <p:sp>
        <p:nvSpPr>
          <p:cNvPr id="105475" name="Rectangle 3"/>
          <p:cNvSpPr>
            <a:spLocks noGrp="1" noChangeArrowheads="1"/>
          </p:cNvSpPr>
          <p:nvPr>
            <p:ph type="body" idx="1"/>
          </p:nvPr>
        </p:nvSpPr>
        <p:spPr bwMode="auto">
          <a:xfrm>
            <a:off x="457200" y="1600200"/>
            <a:ext cx="8229600" cy="297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t>There is a Business Process Std. Hierarchy to which all business processes must be assigned when created.</a:t>
            </a:r>
          </a:p>
          <a:p>
            <a:pPr eaLnBrk="1" hangingPunct="1"/>
            <a:r>
              <a:rPr lang="en-US" sz="2400" dirty="0" smtClean="0"/>
              <a:t>The currently defined Business Process Hierarchy groups processes into Services, this will be augmented as other commands are included into the Cost Model</a:t>
            </a:r>
          </a:p>
          <a:p>
            <a:pPr eaLnBrk="1" hangingPunct="1"/>
            <a:r>
              <a:rPr lang="en-US" sz="2400" dirty="0" smtClean="0"/>
              <a:t>Additionally, alternative hierarchies can be generated as needed</a:t>
            </a:r>
          </a:p>
          <a:p>
            <a:pPr eaLnBrk="1" hangingPunct="1"/>
            <a:r>
              <a:rPr lang="en-US" sz="2400" dirty="0" smtClean="0"/>
              <a:t>Groups of processes can also be generated to support ad-hoc reporting or cost allocations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8: Wrap-Up</a:t>
            </a:r>
          </a:p>
        </p:txBody>
      </p:sp>
      <p:sp>
        <p:nvSpPr>
          <p:cNvPr id="106499" name="Rectangle 3"/>
          <p:cNvSpPr>
            <a:spLocks noGrp="1" noChangeArrowheads="1"/>
          </p:cNvSpPr>
          <p:nvPr>
            <p:ph type="body" idx="1"/>
          </p:nvPr>
        </p:nvSpPr>
        <p:spPr bwMode="auto">
          <a:xfrm>
            <a:off x="381000" y="1295400"/>
            <a:ext cx="8255000" cy="513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US" sz="3600" dirty="0" smtClean="0"/>
          </a:p>
          <a:p>
            <a:pPr eaLnBrk="1" hangingPunct="1">
              <a:spcBef>
                <a:spcPct val="0"/>
              </a:spcBef>
            </a:pPr>
            <a:r>
              <a:rPr lang="en-US" sz="2400" dirty="0" smtClean="0">
                <a:cs typeface="Times New Roman" pitchFamily="18" charset="0"/>
              </a:rPr>
              <a:t>A </a:t>
            </a:r>
            <a:r>
              <a:rPr lang="en-US" sz="2400" b="1" i="1" dirty="0" smtClean="0">
                <a:cs typeface="Times New Roman" pitchFamily="18" charset="0"/>
              </a:rPr>
              <a:t>business process</a:t>
            </a:r>
            <a:r>
              <a:rPr lang="en-US" sz="2400" dirty="0" smtClean="0">
                <a:cs typeface="Times New Roman" pitchFamily="18" charset="0"/>
              </a:rPr>
              <a:t> is a cost object used to capture costs of cross-functional  (cost center) activities</a:t>
            </a:r>
          </a:p>
          <a:p>
            <a:pPr eaLnBrk="1" hangingPunct="1">
              <a:spcBef>
                <a:spcPct val="0"/>
              </a:spcBef>
            </a:pPr>
            <a:r>
              <a:rPr lang="en-US" sz="2400" dirty="0" smtClean="0">
                <a:cs typeface="Times New Roman" pitchFamily="18" charset="0"/>
              </a:rPr>
              <a:t>Reflect the utilization of capacity of a resource pool (activity type)</a:t>
            </a:r>
          </a:p>
          <a:p>
            <a:pPr eaLnBrk="1" hangingPunct="1">
              <a:spcBef>
                <a:spcPct val="0"/>
              </a:spcBef>
            </a:pPr>
            <a:r>
              <a:rPr lang="en-US" sz="2400" dirty="0" smtClean="0">
                <a:cs typeface="Times New Roman" pitchFamily="18" charset="0"/>
              </a:rPr>
              <a:t>Can have a rate associated supporting a $/per occurrence of the process being charged to the receiver</a:t>
            </a:r>
          </a:p>
          <a:p>
            <a:pPr eaLnBrk="1" hangingPunct="1">
              <a:spcBef>
                <a:spcPct val="0"/>
              </a:spcBef>
            </a:pPr>
            <a:r>
              <a:rPr lang="en-US" sz="2400" dirty="0" smtClean="0">
                <a:cs typeface="Times New Roman" pitchFamily="18" charset="0"/>
              </a:rPr>
              <a:t>Must be assigned to the Business Process Std. Hierarchy but can also be assigned to alternative groups for reporting</a:t>
            </a:r>
            <a:endParaRPr lang="en-US" sz="3600" i="1"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Questions</a:t>
            </a:r>
          </a:p>
        </p:txBody>
      </p:sp>
      <p:sp>
        <p:nvSpPr>
          <p:cNvPr id="107523" name="Rectangle 3"/>
          <p:cNvSpPr>
            <a:spLocks noGrp="1" noChangeArrowheads="1"/>
          </p:cNvSpPr>
          <p:nvPr>
            <p:ph type="body" idx="1"/>
          </p:nvPr>
        </p:nvSpPr>
        <p:spPr bwMode="auto">
          <a:xfrm>
            <a:off x="381000" y="12954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endParaRPr lang="en-US" sz="2800" dirty="0" smtClean="0"/>
          </a:p>
          <a:p>
            <a:pPr eaLnBrk="1" hangingPunct="1">
              <a:lnSpc>
                <a:spcPct val="80000"/>
              </a:lnSpc>
              <a:spcBef>
                <a:spcPct val="0"/>
              </a:spcBef>
            </a:pPr>
            <a:r>
              <a:rPr lang="en-US" sz="2400" dirty="0" smtClean="0"/>
              <a:t>A Business Process is interchangeable with an Activity Type</a:t>
            </a:r>
          </a:p>
          <a:p>
            <a:pPr lvl="1" eaLnBrk="1" hangingPunct="1">
              <a:lnSpc>
                <a:spcPct val="80000"/>
              </a:lnSpc>
              <a:spcBef>
                <a:spcPct val="0"/>
              </a:spcBef>
              <a:buFontTx/>
              <a:buChar char="o"/>
            </a:pPr>
            <a:r>
              <a:rPr lang="en-US" sz="2400" dirty="0" smtClean="0"/>
              <a:t>True</a:t>
            </a:r>
          </a:p>
          <a:p>
            <a:pPr lvl="1" eaLnBrk="1" hangingPunct="1">
              <a:lnSpc>
                <a:spcPct val="80000"/>
              </a:lnSpc>
              <a:spcBef>
                <a:spcPct val="0"/>
              </a:spcBef>
              <a:buFontTx/>
              <a:buChar char="o"/>
            </a:pPr>
            <a:r>
              <a:rPr lang="en-US" sz="2400" dirty="0" smtClean="0"/>
              <a:t>False</a:t>
            </a:r>
          </a:p>
          <a:p>
            <a:pPr lvl="1" eaLnBrk="1" hangingPunct="1">
              <a:lnSpc>
                <a:spcPct val="80000"/>
              </a:lnSpc>
              <a:buFontTx/>
              <a:buNone/>
            </a:pPr>
            <a:endParaRPr lang="en-US" sz="2400" i="1"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Answer</a:t>
            </a:r>
          </a:p>
        </p:txBody>
      </p:sp>
      <p:sp>
        <p:nvSpPr>
          <p:cNvPr id="107523" name="Rectangle 3"/>
          <p:cNvSpPr>
            <a:spLocks noGrp="1" noChangeArrowheads="1"/>
          </p:cNvSpPr>
          <p:nvPr>
            <p:ph type="body" idx="1"/>
          </p:nvPr>
        </p:nvSpPr>
        <p:spPr bwMode="auto">
          <a:xfrm>
            <a:off x="381000" y="12954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endParaRPr lang="en-US" sz="2800" dirty="0" smtClean="0"/>
          </a:p>
          <a:p>
            <a:pPr eaLnBrk="1" hangingPunct="1">
              <a:lnSpc>
                <a:spcPct val="80000"/>
              </a:lnSpc>
              <a:spcBef>
                <a:spcPct val="0"/>
              </a:spcBef>
            </a:pPr>
            <a:r>
              <a:rPr lang="en-US" sz="2400" dirty="0" smtClean="0"/>
              <a:t>A Business Process is interchangeable with an Activity Type</a:t>
            </a:r>
          </a:p>
          <a:p>
            <a:pPr lvl="1" eaLnBrk="1" hangingPunct="1">
              <a:lnSpc>
                <a:spcPct val="80000"/>
              </a:lnSpc>
              <a:spcBef>
                <a:spcPct val="0"/>
              </a:spcBef>
              <a:buFontTx/>
              <a:buChar char="o"/>
            </a:pPr>
            <a:r>
              <a:rPr lang="en-US" sz="2400" dirty="0" smtClean="0"/>
              <a:t>True</a:t>
            </a:r>
          </a:p>
          <a:p>
            <a:pPr lvl="1" eaLnBrk="1" hangingPunct="1">
              <a:lnSpc>
                <a:spcPct val="80000"/>
              </a:lnSpc>
              <a:spcBef>
                <a:spcPct val="0"/>
              </a:spcBef>
              <a:buFontTx/>
              <a:buChar char="o"/>
            </a:pPr>
            <a:r>
              <a:rPr lang="en-US" sz="2400" dirty="0" smtClean="0"/>
              <a:t>False</a:t>
            </a:r>
          </a:p>
          <a:p>
            <a:pPr lvl="1" eaLnBrk="1" hangingPunct="1">
              <a:lnSpc>
                <a:spcPct val="80000"/>
              </a:lnSpc>
              <a:buFontTx/>
              <a:buNone/>
            </a:pPr>
            <a:endParaRPr lang="en-US" sz="2400" i="1" dirty="0" smtClean="0"/>
          </a:p>
        </p:txBody>
      </p:sp>
      <p:sp>
        <p:nvSpPr>
          <p:cNvPr id="1804293" name="Text Box 5"/>
          <p:cNvSpPr txBox="1">
            <a:spLocks noChangeArrowheads="1"/>
          </p:cNvSpPr>
          <p:nvPr/>
        </p:nvSpPr>
        <p:spPr bwMode="auto">
          <a:xfrm>
            <a:off x="863600" y="2540000"/>
            <a:ext cx="354013" cy="304800"/>
          </a:xfrm>
          <a:prstGeom prst="rect">
            <a:avLst/>
          </a:prstGeom>
          <a:noFill/>
          <a:ln w="12700" algn="ctr">
            <a:noFill/>
            <a:miter lim="800000"/>
            <a:headEnd/>
            <a:tailEnd/>
          </a:ln>
        </p:spPr>
        <p:txBody>
          <a:bodyPr wrap="none" lIns="92075" tIns="0" rIns="92075" bIns="0">
            <a:spAutoFit/>
          </a:bodyPr>
          <a:lstStyle/>
          <a:p>
            <a:r>
              <a:rPr lang="en-US" sz="2000" dirty="0"/>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04293"/>
                                        </p:tgtEl>
                                        <p:attrNameLst>
                                          <p:attrName>style.visibility</p:attrName>
                                        </p:attrNameLst>
                                      </p:cBhvr>
                                      <p:to>
                                        <p:strVal val="visible"/>
                                      </p:to>
                                    </p:set>
                                    <p:animEffect transition="in" filter="checkerboard(across)">
                                      <p:cBhvr>
                                        <p:cTn id="7" dur="500"/>
                                        <p:tgtEl>
                                          <p:spTgt spid="180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429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Lesson 9: Statistical Key Figures</a:t>
            </a:r>
          </a:p>
        </p:txBody>
      </p:sp>
      <p:sp>
        <p:nvSpPr>
          <p:cNvPr id="108547" name="Rectangle 3"/>
          <p:cNvSpPr>
            <a:spLocks noGrp="1" noChangeArrowheads="1"/>
          </p:cNvSpPr>
          <p:nvPr>
            <p:ph type="body" idx="1"/>
          </p:nvPr>
        </p:nvSpPr>
        <p:spPr bwMode="auto">
          <a:xfrm>
            <a:off x="457200" y="2286000"/>
            <a:ext cx="8229600" cy="259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dirty="0" smtClean="0"/>
              <a:t>Objective(s):</a:t>
            </a:r>
          </a:p>
          <a:p>
            <a:pPr eaLnBrk="1" hangingPunct="1"/>
            <a:r>
              <a:rPr lang="en-US" dirty="0" smtClean="0"/>
              <a:t>To understand what the Statistical Key Figure represents, uses, and how defined for the Cost Model</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219200" y="228600"/>
            <a:ext cx="6705600" cy="854075"/>
          </a:xfrm>
          <a:prstGeom prst="rect">
            <a:avLst/>
          </a:prstGeom>
          <a:noFill/>
          <a:ln w="76200" cmpd="tri" algn="ctr">
            <a:noFill/>
            <a:miter lim="800000"/>
            <a:headEnd/>
            <a:tailEnd/>
          </a:ln>
        </p:spPr>
        <p:txBody>
          <a:bodyPr lIns="92075" tIns="0" rIns="92075" bIns="0">
            <a:spAutoFit/>
          </a:bodyPr>
          <a:lstStyle/>
          <a:p>
            <a:r>
              <a:rPr lang="en-US" sz="2800" dirty="0">
                <a:cs typeface="Times New Roman" pitchFamily="18" charset="0"/>
              </a:rPr>
              <a:t>SAFM-CE Army Cost Model</a:t>
            </a:r>
          </a:p>
          <a:p>
            <a:r>
              <a:rPr lang="en-US" sz="2800" dirty="0">
                <a:cs typeface="Times New Roman" pitchFamily="18" charset="0"/>
              </a:rPr>
              <a:t>Statistical Key Figure (SKF) Definition</a:t>
            </a:r>
          </a:p>
        </p:txBody>
      </p:sp>
      <p:graphicFrame>
        <p:nvGraphicFramePr>
          <p:cNvPr id="1808387" name="Group 3"/>
          <p:cNvGraphicFramePr>
            <a:graphicFrameLocks noGrp="1"/>
          </p:cNvGraphicFramePr>
          <p:nvPr/>
        </p:nvGraphicFramePr>
        <p:xfrm>
          <a:off x="723900" y="1504950"/>
          <a:ext cx="7677150" cy="1007112"/>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Statistical Key Figure Definition:</a:t>
                      </a:r>
                      <a:endParaRPr kumimoji="0" lang="en-US" sz="24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cs typeface="Times New Roman" pitchFamily="18" charset="0"/>
                        </a:rPr>
                        <a:t>A Statistical Key Figure is a piece of information about the cost object it is assigned to, e.g. # FTE for a cost center, # telephones, etc.</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09579" name="Rectangle 11"/>
          <p:cNvSpPr>
            <a:spLocks noChangeArrowheads="1"/>
          </p:cNvSpPr>
          <p:nvPr/>
        </p:nvSpPr>
        <p:spPr bwMode="auto">
          <a:xfrm>
            <a:off x="685800" y="3048000"/>
            <a:ext cx="7848600" cy="274638"/>
          </a:xfrm>
          <a:prstGeom prst="rect">
            <a:avLst/>
          </a:prstGeom>
          <a:noFill/>
          <a:ln w="12700" algn="ctr">
            <a:noFill/>
            <a:miter lim="800000"/>
            <a:headEnd/>
            <a:tailEnd/>
          </a:ln>
        </p:spPr>
        <p:txBody>
          <a:bodyPr lIns="92075" tIns="0" rIns="92075" bIns="0">
            <a:spAutoFit/>
          </a:bodyPr>
          <a:lstStyle/>
          <a:p>
            <a:pPr marL="236538" indent="-236538" algn="l">
              <a:buFontTx/>
              <a:buChar char="•"/>
            </a:pPr>
            <a:endParaRPr lang="en-US" sz="1800" b="0" dirty="0"/>
          </a:p>
        </p:txBody>
      </p:sp>
      <p:sp>
        <p:nvSpPr>
          <p:cNvPr id="109580" name="Rectangle 12"/>
          <p:cNvSpPr>
            <a:spLocks noChangeArrowheads="1"/>
          </p:cNvSpPr>
          <p:nvPr/>
        </p:nvSpPr>
        <p:spPr bwMode="auto">
          <a:xfrm>
            <a:off x="685800" y="3124200"/>
            <a:ext cx="7848600" cy="1219200"/>
          </a:xfrm>
          <a:prstGeom prst="rect">
            <a:avLst/>
          </a:prstGeom>
          <a:noFill/>
          <a:ln w="12700" algn="ctr">
            <a:noFill/>
            <a:miter lim="800000"/>
            <a:headEnd/>
            <a:tailEnd/>
          </a:ln>
        </p:spPr>
        <p:txBody>
          <a:bodyPr lIns="92075" tIns="0" rIns="92075" bIns="0">
            <a:spAutoFit/>
          </a:bodyPr>
          <a:lstStyle/>
          <a:p>
            <a:pPr marL="280988" indent="-280988" algn="l">
              <a:buFontTx/>
              <a:buChar char="•"/>
              <a:tabLst>
                <a:tab pos="633413" algn="l"/>
              </a:tabLst>
            </a:pPr>
            <a:r>
              <a:rPr lang="en-US" sz="2000" b="0" dirty="0"/>
              <a:t>There are two types of statistical key figures:</a:t>
            </a:r>
          </a:p>
          <a:p>
            <a:pPr marL="633413" lvl="1" indent="-238125" algn="l">
              <a:buFont typeface="Arial" charset="0"/>
              <a:buChar char="–"/>
              <a:tabLst>
                <a:tab pos="633413" algn="l"/>
              </a:tabLst>
            </a:pPr>
            <a:r>
              <a:rPr lang="en-US" sz="2000" i="1" dirty="0"/>
              <a:t>Fixed value</a:t>
            </a:r>
            <a:r>
              <a:rPr lang="en-US" sz="2000" b="0" dirty="0"/>
              <a:t> - Fixed values are carried forward from the period posted to all subsequent posting periods for the year</a:t>
            </a:r>
          </a:p>
          <a:p>
            <a:pPr marL="633413" lvl="1" indent="-238125" algn="l">
              <a:buFont typeface="Arial" charset="0"/>
              <a:buChar char="–"/>
              <a:tabLst>
                <a:tab pos="633413" algn="l"/>
              </a:tabLst>
            </a:pPr>
            <a:r>
              <a:rPr lang="en-US" sz="2000" i="1" dirty="0"/>
              <a:t>Total value</a:t>
            </a:r>
            <a:r>
              <a:rPr lang="en-US" sz="2000" b="0" dirty="0"/>
              <a:t> - Total values exist only for the period posted</a:t>
            </a:r>
          </a:p>
        </p:txBody>
      </p:sp>
      <p:grpSp>
        <p:nvGrpSpPr>
          <p:cNvPr id="20" name="Group 19"/>
          <p:cNvGrpSpPr/>
          <p:nvPr/>
        </p:nvGrpSpPr>
        <p:grpSpPr>
          <a:xfrm>
            <a:off x="2590800" y="4572000"/>
            <a:ext cx="1371600" cy="914400"/>
            <a:chOff x="2103437" y="4495800"/>
            <a:chExt cx="1371600" cy="914400"/>
          </a:xfrm>
        </p:grpSpPr>
        <p:sp>
          <p:nvSpPr>
            <p:cNvPr id="109583" name="Rectangle 14"/>
            <p:cNvSpPr>
              <a:spLocks noChangeArrowheads="1"/>
            </p:cNvSpPr>
            <p:nvPr/>
          </p:nvSpPr>
          <p:spPr bwMode="auto">
            <a:xfrm>
              <a:off x="2103437" y="4495800"/>
              <a:ext cx="1371600" cy="914400"/>
            </a:xfrm>
            <a:prstGeom prst="rect">
              <a:avLst/>
            </a:prstGeom>
            <a:solidFill>
              <a:srgbClr val="CCFFCC"/>
            </a:solidFill>
            <a:ln w="12700" algn="ctr">
              <a:solidFill>
                <a:schemeClr val="tx1"/>
              </a:solidFill>
              <a:miter lim="800000"/>
              <a:headEnd/>
              <a:tailEnd/>
            </a:ln>
          </p:spPr>
          <p:txBody>
            <a:bodyPr wrap="none" lIns="92075" tIns="0" rIns="92075" bIns="0" anchor="ctr">
              <a:spAutoFit/>
            </a:bodyPr>
            <a:lstStyle/>
            <a:p>
              <a:endParaRPr lang="en-US" dirty="0"/>
            </a:p>
          </p:txBody>
        </p:sp>
        <p:sp>
          <p:nvSpPr>
            <p:cNvPr id="109589" name="Text Box 20"/>
            <p:cNvSpPr txBox="1">
              <a:spLocks noChangeArrowheads="1"/>
            </p:cNvSpPr>
            <p:nvPr/>
          </p:nvSpPr>
          <p:spPr bwMode="auto">
            <a:xfrm>
              <a:off x="2311400" y="4876800"/>
              <a:ext cx="982663" cy="212725"/>
            </a:xfrm>
            <a:prstGeom prst="rect">
              <a:avLst/>
            </a:prstGeom>
            <a:noFill/>
            <a:ln w="12700" algn="ctr">
              <a:noFill/>
              <a:miter lim="800000"/>
              <a:headEnd/>
              <a:tailEnd/>
            </a:ln>
          </p:spPr>
          <p:txBody>
            <a:bodyPr wrap="none" lIns="92075" tIns="0" rIns="92075" bIns="0">
              <a:spAutoFit/>
            </a:bodyPr>
            <a:lstStyle/>
            <a:p>
              <a:r>
                <a:rPr lang="en-US" sz="1400" dirty="0"/>
                <a:t>CC #1000</a:t>
              </a:r>
            </a:p>
          </p:txBody>
        </p:sp>
      </p:grpSp>
      <p:grpSp>
        <p:nvGrpSpPr>
          <p:cNvPr id="21" name="Group 20"/>
          <p:cNvGrpSpPr/>
          <p:nvPr/>
        </p:nvGrpSpPr>
        <p:grpSpPr>
          <a:xfrm>
            <a:off x="2590800" y="4763429"/>
            <a:ext cx="3937608" cy="1713571"/>
            <a:chOff x="1981200" y="4915829"/>
            <a:chExt cx="3937608" cy="1713571"/>
          </a:xfrm>
        </p:grpSpPr>
        <p:sp>
          <p:nvSpPr>
            <p:cNvPr id="109584" name="Text Box 15"/>
            <p:cNvSpPr txBox="1">
              <a:spLocks noChangeArrowheads="1"/>
            </p:cNvSpPr>
            <p:nvPr/>
          </p:nvSpPr>
          <p:spPr bwMode="auto">
            <a:xfrm>
              <a:off x="2657475" y="5808009"/>
              <a:ext cx="1050925" cy="215900"/>
            </a:xfrm>
            <a:prstGeom prst="rect">
              <a:avLst/>
            </a:prstGeom>
            <a:noFill/>
            <a:ln w="12700" algn="ctr">
              <a:noFill/>
              <a:miter lim="800000"/>
              <a:headEnd/>
              <a:tailEnd/>
            </a:ln>
          </p:spPr>
          <p:txBody>
            <a:bodyPr wrap="none" lIns="92075" tIns="0" rIns="92075" bIns="0">
              <a:spAutoFit/>
            </a:bodyPr>
            <a:lstStyle/>
            <a:p>
              <a:r>
                <a:rPr lang="en-US" sz="1400" dirty="0" smtClean="0"/>
                <a:t># Courses</a:t>
              </a:r>
              <a:endParaRPr lang="en-US" sz="1400" dirty="0"/>
            </a:p>
          </p:txBody>
        </p:sp>
        <p:sp>
          <p:nvSpPr>
            <p:cNvPr id="109585" name="Text Box 16"/>
            <p:cNvSpPr txBox="1">
              <a:spLocks noChangeArrowheads="1"/>
            </p:cNvSpPr>
            <p:nvPr/>
          </p:nvSpPr>
          <p:spPr bwMode="auto">
            <a:xfrm>
              <a:off x="1981200" y="6270811"/>
              <a:ext cx="1915589" cy="215444"/>
            </a:xfrm>
            <a:prstGeom prst="rect">
              <a:avLst/>
            </a:prstGeom>
            <a:noFill/>
            <a:ln w="12700" algn="ctr">
              <a:noFill/>
              <a:miter lim="800000"/>
              <a:headEnd/>
              <a:tailEnd/>
            </a:ln>
          </p:spPr>
          <p:txBody>
            <a:bodyPr wrap="none" lIns="92075" tIns="0" rIns="92075" bIns="0">
              <a:spAutoFit/>
            </a:bodyPr>
            <a:lstStyle/>
            <a:p>
              <a:r>
                <a:rPr lang="en-US" sz="1400" dirty="0"/>
                <a:t># </a:t>
              </a:r>
              <a:r>
                <a:rPr lang="en-US" sz="1400" dirty="0" smtClean="0"/>
                <a:t> Students Enrolled</a:t>
              </a:r>
              <a:endParaRPr lang="en-US" sz="1400" dirty="0"/>
            </a:p>
          </p:txBody>
        </p:sp>
        <p:sp>
          <p:nvSpPr>
            <p:cNvPr id="109586" name="Text Box 17"/>
            <p:cNvSpPr txBox="1">
              <a:spLocks noChangeArrowheads="1"/>
            </p:cNvSpPr>
            <p:nvPr/>
          </p:nvSpPr>
          <p:spPr bwMode="auto">
            <a:xfrm>
              <a:off x="3886200" y="4915829"/>
              <a:ext cx="2032608" cy="1637371"/>
            </a:xfrm>
            <a:prstGeom prst="rect">
              <a:avLst/>
            </a:prstGeom>
            <a:noFill/>
            <a:ln w="12700" algn="ctr">
              <a:noFill/>
              <a:miter lim="800000"/>
              <a:headEnd/>
              <a:tailEnd/>
            </a:ln>
          </p:spPr>
          <p:txBody>
            <a:bodyPr wrap="none" lIns="92075" tIns="0" rIns="92075" bIns="0">
              <a:spAutoFit/>
            </a:bodyPr>
            <a:lstStyle/>
            <a:p>
              <a:pPr algn="l">
                <a:tabLst>
                  <a:tab pos="457200" algn="l"/>
                  <a:tab pos="914400" algn="l"/>
                  <a:tab pos="1371600" algn="l"/>
                  <a:tab pos="1828800" algn="l"/>
                  <a:tab pos="2286000" algn="l"/>
                </a:tabLst>
              </a:pPr>
              <a:r>
                <a:rPr lang="en-US" sz="1400" dirty="0"/>
                <a:t>P1	P2	P3	P4	</a:t>
              </a:r>
            </a:p>
            <a:p>
              <a:pPr algn="l">
                <a:tabLst>
                  <a:tab pos="457200" algn="l"/>
                  <a:tab pos="914400" algn="l"/>
                  <a:tab pos="1371600" algn="l"/>
                  <a:tab pos="1828800" algn="l"/>
                  <a:tab pos="2286000" algn="l"/>
                </a:tabLst>
              </a:pPr>
              <a:endParaRPr lang="en-US" sz="1400" dirty="0"/>
            </a:p>
            <a:p>
              <a:pPr algn="l">
                <a:tabLst>
                  <a:tab pos="457200" algn="l"/>
                  <a:tab pos="914400" algn="l"/>
                  <a:tab pos="1371600" algn="l"/>
                  <a:tab pos="1828800" algn="l"/>
                  <a:tab pos="2286000" algn="l"/>
                </a:tabLst>
              </a:pPr>
              <a:endParaRPr lang="en-US" sz="1400" dirty="0"/>
            </a:p>
            <a:p>
              <a:pPr algn="l">
                <a:tabLst>
                  <a:tab pos="457200" algn="l"/>
                  <a:tab pos="914400" algn="l"/>
                  <a:tab pos="1371600" algn="l"/>
                  <a:tab pos="1828800" algn="l"/>
                  <a:tab pos="2286000" algn="l"/>
                </a:tabLst>
              </a:pPr>
              <a:endParaRPr lang="en-US" sz="1400" dirty="0"/>
            </a:p>
            <a:p>
              <a:pPr algn="l">
                <a:spcBef>
                  <a:spcPct val="20000"/>
                </a:spcBef>
                <a:tabLst>
                  <a:tab pos="457200" algn="l"/>
                  <a:tab pos="914400" algn="l"/>
                  <a:tab pos="1371600" algn="l"/>
                  <a:tab pos="1828800" algn="l"/>
                  <a:tab pos="2286000" algn="l"/>
                </a:tabLst>
              </a:pPr>
              <a:r>
                <a:rPr lang="en-US" sz="1400" dirty="0" smtClean="0"/>
                <a:t> 2</a:t>
              </a:r>
              <a:r>
                <a:rPr lang="en-US" sz="1400" dirty="0"/>
                <a:t>	</a:t>
              </a:r>
              <a:r>
                <a:rPr lang="en-US" sz="1400" dirty="0" smtClean="0"/>
                <a:t>2</a:t>
              </a:r>
              <a:r>
                <a:rPr lang="en-US" sz="1400" dirty="0"/>
                <a:t>	</a:t>
              </a:r>
              <a:r>
                <a:rPr lang="en-US" sz="1400" dirty="0" smtClean="0"/>
                <a:t>2</a:t>
              </a:r>
              <a:r>
                <a:rPr lang="en-US" sz="1400" dirty="0"/>
                <a:t>	</a:t>
              </a:r>
              <a:r>
                <a:rPr lang="en-US" sz="1400" dirty="0" smtClean="0"/>
                <a:t>3</a:t>
              </a:r>
            </a:p>
            <a:p>
              <a:pPr algn="l">
                <a:spcBef>
                  <a:spcPct val="20000"/>
                </a:spcBef>
                <a:tabLst>
                  <a:tab pos="457200" algn="l"/>
                  <a:tab pos="914400" algn="l"/>
                  <a:tab pos="1371600" algn="l"/>
                  <a:tab pos="1828800" algn="l"/>
                  <a:tab pos="2286000" algn="l"/>
                </a:tabLst>
              </a:pPr>
              <a:endParaRPr lang="en-US" sz="1400" dirty="0"/>
            </a:p>
            <a:p>
              <a:pPr algn="l">
                <a:spcBef>
                  <a:spcPct val="20000"/>
                </a:spcBef>
                <a:tabLst>
                  <a:tab pos="457200" algn="l"/>
                  <a:tab pos="914400" algn="l"/>
                  <a:tab pos="1371600" algn="l"/>
                  <a:tab pos="1828800" algn="l"/>
                  <a:tab pos="2286000" algn="l"/>
                </a:tabLst>
              </a:pPr>
              <a:r>
                <a:rPr lang="en-US" sz="1400" dirty="0" smtClean="0"/>
                <a:t> 21</a:t>
              </a:r>
              <a:r>
                <a:rPr lang="en-US" sz="1400" dirty="0"/>
                <a:t>	</a:t>
              </a:r>
              <a:r>
                <a:rPr lang="en-US" sz="1400" dirty="0" smtClean="0"/>
                <a:t>24</a:t>
              </a:r>
              <a:r>
                <a:rPr lang="en-US" sz="1400" dirty="0"/>
                <a:t>	</a:t>
              </a:r>
              <a:r>
                <a:rPr lang="en-US" sz="1400" dirty="0" smtClean="0"/>
                <a:t>19</a:t>
              </a:r>
              <a:r>
                <a:rPr lang="en-US" sz="1400" dirty="0"/>
                <a:t>	</a:t>
              </a:r>
              <a:r>
                <a:rPr lang="en-US" sz="1400" dirty="0" smtClean="0"/>
                <a:t>23</a:t>
              </a:r>
              <a:r>
                <a:rPr lang="en-US" sz="1400" dirty="0"/>
                <a:t>	</a:t>
              </a:r>
            </a:p>
          </p:txBody>
        </p:sp>
        <p:sp>
          <p:nvSpPr>
            <p:cNvPr id="109587" name="Line 18"/>
            <p:cNvSpPr>
              <a:spLocks noChangeShapeType="1"/>
            </p:cNvSpPr>
            <p:nvPr/>
          </p:nvSpPr>
          <p:spPr bwMode="auto">
            <a:xfrm>
              <a:off x="2408237" y="6096000"/>
              <a:ext cx="3306763" cy="0"/>
            </a:xfrm>
            <a:prstGeom prst="line">
              <a:avLst/>
            </a:prstGeom>
            <a:noFill/>
            <a:ln w="12700">
              <a:solidFill>
                <a:schemeClr val="tx1"/>
              </a:solidFill>
              <a:round/>
              <a:headEnd/>
              <a:tailEnd/>
            </a:ln>
          </p:spPr>
          <p:txBody>
            <a:bodyPr wrap="square" lIns="92075" tIns="0" rIns="92075" bIns="0">
              <a:spAutoFit/>
            </a:bodyPr>
            <a:lstStyle/>
            <a:p>
              <a:endParaRPr lang="en-US" dirty="0"/>
            </a:p>
          </p:txBody>
        </p:sp>
        <p:sp>
          <p:nvSpPr>
            <p:cNvPr id="109588" name="Line 19"/>
            <p:cNvSpPr>
              <a:spLocks noChangeShapeType="1"/>
            </p:cNvSpPr>
            <p:nvPr/>
          </p:nvSpPr>
          <p:spPr bwMode="auto">
            <a:xfrm>
              <a:off x="2408237" y="6629399"/>
              <a:ext cx="3306763" cy="0"/>
            </a:xfrm>
            <a:prstGeom prst="line">
              <a:avLst/>
            </a:prstGeom>
            <a:noFill/>
            <a:ln w="12700">
              <a:solidFill>
                <a:schemeClr val="tx1"/>
              </a:solidFill>
              <a:round/>
              <a:headEnd/>
              <a:tailEnd/>
            </a:ln>
          </p:spPr>
          <p:txBody>
            <a:bodyPr wrap="square" lIns="92075" tIns="0" rIns="92075" bIns="0">
              <a:spAutoFit/>
            </a:bodyPr>
            <a:lstStyle/>
            <a:p>
              <a:endParaRPr lang="en-US" dirty="0"/>
            </a:p>
          </p:txBody>
        </p:sp>
        <p:sp>
          <p:nvSpPr>
            <p:cNvPr id="109590" name="Line 21"/>
            <p:cNvSpPr>
              <a:spLocks noChangeShapeType="1"/>
            </p:cNvSpPr>
            <p:nvPr/>
          </p:nvSpPr>
          <p:spPr bwMode="auto">
            <a:xfrm>
              <a:off x="3932237" y="4953000"/>
              <a:ext cx="0" cy="167640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109591" name="Line 22"/>
            <p:cNvSpPr>
              <a:spLocks noChangeShapeType="1"/>
            </p:cNvSpPr>
            <p:nvPr/>
          </p:nvSpPr>
          <p:spPr bwMode="auto">
            <a:xfrm>
              <a:off x="4313237" y="4953000"/>
              <a:ext cx="0" cy="167640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109592" name="Line 23"/>
            <p:cNvSpPr>
              <a:spLocks noChangeShapeType="1"/>
            </p:cNvSpPr>
            <p:nvPr/>
          </p:nvSpPr>
          <p:spPr bwMode="auto">
            <a:xfrm>
              <a:off x="4770437" y="4953000"/>
              <a:ext cx="0" cy="167640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109593" name="Line 24"/>
            <p:cNvSpPr>
              <a:spLocks noChangeShapeType="1"/>
            </p:cNvSpPr>
            <p:nvPr/>
          </p:nvSpPr>
          <p:spPr bwMode="auto">
            <a:xfrm>
              <a:off x="5227637" y="4948518"/>
              <a:ext cx="0" cy="167640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109594" name="Line 25"/>
            <p:cNvSpPr>
              <a:spLocks noChangeShapeType="1"/>
            </p:cNvSpPr>
            <p:nvPr/>
          </p:nvSpPr>
          <p:spPr bwMode="auto">
            <a:xfrm>
              <a:off x="5684837" y="4953000"/>
              <a:ext cx="0" cy="1676400"/>
            </a:xfrm>
            <a:prstGeom prst="line">
              <a:avLst/>
            </a:prstGeom>
            <a:noFill/>
            <a:ln w="12700">
              <a:solidFill>
                <a:schemeClr val="tx1"/>
              </a:solidFill>
              <a:round/>
              <a:headEnd/>
              <a:tailEnd/>
            </a:ln>
          </p:spPr>
          <p:txBody>
            <a:bodyPr lIns="92075" tIns="0" rIns="92075" bIns="0">
              <a:spAutoFit/>
            </a:bodyPr>
            <a:lstStyle/>
            <a:p>
              <a:endParaRPr lang="en-US" dirty="0"/>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Statistical Key Figure Uses</a:t>
            </a:r>
          </a:p>
        </p:txBody>
      </p:sp>
      <p:sp>
        <p:nvSpPr>
          <p:cNvPr id="11059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dirty="0" smtClean="0"/>
              <a:t>As a basis (cost driver) for cost assignments, e.g. # telephones to allocate out the phone bill</a:t>
            </a:r>
          </a:p>
          <a:p>
            <a:pPr eaLnBrk="1" hangingPunct="1">
              <a:lnSpc>
                <a:spcPct val="90000"/>
              </a:lnSpc>
            </a:pPr>
            <a:r>
              <a:rPr lang="en-US" sz="2800" dirty="0" smtClean="0"/>
              <a:t>To measure performance, e.g. # surveys SKF can be planned for the year and then actuals captured to report progress</a:t>
            </a:r>
          </a:p>
          <a:p>
            <a:pPr eaLnBrk="1" hangingPunct="1">
              <a:lnSpc>
                <a:spcPct val="90000"/>
              </a:lnSpc>
            </a:pPr>
            <a:r>
              <a:rPr lang="en-US" sz="2800" dirty="0" smtClean="0"/>
              <a:t>To calculate a unit cost rate in unit cost report.  This report is designed specifically for the Army and allows for some or all of the costs on the cost object selected to be divided by the SKF on that cost object to calculate a Unit Cost rate of the SKF, e.g. $/meal</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219200"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How SKFs are defined</a:t>
            </a:r>
          </a:p>
        </p:txBody>
      </p:sp>
      <p:sp>
        <p:nvSpPr>
          <p:cNvPr id="1116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Identify the workload measures of the organizations</a:t>
            </a:r>
          </a:p>
          <a:p>
            <a:pPr eaLnBrk="1" hangingPunct="1"/>
            <a:r>
              <a:rPr lang="en-US" dirty="0" smtClean="0"/>
              <a:t>Review off-line reports that merge financial information with outputs produced</a:t>
            </a:r>
          </a:p>
          <a:p>
            <a:pPr eaLnBrk="1" hangingPunct="1"/>
            <a:r>
              <a:rPr lang="en-US" dirty="0" smtClean="0"/>
              <a:t>SKFs have to be associated with a  cost object and the information must then be captured and maintained (directly or via some system feed)</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srcRect/>
          <a:stretch>
            <a:fillRect/>
          </a:stretch>
        </p:blipFill>
        <p:spPr bwMode="auto">
          <a:xfrm>
            <a:off x="330200" y="1322388"/>
            <a:ext cx="8499475" cy="4159250"/>
          </a:xfrm>
          <a:prstGeom prst="rect">
            <a:avLst/>
          </a:prstGeom>
          <a:noFill/>
          <a:ln w="9525">
            <a:noFill/>
            <a:miter lim="800000"/>
            <a:headEnd/>
            <a:tailEnd/>
          </a:ln>
        </p:spPr>
      </p:pic>
      <p:sp>
        <p:nvSpPr>
          <p:cNvPr id="112643" name="Text Box 3"/>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t>SSP Workload Example</a:t>
            </a:r>
          </a:p>
          <a:p>
            <a:r>
              <a:rPr lang="en-US" dirty="0"/>
              <a:t>CLS SBC 25 - CIF</a:t>
            </a:r>
          </a:p>
        </p:txBody>
      </p:sp>
      <p:sp>
        <p:nvSpPr>
          <p:cNvPr id="112644" name="Text Box 4"/>
          <p:cNvSpPr txBox="1">
            <a:spLocks noChangeArrowheads="1"/>
          </p:cNvSpPr>
          <p:nvPr/>
        </p:nvSpPr>
        <p:spPr bwMode="auto">
          <a:xfrm>
            <a:off x="1422400" y="5730875"/>
            <a:ext cx="1266825" cy="396875"/>
          </a:xfrm>
          <a:prstGeom prst="rect">
            <a:avLst/>
          </a:prstGeom>
          <a:noFill/>
          <a:ln w="9525">
            <a:noFill/>
            <a:miter lim="800000"/>
            <a:headEnd/>
            <a:tailEnd/>
          </a:ln>
        </p:spPr>
        <p:txBody>
          <a:bodyPr>
            <a:spAutoFit/>
          </a:bodyPr>
          <a:lstStyle/>
          <a:p>
            <a:pPr algn="l">
              <a:buClrTx/>
            </a:pPr>
            <a:r>
              <a:rPr lang="en-US" sz="2000" b="0" dirty="0"/>
              <a:t>GFEBS</a:t>
            </a:r>
          </a:p>
        </p:txBody>
      </p:sp>
      <p:pic>
        <p:nvPicPr>
          <p:cNvPr id="112645" name="Picture 5"/>
          <p:cNvPicPr>
            <a:picLocks noChangeAspect="1" noChangeArrowheads="1"/>
          </p:cNvPicPr>
          <p:nvPr/>
        </p:nvPicPr>
        <p:blipFill>
          <a:blip r:embed="rId4" cstate="print"/>
          <a:srcRect/>
          <a:stretch>
            <a:fillRect/>
          </a:stretch>
        </p:blipFill>
        <p:spPr bwMode="auto">
          <a:xfrm>
            <a:off x="2860675" y="5753100"/>
            <a:ext cx="4160838" cy="706438"/>
          </a:xfrm>
          <a:prstGeom prst="rect">
            <a:avLst/>
          </a:prstGeom>
          <a:noFill/>
          <a:ln w="9525">
            <a:noFill/>
            <a:miter lim="800000"/>
            <a:headEnd/>
            <a:tailEnd/>
          </a:ln>
        </p:spPr>
      </p:pic>
      <p:sp>
        <p:nvSpPr>
          <p:cNvPr id="8" name="Footer Placeholder 7"/>
          <p:cNvSpPr>
            <a:spLocks noGrp="1"/>
          </p:cNvSpPr>
          <p:nvPr>
            <p:ph type="ftr" sz="quarter" idx="3"/>
          </p:nvPr>
        </p:nvSpPr>
        <p:spPr/>
        <p:txBody>
          <a:bodyPr/>
          <a:lstStyle/>
          <a:p>
            <a:r>
              <a:rPr lang="en-US" b="0" dirty="0" smtClean="0"/>
              <a:t>S2L9_</a:t>
            </a:r>
            <a:endParaRPr lang="en-US"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9: Wrap-Up</a:t>
            </a:r>
          </a:p>
        </p:txBody>
      </p:sp>
      <p:sp>
        <p:nvSpPr>
          <p:cNvPr id="113667"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cs typeface="Times New Roman" pitchFamily="18" charset="0"/>
              </a:rPr>
              <a:t>A </a:t>
            </a:r>
            <a:r>
              <a:rPr lang="en-US" sz="2800" b="1" i="1" dirty="0" smtClean="0">
                <a:cs typeface="Times New Roman" pitchFamily="18" charset="0"/>
              </a:rPr>
              <a:t>Statistical Key Figure</a:t>
            </a:r>
            <a:r>
              <a:rPr lang="en-US" sz="2800" dirty="0" smtClean="0">
                <a:cs typeface="Times New Roman" pitchFamily="18" charset="0"/>
              </a:rPr>
              <a:t> is a piece of information about the cost object it is assigned to, e.g. # FTE for a cost center, # telephones, etc.</a:t>
            </a:r>
          </a:p>
          <a:p>
            <a:pPr eaLnBrk="1" hangingPunct="1">
              <a:spcBef>
                <a:spcPct val="0"/>
              </a:spcBef>
            </a:pPr>
            <a:r>
              <a:rPr lang="en-US" sz="2800" dirty="0" smtClean="0">
                <a:cs typeface="Times New Roman" pitchFamily="18" charset="0"/>
              </a:rPr>
              <a:t>There are two types of SKFs; Fixed which pre-populates the same data for each period until changed and Total which represents the total value of that SKF for that period only</a:t>
            </a:r>
          </a:p>
          <a:p>
            <a:pPr eaLnBrk="1" hangingPunct="1">
              <a:spcBef>
                <a:spcPct val="0"/>
              </a:spcBef>
            </a:pPr>
            <a:r>
              <a:rPr lang="en-US" sz="2800" dirty="0" smtClean="0">
                <a:cs typeface="Times New Roman" pitchFamily="18" charset="0"/>
              </a:rPr>
              <a:t>Utilized as cost drivers/basis for cost allocations and performance reporting</a:t>
            </a:r>
          </a:p>
          <a:p>
            <a:pPr eaLnBrk="1" hangingPunct="1">
              <a:spcBef>
                <a:spcPct val="0"/>
              </a:spcBef>
            </a:pPr>
            <a:r>
              <a:rPr lang="en-US" sz="2800" dirty="0" smtClean="0">
                <a:cs typeface="Times New Roman" pitchFamily="18" charset="0"/>
              </a:rPr>
              <a:t>Must be assigned to a cost object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idx="4294967295"/>
          </p:nvPr>
        </p:nvSpPr>
        <p:spPr bwMode="auto">
          <a:xfrm>
            <a:off x="1219200" y="228600"/>
            <a:ext cx="6705600" cy="487363"/>
          </a:xfrm>
          <a:prstGeom prst="rect">
            <a:avLst/>
          </a:prstGeom>
          <a:noFill/>
          <a:ln w="76200" cmpd="tri" algn="ctr">
            <a:miter lim="800000"/>
            <a:headEnd/>
            <a:tailEnd/>
          </a:ln>
        </p:spPr>
        <p:txBody>
          <a:bodyPr lIns="92075" tIns="0" rIns="92075" bIns="0">
            <a:spAutoFit/>
          </a:bodyPr>
          <a:lstStyle/>
          <a:p>
            <a:pPr eaLnBrk="1" hangingPunct="1">
              <a:buClr>
                <a:schemeClr val="tx1"/>
              </a:buClr>
            </a:pPr>
            <a:r>
              <a:rPr lang="en-US" sz="3200" dirty="0" smtClean="0"/>
              <a:t>EOR crosswalk to GL Discussion</a:t>
            </a:r>
          </a:p>
        </p:txBody>
      </p:sp>
      <p:sp>
        <p:nvSpPr>
          <p:cNvPr id="325635" name="Rectangle 3"/>
          <p:cNvSpPr>
            <a:spLocks noGrp="1" noChangeArrowheads="1"/>
          </p:cNvSpPr>
          <p:nvPr>
            <p:ph type="body" sz="half" idx="4294967295"/>
          </p:nvPr>
        </p:nvSpPr>
        <p:spPr bwMode="auto">
          <a:xfrm>
            <a:off x="381000" y="1447800"/>
            <a:ext cx="8153400" cy="990600"/>
          </a:xfrm>
          <a:prstGeom prst="rect">
            <a:avLst/>
          </a:prstGeom>
          <a:noFill/>
          <a:ln>
            <a:miter lim="800000"/>
            <a:headEnd/>
            <a:tailEnd/>
          </a:ln>
        </p:spPr>
        <p:txBody>
          <a:bodyPr/>
          <a:lstStyle/>
          <a:p>
            <a:pPr eaLnBrk="1" hangingPunct="1"/>
            <a:r>
              <a:rPr lang="en-US" sz="2000" dirty="0" smtClean="0"/>
              <a:t>EORs will no longer be used in GFEBS; yet, the same information previously maintained through EORs will be supported via different methods</a:t>
            </a:r>
          </a:p>
        </p:txBody>
      </p:sp>
      <p:sp>
        <p:nvSpPr>
          <p:cNvPr id="325636" name="AutoShape 4"/>
          <p:cNvSpPr>
            <a:spLocks noChangeArrowheads="1"/>
          </p:cNvSpPr>
          <p:nvPr/>
        </p:nvSpPr>
        <p:spPr bwMode="auto">
          <a:xfrm>
            <a:off x="3124200" y="3779838"/>
            <a:ext cx="381000" cy="381000"/>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en-US" dirty="0"/>
          </a:p>
        </p:txBody>
      </p:sp>
      <p:grpSp>
        <p:nvGrpSpPr>
          <p:cNvPr id="2" name="Group 5"/>
          <p:cNvGrpSpPr>
            <a:grpSpLocks/>
          </p:cNvGrpSpPr>
          <p:nvPr/>
        </p:nvGrpSpPr>
        <p:grpSpPr bwMode="auto">
          <a:xfrm>
            <a:off x="381000" y="2713038"/>
            <a:ext cx="2667000" cy="2506662"/>
            <a:chOff x="384" y="2160"/>
            <a:chExt cx="1680" cy="1579"/>
          </a:xfrm>
        </p:grpSpPr>
        <p:pic>
          <p:nvPicPr>
            <p:cNvPr id="325638" name="Picture 6" descr="37100screenshot"/>
            <p:cNvPicPr>
              <a:picLocks noChangeAspect="1" noChangeArrowheads="1"/>
            </p:cNvPicPr>
            <p:nvPr/>
          </p:nvPicPr>
          <p:blipFill>
            <a:blip r:embed="rId3" cstate="print"/>
            <a:srcRect/>
            <a:stretch>
              <a:fillRect/>
            </a:stretch>
          </p:blipFill>
          <p:spPr bwMode="auto">
            <a:xfrm>
              <a:off x="384" y="2160"/>
              <a:ext cx="1680" cy="1579"/>
            </a:xfrm>
            <a:prstGeom prst="rect">
              <a:avLst/>
            </a:prstGeom>
            <a:noFill/>
            <a:ln w="9525">
              <a:solidFill>
                <a:schemeClr val="tx1"/>
              </a:solidFill>
              <a:miter lim="800000"/>
              <a:headEnd/>
              <a:tailEnd/>
            </a:ln>
          </p:spPr>
        </p:pic>
        <p:sp>
          <p:nvSpPr>
            <p:cNvPr id="325639" name="Text Box 7"/>
            <p:cNvSpPr txBox="1">
              <a:spLocks noChangeArrowheads="1"/>
            </p:cNvSpPr>
            <p:nvPr/>
          </p:nvSpPr>
          <p:spPr bwMode="auto">
            <a:xfrm>
              <a:off x="624" y="2640"/>
              <a:ext cx="1152" cy="634"/>
            </a:xfrm>
            <a:prstGeom prst="rect">
              <a:avLst/>
            </a:prstGeom>
            <a:noFill/>
            <a:ln w="9525" algn="ctr">
              <a:noFill/>
              <a:miter lim="800000"/>
              <a:headEnd/>
              <a:tailEnd/>
            </a:ln>
          </p:spPr>
          <p:txBody>
            <a:bodyPr>
              <a:spAutoFit/>
            </a:bodyPr>
            <a:lstStyle/>
            <a:p>
              <a:pPr>
                <a:buClrTx/>
              </a:pPr>
              <a:r>
                <a:rPr lang="en-US" sz="2000" dirty="0">
                  <a:solidFill>
                    <a:schemeClr val="tx2"/>
                  </a:solidFill>
                </a:rPr>
                <a:t>500+ </a:t>
              </a:r>
            </a:p>
            <a:p>
              <a:pPr>
                <a:buClrTx/>
              </a:pPr>
              <a:r>
                <a:rPr lang="en-US" sz="2000" dirty="0">
                  <a:solidFill>
                    <a:schemeClr val="tx2"/>
                  </a:solidFill>
                </a:rPr>
                <a:t>37-100</a:t>
              </a:r>
            </a:p>
            <a:p>
              <a:pPr>
                <a:buClrTx/>
              </a:pPr>
              <a:r>
                <a:rPr lang="en-US" sz="2000" dirty="0">
                  <a:solidFill>
                    <a:schemeClr val="tx2"/>
                  </a:solidFill>
                </a:rPr>
                <a:t>Labor EORs</a:t>
              </a:r>
            </a:p>
          </p:txBody>
        </p:sp>
      </p:grpSp>
      <p:pic>
        <p:nvPicPr>
          <p:cNvPr id="325640" name="Picture 8"/>
          <p:cNvPicPr>
            <a:picLocks noChangeAspect="1" noChangeArrowheads="1"/>
          </p:cNvPicPr>
          <p:nvPr/>
        </p:nvPicPr>
        <p:blipFill>
          <a:blip r:embed="rId4" cstate="print"/>
          <a:srcRect/>
          <a:stretch>
            <a:fillRect/>
          </a:stretch>
        </p:blipFill>
        <p:spPr bwMode="auto">
          <a:xfrm>
            <a:off x="5562600" y="2667000"/>
            <a:ext cx="2971800" cy="2608263"/>
          </a:xfrm>
          <a:prstGeom prst="rect">
            <a:avLst/>
          </a:prstGeom>
          <a:noFill/>
          <a:ln w="9525" algn="ctr">
            <a:solidFill>
              <a:schemeClr val="tx1"/>
            </a:solidFill>
            <a:miter lim="800000"/>
            <a:headEnd/>
            <a:tailEnd/>
          </a:ln>
        </p:spPr>
      </p:pic>
      <p:sp>
        <p:nvSpPr>
          <p:cNvPr id="325641" name="Text Box 9"/>
          <p:cNvSpPr txBox="1">
            <a:spLocks noChangeArrowheads="1"/>
          </p:cNvSpPr>
          <p:nvPr/>
        </p:nvSpPr>
        <p:spPr bwMode="auto">
          <a:xfrm>
            <a:off x="5715000" y="3446463"/>
            <a:ext cx="3200400" cy="1190625"/>
          </a:xfrm>
          <a:prstGeom prst="rect">
            <a:avLst/>
          </a:prstGeom>
          <a:noFill/>
          <a:ln w="9525" algn="ctr">
            <a:noFill/>
            <a:miter lim="800000"/>
            <a:headEnd/>
            <a:tailEnd/>
          </a:ln>
        </p:spPr>
        <p:txBody>
          <a:bodyPr>
            <a:spAutoFit/>
          </a:bodyPr>
          <a:lstStyle/>
          <a:p>
            <a:pPr algn="l">
              <a:buClrTx/>
            </a:pPr>
            <a:r>
              <a:rPr lang="en-US" sz="1800" dirty="0">
                <a:solidFill>
                  <a:schemeClr val="tx2"/>
                </a:solidFill>
              </a:rPr>
              <a:t>60+ in GFEBS as:</a:t>
            </a:r>
          </a:p>
          <a:p>
            <a:pPr algn="l">
              <a:buClrTx/>
              <a:buFontTx/>
              <a:buChar char="-"/>
            </a:pPr>
            <a:r>
              <a:rPr lang="en-US" sz="1800" dirty="0">
                <a:solidFill>
                  <a:schemeClr val="tx2"/>
                </a:solidFill>
              </a:rPr>
              <a:t>FI GL Accounts</a:t>
            </a:r>
          </a:p>
          <a:p>
            <a:pPr algn="l">
              <a:buClrTx/>
              <a:buFontTx/>
              <a:buChar char="-"/>
            </a:pPr>
            <a:r>
              <a:rPr lang="en-US" sz="1800" dirty="0">
                <a:solidFill>
                  <a:schemeClr val="tx2"/>
                </a:solidFill>
              </a:rPr>
              <a:t>Primary Cost Elements</a:t>
            </a:r>
          </a:p>
          <a:p>
            <a:pPr algn="l">
              <a:buClrTx/>
              <a:buFontTx/>
              <a:buChar char="-"/>
            </a:pPr>
            <a:r>
              <a:rPr lang="en-US" sz="1800" dirty="0">
                <a:solidFill>
                  <a:schemeClr val="tx2"/>
                </a:solidFill>
              </a:rPr>
              <a:t>Commitment Items</a:t>
            </a:r>
          </a:p>
        </p:txBody>
      </p:sp>
      <p:sp>
        <p:nvSpPr>
          <p:cNvPr id="325642" name="AutoShape 10"/>
          <p:cNvSpPr>
            <a:spLocks noChangeArrowheads="1"/>
          </p:cNvSpPr>
          <p:nvPr/>
        </p:nvSpPr>
        <p:spPr bwMode="auto">
          <a:xfrm>
            <a:off x="4953000" y="3779838"/>
            <a:ext cx="381000" cy="381000"/>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en-US" dirty="0"/>
          </a:p>
        </p:txBody>
      </p:sp>
      <p:sp>
        <p:nvSpPr>
          <p:cNvPr id="325643" name="Text Box 11"/>
          <p:cNvSpPr txBox="1">
            <a:spLocks noChangeArrowheads="1"/>
          </p:cNvSpPr>
          <p:nvPr/>
        </p:nvSpPr>
        <p:spPr bwMode="auto">
          <a:xfrm>
            <a:off x="3581400" y="2971800"/>
            <a:ext cx="1295400" cy="2057400"/>
          </a:xfrm>
          <a:prstGeom prst="rect">
            <a:avLst/>
          </a:prstGeom>
          <a:noFill/>
          <a:ln w="9525" algn="ctr">
            <a:solidFill>
              <a:schemeClr val="tx1"/>
            </a:solidFill>
            <a:miter lim="800000"/>
            <a:headEnd/>
            <a:tailEnd/>
          </a:ln>
        </p:spPr>
        <p:txBody>
          <a:bodyPr>
            <a:spAutoFit/>
          </a:bodyPr>
          <a:lstStyle/>
          <a:p>
            <a:pPr>
              <a:spcBef>
                <a:spcPct val="50000"/>
              </a:spcBef>
              <a:buClrTx/>
            </a:pPr>
            <a:r>
              <a:rPr lang="en-US" sz="1600" b="0" dirty="0">
                <a:solidFill>
                  <a:schemeClr val="tx2"/>
                </a:solidFill>
              </a:rPr>
              <a:t>C-type is removed from Accounts in </a:t>
            </a:r>
            <a:r>
              <a:rPr lang="en-US" sz="1600" b="0" dirty="0" smtClean="0">
                <a:solidFill>
                  <a:schemeClr val="tx2"/>
                </a:solidFill>
              </a:rPr>
              <a:t>GFEBS </a:t>
            </a:r>
            <a:r>
              <a:rPr lang="en-US" sz="1600" b="0" dirty="0">
                <a:solidFill>
                  <a:schemeClr val="tx2"/>
                </a:solidFill>
              </a:rPr>
              <a:t>and reported via BI Labor Report</a:t>
            </a:r>
          </a:p>
        </p:txBody>
      </p:sp>
      <p:sp>
        <p:nvSpPr>
          <p:cNvPr id="325644" name="AutoShape 12"/>
          <p:cNvSpPr>
            <a:spLocks noChangeArrowheads="1"/>
          </p:cNvSpPr>
          <p:nvPr/>
        </p:nvSpPr>
        <p:spPr bwMode="auto">
          <a:xfrm rot="5400000">
            <a:off x="3962400" y="5181600"/>
            <a:ext cx="533400" cy="381000"/>
          </a:xfrm>
          <a:prstGeom prst="rightArrow">
            <a:avLst>
              <a:gd name="adj1" fmla="val 50000"/>
              <a:gd name="adj2" fmla="val 35000"/>
            </a:avLst>
          </a:prstGeom>
          <a:solidFill>
            <a:schemeClr val="accent1"/>
          </a:solidFill>
          <a:ln w="9525" algn="ctr">
            <a:solidFill>
              <a:schemeClr val="tx1"/>
            </a:solidFill>
            <a:miter lim="800000"/>
            <a:headEnd/>
            <a:tailEnd/>
          </a:ln>
        </p:spPr>
        <p:txBody>
          <a:bodyPr wrap="none" anchor="ctr"/>
          <a:lstStyle/>
          <a:p>
            <a:endParaRPr lang="en-US" dirty="0"/>
          </a:p>
        </p:txBody>
      </p:sp>
      <p:sp>
        <p:nvSpPr>
          <p:cNvPr id="325645" name="AutoShape 13"/>
          <p:cNvSpPr>
            <a:spLocks noChangeArrowheads="1"/>
          </p:cNvSpPr>
          <p:nvPr/>
        </p:nvSpPr>
        <p:spPr bwMode="auto">
          <a:xfrm>
            <a:off x="3733800" y="5791200"/>
            <a:ext cx="990600" cy="838200"/>
          </a:xfrm>
          <a:prstGeom prst="flowChartMagneticDisk">
            <a:avLst/>
          </a:prstGeom>
          <a:gradFill rotWithShape="1">
            <a:gsLst>
              <a:gs pos="0">
                <a:srgbClr val="FFFFCC"/>
              </a:gs>
              <a:gs pos="100000">
                <a:srgbClr val="FFFF66"/>
              </a:gs>
            </a:gsLst>
            <a:lin ang="5400000" scaled="1"/>
          </a:gradFill>
          <a:ln w="12700">
            <a:solidFill>
              <a:schemeClr val="tx1"/>
            </a:solidFill>
            <a:round/>
            <a:headEnd/>
            <a:tailEnd/>
          </a:ln>
        </p:spPr>
        <p:txBody>
          <a:bodyPr lIns="92075" tIns="0" rIns="92075" bIns="0" anchor="ctr">
            <a:spAutoFit/>
          </a:bodyPr>
          <a:lstStyle/>
          <a:p>
            <a:endParaRPr lang="en-US" dirty="0"/>
          </a:p>
        </p:txBody>
      </p:sp>
      <p:sp>
        <p:nvSpPr>
          <p:cNvPr id="325646" name="Text Box 14"/>
          <p:cNvSpPr txBox="1">
            <a:spLocks noChangeArrowheads="1"/>
          </p:cNvSpPr>
          <p:nvPr/>
        </p:nvSpPr>
        <p:spPr bwMode="auto">
          <a:xfrm>
            <a:off x="3733800" y="6126163"/>
            <a:ext cx="947738" cy="488950"/>
          </a:xfrm>
          <a:prstGeom prst="rect">
            <a:avLst/>
          </a:prstGeom>
          <a:noFill/>
          <a:ln w="12700" algn="ctr">
            <a:noFill/>
            <a:miter lim="800000"/>
            <a:headEnd/>
            <a:tailEnd/>
          </a:ln>
        </p:spPr>
        <p:txBody>
          <a:bodyPr lIns="92075" tIns="0" rIns="92075" bIns="0">
            <a:spAutoFit/>
          </a:bodyPr>
          <a:lstStyle/>
          <a:p>
            <a:r>
              <a:rPr lang="en-US" sz="1600" dirty="0"/>
              <a:t>GFEBS BI</a:t>
            </a:r>
          </a:p>
        </p:txBody>
      </p:sp>
      <p:sp>
        <p:nvSpPr>
          <p:cNvPr id="325647" name="AutoShape 15"/>
          <p:cNvSpPr>
            <a:spLocks noChangeArrowheads="1"/>
          </p:cNvSpPr>
          <p:nvPr/>
        </p:nvSpPr>
        <p:spPr bwMode="auto">
          <a:xfrm>
            <a:off x="4953000" y="5715000"/>
            <a:ext cx="1219200" cy="838200"/>
          </a:xfrm>
          <a:prstGeom prst="flowChartDocument">
            <a:avLst/>
          </a:prstGeom>
          <a:gradFill rotWithShape="1">
            <a:gsLst>
              <a:gs pos="0">
                <a:srgbClr val="FFFFCC"/>
              </a:gs>
              <a:gs pos="100000">
                <a:srgbClr val="FFFF66"/>
              </a:gs>
            </a:gsLst>
            <a:lin ang="5400000" scaled="1"/>
          </a:gradFill>
          <a:ln w="12700" algn="ctr">
            <a:solidFill>
              <a:schemeClr val="tx1"/>
            </a:solidFill>
            <a:miter lim="800000"/>
            <a:headEnd/>
            <a:tailEnd/>
          </a:ln>
        </p:spPr>
        <p:txBody>
          <a:bodyPr lIns="92075" tIns="0" rIns="92075" bIns="0" anchor="ctr">
            <a:spAutoFit/>
          </a:bodyPr>
          <a:lstStyle/>
          <a:p>
            <a:endParaRPr lang="en-US" dirty="0"/>
          </a:p>
        </p:txBody>
      </p:sp>
      <p:sp>
        <p:nvSpPr>
          <p:cNvPr id="325648" name="Line 16"/>
          <p:cNvSpPr>
            <a:spLocks noChangeShapeType="1"/>
          </p:cNvSpPr>
          <p:nvPr/>
        </p:nvSpPr>
        <p:spPr bwMode="auto">
          <a:xfrm>
            <a:off x="4724400" y="6172200"/>
            <a:ext cx="228600" cy="0"/>
          </a:xfrm>
          <a:prstGeom prst="line">
            <a:avLst/>
          </a:prstGeom>
          <a:noFill/>
          <a:ln w="12700">
            <a:solidFill>
              <a:schemeClr val="tx1"/>
            </a:solidFill>
            <a:round/>
            <a:headEnd/>
            <a:tailEnd type="triangle" w="med" len="med"/>
          </a:ln>
        </p:spPr>
        <p:txBody>
          <a:bodyPr lIns="92075" tIns="0" rIns="92075" bIns="0">
            <a:spAutoFit/>
          </a:bodyPr>
          <a:lstStyle/>
          <a:p>
            <a:endParaRPr lang="en-US" dirty="0"/>
          </a:p>
        </p:txBody>
      </p:sp>
      <p:sp>
        <p:nvSpPr>
          <p:cNvPr id="325649" name="Rectangle 17"/>
          <p:cNvSpPr>
            <a:spLocks noChangeArrowheads="1"/>
          </p:cNvSpPr>
          <p:nvPr/>
        </p:nvSpPr>
        <p:spPr bwMode="auto">
          <a:xfrm>
            <a:off x="5019675" y="5715000"/>
            <a:ext cx="1060450" cy="638175"/>
          </a:xfrm>
          <a:prstGeom prst="rect">
            <a:avLst/>
          </a:prstGeom>
          <a:noFill/>
          <a:ln w="12700" algn="ctr">
            <a:noFill/>
            <a:miter lim="800000"/>
            <a:headEnd/>
            <a:tailEnd/>
          </a:ln>
        </p:spPr>
        <p:txBody>
          <a:bodyPr wrap="none" lIns="92075" tIns="0" rIns="92075" bIns="0">
            <a:spAutoFit/>
          </a:bodyPr>
          <a:lstStyle/>
          <a:p>
            <a:r>
              <a:rPr lang="en-US" sz="1400" dirty="0"/>
              <a:t>Labor </a:t>
            </a:r>
          </a:p>
          <a:p>
            <a:r>
              <a:rPr lang="en-US" sz="1400" dirty="0"/>
              <a:t>Report by </a:t>
            </a:r>
          </a:p>
          <a:p>
            <a:r>
              <a:rPr lang="en-US" sz="1400" dirty="0"/>
              <a:t>C-Type</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Questions</a:t>
            </a:r>
          </a:p>
        </p:txBody>
      </p:sp>
      <p:sp>
        <p:nvSpPr>
          <p:cNvPr id="114691" name="Rectangle 3"/>
          <p:cNvSpPr>
            <a:spLocks noGrp="1" noChangeArrowheads="1"/>
          </p:cNvSpPr>
          <p:nvPr>
            <p:ph type="body" idx="1"/>
          </p:nvPr>
        </p:nvSpPr>
        <p:spPr bwMode="auto">
          <a:xfrm>
            <a:off x="660400" y="38608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endParaRPr lang="en-US" sz="2800" dirty="0" smtClean="0"/>
          </a:p>
          <a:p>
            <a:pPr eaLnBrk="1" hangingPunct="1">
              <a:lnSpc>
                <a:spcPct val="80000"/>
              </a:lnSpc>
              <a:spcBef>
                <a:spcPct val="0"/>
              </a:spcBef>
            </a:pPr>
            <a:r>
              <a:rPr lang="en-US" sz="2400" dirty="0" smtClean="0"/>
              <a:t>There is a limited number of SKFs that can be assigned to a Cost Object?</a:t>
            </a:r>
          </a:p>
          <a:p>
            <a:pPr lvl="1" eaLnBrk="1" hangingPunct="1">
              <a:lnSpc>
                <a:spcPct val="80000"/>
              </a:lnSpc>
              <a:spcBef>
                <a:spcPct val="0"/>
              </a:spcBef>
              <a:buFontTx/>
              <a:buChar char="o"/>
            </a:pPr>
            <a:r>
              <a:rPr lang="en-US" sz="2400" dirty="0" smtClean="0"/>
              <a:t>True</a:t>
            </a:r>
          </a:p>
          <a:p>
            <a:pPr lvl="1" eaLnBrk="1" hangingPunct="1">
              <a:lnSpc>
                <a:spcPct val="80000"/>
              </a:lnSpc>
              <a:spcBef>
                <a:spcPct val="0"/>
              </a:spcBef>
              <a:buFontTx/>
              <a:buChar char="o"/>
            </a:pPr>
            <a:r>
              <a:rPr lang="en-US" sz="2400" dirty="0" smtClean="0"/>
              <a:t>False</a:t>
            </a:r>
          </a:p>
          <a:p>
            <a:pPr lvl="1" eaLnBrk="1" hangingPunct="1">
              <a:lnSpc>
                <a:spcPct val="80000"/>
              </a:lnSpc>
              <a:buFontTx/>
              <a:buNone/>
            </a:pPr>
            <a:endParaRPr lang="en-US" sz="2400" i="1" dirty="0" smtClean="0"/>
          </a:p>
        </p:txBody>
      </p:sp>
      <p:sp>
        <p:nvSpPr>
          <p:cNvPr id="114692" name="Rectangle 4"/>
          <p:cNvSpPr>
            <a:spLocks noChangeArrowheads="1"/>
          </p:cNvSpPr>
          <p:nvPr/>
        </p:nvSpPr>
        <p:spPr bwMode="auto">
          <a:xfrm>
            <a:off x="431800" y="1447800"/>
            <a:ext cx="8255000" cy="2082800"/>
          </a:xfrm>
          <a:prstGeom prst="rect">
            <a:avLst/>
          </a:prstGeom>
          <a:noFill/>
          <a:ln w="9525">
            <a:noFill/>
            <a:miter lim="800000"/>
            <a:headEnd/>
            <a:tailEnd/>
          </a:ln>
        </p:spPr>
        <p:txBody>
          <a:bodyPr/>
          <a:lstStyle/>
          <a:p>
            <a:pPr marL="609600" indent="-609600" algn="l">
              <a:lnSpc>
                <a:spcPct val="80000"/>
              </a:lnSpc>
              <a:spcBef>
                <a:spcPct val="20000"/>
              </a:spcBef>
              <a:buClrTx/>
              <a:buFontTx/>
              <a:buChar char="•"/>
            </a:pPr>
            <a:endParaRPr lang="en-US" sz="2800" b="0" dirty="0"/>
          </a:p>
          <a:p>
            <a:pPr marL="990600" lvl="1" indent="-533400" algn="l">
              <a:lnSpc>
                <a:spcPct val="80000"/>
              </a:lnSpc>
              <a:buClrTx/>
              <a:buFontTx/>
              <a:buAutoNum type="arabicPeriod"/>
            </a:pPr>
            <a:r>
              <a:rPr lang="en-US" sz="2400" b="0" dirty="0"/>
              <a:t>_______ statistical key figure varies each period.</a:t>
            </a:r>
          </a:p>
          <a:p>
            <a:pPr marL="990600" lvl="1" indent="-533400" algn="l">
              <a:lnSpc>
                <a:spcPct val="80000"/>
              </a:lnSpc>
              <a:buClrTx/>
              <a:buFontTx/>
              <a:buAutoNum type="arabicPeriod"/>
            </a:pPr>
            <a:endParaRPr lang="en-US" sz="2400" b="0" dirty="0"/>
          </a:p>
          <a:p>
            <a:pPr marL="990600" lvl="1" indent="-533400" algn="l">
              <a:lnSpc>
                <a:spcPct val="80000"/>
              </a:lnSpc>
              <a:buClrTx/>
              <a:buFontTx/>
              <a:buAutoNum type="arabicPeriod"/>
            </a:pPr>
            <a:endParaRPr lang="en-US" sz="2400" b="0" dirty="0"/>
          </a:p>
          <a:p>
            <a:pPr marL="990600" lvl="1" indent="-533400" algn="l">
              <a:lnSpc>
                <a:spcPct val="80000"/>
              </a:lnSpc>
              <a:buClrTx/>
              <a:buFontTx/>
              <a:buAutoNum type="arabicPeriod"/>
            </a:pPr>
            <a:r>
              <a:rPr lang="en-US" sz="2400" b="0" dirty="0"/>
              <a:t>_______ statistical key figure is static from the period of entry through to the end of the year.</a:t>
            </a:r>
          </a:p>
          <a:p>
            <a:pPr marL="990600" lvl="1" indent="-533400" algn="l">
              <a:lnSpc>
                <a:spcPct val="80000"/>
              </a:lnSpc>
              <a:buClrTx/>
            </a:pPr>
            <a:endParaRPr lang="en-US" sz="2400" b="0" dirty="0"/>
          </a:p>
          <a:p>
            <a:pPr marL="990600" lvl="1" indent="-533400" algn="l">
              <a:lnSpc>
                <a:spcPct val="80000"/>
              </a:lnSpc>
              <a:spcBef>
                <a:spcPct val="20000"/>
              </a:spcBef>
              <a:buClrTx/>
            </a:pPr>
            <a:endParaRPr lang="en-US" sz="2400" b="0" i="1"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Answers</a:t>
            </a:r>
          </a:p>
        </p:txBody>
      </p:sp>
      <p:sp>
        <p:nvSpPr>
          <p:cNvPr id="114691" name="Rectangle 3"/>
          <p:cNvSpPr>
            <a:spLocks noGrp="1" noChangeArrowheads="1"/>
          </p:cNvSpPr>
          <p:nvPr>
            <p:ph type="body" idx="1"/>
          </p:nvPr>
        </p:nvSpPr>
        <p:spPr bwMode="auto">
          <a:xfrm>
            <a:off x="660400" y="3860800"/>
            <a:ext cx="8255000" cy="2082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endParaRPr lang="en-US" sz="2800" dirty="0" smtClean="0"/>
          </a:p>
          <a:p>
            <a:pPr eaLnBrk="1" hangingPunct="1">
              <a:lnSpc>
                <a:spcPct val="80000"/>
              </a:lnSpc>
              <a:spcBef>
                <a:spcPct val="0"/>
              </a:spcBef>
            </a:pPr>
            <a:r>
              <a:rPr lang="en-US" sz="2400" dirty="0" smtClean="0"/>
              <a:t>There is a limited number of SKFs that can be assigned to a Cost Object?</a:t>
            </a:r>
          </a:p>
          <a:p>
            <a:pPr lvl="1" eaLnBrk="1" hangingPunct="1">
              <a:lnSpc>
                <a:spcPct val="80000"/>
              </a:lnSpc>
              <a:spcBef>
                <a:spcPct val="0"/>
              </a:spcBef>
              <a:buFontTx/>
              <a:buChar char="o"/>
            </a:pPr>
            <a:r>
              <a:rPr lang="en-US" sz="2400" dirty="0" smtClean="0"/>
              <a:t>True</a:t>
            </a:r>
          </a:p>
          <a:p>
            <a:pPr lvl="1" eaLnBrk="1" hangingPunct="1">
              <a:lnSpc>
                <a:spcPct val="80000"/>
              </a:lnSpc>
              <a:spcBef>
                <a:spcPct val="0"/>
              </a:spcBef>
              <a:buFontTx/>
              <a:buChar char="o"/>
            </a:pPr>
            <a:r>
              <a:rPr lang="en-US" sz="2400" dirty="0" smtClean="0"/>
              <a:t>False</a:t>
            </a:r>
          </a:p>
          <a:p>
            <a:pPr lvl="1" eaLnBrk="1" hangingPunct="1">
              <a:lnSpc>
                <a:spcPct val="80000"/>
              </a:lnSpc>
              <a:buFontTx/>
              <a:buNone/>
            </a:pPr>
            <a:endParaRPr lang="en-US" sz="2400" i="1" dirty="0" smtClean="0"/>
          </a:p>
        </p:txBody>
      </p:sp>
      <p:sp>
        <p:nvSpPr>
          <p:cNvPr id="114692" name="Rectangle 4"/>
          <p:cNvSpPr>
            <a:spLocks noChangeArrowheads="1"/>
          </p:cNvSpPr>
          <p:nvPr/>
        </p:nvSpPr>
        <p:spPr bwMode="auto">
          <a:xfrm>
            <a:off x="431800" y="1447800"/>
            <a:ext cx="8255000" cy="2082800"/>
          </a:xfrm>
          <a:prstGeom prst="rect">
            <a:avLst/>
          </a:prstGeom>
          <a:noFill/>
          <a:ln w="9525">
            <a:noFill/>
            <a:miter lim="800000"/>
            <a:headEnd/>
            <a:tailEnd/>
          </a:ln>
        </p:spPr>
        <p:txBody>
          <a:bodyPr/>
          <a:lstStyle/>
          <a:p>
            <a:pPr marL="609600" indent="-609600" algn="l">
              <a:lnSpc>
                <a:spcPct val="80000"/>
              </a:lnSpc>
              <a:spcBef>
                <a:spcPct val="20000"/>
              </a:spcBef>
              <a:buClrTx/>
              <a:buFontTx/>
              <a:buChar char="•"/>
            </a:pPr>
            <a:endParaRPr lang="en-US" sz="2800" b="0" dirty="0"/>
          </a:p>
          <a:p>
            <a:pPr marL="990600" lvl="1" indent="-533400" algn="l">
              <a:lnSpc>
                <a:spcPct val="80000"/>
              </a:lnSpc>
              <a:buClrTx/>
              <a:buFontTx/>
              <a:buAutoNum type="arabicPeriod"/>
            </a:pPr>
            <a:r>
              <a:rPr lang="en-US" sz="2400" b="0" u="sng" dirty="0" smtClean="0"/>
              <a:t>Total Value </a:t>
            </a:r>
            <a:r>
              <a:rPr lang="en-US" sz="2400" b="0" dirty="0" smtClean="0"/>
              <a:t>statistical </a:t>
            </a:r>
            <a:r>
              <a:rPr lang="en-US" sz="2400" b="0" dirty="0"/>
              <a:t>key figure varies each period.</a:t>
            </a:r>
          </a:p>
          <a:p>
            <a:pPr marL="990600" lvl="1" indent="-533400" algn="l">
              <a:lnSpc>
                <a:spcPct val="80000"/>
              </a:lnSpc>
              <a:buClrTx/>
            </a:pPr>
            <a:endParaRPr lang="en-US" sz="2400" b="0" dirty="0"/>
          </a:p>
          <a:p>
            <a:pPr marL="990600" lvl="1" indent="-533400" algn="l">
              <a:lnSpc>
                <a:spcPct val="80000"/>
              </a:lnSpc>
              <a:buClrTx/>
              <a:buFontTx/>
              <a:buAutoNum type="arabicPeriod"/>
            </a:pPr>
            <a:endParaRPr lang="en-US" sz="2400" b="0" dirty="0"/>
          </a:p>
          <a:p>
            <a:pPr marL="990600" lvl="1" indent="-533400" algn="l">
              <a:lnSpc>
                <a:spcPct val="80000"/>
              </a:lnSpc>
              <a:buClrTx/>
            </a:pPr>
            <a:r>
              <a:rPr lang="en-US" sz="2400" b="0" dirty="0" smtClean="0"/>
              <a:t>2. 	</a:t>
            </a:r>
            <a:r>
              <a:rPr lang="en-US" sz="2400" b="0" u="sng" dirty="0" smtClean="0"/>
              <a:t>Fixed Value </a:t>
            </a:r>
            <a:r>
              <a:rPr lang="en-US" sz="2400" b="0" dirty="0" smtClean="0"/>
              <a:t>statistical </a:t>
            </a:r>
            <a:r>
              <a:rPr lang="en-US" sz="2400" b="0" dirty="0"/>
              <a:t>key figure is static from the period of entry through to the end of the year.</a:t>
            </a:r>
          </a:p>
          <a:p>
            <a:pPr marL="990600" lvl="1" indent="-533400" algn="l">
              <a:lnSpc>
                <a:spcPct val="80000"/>
              </a:lnSpc>
              <a:buClrTx/>
            </a:pPr>
            <a:endParaRPr lang="en-US" sz="2400" b="0" dirty="0"/>
          </a:p>
          <a:p>
            <a:pPr marL="990600" lvl="1" indent="-533400" algn="l">
              <a:lnSpc>
                <a:spcPct val="80000"/>
              </a:lnSpc>
              <a:spcBef>
                <a:spcPct val="20000"/>
              </a:spcBef>
              <a:buClrTx/>
            </a:pPr>
            <a:endParaRPr lang="en-US" sz="2400" b="0" i="1" dirty="0"/>
          </a:p>
        </p:txBody>
      </p:sp>
      <p:sp>
        <p:nvSpPr>
          <p:cNvPr id="1818629" name="Text Box 5"/>
          <p:cNvSpPr txBox="1">
            <a:spLocks noChangeArrowheads="1"/>
          </p:cNvSpPr>
          <p:nvPr/>
        </p:nvSpPr>
        <p:spPr bwMode="auto">
          <a:xfrm>
            <a:off x="1143000" y="5105400"/>
            <a:ext cx="354013" cy="304800"/>
          </a:xfrm>
          <a:prstGeom prst="rect">
            <a:avLst/>
          </a:prstGeom>
          <a:noFill/>
          <a:ln w="12700" algn="ctr">
            <a:noFill/>
            <a:miter lim="800000"/>
            <a:headEnd/>
            <a:tailEnd/>
          </a:ln>
        </p:spPr>
        <p:txBody>
          <a:bodyPr wrap="none" lIns="92075" tIns="0" rIns="92075" bIns="0">
            <a:spAutoFit/>
          </a:bodyPr>
          <a:lstStyle/>
          <a:p>
            <a:r>
              <a:rPr lang="en-US" sz="2000" dirty="0"/>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4692">
                                            <p:txEl>
                                              <p:pRg st="1" end="1"/>
                                            </p:txEl>
                                          </p:spTgt>
                                        </p:tgtEl>
                                        <p:attrNameLst>
                                          <p:attrName>style.visibility</p:attrName>
                                        </p:attrNameLst>
                                      </p:cBhvr>
                                      <p:to>
                                        <p:strVal val="visible"/>
                                      </p:to>
                                    </p:set>
                                    <p:animEffect transition="in" filter="diamond(in)">
                                      <p:cBhvr>
                                        <p:cTn id="7" dur="2000"/>
                                        <p:tgtEl>
                                          <p:spTgt spid="11469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4692">
                                            <p:txEl>
                                              <p:pRg st="4" end="4"/>
                                            </p:txEl>
                                          </p:spTgt>
                                        </p:tgtEl>
                                        <p:attrNameLst>
                                          <p:attrName>style.visibility</p:attrName>
                                        </p:attrNameLst>
                                      </p:cBhvr>
                                      <p:to>
                                        <p:strVal val="visible"/>
                                      </p:to>
                                    </p:set>
                                    <p:animEffect transition="in" filter="box(in)">
                                      <p:cBhvr>
                                        <p:cTn id="12" dur="500"/>
                                        <p:tgtEl>
                                          <p:spTgt spid="11469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17" dur="500"/>
                                        <p:tgtEl>
                                          <p:spTgt spid="114691">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14691">
                                            <p:txEl>
                                              <p:pRg st="2" end="2"/>
                                            </p:txEl>
                                          </p:spTgt>
                                        </p:tgtEl>
                                        <p:attrNameLst>
                                          <p:attrName>style.visibility</p:attrName>
                                        </p:attrNameLst>
                                      </p:cBhvr>
                                      <p:to>
                                        <p:strVal val="visible"/>
                                      </p:to>
                                    </p:set>
                                    <p:animEffect transition="in" filter="blinds(horizontal)">
                                      <p:cBhvr>
                                        <p:cTn id="20" dur="500"/>
                                        <p:tgtEl>
                                          <p:spTgt spid="114691">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14691">
                                            <p:txEl>
                                              <p:pRg st="3" end="3"/>
                                            </p:txEl>
                                          </p:spTgt>
                                        </p:tgtEl>
                                        <p:attrNameLst>
                                          <p:attrName>style.visibility</p:attrName>
                                        </p:attrNameLst>
                                      </p:cBhvr>
                                      <p:to>
                                        <p:strVal val="visible"/>
                                      </p:to>
                                    </p:set>
                                    <p:animEffect transition="in" filter="blinds(horizontal)">
                                      <p:cBhvr>
                                        <p:cTn id="23" dur="500"/>
                                        <p:tgtEl>
                                          <p:spTgt spid="114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idx="4294967295"/>
          </p:nvPr>
        </p:nvSpPr>
        <p:spPr bwMode="auto">
          <a:xfrm>
            <a:off x="1227138" y="228600"/>
            <a:ext cx="6697662" cy="914400"/>
          </a:xfrm>
          <a:prstGeom prst="rect">
            <a:avLst/>
          </a:prstGeom>
          <a:noFill/>
          <a:ln>
            <a:miter lim="800000"/>
            <a:headEnd/>
            <a:tailEnd/>
          </a:ln>
        </p:spPr>
        <p:txBody>
          <a:bodyPr tIns="0" bIns="0"/>
          <a:lstStyle/>
          <a:p>
            <a:pPr eaLnBrk="1" hangingPunct="1"/>
            <a:r>
              <a:rPr lang="en-US" sz="3600" dirty="0" smtClean="0"/>
              <a:t>Exercise #3</a:t>
            </a:r>
          </a:p>
        </p:txBody>
      </p:sp>
      <p:sp>
        <p:nvSpPr>
          <p:cNvPr id="333827" name="Rectangle 3"/>
          <p:cNvSpPr>
            <a:spLocks noGrp="1" noChangeArrowheads="1"/>
          </p:cNvSpPr>
          <p:nvPr>
            <p:ph type="body" idx="4294967295"/>
          </p:nvPr>
        </p:nvSpPr>
        <p:spPr bwMode="auto">
          <a:xfrm>
            <a:off x="431800" y="1219200"/>
            <a:ext cx="8255000" cy="2082800"/>
          </a:xfrm>
          <a:prstGeom prst="rect">
            <a:avLst/>
          </a:prstGeom>
          <a:noFill/>
          <a:ln>
            <a:miter lim="800000"/>
            <a:headEnd/>
            <a:tailEnd/>
          </a:ln>
        </p:spPr>
        <p:txBody>
          <a:bodyPr/>
          <a:lstStyle/>
          <a:p>
            <a:pPr marL="609600" indent="-609600" eaLnBrk="1" hangingPunct="1">
              <a:lnSpc>
                <a:spcPct val="80000"/>
              </a:lnSpc>
            </a:pPr>
            <a:endParaRPr lang="en-US" b="1" dirty="0" smtClean="0"/>
          </a:p>
          <a:p>
            <a:pPr marL="609600" indent="-609600" eaLnBrk="1" hangingPunct="1">
              <a:lnSpc>
                <a:spcPct val="80000"/>
              </a:lnSpc>
              <a:spcBef>
                <a:spcPct val="0"/>
              </a:spcBef>
              <a:buFontTx/>
              <a:buNone/>
            </a:pPr>
            <a:r>
              <a:rPr lang="en-US" sz="2800" b="1" dirty="0" smtClean="0"/>
              <a:t>For your organization:</a:t>
            </a:r>
          </a:p>
          <a:p>
            <a:pPr marL="609600" indent="-609600" eaLnBrk="1" hangingPunct="1">
              <a:lnSpc>
                <a:spcPct val="80000"/>
              </a:lnSpc>
              <a:spcBef>
                <a:spcPct val="0"/>
              </a:spcBef>
              <a:buFontTx/>
              <a:buNone/>
            </a:pPr>
            <a:endParaRPr lang="en-US" sz="2800" b="1" dirty="0" smtClean="0"/>
          </a:p>
          <a:p>
            <a:pPr marL="609600" indent="-609600" eaLnBrk="1" hangingPunct="1">
              <a:lnSpc>
                <a:spcPct val="80000"/>
              </a:lnSpc>
              <a:spcBef>
                <a:spcPct val="0"/>
              </a:spcBef>
              <a:buFontTx/>
              <a:buAutoNum type="arabicPeriod"/>
            </a:pPr>
            <a:r>
              <a:rPr lang="en-US" sz="2800" dirty="0" smtClean="0"/>
              <a:t>Identify what object for your products/services – Project/WBS Element or Internal Orders</a:t>
            </a:r>
          </a:p>
          <a:p>
            <a:pPr marL="609600" indent="-609600" eaLnBrk="1" hangingPunct="1">
              <a:lnSpc>
                <a:spcPct val="80000"/>
              </a:lnSpc>
              <a:spcBef>
                <a:spcPct val="0"/>
              </a:spcBef>
              <a:buFontTx/>
              <a:buAutoNum type="arabicPeriod"/>
            </a:pPr>
            <a:endParaRPr lang="en-US" sz="2800" dirty="0" smtClean="0"/>
          </a:p>
          <a:p>
            <a:pPr marL="609600" indent="-609600" eaLnBrk="1" hangingPunct="1">
              <a:lnSpc>
                <a:spcPct val="80000"/>
              </a:lnSpc>
              <a:spcBef>
                <a:spcPct val="0"/>
              </a:spcBef>
              <a:buFontTx/>
              <a:buAutoNum type="arabicPeriod"/>
            </a:pPr>
            <a:r>
              <a:rPr lang="en-US" sz="2800" dirty="0" smtClean="0"/>
              <a:t>What Statistical Key Figures (SKF) could be tracked?</a:t>
            </a:r>
          </a:p>
          <a:p>
            <a:pPr marL="609600" indent="-609600" eaLnBrk="1" hangingPunct="1">
              <a:lnSpc>
                <a:spcPct val="80000"/>
              </a:lnSpc>
              <a:spcBef>
                <a:spcPct val="0"/>
              </a:spcBef>
              <a:buFontTx/>
              <a:buAutoNum type="arabicPeriod"/>
            </a:pPr>
            <a:endParaRPr lang="en-US" sz="2800" dirty="0" smtClean="0"/>
          </a:p>
          <a:p>
            <a:pPr marL="609600" indent="-609600" eaLnBrk="1" hangingPunct="1">
              <a:lnSpc>
                <a:spcPct val="80000"/>
              </a:lnSpc>
              <a:spcBef>
                <a:spcPct val="0"/>
              </a:spcBef>
              <a:buNone/>
            </a:pPr>
            <a:endParaRPr lang="en-US" sz="2800" dirty="0" smtClean="0"/>
          </a:p>
          <a:p>
            <a:pPr marL="609600" indent="-609600" eaLnBrk="1" hangingPunct="1">
              <a:lnSpc>
                <a:spcPct val="80000"/>
              </a:lnSpc>
              <a:spcBef>
                <a:spcPct val="0"/>
              </a:spcBef>
              <a:buFontTx/>
              <a:buAutoNum type="arabicPeriod"/>
            </a:pPr>
            <a:endParaRPr lang="en-US" sz="2800" dirty="0" smtClean="0"/>
          </a:p>
          <a:p>
            <a:pPr marL="990600" lvl="1" indent="-533400" eaLnBrk="1" hangingPunct="1">
              <a:lnSpc>
                <a:spcPct val="80000"/>
              </a:lnSpc>
              <a:buFontTx/>
              <a:buNone/>
            </a:pPr>
            <a:endParaRPr lang="en-US" sz="2400"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How Cost Elements are Defined</a:t>
            </a:r>
          </a:p>
        </p:txBody>
      </p:sp>
      <p:sp>
        <p:nvSpPr>
          <p:cNvPr id="327683"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gn="l">
              <a:spcBef>
                <a:spcPct val="20000"/>
              </a:spcBef>
              <a:buClrTx/>
              <a:buFontTx/>
              <a:buChar char="•"/>
            </a:pPr>
            <a:r>
              <a:rPr lang="en-US" sz="2400" b="0" dirty="0"/>
              <a:t>For </a:t>
            </a:r>
            <a:r>
              <a:rPr lang="en-US" sz="2400" b="0" dirty="0">
                <a:sym typeface="Wingdings" pitchFamily="2" charset="2"/>
              </a:rPr>
              <a:t>Secondary Cost Elements:</a:t>
            </a:r>
          </a:p>
          <a:p>
            <a:pPr marL="685800" lvl="1" indent="-228600" algn="l">
              <a:spcBef>
                <a:spcPct val="20000"/>
              </a:spcBef>
              <a:buClrTx/>
              <a:buFontTx/>
              <a:buChar char="–"/>
            </a:pPr>
            <a:r>
              <a:rPr lang="en-US" sz="2000" b="0" dirty="0">
                <a:sym typeface="Wingdings" pitchFamily="2" charset="2"/>
              </a:rPr>
              <a:t>Determined types of cost allocations/ assignments to be supported (assumed all possible in GFEBS)</a:t>
            </a:r>
          </a:p>
          <a:p>
            <a:pPr marL="685800" lvl="1" indent="-228600" algn="l">
              <a:spcBef>
                <a:spcPct val="20000"/>
              </a:spcBef>
              <a:buClrTx/>
              <a:buFontTx/>
              <a:buChar char="–"/>
            </a:pPr>
            <a:r>
              <a:rPr lang="en-US" sz="2000" b="0" dirty="0">
                <a:sym typeface="Wingdings" pitchFamily="2" charset="2"/>
              </a:rPr>
              <a:t>Determine internal management reporting detail needs, continues to expand with maturity</a:t>
            </a:r>
          </a:p>
          <a:p>
            <a:pPr marL="685800" lvl="1" indent="-228600" algn="l">
              <a:spcBef>
                <a:spcPct val="20000"/>
              </a:spcBef>
              <a:buClrTx/>
              <a:buFontTx/>
              <a:buChar char="–"/>
            </a:pPr>
            <a:r>
              <a:rPr lang="en-US" sz="2000" b="0" dirty="0">
                <a:sym typeface="Wingdings" pitchFamily="2" charset="2"/>
              </a:rPr>
              <a:t>Identified impacts for budget/non-budget relevant in funds management</a:t>
            </a:r>
          </a:p>
          <a:p>
            <a:pPr marL="685800" lvl="1" indent="-228600" algn="l">
              <a:spcBef>
                <a:spcPct val="20000"/>
              </a:spcBef>
              <a:buClrTx/>
              <a:buFontTx/>
              <a:buChar char="–"/>
            </a:pPr>
            <a:r>
              <a:rPr lang="en-US" sz="2000" b="0" dirty="0">
                <a:sym typeface="Wingdings" pitchFamily="2" charset="2"/>
              </a:rPr>
              <a:t>Secondary Cost Elements are constantly being added as assignments/allocations are updated/changed in order to provide transparency for management reporting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1209675" y="228600"/>
            <a:ext cx="6705600" cy="487363"/>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Cost Element Groups</a:t>
            </a:r>
          </a:p>
        </p:txBody>
      </p:sp>
      <p:sp>
        <p:nvSpPr>
          <p:cNvPr id="329731" name="Rectangle 3"/>
          <p:cNvSpPr>
            <a:spLocks noChangeArrowheads="1"/>
          </p:cNvSpPr>
          <p:nvPr/>
        </p:nvSpPr>
        <p:spPr bwMode="auto">
          <a:xfrm>
            <a:off x="457200" y="1295400"/>
            <a:ext cx="5715000" cy="3886200"/>
          </a:xfrm>
          <a:prstGeom prst="rect">
            <a:avLst/>
          </a:prstGeom>
          <a:noFill/>
          <a:ln w="9525">
            <a:noFill/>
            <a:miter lim="800000"/>
            <a:headEnd/>
            <a:tailEnd/>
          </a:ln>
        </p:spPr>
        <p:txBody>
          <a:bodyPr/>
          <a:lstStyle/>
          <a:p>
            <a:pPr marL="342900" indent="-342900" algn="l">
              <a:spcBef>
                <a:spcPct val="20000"/>
              </a:spcBef>
              <a:buClrTx/>
              <a:buFontTx/>
              <a:buChar char="•"/>
            </a:pPr>
            <a:r>
              <a:rPr lang="en-US" sz="2000" b="0" dirty="0"/>
              <a:t>Cost Elements can be grouped together to support</a:t>
            </a:r>
            <a:endParaRPr lang="en-US" sz="2000" b="0" dirty="0">
              <a:sym typeface="Wingdings" pitchFamily="2" charset="2"/>
            </a:endParaRPr>
          </a:p>
          <a:p>
            <a:pPr marL="685800" lvl="1" indent="-228600" algn="l">
              <a:spcBef>
                <a:spcPct val="20000"/>
              </a:spcBef>
              <a:buClrTx/>
              <a:buFontTx/>
              <a:buChar char="–"/>
            </a:pPr>
            <a:r>
              <a:rPr lang="en-US" sz="1800" i="1" dirty="0">
                <a:sym typeface="Wingdings" pitchFamily="2" charset="2"/>
              </a:rPr>
              <a:t>Reporting:</a:t>
            </a:r>
            <a:r>
              <a:rPr lang="en-US" sz="1800" b="0" dirty="0">
                <a:sym typeface="Wingdings" pitchFamily="2" charset="2"/>
              </a:rPr>
              <a:t> e.g. all labor related primary cost elements into a group called Payroll Labor</a:t>
            </a:r>
          </a:p>
          <a:p>
            <a:pPr marL="685800" lvl="1" indent="-228600" algn="l">
              <a:spcBef>
                <a:spcPct val="20000"/>
              </a:spcBef>
              <a:buClrTx/>
              <a:buFontTx/>
              <a:buChar char="–"/>
            </a:pPr>
            <a:r>
              <a:rPr lang="en-US" sz="1800" i="1" dirty="0">
                <a:sym typeface="Wingdings" pitchFamily="2" charset="2"/>
              </a:rPr>
              <a:t>Reconciliation:</a:t>
            </a:r>
            <a:r>
              <a:rPr lang="en-US" sz="1800" b="0" dirty="0">
                <a:sym typeface="Wingdings" pitchFamily="2" charset="2"/>
              </a:rPr>
              <a:t> e.g. the primary cost element used to procure shop stock with the secondary cost element used to allocate shop stock to manage the under/over absorption</a:t>
            </a:r>
          </a:p>
          <a:p>
            <a:pPr marL="685800" lvl="1" indent="-228600" algn="l">
              <a:spcBef>
                <a:spcPct val="20000"/>
              </a:spcBef>
              <a:buClrTx/>
              <a:buFontTx/>
              <a:buChar char="–"/>
            </a:pPr>
            <a:r>
              <a:rPr lang="en-US" sz="1800" i="1" dirty="0">
                <a:sym typeface="Wingdings" pitchFamily="2" charset="2"/>
              </a:rPr>
              <a:t>Allocations:</a:t>
            </a:r>
            <a:r>
              <a:rPr lang="en-US" sz="1800" b="0" dirty="0">
                <a:sym typeface="Wingdings" pitchFamily="2" charset="2"/>
              </a:rPr>
              <a:t> e.g. allocating a combination of cost elements to multiple receivers</a:t>
            </a:r>
          </a:p>
          <a:p>
            <a:pPr marL="685800" lvl="1" indent="-228600" algn="l">
              <a:spcBef>
                <a:spcPct val="20000"/>
              </a:spcBef>
              <a:buClrTx/>
              <a:buFontTx/>
              <a:buChar char="–"/>
            </a:pPr>
            <a:r>
              <a:rPr lang="en-US" sz="1800" i="1" dirty="0">
                <a:sym typeface="Wingdings" pitchFamily="2" charset="2"/>
              </a:rPr>
              <a:t>Hierarchies:</a:t>
            </a:r>
            <a:r>
              <a:rPr lang="en-US" sz="1800" b="0" dirty="0">
                <a:sym typeface="Wingdings" pitchFamily="2" charset="2"/>
              </a:rPr>
              <a:t> e.g. by creating cost element groups within cost element groups a hierarchy is generated which can be utilized to meet OMB Object Class and SFIS reporting requirements</a:t>
            </a:r>
          </a:p>
          <a:p>
            <a:pPr marL="685800" lvl="1" indent="-228600" algn="l">
              <a:spcBef>
                <a:spcPct val="20000"/>
              </a:spcBef>
              <a:buClrTx/>
              <a:buFontTx/>
              <a:buChar char="–"/>
            </a:pPr>
            <a:endParaRPr lang="en-US" sz="1800" b="0" dirty="0">
              <a:sym typeface="Wingdings" pitchFamily="2" charset="2"/>
            </a:endParaRPr>
          </a:p>
        </p:txBody>
      </p:sp>
      <p:grpSp>
        <p:nvGrpSpPr>
          <p:cNvPr id="2" name="Group 4"/>
          <p:cNvGrpSpPr>
            <a:grpSpLocks/>
          </p:cNvGrpSpPr>
          <p:nvPr/>
        </p:nvGrpSpPr>
        <p:grpSpPr bwMode="auto">
          <a:xfrm>
            <a:off x="6553200" y="1600200"/>
            <a:ext cx="1828800" cy="3444875"/>
            <a:chOff x="4032" y="1008"/>
            <a:chExt cx="1152" cy="2170"/>
          </a:xfrm>
        </p:grpSpPr>
        <p:sp>
          <p:nvSpPr>
            <p:cNvPr id="329733" name="Oval 5"/>
            <p:cNvSpPr>
              <a:spLocks noChangeArrowheads="1"/>
            </p:cNvSpPr>
            <p:nvPr/>
          </p:nvSpPr>
          <p:spPr bwMode="auto">
            <a:xfrm>
              <a:off x="4032" y="1008"/>
              <a:ext cx="384" cy="373"/>
            </a:xfrm>
            <a:prstGeom prst="ellipse">
              <a:avLst/>
            </a:prstGeom>
            <a:noFill/>
            <a:ln w="12700" algn="ctr">
              <a:solidFill>
                <a:schemeClr val="tx1"/>
              </a:solidFill>
              <a:round/>
              <a:headEnd/>
              <a:tailEnd/>
            </a:ln>
          </p:spPr>
          <p:txBody>
            <a:bodyPr lIns="92075" tIns="0" rIns="92075" bIns="0" anchor="ctr">
              <a:spAutoFit/>
            </a:bodyPr>
            <a:lstStyle/>
            <a:p>
              <a:endParaRPr lang="en-US" sz="900" dirty="0"/>
            </a:p>
            <a:p>
              <a:r>
                <a:rPr lang="en-US" sz="900" dirty="0"/>
                <a:t>OMB OCs</a:t>
              </a:r>
            </a:p>
          </p:txBody>
        </p:sp>
        <p:sp>
          <p:nvSpPr>
            <p:cNvPr id="329734" name="Rectangle 6"/>
            <p:cNvSpPr>
              <a:spLocks noChangeArrowheads="1"/>
            </p:cNvSpPr>
            <p:nvPr/>
          </p:nvSpPr>
          <p:spPr bwMode="auto">
            <a:xfrm>
              <a:off x="4838" y="1561"/>
              <a:ext cx="341" cy="142"/>
            </a:xfrm>
            <a:prstGeom prst="rect">
              <a:avLst/>
            </a:prstGeom>
            <a:noFill/>
            <a:ln w="12700" algn="ctr">
              <a:solidFill>
                <a:schemeClr val="tx1"/>
              </a:solidFill>
              <a:miter lim="800000"/>
              <a:headEnd/>
              <a:tailEnd/>
            </a:ln>
          </p:spPr>
          <p:txBody>
            <a:bodyPr wrap="none" lIns="92075" tIns="0" rIns="92075" bIns="0" anchor="ctr">
              <a:spAutoFit/>
            </a:bodyPr>
            <a:lstStyle/>
            <a:p>
              <a:r>
                <a:rPr lang="en-US" sz="1400" dirty="0"/>
                <a:t>11.1</a:t>
              </a:r>
            </a:p>
          </p:txBody>
        </p:sp>
        <p:sp>
          <p:nvSpPr>
            <p:cNvPr id="329735" name="Rectangle 7"/>
            <p:cNvSpPr>
              <a:spLocks noChangeArrowheads="1"/>
            </p:cNvSpPr>
            <p:nvPr/>
          </p:nvSpPr>
          <p:spPr bwMode="auto">
            <a:xfrm>
              <a:off x="4843" y="1753"/>
              <a:ext cx="341" cy="142"/>
            </a:xfrm>
            <a:prstGeom prst="rect">
              <a:avLst/>
            </a:prstGeom>
            <a:noFill/>
            <a:ln w="12700" algn="ctr">
              <a:solidFill>
                <a:schemeClr val="tx1"/>
              </a:solidFill>
              <a:miter lim="800000"/>
              <a:headEnd/>
              <a:tailEnd/>
            </a:ln>
          </p:spPr>
          <p:txBody>
            <a:bodyPr wrap="none" lIns="92075" tIns="0" rIns="92075" bIns="0" anchor="ctr">
              <a:spAutoFit/>
            </a:bodyPr>
            <a:lstStyle/>
            <a:p>
              <a:r>
                <a:rPr lang="en-US" sz="1400" dirty="0"/>
                <a:t>11.3</a:t>
              </a:r>
            </a:p>
          </p:txBody>
        </p:sp>
        <p:sp>
          <p:nvSpPr>
            <p:cNvPr id="329736" name="Rectangle 8"/>
            <p:cNvSpPr>
              <a:spLocks noChangeArrowheads="1"/>
            </p:cNvSpPr>
            <p:nvPr/>
          </p:nvSpPr>
          <p:spPr bwMode="auto">
            <a:xfrm>
              <a:off x="4843" y="1945"/>
              <a:ext cx="341" cy="142"/>
            </a:xfrm>
            <a:prstGeom prst="rect">
              <a:avLst/>
            </a:prstGeom>
            <a:noFill/>
            <a:ln w="12700" algn="ctr">
              <a:solidFill>
                <a:schemeClr val="tx1"/>
              </a:solidFill>
              <a:miter lim="800000"/>
              <a:headEnd/>
              <a:tailEnd/>
            </a:ln>
          </p:spPr>
          <p:txBody>
            <a:bodyPr wrap="none" lIns="92075" tIns="0" rIns="92075" bIns="0" anchor="ctr">
              <a:spAutoFit/>
            </a:bodyPr>
            <a:lstStyle/>
            <a:p>
              <a:r>
                <a:rPr lang="en-US" sz="1400" dirty="0"/>
                <a:t>11.5</a:t>
              </a:r>
            </a:p>
          </p:txBody>
        </p:sp>
        <p:sp>
          <p:nvSpPr>
            <p:cNvPr id="329737" name="Rectangle 9"/>
            <p:cNvSpPr>
              <a:spLocks noChangeArrowheads="1"/>
            </p:cNvSpPr>
            <p:nvPr/>
          </p:nvSpPr>
          <p:spPr bwMode="auto">
            <a:xfrm>
              <a:off x="4843" y="2137"/>
              <a:ext cx="341" cy="142"/>
            </a:xfrm>
            <a:prstGeom prst="rect">
              <a:avLst/>
            </a:prstGeom>
            <a:noFill/>
            <a:ln w="12700" algn="ctr">
              <a:solidFill>
                <a:schemeClr val="tx1"/>
              </a:solidFill>
              <a:miter lim="800000"/>
              <a:headEnd/>
              <a:tailEnd/>
            </a:ln>
          </p:spPr>
          <p:txBody>
            <a:bodyPr wrap="none" lIns="92075" tIns="0" rIns="92075" bIns="0" anchor="ctr">
              <a:spAutoFit/>
            </a:bodyPr>
            <a:lstStyle/>
            <a:p>
              <a:r>
                <a:rPr lang="en-US" sz="1400" dirty="0"/>
                <a:t>11.7</a:t>
              </a:r>
            </a:p>
          </p:txBody>
        </p:sp>
        <p:sp>
          <p:nvSpPr>
            <p:cNvPr id="329738" name="Rectangle 10"/>
            <p:cNvSpPr>
              <a:spLocks noChangeArrowheads="1"/>
            </p:cNvSpPr>
            <p:nvPr/>
          </p:nvSpPr>
          <p:spPr bwMode="auto">
            <a:xfrm>
              <a:off x="4513" y="1344"/>
              <a:ext cx="341" cy="142"/>
            </a:xfrm>
            <a:prstGeom prst="rect">
              <a:avLst/>
            </a:prstGeom>
            <a:noFill/>
            <a:ln w="12700" algn="ctr">
              <a:solidFill>
                <a:schemeClr val="tx1"/>
              </a:solidFill>
              <a:miter lim="800000"/>
              <a:headEnd/>
              <a:tailEnd/>
            </a:ln>
          </p:spPr>
          <p:txBody>
            <a:bodyPr wrap="none" lIns="92075" tIns="0" rIns="92075" bIns="0" anchor="ctr">
              <a:spAutoFit/>
            </a:bodyPr>
            <a:lstStyle/>
            <a:p>
              <a:r>
                <a:rPr lang="en-US" sz="1400" dirty="0"/>
                <a:t>11   </a:t>
              </a:r>
            </a:p>
          </p:txBody>
        </p:sp>
        <p:sp>
          <p:nvSpPr>
            <p:cNvPr id="329739" name="Rectangle 11"/>
            <p:cNvSpPr>
              <a:spLocks noChangeArrowheads="1"/>
            </p:cNvSpPr>
            <p:nvPr/>
          </p:nvSpPr>
          <p:spPr bwMode="auto">
            <a:xfrm>
              <a:off x="4512" y="2354"/>
              <a:ext cx="341" cy="142"/>
            </a:xfrm>
            <a:prstGeom prst="rect">
              <a:avLst/>
            </a:prstGeom>
            <a:noFill/>
            <a:ln w="12700" algn="ctr">
              <a:solidFill>
                <a:schemeClr val="tx1"/>
              </a:solidFill>
              <a:miter lim="800000"/>
              <a:headEnd/>
              <a:tailEnd/>
            </a:ln>
          </p:spPr>
          <p:txBody>
            <a:bodyPr wrap="none" lIns="92075" tIns="0" rIns="92075" bIns="0" anchor="ctr">
              <a:spAutoFit/>
            </a:bodyPr>
            <a:lstStyle/>
            <a:p>
              <a:r>
                <a:rPr lang="en-US" sz="1400" dirty="0"/>
                <a:t>12   </a:t>
              </a:r>
            </a:p>
          </p:txBody>
        </p:sp>
        <p:sp>
          <p:nvSpPr>
            <p:cNvPr id="329740" name="Rectangle 12"/>
            <p:cNvSpPr>
              <a:spLocks noChangeArrowheads="1"/>
            </p:cNvSpPr>
            <p:nvPr/>
          </p:nvSpPr>
          <p:spPr bwMode="auto">
            <a:xfrm>
              <a:off x="4512" y="2592"/>
              <a:ext cx="341" cy="142"/>
            </a:xfrm>
            <a:prstGeom prst="rect">
              <a:avLst/>
            </a:prstGeom>
            <a:noFill/>
            <a:ln w="12700" algn="ctr">
              <a:solidFill>
                <a:schemeClr val="tx1"/>
              </a:solidFill>
              <a:miter lim="800000"/>
              <a:headEnd/>
              <a:tailEnd/>
            </a:ln>
          </p:spPr>
          <p:txBody>
            <a:bodyPr wrap="none" lIns="92075" tIns="0" rIns="92075" bIns="0" anchor="ctr">
              <a:spAutoFit/>
            </a:bodyPr>
            <a:lstStyle/>
            <a:p>
              <a:r>
                <a:rPr lang="en-US" sz="1400" dirty="0"/>
                <a:t>13   </a:t>
              </a:r>
            </a:p>
          </p:txBody>
        </p:sp>
        <p:sp>
          <p:nvSpPr>
            <p:cNvPr id="329741" name="Rectangle 13"/>
            <p:cNvSpPr>
              <a:spLocks noChangeArrowheads="1"/>
            </p:cNvSpPr>
            <p:nvPr/>
          </p:nvSpPr>
          <p:spPr bwMode="auto">
            <a:xfrm>
              <a:off x="4512" y="2784"/>
              <a:ext cx="341" cy="142"/>
            </a:xfrm>
            <a:prstGeom prst="rect">
              <a:avLst/>
            </a:prstGeom>
            <a:noFill/>
            <a:ln w="12700" algn="ctr">
              <a:solidFill>
                <a:schemeClr val="tx1"/>
              </a:solidFill>
              <a:miter lim="800000"/>
              <a:headEnd/>
              <a:tailEnd/>
            </a:ln>
          </p:spPr>
          <p:txBody>
            <a:bodyPr wrap="none" lIns="92075" tIns="0" rIns="92075" bIns="0" anchor="ctr">
              <a:spAutoFit/>
            </a:bodyPr>
            <a:lstStyle/>
            <a:p>
              <a:r>
                <a:rPr lang="en-US" sz="1400" dirty="0"/>
                <a:t>21   </a:t>
              </a:r>
            </a:p>
          </p:txBody>
        </p:sp>
        <p:sp>
          <p:nvSpPr>
            <p:cNvPr id="329742" name="Text Box 14"/>
            <p:cNvSpPr txBox="1">
              <a:spLocks noChangeArrowheads="1"/>
            </p:cNvSpPr>
            <p:nvPr/>
          </p:nvSpPr>
          <p:spPr bwMode="auto">
            <a:xfrm>
              <a:off x="4464" y="2871"/>
              <a:ext cx="372" cy="307"/>
            </a:xfrm>
            <a:prstGeom prst="rect">
              <a:avLst/>
            </a:prstGeom>
            <a:noFill/>
            <a:ln w="12700" algn="ctr">
              <a:noFill/>
              <a:miter lim="800000"/>
              <a:headEnd/>
              <a:tailEnd/>
            </a:ln>
          </p:spPr>
          <p:txBody>
            <a:bodyPr wrap="none" lIns="92075" tIns="0" rIns="92075" bIns="0">
              <a:spAutoFit/>
            </a:bodyPr>
            <a:lstStyle/>
            <a:p>
              <a:r>
                <a:rPr lang="en-US" dirty="0"/>
                <a:t>…</a:t>
              </a:r>
            </a:p>
          </p:txBody>
        </p:sp>
        <p:sp>
          <p:nvSpPr>
            <p:cNvPr id="329743" name="Line 15"/>
            <p:cNvSpPr>
              <a:spLocks noChangeShapeType="1"/>
            </p:cNvSpPr>
            <p:nvPr/>
          </p:nvSpPr>
          <p:spPr bwMode="auto">
            <a:xfrm>
              <a:off x="4224" y="1392"/>
              <a:ext cx="0" cy="1776"/>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329744" name="Line 16"/>
            <p:cNvSpPr>
              <a:spLocks noChangeShapeType="1"/>
            </p:cNvSpPr>
            <p:nvPr/>
          </p:nvSpPr>
          <p:spPr bwMode="auto">
            <a:xfrm>
              <a:off x="4224" y="1440"/>
              <a:ext cx="288" cy="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329745" name="Line 17"/>
            <p:cNvSpPr>
              <a:spLocks noChangeShapeType="1"/>
            </p:cNvSpPr>
            <p:nvPr/>
          </p:nvSpPr>
          <p:spPr bwMode="auto">
            <a:xfrm>
              <a:off x="4224" y="2448"/>
              <a:ext cx="288" cy="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329746" name="Line 18"/>
            <p:cNvSpPr>
              <a:spLocks noChangeShapeType="1"/>
            </p:cNvSpPr>
            <p:nvPr/>
          </p:nvSpPr>
          <p:spPr bwMode="auto">
            <a:xfrm>
              <a:off x="4224" y="2688"/>
              <a:ext cx="288" cy="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329747" name="Line 19"/>
            <p:cNvSpPr>
              <a:spLocks noChangeShapeType="1"/>
            </p:cNvSpPr>
            <p:nvPr/>
          </p:nvSpPr>
          <p:spPr bwMode="auto">
            <a:xfrm>
              <a:off x="4224" y="2880"/>
              <a:ext cx="288" cy="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329748" name="Line 20"/>
            <p:cNvSpPr>
              <a:spLocks noChangeShapeType="1"/>
            </p:cNvSpPr>
            <p:nvPr/>
          </p:nvSpPr>
          <p:spPr bwMode="auto">
            <a:xfrm>
              <a:off x="4224" y="3072"/>
              <a:ext cx="288" cy="0"/>
            </a:xfrm>
            <a:prstGeom prst="line">
              <a:avLst/>
            </a:prstGeom>
            <a:noFill/>
            <a:ln w="12700">
              <a:solidFill>
                <a:schemeClr val="tx1"/>
              </a:solidFill>
              <a:round/>
              <a:headEnd/>
              <a:tailEnd/>
            </a:ln>
          </p:spPr>
          <p:txBody>
            <a:bodyPr lIns="92075" tIns="0" rIns="92075" bIns="0">
              <a:spAutoFit/>
            </a:bodyPr>
            <a:lstStyle/>
            <a:p>
              <a:endParaRPr lang="en-US" dirty="0"/>
            </a:p>
          </p:txBody>
        </p:sp>
        <p:cxnSp>
          <p:nvCxnSpPr>
            <p:cNvPr id="329749" name="AutoShape 21"/>
            <p:cNvCxnSpPr>
              <a:cxnSpLocks noChangeShapeType="1"/>
              <a:stCxn id="329738" idx="2"/>
              <a:endCxn id="329734" idx="1"/>
            </p:cNvCxnSpPr>
            <p:nvPr/>
          </p:nvCxnSpPr>
          <p:spPr bwMode="auto">
            <a:xfrm rot="16200000" flipH="1">
              <a:off x="4688" y="1482"/>
              <a:ext cx="146" cy="154"/>
            </a:xfrm>
            <a:prstGeom prst="bentConnector2">
              <a:avLst/>
            </a:prstGeom>
            <a:noFill/>
            <a:ln w="12700">
              <a:solidFill>
                <a:schemeClr val="tx1"/>
              </a:solidFill>
              <a:miter lim="800000"/>
              <a:headEnd/>
              <a:tailEnd/>
            </a:ln>
          </p:spPr>
        </p:cxnSp>
        <p:cxnSp>
          <p:nvCxnSpPr>
            <p:cNvPr id="329750" name="AutoShape 22"/>
            <p:cNvCxnSpPr>
              <a:cxnSpLocks noChangeShapeType="1"/>
              <a:stCxn id="329738" idx="2"/>
              <a:endCxn id="329735" idx="1"/>
            </p:cNvCxnSpPr>
            <p:nvPr/>
          </p:nvCxnSpPr>
          <p:spPr bwMode="auto">
            <a:xfrm rot="16200000" flipH="1">
              <a:off x="4595" y="1575"/>
              <a:ext cx="338" cy="159"/>
            </a:xfrm>
            <a:prstGeom prst="bentConnector2">
              <a:avLst/>
            </a:prstGeom>
            <a:noFill/>
            <a:ln w="12700">
              <a:solidFill>
                <a:schemeClr val="tx1"/>
              </a:solidFill>
              <a:miter lim="800000"/>
              <a:headEnd/>
              <a:tailEnd/>
            </a:ln>
          </p:spPr>
        </p:cxnSp>
        <p:cxnSp>
          <p:nvCxnSpPr>
            <p:cNvPr id="329751" name="AutoShape 23"/>
            <p:cNvCxnSpPr>
              <a:cxnSpLocks noChangeShapeType="1"/>
              <a:stCxn id="329738" idx="2"/>
              <a:endCxn id="329736" idx="1"/>
            </p:cNvCxnSpPr>
            <p:nvPr/>
          </p:nvCxnSpPr>
          <p:spPr bwMode="auto">
            <a:xfrm rot="16200000" flipH="1">
              <a:off x="4499" y="1671"/>
              <a:ext cx="530" cy="159"/>
            </a:xfrm>
            <a:prstGeom prst="bentConnector2">
              <a:avLst/>
            </a:prstGeom>
            <a:noFill/>
            <a:ln w="12700">
              <a:solidFill>
                <a:schemeClr val="tx1"/>
              </a:solidFill>
              <a:miter lim="800000"/>
              <a:headEnd/>
              <a:tailEnd/>
            </a:ln>
          </p:spPr>
        </p:cxnSp>
        <p:cxnSp>
          <p:nvCxnSpPr>
            <p:cNvPr id="329752" name="AutoShape 24"/>
            <p:cNvCxnSpPr>
              <a:cxnSpLocks noChangeShapeType="1"/>
              <a:stCxn id="329738" idx="2"/>
              <a:endCxn id="329737" idx="1"/>
            </p:cNvCxnSpPr>
            <p:nvPr/>
          </p:nvCxnSpPr>
          <p:spPr bwMode="auto">
            <a:xfrm rot="16200000" flipH="1">
              <a:off x="4403" y="1767"/>
              <a:ext cx="722" cy="159"/>
            </a:xfrm>
            <a:prstGeom prst="bentConnector2">
              <a:avLst/>
            </a:prstGeom>
            <a:noFill/>
            <a:ln w="12700">
              <a:solidFill>
                <a:schemeClr val="tx1"/>
              </a:solidFill>
              <a:miter lim="800000"/>
              <a:headEnd/>
              <a:tailEnd/>
            </a:ln>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bwMode="auto">
          <a:xfrm>
            <a:off x="1227138" y="228600"/>
            <a:ext cx="6697662" cy="914400"/>
          </a:xfrm>
          <a:prstGeom prst="rect">
            <a:avLst/>
          </a:prstGeom>
          <a:noFill/>
          <a:ln>
            <a:miter lim="800000"/>
            <a:headEnd/>
            <a:tailEnd/>
          </a:ln>
        </p:spPr>
        <p:txBody>
          <a:bodyPr tIns="0" bIns="0"/>
          <a:lstStyle/>
          <a:p>
            <a:pPr eaLnBrk="1" hangingPunct="1"/>
            <a:r>
              <a:rPr lang="en-US" dirty="0" smtClean="0"/>
              <a:t>Lesson 1: Wrap-Up</a:t>
            </a:r>
          </a:p>
        </p:txBody>
      </p:sp>
      <p:sp>
        <p:nvSpPr>
          <p:cNvPr id="331779" name="Rectangle 3"/>
          <p:cNvSpPr>
            <a:spLocks noGrp="1" noChangeArrowheads="1"/>
          </p:cNvSpPr>
          <p:nvPr>
            <p:ph type="body" idx="4294967295"/>
          </p:nvPr>
        </p:nvSpPr>
        <p:spPr bwMode="auto">
          <a:xfrm>
            <a:off x="431800" y="1270000"/>
            <a:ext cx="8255000" cy="5130800"/>
          </a:xfrm>
          <a:prstGeom prst="rect">
            <a:avLst/>
          </a:prstGeom>
          <a:noFill/>
          <a:ln>
            <a:miter lim="800000"/>
            <a:headEnd/>
            <a:tailEnd/>
          </a:ln>
        </p:spPr>
        <p:txBody>
          <a:bodyPr/>
          <a:lstStyle/>
          <a:p>
            <a:pPr eaLnBrk="1" hangingPunct="1"/>
            <a:endParaRPr lang="en-US" sz="2400" dirty="0" smtClean="0"/>
          </a:p>
          <a:p>
            <a:pPr eaLnBrk="1" hangingPunct="1">
              <a:spcBef>
                <a:spcPct val="0"/>
              </a:spcBef>
            </a:pPr>
            <a:r>
              <a:rPr lang="en-US" sz="2000" dirty="0" smtClean="0">
                <a:cs typeface="Times New Roman" pitchFamily="18" charset="0"/>
              </a:rPr>
              <a:t>A </a:t>
            </a:r>
            <a:r>
              <a:rPr lang="en-US" sz="2000" b="1" i="1" dirty="0" smtClean="0">
                <a:cs typeface="Times New Roman" pitchFamily="18" charset="0"/>
              </a:rPr>
              <a:t>Cost Element</a:t>
            </a:r>
            <a:r>
              <a:rPr lang="en-US" sz="2000" dirty="0" smtClean="0">
                <a:cs typeface="Times New Roman" pitchFamily="18" charset="0"/>
              </a:rPr>
              <a:t> is the lowest level component for classifying costs and revenues (as negative costs) and indicates the category/type associated with a posting (e.g. allocation type, revenue, expense)</a:t>
            </a:r>
          </a:p>
          <a:p>
            <a:pPr eaLnBrk="1" hangingPunct="1">
              <a:spcBef>
                <a:spcPct val="0"/>
              </a:spcBef>
            </a:pPr>
            <a:r>
              <a:rPr lang="en-US" sz="2000" dirty="0" smtClean="0"/>
              <a:t>There are two types of Cost Elements: Primary and Secondary</a:t>
            </a:r>
          </a:p>
          <a:p>
            <a:pPr eaLnBrk="1" hangingPunct="1">
              <a:spcBef>
                <a:spcPct val="0"/>
              </a:spcBef>
            </a:pPr>
            <a:r>
              <a:rPr lang="en-US" sz="2000" dirty="0" smtClean="0"/>
              <a:t>Primary Cost Elements represent those obtained from the external market, the initial posting</a:t>
            </a:r>
          </a:p>
          <a:p>
            <a:pPr eaLnBrk="1" hangingPunct="1">
              <a:spcBef>
                <a:spcPct val="0"/>
              </a:spcBef>
            </a:pPr>
            <a:r>
              <a:rPr lang="en-US" sz="2000" dirty="0" smtClean="0"/>
              <a:t>Secondary Cost Elements represent costs incurred from within the Army</a:t>
            </a:r>
          </a:p>
          <a:p>
            <a:pPr eaLnBrk="1" hangingPunct="1">
              <a:spcBef>
                <a:spcPct val="0"/>
              </a:spcBef>
            </a:pPr>
            <a:r>
              <a:rPr lang="en-US" sz="2000" dirty="0" smtClean="0"/>
              <a:t>EORs and the EOR information will be supported via GFEBS through GL Accounts, Commitment Items, and Primary Cost Elements</a:t>
            </a:r>
          </a:p>
          <a:p>
            <a:pPr eaLnBrk="1" hangingPunct="1">
              <a:spcBef>
                <a:spcPct val="0"/>
              </a:spcBef>
            </a:pPr>
            <a:r>
              <a:rPr lang="en-US" sz="2000" dirty="0" smtClean="0"/>
              <a:t>Cost Elements can be grouped together to support internal and external reporting including to generate hierarchies such as OMB Object Class</a:t>
            </a:r>
            <a:endParaRPr lang="en-US" sz="2400" dirty="0" smtClean="0"/>
          </a:p>
          <a:p>
            <a:pPr lvl="1" eaLnBrk="1" hangingPunct="1">
              <a:buFontTx/>
              <a:buNone/>
            </a:pPr>
            <a:endParaRPr lang="en-US" sz="2000"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2: Cost Terms</a:t>
            </a:r>
          </a:p>
        </p:txBody>
      </p:sp>
      <p:sp>
        <p:nvSpPr>
          <p:cNvPr id="82947" name="Rectangle 3"/>
          <p:cNvSpPr>
            <a:spLocks noGrp="1" noChangeArrowheads="1"/>
          </p:cNvSpPr>
          <p:nvPr>
            <p:ph type="body" idx="1"/>
          </p:nvPr>
        </p:nvSpPr>
        <p:spPr bwMode="auto">
          <a:xfrm>
            <a:off x="533400" y="1905000"/>
            <a:ext cx="8229600" cy="2362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smtClean="0"/>
              <a:t>Objective(s):</a:t>
            </a:r>
          </a:p>
          <a:p>
            <a:pPr eaLnBrk="1" hangingPunct="1"/>
            <a:r>
              <a:rPr lang="en-US" smtClean="0"/>
              <a:t>Understand the key terms involved with Cost Management</a:t>
            </a:r>
          </a:p>
          <a:p>
            <a:pPr eaLnBrk="1" hangingPunct="1">
              <a:buFontTx/>
              <a:buNone/>
            </a:pPr>
            <a:endParaRPr lang="en-US" smtClean="0"/>
          </a:p>
        </p:txBody>
      </p:sp>
      <p:pic>
        <p:nvPicPr>
          <p:cNvPr id="82948" name="Picture 8" descr="MPj04436080000[1]"/>
          <p:cNvPicPr>
            <a:picLocks noChangeAspect="1" noChangeArrowheads="1"/>
          </p:cNvPicPr>
          <p:nvPr/>
        </p:nvPicPr>
        <p:blipFill>
          <a:blip r:embed="rId3" cstate="print"/>
          <a:srcRect/>
          <a:stretch>
            <a:fillRect/>
          </a:stretch>
        </p:blipFill>
        <p:spPr bwMode="auto">
          <a:xfrm>
            <a:off x="685800" y="4038600"/>
            <a:ext cx="3281363" cy="2184400"/>
          </a:xfrm>
          <a:prstGeom prst="rect">
            <a:avLst/>
          </a:prstGeom>
          <a:noFill/>
          <a:ln w="9525">
            <a:noFill/>
            <a:miter lim="800000"/>
            <a:headEnd/>
            <a:tailEnd/>
          </a:ln>
        </p:spPr>
      </p:pic>
      <p:pic>
        <p:nvPicPr>
          <p:cNvPr id="82949" name="Picture 9" descr="MPj04393390000[1]"/>
          <p:cNvPicPr>
            <a:picLocks noChangeAspect="1" noChangeArrowheads="1"/>
          </p:cNvPicPr>
          <p:nvPr/>
        </p:nvPicPr>
        <p:blipFill>
          <a:blip r:embed="rId4" cstate="print"/>
          <a:srcRect/>
          <a:stretch>
            <a:fillRect/>
          </a:stretch>
        </p:blipFill>
        <p:spPr bwMode="auto">
          <a:xfrm>
            <a:off x="4724400" y="4065588"/>
            <a:ext cx="3276600" cy="214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Cost Terms</a:t>
            </a:r>
          </a:p>
        </p:txBody>
      </p:sp>
      <p:sp>
        <p:nvSpPr>
          <p:cNvPr id="8397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400" dirty="0" smtClean="0"/>
              <a:t>There is a language to Cost Management, however there are many dialects!</a:t>
            </a:r>
          </a:p>
          <a:p>
            <a:pPr eaLnBrk="1" hangingPunct="1">
              <a:lnSpc>
                <a:spcPct val="80000"/>
              </a:lnSpc>
            </a:pPr>
            <a:r>
              <a:rPr lang="en-US" sz="2400" dirty="0" smtClean="0"/>
              <a:t>There is an inconsistency of cost terms in the market driven by outgrowth from manufacturing to the introduction of service costing </a:t>
            </a:r>
          </a:p>
          <a:p>
            <a:pPr eaLnBrk="1" hangingPunct="1">
              <a:lnSpc>
                <a:spcPct val="80000"/>
              </a:lnSpc>
            </a:pPr>
            <a:r>
              <a:rPr lang="en-US" sz="2400" dirty="0" smtClean="0"/>
              <a:t>Cost terms additionally differ based on costing philosophy (e.g. standard costing, activity-based costing, theory of constraints, etc.)</a:t>
            </a:r>
          </a:p>
          <a:p>
            <a:pPr eaLnBrk="1" hangingPunct="1">
              <a:lnSpc>
                <a:spcPct val="80000"/>
              </a:lnSpc>
            </a:pPr>
            <a:r>
              <a:rPr lang="en-US" sz="2400" dirty="0" smtClean="0"/>
              <a:t>Army has determined the Cost Terms to be propagated to provide a level set language for understanding Cost information</a:t>
            </a:r>
          </a:p>
          <a:p>
            <a:pPr eaLnBrk="1" hangingPunct="1">
              <a:lnSpc>
                <a:spcPct val="80000"/>
              </a:lnSpc>
              <a:buFontTx/>
              <a:buNone/>
            </a:pPr>
            <a:endParaRPr lang="en-US" sz="2400" dirty="0" smtClean="0"/>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3556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Many Types Costs</a:t>
            </a:r>
            <a:endParaRPr lang="en-US" sz="2000" smtClean="0"/>
          </a:p>
        </p:txBody>
      </p:sp>
      <p:sp>
        <p:nvSpPr>
          <p:cNvPr id="84995" name="Rectangle 2"/>
          <p:cNvSpPr>
            <a:spLocks noChangeArrowheads="1"/>
          </p:cNvSpPr>
          <p:nvPr/>
        </p:nvSpPr>
        <p:spPr bwMode="auto">
          <a:xfrm>
            <a:off x="304800" y="1308100"/>
            <a:ext cx="6553200" cy="5321300"/>
          </a:xfrm>
          <a:prstGeom prst="rect">
            <a:avLst/>
          </a:prstGeom>
          <a:solidFill>
            <a:srgbClr val="FFFF99"/>
          </a:solidFill>
          <a:ln w="9525">
            <a:solidFill>
              <a:schemeClr val="tx1"/>
            </a:solidFill>
            <a:miter lim="800000"/>
            <a:headEnd/>
            <a:tailEnd/>
          </a:ln>
        </p:spPr>
        <p:txBody>
          <a:bodyPr/>
          <a:lstStyle/>
          <a:p>
            <a:pPr marL="342900" indent="-342900" algn="l">
              <a:lnSpc>
                <a:spcPct val="80000"/>
              </a:lnSpc>
              <a:spcBef>
                <a:spcPct val="50000"/>
              </a:spcBef>
              <a:buFontTx/>
              <a:buChar char="•"/>
            </a:pPr>
            <a:r>
              <a:rPr lang="en-US" sz="1600" b="1" dirty="0">
                <a:latin typeface="Arial" pitchFamily="34" charset="0"/>
              </a:rPr>
              <a:t>Direct costs</a:t>
            </a:r>
            <a:r>
              <a:rPr lang="en-US" sz="1600" dirty="0">
                <a:latin typeface="Arial" pitchFamily="34" charset="0"/>
              </a:rPr>
              <a:t>— A cost such as labor, materials/supplies that can be directly traced to producing a specific </a:t>
            </a:r>
            <a:r>
              <a:rPr lang="en-US" sz="1600" u="sng" dirty="0">
                <a:latin typeface="Arial" pitchFamily="34" charset="0"/>
              </a:rPr>
              <a:t>output</a:t>
            </a:r>
            <a:r>
              <a:rPr lang="en-US" sz="1600" dirty="0">
                <a:latin typeface="Arial" pitchFamily="34" charset="0"/>
              </a:rPr>
              <a:t> of an organization, product/service.</a:t>
            </a:r>
            <a:endParaRPr lang="en-US" sz="1600" b="1" dirty="0">
              <a:latin typeface="Arial" pitchFamily="34" charset="0"/>
            </a:endParaRPr>
          </a:p>
          <a:p>
            <a:pPr marL="342900" indent="-342900" algn="l">
              <a:lnSpc>
                <a:spcPct val="80000"/>
              </a:lnSpc>
              <a:spcBef>
                <a:spcPct val="50000"/>
              </a:spcBef>
              <a:buFontTx/>
              <a:buChar char="•"/>
            </a:pPr>
            <a:r>
              <a:rPr lang="en-US" sz="1600" b="1" dirty="0">
                <a:latin typeface="Arial" pitchFamily="34" charset="0"/>
              </a:rPr>
              <a:t>Indirect costs</a:t>
            </a:r>
            <a:r>
              <a:rPr lang="en-US" sz="1600" dirty="0">
                <a:latin typeface="Arial" pitchFamily="34" charset="0"/>
              </a:rPr>
              <a:t> – A cost that cannot be directly traced to a specific organization, product/service output. </a:t>
            </a:r>
          </a:p>
          <a:p>
            <a:pPr marL="342900" indent="-342900" algn="l">
              <a:lnSpc>
                <a:spcPct val="80000"/>
              </a:lnSpc>
              <a:spcBef>
                <a:spcPct val="50000"/>
              </a:spcBef>
              <a:buFontTx/>
              <a:buChar char="•"/>
            </a:pPr>
            <a:r>
              <a:rPr lang="en-US" sz="1600" b="1" dirty="0">
                <a:latin typeface="Arial" pitchFamily="34" charset="0"/>
              </a:rPr>
              <a:t>Funded Costs</a:t>
            </a:r>
            <a:r>
              <a:rPr lang="en-US" sz="1600" dirty="0">
                <a:latin typeface="Arial" pitchFamily="34" charset="0"/>
              </a:rPr>
              <a:t> -- The value of goods or services received because of an obligation of funds (obligation authority), by the organization performing the work. </a:t>
            </a:r>
            <a:endParaRPr lang="en-US" sz="1600" b="1" dirty="0">
              <a:latin typeface="Arial" pitchFamily="34" charset="0"/>
            </a:endParaRPr>
          </a:p>
          <a:p>
            <a:pPr marL="342900" indent="-342900" algn="l">
              <a:lnSpc>
                <a:spcPct val="80000"/>
              </a:lnSpc>
              <a:spcBef>
                <a:spcPct val="50000"/>
              </a:spcBef>
              <a:buFontTx/>
              <a:buChar char="•"/>
            </a:pPr>
            <a:r>
              <a:rPr lang="en-US" sz="1600" b="1" dirty="0">
                <a:latin typeface="Arial" pitchFamily="34" charset="0"/>
              </a:rPr>
              <a:t>Unfunded costs </a:t>
            </a:r>
            <a:r>
              <a:rPr lang="en-US" sz="1600" dirty="0">
                <a:latin typeface="Arial" pitchFamily="34" charset="0"/>
              </a:rPr>
              <a:t>-- A cost that are financed by another organization's or activity's appropriations. </a:t>
            </a:r>
            <a:endParaRPr lang="en-US" sz="1600" b="1" dirty="0">
              <a:latin typeface="Arial" pitchFamily="34" charset="0"/>
            </a:endParaRPr>
          </a:p>
          <a:p>
            <a:pPr marL="342900" indent="-342900" algn="l">
              <a:lnSpc>
                <a:spcPct val="80000"/>
              </a:lnSpc>
              <a:spcBef>
                <a:spcPct val="50000"/>
              </a:spcBef>
              <a:buFontTx/>
              <a:buChar char="•"/>
            </a:pPr>
            <a:r>
              <a:rPr lang="en-US" sz="1600" b="1" dirty="0">
                <a:latin typeface="Arial" pitchFamily="34" charset="0"/>
              </a:rPr>
              <a:t>Variable Costs</a:t>
            </a:r>
            <a:r>
              <a:rPr lang="en-US" sz="1600" dirty="0">
                <a:latin typeface="Arial" pitchFamily="34" charset="0"/>
              </a:rPr>
              <a:t> -- A cost that changes with change in output. </a:t>
            </a:r>
          </a:p>
          <a:p>
            <a:pPr marL="342900" indent="-342900" algn="l">
              <a:lnSpc>
                <a:spcPct val="80000"/>
              </a:lnSpc>
              <a:spcBef>
                <a:spcPct val="50000"/>
              </a:spcBef>
              <a:buFontTx/>
              <a:buChar char="•"/>
            </a:pPr>
            <a:r>
              <a:rPr lang="en-US" sz="1600" b="1" dirty="0">
                <a:latin typeface="Arial" pitchFamily="34" charset="0"/>
              </a:rPr>
              <a:t>Fixed Cost</a:t>
            </a:r>
            <a:r>
              <a:rPr lang="en-US" sz="1600" dirty="0">
                <a:latin typeface="Arial" pitchFamily="34" charset="0"/>
              </a:rPr>
              <a:t> -- A cost that remains the same regardless of the change in output.</a:t>
            </a:r>
          </a:p>
          <a:p>
            <a:pPr marL="342900" indent="-342900" algn="l">
              <a:lnSpc>
                <a:spcPct val="80000"/>
              </a:lnSpc>
              <a:spcBef>
                <a:spcPct val="50000"/>
              </a:spcBef>
              <a:buFontTx/>
              <a:buChar char="•"/>
            </a:pPr>
            <a:r>
              <a:rPr lang="en-US" sz="1600" b="1" dirty="0">
                <a:latin typeface="Arial" pitchFamily="34" charset="0"/>
              </a:rPr>
              <a:t>Recurring Cost</a:t>
            </a:r>
            <a:r>
              <a:rPr lang="en-US" sz="1600" dirty="0">
                <a:latin typeface="Arial" pitchFamily="34" charset="0"/>
              </a:rPr>
              <a:t> -- A cost that is incur repeatedly for each organization and/or product/service produced . </a:t>
            </a:r>
            <a:endParaRPr lang="en-US" sz="1600" b="1" dirty="0">
              <a:latin typeface="Arial" pitchFamily="34" charset="0"/>
            </a:endParaRPr>
          </a:p>
          <a:p>
            <a:pPr marL="342900" indent="-342900" algn="l">
              <a:lnSpc>
                <a:spcPct val="80000"/>
              </a:lnSpc>
              <a:spcBef>
                <a:spcPct val="50000"/>
              </a:spcBef>
              <a:buFontTx/>
              <a:buChar char="•"/>
            </a:pPr>
            <a:r>
              <a:rPr lang="en-US" sz="1600" b="1" dirty="0">
                <a:latin typeface="Arial" pitchFamily="34" charset="0"/>
              </a:rPr>
              <a:t>Non-Recurring Cost </a:t>
            </a:r>
            <a:r>
              <a:rPr lang="en-US" sz="1600" dirty="0">
                <a:latin typeface="Arial" pitchFamily="34" charset="0"/>
              </a:rPr>
              <a:t>-- A cost that is unusual and unlikely to occur again. </a:t>
            </a:r>
          </a:p>
          <a:p>
            <a:pPr marL="342900" indent="-342900" algn="l">
              <a:lnSpc>
                <a:spcPct val="80000"/>
              </a:lnSpc>
              <a:spcBef>
                <a:spcPct val="50000"/>
              </a:spcBef>
              <a:buFontTx/>
              <a:buChar char="•"/>
            </a:pPr>
            <a:r>
              <a:rPr lang="en-US" sz="1600" b="1" dirty="0">
                <a:latin typeface="Arial" pitchFamily="34" charset="0"/>
              </a:rPr>
              <a:t>Avoidable Costs</a:t>
            </a:r>
            <a:r>
              <a:rPr lang="en-US" sz="1600" dirty="0">
                <a:latin typeface="Arial" pitchFamily="34" charset="0"/>
              </a:rPr>
              <a:t> -- A cost incurred on an object that will no longer be incurred due to a decision to change the output. </a:t>
            </a:r>
            <a:endParaRPr lang="en-US" sz="1600" b="1" dirty="0">
              <a:latin typeface="Arial" pitchFamily="34" charset="0"/>
            </a:endParaRPr>
          </a:p>
          <a:p>
            <a:pPr marL="342900" indent="-342900" algn="l">
              <a:lnSpc>
                <a:spcPct val="80000"/>
              </a:lnSpc>
              <a:spcBef>
                <a:spcPct val="50000"/>
              </a:spcBef>
              <a:buFontTx/>
              <a:buChar char="•"/>
            </a:pPr>
            <a:r>
              <a:rPr lang="en-US" sz="1600" b="1" dirty="0">
                <a:latin typeface="Arial" pitchFamily="34" charset="0"/>
              </a:rPr>
              <a:t>Unavoidable Cost </a:t>
            </a:r>
            <a:r>
              <a:rPr lang="en-US" sz="1600" dirty="0">
                <a:latin typeface="Arial" pitchFamily="34" charset="0"/>
              </a:rPr>
              <a:t>--</a:t>
            </a:r>
            <a:r>
              <a:rPr lang="en-US" sz="1600" b="1" dirty="0">
                <a:latin typeface="Arial" pitchFamily="34" charset="0"/>
              </a:rPr>
              <a:t> </a:t>
            </a:r>
            <a:r>
              <a:rPr lang="en-US" sz="1600" dirty="0">
                <a:latin typeface="Arial" pitchFamily="34" charset="0"/>
              </a:rPr>
              <a:t>A cost incurred on an object that will be incurred regardless of the decision to change.</a:t>
            </a:r>
          </a:p>
        </p:txBody>
      </p:sp>
      <p:sp>
        <p:nvSpPr>
          <p:cNvPr id="84996" name="Text Box 4"/>
          <p:cNvSpPr txBox="1">
            <a:spLocks noChangeArrowheads="1"/>
          </p:cNvSpPr>
          <p:nvPr/>
        </p:nvSpPr>
        <p:spPr bwMode="auto">
          <a:xfrm>
            <a:off x="6950075" y="2157413"/>
            <a:ext cx="2117725" cy="3055937"/>
          </a:xfrm>
          <a:prstGeom prst="rect">
            <a:avLst/>
          </a:prstGeom>
          <a:noFill/>
          <a:ln w="9525">
            <a:noFill/>
            <a:miter lim="800000"/>
            <a:headEnd/>
            <a:tailEnd/>
          </a:ln>
        </p:spPr>
        <p:txBody>
          <a:bodyPr>
            <a:spAutoFit/>
          </a:bodyPr>
          <a:lstStyle/>
          <a:p>
            <a:pPr algn="l">
              <a:buFontTx/>
              <a:buChar char="•"/>
            </a:pPr>
            <a:r>
              <a:rPr lang="en-US" sz="1800" dirty="0">
                <a:latin typeface="Arial" pitchFamily="34" charset="0"/>
              </a:rPr>
              <a:t> </a:t>
            </a:r>
            <a:r>
              <a:rPr lang="en-US" sz="1600" b="1" dirty="0">
                <a:latin typeface="Arial" pitchFamily="34" charset="0"/>
              </a:rPr>
              <a:t>Common</a:t>
            </a:r>
            <a:r>
              <a:rPr lang="en-US" sz="1600" dirty="0">
                <a:latin typeface="Arial" pitchFamily="34" charset="0"/>
              </a:rPr>
              <a:t> </a:t>
            </a:r>
            <a:r>
              <a:rPr lang="en-US" sz="1600" b="1" dirty="0">
                <a:latin typeface="Arial" pitchFamily="34" charset="0"/>
              </a:rPr>
              <a:t>Understanding of Types of Cost is Necessary for Informed Decision Making</a:t>
            </a:r>
          </a:p>
          <a:p>
            <a:pPr algn="l">
              <a:buFontTx/>
              <a:buChar char="•"/>
            </a:pPr>
            <a:endParaRPr lang="en-US" sz="1600" b="1" dirty="0">
              <a:latin typeface="Arial" pitchFamily="34" charset="0"/>
            </a:endParaRPr>
          </a:p>
          <a:p>
            <a:pPr algn="l">
              <a:buFontTx/>
              <a:buChar char="•"/>
            </a:pPr>
            <a:r>
              <a:rPr lang="en-US" sz="1600" b="1" dirty="0">
                <a:latin typeface="Arial" pitchFamily="34" charset="0"/>
              </a:rPr>
              <a:t> Each Decision Should be Focused on Only Relevant Cost that Impact the Decision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Type of Cost Functions</a:t>
            </a:r>
          </a:p>
        </p:txBody>
      </p:sp>
      <p:grpSp>
        <p:nvGrpSpPr>
          <p:cNvPr id="2" name="Group 105"/>
          <p:cNvGrpSpPr>
            <a:grpSpLocks/>
          </p:cNvGrpSpPr>
          <p:nvPr/>
        </p:nvGrpSpPr>
        <p:grpSpPr bwMode="auto">
          <a:xfrm>
            <a:off x="1371600" y="1627188"/>
            <a:ext cx="6183313" cy="4392612"/>
            <a:chOff x="864" y="1025"/>
            <a:chExt cx="3895" cy="2767"/>
          </a:xfrm>
        </p:grpSpPr>
        <p:sp>
          <p:nvSpPr>
            <p:cNvPr id="86025" name="AutoShape 4"/>
            <p:cNvSpPr>
              <a:spLocks noChangeAspect="1" noChangeArrowheads="1" noTextEdit="1"/>
            </p:cNvSpPr>
            <p:nvPr/>
          </p:nvSpPr>
          <p:spPr bwMode="auto">
            <a:xfrm>
              <a:off x="869" y="1048"/>
              <a:ext cx="3886" cy="2740"/>
            </a:xfrm>
            <a:prstGeom prst="rect">
              <a:avLst/>
            </a:prstGeom>
            <a:noFill/>
            <a:ln w="9525">
              <a:noFill/>
              <a:miter lim="800000"/>
              <a:headEnd/>
              <a:tailEnd/>
            </a:ln>
          </p:spPr>
          <p:txBody>
            <a:bodyPr/>
            <a:lstStyle/>
            <a:p>
              <a:endParaRPr lang="en-US"/>
            </a:p>
          </p:txBody>
        </p:sp>
        <p:sp>
          <p:nvSpPr>
            <p:cNvPr id="86026" name="Freeform 6"/>
            <p:cNvSpPr>
              <a:spLocks/>
            </p:cNvSpPr>
            <p:nvPr/>
          </p:nvSpPr>
          <p:spPr bwMode="auto">
            <a:xfrm>
              <a:off x="2175" y="1053"/>
              <a:ext cx="697" cy="848"/>
            </a:xfrm>
            <a:custGeom>
              <a:avLst/>
              <a:gdLst>
                <a:gd name="T0" fmla="*/ 0 w 697"/>
                <a:gd name="T1" fmla="*/ 848 h 848"/>
                <a:gd name="T2" fmla="*/ 206 w 697"/>
                <a:gd name="T3" fmla="*/ 848 h 848"/>
                <a:gd name="T4" fmla="*/ 697 w 697"/>
                <a:gd name="T5" fmla="*/ 0 h 848"/>
                <a:gd name="T6" fmla="*/ 490 w 697"/>
                <a:gd name="T7" fmla="*/ 0 h 848"/>
                <a:gd name="T8" fmla="*/ 0 w 697"/>
                <a:gd name="T9" fmla="*/ 848 h 848"/>
                <a:gd name="T10" fmla="*/ 0 60000 65536"/>
                <a:gd name="T11" fmla="*/ 0 60000 65536"/>
                <a:gd name="T12" fmla="*/ 0 60000 65536"/>
                <a:gd name="T13" fmla="*/ 0 60000 65536"/>
                <a:gd name="T14" fmla="*/ 0 60000 65536"/>
                <a:gd name="T15" fmla="*/ 0 w 697"/>
                <a:gd name="T16" fmla="*/ 0 h 848"/>
                <a:gd name="T17" fmla="*/ 697 w 697"/>
                <a:gd name="T18" fmla="*/ 848 h 848"/>
              </a:gdLst>
              <a:ahLst/>
              <a:cxnLst>
                <a:cxn ang="T10">
                  <a:pos x="T0" y="T1"/>
                </a:cxn>
                <a:cxn ang="T11">
                  <a:pos x="T2" y="T3"/>
                </a:cxn>
                <a:cxn ang="T12">
                  <a:pos x="T4" y="T5"/>
                </a:cxn>
                <a:cxn ang="T13">
                  <a:pos x="T6" y="T7"/>
                </a:cxn>
                <a:cxn ang="T14">
                  <a:pos x="T8" y="T9"/>
                </a:cxn>
              </a:cxnLst>
              <a:rect l="T15" t="T16" r="T17" b="T18"/>
              <a:pathLst>
                <a:path w="697" h="848">
                  <a:moveTo>
                    <a:pt x="0" y="848"/>
                  </a:moveTo>
                  <a:lnTo>
                    <a:pt x="206" y="848"/>
                  </a:lnTo>
                  <a:lnTo>
                    <a:pt x="697" y="0"/>
                  </a:lnTo>
                  <a:lnTo>
                    <a:pt x="490" y="0"/>
                  </a:lnTo>
                  <a:lnTo>
                    <a:pt x="0" y="848"/>
                  </a:lnTo>
                  <a:close/>
                </a:path>
              </a:pathLst>
            </a:custGeom>
            <a:solidFill>
              <a:srgbClr val="FFFF99"/>
            </a:solidFill>
            <a:ln w="9525">
              <a:noFill/>
              <a:round/>
              <a:headEnd/>
              <a:tailEnd/>
            </a:ln>
          </p:spPr>
          <p:txBody>
            <a:bodyPr/>
            <a:lstStyle/>
            <a:p>
              <a:endParaRPr lang="en-US"/>
            </a:p>
          </p:txBody>
        </p:sp>
        <p:sp>
          <p:nvSpPr>
            <p:cNvPr id="86027" name="Rectangle 7"/>
            <p:cNvSpPr>
              <a:spLocks noChangeArrowheads="1"/>
            </p:cNvSpPr>
            <p:nvPr/>
          </p:nvSpPr>
          <p:spPr bwMode="auto">
            <a:xfrm>
              <a:off x="2175" y="1901"/>
              <a:ext cx="206"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28" name="Freeform 8"/>
            <p:cNvSpPr>
              <a:spLocks/>
            </p:cNvSpPr>
            <p:nvPr/>
          </p:nvSpPr>
          <p:spPr bwMode="auto">
            <a:xfrm>
              <a:off x="2381" y="1053"/>
              <a:ext cx="697" cy="848"/>
            </a:xfrm>
            <a:custGeom>
              <a:avLst/>
              <a:gdLst>
                <a:gd name="T0" fmla="*/ 0 w 697"/>
                <a:gd name="T1" fmla="*/ 848 h 848"/>
                <a:gd name="T2" fmla="*/ 206 w 697"/>
                <a:gd name="T3" fmla="*/ 848 h 848"/>
                <a:gd name="T4" fmla="*/ 697 w 697"/>
                <a:gd name="T5" fmla="*/ 0 h 848"/>
                <a:gd name="T6" fmla="*/ 491 w 697"/>
                <a:gd name="T7" fmla="*/ 0 h 848"/>
                <a:gd name="T8" fmla="*/ 0 w 697"/>
                <a:gd name="T9" fmla="*/ 848 h 848"/>
                <a:gd name="T10" fmla="*/ 0 60000 65536"/>
                <a:gd name="T11" fmla="*/ 0 60000 65536"/>
                <a:gd name="T12" fmla="*/ 0 60000 65536"/>
                <a:gd name="T13" fmla="*/ 0 60000 65536"/>
                <a:gd name="T14" fmla="*/ 0 60000 65536"/>
                <a:gd name="T15" fmla="*/ 0 w 697"/>
                <a:gd name="T16" fmla="*/ 0 h 848"/>
                <a:gd name="T17" fmla="*/ 697 w 697"/>
                <a:gd name="T18" fmla="*/ 848 h 848"/>
              </a:gdLst>
              <a:ahLst/>
              <a:cxnLst>
                <a:cxn ang="T10">
                  <a:pos x="T0" y="T1"/>
                </a:cxn>
                <a:cxn ang="T11">
                  <a:pos x="T2" y="T3"/>
                </a:cxn>
                <a:cxn ang="T12">
                  <a:pos x="T4" y="T5"/>
                </a:cxn>
                <a:cxn ang="T13">
                  <a:pos x="T6" y="T7"/>
                </a:cxn>
                <a:cxn ang="T14">
                  <a:pos x="T8" y="T9"/>
                </a:cxn>
              </a:cxnLst>
              <a:rect l="T15" t="T16" r="T17" b="T18"/>
              <a:pathLst>
                <a:path w="697" h="848">
                  <a:moveTo>
                    <a:pt x="0" y="848"/>
                  </a:moveTo>
                  <a:lnTo>
                    <a:pt x="206" y="848"/>
                  </a:lnTo>
                  <a:lnTo>
                    <a:pt x="697" y="0"/>
                  </a:lnTo>
                  <a:lnTo>
                    <a:pt x="491" y="0"/>
                  </a:lnTo>
                  <a:lnTo>
                    <a:pt x="0" y="848"/>
                  </a:lnTo>
                  <a:close/>
                </a:path>
              </a:pathLst>
            </a:custGeom>
            <a:solidFill>
              <a:srgbClr val="FFFF99"/>
            </a:solidFill>
            <a:ln w="9525">
              <a:noFill/>
              <a:round/>
              <a:headEnd/>
              <a:tailEnd/>
            </a:ln>
          </p:spPr>
          <p:txBody>
            <a:bodyPr/>
            <a:lstStyle/>
            <a:p>
              <a:endParaRPr lang="en-US"/>
            </a:p>
          </p:txBody>
        </p:sp>
        <p:sp>
          <p:nvSpPr>
            <p:cNvPr id="86029" name="Rectangle 9"/>
            <p:cNvSpPr>
              <a:spLocks noChangeArrowheads="1"/>
            </p:cNvSpPr>
            <p:nvPr/>
          </p:nvSpPr>
          <p:spPr bwMode="auto">
            <a:xfrm>
              <a:off x="2381" y="1901"/>
              <a:ext cx="206"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30" name="Freeform 10"/>
            <p:cNvSpPr>
              <a:spLocks/>
            </p:cNvSpPr>
            <p:nvPr/>
          </p:nvSpPr>
          <p:spPr bwMode="auto">
            <a:xfrm>
              <a:off x="2587" y="1053"/>
              <a:ext cx="697" cy="848"/>
            </a:xfrm>
            <a:custGeom>
              <a:avLst/>
              <a:gdLst>
                <a:gd name="T0" fmla="*/ 0 w 697"/>
                <a:gd name="T1" fmla="*/ 848 h 848"/>
                <a:gd name="T2" fmla="*/ 207 w 697"/>
                <a:gd name="T3" fmla="*/ 848 h 848"/>
                <a:gd name="T4" fmla="*/ 697 w 697"/>
                <a:gd name="T5" fmla="*/ 0 h 848"/>
                <a:gd name="T6" fmla="*/ 491 w 697"/>
                <a:gd name="T7" fmla="*/ 0 h 848"/>
                <a:gd name="T8" fmla="*/ 0 w 697"/>
                <a:gd name="T9" fmla="*/ 848 h 848"/>
                <a:gd name="T10" fmla="*/ 0 60000 65536"/>
                <a:gd name="T11" fmla="*/ 0 60000 65536"/>
                <a:gd name="T12" fmla="*/ 0 60000 65536"/>
                <a:gd name="T13" fmla="*/ 0 60000 65536"/>
                <a:gd name="T14" fmla="*/ 0 60000 65536"/>
                <a:gd name="T15" fmla="*/ 0 w 697"/>
                <a:gd name="T16" fmla="*/ 0 h 848"/>
                <a:gd name="T17" fmla="*/ 697 w 697"/>
                <a:gd name="T18" fmla="*/ 848 h 848"/>
              </a:gdLst>
              <a:ahLst/>
              <a:cxnLst>
                <a:cxn ang="T10">
                  <a:pos x="T0" y="T1"/>
                </a:cxn>
                <a:cxn ang="T11">
                  <a:pos x="T2" y="T3"/>
                </a:cxn>
                <a:cxn ang="T12">
                  <a:pos x="T4" y="T5"/>
                </a:cxn>
                <a:cxn ang="T13">
                  <a:pos x="T6" y="T7"/>
                </a:cxn>
                <a:cxn ang="T14">
                  <a:pos x="T8" y="T9"/>
                </a:cxn>
              </a:cxnLst>
              <a:rect l="T15" t="T16" r="T17" b="T18"/>
              <a:pathLst>
                <a:path w="697" h="848">
                  <a:moveTo>
                    <a:pt x="0" y="848"/>
                  </a:moveTo>
                  <a:lnTo>
                    <a:pt x="207" y="848"/>
                  </a:lnTo>
                  <a:lnTo>
                    <a:pt x="697" y="0"/>
                  </a:lnTo>
                  <a:lnTo>
                    <a:pt x="491" y="0"/>
                  </a:lnTo>
                  <a:lnTo>
                    <a:pt x="0" y="848"/>
                  </a:lnTo>
                  <a:close/>
                </a:path>
              </a:pathLst>
            </a:custGeom>
            <a:solidFill>
              <a:srgbClr val="FFFF99"/>
            </a:solidFill>
            <a:ln w="9525">
              <a:noFill/>
              <a:round/>
              <a:headEnd/>
              <a:tailEnd/>
            </a:ln>
          </p:spPr>
          <p:txBody>
            <a:bodyPr/>
            <a:lstStyle/>
            <a:p>
              <a:endParaRPr lang="en-US"/>
            </a:p>
          </p:txBody>
        </p:sp>
        <p:sp>
          <p:nvSpPr>
            <p:cNvPr id="86031" name="Rectangle 11"/>
            <p:cNvSpPr>
              <a:spLocks noChangeArrowheads="1"/>
            </p:cNvSpPr>
            <p:nvPr/>
          </p:nvSpPr>
          <p:spPr bwMode="auto">
            <a:xfrm>
              <a:off x="2587" y="1901"/>
              <a:ext cx="207"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32" name="Freeform 12"/>
            <p:cNvSpPr>
              <a:spLocks/>
            </p:cNvSpPr>
            <p:nvPr/>
          </p:nvSpPr>
          <p:spPr bwMode="auto">
            <a:xfrm>
              <a:off x="2794" y="1053"/>
              <a:ext cx="696" cy="848"/>
            </a:xfrm>
            <a:custGeom>
              <a:avLst/>
              <a:gdLst>
                <a:gd name="T0" fmla="*/ 0 w 696"/>
                <a:gd name="T1" fmla="*/ 848 h 848"/>
                <a:gd name="T2" fmla="*/ 206 w 696"/>
                <a:gd name="T3" fmla="*/ 848 h 848"/>
                <a:gd name="T4" fmla="*/ 696 w 696"/>
                <a:gd name="T5" fmla="*/ 0 h 848"/>
                <a:gd name="T6" fmla="*/ 490 w 696"/>
                <a:gd name="T7" fmla="*/ 0 h 848"/>
                <a:gd name="T8" fmla="*/ 0 w 696"/>
                <a:gd name="T9" fmla="*/ 848 h 848"/>
                <a:gd name="T10" fmla="*/ 0 60000 65536"/>
                <a:gd name="T11" fmla="*/ 0 60000 65536"/>
                <a:gd name="T12" fmla="*/ 0 60000 65536"/>
                <a:gd name="T13" fmla="*/ 0 60000 65536"/>
                <a:gd name="T14" fmla="*/ 0 60000 65536"/>
                <a:gd name="T15" fmla="*/ 0 w 696"/>
                <a:gd name="T16" fmla="*/ 0 h 848"/>
                <a:gd name="T17" fmla="*/ 696 w 696"/>
                <a:gd name="T18" fmla="*/ 848 h 848"/>
              </a:gdLst>
              <a:ahLst/>
              <a:cxnLst>
                <a:cxn ang="T10">
                  <a:pos x="T0" y="T1"/>
                </a:cxn>
                <a:cxn ang="T11">
                  <a:pos x="T2" y="T3"/>
                </a:cxn>
                <a:cxn ang="T12">
                  <a:pos x="T4" y="T5"/>
                </a:cxn>
                <a:cxn ang="T13">
                  <a:pos x="T6" y="T7"/>
                </a:cxn>
                <a:cxn ang="T14">
                  <a:pos x="T8" y="T9"/>
                </a:cxn>
              </a:cxnLst>
              <a:rect l="T15" t="T16" r="T17" b="T18"/>
              <a:pathLst>
                <a:path w="696" h="848">
                  <a:moveTo>
                    <a:pt x="0" y="848"/>
                  </a:moveTo>
                  <a:lnTo>
                    <a:pt x="206" y="848"/>
                  </a:lnTo>
                  <a:lnTo>
                    <a:pt x="696" y="0"/>
                  </a:lnTo>
                  <a:lnTo>
                    <a:pt x="490" y="0"/>
                  </a:lnTo>
                  <a:lnTo>
                    <a:pt x="0" y="848"/>
                  </a:lnTo>
                  <a:close/>
                </a:path>
              </a:pathLst>
            </a:custGeom>
            <a:solidFill>
              <a:srgbClr val="FFFF99"/>
            </a:solidFill>
            <a:ln w="9525">
              <a:noFill/>
              <a:round/>
              <a:headEnd/>
              <a:tailEnd/>
            </a:ln>
          </p:spPr>
          <p:txBody>
            <a:bodyPr/>
            <a:lstStyle/>
            <a:p>
              <a:endParaRPr lang="en-US"/>
            </a:p>
          </p:txBody>
        </p:sp>
        <p:sp>
          <p:nvSpPr>
            <p:cNvPr id="86033" name="Rectangle 13"/>
            <p:cNvSpPr>
              <a:spLocks noChangeArrowheads="1"/>
            </p:cNvSpPr>
            <p:nvPr/>
          </p:nvSpPr>
          <p:spPr bwMode="auto">
            <a:xfrm>
              <a:off x="2794" y="1901"/>
              <a:ext cx="206"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34" name="Freeform 14"/>
            <p:cNvSpPr>
              <a:spLocks/>
            </p:cNvSpPr>
            <p:nvPr/>
          </p:nvSpPr>
          <p:spPr bwMode="auto">
            <a:xfrm>
              <a:off x="3000" y="1053"/>
              <a:ext cx="697" cy="848"/>
            </a:xfrm>
            <a:custGeom>
              <a:avLst/>
              <a:gdLst>
                <a:gd name="T0" fmla="*/ 0 w 697"/>
                <a:gd name="T1" fmla="*/ 848 h 848"/>
                <a:gd name="T2" fmla="*/ 206 w 697"/>
                <a:gd name="T3" fmla="*/ 848 h 848"/>
                <a:gd name="T4" fmla="*/ 697 w 697"/>
                <a:gd name="T5" fmla="*/ 0 h 848"/>
                <a:gd name="T6" fmla="*/ 490 w 697"/>
                <a:gd name="T7" fmla="*/ 0 h 848"/>
                <a:gd name="T8" fmla="*/ 0 w 697"/>
                <a:gd name="T9" fmla="*/ 848 h 848"/>
                <a:gd name="T10" fmla="*/ 0 60000 65536"/>
                <a:gd name="T11" fmla="*/ 0 60000 65536"/>
                <a:gd name="T12" fmla="*/ 0 60000 65536"/>
                <a:gd name="T13" fmla="*/ 0 60000 65536"/>
                <a:gd name="T14" fmla="*/ 0 60000 65536"/>
                <a:gd name="T15" fmla="*/ 0 w 697"/>
                <a:gd name="T16" fmla="*/ 0 h 848"/>
                <a:gd name="T17" fmla="*/ 697 w 697"/>
                <a:gd name="T18" fmla="*/ 848 h 848"/>
              </a:gdLst>
              <a:ahLst/>
              <a:cxnLst>
                <a:cxn ang="T10">
                  <a:pos x="T0" y="T1"/>
                </a:cxn>
                <a:cxn ang="T11">
                  <a:pos x="T2" y="T3"/>
                </a:cxn>
                <a:cxn ang="T12">
                  <a:pos x="T4" y="T5"/>
                </a:cxn>
                <a:cxn ang="T13">
                  <a:pos x="T6" y="T7"/>
                </a:cxn>
                <a:cxn ang="T14">
                  <a:pos x="T8" y="T9"/>
                </a:cxn>
              </a:cxnLst>
              <a:rect l="T15" t="T16" r="T17" b="T18"/>
              <a:pathLst>
                <a:path w="697" h="848">
                  <a:moveTo>
                    <a:pt x="0" y="848"/>
                  </a:moveTo>
                  <a:lnTo>
                    <a:pt x="206" y="848"/>
                  </a:lnTo>
                  <a:lnTo>
                    <a:pt x="697" y="0"/>
                  </a:lnTo>
                  <a:lnTo>
                    <a:pt x="490" y="0"/>
                  </a:lnTo>
                  <a:lnTo>
                    <a:pt x="0" y="848"/>
                  </a:lnTo>
                  <a:close/>
                </a:path>
              </a:pathLst>
            </a:custGeom>
            <a:solidFill>
              <a:srgbClr val="FFFF99"/>
            </a:solidFill>
            <a:ln w="9525">
              <a:noFill/>
              <a:round/>
              <a:headEnd/>
              <a:tailEnd/>
            </a:ln>
          </p:spPr>
          <p:txBody>
            <a:bodyPr/>
            <a:lstStyle/>
            <a:p>
              <a:endParaRPr lang="en-US"/>
            </a:p>
          </p:txBody>
        </p:sp>
        <p:sp>
          <p:nvSpPr>
            <p:cNvPr id="86035" name="Rectangle 15"/>
            <p:cNvSpPr>
              <a:spLocks noChangeArrowheads="1"/>
            </p:cNvSpPr>
            <p:nvPr/>
          </p:nvSpPr>
          <p:spPr bwMode="auto">
            <a:xfrm>
              <a:off x="3000" y="1901"/>
              <a:ext cx="206"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36" name="Freeform 16"/>
            <p:cNvSpPr>
              <a:spLocks/>
            </p:cNvSpPr>
            <p:nvPr/>
          </p:nvSpPr>
          <p:spPr bwMode="auto">
            <a:xfrm>
              <a:off x="3206" y="1053"/>
              <a:ext cx="697" cy="848"/>
            </a:xfrm>
            <a:custGeom>
              <a:avLst/>
              <a:gdLst>
                <a:gd name="T0" fmla="*/ 0 w 697"/>
                <a:gd name="T1" fmla="*/ 848 h 848"/>
                <a:gd name="T2" fmla="*/ 207 w 697"/>
                <a:gd name="T3" fmla="*/ 848 h 848"/>
                <a:gd name="T4" fmla="*/ 697 w 697"/>
                <a:gd name="T5" fmla="*/ 0 h 848"/>
                <a:gd name="T6" fmla="*/ 491 w 697"/>
                <a:gd name="T7" fmla="*/ 0 h 848"/>
                <a:gd name="T8" fmla="*/ 0 w 697"/>
                <a:gd name="T9" fmla="*/ 848 h 848"/>
                <a:gd name="T10" fmla="*/ 0 60000 65536"/>
                <a:gd name="T11" fmla="*/ 0 60000 65536"/>
                <a:gd name="T12" fmla="*/ 0 60000 65536"/>
                <a:gd name="T13" fmla="*/ 0 60000 65536"/>
                <a:gd name="T14" fmla="*/ 0 60000 65536"/>
                <a:gd name="T15" fmla="*/ 0 w 697"/>
                <a:gd name="T16" fmla="*/ 0 h 848"/>
                <a:gd name="T17" fmla="*/ 697 w 697"/>
                <a:gd name="T18" fmla="*/ 848 h 848"/>
              </a:gdLst>
              <a:ahLst/>
              <a:cxnLst>
                <a:cxn ang="T10">
                  <a:pos x="T0" y="T1"/>
                </a:cxn>
                <a:cxn ang="T11">
                  <a:pos x="T2" y="T3"/>
                </a:cxn>
                <a:cxn ang="T12">
                  <a:pos x="T4" y="T5"/>
                </a:cxn>
                <a:cxn ang="T13">
                  <a:pos x="T6" y="T7"/>
                </a:cxn>
                <a:cxn ang="T14">
                  <a:pos x="T8" y="T9"/>
                </a:cxn>
              </a:cxnLst>
              <a:rect l="T15" t="T16" r="T17" b="T18"/>
              <a:pathLst>
                <a:path w="697" h="848">
                  <a:moveTo>
                    <a:pt x="0" y="848"/>
                  </a:moveTo>
                  <a:lnTo>
                    <a:pt x="207" y="848"/>
                  </a:lnTo>
                  <a:lnTo>
                    <a:pt x="697" y="0"/>
                  </a:lnTo>
                  <a:lnTo>
                    <a:pt x="491" y="0"/>
                  </a:lnTo>
                  <a:lnTo>
                    <a:pt x="0" y="848"/>
                  </a:lnTo>
                  <a:close/>
                </a:path>
              </a:pathLst>
            </a:custGeom>
            <a:solidFill>
              <a:srgbClr val="FFFF99"/>
            </a:solidFill>
            <a:ln w="9525">
              <a:noFill/>
              <a:round/>
              <a:headEnd/>
              <a:tailEnd/>
            </a:ln>
          </p:spPr>
          <p:txBody>
            <a:bodyPr/>
            <a:lstStyle/>
            <a:p>
              <a:endParaRPr lang="en-US"/>
            </a:p>
          </p:txBody>
        </p:sp>
        <p:sp>
          <p:nvSpPr>
            <p:cNvPr id="86037" name="Rectangle 17"/>
            <p:cNvSpPr>
              <a:spLocks noChangeArrowheads="1"/>
            </p:cNvSpPr>
            <p:nvPr/>
          </p:nvSpPr>
          <p:spPr bwMode="auto">
            <a:xfrm>
              <a:off x="3206" y="1901"/>
              <a:ext cx="207"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38" name="Freeform 18"/>
            <p:cNvSpPr>
              <a:spLocks/>
            </p:cNvSpPr>
            <p:nvPr/>
          </p:nvSpPr>
          <p:spPr bwMode="auto">
            <a:xfrm>
              <a:off x="3413" y="1053"/>
              <a:ext cx="696" cy="848"/>
            </a:xfrm>
            <a:custGeom>
              <a:avLst/>
              <a:gdLst>
                <a:gd name="T0" fmla="*/ 0 w 696"/>
                <a:gd name="T1" fmla="*/ 848 h 848"/>
                <a:gd name="T2" fmla="*/ 206 w 696"/>
                <a:gd name="T3" fmla="*/ 848 h 848"/>
                <a:gd name="T4" fmla="*/ 696 w 696"/>
                <a:gd name="T5" fmla="*/ 0 h 848"/>
                <a:gd name="T6" fmla="*/ 490 w 696"/>
                <a:gd name="T7" fmla="*/ 0 h 848"/>
                <a:gd name="T8" fmla="*/ 0 w 696"/>
                <a:gd name="T9" fmla="*/ 848 h 848"/>
                <a:gd name="T10" fmla="*/ 0 60000 65536"/>
                <a:gd name="T11" fmla="*/ 0 60000 65536"/>
                <a:gd name="T12" fmla="*/ 0 60000 65536"/>
                <a:gd name="T13" fmla="*/ 0 60000 65536"/>
                <a:gd name="T14" fmla="*/ 0 60000 65536"/>
                <a:gd name="T15" fmla="*/ 0 w 696"/>
                <a:gd name="T16" fmla="*/ 0 h 848"/>
                <a:gd name="T17" fmla="*/ 696 w 696"/>
                <a:gd name="T18" fmla="*/ 848 h 848"/>
              </a:gdLst>
              <a:ahLst/>
              <a:cxnLst>
                <a:cxn ang="T10">
                  <a:pos x="T0" y="T1"/>
                </a:cxn>
                <a:cxn ang="T11">
                  <a:pos x="T2" y="T3"/>
                </a:cxn>
                <a:cxn ang="T12">
                  <a:pos x="T4" y="T5"/>
                </a:cxn>
                <a:cxn ang="T13">
                  <a:pos x="T6" y="T7"/>
                </a:cxn>
                <a:cxn ang="T14">
                  <a:pos x="T8" y="T9"/>
                </a:cxn>
              </a:cxnLst>
              <a:rect l="T15" t="T16" r="T17" b="T18"/>
              <a:pathLst>
                <a:path w="696" h="848">
                  <a:moveTo>
                    <a:pt x="0" y="848"/>
                  </a:moveTo>
                  <a:lnTo>
                    <a:pt x="206" y="848"/>
                  </a:lnTo>
                  <a:lnTo>
                    <a:pt x="696" y="0"/>
                  </a:lnTo>
                  <a:lnTo>
                    <a:pt x="490" y="0"/>
                  </a:lnTo>
                  <a:lnTo>
                    <a:pt x="0" y="848"/>
                  </a:lnTo>
                  <a:close/>
                </a:path>
              </a:pathLst>
            </a:custGeom>
            <a:solidFill>
              <a:srgbClr val="FFFF99"/>
            </a:solidFill>
            <a:ln w="9525">
              <a:noFill/>
              <a:round/>
              <a:headEnd/>
              <a:tailEnd/>
            </a:ln>
          </p:spPr>
          <p:txBody>
            <a:bodyPr/>
            <a:lstStyle/>
            <a:p>
              <a:endParaRPr lang="en-US"/>
            </a:p>
          </p:txBody>
        </p:sp>
        <p:sp>
          <p:nvSpPr>
            <p:cNvPr id="86039" name="Rectangle 19"/>
            <p:cNvSpPr>
              <a:spLocks noChangeArrowheads="1"/>
            </p:cNvSpPr>
            <p:nvPr/>
          </p:nvSpPr>
          <p:spPr bwMode="auto">
            <a:xfrm>
              <a:off x="3413" y="1901"/>
              <a:ext cx="206"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40" name="Freeform 20"/>
            <p:cNvSpPr>
              <a:spLocks/>
            </p:cNvSpPr>
            <p:nvPr/>
          </p:nvSpPr>
          <p:spPr bwMode="auto">
            <a:xfrm>
              <a:off x="3619" y="1053"/>
              <a:ext cx="696" cy="848"/>
            </a:xfrm>
            <a:custGeom>
              <a:avLst/>
              <a:gdLst>
                <a:gd name="T0" fmla="*/ 0 w 696"/>
                <a:gd name="T1" fmla="*/ 848 h 848"/>
                <a:gd name="T2" fmla="*/ 206 w 696"/>
                <a:gd name="T3" fmla="*/ 848 h 848"/>
                <a:gd name="T4" fmla="*/ 696 w 696"/>
                <a:gd name="T5" fmla="*/ 0 h 848"/>
                <a:gd name="T6" fmla="*/ 490 w 696"/>
                <a:gd name="T7" fmla="*/ 0 h 848"/>
                <a:gd name="T8" fmla="*/ 0 w 696"/>
                <a:gd name="T9" fmla="*/ 848 h 848"/>
                <a:gd name="T10" fmla="*/ 0 60000 65536"/>
                <a:gd name="T11" fmla="*/ 0 60000 65536"/>
                <a:gd name="T12" fmla="*/ 0 60000 65536"/>
                <a:gd name="T13" fmla="*/ 0 60000 65536"/>
                <a:gd name="T14" fmla="*/ 0 60000 65536"/>
                <a:gd name="T15" fmla="*/ 0 w 696"/>
                <a:gd name="T16" fmla="*/ 0 h 848"/>
                <a:gd name="T17" fmla="*/ 696 w 696"/>
                <a:gd name="T18" fmla="*/ 848 h 848"/>
              </a:gdLst>
              <a:ahLst/>
              <a:cxnLst>
                <a:cxn ang="T10">
                  <a:pos x="T0" y="T1"/>
                </a:cxn>
                <a:cxn ang="T11">
                  <a:pos x="T2" y="T3"/>
                </a:cxn>
                <a:cxn ang="T12">
                  <a:pos x="T4" y="T5"/>
                </a:cxn>
                <a:cxn ang="T13">
                  <a:pos x="T6" y="T7"/>
                </a:cxn>
                <a:cxn ang="T14">
                  <a:pos x="T8" y="T9"/>
                </a:cxn>
              </a:cxnLst>
              <a:rect l="T15" t="T16" r="T17" b="T18"/>
              <a:pathLst>
                <a:path w="696" h="848">
                  <a:moveTo>
                    <a:pt x="0" y="848"/>
                  </a:moveTo>
                  <a:lnTo>
                    <a:pt x="206" y="848"/>
                  </a:lnTo>
                  <a:lnTo>
                    <a:pt x="696" y="0"/>
                  </a:lnTo>
                  <a:lnTo>
                    <a:pt x="490" y="0"/>
                  </a:lnTo>
                  <a:lnTo>
                    <a:pt x="0" y="848"/>
                  </a:lnTo>
                  <a:close/>
                </a:path>
              </a:pathLst>
            </a:custGeom>
            <a:solidFill>
              <a:srgbClr val="FFFF99"/>
            </a:solidFill>
            <a:ln w="9525">
              <a:noFill/>
              <a:round/>
              <a:headEnd/>
              <a:tailEnd/>
            </a:ln>
          </p:spPr>
          <p:txBody>
            <a:bodyPr/>
            <a:lstStyle/>
            <a:p>
              <a:endParaRPr lang="en-US"/>
            </a:p>
          </p:txBody>
        </p:sp>
        <p:sp>
          <p:nvSpPr>
            <p:cNvPr id="86041" name="Rectangle 21"/>
            <p:cNvSpPr>
              <a:spLocks noChangeArrowheads="1"/>
            </p:cNvSpPr>
            <p:nvPr/>
          </p:nvSpPr>
          <p:spPr bwMode="auto">
            <a:xfrm>
              <a:off x="3619" y="1901"/>
              <a:ext cx="206"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42" name="Freeform 22"/>
            <p:cNvSpPr>
              <a:spLocks/>
            </p:cNvSpPr>
            <p:nvPr/>
          </p:nvSpPr>
          <p:spPr bwMode="auto">
            <a:xfrm>
              <a:off x="3825" y="1053"/>
              <a:ext cx="697" cy="848"/>
            </a:xfrm>
            <a:custGeom>
              <a:avLst/>
              <a:gdLst>
                <a:gd name="T0" fmla="*/ 0 w 697"/>
                <a:gd name="T1" fmla="*/ 848 h 848"/>
                <a:gd name="T2" fmla="*/ 206 w 697"/>
                <a:gd name="T3" fmla="*/ 848 h 848"/>
                <a:gd name="T4" fmla="*/ 697 w 697"/>
                <a:gd name="T5" fmla="*/ 0 h 848"/>
                <a:gd name="T6" fmla="*/ 490 w 697"/>
                <a:gd name="T7" fmla="*/ 0 h 848"/>
                <a:gd name="T8" fmla="*/ 0 w 697"/>
                <a:gd name="T9" fmla="*/ 848 h 848"/>
                <a:gd name="T10" fmla="*/ 0 60000 65536"/>
                <a:gd name="T11" fmla="*/ 0 60000 65536"/>
                <a:gd name="T12" fmla="*/ 0 60000 65536"/>
                <a:gd name="T13" fmla="*/ 0 60000 65536"/>
                <a:gd name="T14" fmla="*/ 0 60000 65536"/>
                <a:gd name="T15" fmla="*/ 0 w 697"/>
                <a:gd name="T16" fmla="*/ 0 h 848"/>
                <a:gd name="T17" fmla="*/ 697 w 697"/>
                <a:gd name="T18" fmla="*/ 848 h 848"/>
              </a:gdLst>
              <a:ahLst/>
              <a:cxnLst>
                <a:cxn ang="T10">
                  <a:pos x="T0" y="T1"/>
                </a:cxn>
                <a:cxn ang="T11">
                  <a:pos x="T2" y="T3"/>
                </a:cxn>
                <a:cxn ang="T12">
                  <a:pos x="T4" y="T5"/>
                </a:cxn>
                <a:cxn ang="T13">
                  <a:pos x="T6" y="T7"/>
                </a:cxn>
                <a:cxn ang="T14">
                  <a:pos x="T8" y="T9"/>
                </a:cxn>
              </a:cxnLst>
              <a:rect l="T15" t="T16" r="T17" b="T18"/>
              <a:pathLst>
                <a:path w="697" h="848">
                  <a:moveTo>
                    <a:pt x="0" y="848"/>
                  </a:moveTo>
                  <a:lnTo>
                    <a:pt x="206" y="848"/>
                  </a:lnTo>
                  <a:lnTo>
                    <a:pt x="697" y="0"/>
                  </a:lnTo>
                  <a:lnTo>
                    <a:pt x="490" y="0"/>
                  </a:lnTo>
                  <a:lnTo>
                    <a:pt x="0" y="848"/>
                  </a:lnTo>
                  <a:close/>
                </a:path>
              </a:pathLst>
            </a:custGeom>
            <a:solidFill>
              <a:srgbClr val="FFFF99"/>
            </a:solidFill>
            <a:ln w="9525">
              <a:noFill/>
              <a:round/>
              <a:headEnd/>
              <a:tailEnd/>
            </a:ln>
          </p:spPr>
          <p:txBody>
            <a:bodyPr/>
            <a:lstStyle/>
            <a:p>
              <a:endParaRPr lang="en-US"/>
            </a:p>
          </p:txBody>
        </p:sp>
        <p:sp>
          <p:nvSpPr>
            <p:cNvPr id="86043" name="Rectangle 23"/>
            <p:cNvSpPr>
              <a:spLocks noChangeArrowheads="1"/>
            </p:cNvSpPr>
            <p:nvPr/>
          </p:nvSpPr>
          <p:spPr bwMode="auto">
            <a:xfrm>
              <a:off x="3825" y="1901"/>
              <a:ext cx="206"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44" name="Freeform 24"/>
            <p:cNvSpPr>
              <a:spLocks/>
            </p:cNvSpPr>
            <p:nvPr/>
          </p:nvSpPr>
          <p:spPr bwMode="auto">
            <a:xfrm>
              <a:off x="4031" y="1053"/>
              <a:ext cx="697" cy="848"/>
            </a:xfrm>
            <a:custGeom>
              <a:avLst/>
              <a:gdLst>
                <a:gd name="T0" fmla="*/ 0 w 697"/>
                <a:gd name="T1" fmla="*/ 848 h 848"/>
                <a:gd name="T2" fmla="*/ 207 w 697"/>
                <a:gd name="T3" fmla="*/ 848 h 848"/>
                <a:gd name="T4" fmla="*/ 697 w 697"/>
                <a:gd name="T5" fmla="*/ 0 h 848"/>
                <a:gd name="T6" fmla="*/ 491 w 697"/>
                <a:gd name="T7" fmla="*/ 0 h 848"/>
                <a:gd name="T8" fmla="*/ 0 w 697"/>
                <a:gd name="T9" fmla="*/ 848 h 848"/>
                <a:gd name="T10" fmla="*/ 0 60000 65536"/>
                <a:gd name="T11" fmla="*/ 0 60000 65536"/>
                <a:gd name="T12" fmla="*/ 0 60000 65536"/>
                <a:gd name="T13" fmla="*/ 0 60000 65536"/>
                <a:gd name="T14" fmla="*/ 0 60000 65536"/>
                <a:gd name="T15" fmla="*/ 0 w 697"/>
                <a:gd name="T16" fmla="*/ 0 h 848"/>
                <a:gd name="T17" fmla="*/ 697 w 697"/>
                <a:gd name="T18" fmla="*/ 848 h 848"/>
              </a:gdLst>
              <a:ahLst/>
              <a:cxnLst>
                <a:cxn ang="T10">
                  <a:pos x="T0" y="T1"/>
                </a:cxn>
                <a:cxn ang="T11">
                  <a:pos x="T2" y="T3"/>
                </a:cxn>
                <a:cxn ang="T12">
                  <a:pos x="T4" y="T5"/>
                </a:cxn>
                <a:cxn ang="T13">
                  <a:pos x="T6" y="T7"/>
                </a:cxn>
                <a:cxn ang="T14">
                  <a:pos x="T8" y="T9"/>
                </a:cxn>
              </a:cxnLst>
              <a:rect l="T15" t="T16" r="T17" b="T18"/>
              <a:pathLst>
                <a:path w="697" h="848">
                  <a:moveTo>
                    <a:pt x="0" y="848"/>
                  </a:moveTo>
                  <a:lnTo>
                    <a:pt x="207" y="848"/>
                  </a:lnTo>
                  <a:lnTo>
                    <a:pt x="697" y="0"/>
                  </a:lnTo>
                  <a:lnTo>
                    <a:pt x="491" y="0"/>
                  </a:lnTo>
                  <a:lnTo>
                    <a:pt x="0" y="848"/>
                  </a:lnTo>
                  <a:close/>
                </a:path>
              </a:pathLst>
            </a:custGeom>
            <a:solidFill>
              <a:srgbClr val="FFFF99"/>
            </a:solidFill>
            <a:ln w="9525">
              <a:noFill/>
              <a:round/>
              <a:headEnd/>
              <a:tailEnd/>
            </a:ln>
          </p:spPr>
          <p:txBody>
            <a:bodyPr/>
            <a:lstStyle/>
            <a:p>
              <a:endParaRPr lang="en-US"/>
            </a:p>
          </p:txBody>
        </p:sp>
        <p:sp>
          <p:nvSpPr>
            <p:cNvPr id="86045" name="Rectangle 25"/>
            <p:cNvSpPr>
              <a:spLocks noChangeArrowheads="1"/>
            </p:cNvSpPr>
            <p:nvPr/>
          </p:nvSpPr>
          <p:spPr bwMode="auto">
            <a:xfrm>
              <a:off x="4031" y="1901"/>
              <a:ext cx="207" cy="10"/>
            </a:xfrm>
            <a:prstGeom prst="rect">
              <a:avLst/>
            </a:prstGeom>
            <a:solidFill>
              <a:srgbClr val="FFFF99"/>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46" name="Rectangle 26"/>
            <p:cNvSpPr>
              <a:spLocks noChangeArrowheads="1"/>
            </p:cNvSpPr>
            <p:nvPr/>
          </p:nvSpPr>
          <p:spPr bwMode="auto">
            <a:xfrm>
              <a:off x="1109" y="1437"/>
              <a:ext cx="1014" cy="211"/>
            </a:xfrm>
            <a:prstGeom prst="rect">
              <a:avLst/>
            </a:prstGeom>
            <a:noFill/>
            <a:ln w="9525">
              <a:noFill/>
              <a:miter lim="800000"/>
              <a:headEnd/>
              <a:tailEnd/>
            </a:ln>
          </p:spPr>
          <p:txBody>
            <a:bodyPr wrap="none" lIns="0" tIns="0" rIns="0" bIns="0">
              <a:spAutoFit/>
            </a:bodyPr>
            <a:lstStyle/>
            <a:p>
              <a:pPr algn="ctr">
                <a:buClr>
                  <a:schemeClr val="tx1"/>
                </a:buClr>
              </a:pPr>
              <a:r>
                <a:rPr lang="en-US" sz="2200">
                  <a:solidFill>
                    <a:srgbClr val="000000"/>
                  </a:solidFill>
                  <a:latin typeface="Calibri" pitchFamily="34" charset="0"/>
                </a:rPr>
                <a:t>Type Cost is a </a:t>
              </a:r>
              <a:endParaRPr lang="en-US" sz="3200" b="1">
                <a:latin typeface="Arial" pitchFamily="34" charset="0"/>
              </a:endParaRPr>
            </a:p>
          </p:txBody>
        </p:sp>
        <p:sp>
          <p:nvSpPr>
            <p:cNvPr id="86047" name="Rectangle 27"/>
            <p:cNvSpPr>
              <a:spLocks noChangeArrowheads="1"/>
            </p:cNvSpPr>
            <p:nvPr/>
          </p:nvSpPr>
          <p:spPr bwMode="auto">
            <a:xfrm>
              <a:off x="1110" y="1662"/>
              <a:ext cx="972" cy="211"/>
            </a:xfrm>
            <a:prstGeom prst="rect">
              <a:avLst/>
            </a:prstGeom>
            <a:noFill/>
            <a:ln w="9525">
              <a:noFill/>
              <a:miter lim="800000"/>
              <a:headEnd/>
              <a:tailEnd/>
            </a:ln>
          </p:spPr>
          <p:txBody>
            <a:bodyPr wrap="none" lIns="0" tIns="0" rIns="0" bIns="0">
              <a:spAutoFit/>
            </a:bodyPr>
            <a:lstStyle/>
            <a:p>
              <a:pPr algn="ctr">
                <a:buClr>
                  <a:schemeClr val="tx1"/>
                </a:buClr>
              </a:pPr>
              <a:r>
                <a:rPr lang="en-US" sz="2200">
                  <a:solidFill>
                    <a:srgbClr val="000000"/>
                  </a:solidFill>
                  <a:latin typeface="Calibri" pitchFamily="34" charset="0"/>
                </a:rPr>
                <a:t>Function of …</a:t>
              </a:r>
              <a:endParaRPr lang="en-US" sz="3200" b="1">
                <a:latin typeface="Arial" pitchFamily="34" charset="0"/>
              </a:endParaRPr>
            </a:p>
          </p:txBody>
        </p:sp>
        <p:sp>
          <p:nvSpPr>
            <p:cNvPr id="86048" name="Rectangle 28"/>
            <p:cNvSpPr>
              <a:spLocks noChangeArrowheads="1"/>
            </p:cNvSpPr>
            <p:nvPr/>
          </p:nvSpPr>
          <p:spPr bwMode="auto">
            <a:xfrm rot="-3600000">
              <a:off x="2199" y="1452"/>
              <a:ext cx="608"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Direct     or</a:t>
              </a:r>
              <a:endParaRPr lang="en-US" sz="3200" b="1">
                <a:latin typeface="Arial" pitchFamily="34" charset="0"/>
              </a:endParaRPr>
            </a:p>
          </p:txBody>
        </p:sp>
        <p:sp>
          <p:nvSpPr>
            <p:cNvPr id="86049" name="Rectangle 29"/>
            <p:cNvSpPr>
              <a:spLocks noChangeArrowheads="1"/>
            </p:cNvSpPr>
            <p:nvPr/>
          </p:nvSpPr>
          <p:spPr bwMode="auto">
            <a:xfrm rot="-3600000">
              <a:off x="2440" y="1522"/>
              <a:ext cx="457"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 Indirect</a:t>
              </a:r>
              <a:endParaRPr lang="en-US" sz="3200" b="1">
                <a:latin typeface="Arial" pitchFamily="34" charset="0"/>
              </a:endParaRPr>
            </a:p>
          </p:txBody>
        </p:sp>
        <p:sp>
          <p:nvSpPr>
            <p:cNvPr id="86050" name="Rectangle 30"/>
            <p:cNvSpPr>
              <a:spLocks noChangeArrowheads="1"/>
            </p:cNvSpPr>
            <p:nvPr/>
          </p:nvSpPr>
          <p:spPr bwMode="auto">
            <a:xfrm rot="-3600000">
              <a:off x="2656" y="1290"/>
              <a:ext cx="793" cy="326"/>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Recurring or</a:t>
              </a:r>
            </a:p>
            <a:p>
              <a:pPr algn="ctr">
                <a:buClr>
                  <a:schemeClr val="tx1"/>
                </a:buClr>
              </a:pPr>
              <a:r>
                <a:rPr lang="en-US" sz="1700">
                  <a:solidFill>
                    <a:srgbClr val="000000"/>
                  </a:solidFill>
                  <a:latin typeface="Calibri" pitchFamily="34" charset="0"/>
                </a:rPr>
                <a:t>Non Recurring</a:t>
              </a:r>
              <a:endParaRPr lang="en-US" sz="3200" b="1">
                <a:latin typeface="Arial" pitchFamily="34" charset="0"/>
              </a:endParaRPr>
            </a:p>
          </p:txBody>
        </p:sp>
        <p:sp>
          <p:nvSpPr>
            <p:cNvPr id="86051" name="Rectangle 31"/>
            <p:cNvSpPr>
              <a:spLocks noChangeArrowheads="1"/>
            </p:cNvSpPr>
            <p:nvPr/>
          </p:nvSpPr>
          <p:spPr bwMode="auto">
            <a:xfrm rot="-3600000">
              <a:off x="2945" y="1718"/>
              <a:ext cx="307" cy="1"/>
            </a:xfrm>
            <a:prstGeom prst="rect">
              <a:avLst/>
            </a:prstGeom>
            <a:noFill/>
            <a:ln w="9525">
              <a:noFill/>
              <a:miter lim="800000"/>
              <a:headEnd/>
              <a:tailEnd/>
            </a:ln>
          </p:spPr>
          <p:txBody>
            <a:bodyPr vert="eaVert" wrap="none" lIns="0" tIns="0" rIns="0" bIns="0">
              <a:spAutoFit/>
            </a:bodyPr>
            <a:lstStyle/>
            <a:p>
              <a:pPr algn="ctr">
                <a:buClr>
                  <a:schemeClr val="tx1"/>
                </a:buClr>
              </a:pPr>
              <a:endParaRPr lang="en-US" sz="3200" b="1">
                <a:latin typeface="Arial" pitchFamily="34" charset="0"/>
              </a:endParaRPr>
            </a:p>
          </p:txBody>
        </p:sp>
        <p:sp>
          <p:nvSpPr>
            <p:cNvPr id="86052" name="Rectangle 32"/>
            <p:cNvSpPr>
              <a:spLocks noChangeArrowheads="1"/>
            </p:cNvSpPr>
            <p:nvPr/>
          </p:nvSpPr>
          <p:spPr bwMode="auto">
            <a:xfrm rot="-3600000">
              <a:off x="3033" y="1473"/>
              <a:ext cx="565"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Fixed     or</a:t>
              </a:r>
              <a:endParaRPr lang="en-US" sz="3200" b="1">
                <a:latin typeface="Arial" pitchFamily="34" charset="0"/>
              </a:endParaRPr>
            </a:p>
          </p:txBody>
        </p:sp>
        <p:sp>
          <p:nvSpPr>
            <p:cNvPr id="86053" name="Rectangle 33"/>
            <p:cNvSpPr>
              <a:spLocks noChangeArrowheads="1"/>
            </p:cNvSpPr>
            <p:nvPr/>
          </p:nvSpPr>
          <p:spPr bwMode="auto">
            <a:xfrm rot="-3600000">
              <a:off x="3265" y="1524"/>
              <a:ext cx="455"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Variable</a:t>
              </a:r>
              <a:endParaRPr lang="en-US" sz="3200" b="1">
                <a:latin typeface="Arial" pitchFamily="34" charset="0"/>
              </a:endParaRPr>
            </a:p>
          </p:txBody>
        </p:sp>
        <p:sp>
          <p:nvSpPr>
            <p:cNvPr id="86054" name="Rectangle 34"/>
            <p:cNvSpPr>
              <a:spLocks noChangeArrowheads="1"/>
            </p:cNvSpPr>
            <p:nvPr/>
          </p:nvSpPr>
          <p:spPr bwMode="auto">
            <a:xfrm rot="-3600000">
              <a:off x="3417" y="1415"/>
              <a:ext cx="688"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Funded     or</a:t>
              </a:r>
              <a:endParaRPr lang="en-US" sz="3200" b="1">
                <a:latin typeface="Arial" pitchFamily="34" charset="0"/>
              </a:endParaRPr>
            </a:p>
          </p:txBody>
        </p:sp>
        <p:sp>
          <p:nvSpPr>
            <p:cNvPr id="86055" name="Rectangle 35"/>
            <p:cNvSpPr>
              <a:spLocks noChangeArrowheads="1"/>
            </p:cNvSpPr>
            <p:nvPr/>
          </p:nvSpPr>
          <p:spPr bwMode="auto">
            <a:xfrm rot="-3600000">
              <a:off x="3656" y="1478"/>
              <a:ext cx="552"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Unfunded</a:t>
              </a:r>
              <a:endParaRPr lang="en-US" sz="3200" b="1">
                <a:latin typeface="Arial" pitchFamily="34" charset="0"/>
              </a:endParaRPr>
            </a:p>
          </p:txBody>
        </p:sp>
        <p:sp>
          <p:nvSpPr>
            <p:cNvPr id="86056" name="Rectangle 36"/>
            <p:cNvSpPr>
              <a:spLocks noChangeArrowheads="1"/>
            </p:cNvSpPr>
            <p:nvPr/>
          </p:nvSpPr>
          <p:spPr bwMode="auto">
            <a:xfrm rot="-3600000">
              <a:off x="3797" y="1355"/>
              <a:ext cx="823"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Avoidable     or</a:t>
              </a:r>
              <a:endParaRPr lang="en-US" sz="3200" b="1">
                <a:latin typeface="Arial" pitchFamily="34" charset="0"/>
              </a:endParaRPr>
            </a:p>
          </p:txBody>
        </p:sp>
        <p:sp>
          <p:nvSpPr>
            <p:cNvPr id="86057" name="Rectangle 37"/>
            <p:cNvSpPr>
              <a:spLocks noChangeArrowheads="1"/>
            </p:cNvSpPr>
            <p:nvPr/>
          </p:nvSpPr>
          <p:spPr bwMode="auto">
            <a:xfrm rot="-3600000">
              <a:off x="4034" y="1414"/>
              <a:ext cx="693"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Unavoidable</a:t>
              </a:r>
              <a:endParaRPr lang="en-US" sz="3200" b="1">
                <a:latin typeface="Arial" pitchFamily="34" charset="0"/>
              </a:endParaRPr>
            </a:p>
          </p:txBody>
        </p:sp>
        <p:sp>
          <p:nvSpPr>
            <p:cNvPr id="86058" name="Rectangle 38"/>
            <p:cNvSpPr>
              <a:spLocks noChangeArrowheads="1"/>
            </p:cNvSpPr>
            <p:nvPr/>
          </p:nvSpPr>
          <p:spPr bwMode="auto">
            <a:xfrm>
              <a:off x="3216" y="1940"/>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59" name="Rectangle 39"/>
            <p:cNvSpPr>
              <a:spLocks noChangeArrowheads="1"/>
            </p:cNvSpPr>
            <p:nvPr/>
          </p:nvSpPr>
          <p:spPr bwMode="auto">
            <a:xfrm>
              <a:off x="4041" y="1940"/>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60" name="Rectangle 40"/>
            <p:cNvSpPr>
              <a:spLocks noChangeArrowheads="1"/>
            </p:cNvSpPr>
            <p:nvPr/>
          </p:nvSpPr>
          <p:spPr bwMode="auto">
            <a:xfrm>
              <a:off x="2391" y="1940"/>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61" name="Rectangle 41"/>
            <p:cNvSpPr>
              <a:spLocks noChangeArrowheads="1"/>
            </p:cNvSpPr>
            <p:nvPr/>
          </p:nvSpPr>
          <p:spPr bwMode="auto">
            <a:xfrm>
              <a:off x="883" y="1043"/>
              <a:ext cx="1298"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62" name="Rectangle 42"/>
            <p:cNvSpPr>
              <a:spLocks noChangeArrowheads="1"/>
            </p:cNvSpPr>
            <p:nvPr/>
          </p:nvSpPr>
          <p:spPr bwMode="auto">
            <a:xfrm>
              <a:off x="864" y="1043"/>
              <a:ext cx="19" cy="868"/>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63" name="Rectangle 43"/>
            <p:cNvSpPr>
              <a:spLocks noChangeArrowheads="1"/>
            </p:cNvSpPr>
            <p:nvPr/>
          </p:nvSpPr>
          <p:spPr bwMode="auto">
            <a:xfrm>
              <a:off x="4740" y="1062"/>
              <a:ext cx="19" cy="840"/>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64" name="Rectangle 44"/>
            <p:cNvSpPr>
              <a:spLocks noChangeArrowheads="1"/>
            </p:cNvSpPr>
            <p:nvPr/>
          </p:nvSpPr>
          <p:spPr bwMode="auto">
            <a:xfrm>
              <a:off x="4242" y="1043"/>
              <a:ext cx="517"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65" name="Rectangle 45"/>
            <p:cNvSpPr>
              <a:spLocks noChangeArrowheads="1"/>
            </p:cNvSpPr>
            <p:nvPr/>
          </p:nvSpPr>
          <p:spPr bwMode="auto">
            <a:xfrm>
              <a:off x="883" y="1892"/>
              <a:ext cx="3360"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66" name="Line 46"/>
            <p:cNvSpPr>
              <a:spLocks noChangeShapeType="1"/>
            </p:cNvSpPr>
            <p:nvPr/>
          </p:nvSpPr>
          <p:spPr bwMode="auto">
            <a:xfrm flipV="1">
              <a:off x="2175" y="1053"/>
              <a:ext cx="490" cy="848"/>
            </a:xfrm>
            <a:prstGeom prst="line">
              <a:avLst/>
            </a:prstGeom>
            <a:noFill/>
            <a:ln w="30163">
              <a:solidFill>
                <a:srgbClr val="000000"/>
              </a:solidFill>
              <a:round/>
              <a:headEnd/>
              <a:tailEnd/>
            </a:ln>
          </p:spPr>
          <p:txBody>
            <a:bodyPr/>
            <a:lstStyle/>
            <a:p>
              <a:endParaRPr lang="en-US"/>
            </a:p>
          </p:txBody>
        </p:sp>
        <p:sp>
          <p:nvSpPr>
            <p:cNvPr id="86067" name="Rectangle 47"/>
            <p:cNvSpPr>
              <a:spLocks noChangeArrowheads="1"/>
            </p:cNvSpPr>
            <p:nvPr/>
          </p:nvSpPr>
          <p:spPr bwMode="auto">
            <a:xfrm>
              <a:off x="2180" y="1043"/>
              <a:ext cx="490"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68" name="Rectangle 48"/>
            <p:cNvSpPr>
              <a:spLocks noChangeArrowheads="1"/>
            </p:cNvSpPr>
            <p:nvPr/>
          </p:nvSpPr>
          <p:spPr bwMode="auto">
            <a:xfrm>
              <a:off x="2665" y="1043"/>
              <a:ext cx="211"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69" name="Rectangle 49"/>
            <p:cNvSpPr>
              <a:spLocks noChangeArrowheads="1"/>
            </p:cNvSpPr>
            <p:nvPr/>
          </p:nvSpPr>
          <p:spPr bwMode="auto">
            <a:xfrm>
              <a:off x="2872" y="1043"/>
              <a:ext cx="210"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70" name="Line 50"/>
            <p:cNvSpPr>
              <a:spLocks noChangeShapeType="1"/>
            </p:cNvSpPr>
            <p:nvPr/>
          </p:nvSpPr>
          <p:spPr bwMode="auto">
            <a:xfrm flipV="1">
              <a:off x="2587" y="1053"/>
              <a:ext cx="491" cy="848"/>
            </a:xfrm>
            <a:prstGeom prst="line">
              <a:avLst/>
            </a:prstGeom>
            <a:noFill/>
            <a:ln w="30163">
              <a:solidFill>
                <a:srgbClr val="000000"/>
              </a:solidFill>
              <a:round/>
              <a:headEnd/>
              <a:tailEnd/>
            </a:ln>
          </p:spPr>
          <p:txBody>
            <a:bodyPr/>
            <a:lstStyle/>
            <a:p>
              <a:endParaRPr lang="en-US"/>
            </a:p>
          </p:txBody>
        </p:sp>
        <p:sp>
          <p:nvSpPr>
            <p:cNvPr id="86071" name="Rectangle 51"/>
            <p:cNvSpPr>
              <a:spLocks noChangeArrowheads="1"/>
            </p:cNvSpPr>
            <p:nvPr/>
          </p:nvSpPr>
          <p:spPr bwMode="auto">
            <a:xfrm>
              <a:off x="3078" y="1043"/>
              <a:ext cx="211"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72" name="Rectangle 52"/>
            <p:cNvSpPr>
              <a:spLocks noChangeArrowheads="1"/>
            </p:cNvSpPr>
            <p:nvPr/>
          </p:nvSpPr>
          <p:spPr bwMode="auto">
            <a:xfrm>
              <a:off x="3284" y="1043"/>
              <a:ext cx="211"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73" name="Line 53"/>
            <p:cNvSpPr>
              <a:spLocks noChangeShapeType="1"/>
            </p:cNvSpPr>
            <p:nvPr/>
          </p:nvSpPr>
          <p:spPr bwMode="auto">
            <a:xfrm flipV="1">
              <a:off x="3000" y="1053"/>
              <a:ext cx="490" cy="848"/>
            </a:xfrm>
            <a:prstGeom prst="line">
              <a:avLst/>
            </a:prstGeom>
            <a:noFill/>
            <a:ln w="30163">
              <a:solidFill>
                <a:srgbClr val="000000"/>
              </a:solidFill>
              <a:round/>
              <a:headEnd/>
              <a:tailEnd/>
            </a:ln>
          </p:spPr>
          <p:txBody>
            <a:bodyPr/>
            <a:lstStyle/>
            <a:p>
              <a:endParaRPr lang="en-US"/>
            </a:p>
          </p:txBody>
        </p:sp>
        <p:sp>
          <p:nvSpPr>
            <p:cNvPr id="86074" name="Rectangle 54"/>
            <p:cNvSpPr>
              <a:spLocks noChangeArrowheads="1"/>
            </p:cNvSpPr>
            <p:nvPr/>
          </p:nvSpPr>
          <p:spPr bwMode="auto">
            <a:xfrm>
              <a:off x="3490" y="1043"/>
              <a:ext cx="211"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75" name="Rectangle 55"/>
            <p:cNvSpPr>
              <a:spLocks noChangeArrowheads="1"/>
            </p:cNvSpPr>
            <p:nvPr/>
          </p:nvSpPr>
          <p:spPr bwMode="auto">
            <a:xfrm>
              <a:off x="3697" y="1043"/>
              <a:ext cx="211"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76" name="Line 56"/>
            <p:cNvSpPr>
              <a:spLocks noChangeShapeType="1"/>
            </p:cNvSpPr>
            <p:nvPr/>
          </p:nvSpPr>
          <p:spPr bwMode="auto">
            <a:xfrm flipV="1">
              <a:off x="3413" y="1053"/>
              <a:ext cx="490" cy="848"/>
            </a:xfrm>
            <a:prstGeom prst="line">
              <a:avLst/>
            </a:prstGeom>
            <a:noFill/>
            <a:ln w="30163">
              <a:solidFill>
                <a:srgbClr val="000000"/>
              </a:solidFill>
              <a:round/>
              <a:headEnd/>
              <a:tailEnd/>
            </a:ln>
          </p:spPr>
          <p:txBody>
            <a:bodyPr/>
            <a:lstStyle/>
            <a:p>
              <a:endParaRPr lang="en-US"/>
            </a:p>
          </p:txBody>
        </p:sp>
        <p:sp>
          <p:nvSpPr>
            <p:cNvPr id="86077" name="Rectangle 57"/>
            <p:cNvSpPr>
              <a:spLocks noChangeArrowheads="1"/>
            </p:cNvSpPr>
            <p:nvPr/>
          </p:nvSpPr>
          <p:spPr bwMode="auto">
            <a:xfrm>
              <a:off x="3903" y="1043"/>
              <a:ext cx="211"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78" name="Rectangle 58"/>
            <p:cNvSpPr>
              <a:spLocks noChangeArrowheads="1"/>
            </p:cNvSpPr>
            <p:nvPr/>
          </p:nvSpPr>
          <p:spPr bwMode="auto">
            <a:xfrm>
              <a:off x="4109" y="1043"/>
              <a:ext cx="211"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79" name="Line 59"/>
            <p:cNvSpPr>
              <a:spLocks noChangeShapeType="1"/>
            </p:cNvSpPr>
            <p:nvPr/>
          </p:nvSpPr>
          <p:spPr bwMode="auto">
            <a:xfrm flipV="1">
              <a:off x="3825" y="1053"/>
              <a:ext cx="490" cy="848"/>
            </a:xfrm>
            <a:prstGeom prst="line">
              <a:avLst/>
            </a:prstGeom>
            <a:noFill/>
            <a:ln w="30163">
              <a:solidFill>
                <a:srgbClr val="000000"/>
              </a:solidFill>
              <a:round/>
              <a:headEnd/>
              <a:tailEnd/>
            </a:ln>
          </p:spPr>
          <p:txBody>
            <a:bodyPr/>
            <a:lstStyle/>
            <a:p>
              <a:endParaRPr lang="en-US"/>
            </a:p>
          </p:txBody>
        </p:sp>
        <p:sp>
          <p:nvSpPr>
            <p:cNvPr id="86080" name="Rectangle 60"/>
            <p:cNvSpPr>
              <a:spLocks noChangeArrowheads="1"/>
            </p:cNvSpPr>
            <p:nvPr/>
          </p:nvSpPr>
          <p:spPr bwMode="auto">
            <a:xfrm>
              <a:off x="4315" y="1043"/>
              <a:ext cx="211"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81" name="Rectangle 61"/>
            <p:cNvSpPr>
              <a:spLocks noChangeArrowheads="1"/>
            </p:cNvSpPr>
            <p:nvPr/>
          </p:nvSpPr>
          <p:spPr bwMode="auto">
            <a:xfrm>
              <a:off x="4522" y="1043"/>
              <a:ext cx="211"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82" name="Line 62"/>
            <p:cNvSpPr>
              <a:spLocks noChangeShapeType="1"/>
            </p:cNvSpPr>
            <p:nvPr/>
          </p:nvSpPr>
          <p:spPr bwMode="auto">
            <a:xfrm flipV="1">
              <a:off x="4238" y="1053"/>
              <a:ext cx="490" cy="848"/>
            </a:xfrm>
            <a:prstGeom prst="line">
              <a:avLst/>
            </a:prstGeom>
            <a:noFill/>
            <a:ln w="30163">
              <a:solidFill>
                <a:srgbClr val="000000"/>
              </a:solidFill>
              <a:round/>
              <a:headEnd/>
              <a:tailEnd/>
            </a:ln>
          </p:spPr>
          <p:txBody>
            <a:bodyPr/>
            <a:lstStyle/>
            <a:p>
              <a:endParaRPr lang="en-US"/>
            </a:p>
          </p:txBody>
        </p:sp>
        <p:sp>
          <p:nvSpPr>
            <p:cNvPr id="86083" name="Rectangle 63"/>
            <p:cNvSpPr>
              <a:spLocks noChangeArrowheads="1"/>
            </p:cNvSpPr>
            <p:nvPr/>
          </p:nvSpPr>
          <p:spPr bwMode="auto">
            <a:xfrm>
              <a:off x="874" y="1901"/>
              <a:ext cx="1307" cy="1882"/>
            </a:xfrm>
            <a:prstGeom prst="rect">
              <a:avLst/>
            </a:prstGeom>
            <a:solidFill>
              <a:srgbClr val="CCFFCC"/>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84" name="Rectangle 64"/>
            <p:cNvSpPr>
              <a:spLocks noChangeArrowheads="1"/>
            </p:cNvSpPr>
            <p:nvPr/>
          </p:nvSpPr>
          <p:spPr bwMode="auto">
            <a:xfrm>
              <a:off x="4242" y="1901"/>
              <a:ext cx="508" cy="1882"/>
            </a:xfrm>
            <a:prstGeom prst="rect">
              <a:avLst/>
            </a:prstGeom>
            <a:solidFill>
              <a:srgbClr val="FFFFFF"/>
            </a:solidFill>
            <a:ln w="9525">
              <a:noFill/>
              <a:miter lim="800000"/>
              <a:headEnd/>
              <a:tailEnd/>
            </a:ln>
          </p:spPr>
          <p:txBody>
            <a:bodyPr/>
            <a:lstStyle/>
            <a:p>
              <a:pPr algn="ctr">
                <a:buClr>
                  <a:schemeClr val="tx1"/>
                </a:buClr>
              </a:pPr>
              <a:endParaRPr lang="en-US" sz="3200" b="1">
                <a:latin typeface="Arial" pitchFamily="34" charset="0"/>
              </a:endParaRPr>
            </a:p>
          </p:txBody>
        </p:sp>
        <p:sp>
          <p:nvSpPr>
            <p:cNvPr id="86085" name="Rectangle 65"/>
            <p:cNvSpPr>
              <a:spLocks noChangeArrowheads="1"/>
            </p:cNvSpPr>
            <p:nvPr/>
          </p:nvSpPr>
          <p:spPr bwMode="auto">
            <a:xfrm>
              <a:off x="1269" y="2031"/>
              <a:ext cx="626"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Output Qty</a:t>
              </a:r>
              <a:endParaRPr lang="en-US" sz="3200" b="1">
                <a:latin typeface="Arial" pitchFamily="34" charset="0"/>
              </a:endParaRPr>
            </a:p>
          </p:txBody>
        </p:sp>
        <p:sp>
          <p:nvSpPr>
            <p:cNvPr id="86086" name="Rectangle 66"/>
            <p:cNvSpPr>
              <a:spLocks noChangeArrowheads="1"/>
            </p:cNvSpPr>
            <p:nvPr/>
          </p:nvSpPr>
          <p:spPr bwMode="auto">
            <a:xfrm>
              <a:off x="1095" y="2344"/>
              <a:ext cx="994"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Product Produced</a:t>
              </a:r>
              <a:endParaRPr lang="en-US" sz="3200" b="1">
                <a:latin typeface="Arial" pitchFamily="34" charset="0"/>
              </a:endParaRPr>
            </a:p>
          </p:txBody>
        </p:sp>
        <p:sp>
          <p:nvSpPr>
            <p:cNvPr id="86087" name="Rectangle 67"/>
            <p:cNvSpPr>
              <a:spLocks noChangeArrowheads="1"/>
            </p:cNvSpPr>
            <p:nvPr/>
          </p:nvSpPr>
          <p:spPr bwMode="auto">
            <a:xfrm>
              <a:off x="1147" y="2658"/>
              <a:ext cx="882"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Source of Funds</a:t>
              </a:r>
              <a:endParaRPr lang="en-US" sz="3200" b="1">
                <a:latin typeface="Arial" pitchFamily="34" charset="0"/>
              </a:endParaRPr>
            </a:p>
          </p:txBody>
        </p:sp>
        <p:sp>
          <p:nvSpPr>
            <p:cNvPr id="86088" name="Rectangle 68"/>
            <p:cNvSpPr>
              <a:spLocks noChangeArrowheads="1"/>
            </p:cNvSpPr>
            <p:nvPr/>
          </p:nvSpPr>
          <p:spPr bwMode="auto">
            <a:xfrm>
              <a:off x="1309" y="2971"/>
              <a:ext cx="541"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Overhead</a:t>
              </a:r>
              <a:endParaRPr lang="en-US" sz="3200" b="1">
                <a:latin typeface="Arial" pitchFamily="34" charset="0"/>
              </a:endParaRPr>
            </a:p>
          </p:txBody>
        </p:sp>
        <p:sp>
          <p:nvSpPr>
            <p:cNvPr id="86089" name="Rectangle 69"/>
            <p:cNvSpPr>
              <a:spLocks noChangeArrowheads="1"/>
            </p:cNvSpPr>
            <p:nvPr/>
          </p:nvSpPr>
          <p:spPr bwMode="auto">
            <a:xfrm>
              <a:off x="1343" y="3285"/>
              <a:ext cx="467"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Provider</a:t>
              </a:r>
              <a:endParaRPr lang="en-US" sz="3200" b="1">
                <a:latin typeface="Arial" pitchFamily="34" charset="0"/>
              </a:endParaRPr>
            </a:p>
          </p:txBody>
        </p:sp>
        <p:sp>
          <p:nvSpPr>
            <p:cNvPr id="86090" name="Rectangle 70"/>
            <p:cNvSpPr>
              <a:spLocks noChangeArrowheads="1"/>
            </p:cNvSpPr>
            <p:nvPr/>
          </p:nvSpPr>
          <p:spPr bwMode="auto">
            <a:xfrm>
              <a:off x="1011" y="3598"/>
              <a:ext cx="1162" cy="163"/>
            </a:xfrm>
            <a:prstGeom prst="rect">
              <a:avLst/>
            </a:prstGeom>
            <a:noFill/>
            <a:ln w="9525">
              <a:noFill/>
              <a:miter lim="800000"/>
              <a:headEnd/>
              <a:tailEnd/>
            </a:ln>
          </p:spPr>
          <p:txBody>
            <a:bodyPr wrap="none" lIns="0" tIns="0" rIns="0" bIns="0">
              <a:spAutoFit/>
            </a:bodyPr>
            <a:lstStyle/>
            <a:p>
              <a:pPr algn="ctr">
                <a:buClr>
                  <a:schemeClr val="tx1"/>
                </a:buClr>
              </a:pPr>
              <a:r>
                <a:rPr lang="en-US" sz="1700">
                  <a:solidFill>
                    <a:srgbClr val="000000"/>
                  </a:solidFill>
                  <a:latin typeface="Calibri" pitchFamily="34" charset="0"/>
                </a:rPr>
                <a:t>Relevant Time Range</a:t>
              </a:r>
              <a:endParaRPr lang="en-US" sz="3200" b="1">
                <a:latin typeface="Arial" pitchFamily="34" charset="0"/>
              </a:endParaRPr>
            </a:p>
          </p:txBody>
        </p:sp>
        <p:sp>
          <p:nvSpPr>
            <p:cNvPr id="86091" name="Rectangle 71"/>
            <p:cNvSpPr>
              <a:spLocks noChangeArrowheads="1"/>
            </p:cNvSpPr>
            <p:nvPr/>
          </p:nvSpPr>
          <p:spPr bwMode="auto">
            <a:xfrm>
              <a:off x="4041" y="2254"/>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92" name="Rectangle 72"/>
            <p:cNvSpPr>
              <a:spLocks noChangeArrowheads="1"/>
            </p:cNvSpPr>
            <p:nvPr/>
          </p:nvSpPr>
          <p:spPr bwMode="auto">
            <a:xfrm>
              <a:off x="3216" y="3508"/>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93" name="Rectangle 73"/>
            <p:cNvSpPr>
              <a:spLocks noChangeArrowheads="1"/>
            </p:cNvSpPr>
            <p:nvPr/>
          </p:nvSpPr>
          <p:spPr bwMode="auto">
            <a:xfrm>
              <a:off x="4041" y="3508"/>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94" name="Rectangle 74"/>
            <p:cNvSpPr>
              <a:spLocks noChangeArrowheads="1"/>
            </p:cNvSpPr>
            <p:nvPr/>
          </p:nvSpPr>
          <p:spPr bwMode="auto">
            <a:xfrm>
              <a:off x="3216" y="1940"/>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95" name="Rectangle 75"/>
            <p:cNvSpPr>
              <a:spLocks noChangeArrowheads="1"/>
            </p:cNvSpPr>
            <p:nvPr/>
          </p:nvSpPr>
          <p:spPr bwMode="auto">
            <a:xfrm>
              <a:off x="3216" y="2254"/>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96" name="Rectangle 76"/>
            <p:cNvSpPr>
              <a:spLocks noChangeArrowheads="1"/>
            </p:cNvSpPr>
            <p:nvPr/>
          </p:nvSpPr>
          <p:spPr bwMode="auto">
            <a:xfrm>
              <a:off x="3216" y="2881"/>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97" name="Rectangle 77"/>
            <p:cNvSpPr>
              <a:spLocks noChangeArrowheads="1"/>
            </p:cNvSpPr>
            <p:nvPr/>
          </p:nvSpPr>
          <p:spPr bwMode="auto">
            <a:xfrm>
              <a:off x="3629" y="2567"/>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98" name="Rectangle 78"/>
            <p:cNvSpPr>
              <a:spLocks noChangeArrowheads="1"/>
            </p:cNvSpPr>
            <p:nvPr/>
          </p:nvSpPr>
          <p:spPr bwMode="auto">
            <a:xfrm>
              <a:off x="4041" y="1940"/>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99" name="Rectangle 79"/>
            <p:cNvSpPr>
              <a:spLocks noChangeArrowheads="1"/>
            </p:cNvSpPr>
            <p:nvPr/>
          </p:nvSpPr>
          <p:spPr bwMode="auto">
            <a:xfrm>
              <a:off x="4041" y="2881"/>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100" name="Rectangle 80"/>
            <p:cNvSpPr>
              <a:spLocks noChangeArrowheads="1"/>
            </p:cNvSpPr>
            <p:nvPr/>
          </p:nvSpPr>
          <p:spPr bwMode="auto">
            <a:xfrm>
              <a:off x="2784" y="3194"/>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101" name="Rectangle 81"/>
            <p:cNvSpPr>
              <a:spLocks noChangeArrowheads="1"/>
            </p:cNvSpPr>
            <p:nvPr/>
          </p:nvSpPr>
          <p:spPr bwMode="auto">
            <a:xfrm>
              <a:off x="2391" y="1940"/>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102" name="Rectangle 82"/>
            <p:cNvSpPr>
              <a:spLocks noChangeArrowheads="1"/>
            </p:cNvSpPr>
            <p:nvPr/>
          </p:nvSpPr>
          <p:spPr bwMode="auto">
            <a:xfrm>
              <a:off x="2391" y="2254"/>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103" name="Rectangle 83"/>
            <p:cNvSpPr>
              <a:spLocks noChangeArrowheads="1"/>
            </p:cNvSpPr>
            <p:nvPr/>
          </p:nvSpPr>
          <p:spPr bwMode="auto">
            <a:xfrm>
              <a:off x="2391" y="2881"/>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104" name="Rectangle 84"/>
            <p:cNvSpPr>
              <a:spLocks noChangeArrowheads="1"/>
            </p:cNvSpPr>
            <p:nvPr/>
          </p:nvSpPr>
          <p:spPr bwMode="auto">
            <a:xfrm>
              <a:off x="2784" y="2567"/>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105" name="Rectangle 85"/>
            <p:cNvSpPr>
              <a:spLocks noChangeArrowheads="1"/>
            </p:cNvSpPr>
            <p:nvPr/>
          </p:nvSpPr>
          <p:spPr bwMode="auto">
            <a:xfrm>
              <a:off x="2784" y="2881"/>
              <a:ext cx="97" cy="211"/>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106" name="Rectangle 86"/>
            <p:cNvSpPr>
              <a:spLocks noChangeArrowheads="1"/>
            </p:cNvSpPr>
            <p:nvPr/>
          </p:nvSpPr>
          <p:spPr bwMode="auto">
            <a:xfrm>
              <a:off x="864" y="1892"/>
              <a:ext cx="19" cy="1900"/>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07" name="Rectangle 87"/>
            <p:cNvSpPr>
              <a:spLocks noChangeArrowheads="1"/>
            </p:cNvSpPr>
            <p:nvPr/>
          </p:nvSpPr>
          <p:spPr bwMode="auto">
            <a:xfrm>
              <a:off x="2170" y="1911"/>
              <a:ext cx="19" cy="1881"/>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08" name="Rectangle 88"/>
            <p:cNvSpPr>
              <a:spLocks noChangeArrowheads="1"/>
            </p:cNvSpPr>
            <p:nvPr/>
          </p:nvSpPr>
          <p:spPr bwMode="auto">
            <a:xfrm>
              <a:off x="2583" y="1911"/>
              <a:ext cx="19" cy="1881"/>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09" name="Rectangle 89"/>
            <p:cNvSpPr>
              <a:spLocks noChangeArrowheads="1"/>
            </p:cNvSpPr>
            <p:nvPr/>
          </p:nvSpPr>
          <p:spPr bwMode="auto">
            <a:xfrm>
              <a:off x="2995" y="1911"/>
              <a:ext cx="19" cy="1881"/>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0" name="Rectangle 90"/>
            <p:cNvSpPr>
              <a:spLocks noChangeArrowheads="1"/>
            </p:cNvSpPr>
            <p:nvPr/>
          </p:nvSpPr>
          <p:spPr bwMode="auto">
            <a:xfrm>
              <a:off x="3408" y="1911"/>
              <a:ext cx="19" cy="1881"/>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1" name="Rectangle 91"/>
            <p:cNvSpPr>
              <a:spLocks noChangeArrowheads="1"/>
            </p:cNvSpPr>
            <p:nvPr/>
          </p:nvSpPr>
          <p:spPr bwMode="auto">
            <a:xfrm>
              <a:off x="3820" y="1911"/>
              <a:ext cx="19" cy="1881"/>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2" name="Rectangle 92"/>
            <p:cNvSpPr>
              <a:spLocks noChangeArrowheads="1"/>
            </p:cNvSpPr>
            <p:nvPr/>
          </p:nvSpPr>
          <p:spPr bwMode="auto">
            <a:xfrm>
              <a:off x="4233" y="1911"/>
              <a:ext cx="19" cy="1881"/>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3" name="Rectangle 93"/>
            <p:cNvSpPr>
              <a:spLocks noChangeArrowheads="1"/>
            </p:cNvSpPr>
            <p:nvPr/>
          </p:nvSpPr>
          <p:spPr bwMode="auto">
            <a:xfrm>
              <a:off x="4740" y="1901"/>
              <a:ext cx="19" cy="1891"/>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4" name="Rectangle 94"/>
            <p:cNvSpPr>
              <a:spLocks noChangeArrowheads="1"/>
            </p:cNvSpPr>
            <p:nvPr/>
          </p:nvSpPr>
          <p:spPr bwMode="auto">
            <a:xfrm>
              <a:off x="883" y="1892"/>
              <a:ext cx="3369"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5" name="Rectangle 95"/>
            <p:cNvSpPr>
              <a:spLocks noChangeArrowheads="1"/>
            </p:cNvSpPr>
            <p:nvPr/>
          </p:nvSpPr>
          <p:spPr bwMode="auto">
            <a:xfrm>
              <a:off x="883" y="2205"/>
              <a:ext cx="3369"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6" name="Rectangle 96"/>
            <p:cNvSpPr>
              <a:spLocks noChangeArrowheads="1"/>
            </p:cNvSpPr>
            <p:nvPr/>
          </p:nvSpPr>
          <p:spPr bwMode="auto">
            <a:xfrm>
              <a:off x="883" y="2519"/>
              <a:ext cx="3369"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7" name="Rectangle 97"/>
            <p:cNvSpPr>
              <a:spLocks noChangeArrowheads="1"/>
            </p:cNvSpPr>
            <p:nvPr/>
          </p:nvSpPr>
          <p:spPr bwMode="auto">
            <a:xfrm>
              <a:off x="883" y="2832"/>
              <a:ext cx="3369"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8" name="Rectangle 98"/>
            <p:cNvSpPr>
              <a:spLocks noChangeArrowheads="1"/>
            </p:cNvSpPr>
            <p:nvPr/>
          </p:nvSpPr>
          <p:spPr bwMode="auto">
            <a:xfrm>
              <a:off x="883" y="3146"/>
              <a:ext cx="3369"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19" name="Rectangle 99"/>
            <p:cNvSpPr>
              <a:spLocks noChangeArrowheads="1"/>
            </p:cNvSpPr>
            <p:nvPr/>
          </p:nvSpPr>
          <p:spPr bwMode="auto">
            <a:xfrm>
              <a:off x="883" y="3459"/>
              <a:ext cx="3369"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sp>
          <p:nvSpPr>
            <p:cNvPr id="86120" name="Rectangle 100"/>
            <p:cNvSpPr>
              <a:spLocks noChangeArrowheads="1"/>
            </p:cNvSpPr>
            <p:nvPr/>
          </p:nvSpPr>
          <p:spPr bwMode="auto">
            <a:xfrm>
              <a:off x="883" y="3773"/>
              <a:ext cx="3876" cy="19"/>
            </a:xfrm>
            <a:prstGeom prst="rect">
              <a:avLst/>
            </a:prstGeom>
            <a:solidFill>
              <a:srgbClr val="000000"/>
            </a:solidFill>
            <a:ln w="9525">
              <a:noFill/>
              <a:miter lim="800000"/>
              <a:headEnd/>
              <a:tailEnd/>
            </a:ln>
          </p:spPr>
          <p:txBody>
            <a:bodyPr/>
            <a:lstStyle/>
            <a:p>
              <a:pPr algn="ctr">
                <a:buClr>
                  <a:schemeClr val="tx1"/>
                </a:buClr>
              </a:pPr>
              <a:endParaRPr lang="en-US" sz="3200" b="1">
                <a:latin typeface="Arial" pitchFamily="34" charset="0"/>
              </a:endParaRPr>
            </a:p>
          </p:txBody>
        </p:sp>
      </p:grpSp>
      <p:sp>
        <p:nvSpPr>
          <p:cNvPr id="86020" name="Rectangle 102"/>
          <p:cNvSpPr>
            <a:spLocks noChangeArrowheads="1"/>
          </p:cNvSpPr>
          <p:nvPr/>
        </p:nvSpPr>
        <p:spPr bwMode="auto">
          <a:xfrm>
            <a:off x="4419600" y="3581400"/>
            <a:ext cx="153988" cy="334963"/>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21" name="Rectangle 103"/>
          <p:cNvSpPr>
            <a:spLocks noChangeArrowheads="1"/>
          </p:cNvSpPr>
          <p:nvPr/>
        </p:nvSpPr>
        <p:spPr bwMode="auto">
          <a:xfrm>
            <a:off x="4419600" y="3124200"/>
            <a:ext cx="153988" cy="334963"/>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
        <p:nvSpPr>
          <p:cNvPr id="86022" name="Rectangle 104"/>
          <p:cNvSpPr>
            <a:spLocks noChangeArrowheads="1"/>
          </p:cNvSpPr>
          <p:nvPr/>
        </p:nvSpPr>
        <p:spPr bwMode="auto">
          <a:xfrm>
            <a:off x="4419600" y="5608638"/>
            <a:ext cx="153988" cy="334962"/>
          </a:xfrm>
          <a:prstGeom prst="rect">
            <a:avLst/>
          </a:prstGeom>
          <a:noFill/>
          <a:ln w="9525">
            <a:noFill/>
            <a:miter lim="800000"/>
            <a:headEnd/>
            <a:tailEnd/>
          </a:ln>
        </p:spPr>
        <p:txBody>
          <a:bodyPr wrap="none" lIns="0" tIns="0" rIns="0" bIns="0">
            <a:spAutoFit/>
          </a:bodyPr>
          <a:lstStyle/>
          <a:p>
            <a:pPr algn="ctr">
              <a:buClr>
                <a:schemeClr val="tx1"/>
              </a:buClr>
            </a:pPr>
            <a:r>
              <a:rPr lang="en-US" sz="2200" b="1">
                <a:solidFill>
                  <a:srgbClr val="000000"/>
                </a:solidFill>
                <a:latin typeface="Calibri" pitchFamily="34" charset="0"/>
              </a:rPr>
              <a:t>X</a:t>
            </a:r>
            <a:endParaRPr lang="en-US" sz="3200" b="1">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Section 2 Objective &amp; Agenda</a:t>
            </a:r>
          </a:p>
        </p:txBody>
      </p:sp>
      <p:sp>
        <p:nvSpPr>
          <p:cNvPr id="6147" name="Rectangle 3"/>
          <p:cNvSpPr>
            <a:spLocks noGrp="1" noChangeArrowheads="1"/>
          </p:cNvSpPr>
          <p:nvPr>
            <p:ph type="body" idx="1"/>
          </p:nvPr>
        </p:nvSpPr>
        <p:spPr bwMode="auto">
          <a:xfrm>
            <a:off x="457200" y="1295400"/>
            <a:ext cx="8229600" cy="198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400" b="1" dirty="0" smtClean="0"/>
              <a:t>Section 2: Cost Model Components</a:t>
            </a:r>
          </a:p>
          <a:p>
            <a:pPr eaLnBrk="1" hangingPunct="1"/>
            <a:r>
              <a:rPr lang="en-US" sz="2400" dirty="0" smtClean="0"/>
              <a:t>Understanding of the master data available to define the cost model</a:t>
            </a:r>
          </a:p>
        </p:txBody>
      </p:sp>
      <p:sp>
        <p:nvSpPr>
          <p:cNvPr id="6148" name="Rectangle 4"/>
          <p:cNvSpPr>
            <a:spLocks noChangeArrowheads="1"/>
          </p:cNvSpPr>
          <p:nvPr/>
        </p:nvSpPr>
        <p:spPr bwMode="auto">
          <a:xfrm>
            <a:off x="838200" y="2667000"/>
            <a:ext cx="7010400" cy="3693319"/>
          </a:xfrm>
          <a:prstGeom prst="rect">
            <a:avLst/>
          </a:prstGeom>
          <a:noFill/>
          <a:ln w="12700" algn="ctr">
            <a:noFill/>
            <a:miter lim="800000"/>
            <a:headEnd/>
            <a:tailEnd/>
          </a:ln>
        </p:spPr>
        <p:txBody>
          <a:bodyPr lIns="92075" tIns="0" rIns="92075" bIns="0">
            <a:spAutoFit/>
          </a:bodyPr>
          <a:lstStyle/>
          <a:p>
            <a:pPr marL="292100" indent="-292100" algn="l">
              <a:buFontTx/>
              <a:buChar char="-"/>
              <a:tabLst>
                <a:tab pos="2057400" algn="l"/>
              </a:tabLst>
            </a:pPr>
            <a:r>
              <a:rPr lang="en-US" sz="2400" i="1" dirty="0" smtClean="0"/>
              <a:t>Lesson 1</a:t>
            </a:r>
            <a:r>
              <a:rPr lang="en-US" sz="2400" b="0" dirty="0" smtClean="0"/>
              <a:t>:</a:t>
            </a:r>
            <a:r>
              <a:rPr lang="en-US" sz="2400" dirty="0" smtClean="0"/>
              <a:t>	</a:t>
            </a:r>
            <a:r>
              <a:rPr lang="en-US" sz="2400" b="0" dirty="0" smtClean="0"/>
              <a:t>Cost Elements</a:t>
            </a:r>
          </a:p>
          <a:p>
            <a:pPr marL="292100" indent="-292100" algn="l">
              <a:buFontTx/>
              <a:buChar char="-"/>
              <a:tabLst>
                <a:tab pos="2057400" algn="l"/>
              </a:tabLst>
            </a:pPr>
            <a:r>
              <a:rPr lang="en-US" sz="2400" i="1" dirty="0" smtClean="0"/>
              <a:t>Lesson 2</a:t>
            </a:r>
            <a:r>
              <a:rPr lang="en-US" sz="2400" b="0" dirty="0" smtClean="0"/>
              <a:t>:</a:t>
            </a:r>
            <a:r>
              <a:rPr lang="en-US" sz="2400" dirty="0" smtClean="0"/>
              <a:t>	</a:t>
            </a:r>
            <a:r>
              <a:rPr lang="en-US" sz="2400" b="0" dirty="0" smtClean="0"/>
              <a:t>Cost Terms</a:t>
            </a:r>
          </a:p>
          <a:p>
            <a:pPr marL="292100" indent="-292100" algn="l">
              <a:buFontTx/>
              <a:buChar char="-"/>
              <a:tabLst>
                <a:tab pos="2057400" algn="l"/>
              </a:tabLst>
            </a:pPr>
            <a:r>
              <a:rPr lang="en-US" sz="2400" i="1" dirty="0" smtClean="0"/>
              <a:t>Lesson </a:t>
            </a:r>
            <a:r>
              <a:rPr lang="en-US" sz="2400" i="1" dirty="0"/>
              <a:t>3</a:t>
            </a:r>
            <a:r>
              <a:rPr lang="en-US" sz="2400" b="0" dirty="0" smtClean="0"/>
              <a:t>:</a:t>
            </a:r>
            <a:r>
              <a:rPr lang="en-US" sz="2400" b="0" dirty="0"/>
              <a:t>	Cost Centers</a:t>
            </a:r>
          </a:p>
          <a:p>
            <a:pPr marL="292100" indent="-292100" algn="l">
              <a:buFontTx/>
              <a:buChar char="-"/>
              <a:tabLst>
                <a:tab pos="2057400" algn="l"/>
              </a:tabLst>
            </a:pPr>
            <a:r>
              <a:rPr lang="en-US" sz="2400" i="1" dirty="0"/>
              <a:t>Lesson </a:t>
            </a:r>
            <a:r>
              <a:rPr lang="en-US" sz="2400" i="1" dirty="0" smtClean="0"/>
              <a:t>4</a:t>
            </a:r>
            <a:r>
              <a:rPr lang="en-US" sz="2400" b="0" dirty="0" smtClean="0"/>
              <a:t>:</a:t>
            </a:r>
            <a:r>
              <a:rPr lang="en-US" sz="2400" b="0" dirty="0"/>
              <a:t>	Activity </a:t>
            </a:r>
            <a:r>
              <a:rPr lang="en-US" sz="2400" b="0" dirty="0" smtClean="0"/>
              <a:t>Types</a:t>
            </a:r>
          </a:p>
          <a:p>
            <a:pPr marL="292100" indent="-292100" algn="l">
              <a:buFontTx/>
              <a:buChar char="-"/>
              <a:tabLst>
                <a:tab pos="2057400" algn="l"/>
              </a:tabLst>
            </a:pPr>
            <a:r>
              <a:rPr lang="en-US" sz="2400" i="1" dirty="0" smtClean="0"/>
              <a:t>Lesson 5</a:t>
            </a:r>
            <a:r>
              <a:rPr lang="en-US" sz="2400" b="0" dirty="0" smtClean="0"/>
              <a:t>:	Payroll &amp; Labor Tracking</a:t>
            </a:r>
            <a:endParaRPr lang="en-US" sz="2400" b="0" dirty="0"/>
          </a:p>
          <a:p>
            <a:pPr marL="292100" indent="-292100" algn="l">
              <a:buFontTx/>
              <a:buChar char="-"/>
              <a:tabLst>
                <a:tab pos="2057400" algn="l"/>
              </a:tabLst>
            </a:pPr>
            <a:r>
              <a:rPr lang="en-US" sz="2400" i="1" dirty="0" smtClean="0"/>
              <a:t>Lesson 6</a:t>
            </a:r>
            <a:r>
              <a:rPr lang="en-US" sz="2400" b="0" dirty="0" smtClean="0"/>
              <a:t>:	WBS Elements</a:t>
            </a:r>
          </a:p>
          <a:p>
            <a:pPr marL="292100" indent="-292100" algn="l">
              <a:buFontTx/>
              <a:buChar char="-"/>
              <a:tabLst>
                <a:tab pos="2057400" algn="l"/>
              </a:tabLst>
            </a:pPr>
            <a:r>
              <a:rPr lang="en-US" sz="2400" i="1" dirty="0" smtClean="0"/>
              <a:t>Lesson </a:t>
            </a:r>
            <a:r>
              <a:rPr lang="en-US" sz="2400" i="1" dirty="0"/>
              <a:t>7</a:t>
            </a:r>
            <a:r>
              <a:rPr lang="en-US" sz="2400" b="0" dirty="0"/>
              <a:t>:	Orders</a:t>
            </a:r>
          </a:p>
          <a:p>
            <a:pPr marL="292100" indent="-292100" algn="l">
              <a:buFontTx/>
              <a:buChar char="-"/>
              <a:tabLst>
                <a:tab pos="2057400" algn="l"/>
              </a:tabLst>
            </a:pPr>
            <a:r>
              <a:rPr lang="en-US" sz="2400" i="1" dirty="0"/>
              <a:t>Lesson 8</a:t>
            </a:r>
            <a:r>
              <a:rPr lang="en-US" sz="2400" b="0" dirty="0"/>
              <a:t>:	Business Processes</a:t>
            </a:r>
          </a:p>
          <a:p>
            <a:pPr marL="292100" indent="-292100" algn="l">
              <a:buFontTx/>
              <a:buChar char="-"/>
              <a:tabLst>
                <a:tab pos="2057400" algn="l"/>
              </a:tabLst>
            </a:pPr>
            <a:r>
              <a:rPr lang="en-US" sz="2400" i="1" dirty="0"/>
              <a:t>Lesson 9</a:t>
            </a:r>
            <a:r>
              <a:rPr lang="en-US" sz="2400" b="0" dirty="0"/>
              <a:t>:	Statistical Key Figures</a:t>
            </a:r>
          </a:p>
          <a:p>
            <a:pPr marL="292100" indent="-292100" algn="l">
              <a:buFontTx/>
              <a:buChar char="-"/>
              <a:tabLst>
                <a:tab pos="2057400" algn="l"/>
              </a:tabLst>
            </a:pPr>
            <a:endParaRPr lang="en-US" sz="2400" b="0" dirty="0"/>
          </a:p>
        </p:txBody>
      </p:sp>
      <p:sp>
        <p:nvSpPr>
          <p:cNvPr id="8" name="Slide Number Placeholder 12"/>
          <p:cNvSpPr txBox="1">
            <a:spLocks/>
          </p:cNvSpPr>
          <p:nvPr/>
        </p:nvSpPr>
        <p:spPr>
          <a:xfrm>
            <a:off x="6553200" y="640080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mtClean="0"/>
              <a:t>Funded vs Unfunded</a:t>
            </a:r>
          </a:p>
        </p:txBody>
      </p:sp>
      <p:sp>
        <p:nvSpPr>
          <p:cNvPr id="87043" name="Rectangle 3"/>
          <p:cNvSpPr>
            <a:spLocks noChangeArrowheads="1"/>
          </p:cNvSpPr>
          <p:nvPr/>
        </p:nvSpPr>
        <p:spPr bwMode="auto">
          <a:xfrm>
            <a:off x="685800" y="1676400"/>
            <a:ext cx="7772400" cy="4572000"/>
          </a:xfrm>
          <a:prstGeom prst="rect">
            <a:avLst/>
          </a:prstGeom>
          <a:noFill/>
          <a:ln w="9525">
            <a:noFill/>
            <a:miter lim="800000"/>
            <a:headEnd/>
            <a:tailEnd/>
          </a:ln>
        </p:spPr>
        <p:txBody>
          <a:bodyPr/>
          <a:lstStyle/>
          <a:p>
            <a:pPr marL="228600" indent="-228600" algn="l">
              <a:spcBef>
                <a:spcPct val="20000"/>
              </a:spcBef>
              <a:buFontTx/>
              <a:buChar char="•"/>
            </a:pPr>
            <a:r>
              <a:rPr lang="en-US" sz="2400" b="0" dirty="0">
                <a:latin typeface="Arial" pitchFamily="34" charset="0"/>
              </a:rPr>
              <a:t>The terms </a:t>
            </a:r>
            <a:r>
              <a:rPr lang="en-US" sz="2400" dirty="0">
                <a:latin typeface="Arial" pitchFamily="34" charset="0"/>
              </a:rPr>
              <a:t>Funded </a:t>
            </a:r>
            <a:r>
              <a:rPr lang="en-US" sz="2400" b="0" dirty="0">
                <a:latin typeface="Arial" pitchFamily="34" charset="0"/>
              </a:rPr>
              <a:t>and </a:t>
            </a:r>
            <a:r>
              <a:rPr lang="en-US" sz="2400" dirty="0">
                <a:latin typeface="Arial" pitchFamily="34" charset="0"/>
              </a:rPr>
              <a:t>Unfunded</a:t>
            </a:r>
            <a:r>
              <a:rPr lang="en-US" sz="2400" b="0" dirty="0">
                <a:latin typeface="Arial" pitchFamily="34" charset="0"/>
              </a:rPr>
              <a:t> define the relationship of the appropriation dollars consumed to the organization utilizing those funds.</a:t>
            </a:r>
          </a:p>
          <a:p>
            <a:pPr marL="228600" indent="-228600" algn="l">
              <a:spcBef>
                <a:spcPct val="20000"/>
              </a:spcBef>
              <a:buFontTx/>
              <a:buChar char="•"/>
            </a:pPr>
            <a:endParaRPr lang="en-US" sz="2400" dirty="0">
              <a:latin typeface="Arial" pitchFamily="34" charset="0"/>
            </a:endParaRPr>
          </a:p>
          <a:p>
            <a:pPr marL="228600" indent="-228600" algn="l">
              <a:spcBef>
                <a:spcPct val="20000"/>
              </a:spcBef>
              <a:buFontTx/>
              <a:buChar char="•"/>
            </a:pPr>
            <a:r>
              <a:rPr lang="en-US" sz="2400" b="0" dirty="0">
                <a:latin typeface="Arial" pitchFamily="34" charset="0"/>
              </a:rPr>
              <a:t>Classification of the dollars input (utilized) in relationship to the organization responsible for the output</a:t>
            </a:r>
            <a:endParaRPr lang="en-US" b="0" dirty="0">
              <a:latin typeface="Arial" pitchFamily="34" charset="0"/>
            </a:endParaRPr>
          </a:p>
        </p:txBody>
      </p:sp>
      <p:pic>
        <p:nvPicPr>
          <p:cNvPr id="87044" name="Picture 4" descr="money_coins"/>
          <p:cNvPicPr>
            <a:picLocks noChangeAspect="1" noChangeArrowheads="1"/>
          </p:cNvPicPr>
          <p:nvPr/>
        </p:nvPicPr>
        <p:blipFill>
          <a:blip r:embed="rId3" cstate="print"/>
          <a:srcRect/>
          <a:stretch>
            <a:fillRect/>
          </a:stretch>
        </p:blipFill>
        <p:spPr bwMode="auto">
          <a:xfrm>
            <a:off x="3251200" y="4318000"/>
            <a:ext cx="261620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bwMode="auto">
          <a:xfrm>
            <a:off x="304800" y="1371600"/>
            <a:ext cx="85344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400" b="1" dirty="0" smtClean="0"/>
              <a:t>	Funded Costs</a:t>
            </a:r>
            <a:r>
              <a:rPr lang="en-US" sz="2400" dirty="0" smtClean="0"/>
              <a:t> </a:t>
            </a:r>
            <a:r>
              <a:rPr lang="en-US" sz="2400" b="1" dirty="0" smtClean="0"/>
              <a:t>–</a:t>
            </a:r>
            <a:r>
              <a:rPr lang="en-US" sz="2400" dirty="0" smtClean="0"/>
              <a:t> The value of goods or services received because of an obligation of funds (obligation authority), by the organization performing the work. (e.g. civilian labor, building and grounds maintenance). These costs are funded in the Annual Operating Budget of the organization.</a:t>
            </a:r>
          </a:p>
        </p:txBody>
      </p:sp>
      <p:sp>
        <p:nvSpPr>
          <p:cNvPr id="88067"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Funded Costs</a:t>
            </a:r>
          </a:p>
        </p:txBody>
      </p:sp>
      <p:grpSp>
        <p:nvGrpSpPr>
          <p:cNvPr id="2" name="Group 4"/>
          <p:cNvGrpSpPr>
            <a:grpSpLocks/>
          </p:cNvGrpSpPr>
          <p:nvPr/>
        </p:nvGrpSpPr>
        <p:grpSpPr bwMode="auto">
          <a:xfrm>
            <a:off x="5410200" y="3429000"/>
            <a:ext cx="2479675" cy="3063875"/>
            <a:chOff x="3408" y="2160"/>
            <a:chExt cx="1562" cy="1930"/>
          </a:xfrm>
        </p:grpSpPr>
        <p:sp>
          <p:nvSpPr>
            <p:cNvPr id="88080" name="Rectangle 5"/>
            <p:cNvSpPr>
              <a:spLocks noChangeArrowheads="1"/>
            </p:cNvSpPr>
            <p:nvPr/>
          </p:nvSpPr>
          <p:spPr bwMode="auto">
            <a:xfrm>
              <a:off x="3782" y="3445"/>
              <a:ext cx="936" cy="645"/>
            </a:xfrm>
            <a:prstGeom prst="rect">
              <a:avLst/>
            </a:prstGeom>
            <a:solidFill>
              <a:srgbClr val="CCFFCC"/>
            </a:solidFill>
            <a:ln w="9525">
              <a:solidFill>
                <a:schemeClr val="tx1"/>
              </a:solidFill>
              <a:miter lim="800000"/>
              <a:headEnd/>
              <a:tailEnd/>
            </a:ln>
          </p:spPr>
          <p:txBody>
            <a:bodyPr/>
            <a:lstStyle/>
            <a:p>
              <a:pPr algn="ctr" eaLnBrk="0" hangingPunct="0">
                <a:spcAft>
                  <a:spcPts val="200"/>
                </a:spcAft>
                <a:buClr>
                  <a:schemeClr val="tx1"/>
                </a:buClr>
                <a:buFont typeface="Monotype Sorts"/>
                <a:buNone/>
              </a:pPr>
              <a:endParaRPr lang="en-US" sz="1400" b="1">
                <a:latin typeface="Arial" pitchFamily="34" charset="0"/>
                <a:cs typeface="Times New Roman" pitchFamily="18" charset="0"/>
              </a:endParaRPr>
            </a:p>
            <a:p>
              <a:pPr algn="ctr" eaLnBrk="0" hangingPunct="0">
                <a:spcAft>
                  <a:spcPts val="200"/>
                </a:spcAft>
                <a:buClr>
                  <a:schemeClr val="tx1"/>
                </a:buClr>
                <a:buFont typeface="Monotype Sorts"/>
                <a:buNone/>
              </a:pPr>
              <a:r>
                <a:rPr lang="en-US" sz="1400" b="1">
                  <a:latin typeface="Arial" pitchFamily="34" charset="0"/>
                  <a:cs typeface="Times New Roman" pitchFamily="18" charset="0"/>
                </a:rPr>
                <a:t>Central Issue Facility</a:t>
              </a:r>
            </a:p>
          </p:txBody>
        </p:sp>
        <p:sp>
          <p:nvSpPr>
            <p:cNvPr id="88081" name="Rectangle 6"/>
            <p:cNvSpPr>
              <a:spLocks noChangeArrowheads="1"/>
            </p:cNvSpPr>
            <p:nvPr/>
          </p:nvSpPr>
          <p:spPr bwMode="blackWhite">
            <a:xfrm>
              <a:off x="3408" y="3240"/>
              <a:ext cx="1562" cy="192"/>
            </a:xfrm>
            <a:prstGeom prst="rect">
              <a:avLst/>
            </a:prstGeom>
            <a:noFill/>
            <a:ln w="12700" algn="ctr">
              <a:noFill/>
              <a:miter lim="800000"/>
              <a:headEnd/>
              <a:tailEnd/>
            </a:ln>
          </p:spPr>
          <p:txBody>
            <a:bodyPr wrap="none" lIns="92075" tIns="46038" rIns="92075" bIns="46038">
              <a:spAutoFit/>
            </a:bodyPr>
            <a:lstStyle/>
            <a:p>
              <a:pPr marL="342900" indent="-342900" eaLnBrk="0" hangingPunct="0">
                <a:spcAft>
                  <a:spcPts val="200"/>
                </a:spcAft>
                <a:buClr>
                  <a:schemeClr val="tx1"/>
                </a:buClr>
                <a:buFont typeface="Monotype Sorts"/>
                <a:buNone/>
              </a:pPr>
              <a:r>
                <a:rPr lang="en-US" sz="1400" b="1">
                  <a:latin typeface="Arial" pitchFamily="34" charset="0"/>
                  <a:cs typeface="Times New Roman" pitchFamily="18" charset="0"/>
                </a:rPr>
                <a:t>Cost Center/Resource Pool</a:t>
              </a:r>
            </a:p>
          </p:txBody>
        </p:sp>
        <p:sp>
          <p:nvSpPr>
            <p:cNvPr id="88082" name="Rectangle 7"/>
            <p:cNvSpPr>
              <a:spLocks noChangeArrowheads="1"/>
            </p:cNvSpPr>
            <p:nvPr/>
          </p:nvSpPr>
          <p:spPr bwMode="auto">
            <a:xfrm>
              <a:off x="3769" y="2448"/>
              <a:ext cx="985" cy="640"/>
            </a:xfrm>
            <a:prstGeom prst="rect">
              <a:avLst/>
            </a:prstGeom>
            <a:solidFill>
              <a:srgbClr val="CCFFCC"/>
            </a:solidFill>
            <a:ln w="9525" algn="ctr">
              <a:solidFill>
                <a:schemeClr val="tx1"/>
              </a:solidFill>
              <a:miter lim="800000"/>
              <a:headEnd/>
              <a:tailEnd/>
            </a:ln>
          </p:spPr>
          <p:txBody>
            <a:bodyPr wrap="none" anchor="ctr"/>
            <a:lstStyle/>
            <a:p>
              <a:pPr algn="ctr"/>
              <a:r>
                <a:rPr lang="en-US" sz="1400" b="1">
                  <a:solidFill>
                    <a:schemeClr val="tx2"/>
                  </a:solidFill>
                  <a:latin typeface="Arial" pitchFamily="34" charset="0"/>
                </a:rPr>
                <a:t>Director of </a:t>
              </a:r>
            </a:p>
            <a:p>
              <a:pPr algn="ctr"/>
              <a:r>
                <a:rPr lang="en-US" sz="1400" b="1">
                  <a:solidFill>
                    <a:schemeClr val="tx2"/>
                  </a:solidFill>
                  <a:latin typeface="Arial" pitchFamily="34" charset="0"/>
                </a:rPr>
                <a:t>Logistics (DOL)</a:t>
              </a:r>
            </a:p>
          </p:txBody>
        </p:sp>
        <p:cxnSp>
          <p:nvCxnSpPr>
            <p:cNvPr id="88083" name="AutoShape 8"/>
            <p:cNvCxnSpPr>
              <a:cxnSpLocks noChangeShapeType="1"/>
              <a:stCxn id="88082" idx="1"/>
              <a:endCxn id="88080" idx="1"/>
            </p:cNvCxnSpPr>
            <p:nvPr/>
          </p:nvCxnSpPr>
          <p:spPr bwMode="auto">
            <a:xfrm rot="10800000" flipH="1" flipV="1">
              <a:off x="3769" y="2768"/>
              <a:ext cx="13" cy="1000"/>
            </a:xfrm>
            <a:prstGeom prst="curvedConnector3">
              <a:avLst>
                <a:gd name="adj1" fmla="val -3700000"/>
              </a:avLst>
            </a:prstGeom>
            <a:noFill/>
            <a:ln w="9525">
              <a:solidFill>
                <a:schemeClr val="tx1"/>
              </a:solidFill>
              <a:round/>
              <a:headEnd/>
              <a:tailEnd type="triangle" w="med" len="med"/>
            </a:ln>
          </p:spPr>
        </p:cxnSp>
        <p:sp>
          <p:nvSpPr>
            <p:cNvPr id="88084" name="Rectangle 9"/>
            <p:cNvSpPr>
              <a:spLocks noChangeArrowheads="1"/>
            </p:cNvSpPr>
            <p:nvPr/>
          </p:nvSpPr>
          <p:spPr bwMode="auto">
            <a:xfrm>
              <a:off x="3792" y="2160"/>
              <a:ext cx="912" cy="288"/>
            </a:xfrm>
            <a:prstGeom prst="rect">
              <a:avLst/>
            </a:prstGeom>
            <a:noFill/>
            <a:ln w="9525">
              <a:noFill/>
              <a:miter lim="800000"/>
              <a:headEnd/>
              <a:tailEnd/>
            </a:ln>
          </p:spPr>
          <p:txBody>
            <a:bodyPr/>
            <a:lstStyle/>
            <a:p>
              <a:pPr marL="342900" indent="-342900">
                <a:spcBef>
                  <a:spcPct val="20000"/>
                </a:spcBef>
              </a:pPr>
              <a:r>
                <a:rPr lang="en-US" sz="1600" b="1">
                  <a:latin typeface="Arial" pitchFamily="34" charset="0"/>
                </a:rPr>
                <a:t>Example 2:</a:t>
              </a:r>
              <a:endParaRPr lang="en-US" sz="1600">
                <a:latin typeface="Arial" pitchFamily="34" charset="0"/>
              </a:endParaRPr>
            </a:p>
          </p:txBody>
        </p:sp>
      </p:grpSp>
      <p:grpSp>
        <p:nvGrpSpPr>
          <p:cNvPr id="3" name="Group 10"/>
          <p:cNvGrpSpPr>
            <a:grpSpLocks/>
          </p:cNvGrpSpPr>
          <p:nvPr/>
        </p:nvGrpSpPr>
        <p:grpSpPr bwMode="auto">
          <a:xfrm>
            <a:off x="836613" y="3429000"/>
            <a:ext cx="3395662" cy="3055938"/>
            <a:chOff x="527" y="2160"/>
            <a:chExt cx="2139" cy="1925"/>
          </a:xfrm>
        </p:grpSpPr>
        <p:cxnSp>
          <p:nvCxnSpPr>
            <p:cNvPr id="88072" name="AutoShape 11"/>
            <p:cNvCxnSpPr>
              <a:cxnSpLocks noChangeShapeType="1"/>
              <a:stCxn id="88076" idx="3"/>
              <a:endCxn id="88078" idx="1"/>
            </p:cNvCxnSpPr>
            <p:nvPr/>
          </p:nvCxnSpPr>
          <p:spPr bwMode="auto">
            <a:xfrm rot="16200000" flipH="1">
              <a:off x="721" y="3037"/>
              <a:ext cx="712" cy="720"/>
            </a:xfrm>
            <a:prstGeom prst="curvedConnector2">
              <a:avLst/>
            </a:prstGeom>
            <a:noFill/>
            <a:ln w="9525">
              <a:solidFill>
                <a:schemeClr val="tx1"/>
              </a:solidFill>
              <a:round/>
              <a:headEnd/>
              <a:tailEnd type="triangle" w="med" len="med"/>
            </a:ln>
          </p:spPr>
        </p:cxnSp>
        <p:grpSp>
          <p:nvGrpSpPr>
            <p:cNvPr id="4" name="Group 12"/>
            <p:cNvGrpSpPr>
              <a:grpSpLocks/>
            </p:cNvGrpSpPr>
            <p:nvPr/>
          </p:nvGrpSpPr>
          <p:grpSpPr bwMode="auto">
            <a:xfrm>
              <a:off x="1104" y="3216"/>
              <a:ext cx="1562" cy="869"/>
              <a:chOff x="1137" y="2925"/>
              <a:chExt cx="1562" cy="869"/>
            </a:xfrm>
          </p:grpSpPr>
          <p:sp>
            <p:nvSpPr>
              <p:cNvPr id="88078" name="Rectangle 13"/>
              <p:cNvSpPr>
                <a:spLocks noChangeArrowheads="1"/>
              </p:cNvSpPr>
              <p:nvPr/>
            </p:nvSpPr>
            <p:spPr bwMode="auto">
              <a:xfrm>
                <a:off x="1470" y="3130"/>
                <a:ext cx="974" cy="664"/>
              </a:xfrm>
              <a:prstGeom prst="rect">
                <a:avLst/>
              </a:prstGeom>
              <a:solidFill>
                <a:srgbClr val="CCFFCC"/>
              </a:solidFill>
              <a:ln w="9525">
                <a:solidFill>
                  <a:schemeClr val="tx1"/>
                </a:solidFill>
                <a:miter lim="800000"/>
                <a:headEnd/>
                <a:tailEnd/>
              </a:ln>
            </p:spPr>
            <p:txBody>
              <a:bodyPr/>
              <a:lstStyle/>
              <a:p>
                <a:pPr algn="ctr" eaLnBrk="0" hangingPunct="0">
                  <a:spcAft>
                    <a:spcPts val="200"/>
                  </a:spcAft>
                  <a:buClr>
                    <a:schemeClr val="tx1"/>
                  </a:buClr>
                  <a:buFont typeface="Monotype Sorts"/>
                  <a:buNone/>
                </a:pPr>
                <a:endParaRPr lang="en-US" sz="1400" b="1">
                  <a:latin typeface="Arial" pitchFamily="34" charset="0"/>
                  <a:cs typeface="Times New Roman" pitchFamily="18" charset="0"/>
                </a:endParaRPr>
              </a:p>
              <a:p>
                <a:pPr algn="ctr" eaLnBrk="0" hangingPunct="0">
                  <a:spcAft>
                    <a:spcPts val="200"/>
                  </a:spcAft>
                  <a:buClr>
                    <a:schemeClr val="tx1"/>
                  </a:buClr>
                  <a:buFont typeface="Monotype Sorts"/>
                  <a:buNone/>
                </a:pPr>
                <a:r>
                  <a:rPr lang="en-US" sz="1400" b="1">
                    <a:latin typeface="Arial" pitchFamily="34" charset="0"/>
                    <a:cs typeface="Times New Roman" pitchFamily="18" charset="0"/>
                  </a:rPr>
                  <a:t>Central Issue Facility</a:t>
                </a:r>
              </a:p>
              <a:p>
                <a:pPr algn="ctr" eaLnBrk="0" hangingPunct="0">
                  <a:spcAft>
                    <a:spcPts val="200"/>
                  </a:spcAft>
                  <a:buClr>
                    <a:schemeClr val="tx1"/>
                  </a:buClr>
                  <a:buFont typeface="Monotype Sorts"/>
                  <a:buNone/>
                </a:pPr>
                <a:endParaRPr lang="en-US" sz="1400" b="1">
                  <a:latin typeface="Arial" pitchFamily="34" charset="0"/>
                  <a:cs typeface="Times New Roman" pitchFamily="18" charset="0"/>
                </a:endParaRPr>
              </a:p>
            </p:txBody>
          </p:sp>
          <p:sp>
            <p:nvSpPr>
              <p:cNvPr id="88079" name="Rectangle 14"/>
              <p:cNvSpPr>
                <a:spLocks noChangeArrowheads="1"/>
              </p:cNvSpPr>
              <p:nvPr/>
            </p:nvSpPr>
            <p:spPr bwMode="blackWhite">
              <a:xfrm>
                <a:off x="1137" y="2925"/>
                <a:ext cx="1562" cy="192"/>
              </a:xfrm>
              <a:prstGeom prst="rect">
                <a:avLst/>
              </a:prstGeom>
              <a:noFill/>
              <a:ln w="12700" algn="ctr">
                <a:noFill/>
                <a:miter lim="800000"/>
                <a:headEnd/>
                <a:tailEnd/>
              </a:ln>
            </p:spPr>
            <p:txBody>
              <a:bodyPr wrap="none" lIns="92075" tIns="46038" rIns="92075" bIns="46038">
                <a:spAutoFit/>
              </a:bodyPr>
              <a:lstStyle/>
              <a:p>
                <a:pPr marL="342900" indent="-342900" eaLnBrk="0" hangingPunct="0">
                  <a:spcAft>
                    <a:spcPts val="200"/>
                  </a:spcAft>
                  <a:buClr>
                    <a:schemeClr val="tx1"/>
                  </a:buClr>
                  <a:buFont typeface="Monotype Sorts"/>
                  <a:buNone/>
                </a:pPr>
                <a:r>
                  <a:rPr lang="en-US" sz="1400" b="1">
                    <a:latin typeface="Arial" pitchFamily="34" charset="0"/>
                    <a:cs typeface="Times New Roman" pitchFamily="18" charset="0"/>
                  </a:rPr>
                  <a:t>Cost Center/Resource Pool</a:t>
                </a:r>
              </a:p>
            </p:txBody>
          </p:sp>
        </p:grpSp>
        <p:grpSp>
          <p:nvGrpSpPr>
            <p:cNvPr id="5" name="Group 15"/>
            <p:cNvGrpSpPr>
              <a:grpSpLocks/>
            </p:cNvGrpSpPr>
            <p:nvPr/>
          </p:nvGrpSpPr>
          <p:grpSpPr bwMode="auto">
            <a:xfrm>
              <a:off x="527" y="2208"/>
              <a:ext cx="1393" cy="960"/>
              <a:chOff x="431" y="2256"/>
              <a:chExt cx="1393" cy="960"/>
            </a:xfrm>
          </p:grpSpPr>
          <p:sp>
            <p:nvSpPr>
              <p:cNvPr id="88076" name="Oval 16"/>
              <p:cNvSpPr>
                <a:spLocks noChangeArrowheads="1"/>
              </p:cNvSpPr>
              <p:nvPr/>
            </p:nvSpPr>
            <p:spPr bwMode="auto">
              <a:xfrm>
                <a:off x="480" y="2352"/>
                <a:ext cx="960" cy="864"/>
              </a:xfrm>
              <a:prstGeom prst="ellipse">
                <a:avLst/>
              </a:prstGeom>
              <a:solidFill>
                <a:srgbClr val="FFFFFF"/>
              </a:solidFill>
              <a:ln w="9525" algn="ctr">
                <a:solidFill>
                  <a:schemeClr val="tx1"/>
                </a:solidFill>
                <a:round/>
                <a:headEnd/>
                <a:tailEnd/>
              </a:ln>
            </p:spPr>
            <p:txBody>
              <a:bodyPr wrap="none" anchor="ctr"/>
              <a:lstStyle/>
              <a:p>
                <a:pPr algn="ctr"/>
                <a:endParaRPr lang="en-US" sz="900">
                  <a:solidFill>
                    <a:schemeClr val="tx2"/>
                  </a:solidFill>
                  <a:latin typeface="Arial" pitchFamily="34" charset="0"/>
                </a:endParaRPr>
              </a:p>
            </p:txBody>
          </p:sp>
          <p:sp>
            <p:nvSpPr>
              <p:cNvPr id="88077" name="Text Box 17"/>
              <p:cNvSpPr txBox="1">
                <a:spLocks noChangeArrowheads="1"/>
              </p:cNvSpPr>
              <p:nvPr/>
            </p:nvSpPr>
            <p:spPr bwMode="auto">
              <a:xfrm>
                <a:off x="431" y="2256"/>
                <a:ext cx="1393" cy="911"/>
              </a:xfrm>
              <a:prstGeom prst="rect">
                <a:avLst/>
              </a:prstGeom>
              <a:noFill/>
              <a:ln w="9525" algn="ctr">
                <a:noFill/>
                <a:miter lim="800000"/>
                <a:headEnd/>
                <a:tailEnd/>
              </a:ln>
            </p:spPr>
            <p:txBody>
              <a:bodyPr>
                <a:spAutoFit/>
              </a:bodyPr>
              <a:lstStyle/>
              <a:p>
                <a:pPr algn="l"/>
                <a:endParaRPr lang="en-US" sz="1800" b="1" dirty="0">
                  <a:latin typeface="Arial" pitchFamily="34" charset="0"/>
                </a:endParaRPr>
              </a:p>
              <a:p>
                <a:pPr lvl="1" indent="-228600" algn="l">
                  <a:buFont typeface="Wingdings" pitchFamily="2" charset="2"/>
                  <a:buChar char="ü"/>
                </a:pPr>
                <a:r>
                  <a:rPr lang="en-US" sz="1400" dirty="0">
                    <a:solidFill>
                      <a:schemeClr val="tx2"/>
                    </a:solidFill>
                    <a:latin typeface="Arial" pitchFamily="34" charset="0"/>
                  </a:rPr>
                  <a:t> Labor</a:t>
                </a:r>
              </a:p>
              <a:p>
                <a:pPr lvl="1" indent="-228600" algn="l">
                  <a:buFont typeface="Wingdings" pitchFamily="2" charset="2"/>
                  <a:buChar char="ü"/>
                </a:pPr>
                <a:r>
                  <a:rPr lang="en-US" sz="1400" dirty="0">
                    <a:solidFill>
                      <a:schemeClr val="tx2"/>
                    </a:solidFill>
                    <a:latin typeface="Arial" pitchFamily="34" charset="0"/>
                  </a:rPr>
                  <a:t> Materials</a:t>
                </a:r>
              </a:p>
              <a:p>
                <a:pPr lvl="1" indent="-228600" algn="l">
                  <a:buFont typeface="Wingdings" pitchFamily="2" charset="2"/>
                  <a:buChar char="ü"/>
                </a:pPr>
                <a:r>
                  <a:rPr lang="en-US" sz="1400" dirty="0">
                    <a:solidFill>
                      <a:schemeClr val="tx2"/>
                    </a:solidFill>
                    <a:latin typeface="Arial" pitchFamily="34" charset="0"/>
                  </a:rPr>
                  <a:t> Contracts</a:t>
                </a:r>
              </a:p>
              <a:p>
                <a:pPr lvl="1" indent="-228600" algn="l">
                  <a:buFont typeface="Wingdings" pitchFamily="2" charset="2"/>
                  <a:buChar char="ü"/>
                </a:pPr>
                <a:r>
                  <a:rPr lang="en-US" sz="1400" dirty="0">
                    <a:solidFill>
                      <a:schemeClr val="tx2"/>
                    </a:solidFill>
                    <a:latin typeface="Arial" pitchFamily="34" charset="0"/>
                  </a:rPr>
                  <a:t> Travel</a:t>
                </a:r>
              </a:p>
              <a:p>
                <a:pPr lvl="1" indent="-228600" algn="l">
                  <a:buFont typeface="Wingdings" pitchFamily="2" charset="2"/>
                  <a:buChar char="ü"/>
                </a:pPr>
                <a:r>
                  <a:rPr lang="en-US" sz="1400" dirty="0">
                    <a:solidFill>
                      <a:schemeClr val="tx2"/>
                    </a:solidFill>
                    <a:latin typeface="Arial" pitchFamily="34" charset="0"/>
                  </a:rPr>
                  <a:t> Facilities</a:t>
                </a:r>
              </a:p>
            </p:txBody>
          </p:sp>
        </p:grpSp>
        <p:sp>
          <p:nvSpPr>
            <p:cNvPr id="88075" name="Rectangle 18"/>
            <p:cNvSpPr>
              <a:spLocks noChangeArrowheads="1"/>
            </p:cNvSpPr>
            <p:nvPr/>
          </p:nvSpPr>
          <p:spPr bwMode="auto">
            <a:xfrm>
              <a:off x="1488" y="2160"/>
              <a:ext cx="912" cy="288"/>
            </a:xfrm>
            <a:prstGeom prst="rect">
              <a:avLst/>
            </a:prstGeom>
            <a:noFill/>
            <a:ln w="9525">
              <a:noFill/>
              <a:miter lim="800000"/>
              <a:headEnd/>
              <a:tailEnd/>
            </a:ln>
          </p:spPr>
          <p:txBody>
            <a:bodyPr/>
            <a:lstStyle/>
            <a:p>
              <a:pPr marL="342900" indent="-342900">
                <a:spcBef>
                  <a:spcPct val="20000"/>
                </a:spcBef>
              </a:pPr>
              <a:r>
                <a:rPr lang="en-US" sz="1600" b="1">
                  <a:latin typeface="Arial" pitchFamily="34" charset="0"/>
                </a:rPr>
                <a:t>Example 1:</a:t>
              </a:r>
              <a:endParaRPr lang="en-US" sz="160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bwMode="auto">
          <a:xfrm>
            <a:off x="533400" y="1295400"/>
            <a:ext cx="7848600" cy="510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800" b="1" smtClean="0"/>
              <a:t>	</a:t>
            </a:r>
            <a:r>
              <a:rPr lang="en-US" sz="2400" b="1" smtClean="0"/>
              <a:t>Unfunded Costs –</a:t>
            </a:r>
            <a:r>
              <a:rPr lang="en-US" sz="2400" smtClean="0"/>
              <a:t> Costs that are financed by another organization's or activity's appropriations. These costs do not result in any obligation of funds by the organization; examples include depreciation, military labor, and military rations. </a:t>
            </a:r>
            <a:endParaRPr lang="en-US" sz="2400" b="1" smtClean="0"/>
          </a:p>
        </p:txBody>
      </p:sp>
      <p:sp>
        <p:nvSpPr>
          <p:cNvPr id="89091"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mtClean="0"/>
              <a:t>Unfunded Costs</a:t>
            </a:r>
          </a:p>
        </p:txBody>
      </p:sp>
      <p:grpSp>
        <p:nvGrpSpPr>
          <p:cNvPr id="2" name="Group 4"/>
          <p:cNvGrpSpPr>
            <a:grpSpLocks/>
          </p:cNvGrpSpPr>
          <p:nvPr/>
        </p:nvGrpSpPr>
        <p:grpSpPr bwMode="auto">
          <a:xfrm>
            <a:off x="3276600" y="3886200"/>
            <a:ext cx="3698875" cy="2354263"/>
            <a:chOff x="2376" y="2645"/>
            <a:chExt cx="2330" cy="1483"/>
          </a:xfrm>
        </p:grpSpPr>
        <p:sp>
          <p:nvSpPr>
            <p:cNvPr id="89096" name="Rectangle 5"/>
            <p:cNvSpPr>
              <a:spLocks noChangeArrowheads="1"/>
            </p:cNvSpPr>
            <p:nvPr/>
          </p:nvSpPr>
          <p:spPr bwMode="auto">
            <a:xfrm>
              <a:off x="3488" y="2899"/>
              <a:ext cx="880" cy="761"/>
            </a:xfrm>
            <a:prstGeom prst="rect">
              <a:avLst/>
            </a:prstGeom>
            <a:solidFill>
              <a:srgbClr val="CCFFCC"/>
            </a:solidFill>
            <a:ln w="9525">
              <a:solidFill>
                <a:schemeClr val="tx1"/>
              </a:solidFill>
              <a:miter lim="800000"/>
              <a:headEnd/>
              <a:tailEnd/>
            </a:ln>
          </p:spPr>
          <p:txBody>
            <a:bodyPr/>
            <a:lstStyle/>
            <a:p>
              <a:pPr algn="ctr" eaLnBrk="0" hangingPunct="0">
                <a:spcAft>
                  <a:spcPts val="200"/>
                </a:spcAft>
                <a:buClr>
                  <a:schemeClr val="tx1"/>
                </a:buClr>
                <a:buFont typeface="Monotype Sorts"/>
                <a:buNone/>
              </a:pPr>
              <a:endParaRPr lang="en-US" sz="1400" b="1">
                <a:latin typeface="Arial" pitchFamily="34" charset="0"/>
                <a:cs typeface="Times New Roman" pitchFamily="18" charset="0"/>
              </a:endParaRPr>
            </a:p>
            <a:p>
              <a:pPr algn="ctr" eaLnBrk="0" hangingPunct="0">
                <a:spcAft>
                  <a:spcPts val="200"/>
                </a:spcAft>
                <a:buClr>
                  <a:schemeClr val="tx1"/>
                </a:buClr>
                <a:buFont typeface="Monotype Sorts"/>
                <a:buNone/>
              </a:pPr>
              <a:r>
                <a:rPr lang="en-US" sz="1400" b="1">
                  <a:latin typeface="Arial" pitchFamily="34" charset="0"/>
                  <a:cs typeface="Times New Roman" pitchFamily="18" charset="0"/>
                </a:rPr>
                <a:t>Central Issue Facility</a:t>
              </a:r>
            </a:p>
          </p:txBody>
        </p:sp>
        <p:sp>
          <p:nvSpPr>
            <p:cNvPr id="89097" name="Rectangle 6"/>
            <p:cNvSpPr>
              <a:spLocks noChangeArrowheads="1"/>
            </p:cNvSpPr>
            <p:nvPr/>
          </p:nvSpPr>
          <p:spPr bwMode="blackWhite">
            <a:xfrm>
              <a:off x="3144" y="2682"/>
              <a:ext cx="1562" cy="192"/>
            </a:xfrm>
            <a:prstGeom prst="rect">
              <a:avLst/>
            </a:prstGeom>
            <a:noFill/>
            <a:ln w="12700" algn="ctr">
              <a:noFill/>
              <a:miter lim="800000"/>
              <a:headEnd/>
              <a:tailEnd/>
            </a:ln>
          </p:spPr>
          <p:txBody>
            <a:bodyPr wrap="none" lIns="92075" tIns="46038" rIns="92075" bIns="46038">
              <a:spAutoFit/>
            </a:bodyPr>
            <a:lstStyle/>
            <a:p>
              <a:pPr marL="342900" indent="-342900" eaLnBrk="0" hangingPunct="0">
                <a:spcAft>
                  <a:spcPts val="200"/>
                </a:spcAft>
                <a:buClr>
                  <a:schemeClr val="tx1"/>
                </a:buClr>
                <a:buFont typeface="Monotype Sorts"/>
                <a:buNone/>
              </a:pPr>
              <a:r>
                <a:rPr lang="en-US" sz="1400" b="1">
                  <a:latin typeface="Arial" pitchFamily="34" charset="0"/>
                  <a:cs typeface="Times New Roman" pitchFamily="18" charset="0"/>
                </a:rPr>
                <a:t>Cost Center/Resource Pool</a:t>
              </a:r>
            </a:p>
          </p:txBody>
        </p:sp>
        <p:sp>
          <p:nvSpPr>
            <p:cNvPr id="89098" name="Oval 7"/>
            <p:cNvSpPr>
              <a:spLocks noChangeArrowheads="1"/>
            </p:cNvSpPr>
            <p:nvPr/>
          </p:nvSpPr>
          <p:spPr bwMode="blackWhite">
            <a:xfrm>
              <a:off x="2386" y="2645"/>
              <a:ext cx="646" cy="670"/>
            </a:xfrm>
            <a:prstGeom prst="ellipse">
              <a:avLst/>
            </a:prstGeom>
            <a:solidFill>
              <a:srgbClr val="FFFFCC"/>
            </a:solidFill>
            <a:ln w="12700" algn="ctr">
              <a:solidFill>
                <a:schemeClr val="tx1"/>
              </a:solidFill>
              <a:round/>
              <a:headEnd/>
              <a:tailEnd/>
            </a:ln>
          </p:spPr>
          <p:txBody>
            <a:bodyPr wrap="none" lIns="92075" tIns="46038" rIns="92075" bIns="46038" anchor="ct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Military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Labor</a:t>
              </a:r>
            </a:p>
          </p:txBody>
        </p:sp>
        <p:cxnSp>
          <p:nvCxnSpPr>
            <p:cNvPr id="89099" name="AutoShape 8"/>
            <p:cNvCxnSpPr>
              <a:cxnSpLocks noChangeShapeType="1"/>
              <a:stCxn id="89098" idx="6"/>
              <a:endCxn id="89096" idx="1"/>
            </p:cNvCxnSpPr>
            <p:nvPr/>
          </p:nvCxnSpPr>
          <p:spPr bwMode="blackWhite">
            <a:xfrm>
              <a:off x="3032" y="2980"/>
              <a:ext cx="456" cy="300"/>
            </a:xfrm>
            <a:prstGeom prst="curvedConnector3">
              <a:avLst>
                <a:gd name="adj1" fmla="val 50000"/>
              </a:avLst>
            </a:prstGeom>
            <a:noFill/>
            <a:ln w="12700">
              <a:solidFill>
                <a:schemeClr val="tx1"/>
              </a:solidFill>
              <a:round/>
              <a:headEnd/>
              <a:tailEnd type="triangle" w="med" len="med"/>
            </a:ln>
          </p:spPr>
        </p:cxnSp>
        <p:sp>
          <p:nvSpPr>
            <p:cNvPr id="89100" name="Oval 9"/>
            <p:cNvSpPr>
              <a:spLocks noChangeArrowheads="1"/>
            </p:cNvSpPr>
            <p:nvPr/>
          </p:nvSpPr>
          <p:spPr bwMode="blackWhite">
            <a:xfrm>
              <a:off x="2376" y="3448"/>
              <a:ext cx="656" cy="680"/>
            </a:xfrm>
            <a:prstGeom prst="ellipse">
              <a:avLst/>
            </a:prstGeom>
            <a:solidFill>
              <a:srgbClr val="FFFFCC"/>
            </a:solidFill>
            <a:ln w="12700" algn="ctr">
              <a:solidFill>
                <a:schemeClr val="tx1"/>
              </a:solidFill>
              <a:round/>
              <a:headEnd/>
              <a:tailEnd/>
            </a:ln>
          </p:spPr>
          <p:txBody>
            <a:bodyPr wrap="none" lIns="92075" tIns="46038" rIns="92075" bIns="46038" anchor="ct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Depreciation</a:t>
              </a:r>
            </a:p>
          </p:txBody>
        </p:sp>
        <p:cxnSp>
          <p:nvCxnSpPr>
            <p:cNvPr id="89101" name="AutoShape 10"/>
            <p:cNvCxnSpPr>
              <a:cxnSpLocks noChangeShapeType="1"/>
              <a:stCxn id="89100" idx="6"/>
              <a:endCxn id="89096" idx="1"/>
            </p:cNvCxnSpPr>
            <p:nvPr/>
          </p:nvCxnSpPr>
          <p:spPr bwMode="blackWhite">
            <a:xfrm flipV="1">
              <a:off x="3032" y="3442"/>
              <a:ext cx="456" cy="346"/>
            </a:xfrm>
            <a:prstGeom prst="curvedConnector3">
              <a:avLst>
                <a:gd name="adj1" fmla="val 50000"/>
              </a:avLst>
            </a:prstGeom>
            <a:noFill/>
            <a:ln w="12700">
              <a:solidFill>
                <a:schemeClr val="tx1"/>
              </a:solidFill>
              <a:round/>
              <a:headEnd/>
              <a:tailEnd type="triangle" w="med" len="med"/>
            </a:ln>
          </p:spPr>
        </p:cxnSp>
      </p:grpSp>
      <p:sp>
        <p:nvSpPr>
          <p:cNvPr id="89093" name="Rectangle 11"/>
          <p:cNvSpPr>
            <a:spLocks noChangeArrowheads="1"/>
          </p:cNvSpPr>
          <p:nvPr/>
        </p:nvSpPr>
        <p:spPr bwMode="auto">
          <a:xfrm>
            <a:off x="1371600" y="4114800"/>
            <a:ext cx="1838325" cy="457200"/>
          </a:xfrm>
          <a:prstGeom prst="rect">
            <a:avLst/>
          </a:prstGeom>
          <a:noFill/>
          <a:ln w="9525">
            <a:noFill/>
            <a:miter lim="800000"/>
            <a:headEnd/>
            <a:tailEnd/>
          </a:ln>
        </p:spPr>
        <p:txBody>
          <a:bodyPr/>
          <a:lstStyle/>
          <a:p>
            <a:pPr marL="342900" indent="-342900">
              <a:spcBef>
                <a:spcPct val="20000"/>
              </a:spcBef>
            </a:pPr>
            <a:r>
              <a:rPr lang="en-US" sz="1600" b="1">
                <a:latin typeface="Arial" pitchFamily="34" charset="0"/>
              </a:rPr>
              <a:t>Example:</a:t>
            </a:r>
            <a:endParaRPr lang="en-US" sz="1600">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bwMode="auto">
          <a:xfrm>
            <a:off x="533400" y="1295400"/>
            <a:ext cx="7848600" cy="457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r>
              <a:rPr lang="en-US" sz="2800" b="1" smtClean="0"/>
              <a:t>	</a:t>
            </a:r>
            <a:r>
              <a:rPr lang="en-US" sz="2800" smtClean="0"/>
              <a:t> </a:t>
            </a:r>
            <a:endParaRPr lang="en-US" sz="2800" b="1" smtClean="0"/>
          </a:p>
        </p:txBody>
      </p:sp>
      <p:sp>
        <p:nvSpPr>
          <p:cNvPr id="90115"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mtClean="0"/>
              <a:t>Direct vs. Indirect Costs</a:t>
            </a:r>
          </a:p>
        </p:txBody>
      </p:sp>
      <p:sp>
        <p:nvSpPr>
          <p:cNvPr id="90116" name="Rectangle 4"/>
          <p:cNvSpPr>
            <a:spLocks noChangeArrowheads="1"/>
          </p:cNvSpPr>
          <p:nvPr/>
        </p:nvSpPr>
        <p:spPr bwMode="auto">
          <a:xfrm>
            <a:off x="685800" y="1295400"/>
            <a:ext cx="7772400" cy="4114800"/>
          </a:xfrm>
          <a:prstGeom prst="rect">
            <a:avLst/>
          </a:prstGeom>
          <a:noFill/>
          <a:ln w="9525">
            <a:noFill/>
            <a:miter lim="800000"/>
            <a:headEnd/>
            <a:tailEnd/>
          </a:ln>
        </p:spPr>
        <p:txBody>
          <a:bodyPr/>
          <a:lstStyle/>
          <a:p>
            <a:pPr marL="228600" indent="-228600" algn="l">
              <a:spcBef>
                <a:spcPct val="20000"/>
              </a:spcBef>
              <a:buFontTx/>
              <a:buChar char="•"/>
            </a:pPr>
            <a:r>
              <a:rPr lang="en-US" sz="2400" b="0" dirty="0">
                <a:latin typeface="Arial" pitchFamily="34" charset="0"/>
              </a:rPr>
              <a:t>Direct and Indirect define the relationship of the cost incurred to the output provided</a:t>
            </a:r>
          </a:p>
          <a:p>
            <a:pPr marL="228600" indent="-228600" algn="l">
              <a:spcBef>
                <a:spcPct val="20000"/>
              </a:spcBef>
              <a:buFontTx/>
              <a:buChar char="•"/>
            </a:pPr>
            <a:r>
              <a:rPr lang="en-US" sz="2400" b="0" dirty="0">
                <a:latin typeface="Arial" pitchFamily="34" charset="0"/>
              </a:rPr>
              <a:t>Direct and Indirect are often contentious terms since they imply responsibility for control (view changes depending on where you sit in the organization)</a:t>
            </a:r>
            <a:endParaRPr lang="en-US" b="0" dirty="0">
              <a:latin typeface="Arial" pitchFamily="34" charset="0"/>
            </a:endParaRPr>
          </a:p>
        </p:txBody>
      </p:sp>
      <p:sp>
        <p:nvSpPr>
          <p:cNvPr id="90117" name="Rectangle 5"/>
          <p:cNvSpPr>
            <a:spLocks noChangeArrowheads="1"/>
          </p:cNvSpPr>
          <p:nvPr/>
        </p:nvSpPr>
        <p:spPr bwMode="auto">
          <a:xfrm>
            <a:off x="2881313" y="4125913"/>
            <a:ext cx="2055812" cy="1481137"/>
          </a:xfrm>
          <a:prstGeom prst="rect">
            <a:avLst/>
          </a:prstGeom>
          <a:solidFill>
            <a:srgbClr val="CCFFCC"/>
          </a:solidFill>
          <a:ln w="9525">
            <a:solidFill>
              <a:schemeClr val="tx1"/>
            </a:solidFill>
            <a:miter lim="800000"/>
            <a:headEnd/>
            <a:tailEnd/>
          </a:ln>
        </p:spPr>
        <p:txBody>
          <a:bodyPr/>
          <a:lstStyle/>
          <a:p>
            <a:pPr eaLnBrk="0" hangingPunct="0">
              <a:lnSpc>
                <a:spcPct val="110000"/>
              </a:lnSpc>
              <a:buClr>
                <a:schemeClr val="tx1"/>
              </a:buClr>
              <a:buFont typeface="Monotype Sorts"/>
              <a:buNone/>
            </a:pPr>
            <a:endParaRPr lang="en-US" sz="1400" b="1">
              <a:latin typeface="Arial" pitchFamily="34" charset="0"/>
              <a:cs typeface="Times New Roman" pitchFamily="18" charset="0"/>
            </a:endParaRPr>
          </a:p>
          <a:p>
            <a:pPr eaLnBrk="0" hangingPunct="0">
              <a:lnSpc>
                <a:spcPct val="110000"/>
              </a:lnSpc>
              <a:buClr>
                <a:schemeClr val="tx1"/>
              </a:buClr>
              <a:buFont typeface="Monotype Sorts"/>
              <a:buNone/>
            </a:pPr>
            <a:endParaRPr lang="en-US" sz="1400" b="1">
              <a:latin typeface="Arial" pitchFamily="34" charset="0"/>
              <a:cs typeface="Times New Roman" pitchFamily="18" charset="0"/>
            </a:endParaRPr>
          </a:p>
        </p:txBody>
      </p:sp>
      <p:grpSp>
        <p:nvGrpSpPr>
          <p:cNvPr id="2" name="Group 6"/>
          <p:cNvGrpSpPr>
            <a:grpSpLocks/>
          </p:cNvGrpSpPr>
          <p:nvPr/>
        </p:nvGrpSpPr>
        <p:grpSpPr bwMode="auto">
          <a:xfrm>
            <a:off x="4559300" y="5257800"/>
            <a:ext cx="847725" cy="717550"/>
            <a:chOff x="2872" y="3140"/>
            <a:chExt cx="589" cy="548"/>
          </a:xfrm>
        </p:grpSpPr>
        <p:sp>
          <p:nvSpPr>
            <p:cNvPr id="90132" name="Freeform 7"/>
            <p:cNvSpPr>
              <a:spLocks/>
            </p:cNvSpPr>
            <p:nvPr/>
          </p:nvSpPr>
          <p:spPr bwMode="auto">
            <a:xfrm>
              <a:off x="2872" y="3140"/>
              <a:ext cx="589" cy="548"/>
            </a:xfrm>
            <a:custGeom>
              <a:avLst/>
              <a:gdLst>
                <a:gd name="T0" fmla="*/ 0 w 547"/>
                <a:gd name="T1" fmla="*/ 206 h 580"/>
                <a:gd name="T2" fmla="*/ 426 w 547"/>
                <a:gd name="T3" fmla="*/ 0 h 580"/>
                <a:gd name="T4" fmla="*/ 852 w 547"/>
                <a:gd name="T5" fmla="*/ 206 h 580"/>
                <a:gd name="T6" fmla="*/ 426 w 547"/>
                <a:gd name="T7" fmla="*/ 413 h 580"/>
                <a:gd name="T8" fmla="*/ 0 w 547"/>
                <a:gd name="T9" fmla="*/ 206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0133" name="Text Box 8"/>
            <p:cNvSpPr txBox="1">
              <a:spLocks noChangeArrowheads="1"/>
            </p:cNvSpPr>
            <p:nvPr/>
          </p:nvSpPr>
          <p:spPr bwMode="blackWhite">
            <a:xfrm>
              <a:off x="2996" y="3272"/>
              <a:ext cx="364" cy="369"/>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CIV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sp>
        <p:nvSpPr>
          <p:cNvPr id="90119" name="Rectangle 9"/>
          <p:cNvSpPr>
            <a:spLocks noChangeArrowheads="1"/>
          </p:cNvSpPr>
          <p:nvPr/>
        </p:nvSpPr>
        <p:spPr bwMode="blackWhite">
          <a:xfrm>
            <a:off x="2944813" y="3778250"/>
            <a:ext cx="1912937"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Cost Center</a:t>
            </a:r>
          </a:p>
        </p:txBody>
      </p:sp>
      <p:grpSp>
        <p:nvGrpSpPr>
          <p:cNvPr id="3" name="Group 10"/>
          <p:cNvGrpSpPr>
            <a:grpSpLocks/>
          </p:cNvGrpSpPr>
          <p:nvPr/>
        </p:nvGrpSpPr>
        <p:grpSpPr bwMode="auto">
          <a:xfrm>
            <a:off x="4562475" y="5988050"/>
            <a:ext cx="847725" cy="717550"/>
            <a:chOff x="2874" y="3676"/>
            <a:chExt cx="589" cy="548"/>
          </a:xfrm>
        </p:grpSpPr>
        <p:sp>
          <p:nvSpPr>
            <p:cNvPr id="90130" name="Freeform 11"/>
            <p:cNvSpPr>
              <a:spLocks/>
            </p:cNvSpPr>
            <p:nvPr/>
          </p:nvSpPr>
          <p:spPr bwMode="auto">
            <a:xfrm>
              <a:off x="2874" y="3676"/>
              <a:ext cx="589" cy="548"/>
            </a:xfrm>
            <a:custGeom>
              <a:avLst/>
              <a:gdLst>
                <a:gd name="T0" fmla="*/ 0 w 547"/>
                <a:gd name="T1" fmla="*/ 206 h 580"/>
                <a:gd name="T2" fmla="*/ 426 w 547"/>
                <a:gd name="T3" fmla="*/ 0 h 580"/>
                <a:gd name="T4" fmla="*/ 852 w 547"/>
                <a:gd name="T5" fmla="*/ 206 h 580"/>
                <a:gd name="T6" fmla="*/ 426 w 547"/>
                <a:gd name="T7" fmla="*/ 413 h 580"/>
                <a:gd name="T8" fmla="*/ 0 w 547"/>
                <a:gd name="T9" fmla="*/ 206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0131" name="Text Box 12"/>
            <p:cNvSpPr txBox="1">
              <a:spLocks noChangeArrowheads="1"/>
            </p:cNvSpPr>
            <p:nvPr/>
          </p:nvSpPr>
          <p:spPr bwMode="blackWhite">
            <a:xfrm>
              <a:off x="2990" y="3806"/>
              <a:ext cx="370" cy="368"/>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MIL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sp>
        <p:nvSpPr>
          <p:cNvPr id="90121" name="Line 13"/>
          <p:cNvSpPr>
            <a:spLocks noChangeShapeType="1"/>
          </p:cNvSpPr>
          <p:nvPr/>
        </p:nvSpPr>
        <p:spPr bwMode="auto">
          <a:xfrm>
            <a:off x="2157413" y="4921250"/>
            <a:ext cx="714375" cy="0"/>
          </a:xfrm>
          <a:prstGeom prst="line">
            <a:avLst/>
          </a:prstGeom>
          <a:noFill/>
          <a:ln w="28575">
            <a:solidFill>
              <a:schemeClr val="tx1"/>
            </a:solidFill>
            <a:round/>
            <a:headEnd/>
            <a:tailEnd type="triangle" w="med" len="med"/>
          </a:ln>
        </p:spPr>
        <p:txBody>
          <a:bodyPr lIns="92075" tIns="0" rIns="92075" bIns="0">
            <a:spAutoFit/>
          </a:bodyPr>
          <a:lstStyle/>
          <a:p>
            <a:endParaRPr lang="en-US"/>
          </a:p>
        </p:txBody>
      </p:sp>
      <p:sp>
        <p:nvSpPr>
          <p:cNvPr id="90122" name="Rectangle 14"/>
          <p:cNvSpPr>
            <a:spLocks noChangeArrowheads="1"/>
          </p:cNvSpPr>
          <p:nvPr/>
        </p:nvSpPr>
        <p:spPr bwMode="blackWhite">
          <a:xfrm>
            <a:off x="2057400" y="4540250"/>
            <a:ext cx="874713"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a:t>
            </a:r>
          </a:p>
        </p:txBody>
      </p:sp>
      <p:sp>
        <p:nvSpPr>
          <p:cNvPr id="90123" name="Rectangle 15"/>
          <p:cNvSpPr>
            <a:spLocks noChangeArrowheads="1"/>
          </p:cNvSpPr>
          <p:nvPr/>
        </p:nvSpPr>
        <p:spPr bwMode="blackWhite">
          <a:xfrm>
            <a:off x="5097463" y="4464050"/>
            <a:ext cx="2751137" cy="581025"/>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 Relationship with # output…</a:t>
            </a:r>
          </a:p>
        </p:txBody>
      </p:sp>
      <p:sp>
        <p:nvSpPr>
          <p:cNvPr id="90124" name="Rectangle 16"/>
          <p:cNvSpPr>
            <a:spLocks noChangeArrowheads="1"/>
          </p:cNvSpPr>
          <p:nvPr/>
        </p:nvSpPr>
        <p:spPr bwMode="blackWhite">
          <a:xfrm>
            <a:off x="4957763" y="6064250"/>
            <a:ext cx="1747837"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 HRS</a:t>
            </a:r>
          </a:p>
        </p:txBody>
      </p:sp>
      <p:sp>
        <p:nvSpPr>
          <p:cNvPr id="90125" name="Line 17"/>
          <p:cNvSpPr>
            <a:spLocks noChangeShapeType="1"/>
          </p:cNvSpPr>
          <p:nvPr/>
        </p:nvSpPr>
        <p:spPr bwMode="auto">
          <a:xfrm>
            <a:off x="5562600" y="6369050"/>
            <a:ext cx="714375" cy="0"/>
          </a:xfrm>
          <a:prstGeom prst="line">
            <a:avLst/>
          </a:prstGeom>
          <a:noFill/>
          <a:ln w="28575">
            <a:solidFill>
              <a:schemeClr val="tx1"/>
            </a:solidFill>
            <a:round/>
            <a:headEnd/>
            <a:tailEnd type="triangle" w="med" len="med"/>
          </a:ln>
        </p:spPr>
        <p:txBody>
          <a:bodyPr lIns="92075" tIns="0" rIns="92075" bIns="0">
            <a:spAutoFit/>
          </a:bodyPr>
          <a:lstStyle/>
          <a:p>
            <a:endParaRPr lang="en-US"/>
          </a:p>
        </p:txBody>
      </p:sp>
      <p:sp>
        <p:nvSpPr>
          <p:cNvPr id="90126" name="Rectangle 18"/>
          <p:cNvSpPr>
            <a:spLocks noChangeArrowheads="1"/>
          </p:cNvSpPr>
          <p:nvPr/>
        </p:nvSpPr>
        <p:spPr bwMode="blackWhite">
          <a:xfrm>
            <a:off x="4953000" y="5378450"/>
            <a:ext cx="1747838"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 HRS</a:t>
            </a:r>
          </a:p>
        </p:txBody>
      </p:sp>
      <p:sp>
        <p:nvSpPr>
          <p:cNvPr id="90127" name="Line 19"/>
          <p:cNvSpPr>
            <a:spLocks noChangeShapeType="1"/>
          </p:cNvSpPr>
          <p:nvPr/>
        </p:nvSpPr>
        <p:spPr bwMode="auto">
          <a:xfrm>
            <a:off x="5557838" y="5683250"/>
            <a:ext cx="714375" cy="0"/>
          </a:xfrm>
          <a:prstGeom prst="line">
            <a:avLst/>
          </a:prstGeom>
          <a:noFill/>
          <a:ln w="28575">
            <a:solidFill>
              <a:schemeClr val="tx1"/>
            </a:solidFill>
            <a:round/>
            <a:headEnd/>
            <a:tailEnd type="triangle" w="med" len="med"/>
          </a:ln>
        </p:spPr>
        <p:txBody>
          <a:bodyPr lIns="92075" tIns="0" rIns="92075" bIns="0">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bwMode="auto">
          <a:xfrm>
            <a:off x="152400" y="1676400"/>
            <a:ext cx="4114800" cy="2438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400" b="1" smtClean="0"/>
              <a:t>	Direct Costs </a:t>
            </a:r>
            <a:r>
              <a:rPr lang="en-US" sz="2400" smtClean="0"/>
              <a:t>– A cost such as labor, materials/ supplies that can be directly traced to producing a specific </a:t>
            </a:r>
            <a:r>
              <a:rPr lang="en-US" sz="2400" u="sng" smtClean="0"/>
              <a:t>output</a:t>
            </a:r>
            <a:r>
              <a:rPr lang="en-US" sz="2400" smtClean="0"/>
              <a:t> of an organization, product/service</a:t>
            </a:r>
            <a:endParaRPr lang="en-US" sz="2400" b="1" smtClean="0"/>
          </a:p>
        </p:txBody>
      </p:sp>
      <p:sp>
        <p:nvSpPr>
          <p:cNvPr id="91139"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mtClean="0"/>
              <a:t>Direct Costs</a:t>
            </a:r>
          </a:p>
        </p:txBody>
      </p:sp>
      <p:sp>
        <p:nvSpPr>
          <p:cNvPr id="91140" name="Rectangle 4"/>
          <p:cNvSpPr>
            <a:spLocks noChangeArrowheads="1"/>
          </p:cNvSpPr>
          <p:nvPr/>
        </p:nvSpPr>
        <p:spPr bwMode="auto">
          <a:xfrm>
            <a:off x="5953125" y="3319463"/>
            <a:ext cx="1971675" cy="1862137"/>
          </a:xfrm>
          <a:prstGeom prst="rect">
            <a:avLst/>
          </a:prstGeom>
          <a:solidFill>
            <a:srgbClr val="CCFFCC"/>
          </a:solidFill>
          <a:ln w="9525">
            <a:solidFill>
              <a:schemeClr val="tx1"/>
            </a:solidFill>
            <a:miter lim="800000"/>
            <a:headEnd/>
            <a:tailEnd/>
          </a:ln>
        </p:spPr>
        <p:txBody>
          <a:bodyPr/>
          <a:lstStyle/>
          <a:p>
            <a:pPr eaLnBrk="0" hangingPunct="0">
              <a:lnSpc>
                <a:spcPct val="110000"/>
              </a:lnSpc>
              <a:buClr>
                <a:schemeClr val="tx1"/>
              </a:buClr>
              <a:buFont typeface="Monotype Sorts"/>
              <a:buNone/>
              <a:tabLst>
                <a:tab pos="1257300" algn="l"/>
                <a:tab pos="1371600" algn="l"/>
              </a:tabLst>
            </a:pPr>
            <a:endParaRPr lang="en-US" sz="1400">
              <a:latin typeface="Arial" pitchFamily="34" charset="0"/>
              <a:cs typeface="Times New Roman" pitchFamily="18" charset="0"/>
            </a:endParaRPr>
          </a:p>
        </p:txBody>
      </p:sp>
      <p:grpSp>
        <p:nvGrpSpPr>
          <p:cNvPr id="2" name="Group 5"/>
          <p:cNvGrpSpPr>
            <a:grpSpLocks/>
          </p:cNvGrpSpPr>
          <p:nvPr/>
        </p:nvGrpSpPr>
        <p:grpSpPr bwMode="auto">
          <a:xfrm>
            <a:off x="7710488" y="4768850"/>
            <a:ext cx="820737" cy="717550"/>
            <a:chOff x="4713" y="2900"/>
            <a:chExt cx="517" cy="452"/>
          </a:xfrm>
        </p:grpSpPr>
        <p:sp>
          <p:nvSpPr>
            <p:cNvPr id="91161" name="Freeform 6"/>
            <p:cNvSpPr>
              <a:spLocks/>
            </p:cNvSpPr>
            <p:nvPr/>
          </p:nvSpPr>
          <p:spPr bwMode="auto">
            <a:xfrm>
              <a:off x="4713" y="2900"/>
              <a:ext cx="517" cy="452"/>
            </a:xfrm>
            <a:custGeom>
              <a:avLst/>
              <a:gdLst>
                <a:gd name="T0" fmla="*/ 0 w 547"/>
                <a:gd name="T1" fmla="*/ 65 h 580"/>
                <a:gd name="T2" fmla="*/ 196 w 547"/>
                <a:gd name="T3" fmla="*/ 0 h 580"/>
                <a:gd name="T4" fmla="*/ 390 w 547"/>
                <a:gd name="T5" fmla="*/ 65 h 580"/>
                <a:gd name="T6" fmla="*/ 196 w 547"/>
                <a:gd name="T7" fmla="*/ 130 h 580"/>
                <a:gd name="T8" fmla="*/ 0 w 547"/>
                <a:gd name="T9" fmla="*/ 65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1162" name="Text Box 7"/>
            <p:cNvSpPr txBox="1">
              <a:spLocks noChangeArrowheads="1"/>
            </p:cNvSpPr>
            <p:nvPr/>
          </p:nvSpPr>
          <p:spPr bwMode="blackWhite">
            <a:xfrm>
              <a:off x="4806" y="2976"/>
              <a:ext cx="330" cy="304"/>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CIV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sp>
        <p:nvSpPr>
          <p:cNvPr id="91142" name="Rectangle 8"/>
          <p:cNvSpPr>
            <a:spLocks noChangeArrowheads="1"/>
          </p:cNvSpPr>
          <p:nvPr/>
        </p:nvSpPr>
        <p:spPr bwMode="blackWhite">
          <a:xfrm>
            <a:off x="6013450" y="2981325"/>
            <a:ext cx="1835150"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Cost Center: CIF</a:t>
            </a:r>
          </a:p>
        </p:txBody>
      </p:sp>
      <p:sp>
        <p:nvSpPr>
          <p:cNvPr id="91143" name="Oval 9"/>
          <p:cNvSpPr>
            <a:spLocks noChangeArrowheads="1"/>
          </p:cNvSpPr>
          <p:nvPr/>
        </p:nvSpPr>
        <p:spPr bwMode="blackWhite">
          <a:xfrm>
            <a:off x="4419600" y="4165600"/>
            <a:ext cx="1138238" cy="1092200"/>
          </a:xfrm>
          <a:prstGeom prst="ellipse">
            <a:avLst/>
          </a:prstGeom>
          <a:solidFill>
            <a:srgbClr val="FFFFCC"/>
          </a:solidFill>
          <a:ln w="12700" algn="ctr">
            <a:solidFill>
              <a:schemeClr val="tx1"/>
            </a:solidFill>
            <a:round/>
            <a:headEnd/>
            <a:tailEnd/>
          </a:ln>
        </p:spPr>
        <p:txBody>
          <a:bodyPr wrap="none" lIns="92075" tIns="46038" rIns="92075" bIns="46038" anchor="ctr"/>
          <a:lstStyle/>
          <a:p>
            <a:pPr marL="342900" indent="-342900" algn="ctr" eaLnBrk="0" hangingPunct="0">
              <a:spcAft>
                <a:spcPts val="200"/>
              </a:spcAft>
              <a:buClr>
                <a:schemeClr val="tx1"/>
              </a:buClr>
              <a:buFont typeface="Monotype Sorts"/>
              <a:buNone/>
            </a:pPr>
            <a:r>
              <a:rPr lang="en-US" sz="1400" b="1">
                <a:latin typeface="Arial" pitchFamily="34" charset="0"/>
                <a:cs typeface="Times New Roman" pitchFamily="18" charset="0"/>
              </a:rPr>
              <a:t>Military </a:t>
            </a:r>
          </a:p>
          <a:p>
            <a:pPr marL="342900" indent="-342900" algn="ctr" eaLnBrk="0" hangingPunct="0">
              <a:spcAft>
                <a:spcPts val="200"/>
              </a:spcAft>
              <a:buClr>
                <a:schemeClr val="tx1"/>
              </a:buClr>
              <a:buFont typeface="Monotype Sorts"/>
              <a:buNone/>
            </a:pPr>
            <a:r>
              <a:rPr lang="en-US" sz="1400" b="1">
                <a:latin typeface="Arial" pitchFamily="34" charset="0"/>
                <a:cs typeface="Times New Roman" pitchFamily="18" charset="0"/>
              </a:rPr>
              <a:t>Labor</a:t>
            </a:r>
          </a:p>
        </p:txBody>
      </p:sp>
      <p:sp>
        <p:nvSpPr>
          <p:cNvPr id="91144" name="Rectangle 10"/>
          <p:cNvSpPr>
            <a:spLocks noChangeArrowheads="1"/>
          </p:cNvSpPr>
          <p:nvPr/>
        </p:nvSpPr>
        <p:spPr bwMode="auto">
          <a:xfrm>
            <a:off x="5943600" y="1524000"/>
            <a:ext cx="1981200" cy="1143000"/>
          </a:xfrm>
          <a:prstGeom prst="rect">
            <a:avLst/>
          </a:prstGeom>
          <a:solidFill>
            <a:srgbClr val="CCFFCC"/>
          </a:solidFill>
          <a:ln w="9525" algn="ctr">
            <a:solidFill>
              <a:schemeClr val="tx1"/>
            </a:solidFill>
            <a:miter lim="800000"/>
            <a:headEnd/>
            <a:tailEnd/>
          </a:ln>
        </p:spPr>
        <p:txBody>
          <a:bodyPr wrap="none" anchor="ctr"/>
          <a:lstStyle/>
          <a:p>
            <a:pPr algn="ctr"/>
            <a:r>
              <a:rPr lang="en-US" sz="1400" b="1">
                <a:solidFill>
                  <a:schemeClr val="tx2"/>
                </a:solidFill>
                <a:latin typeface="Arial" pitchFamily="34" charset="0"/>
              </a:rPr>
              <a:t>Director of </a:t>
            </a:r>
          </a:p>
          <a:p>
            <a:pPr algn="ctr"/>
            <a:r>
              <a:rPr lang="en-US" sz="1400" b="1">
                <a:solidFill>
                  <a:schemeClr val="tx2"/>
                </a:solidFill>
                <a:latin typeface="Arial" pitchFamily="34" charset="0"/>
              </a:rPr>
              <a:t>Logistics (DOL)</a:t>
            </a:r>
          </a:p>
        </p:txBody>
      </p:sp>
      <p:grpSp>
        <p:nvGrpSpPr>
          <p:cNvPr id="3" name="Group 11"/>
          <p:cNvGrpSpPr>
            <a:grpSpLocks/>
          </p:cNvGrpSpPr>
          <p:nvPr/>
        </p:nvGrpSpPr>
        <p:grpSpPr bwMode="auto">
          <a:xfrm>
            <a:off x="7713663" y="5454650"/>
            <a:ext cx="820737" cy="717550"/>
            <a:chOff x="4715" y="3436"/>
            <a:chExt cx="517" cy="452"/>
          </a:xfrm>
        </p:grpSpPr>
        <p:sp>
          <p:nvSpPr>
            <p:cNvPr id="91159" name="Freeform 12"/>
            <p:cNvSpPr>
              <a:spLocks/>
            </p:cNvSpPr>
            <p:nvPr/>
          </p:nvSpPr>
          <p:spPr bwMode="auto">
            <a:xfrm>
              <a:off x="4715" y="3436"/>
              <a:ext cx="517" cy="452"/>
            </a:xfrm>
            <a:custGeom>
              <a:avLst/>
              <a:gdLst>
                <a:gd name="T0" fmla="*/ 0 w 547"/>
                <a:gd name="T1" fmla="*/ 65 h 580"/>
                <a:gd name="T2" fmla="*/ 196 w 547"/>
                <a:gd name="T3" fmla="*/ 0 h 580"/>
                <a:gd name="T4" fmla="*/ 390 w 547"/>
                <a:gd name="T5" fmla="*/ 65 h 580"/>
                <a:gd name="T6" fmla="*/ 196 w 547"/>
                <a:gd name="T7" fmla="*/ 130 h 580"/>
                <a:gd name="T8" fmla="*/ 0 w 547"/>
                <a:gd name="T9" fmla="*/ 65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1160" name="Text Box 13"/>
            <p:cNvSpPr txBox="1">
              <a:spLocks noChangeArrowheads="1"/>
            </p:cNvSpPr>
            <p:nvPr/>
          </p:nvSpPr>
          <p:spPr bwMode="blackWhite">
            <a:xfrm>
              <a:off x="4800" y="3504"/>
              <a:ext cx="336" cy="304"/>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MIL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grpSp>
        <p:nvGrpSpPr>
          <p:cNvPr id="4" name="Group 14"/>
          <p:cNvGrpSpPr>
            <a:grpSpLocks/>
          </p:cNvGrpSpPr>
          <p:nvPr/>
        </p:nvGrpSpPr>
        <p:grpSpPr bwMode="auto">
          <a:xfrm>
            <a:off x="5256213" y="2206625"/>
            <a:ext cx="687387" cy="1295400"/>
            <a:chOff x="863" y="1438"/>
            <a:chExt cx="429" cy="816"/>
          </a:xfrm>
        </p:grpSpPr>
        <p:sp>
          <p:nvSpPr>
            <p:cNvPr id="91157" name="Arc 15"/>
            <p:cNvSpPr>
              <a:spLocks/>
            </p:cNvSpPr>
            <p:nvPr/>
          </p:nvSpPr>
          <p:spPr bwMode="auto">
            <a:xfrm rot="21568244" flipH="1">
              <a:off x="863" y="1438"/>
              <a:ext cx="419" cy="816"/>
            </a:xfrm>
            <a:custGeom>
              <a:avLst/>
              <a:gdLst>
                <a:gd name="T0" fmla="*/ 0 w 22958"/>
                <a:gd name="T1" fmla="*/ 0 h 43200"/>
                <a:gd name="T2" fmla="*/ 0 w 22958"/>
                <a:gd name="T3" fmla="*/ 0 h 43200"/>
                <a:gd name="T4" fmla="*/ 0 w 22958"/>
                <a:gd name="T5" fmla="*/ 0 h 43200"/>
                <a:gd name="T6" fmla="*/ 0 60000 65536"/>
                <a:gd name="T7" fmla="*/ 0 60000 65536"/>
                <a:gd name="T8" fmla="*/ 0 60000 65536"/>
                <a:gd name="T9" fmla="*/ 0 w 22958"/>
                <a:gd name="T10" fmla="*/ 0 h 43200"/>
                <a:gd name="T11" fmla="*/ 22958 w 22958"/>
                <a:gd name="T12" fmla="*/ 43200 h 43200"/>
              </a:gdLst>
              <a:ahLst/>
              <a:cxnLst>
                <a:cxn ang="T6">
                  <a:pos x="T0" y="T1"/>
                </a:cxn>
                <a:cxn ang="T7">
                  <a:pos x="T2" y="T3"/>
                </a:cxn>
                <a:cxn ang="T8">
                  <a:pos x="T4" y="T5"/>
                </a:cxn>
              </a:cxnLst>
              <a:rect l="T9" t="T10" r="T11" b="T12"/>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p:spPr>
          <p:txBody>
            <a:bodyPr lIns="92075" tIns="0" rIns="92075" bIns="0" anchor="ctr">
              <a:spAutoFit/>
            </a:bodyPr>
            <a:lstStyle/>
            <a:p>
              <a:endParaRPr lang="en-US"/>
            </a:p>
          </p:txBody>
        </p:sp>
        <p:sp>
          <p:nvSpPr>
            <p:cNvPr id="91158" name="Line 16"/>
            <p:cNvSpPr>
              <a:spLocks noChangeShapeType="1"/>
            </p:cNvSpPr>
            <p:nvPr/>
          </p:nvSpPr>
          <p:spPr bwMode="auto">
            <a:xfrm>
              <a:off x="1244" y="2252"/>
              <a:ext cx="48" cy="0"/>
            </a:xfrm>
            <a:prstGeom prst="line">
              <a:avLst/>
            </a:prstGeom>
            <a:noFill/>
            <a:ln w="9525">
              <a:solidFill>
                <a:schemeClr val="tx1"/>
              </a:solidFill>
              <a:round/>
              <a:headEnd/>
              <a:tailEnd type="triangle" w="med" len="med"/>
            </a:ln>
          </p:spPr>
          <p:txBody>
            <a:bodyPr lIns="92075" tIns="0" rIns="92075" bIns="0">
              <a:spAutoFit/>
            </a:bodyPr>
            <a:lstStyle/>
            <a:p>
              <a:endParaRPr lang="en-US"/>
            </a:p>
          </p:txBody>
        </p:sp>
      </p:grpSp>
      <p:sp>
        <p:nvSpPr>
          <p:cNvPr id="91147" name="Line 17"/>
          <p:cNvSpPr>
            <a:spLocks noChangeShapeType="1"/>
          </p:cNvSpPr>
          <p:nvPr/>
        </p:nvSpPr>
        <p:spPr bwMode="auto">
          <a:xfrm>
            <a:off x="5562600" y="4648200"/>
            <a:ext cx="457200" cy="0"/>
          </a:xfrm>
          <a:prstGeom prst="line">
            <a:avLst/>
          </a:prstGeom>
          <a:noFill/>
          <a:ln w="12700">
            <a:solidFill>
              <a:schemeClr val="tx1"/>
            </a:solidFill>
            <a:round/>
            <a:headEnd/>
            <a:tailEnd type="triangle" w="med" len="med"/>
          </a:ln>
        </p:spPr>
        <p:txBody>
          <a:bodyPr lIns="92075" tIns="0" rIns="92075" bIns="0">
            <a:spAutoFit/>
          </a:bodyPr>
          <a:lstStyle/>
          <a:p>
            <a:endParaRPr lang="en-US"/>
          </a:p>
        </p:txBody>
      </p:sp>
      <p:sp>
        <p:nvSpPr>
          <p:cNvPr id="91148" name="Rectangle 18"/>
          <p:cNvSpPr>
            <a:spLocks noChangeArrowheads="1"/>
          </p:cNvSpPr>
          <p:nvPr/>
        </p:nvSpPr>
        <p:spPr bwMode="auto">
          <a:xfrm>
            <a:off x="5943600" y="38862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b="1">
                <a:latin typeface="Arial" pitchFamily="34" charset="0"/>
              </a:rPr>
              <a:t>Material	$$$</a:t>
            </a:r>
          </a:p>
        </p:txBody>
      </p:sp>
      <p:sp>
        <p:nvSpPr>
          <p:cNvPr id="91149" name="Rectangle 19"/>
          <p:cNvSpPr>
            <a:spLocks noChangeArrowheads="1"/>
          </p:cNvSpPr>
          <p:nvPr/>
        </p:nvSpPr>
        <p:spPr bwMode="auto">
          <a:xfrm>
            <a:off x="5943600" y="36576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b="1">
                <a:latin typeface="Arial" pitchFamily="34" charset="0"/>
              </a:rPr>
              <a:t>Labor	$$$</a:t>
            </a:r>
          </a:p>
        </p:txBody>
      </p:sp>
      <p:sp>
        <p:nvSpPr>
          <p:cNvPr id="91150" name="Rectangle 20"/>
          <p:cNvSpPr>
            <a:spLocks noChangeArrowheads="1"/>
          </p:cNvSpPr>
          <p:nvPr/>
        </p:nvSpPr>
        <p:spPr bwMode="auto">
          <a:xfrm>
            <a:off x="5943600" y="34290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solidFill>
                  <a:schemeClr val="bg2"/>
                </a:solidFill>
                <a:latin typeface="Arial" pitchFamily="34" charset="0"/>
              </a:rPr>
              <a:t>DOL Support	$$$</a:t>
            </a:r>
          </a:p>
        </p:txBody>
      </p:sp>
      <p:sp>
        <p:nvSpPr>
          <p:cNvPr id="91151" name="Rectangle 21"/>
          <p:cNvSpPr>
            <a:spLocks noChangeArrowheads="1"/>
          </p:cNvSpPr>
          <p:nvPr/>
        </p:nvSpPr>
        <p:spPr bwMode="auto">
          <a:xfrm>
            <a:off x="5943600" y="41148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b="1">
                <a:latin typeface="Arial" pitchFamily="34" charset="0"/>
              </a:rPr>
              <a:t>Contracts	$$$</a:t>
            </a:r>
          </a:p>
        </p:txBody>
      </p:sp>
      <p:sp>
        <p:nvSpPr>
          <p:cNvPr id="91152" name="Rectangle 22"/>
          <p:cNvSpPr>
            <a:spLocks noChangeArrowheads="1"/>
          </p:cNvSpPr>
          <p:nvPr/>
        </p:nvSpPr>
        <p:spPr bwMode="auto">
          <a:xfrm>
            <a:off x="5943600" y="43434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solidFill>
                  <a:schemeClr val="bg2"/>
                </a:solidFill>
                <a:latin typeface="Arial" pitchFamily="34" charset="0"/>
              </a:rPr>
              <a:t>Travel	$$$</a:t>
            </a:r>
          </a:p>
        </p:txBody>
      </p:sp>
      <p:sp>
        <p:nvSpPr>
          <p:cNvPr id="91153" name="Rectangle 23"/>
          <p:cNvSpPr>
            <a:spLocks noChangeArrowheads="1"/>
          </p:cNvSpPr>
          <p:nvPr/>
        </p:nvSpPr>
        <p:spPr bwMode="auto">
          <a:xfrm>
            <a:off x="5943600" y="45720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b="1">
                <a:latin typeface="Arial" pitchFamily="34" charset="0"/>
              </a:rPr>
              <a:t>Military Labor	$$$</a:t>
            </a:r>
          </a:p>
        </p:txBody>
      </p:sp>
      <p:sp>
        <p:nvSpPr>
          <p:cNvPr id="91154" name="Rectangle 24"/>
          <p:cNvSpPr>
            <a:spLocks noChangeArrowheads="1"/>
          </p:cNvSpPr>
          <p:nvPr/>
        </p:nvSpPr>
        <p:spPr bwMode="auto">
          <a:xfrm>
            <a:off x="5943600" y="48006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b="1">
                <a:latin typeface="Arial" pitchFamily="34" charset="0"/>
              </a:rPr>
              <a:t>Facilities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152400" y="1676400"/>
            <a:ext cx="4495800" cy="2438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400" b="1" dirty="0" smtClean="0"/>
              <a:t>	Indirect Costs</a:t>
            </a:r>
            <a:r>
              <a:rPr lang="en-US" sz="2400" dirty="0" smtClean="0"/>
              <a:t> – Costs that cannot be directly traced to a specific </a:t>
            </a:r>
            <a:r>
              <a:rPr lang="en-US" sz="2400" u="sng" dirty="0" smtClean="0"/>
              <a:t>output</a:t>
            </a:r>
            <a:r>
              <a:rPr lang="en-US" sz="2400" dirty="0" smtClean="0"/>
              <a:t>. They are often allocated on some predetermined basis and are generally synonymous with overhead, such as general  and administrative expenses.</a:t>
            </a:r>
          </a:p>
        </p:txBody>
      </p:sp>
      <p:sp>
        <p:nvSpPr>
          <p:cNvPr id="92163"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mtClean="0"/>
              <a:t>Indirect Costs</a:t>
            </a:r>
          </a:p>
        </p:txBody>
      </p:sp>
      <p:sp>
        <p:nvSpPr>
          <p:cNvPr id="92164" name="Rectangle 4"/>
          <p:cNvSpPr>
            <a:spLocks noChangeArrowheads="1"/>
          </p:cNvSpPr>
          <p:nvPr/>
        </p:nvSpPr>
        <p:spPr bwMode="auto">
          <a:xfrm>
            <a:off x="5953125" y="3319463"/>
            <a:ext cx="1971675" cy="1862137"/>
          </a:xfrm>
          <a:prstGeom prst="rect">
            <a:avLst/>
          </a:prstGeom>
          <a:solidFill>
            <a:srgbClr val="CCFFCC"/>
          </a:solidFill>
          <a:ln w="9525">
            <a:solidFill>
              <a:schemeClr val="tx1"/>
            </a:solidFill>
            <a:miter lim="800000"/>
            <a:headEnd/>
            <a:tailEnd/>
          </a:ln>
        </p:spPr>
        <p:txBody>
          <a:bodyPr/>
          <a:lstStyle/>
          <a:p>
            <a:pPr eaLnBrk="0" hangingPunct="0">
              <a:lnSpc>
                <a:spcPct val="110000"/>
              </a:lnSpc>
              <a:buClr>
                <a:schemeClr val="tx1"/>
              </a:buClr>
              <a:buFont typeface="Monotype Sorts"/>
              <a:buNone/>
              <a:tabLst>
                <a:tab pos="1257300" algn="l"/>
                <a:tab pos="1371600" algn="l"/>
              </a:tabLst>
            </a:pPr>
            <a:endParaRPr lang="en-US" sz="1400">
              <a:latin typeface="Arial" pitchFamily="34" charset="0"/>
              <a:cs typeface="Times New Roman" pitchFamily="18" charset="0"/>
            </a:endParaRPr>
          </a:p>
        </p:txBody>
      </p:sp>
      <p:grpSp>
        <p:nvGrpSpPr>
          <p:cNvPr id="2" name="Group 5"/>
          <p:cNvGrpSpPr>
            <a:grpSpLocks/>
          </p:cNvGrpSpPr>
          <p:nvPr/>
        </p:nvGrpSpPr>
        <p:grpSpPr bwMode="auto">
          <a:xfrm>
            <a:off x="7710488" y="4768850"/>
            <a:ext cx="820737" cy="717550"/>
            <a:chOff x="4713" y="2900"/>
            <a:chExt cx="517" cy="452"/>
          </a:xfrm>
        </p:grpSpPr>
        <p:sp>
          <p:nvSpPr>
            <p:cNvPr id="92185" name="Freeform 6"/>
            <p:cNvSpPr>
              <a:spLocks/>
            </p:cNvSpPr>
            <p:nvPr/>
          </p:nvSpPr>
          <p:spPr bwMode="auto">
            <a:xfrm>
              <a:off x="4713" y="2900"/>
              <a:ext cx="517" cy="452"/>
            </a:xfrm>
            <a:custGeom>
              <a:avLst/>
              <a:gdLst>
                <a:gd name="T0" fmla="*/ 0 w 547"/>
                <a:gd name="T1" fmla="*/ 65 h 580"/>
                <a:gd name="T2" fmla="*/ 196 w 547"/>
                <a:gd name="T3" fmla="*/ 0 h 580"/>
                <a:gd name="T4" fmla="*/ 390 w 547"/>
                <a:gd name="T5" fmla="*/ 65 h 580"/>
                <a:gd name="T6" fmla="*/ 196 w 547"/>
                <a:gd name="T7" fmla="*/ 130 h 580"/>
                <a:gd name="T8" fmla="*/ 0 w 547"/>
                <a:gd name="T9" fmla="*/ 65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2186" name="Text Box 7"/>
            <p:cNvSpPr txBox="1">
              <a:spLocks noChangeArrowheads="1"/>
            </p:cNvSpPr>
            <p:nvPr/>
          </p:nvSpPr>
          <p:spPr bwMode="blackWhite">
            <a:xfrm>
              <a:off x="4806" y="2976"/>
              <a:ext cx="330" cy="304"/>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CIV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sp>
        <p:nvSpPr>
          <p:cNvPr id="92166" name="Rectangle 8"/>
          <p:cNvSpPr>
            <a:spLocks noChangeArrowheads="1"/>
          </p:cNvSpPr>
          <p:nvPr/>
        </p:nvSpPr>
        <p:spPr bwMode="blackWhite">
          <a:xfrm>
            <a:off x="6013450" y="2981325"/>
            <a:ext cx="1835150"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Cost Center: CIF</a:t>
            </a:r>
          </a:p>
        </p:txBody>
      </p:sp>
      <p:sp>
        <p:nvSpPr>
          <p:cNvPr id="92168" name="Rectangle 10"/>
          <p:cNvSpPr>
            <a:spLocks noChangeArrowheads="1"/>
          </p:cNvSpPr>
          <p:nvPr/>
        </p:nvSpPr>
        <p:spPr bwMode="auto">
          <a:xfrm>
            <a:off x="5943600" y="1524000"/>
            <a:ext cx="1981200" cy="1143000"/>
          </a:xfrm>
          <a:prstGeom prst="rect">
            <a:avLst/>
          </a:prstGeom>
          <a:solidFill>
            <a:srgbClr val="CCFFCC"/>
          </a:solidFill>
          <a:ln w="9525" algn="ctr">
            <a:solidFill>
              <a:schemeClr val="tx1"/>
            </a:solidFill>
            <a:miter lim="800000"/>
            <a:headEnd/>
            <a:tailEnd/>
          </a:ln>
        </p:spPr>
        <p:txBody>
          <a:bodyPr wrap="none" anchor="ctr"/>
          <a:lstStyle/>
          <a:p>
            <a:pPr algn="ctr"/>
            <a:r>
              <a:rPr lang="en-US" sz="1400" b="1">
                <a:solidFill>
                  <a:schemeClr val="tx2"/>
                </a:solidFill>
                <a:latin typeface="Arial" pitchFamily="34" charset="0"/>
              </a:rPr>
              <a:t>Director of </a:t>
            </a:r>
          </a:p>
          <a:p>
            <a:pPr algn="ctr"/>
            <a:r>
              <a:rPr lang="en-US" sz="1400" b="1">
                <a:solidFill>
                  <a:schemeClr val="tx2"/>
                </a:solidFill>
                <a:latin typeface="Arial" pitchFamily="34" charset="0"/>
              </a:rPr>
              <a:t>Logistics (DOL)</a:t>
            </a:r>
          </a:p>
        </p:txBody>
      </p:sp>
      <p:grpSp>
        <p:nvGrpSpPr>
          <p:cNvPr id="3" name="Group 11"/>
          <p:cNvGrpSpPr>
            <a:grpSpLocks/>
          </p:cNvGrpSpPr>
          <p:nvPr/>
        </p:nvGrpSpPr>
        <p:grpSpPr bwMode="auto">
          <a:xfrm>
            <a:off x="7713663" y="5454650"/>
            <a:ext cx="820737" cy="717550"/>
            <a:chOff x="4715" y="3436"/>
            <a:chExt cx="517" cy="452"/>
          </a:xfrm>
        </p:grpSpPr>
        <p:sp>
          <p:nvSpPr>
            <p:cNvPr id="92183" name="Freeform 12"/>
            <p:cNvSpPr>
              <a:spLocks/>
            </p:cNvSpPr>
            <p:nvPr/>
          </p:nvSpPr>
          <p:spPr bwMode="auto">
            <a:xfrm>
              <a:off x="4715" y="3436"/>
              <a:ext cx="517" cy="452"/>
            </a:xfrm>
            <a:custGeom>
              <a:avLst/>
              <a:gdLst>
                <a:gd name="T0" fmla="*/ 0 w 547"/>
                <a:gd name="T1" fmla="*/ 65 h 580"/>
                <a:gd name="T2" fmla="*/ 196 w 547"/>
                <a:gd name="T3" fmla="*/ 0 h 580"/>
                <a:gd name="T4" fmla="*/ 390 w 547"/>
                <a:gd name="T5" fmla="*/ 65 h 580"/>
                <a:gd name="T6" fmla="*/ 196 w 547"/>
                <a:gd name="T7" fmla="*/ 130 h 580"/>
                <a:gd name="T8" fmla="*/ 0 w 547"/>
                <a:gd name="T9" fmla="*/ 65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2184" name="Text Box 13"/>
            <p:cNvSpPr txBox="1">
              <a:spLocks noChangeArrowheads="1"/>
            </p:cNvSpPr>
            <p:nvPr/>
          </p:nvSpPr>
          <p:spPr bwMode="blackWhite">
            <a:xfrm>
              <a:off x="4800" y="3504"/>
              <a:ext cx="336" cy="304"/>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MIL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grpSp>
        <p:nvGrpSpPr>
          <p:cNvPr id="4" name="Group 14"/>
          <p:cNvGrpSpPr>
            <a:grpSpLocks/>
          </p:cNvGrpSpPr>
          <p:nvPr/>
        </p:nvGrpSpPr>
        <p:grpSpPr bwMode="auto">
          <a:xfrm>
            <a:off x="5256213" y="2206625"/>
            <a:ext cx="687387" cy="1295400"/>
            <a:chOff x="863" y="1438"/>
            <a:chExt cx="429" cy="816"/>
          </a:xfrm>
        </p:grpSpPr>
        <p:sp>
          <p:nvSpPr>
            <p:cNvPr id="92181" name="Arc 15"/>
            <p:cNvSpPr>
              <a:spLocks/>
            </p:cNvSpPr>
            <p:nvPr/>
          </p:nvSpPr>
          <p:spPr bwMode="auto">
            <a:xfrm rot="21568244" flipH="1">
              <a:off x="863" y="1438"/>
              <a:ext cx="419" cy="816"/>
            </a:xfrm>
            <a:custGeom>
              <a:avLst/>
              <a:gdLst>
                <a:gd name="T0" fmla="*/ 0 w 22958"/>
                <a:gd name="T1" fmla="*/ 0 h 43200"/>
                <a:gd name="T2" fmla="*/ 0 w 22958"/>
                <a:gd name="T3" fmla="*/ 0 h 43200"/>
                <a:gd name="T4" fmla="*/ 0 w 22958"/>
                <a:gd name="T5" fmla="*/ 0 h 43200"/>
                <a:gd name="T6" fmla="*/ 0 60000 65536"/>
                <a:gd name="T7" fmla="*/ 0 60000 65536"/>
                <a:gd name="T8" fmla="*/ 0 60000 65536"/>
                <a:gd name="T9" fmla="*/ 0 w 22958"/>
                <a:gd name="T10" fmla="*/ 0 h 43200"/>
                <a:gd name="T11" fmla="*/ 22958 w 22958"/>
                <a:gd name="T12" fmla="*/ 43200 h 43200"/>
              </a:gdLst>
              <a:ahLst/>
              <a:cxnLst>
                <a:cxn ang="T6">
                  <a:pos x="T0" y="T1"/>
                </a:cxn>
                <a:cxn ang="T7">
                  <a:pos x="T2" y="T3"/>
                </a:cxn>
                <a:cxn ang="T8">
                  <a:pos x="T4" y="T5"/>
                </a:cxn>
              </a:cxnLst>
              <a:rect l="T9" t="T10" r="T11" b="T12"/>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p:spPr>
          <p:txBody>
            <a:bodyPr lIns="92075" tIns="0" rIns="92075" bIns="0" anchor="ctr">
              <a:spAutoFit/>
            </a:bodyPr>
            <a:lstStyle/>
            <a:p>
              <a:endParaRPr lang="en-US"/>
            </a:p>
          </p:txBody>
        </p:sp>
        <p:sp>
          <p:nvSpPr>
            <p:cNvPr id="92182" name="Line 16"/>
            <p:cNvSpPr>
              <a:spLocks noChangeShapeType="1"/>
            </p:cNvSpPr>
            <p:nvPr/>
          </p:nvSpPr>
          <p:spPr bwMode="auto">
            <a:xfrm>
              <a:off x="1244" y="2252"/>
              <a:ext cx="48" cy="0"/>
            </a:xfrm>
            <a:prstGeom prst="line">
              <a:avLst/>
            </a:prstGeom>
            <a:noFill/>
            <a:ln w="9525">
              <a:solidFill>
                <a:schemeClr val="tx1"/>
              </a:solidFill>
              <a:round/>
              <a:headEnd/>
              <a:tailEnd type="triangle" w="med" len="med"/>
            </a:ln>
          </p:spPr>
          <p:txBody>
            <a:bodyPr lIns="92075" tIns="0" rIns="92075" bIns="0">
              <a:spAutoFit/>
            </a:bodyPr>
            <a:lstStyle/>
            <a:p>
              <a:endParaRPr lang="en-US"/>
            </a:p>
          </p:txBody>
        </p:sp>
      </p:grpSp>
      <p:sp>
        <p:nvSpPr>
          <p:cNvPr id="92172" name="Rectangle 18"/>
          <p:cNvSpPr>
            <a:spLocks noChangeArrowheads="1"/>
          </p:cNvSpPr>
          <p:nvPr/>
        </p:nvSpPr>
        <p:spPr bwMode="auto">
          <a:xfrm>
            <a:off x="5943600" y="38862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solidFill>
                  <a:schemeClr val="bg2"/>
                </a:solidFill>
                <a:latin typeface="Arial" pitchFamily="34" charset="0"/>
              </a:rPr>
              <a:t>Material	$$$</a:t>
            </a:r>
          </a:p>
        </p:txBody>
      </p:sp>
      <p:sp>
        <p:nvSpPr>
          <p:cNvPr id="92173" name="Rectangle 19"/>
          <p:cNvSpPr>
            <a:spLocks noChangeArrowheads="1"/>
          </p:cNvSpPr>
          <p:nvPr/>
        </p:nvSpPr>
        <p:spPr bwMode="auto">
          <a:xfrm>
            <a:off x="5943600" y="36576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solidFill>
                  <a:schemeClr val="bg2"/>
                </a:solidFill>
                <a:latin typeface="Arial" pitchFamily="34" charset="0"/>
              </a:rPr>
              <a:t>Labor	$$$</a:t>
            </a:r>
          </a:p>
        </p:txBody>
      </p:sp>
      <p:sp>
        <p:nvSpPr>
          <p:cNvPr id="92174" name="Rectangle 20"/>
          <p:cNvSpPr>
            <a:spLocks noChangeArrowheads="1"/>
          </p:cNvSpPr>
          <p:nvPr/>
        </p:nvSpPr>
        <p:spPr bwMode="auto">
          <a:xfrm>
            <a:off x="5943600" y="34290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b="1">
                <a:latin typeface="Arial" pitchFamily="34" charset="0"/>
              </a:rPr>
              <a:t>DOL Support	$$$</a:t>
            </a:r>
          </a:p>
        </p:txBody>
      </p:sp>
      <p:sp>
        <p:nvSpPr>
          <p:cNvPr id="92175" name="Rectangle 21"/>
          <p:cNvSpPr>
            <a:spLocks noChangeArrowheads="1"/>
          </p:cNvSpPr>
          <p:nvPr/>
        </p:nvSpPr>
        <p:spPr bwMode="auto">
          <a:xfrm>
            <a:off x="5943600" y="41148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solidFill>
                  <a:schemeClr val="bg2"/>
                </a:solidFill>
                <a:latin typeface="Arial" pitchFamily="34" charset="0"/>
              </a:rPr>
              <a:t>Contracts	$$$</a:t>
            </a:r>
          </a:p>
        </p:txBody>
      </p:sp>
      <p:sp>
        <p:nvSpPr>
          <p:cNvPr id="92176" name="Rectangle 22"/>
          <p:cNvSpPr>
            <a:spLocks noChangeArrowheads="1"/>
          </p:cNvSpPr>
          <p:nvPr/>
        </p:nvSpPr>
        <p:spPr bwMode="auto">
          <a:xfrm>
            <a:off x="5943600" y="43434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b="1">
                <a:latin typeface="Arial" pitchFamily="34" charset="0"/>
              </a:rPr>
              <a:t>Travel	$$$</a:t>
            </a:r>
          </a:p>
        </p:txBody>
      </p:sp>
      <p:sp>
        <p:nvSpPr>
          <p:cNvPr id="92177" name="Rectangle 23"/>
          <p:cNvSpPr>
            <a:spLocks noChangeArrowheads="1"/>
          </p:cNvSpPr>
          <p:nvPr/>
        </p:nvSpPr>
        <p:spPr bwMode="auto">
          <a:xfrm>
            <a:off x="5943600" y="45720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solidFill>
                  <a:schemeClr val="bg2"/>
                </a:solidFill>
                <a:latin typeface="Arial" pitchFamily="34" charset="0"/>
              </a:rPr>
              <a:t>Military Labor	$$$</a:t>
            </a:r>
          </a:p>
        </p:txBody>
      </p:sp>
      <p:sp>
        <p:nvSpPr>
          <p:cNvPr id="92178" name="Rectangle 24"/>
          <p:cNvSpPr>
            <a:spLocks noChangeArrowheads="1"/>
          </p:cNvSpPr>
          <p:nvPr/>
        </p:nvSpPr>
        <p:spPr bwMode="auto">
          <a:xfrm>
            <a:off x="5943600" y="4800600"/>
            <a:ext cx="2209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solidFill>
                  <a:schemeClr val="bg2"/>
                </a:solidFill>
                <a:latin typeface="Arial" pitchFamily="34" charset="0"/>
              </a:rPr>
              <a:t>Facilities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smtClean="0"/>
              <a:t>Recurring vs Non Recurring</a:t>
            </a:r>
          </a:p>
        </p:txBody>
      </p:sp>
      <p:sp>
        <p:nvSpPr>
          <p:cNvPr id="93187" name="Rectangle 5"/>
          <p:cNvSpPr>
            <a:spLocks noChangeArrowheads="1"/>
          </p:cNvSpPr>
          <p:nvPr/>
        </p:nvSpPr>
        <p:spPr bwMode="auto">
          <a:xfrm>
            <a:off x="762000" y="1828800"/>
            <a:ext cx="7391400" cy="3693319"/>
          </a:xfrm>
          <a:prstGeom prst="rect">
            <a:avLst/>
          </a:prstGeom>
          <a:noFill/>
          <a:ln w="12700" algn="ctr">
            <a:noFill/>
            <a:miter lim="800000"/>
            <a:headEnd/>
            <a:tailEnd/>
          </a:ln>
        </p:spPr>
        <p:txBody>
          <a:bodyPr lIns="92075" tIns="0" rIns="92075" bIns="0">
            <a:spAutoFit/>
          </a:bodyPr>
          <a:lstStyle/>
          <a:p>
            <a:pPr marL="228600" indent="-228600" algn="l">
              <a:buClr>
                <a:schemeClr val="tx1"/>
              </a:buClr>
              <a:buFontTx/>
              <a:buChar char="•"/>
            </a:pPr>
            <a:r>
              <a:rPr lang="en-US" sz="2400" b="0" dirty="0">
                <a:latin typeface="Arial" pitchFamily="34" charset="0"/>
              </a:rPr>
              <a:t>The terms </a:t>
            </a:r>
            <a:r>
              <a:rPr lang="en-US" sz="2400" dirty="0">
                <a:latin typeface="Arial" pitchFamily="34" charset="0"/>
              </a:rPr>
              <a:t>Recurring</a:t>
            </a:r>
            <a:r>
              <a:rPr lang="en-US" sz="2400" b="0" dirty="0">
                <a:latin typeface="Arial" pitchFamily="34" charset="0"/>
              </a:rPr>
              <a:t> and </a:t>
            </a:r>
            <a:r>
              <a:rPr lang="en-US" sz="2400" dirty="0">
                <a:latin typeface="Arial" pitchFamily="34" charset="0"/>
              </a:rPr>
              <a:t>Non-Recurring</a:t>
            </a:r>
            <a:r>
              <a:rPr lang="en-US" sz="2400" b="0" dirty="0">
                <a:latin typeface="Arial" pitchFamily="34" charset="0"/>
              </a:rPr>
              <a:t> define regularity of the occurrence of the expense</a:t>
            </a:r>
          </a:p>
          <a:p>
            <a:pPr marL="228600" indent="-228600" algn="l">
              <a:buClr>
                <a:schemeClr val="tx1"/>
              </a:buClr>
              <a:buFontTx/>
              <a:buChar char="•"/>
            </a:pPr>
            <a:endParaRPr lang="en-US" sz="2400" b="0" dirty="0">
              <a:latin typeface="Arial" pitchFamily="34" charset="0"/>
            </a:endParaRPr>
          </a:p>
          <a:p>
            <a:pPr marL="228600" indent="-228600" algn="l">
              <a:buClr>
                <a:schemeClr val="tx1"/>
              </a:buClr>
              <a:buFontTx/>
              <a:buChar char="•"/>
            </a:pPr>
            <a:r>
              <a:rPr lang="en-US" sz="2400" dirty="0">
                <a:latin typeface="Arial" pitchFamily="34" charset="0"/>
              </a:rPr>
              <a:t>Recurring</a:t>
            </a:r>
            <a:r>
              <a:rPr lang="en-US" sz="2400" b="0" dirty="0">
                <a:latin typeface="Arial" pitchFamily="34" charset="0"/>
              </a:rPr>
              <a:t> Costs are those that incur repeatedly for each organization and/or product/service produced (e.g. payroll, materials)</a:t>
            </a:r>
          </a:p>
          <a:p>
            <a:pPr marL="228600" indent="-228600" algn="l">
              <a:buClr>
                <a:schemeClr val="tx1"/>
              </a:buClr>
              <a:buFontTx/>
              <a:buChar char="•"/>
            </a:pPr>
            <a:endParaRPr lang="en-US" sz="2400" b="0" dirty="0">
              <a:latin typeface="Arial" pitchFamily="34" charset="0"/>
            </a:endParaRPr>
          </a:p>
          <a:p>
            <a:pPr marL="228600" indent="-228600" algn="l">
              <a:buClr>
                <a:schemeClr val="tx1"/>
              </a:buClr>
              <a:buFontTx/>
              <a:buChar char="•"/>
            </a:pPr>
            <a:r>
              <a:rPr lang="en-US" sz="2400" dirty="0">
                <a:latin typeface="Arial" pitchFamily="34" charset="0"/>
              </a:rPr>
              <a:t>Non-Recurring</a:t>
            </a:r>
            <a:r>
              <a:rPr lang="en-US" sz="2400" b="0" dirty="0">
                <a:latin typeface="Arial" pitchFamily="34" charset="0"/>
              </a:rPr>
              <a:t> Costs are those that are unusual and unlikely to occur again (e.g. Hurricane, GFEBS deployment)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mtClean="0"/>
              <a:t>Fixed vs Variable</a:t>
            </a:r>
          </a:p>
        </p:txBody>
      </p:sp>
      <p:sp>
        <p:nvSpPr>
          <p:cNvPr id="94211" name="Rectangle 3"/>
          <p:cNvSpPr>
            <a:spLocks noChangeArrowheads="1"/>
          </p:cNvSpPr>
          <p:nvPr/>
        </p:nvSpPr>
        <p:spPr bwMode="auto">
          <a:xfrm>
            <a:off x="685800" y="1447800"/>
            <a:ext cx="7772400" cy="4114800"/>
          </a:xfrm>
          <a:prstGeom prst="rect">
            <a:avLst/>
          </a:prstGeom>
          <a:noFill/>
          <a:ln w="9525">
            <a:noFill/>
            <a:miter lim="800000"/>
            <a:headEnd/>
            <a:tailEnd/>
          </a:ln>
        </p:spPr>
        <p:txBody>
          <a:bodyPr/>
          <a:lstStyle/>
          <a:p>
            <a:pPr marL="228600" indent="-228600" algn="l">
              <a:spcBef>
                <a:spcPct val="20000"/>
              </a:spcBef>
              <a:buFontTx/>
              <a:buChar char="•"/>
            </a:pPr>
            <a:r>
              <a:rPr lang="en-US" sz="2400" dirty="0">
                <a:latin typeface="Arial" pitchFamily="34" charset="0"/>
              </a:rPr>
              <a:t>Fixed</a:t>
            </a:r>
            <a:r>
              <a:rPr lang="en-US" sz="2400" b="0" dirty="0">
                <a:latin typeface="Arial" pitchFamily="34" charset="0"/>
              </a:rPr>
              <a:t> and </a:t>
            </a:r>
            <a:r>
              <a:rPr lang="en-US" sz="2400" dirty="0">
                <a:latin typeface="Arial" pitchFamily="34" charset="0"/>
              </a:rPr>
              <a:t>Variable</a:t>
            </a:r>
            <a:r>
              <a:rPr lang="en-US" sz="2400" b="0" dirty="0">
                <a:latin typeface="Arial" pitchFamily="34" charset="0"/>
              </a:rPr>
              <a:t> define the influence on the dollar relationship of the cost incurred to the output provided</a:t>
            </a:r>
          </a:p>
          <a:p>
            <a:pPr marL="228600" indent="-228600" algn="l">
              <a:spcBef>
                <a:spcPct val="20000"/>
              </a:spcBef>
              <a:buFontTx/>
              <a:buChar char="•"/>
            </a:pPr>
            <a:r>
              <a:rPr lang="en-US" sz="2400" b="0" dirty="0">
                <a:latin typeface="Arial" pitchFamily="34" charset="0"/>
              </a:rPr>
              <a:t>Are defined within a relevant time, such as the plan cycle (i.e. 1 year.)</a:t>
            </a:r>
            <a:endParaRPr lang="en-US" b="0" dirty="0">
              <a:latin typeface="Arial" pitchFamily="34" charset="0"/>
            </a:endParaRPr>
          </a:p>
        </p:txBody>
      </p:sp>
      <p:sp>
        <p:nvSpPr>
          <p:cNvPr id="94212" name="Rectangle 4"/>
          <p:cNvSpPr>
            <a:spLocks noChangeArrowheads="1"/>
          </p:cNvSpPr>
          <p:nvPr/>
        </p:nvSpPr>
        <p:spPr bwMode="auto">
          <a:xfrm>
            <a:off x="2881313" y="3821113"/>
            <a:ext cx="2055812" cy="1481137"/>
          </a:xfrm>
          <a:prstGeom prst="rect">
            <a:avLst/>
          </a:prstGeom>
          <a:solidFill>
            <a:srgbClr val="CCFFCC"/>
          </a:solidFill>
          <a:ln w="9525">
            <a:solidFill>
              <a:schemeClr val="tx1"/>
            </a:solidFill>
            <a:miter lim="800000"/>
            <a:headEnd/>
            <a:tailEnd/>
          </a:ln>
        </p:spPr>
        <p:txBody>
          <a:bodyPr/>
          <a:lstStyle/>
          <a:p>
            <a:pPr eaLnBrk="0" hangingPunct="0">
              <a:lnSpc>
                <a:spcPct val="110000"/>
              </a:lnSpc>
              <a:buClr>
                <a:schemeClr val="tx1"/>
              </a:buClr>
              <a:buFont typeface="Monotype Sorts"/>
              <a:buNone/>
            </a:pPr>
            <a:endParaRPr lang="en-US" sz="1400" b="1">
              <a:latin typeface="Arial" pitchFamily="34" charset="0"/>
              <a:cs typeface="Times New Roman" pitchFamily="18" charset="0"/>
            </a:endParaRPr>
          </a:p>
          <a:p>
            <a:pPr eaLnBrk="0" hangingPunct="0">
              <a:lnSpc>
                <a:spcPct val="110000"/>
              </a:lnSpc>
              <a:buClr>
                <a:schemeClr val="tx1"/>
              </a:buClr>
              <a:buFont typeface="Monotype Sorts"/>
              <a:buNone/>
            </a:pPr>
            <a:endParaRPr lang="en-US" sz="1400" b="1">
              <a:latin typeface="Arial" pitchFamily="34" charset="0"/>
              <a:cs typeface="Times New Roman" pitchFamily="18" charset="0"/>
            </a:endParaRPr>
          </a:p>
        </p:txBody>
      </p:sp>
      <p:grpSp>
        <p:nvGrpSpPr>
          <p:cNvPr id="2" name="Group 5"/>
          <p:cNvGrpSpPr>
            <a:grpSpLocks/>
          </p:cNvGrpSpPr>
          <p:nvPr/>
        </p:nvGrpSpPr>
        <p:grpSpPr bwMode="auto">
          <a:xfrm>
            <a:off x="4559300" y="4953000"/>
            <a:ext cx="847725" cy="717550"/>
            <a:chOff x="2872" y="3140"/>
            <a:chExt cx="589" cy="548"/>
          </a:xfrm>
        </p:grpSpPr>
        <p:sp>
          <p:nvSpPr>
            <p:cNvPr id="94227" name="Freeform 6"/>
            <p:cNvSpPr>
              <a:spLocks/>
            </p:cNvSpPr>
            <p:nvPr/>
          </p:nvSpPr>
          <p:spPr bwMode="auto">
            <a:xfrm>
              <a:off x="2872" y="3140"/>
              <a:ext cx="589" cy="548"/>
            </a:xfrm>
            <a:custGeom>
              <a:avLst/>
              <a:gdLst>
                <a:gd name="T0" fmla="*/ 0 w 547"/>
                <a:gd name="T1" fmla="*/ 206 h 580"/>
                <a:gd name="T2" fmla="*/ 426 w 547"/>
                <a:gd name="T3" fmla="*/ 0 h 580"/>
                <a:gd name="T4" fmla="*/ 852 w 547"/>
                <a:gd name="T5" fmla="*/ 206 h 580"/>
                <a:gd name="T6" fmla="*/ 426 w 547"/>
                <a:gd name="T7" fmla="*/ 413 h 580"/>
                <a:gd name="T8" fmla="*/ 0 w 547"/>
                <a:gd name="T9" fmla="*/ 206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4228" name="Text Box 7"/>
            <p:cNvSpPr txBox="1">
              <a:spLocks noChangeArrowheads="1"/>
            </p:cNvSpPr>
            <p:nvPr/>
          </p:nvSpPr>
          <p:spPr bwMode="blackWhite">
            <a:xfrm>
              <a:off x="2996" y="3272"/>
              <a:ext cx="364" cy="369"/>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CIV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sp>
        <p:nvSpPr>
          <p:cNvPr id="94214" name="Rectangle 8"/>
          <p:cNvSpPr>
            <a:spLocks noChangeArrowheads="1"/>
          </p:cNvSpPr>
          <p:nvPr/>
        </p:nvSpPr>
        <p:spPr bwMode="blackWhite">
          <a:xfrm>
            <a:off x="2944813" y="3473450"/>
            <a:ext cx="1912937"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Cost Center</a:t>
            </a:r>
          </a:p>
        </p:txBody>
      </p:sp>
      <p:grpSp>
        <p:nvGrpSpPr>
          <p:cNvPr id="3" name="Group 9"/>
          <p:cNvGrpSpPr>
            <a:grpSpLocks/>
          </p:cNvGrpSpPr>
          <p:nvPr/>
        </p:nvGrpSpPr>
        <p:grpSpPr bwMode="auto">
          <a:xfrm>
            <a:off x="4562475" y="5683250"/>
            <a:ext cx="847725" cy="717550"/>
            <a:chOff x="2874" y="3676"/>
            <a:chExt cx="589" cy="548"/>
          </a:xfrm>
        </p:grpSpPr>
        <p:sp>
          <p:nvSpPr>
            <p:cNvPr id="94225" name="Freeform 10"/>
            <p:cNvSpPr>
              <a:spLocks/>
            </p:cNvSpPr>
            <p:nvPr/>
          </p:nvSpPr>
          <p:spPr bwMode="auto">
            <a:xfrm>
              <a:off x="2874" y="3676"/>
              <a:ext cx="589" cy="548"/>
            </a:xfrm>
            <a:custGeom>
              <a:avLst/>
              <a:gdLst>
                <a:gd name="T0" fmla="*/ 0 w 547"/>
                <a:gd name="T1" fmla="*/ 206 h 580"/>
                <a:gd name="T2" fmla="*/ 426 w 547"/>
                <a:gd name="T3" fmla="*/ 0 h 580"/>
                <a:gd name="T4" fmla="*/ 852 w 547"/>
                <a:gd name="T5" fmla="*/ 206 h 580"/>
                <a:gd name="T6" fmla="*/ 426 w 547"/>
                <a:gd name="T7" fmla="*/ 413 h 580"/>
                <a:gd name="T8" fmla="*/ 0 w 547"/>
                <a:gd name="T9" fmla="*/ 206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4226" name="Text Box 11"/>
            <p:cNvSpPr txBox="1">
              <a:spLocks noChangeArrowheads="1"/>
            </p:cNvSpPr>
            <p:nvPr/>
          </p:nvSpPr>
          <p:spPr bwMode="blackWhite">
            <a:xfrm>
              <a:off x="2990" y="3806"/>
              <a:ext cx="370" cy="368"/>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MIL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sp>
        <p:nvSpPr>
          <p:cNvPr id="94216" name="Line 12"/>
          <p:cNvSpPr>
            <a:spLocks noChangeShapeType="1"/>
          </p:cNvSpPr>
          <p:nvPr/>
        </p:nvSpPr>
        <p:spPr bwMode="auto">
          <a:xfrm>
            <a:off x="2157413" y="4616450"/>
            <a:ext cx="714375" cy="0"/>
          </a:xfrm>
          <a:prstGeom prst="line">
            <a:avLst/>
          </a:prstGeom>
          <a:noFill/>
          <a:ln w="28575">
            <a:solidFill>
              <a:schemeClr val="tx1"/>
            </a:solidFill>
            <a:round/>
            <a:headEnd/>
            <a:tailEnd type="triangle" w="med" len="med"/>
          </a:ln>
        </p:spPr>
        <p:txBody>
          <a:bodyPr lIns="92075" tIns="0" rIns="92075" bIns="0">
            <a:spAutoFit/>
          </a:bodyPr>
          <a:lstStyle/>
          <a:p>
            <a:endParaRPr lang="en-US"/>
          </a:p>
        </p:txBody>
      </p:sp>
      <p:sp>
        <p:nvSpPr>
          <p:cNvPr id="94217" name="Rectangle 13"/>
          <p:cNvSpPr>
            <a:spLocks noChangeArrowheads="1"/>
          </p:cNvSpPr>
          <p:nvPr/>
        </p:nvSpPr>
        <p:spPr bwMode="blackWhite">
          <a:xfrm>
            <a:off x="2057400" y="4235450"/>
            <a:ext cx="874713"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a:t>
            </a:r>
          </a:p>
        </p:txBody>
      </p:sp>
      <p:sp>
        <p:nvSpPr>
          <p:cNvPr id="94218" name="Rectangle 14"/>
          <p:cNvSpPr>
            <a:spLocks noChangeArrowheads="1"/>
          </p:cNvSpPr>
          <p:nvPr/>
        </p:nvSpPr>
        <p:spPr bwMode="blackWhite">
          <a:xfrm>
            <a:off x="5097463" y="3962400"/>
            <a:ext cx="3360737" cy="581025"/>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Influence on $$s in relationship with # output…</a:t>
            </a:r>
          </a:p>
        </p:txBody>
      </p:sp>
      <p:sp>
        <p:nvSpPr>
          <p:cNvPr id="94219" name="Rectangle 15"/>
          <p:cNvSpPr>
            <a:spLocks noChangeArrowheads="1"/>
          </p:cNvSpPr>
          <p:nvPr/>
        </p:nvSpPr>
        <p:spPr bwMode="blackWhite">
          <a:xfrm>
            <a:off x="4957763" y="5759450"/>
            <a:ext cx="1747837"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 HRS</a:t>
            </a:r>
          </a:p>
        </p:txBody>
      </p:sp>
      <p:sp>
        <p:nvSpPr>
          <p:cNvPr id="94220" name="Line 16"/>
          <p:cNvSpPr>
            <a:spLocks noChangeShapeType="1"/>
          </p:cNvSpPr>
          <p:nvPr/>
        </p:nvSpPr>
        <p:spPr bwMode="auto">
          <a:xfrm>
            <a:off x="5562600" y="6064250"/>
            <a:ext cx="714375" cy="0"/>
          </a:xfrm>
          <a:prstGeom prst="line">
            <a:avLst/>
          </a:prstGeom>
          <a:noFill/>
          <a:ln w="28575">
            <a:solidFill>
              <a:schemeClr val="tx1"/>
            </a:solidFill>
            <a:round/>
            <a:headEnd/>
            <a:tailEnd type="triangle" w="med" len="med"/>
          </a:ln>
        </p:spPr>
        <p:txBody>
          <a:bodyPr lIns="92075" tIns="0" rIns="92075" bIns="0">
            <a:spAutoFit/>
          </a:bodyPr>
          <a:lstStyle/>
          <a:p>
            <a:endParaRPr lang="en-US"/>
          </a:p>
        </p:txBody>
      </p:sp>
      <p:sp>
        <p:nvSpPr>
          <p:cNvPr id="94221" name="Rectangle 17"/>
          <p:cNvSpPr>
            <a:spLocks noChangeArrowheads="1"/>
          </p:cNvSpPr>
          <p:nvPr/>
        </p:nvSpPr>
        <p:spPr bwMode="blackWhite">
          <a:xfrm>
            <a:off x="4953000" y="5073650"/>
            <a:ext cx="1747838"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 HRS</a:t>
            </a:r>
          </a:p>
        </p:txBody>
      </p:sp>
      <p:sp>
        <p:nvSpPr>
          <p:cNvPr id="94222" name="Line 18"/>
          <p:cNvSpPr>
            <a:spLocks noChangeShapeType="1"/>
          </p:cNvSpPr>
          <p:nvPr/>
        </p:nvSpPr>
        <p:spPr bwMode="auto">
          <a:xfrm>
            <a:off x="5557838" y="5378450"/>
            <a:ext cx="714375" cy="0"/>
          </a:xfrm>
          <a:prstGeom prst="line">
            <a:avLst/>
          </a:prstGeom>
          <a:noFill/>
          <a:ln w="28575">
            <a:solidFill>
              <a:schemeClr val="tx1"/>
            </a:solidFill>
            <a:round/>
            <a:headEnd/>
            <a:tailEnd type="triangle" w="med" len="med"/>
          </a:ln>
        </p:spPr>
        <p:txBody>
          <a:bodyPr lIns="92075" tIns="0" rIns="92075" bIns="0">
            <a:spAutoFit/>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52400" y="1295400"/>
            <a:ext cx="3657600" cy="5105400"/>
          </a:xfrm>
          <a:prstGeom prst="rect">
            <a:avLst/>
          </a:prstGeom>
          <a:noFill/>
          <a:ln w="9525">
            <a:noFill/>
            <a:miter lim="800000"/>
            <a:headEnd/>
            <a:tailEnd/>
          </a:ln>
        </p:spPr>
        <p:txBody>
          <a:bodyPr/>
          <a:lstStyle/>
          <a:p>
            <a:pPr marL="342900" indent="-342900" algn="l">
              <a:spcBef>
                <a:spcPct val="20000"/>
              </a:spcBef>
            </a:pPr>
            <a:r>
              <a:rPr lang="en-US" sz="2400" b="1" dirty="0">
                <a:latin typeface="Arial" pitchFamily="34" charset="0"/>
              </a:rPr>
              <a:t>	Fixed Cost</a:t>
            </a:r>
            <a:r>
              <a:rPr lang="en-US" sz="2400" dirty="0">
                <a:latin typeface="Arial" pitchFamily="34" charset="0"/>
              </a:rPr>
              <a:t> - </a:t>
            </a:r>
            <a:r>
              <a:rPr lang="en-US" sz="2400" b="0" dirty="0">
                <a:latin typeface="Arial" pitchFamily="34" charset="0"/>
              </a:rPr>
              <a:t>A cost that remains the same regardless of the change in output, within a relevant range (e.g., rent, supervisor).</a:t>
            </a:r>
          </a:p>
          <a:p>
            <a:pPr marL="342900" indent="-342900" algn="l">
              <a:spcBef>
                <a:spcPct val="20000"/>
              </a:spcBef>
            </a:pPr>
            <a:endParaRPr lang="en-US" sz="2400" dirty="0">
              <a:latin typeface="Arial" pitchFamily="34" charset="0"/>
            </a:endParaRPr>
          </a:p>
          <a:p>
            <a:pPr marL="342900" indent="-342900" algn="l">
              <a:spcBef>
                <a:spcPct val="20000"/>
              </a:spcBef>
            </a:pPr>
            <a:r>
              <a:rPr lang="en-US" sz="2400" b="1" dirty="0">
                <a:latin typeface="Arial" pitchFamily="34" charset="0"/>
              </a:rPr>
              <a:t>	Variable Costs</a:t>
            </a:r>
            <a:r>
              <a:rPr lang="en-US" sz="2400" dirty="0">
                <a:latin typeface="Arial" pitchFamily="34" charset="0"/>
              </a:rPr>
              <a:t> - </a:t>
            </a:r>
            <a:r>
              <a:rPr lang="en-US" sz="2400" b="0" dirty="0">
                <a:latin typeface="Arial" pitchFamily="34" charset="0"/>
              </a:rPr>
              <a:t>A cost that changes with change in output (e.g., cost of material, labor, utilities).</a:t>
            </a:r>
          </a:p>
        </p:txBody>
      </p:sp>
      <p:sp>
        <p:nvSpPr>
          <p:cNvPr id="95235"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mtClean="0"/>
              <a:t>Fixed and Variable Costs</a:t>
            </a:r>
          </a:p>
        </p:txBody>
      </p:sp>
      <p:sp>
        <p:nvSpPr>
          <p:cNvPr id="95236" name="Rectangle 4"/>
          <p:cNvSpPr>
            <a:spLocks noChangeArrowheads="1"/>
          </p:cNvSpPr>
          <p:nvPr/>
        </p:nvSpPr>
        <p:spPr bwMode="auto">
          <a:xfrm>
            <a:off x="5029200" y="2133600"/>
            <a:ext cx="2743200" cy="2209800"/>
          </a:xfrm>
          <a:prstGeom prst="rect">
            <a:avLst/>
          </a:prstGeom>
          <a:solidFill>
            <a:srgbClr val="CCFFCC"/>
          </a:solidFill>
          <a:ln w="9525">
            <a:solidFill>
              <a:schemeClr val="tx1"/>
            </a:solidFill>
            <a:miter lim="800000"/>
            <a:headEnd/>
            <a:tailEnd/>
          </a:ln>
        </p:spPr>
        <p:txBody>
          <a:bodyPr/>
          <a:lstStyle/>
          <a:p>
            <a:pPr eaLnBrk="0" hangingPunct="0">
              <a:lnSpc>
                <a:spcPct val="110000"/>
              </a:lnSpc>
              <a:buClr>
                <a:schemeClr val="tx1"/>
              </a:buClr>
              <a:buFont typeface="Monotype Sorts"/>
              <a:buNone/>
              <a:tabLst>
                <a:tab pos="1257300" algn="l"/>
                <a:tab pos="1371600" algn="l"/>
              </a:tabLst>
            </a:pPr>
            <a:endParaRPr lang="en-US" sz="1400">
              <a:latin typeface="Arial" pitchFamily="34" charset="0"/>
              <a:cs typeface="Times New Roman" pitchFamily="18" charset="0"/>
            </a:endParaRPr>
          </a:p>
        </p:txBody>
      </p:sp>
      <p:grpSp>
        <p:nvGrpSpPr>
          <p:cNvPr id="2" name="Group 5"/>
          <p:cNvGrpSpPr>
            <a:grpSpLocks/>
          </p:cNvGrpSpPr>
          <p:nvPr/>
        </p:nvGrpSpPr>
        <p:grpSpPr bwMode="auto">
          <a:xfrm>
            <a:off x="7558088" y="3733800"/>
            <a:ext cx="820737" cy="717550"/>
            <a:chOff x="4713" y="2900"/>
            <a:chExt cx="517" cy="452"/>
          </a:xfrm>
        </p:grpSpPr>
        <p:sp>
          <p:nvSpPr>
            <p:cNvPr id="95258" name="Freeform 6"/>
            <p:cNvSpPr>
              <a:spLocks/>
            </p:cNvSpPr>
            <p:nvPr/>
          </p:nvSpPr>
          <p:spPr bwMode="auto">
            <a:xfrm>
              <a:off x="4713" y="2900"/>
              <a:ext cx="517" cy="452"/>
            </a:xfrm>
            <a:custGeom>
              <a:avLst/>
              <a:gdLst>
                <a:gd name="T0" fmla="*/ 0 w 547"/>
                <a:gd name="T1" fmla="*/ 65 h 580"/>
                <a:gd name="T2" fmla="*/ 196 w 547"/>
                <a:gd name="T3" fmla="*/ 0 h 580"/>
                <a:gd name="T4" fmla="*/ 390 w 547"/>
                <a:gd name="T5" fmla="*/ 65 h 580"/>
                <a:gd name="T6" fmla="*/ 196 w 547"/>
                <a:gd name="T7" fmla="*/ 130 h 580"/>
                <a:gd name="T8" fmla="*/ 0 w 547"/>
                <a:gd name="T9" fmla="*/ 65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5259" name="Text Box 7"/>
            <p:cNvSpPr txBox="1">
              <a:spLocks noChangeArrowheads="1"/>
            </p:cNvSpPr>
            <p:nvPr/>
          </p:nvSpPr>
          <p:spPr bwMode="blackWhite">
            <a:xfrm>
              <a:off x="4806" y="2976"/>
              <a:ext cx="330" cy="304"/>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CIV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sp>
        <p:nvSpPr>
          <p:cNvPr id="95238" name="Rectangle 8"/>
          <p:cNvSpPr>
            <a:spLocks noChangeArrowheads="1"/>
          </p:cNvSpPr>
          <p:nvPr/>
        </p:nvSpPr>
        <p:spPr bwMode="blackWhite">
          <a:xfrm>
            <a:off x="5143500" y="1752600"/>
            <a:ext cx="2552700" cy="336550"/>
          </a:xfrm>
          <a:prstGeom prst="rect">
            <a:avLst/>
          </a:prstGeom>
          <a:noFill/>
          <a:ln w="12700" algn="ctr">
            <a:noFill/>
            <a:miter lim="800000"/>
            <a:headEnd/>
            <a:tailEnd/>
          </a:ln>
        </p:spPr>
        <p:txBody>
          <a:bodyPr lIns="92075" tIns="46038" rIns="92075" bIns="46038">
            <a:spAutoFit/>
          </a:bodyPr>
          <a:lstStyle/>
          <a:p>
            <a:pPr marL="342900" indent="-342900" algn="ctr" eaLnBrk="0" hangingPunct="0">
              <a:spcAft>
                <a:spcPts val="200"/>
              </a:spcAft>
              <a:buClr>
                <a:schemeClr val="tx1"/>
              </a:buClr>
              <a:buFont typeface="Monotype Sorts"/>
              <a:buNone/>
            </a:pPr>
            <a:r>
              <a:rPr lang="en-US" sz="1600" b="1">
                <a:latin typeface="Arial" pitchFamily="34" charset="0"/>
                <a:cs typeface="Times New Roman" pitchFamily="18" charset="0"/>
              </a:rPr>
              <a:t>Cost Center: CIF</a:t>
            </a:r>
          </a:p>
        </p:txBody>
      </p:sp>
      <p:sp>
        <p:nvSpPr>
          <p:cNvPr id="95239" name="Oval 9"/>
          <p:cNvSpPr>
            <a:spLocks noChangeArrowheads="1"/>
          </p:cNvSpPr>
          <p:nvPr/>
        </p:nvSpPr>
        <p:spPr bwMode="blackWhite">
          <a:xfrm>
            <a:off x="3581400" y="3327400"/>
            <a:ext cx="1138238" cy="1092200"/>
          </a:xfrm>
          <a:prstGeom prst="ellipse">
            <a:avLst/>
          </a:prstGeom>
          <a:solidFill>
            <a:srgbClr val="FFFFCC"/>
          </a:solidFill>
          <a:ln w="12700" algn="ctr">
            <a:solidFill>
              <a:schemeClr val="tx1"/>
            </a:solidFill>
            <a:round/>
            <a:headEnd/>
            <a:tailEnd/>
          </a:ln>
        </p:spPr>
        <p:txBody>
          <a:bodyPr wrap="none" lIns="92075" tIns="46038" rIns="92075" bIns="46038" anchor="ctr"/>
          <a:lstStyle/>
          <a:p>
            <a:pPr marL="342900" indent="-342900" algn="ctr" eaLnBrk="0" hangingPunct="0">
              <a:spcAft>
                <a:spcPts val="200"/>
              </a:spcAft>
              <a:buClr>
                <a:schemeClr val="tx1"/>
              </a:buClr>
              <a:buFont typeface="Monotype Sorts"/>
              <a:buNone/>
            </a:pPr>
            <a:r>
              <a:rPr lang="en-US" sz="1400" b="1">
                <a:latin typeface="Arial" pitchFamily="34" charset="0"/>
                <a:cs typeface="Times New Roman" pitchFamily="18" charset="0"/>
              </a:rPr>
              <a:t>Military </a:t>
            </a:r>
          </a:p>
          <a:p>
            <a:pPr marL="342900" indent="-342900" algn="ctr" eaLnBrk="0" hangingPunct="0">
              <a:spcAft>
                <a:spcPts val="200"/>
              </a:spcAft>
              <a:buClr>
                <a:schemeClr val="tx1"/>
              </a:buClr>
              <a:buFont typeface="Monotype Sorts"/>
              <a:buNone/>
            </a:pPr>
            <a:r>
              <a:rPr lang="en-US" sz="1400" b="1">
                <a:latin typeface="Arial" pitchFamily="34" charset="0"/>
                <a:cs typeface="Times New Roman" pitchFamily="18" charset="0"/>
              </a:rPr>
              <a:t>Labor</a:t>
            </a:r>
          </a:p>
        </p:txBody>
      </p:sp>
      <p:grpSp>
        <p:nvGrpSpPr>
          <p:cNvPr id="3" name="Group 10"/>
          <p:cNvGrpSpPr>
            <a:grpSpLocks/>
          </p:cNvGrpSpPr>
          <p:nvPr/>
        </p:nvGrpSpPr>
        <p:grpSpPr bwMode="auto">
          <a:xfrm>
            <a:off x="7561263" y="4419600"/>
            <a:ext cx="820737" cy="717550"/>
            <a:chOff x="4715" y="3436"/>
            <a:chExt cx="517" cy="452"/>
          </a:xfrm>
        </p:grpSpPr>
        <p:sp>
          <p:nvSpPr>
            <p:cNvPr id="95256" name="Freeform 11"/>
            <p:cNvSpPr>
              <a:spLocks/>
            </p:cNvSpPr>
            <p:nvPr/>
          </p:nvSpPr>
          <p:spPr bwMode="auto">
            <a:xfrm>
              <a:off x="4715" y="3436"/>
              <a:ext cx="517" cy="452"/>
            </a:xfrm>
            <a:custGeom>
              <a:avLst/>
              <a:gdLst>
                <a:gd name="T0" fmla="*/ 0 w 547"/>
                <a:gd name="T1" fmla="*/ 65 h 580"/>
                <a:gd name="T2" fmla="*/ 196 w 547"/>
                <a:gd name="T3" fmla="*/ 0 h 580"/>
                <a:gd name="T4" fmla="*/ 390 w 547"/>
                <a:gd name="T5" fmla="*/ 65 h 580"/>
                <a:gd name="T6" fmla="*/ 196 w 547"/>
                <a:gd name="T7" fmla="*/ 130 h 580"/>
                <a:gd name="T8" fmla="*/ 0 w 547"/>
                <a:gd name="T9" fmla="*/ 65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5257" name="Text Box 12"/>
            <p:cNvSpPr txBox="1">
              <a:spLocks noChangeArrowheads="1"/>
            </p:cNvSpPr>
            <p:nvPr/>
          </p:nvSpPr>
          <p:spPr bwMode="blackWhite">
            <a:xfrm>
              <a:off x="4800" y="3504"/>
              <a:ext cx="336" cy="304"/>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 MIL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sp>
        <p:nvSpPr>
          <p:cNvPr id="95241" name="Line 13"/>
          <p:cNvSpPr>
            <a:spLocks noChangeShapeType="1"/>
          </p:cNvSpPr>
          <p:nvPr/>
        </p:nvSpPr>
        <p:spPr bwMode="auto">
          <a:xfrm>
            <a:off x="4724400" y="3810000"/>
            <a:ext cx="457200" cy="0"/>
          </a:xfrm>
          <a:prstGeom prst="line">
            <a:avLst/>
          </a:prstGeom>
          <a:noFill/>
          <a:ln w="12700">
            <a:solidFill>
              <a:schemeClr val="tx1"/>
            </a:solidFill>
            <a:round/>
            <a:headEnd/>
            <a:tailEnd type="triangle" w="med" len="med"/>
          </a:ln>
        </p:spPr>
        <p:txBody>
          <a:bodyPr lIns="92075" tIns="0" rIns="92075" bIns="0">
            <a:spAutoFit/>
          </a:bodyPr>
          <a:lstStyle/>
          <a:p>
            <a:endParaRPr lang="en-US"/>
          </a:p>
        </p:txBody>
      </p:sp>
      <p:sp>
        <p:nvSpPr>
          <p:cNvPr id="95242" name="Rectangle 14"/>
          <p:cNvSpPr>
            <a:spLocks noChangeArrowheads="1"/>
          </p:cNvSpPr>
          <p:nvPr/>
        </p:nvSpPr>
        <p:spPr bwMode="auto">
          <a:xfrm>
            <a:off x="5105400" y="3048000"/>
            <a:ext cx="25146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latin typeface="Arial" pitchFamily="34" charset="0"/>
              </a:rPr>
              <a:t>Material		$$$</a:t>
            </a:r>
          </a:p>
        </p:txBody>
      </p:sp>
      <p:sp>
        <p:nvSpPr>
          <p:cNvPr id="95243" name="Rectangle 15"/>
          <p:cNvSpPr>
            <a:spLocks noChangeArrowheads="1"/>
          </p:cNvSpPr>
          <p:nvPr/>
        </p:nvSpPr>
        <p:spPr bwMode="auto">
          <a:xfrm>
            <a:off x="5105400" y="2819400"/>
            <a:ext cx="25146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latin typeface="Arial" pitchFamily="34" charset="0"/>
              </a:rPr>
              <a:t>Labor	$$$	$$$</a:t>
            </a:r>
          </a:p>
        </p:txBody>
      </p:sp>
      <p:sp>
        <p:nvSpPr>
          <p:cNvPr id="95244" name="Rectangle 16"/>
          <p:cNvSpPr>
            <a:spLocks noChangeArrowheads="1"/>
          </p:cNvSpPr>
          <p:nvPr/>
        </p:nvSpPr>
        <p:spPr bwMode="auto">
          <a:xfrm>
            <a:off x="5105400" y="3276600"/>
            <a:ext cx="25146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latin typeface="Arial" pitchFamily="34" charset="0"/>
              </a:rPr>
              <a:t>Contracts	$$$	$$$</a:t>
            </a:r>
          </a:p>
        </p:txBody>
      </p:sp>
      <p:sp>
        <p:nvSpPr>
          <p:cNvPr id="95245" name="Rectangle 17"/>
          <p:cNvSpPr>
            <a:spLocks noChangeArrowheads="1"/>
          </p:cNvSpPr>
          <p:nvPr/>
        </p:nvSpPr>
        <p:spPr bwMode="auto">
          <a:xfrm>
            <a:off x="5105400" y="3505200"/>
            <a:ext cx="25146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latin typeface="Arial" pitchFamily="34" charset="0"/>
              </a:rPr>
              <a:t>Travel	$$$</a:t>
            </a:r>
          </a:p>
        </p:txBody>
      </p:sp>
      <p:grpSp>
        <p:nvGrpSpPr>
          <p:cNvPr id="4" name="Group 18"/>
          <p:cNvGrpSpPr>
            <a:grpSpLocks/>
          </p:cNvGrpSpPr>
          <p:nvPr/>
        </p:nvGrpSpPr>
        <p:grpSpPr bwMode="auto">
          <a:xfrm>
            <a:off x="5105400" y="2590800"/>
            <a:ext cx="2514600" cy="1584325"/>
            <a:chOff x="3744" y="2160"/>
            <a:chExt cx="1392" cy="998"/>
          </a:xfrm>
        </p:grpSpPr>
        <p:sp>
          <p:nvSpPr>
            <p:cNvPr id="95253" name="Rectangle 19"/>
            <p:cNvSpPr>
              <a:spLocks noChangeArrowheads="1"/>
            </p:cNvSpPr>
            <p:nvPr/>
          </p:nvSpPr>
          <p:spPr bwMode="auto">
            <a:xfrm>
              <a:off x="3744" y="2160"/>
              <a:ext cx="1392" cy="134"/>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latin typeface="Arial" pitchFamily="34" charset="0"/>
                </a:rPr>
                <a:t>DOL Support	$$$</a:t>
              </a:r>
            </a:p>
          </p:txBody>
        </p:sp>
        <p:sp>
          <p:nvSpPr>
            <p:cNvPr id="95254" name="Rectangle 20"/>
            <p:cNvSpPr>
              <a:spLocks noChangeArrowheads="1"/>
            </p:cNvSpPr>
            <p:nvPr/>
          </p:nvSpPr>
          <p:spPr bwMode="auto">
            <a:xfrm>
              <a:off x="3744" y="2880"/>
              <a:ext cx="1392" cy="134"/>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latin typeface="Arial" pitchFamily="34" charset="0"/>
                </a:rPr>
                <a:t>Military Labor		$$$</a:t>
              </a:r>
            </a:p>
          </p:txBody>
        </p:sp>
        <p:sp>
          <p:nvSpPr>
            <p:cNvPr id="95255" name="Rectangle 21"/>
            <p:cNvSpPr>
              <a:spLocks noChangeArrowheads="1"/>
            </p:cNvSpPr>
            <p:nvPr/>
          </p:nvSpPr>
          <p:spPr bwMode="auto">
            <a:xfrm>
              <a:off x="3744" y="3024"/>
              <a:ext cx="1392" cy="134"/>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a:latin typeface="Arial" pitchFamily="34" charset="0"/>
                </a:rPr>
                <a:t>Facilities	$$$</a:t>
              </a:r>
            </a:p>
          </p:txBody>
        </p:sp>
      </p:grpSp>
      <p:sp>
        <p:nvSpPr>
          <p:cNvPr id="95247" name="Rectangle 22"/>
          <p:cNvSpPr>
            <a:spLocks noChangeArrowheads="1"/>
          </p:cNvSpPr>
          <p:nvPr/>
        </p:nvSpPr>
        <p:spPr bwMode="auto">
          <a:xfrm>
            <a:off x="5105400" y="2286000"/>
            <a:ext cx="2590800" cy="212725"/>
          </a:xfrm>
          <a:prstGeom prst="rect">
            <a:avLst/>
          </a:prstGeom>
          <a:noFill/>
          <a:ln w="12700" algn="ctr">
            <a:noFill/>
            <a:miter lim="800000"/>
            <a:headEnd/>
            <a:tailEnd/>
          </a:ln>
        </p:spPr>
        <p:txBody>
          <a:bodyPr lIns="92075" tIns="0" rIns="92075" bIns="0">
            <a:spAutoFit/>
          </a:bodyPr>
          <a:lstStyle/>
          <a:p>
            <a:pPr>
              <a:buClr>
                <a:schemeClr val="tx1"/>
              </a:buClr>
              <a:tabLst>
                <a:tab pos="1320800" algn="l"/>
              </a:tabLst>
            </a:pPr>
            <a:r>
              <a:rPr lang="en-US" sz="1400" u="sng">
                <a:latin typeface="Arial" pitchFamily="34" charset="0"/>
              </a:rPr>
              <a:t>	</a:t>
            </a:r>
            <a:r>
              <a:rPr lang="en-US" sz="1400" b="1" u="sng">
                <a:latin typeface="Arial" pitchFamily="34" charset="0"/>
              </a:rPr>
              <a:t>Fix	Var</a:t>
            </a:r>
          </a:p>
        </p:txBody>
      </p:sp>
      <p:grpSp>
        <p:nvGrpSpPr>
          <p:cNvPr id="5" name="Group 23"/>
          <p:cNvGrpSpPr>
            <a:grpSpLocks/>
          </p:cNvGrpSpPr>
          <p:nvPr/>
        </p:nvGrpSpPr>
        <p:grpSpPr bwMode="auto">
          <a:xfrm>
            <a:off x="7543800" y="5149850"/>
            <a:ext cx="820738" cy="717550"/>
            <a:chOff x="4715" y="3436"/>
            <a:chExt cx="517" cy="452"/>
          </a:xfrm>
        </p:grpSpPr>
        <p:sp>
          <p:nvSpPr>
            <p:cNvPr id="95251" name="Freeform 24"/>
            <p:cNvSpPr>
              <a:spLocks/>
            </p:cNvSpPr>
            <p:nvPr/>
          </p:nvSpPr>
          <p:spPr bwMode="auto">
            <a:xfrm>
              <a:off x="4715" y="3436"/>
              <a:ext cx="517" cy="452"/>
            </a:xfrm>
            <a:custGeom>
              <a:avLst/>
              <a:gdLst>
                <a:gd name="T0" fmla="*/ 0 w 547"/>
                <a:gd name="T1" fmla="*/ 65 h 580"/>
                <a:gd name="T2" fmla="*/ 196 w 547"/>
                <a:gd name="T3" fmla="*/ 0 h 580"/>
                <a:gd name="T4" fmla="*/ 390 w 547"/>
                <a:gd name="T5" fmla="*/ 65 h 580"/>
                <a:gd name="T6" fmla="*/ 196 w 547"/>
                <a:gd name="T7" fmla="*/ 130 h 580"/>
                <a:gd name="T8" fmla="*/ 0 w 547"/>
                <a:gd name="T9" fmla="*/ 65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95252" name="Text Box 25"/>
            <p:cNvSpPr txBox="1">
              <a:spLocks noChangeArrowheads="1"/>
            </p:cNvSpPr>
            <p:nvPr/>
          </p:nvSpPr>
          <p:spPr bwMode="blackWhite">
            <a:xfrm>
              <a:off x="4765" y="3504"/>
              <a:ext cx="409" cy="304"/>
            </a:xfrm>
            <a:prstGeom prst="rect">
              <a:avLst/>
            </a:prstGeom>
            <a:noFill/>
            <a:ln w="12700" algn="ctr">
              <a:noFill/>
              <a:miter lim="800000"/>
              <a:headEnd/>
              <a:tailEnd/>
            </a:ln>
          </p:spPr>
          <p:txBody>
            <a:bodyPr wrap="none" lIns="92075" tIns="46038" rIns="92075" bIns="46038">
              <a:spAutoFit/>
            </a:bodyPr>
            <a:lstStyle/>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CNTR </a:t>
              </a:r>
            </a:p>
            <a:p>
              <a:pPr marL="342900" indent="-342900" algn="ctr" eaLnBrk="0" hangingPunct="0">
                <a:spcAft>
                  <a:spcPts val="200"/>
                </a:spcAft>
                <a:buClr>
                  <a:schemeClr val="tx1"/>
                </a:buClr>
                <a:buFont typeface="Monotype Sorts"/>
                <a:buNone/>
              </a:pPr>
              <a:r>
                <a:rPr lang="en-US" sz="1200" b="1">
                  <a:latin typeface="Arial" pitchFamily="34" charset="0"/>
                  <a:cs typeface="Times New Roman" pitchFamily="18" charset="0"/>
                </a:rPr>
                <a:t>HR</a:t>
              </a:r>
              <a:endParaRPr lang="en-US" sz="1200" b="1">
                <a:solidFill>
                  <a:srgbClr val="000000"/>
                </a:solidFill>
                <a:latin typeface="Arial" pitchFamily="34" charset="0"/>
                <a:cs typeface="Times New Roman" pitchFamily="18"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2811679" y="2025650"/>
            <a:ext cx="3895298" cy="646331"/>
          </a:xfrm>
          <a:prstGeom prst="rect">
            <a:avLst/>
          </a:prstGeom>
          <a:noFill/>
          <a:ln w="9525" algn="ctr">
            <a:noFill/>
            <a:miter lim="800000"/>
            <a:headEnd/>
            <a:tailEnd/>
          </a:ln>
        </p:spPr>
        <p:txBody>
          <a:bodyPr wrap="none">
            <a:spAutoFit/>
          </a:bodyPr>
          <a:lstStyle/>
          <a:p>
            <a:pPr algn="ctr" eaLnBrk="1" hangingPunct="1">
              <a:lnSpc>
                <a:spcPct val="100000"/>
              </a:lnSpc>
              <a:buFontTx/>
              <a:buNone/>
            </a:pPr>
            <a:r>
              <a:rPr lang="en-US" sz="3600" dirty="0" smtClean="0">
                <a:solidFill>
                  <a:schemeClr val="tx2"/>
                </a:solidFill>
                <a:latin typeface="Arial" charset="0"/>
              </a:rPr>
              <a:t>The Prices Video</a:t>
            </a:r>
            <a:endParaRPr lang="en-US" sz="3600" dirty="0">
              <a:solidFill>
                <a:schemeClr val="tx2"/>
              </a:solidFill>
              <a:latin typeface="Arial" charset="0"/>
            </a:endParaRPr>
          </a:p>
        </p:txBody>
      </p:sp>
      <p:pic>
        <p:nvPicPr>
          <p:cNvPr id="8" name="Picture 6" descr="movie_run"/>
          <p:cNvPicPr>
            <a:picLocks noChangeAspect="1" noChangeArrowheads="1"/>
          </p:cNvPicPr>
          <p:nvPr/>
        </p:nvPicPr>
        <p:blipFill>
          <a:blip r:embed="rId3" cstate="print"/>
          <a:srcRect/>
          <a:stretch>
            <a:fillRect/>
          </a:stretch>
        </p:blipFill>
        <p:spPr bwMode="auto">
          <a:xfrm>
            <a:off x="3149600" y="3073400"/>
            <a:ext cx="32512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kern="1200" dirty="0" smtClean="0"/>
              <a:t>The Army Cost Model Objects</a:t>
            </a:r>
            <a:br>
              <a:rPr lang="en-US" kern="1200" dirty="0" smtClean="0"/>
            </a:br>
            <a:r>
              <a:rPr lang="en-US" i="1" dirty="0" smtClean="0">
                <a:cs typeface="Arial" charset="0"/>
              </a:rPr>
              <a:t>(Master Data)</a:t>
            </a:r>
            <a:endParaRPr lang="en-US" dirty="0"/>
          </a:p>
        </p:txBody>
      </p:sp>
      <p:graphicFrame>
        <p:nvGraphicFramePr>
          <p:cNvPr id="1026" name="Object 108"/>
          <p:cNvGraphicFramePr>
            <a:graphicFrameLocks noChangeAspect="1"/>
          </p:cNvGraphicFramePr>
          <p:nvPr/>
        </p:nvGraphicFramePr>
        <p:xfrm>
          <a:off x="381000" y="1600200"/>
          <a:ext cx="8443913" cy="4757738"/>
        </p:xfrm>
        <a:graphic>
          <a:graphicData uri="http://schemas.openxmlformats.org/presentationml/2006/ole">
            <p:oleObj spid="_x0000_s1026" name="Worksheet" r:id="rId4" imgW="5886416" imgH="3791085" progId="Excel.Sheet.12">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635000" y="1282700"/>
            <a:ext cx="8229600" cy="5410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US" sz="2800" b="1" smtClean="0"/>
          </a:p>
          <a:p>
            <a:pPr eaLnBrk="1" hangingPunct="1">
              <a:buFontTx/>
              <a:buNone/>
            </a:pPr>
            <a:endParaRPr lang="en-US" sz="1400" b="1" smtClean="0"/>
          </a:p>
          <a:p>
            <a:pPr eaLnBrk="1" hangingPunct="1">
              <a:buFontTx/>
              <a:buNone/>
            </a:pPr>
            <a:r>
              <a:rPr lang="en-US" sz="2800" b="1" smtClean="0"/>
              <a:t>	Avoidable Costs</a:t>
            </a:r>
            <a:r>
              <a:rPr lang="en-US" sz="2800" smtClean="0"/>
              <a:t> - A cost incurred on an object that will no longer be incurred due to a decision to change the output, such as contract labor to operate the test range</a:t>
            </a:r>
            <a:endParaRPr lang="en-US" sz="2800" b="1" smtClean="0"/>
          </a:p>
          <a:p>
            <a:pPr eaLnBrk="1" hangingPunct="1"/>
            <a:endParaRPr lang="en-US" sz="2800" smtClean="0"/>
          </a:p>
          <a:p>
            <a:pPr eaLnBrk="1" hangingPunct="1">
              <a:buFontTx/>
              <a:buNone/>
            </a:pPr>
            <a:r>
              <a:rPr lang="en-US" sz="2800" b="1" smtClean="0"/>
              <a:t>	Unavoidable Cost</a:t>
            </a:r>
            <a:r>
              <a:rPr lang="en-US" sz="2800" smtClean="0"/>
              <a:t> - A cost incurred on an object that will be incurred regardless of the decision to change output, such as depreciation on equipment</a:t>
            </a:r>
          </a:p>
          <a:p>
            <a:pPr eaLnBrk="1" hangingPunct="1"/>
            <a:endParaRPr lang="en-US" sz="2800" smtClean="0"/>
          </a:p>
        </p:txBody>
      </p:sp>
      <p:sp>
        <p:nvSpPr>
          <p:cNvPr id="97283" name="Rectangle 3"/>
          <p:cNvSpPr>
            <a:spLocks noGrp="1" noChangeArrowheads="1"/>
          </p:cNvSpPr>
          <p:nvPr>
            <p:ph type="title"/>
          </p:nvPr>
        </p:nvSpPr>
        <p:spPr bwMode="auto">
          <a:xfrm>
            <a:off x="1219200" y="236538"/>
            <a:ext cx="6705600" cy="830262"/>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smtClean="0"/>
              <a:t> </a:t>
            </a:r>
            <a:r>
              <a:rPr lang="en-US" smtClean="0"/>
              <a:t>Decision Specific </a:t>
            </a:r>
            <a:br>
              <a:rPr lang="en-US" smtClean="0"/>
            </a:br>
            <a:r>
              <a:rPr lang="en-US" smtClean="0"/>
              <a:t>Cost Concepts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2: Wrap-Up</a:t>
            </a:r>
          </a:p>
        </p:txBody>
      </p:sp>
      <p:sp>
        <p:nvSpPr>
          <p:cNvPr id="9830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endParaRPr lang="en-US" sz="2400" smtClean="0"/>
          </a:p>
          <a:p>
            <a:pPr lvl="1" eaLnBrk="1" hangingPunct="1">
              <a:lnSpc>
                <a:spcPct val="80000"/>
              </a:lnSpc>
              <a:buFontTx/>
              <a:buNone/>
            </a:pPr>
            <a:endParaRPr lang="en-US" sz="2400" i="1" smtClean="0"/>
          </a:p>
        </p:txBody>
      </p:sp>
      <p:sp>
        <p:nvSpPr>
          <p:cNvPr id="5" name="Rectangle 3"/>
          <p:cNvSpPr txBox="1">
            <a:spLocks noChangeArrowheads="1"/>
          </p:cNvSpPr>
          <p:nvPr/>
        </p:nvSpPr>
        <p:spPr bwMode="auto">
          <a:xfrm>
            <a:off x="609600" y="1752600"/>
            <a:ext cx="8229600" cy="4525963"/>
          </a:xfrm>
          <a:prstGeom prst="rect">
            <a:avLst/>
          </a:prstGeom>
          <a:noFill/>
          <a:ln>
            <a:miter lim="800000"/>
            <a:headEnd/>
            <a:tailEnd/>
          </a:ln>
        </p:spPr>
        <p:txBody>
          <a:bodyPr/>
          <a:lstStyle/>
          <a:p>
            <a:pPr marL="342900" indent="-342900" algn="l">
              <a:lnSpc>
                <a:spcPct val="105000"/>
              </a:lnSpc>
              <a:buFontTx/>
              <a:buChar char="•"/>
              <a:defRPr/>
            </a:pPr>
            <a:r>
              <a:rPr lang="en-US" sz="2400" b="0" kern="0" dirty="0">
                <a:solidFill>
                  <a:schemeClr val="tx2"/>
                </a:solidFill>
                <a:latin typeface="+mn-lt"/>
                <a:cs typeface="+mn-cs"/>
              </a:rPr>
              <a:t>Cost Management has a </a:t>
            </a:r>
            <a:r>
              <a:rPr lang="en-US" sz="2400" u="sng" kern="0" dirty="0">
                <a:solidFill>
                  <a:schemeClr val="tx2"/>
                </a:solidFill>
                <a:latin typeface="+mn-lt"/>
                <a:cs typeface="+mn-cs"/>
              </a:rPr>
              <a:t>language of its own </a:t>
            </a:r>
            <a:r>
              <a:rPr lang="en-US" sz="2400" b="0" kern="0" dirty="0">
                <a:solidFill>
                  <a:schemeClr val="tx2"/>
                </a:solidFill>
                <a:latin typeface="+mn-lt"/>
                <a:cs typeface="+mn-cs"/>
              </a:rPr>
              <a:t>and terms have a different meaning then when used for other purposes</a:t>
            </a:r>
          </a:p>
          <a:p>
            <a:pPr marL="342900" indent="-342900" algn="l">
              <a:lnSpc>
                <a:spcPct val="105000"/>
              </a:lnSpc>
              <a:buFontTx/>
              <a:buChar char="•"/>
              <a:defRPr/>
            </a:pPr>
            <a:r>
              <a:rPr lang="en-US" sz="2400" u="sng" dirty="0">
                <a:latin typeface="Arial" charset="0"/>
                <a:cs typeface="+mn-cs"/>
              </a:rPr>
              <a:t>Common understanding</a:t>
            </a:r>
            <a:r>
              <a:rPr lang="en-US" sz="2400" dirty="0">
                <a:latin typeface="Arial" charset="0"/>
                <a:cs typeface="+mn-cs"/>
              </a:rPr>
              <a:t> </a:t>
            </a:r>
            <a:r>
              <a:rPr lang="en-US" sz="2400" b="0" dirty="0">
                <a:latin typeface="Arial" charset="0"/>
                <a:cs typeface="+mn-cs"/>
              </a:rPr>
              <a:t>of types of cost is necessary for informed and decision making</a:t>
            </a:r>
          </a:p>
          <a:p>
            <a:pPr marL="342900" indent="-342900" algn="l">
              <a:lnSpc>
                <a:spcPct val="90000"/>
              </a:lnSpc>
              <a:spcBef>
                <a:spcPct val="20000"/>
              </a:spcBef>
              <a:buFontTx/>
              <a:buChar char="•"/>
              <a:defRPr/>
            </a:pPr>
            <a:r>
              <a:rPr lang="en-US" sz="2400" b="0" kern="0" dirty="0">
                <a:latin typeface="+mn-lt"/>
                <a:cs typeface="+mn-cs"/>
              </a:rPr>
              <a:t>Types are usually </a:t>
            </a:r>
            <a:r>
              <a:rPr lang="en-US" sz="2400" u="sng" kern="0" dirty="0">
                <a:latin typeface="+mn-lt"/>
                <a:cs typeface="+mn-cs"/>
              </a:rPr>
              <a:t>in pairs and can only be one </a:t>
            </a:r>
            <a:r>
              <a:rPr lang="en-US" sz="2400" b="0" kern="0" dirty="0">
                <a:latin typeface="+mn-lt"/>
                <a:cs typeface="+mn-cs"/>
              </a:rPr>
              <a:t>or the other (e.g. Funded or Unfunded)</a:t>
            </a:r>
          </a:p>
          <a:p>
            <a:pPr marL="342900" indent="-342900" algn="l">
              <a:lnSpc>
                <a:spcPct val="90000"/>
              </a:lnSpc>
              <a:spcBef>
                <a:spcPct val="20000"/>
              </a:spcBef>
              <a:buFontTx/>
              <a:buChar char="•"/>
              <a:defRPr/>
            </a:pPr>
            <a:r>
              <a:rPr lang="en-US" sz="2400" b="0" kern="0" dirty="0">
                <a:latin typeface="+mn-lt"/>
                <a:cs typeface="+mn-cs"/>
              </a:rPr>
              <a:t>Each cost can </a:t>
            </a:r>
            <a:r>
              <a:rPr lang="en-US" sz="2400" u="sng" kern="0" dirty="0">
                <a:latin typeface="+mn-lt"/>
                <a:cs typeface="+mn-cs"/>
              </a:rPr>
              <a:t>have multiple types </a:t>
            </a:r>
            <a:r>
              <a:rPr lang="en-US" sz="2400" b="0" kern="0" dirty="0">
                <a:latin typeface="+mn-lt"/>
                <a:cs typeface="+mn-cs"/>
              </a:rPr>
              <a:t>considered (e.g. Funded, Direct, Unavoidable)</a:t>
            </a:r>
            <a:endParaRPr lang="en-US" sz="2400" b="0" dirty="0">
              <a:latin typeface="Arial" charset="0"/>
              <a:cs typeface="+mn-cs"/>
            </a:endParaRPr>
          </a:p>
          <a:p>
            <a:pPr marL="342900" indent="-342900" algn="l">
              <a:lnSpc>
                <a:spcPct val="90000"/>
              </a:lnSpc>
              <a:spcBef>
                <a:spcPct val="20000"/>
              </a:spcBef>
              <a:buFontTx/>
              <a:buChar char="•"/>
              <a:defRPr/>
            </a:pPr>
            <a:r>
              <a:rPr lang="en-US" sz="2400" b="0" dirty="0">
                <a:latin typeface="Arial" charset="0"/>
                <a:cs typeface="+mn-cs"/>
              </a:rPr>
              <a:t>Each decision should be focused on </a:t>
            </a:r>
            <a:r>
              <a:rPr lang="en-US" sz="2400" u="sng" dirty="0">
                <a:latin typeface="Arial" charset="0"/>
                <a:cs typeface="+mn-cs"/>
              </a:rPr>
              <a:t>only relevant cost </a:t>
            </a:r>
            <a:r>
              <a:rPr lang="en-US" sz="2400" b="0" dirty="0">
                <a:latin typeface="Arial" charset="0"/>
                <a:cs typeface="+mn-cs"/>
              </a:rPr>
              <a:t>that impact the decision</a:t>
            </a:r>
          </a:p>
          <a:p>
            <a:pPr marL="342900" indent="-342900" algn="l">
              <a:lnSpc>
                <a:spcPct val="90000"/>
              </a:lnSpc>
              <a:spcBef>
                <a:spcPct val="20000"/>
              </a:spcBef>
              <a:defRPr/>
            </a:pPr>
            <a:endParaRPr lang="en-US" sz="2400" b="0" kern="0" dirty="0">
              <a:latin typeface="+mn-lt"/>
              <a:cs typeface="+mn-cs"/>
            </a:endParaRPr>
          </a:p>
          <a:p>
            <a:pPr marL="342900" indent="-342900" algn="l">
              <a:lnSpc>
                <a:spcPct val="90000"/>
              </a:lnSpc>
              <a:spcBef>
                <a:spcPct val="20000"/>
              </a:spcBef>
              <a:buFontTx/>
              <a:buChar char="•"/>
              <a:defRPr/>
            </a:pPr>
            <a:endParaRPr lang="en-US" sz="2400" b="0" kern="0" dirty="0">
              <a:latin typeface="+mn-lt"/>
              <a:cs typeface="+mn-cs"/>
            </a:endParaRPr>
          </a:p>
          <a:p>
            <a:pPr marL="742950" lvl="1" indent="-285750" algn="l">
              <a:lnSpc>
                <a:spcPct val="90000"/>
              </a:lnSpc>
              <a:spcBef>
                <a:spcPct val="20000"/>
              </a:spcBef>
              <a:defRPr/>
            </a:pPr>
            <a:endParaRPr lang="en-US" sz="2400" b="0" i="1" kern="0" dirty="0">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Exercise # 1: List Cost Differences  </a:t>
            </a:r>
            <a:endParaRPr lang="en-US" u="sng" dirty="0" smtClean="0"/>
          </a:p>
        </p:txBody>
      </p:sp>
      <p:grpSp>
        <p:nvGrpSpPr>
          <p:cNvPr id="20" name="Group 41"/>
          <p:cNvGrpSpPr>
            <a:grpSpLocks/>
          </p:cNvGrpSpPr>
          <p:nvPr/>
        </p:nvGrpSpPr>
        <p:grpSpPr bwMode="auto">
          <a:xfrm>
            <a:off x="533400" y="1676400"/>
            <a:ext cx="2667000" cy="1676400"/>
            <a:chOff x="304800" y="1447800"/>
            <a:chExt cx="2667000" cy="1676400"/>
          </a:xfrm>
        </p:grpSpPr>
        <p:cxnSp>
          <p:nvCxnSpPr>
            <p:cNvPr id="21" name="Straight Connector 20"/>
            <p:cNvCxnSpPr/>
            <p:nvPr/>
          </p:nvCxnSpPr>
          <p:spPr bwMode="auto">
            <a:xfrm>
              <a:off x="304800" y="1828800"/>
              <a:ext cx="2667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953294" y="2477294"/>
              <a:ext cx="12938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685800" y="1447800"/>
              <a:ext cx="2010487" cy="372410"/>
            </a:xfrm>
            <a:prstGeom prst="rect">
              <a:avLst/>
            </a:prstGeom>
            <a:noFill/>
            <a:ln w="9525">
              <a:noFill/>
              <a:miter lim="800000"/>
              <a:headEnd/>
              <a:tailEnd/>
            </a:ln>
          </p:spPr>
          <p:txBody>
            <a:bodyPr wrap="none">
              <a:spAutoFit/>
            </a:bodyPr>
            <a:lstStyle/>
            <a:p>
              <a:pPr algn="ctr" eaLnBrk="0" hangingPunct="0">
                <a:lnSpc>
                  <a:spcPct val="130000"/>
                </a:lnSpc>
                <a:spcBef>
                  <a:spcPct val="20000"/>
                </a:spcBef>
              </a:pPr>
              <a:r>
                <a:rPr lang="en-US" sz="1400" b="1">
                  <a:latin typeface="Arial" pitchFamily="34" charset="0"/>
                </a:rPr>
                <a:t>Funded vs. Unfunded</a:t>
              </a:r>
            </a:p>
          </p:txBody>
        </p:sp>
      </p:grpSp>
      <p:grpSp>
        <p:nvGrpSpPr>
          <p:cNvPr id="24" name="Group 26"/>
          <p:cNvGrpSpPr>
            <a:grpSpLocks/>
          </p:cNvGrpSpPr>
          <p:nvPr/>
        </p:nvGrpSpPr>
        <p:grpSpPr bwMode="auto">
          <a:xfrm>
            <a:off x="5503863" y="1676400"/>
            <a:ext cx="2649537" cy="1524000"/>
            <a:chOff x="2362200" y="2133600"/>
            <a:chExt cx="2649340" cy="1524000"/>
          </a:xfrm>
        </p:grpSpPr>
        <p:cxnSp>
          <p:nvCxnSpPr>
            <p:cNvPr id="25" name="Straight Connector 24"/>
            <p:cNvCxnSpPr/>
            <p:nvPr/>
          </p:nvCxnSpPr>
          <p:spPr bwMode="auto">
            <a:xfrm>
              <a:off x="2362200" y="2514600"/>
              <a:ext cx="259060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3086798" y="3086894"/>
              <a:ext cx="11414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11"/>
            <p:cNvSpPr>
              <a:spLocks noChangeArrowheads="1"/>
            </p:cNvSpPr>
            <p:nvPr/>
          </p:nvSpPr>
          <p:spPr bwMode="auto">
            <a:xfrm>
              <a:off x="2438400" y="2133600"/>
              <a:ext cx="2573140" cy="372410"/>
            </a:xfrm>
            <a:prstGeom prst="rect">
              <a:avLst/>
            </a:prstGeom>
            <a:noFill/>
            <a:ln w="9525">
              <a:noFill/>
              <a:miter lim="800000"/>
              <a:headEnd/>
              <a:tailEnd/>
            </a:ln>
          </p:spPr>
          <p:txBody>
            <a:bodyPr wrap="none">
              <a:spAutoFit/>
            </a:bodyPr>
            <a:lstStyle/>
            <a:p>
              <a:pPr algn="ctr" eaLnBrk="0" hangingPunct="0">
                <a:lnSpc>
                  <a:spcPct val="130000"/>
                </a:lnSpc>
                <a:spcBef>
                  <a:spcPct val="20000"/>
                </a:spcBef>
              </a:pPr>
              <a:r>
                <a:rPr lang="en-US" sz="1400" b="1">
                  <a:latin typeface="Arial" pitchFamily="34" charset="0"/>
                </a:rPr>
                <a:t>Recurring vs. Non-recurring</a:t>
              </a:r>
            </a:p>
          </p:txBody>
        </p:sp>
      </p:grpSp>
      <p:grpSp>
        <p:nvGrpSpPr>
          <p:cNvPr id="28" name="Group 12"/>
          <p:cNvGrpSpPr>
            <a:grpSpLocks/>
          </p:cNvGrpSpPr>
          <p:nvPr/>
        </p:nvGrpSpPr>
        <p:grpSpPr bwMode="auto">
          <a:xfrm>
            <a:off x="3200400" y="2971800"/>
            <a:ext cx="2362200" cy="1524000"/>
            <a:chOff x="533400" y="1219200"/>
            <a:chExt cx="2362200" cy="1524000"/>
          </a:xfrm>
        </p:grpSpPr>
        <p:cxnSp>
          <p:nvCxnSpPr>
            <p:cNvPr id="29" name="Straight Connector 28"/>
            <p:cNvCxnSpPr/>
            <p:nvPr/>
          </p:nvCxnSpPr>
          <p:spPr>
            <a:xfrm>
              <a:off x="533400" y="1600200"/>
              <a:ext cx="2362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181894" y="2172494"/>
              <a:ext cx="11414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15"/>
            <p:cNvSpPr>
              <a:spLocks noChangeArrowheads="1"/>
            </p:cNvSpPr>
            <p:nvPr/>
          </p:nvSpPr>
          <p:spPr bwMode="auto">
            <a:xfrm>
              <a:off x="980576" y="1219200"/>
              <a:ext cx="1686424" cy="372410"/>
            </a:xfrm>
            <a:prstGeom prst="rect">
              <a:avLst/>
            </a:prstGeom>
            <a:noFill/>
            <a:ln w="9525">
              <a:noFill/>
              <a:miter lim="800000"/>
              <a:headEnd/>
              <a:tailEnd/>
            </a:ln>
          </p:spPr>
          <p:txBody>
            <a:bodyPr wrap="none">
              <a:spAutoFit/>
            </a:bodyPr>
            <a:lstStyle/>
            <a:p>
              <a:pPr algn="ctr" eaLnBrk="0" hangingPunct="0">
                <a:lnSpc>
                  <a:spcPct val="130000"/>
                </a:lnSpc>
                <a:spcBef>
                  <a:spcPct val="20000"/>
                </a:spcBef>
              </a:pPr>
              <a:r>
                <a:rPr lang="en-US" sz="1400" b="1">
                  <a:latin typeface="Arial" pitchFamily="34" charset="0"/>
                </a:rPr>
                <a:t>Fixed vs. Variable</a:t>
              </a:r>
            </a:p>
          </p:txBody>
        </p:sp>
      </p:grpSp>
      <p:grpSp>
        <p:nvGrpSpPr>
          <p:cNvPr id="32" name="Group 36"/>
          <p:cNvGrpSpPr>
            <a:grpSpLocks/>
          </p:cNvGrpSpPr>
          <p:nvPr/>
        </p:nvGrpSpPr>
        <p:grpSpPr bwMode="auto">
          <a:xfrm>
            <a:off x="528638" y="4564063"/>
            <a:ext cx="2519362" cy="1522412"/>
            <a:chOff x="457200" y="3581400"/>
            <a:chExt cx="2519241" cy="1522412"/>
          </a:xfrm>
        </p:grpSpPr>
        <p:cxnSp>
          <p:nvCxnSpPr>
            <p:cNvPr id="33" name="Straight Connector 32"/>
            <p:cNvCxnSpPr/>
            <p:nvPr/>
          </p:nvCxnSpPr>
          <p:spPr bwMode="auto">
            <a:xfrm>
              <a:off x="457200" y="3962400"/>
              <a:ext cx="251447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19"/>
            <p:cNvSpPr>
              <a:spLocks noChangeArrowheads="1"/>
            </p:cNvSpPr>
            <p:nvPr/>
          </p:nvSpPr>
          <p:spPr bwMode="auto">
            <a:xfrm>
              <a:off x="533400" y="3581400"/>
              <a:ext cx="2443041" cy="372410"/>
            </a:xfrm>
            <a:prstGeom prst="rect">
              <a:avLst/>
            </a:prstGeom>
            <a:noFill/>
            <a:ln w="9525">
              <a:noFill/>
              <a:miter lim="800000"/>
              <a:headEnd/>
              <a:tailEnd/>
            </a:ln>
          </p:spPr>
          <p:txBody>
            <a:bodyPr wrap="none">
              <a:spAutoFit/>
            </a:bodyPr>
            <a:lstStyle/>
            <a:p>
              <a:pPr algn="ctr" eaLnBrk="0" hangingPunct="0">
                <a:lnSpc>
                  <a:spcPct val="130000"/>
                </a:lnSpc>
                <a:spcBef>
                  <a:spcPct val="20000"/>
                </a:spcBef>
              </a:pPr>
              <a:r>
                <a:rPr lang="en-US" sz="1400" b="1">
                  <a:latin typeface="Arial" pitchFamily="34" charset="0"/>
                </a:rPr>
                <a:t>Avoidable vs. Unavoidable</a:t>
              </a:r>
            </a:p>
          </p:txBody>
        </p:sp>
        <p:cxnSp>
          <p:nvCxnSpPr>
            <p:cNvPr id="35" name="Straight Connector 34"/>
            <p:cNvCxnSpPr/>
            <p:nvPr/>
          </p:nvCxnSpPr>
          <p:spPr bwMode="auto">
            <a:xfrm rot="5400000">
              <a:off x="1186594" y="4533106"/>
              <a:ext cx="11414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7"/>
          <p:cNvGrpSpPr>
            <a:grpSpLocks/>
          </p:cNvGrpSpPr>
          <p:nvPr/>
        </p:nvGrpSpPr>
        <p:grpSpPr bwMode="auto">
          <a:xfrm>
            <a:off x="5638800" y="4572000"/>
            <a:ext cx="2514600" cy="1522413"/>
            <a:chOff x="457200" y="3581400"/>
            <a:chExt cx="2514600" cy="1522412"/>
          </a:xfrm>
        </p:grpSpPr>
        <p:cxnSp>
          <p:nvCxnSpPr>
            <p:cNvPr id="37" name="Straight Connector 36"/>
            <p:cNvCxnSpPr/>
            <p:nvPr/>
          </p:nvCxnSpPr>
          <p:spPr bwMode="auto">
            <a:xfrm>
              <a:off x="457200" y="3962400"/>
              <a:ext cx="2514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19"/>
            <p:cNvSpPr>
              <a:spLocks noChangeArrowheads="1"/>
            </p:cNvSpPr>
            <p:nvPr/>
          </p:nvSpPr>
          <p:spPr bwMode="auto">
            <a:xfrm>
              <a:off x="911583" y="3581400"/>
              <a:ext cx="1686680" cy="372410"/>
            </a:xfrm>
            <a:prstGeom prst="rect">
              <a:avLst/>
            </a:prstGeom>
            <a:noFill/>
            <a:ln w="9525">
              <a:noFill/>
              <a:miter lim="800000"/>
              <a:headEnd/>
              <a:tailEnd/>
            </a:ln>
          </p:spPr>
          <p:txBody>
            <a:bodyPr wrap="none">
              <a:spAutoFit/>
            </a:bodyPr>
            <a:lstStyle/>
            <a:p>
              <a:pPr algn="ctr" eaLnBrk="0" hangingPunct="0">
                <a:lnSpc>
                  <a:spcPct val="130000"/>
                </a:lnSpc>
                <a:spcBef>
                  <a:spcPct val="20000"/>
                </a:spcBef>
              </a:pPr>
              <a:r>
                <a:rPr lang="en-US" sz="1400" b="1">
                  <a:latin typeface="Arial" pitchFamily="34" charset="0"/>
                </a:rPr>
                <a:t>Direct vs. Indirect</a:t>
              </a:r>
            </a:p>
          </p:txBody>
        </p:sp>
        <p:cxnSp>
          <p:nvCxnSpPr>
            <p:cNvPr id="39" name="Straight Connector 38"/>
            <p:cNvCxnSpPr/>
            <p:nvPr/>
          </p:nvCxnSpPr>
          <p:spPr bwMode="auto">
            <a:xfrm rot="5400000">
              <a:off x="1186656" y="4533106"/>
              <a:ext cx="11414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smtClean="0"/>
              <a:t>Answers to 1 through 4</a:t>
            </a:r>
            <a:endParaRPr lang="en-US" sz="3600" u="sng" smtClean="0"/>
          </a:p>
        </p:txBody>
      </p:sp>
      <p:sp>
        <p:nvSpPr>
          <p:cNvPr id="100355" name="Rectangle 3"/>
          <p:cNvSpPr>
            <a:spLocks noGrp="1" noChangeArrowheads="1"/>
          </p:cNvSpPr>
          <p:nvPr>
            <p:ph type="body" idx="1"/>
          </p:nvPr>
        </p:nvSpPr>
        <p:spPr bwMode="auto">
          <a:xfrm>
            <a:off x="762000" y="1676400"/>
            <a:ext cx="78486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200" b="1" smtClean="0"/>
              <a:t>Direct costs - </a:t>
            </a:r>
            <a:r>
              <a:rPr lang="en-US" sz="2200" smtClean="0"/>
              <a:t>directly traced to producing a specific output</a:t>
            </a:r>
            <a:endParaRPr lang="en-US" sz="2200" b="1" smtClean="0"/>
          </a:p>
          <a:p>
            <a:pPr eaLnBrk="1" hangingPunct="1">
              <a:lnSpc>
                <a:spcPct val="80000"/>
              </a:lnSpc>
            </a:pPr>
            <a:r>
              <a:rPr lang="en-US" sz="2200" b="1" smtClean="0"/>
              <a:t>Indirect costs - </a:t>
            </a:r>
            <a:r>
              <a:rPr lang="en-US" sz="2200" smtClean="0"/>
              <a:t>cannot be directly traced to a specific output</a:t>
            </a:r>
          </a:p>
          <a:p>
            <a:pPr eaLnBrk="1" hangingPunct="1">
              <a:lnSpc>
                <a:spcPct val="80000"/>
              </a:lnSpc>
            </a:pPr>
            <a:r>
              <a:rPr lang="en-US" sz="2200" b="1" smtClean="0"/>
              <a:t>Recurring Costs</a:t>
            </a:r>
            <a:r>
              <a:rPr lang="en-US" sz="2200" smtClean="0"/>
              <a:t> – those costs that occur year over year</a:t>
            </a:r>
          </a:p>
          <a:p>
            <a:pPr eaLnBrk="1" hangingPunct="1">
              <a:lnSpc>
                <a:spcPct val="80000"/>
              </a:lnSpc>
            </a:pPr>
            <a:r>
              <a:rPr lang="en-US" sz="2200" b="1" smtClean="0"/>
              <a:t>Non-Recurring Costs –</a:t>
            </a:r>
            <a:r>
              <a:rPr lang="en-US" sz="2200" smtClean="0"/>
              <a:t> one time within the year of execution and not planned to happen again</a:t>
            </a:r>
          </a:p>
          <a:p>
            <a:pPr eaLnBrk="1" hangingPunct="1">
              <a:lnSpc>
                <a:spcPct val="80000"/>
              </a:lnSpc>
            </a:pPr>
            <a:r>
              <a:rPr lang="en-US" sz="2200" b="1" smtClean="0"/>
              <a:t>Variable Costs</a:t>
            </a:r>
            <a:r>
              <a:rPr lang="en-US" sz="2200" smtClean="0"/>
              <a:t> - changes with change in output </a:t>
            </a:r>
          </a:p>
          <a:p>
            <a:pPr eaLnBrk="1" hangingPunct="1">
              <a:lnSpc>
                <a:spcPct val="80000"/>
              </a:lnSpc>
            </a:pPr>
            <a:r>
              <a:rPr lang="en-US" sz="2200" b="1" smtClean="0"/>
              <a:t>Fixed Cost</a:t>
            </a:r>
            <a:r>
              <a:rPr lang="en-US" sz="2200" smtClean="0"/>
              <a:t> - remains the same regardless of the change in output (within a relevant range)</a:t>
            </a:r>
          </a:p>
          <a:p>
            <a:pPr eaLnBrk="1" hangingPunct="1">
              <a:lnSpc>
                <a:spcPct val="80000"/>
              </a:lnSpc>
            </a:pPr>
            <a:r>
              <a:rPr lang="en-US" sz="2200" b="1" smtClean="0"/>
              <a:t>Avoidable Costs</a:t>
            </a:r>
            <a:r>
              <a:rPr lang="en-US" sz="2200" smtClean="0"/>
              <a:t> - will no longer be incurred due to a decision to change the output</a:t>
            </a:r>
            <a:endParaRPr lang="en-US" sz="2200" b="1" smtClean="0"/>
          </a:p>
          <a:p>
            <a:pPr eaLnBrk="1" hangingPunct="1">
              <a:lnSpc>
                <a:spcPct val="80000"/>
              </a:lnSpc>
            </a:pPr>
            <a:r>
              <a:rPr lang="en-US" sz="2200" b="1" smtClean="0"/>
              <a:t>Unavoidable Cost </a:t>
            </a:r>
            <a:r>
              <a:rPr lang="en-US" sz="2200" smtClean="0"/>
              <a:t>- will be incurred regardless of the decision to change output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smtClean="0"/>
              <a:t>Question #5:  Provide Examples of When Labor is?</a:t>
            </a:r>
            <a:endParaRPr lang="en-US" sz="3600" u="sng" smtClean="0"/>
          </a:p>
        </p:txBody>
      </p:sp>
      <p:sp>
        <p:nvSpPr>
          <p:cNvPr id="101379" name="Rectangle 3"/>
          <p:cNvSpPr>
            <a:spLocks noGrp="1" noChangeArrowheads="1"/>
          </p:cNvSpPr>
          <p:nvPr>
            <p:ph type="body" idx="1"/>
          </p:nvPr>
        </p:nvSpPr>
        <p:spPr bwMode="auto">
          <a:xfrm>
            <a:off x="685800" y="1752600"/>
            <a:ext cx="78486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smtClean="0"/>
              <a:t>Direct </a:t>
            </a:r>
          </a:p>
          <a:p>
            <a:pPr eaLnBrk="1" hangingPunct="1">
              <a:lnSpc>
                <a:spcPct val="90000"/>
              </a:lnSpc>
            </a:pPr>
            <a:r>
              <a:rPr lang="en-US" sz="2800" smtClean="0"/>
              <a:t>Indirect</a:t>
            </a:r>
          </a:p>
          <a:p>
            <a:pPr eaLnBrk="1" hangingPunct="1">
              <a:lnSpc>
                <a:spcPct val="90000"/>
              </a:lnSpc>
            </a:pPr>
            <a:r>
              <a:rPr lang="en-US" sz="2800" smtClean="0"/>
              <a:t>Funded</a:t>
            </a:r>
          </a:p>
          <a:p>
            <a:pPr eaLnBrk="1" hangingPunct="1">
              <a:lnSpc>
                <a:spcPct val="90000"/>
              </a:lnSpc>
            </a:pPr>
            <a:r>
              <a:rPr lang="en-US" sz="2800" smtClean="0"/>
              <a:t>Unfunded</a:t>
            </a:r>
          </a:p>
          <a:p>
            <a:pPr eaLnBrk="1" hangingPunct="1">
              <a:lnSpc>
                <a:spcPct val="90000"/>
              </a:lnSpc>
            </a:pPr>
            <a:r>
              <a:rPr lang="en-US" sz="2800" smtClean="0"/>
              <a:t>Recurring</a:t>
            </a:r>
          </a:p>
          <a:p>
            <a:pPr eaLnBrk="1" hangingPunct="1">
              <a:lnSpc>
                <a:spcPct val="90000"/>
              </a:lnSpc>
            </a:pPr>
            <a:r>
              <a:rPr lang="en-US" sz="2800" smtClean="0"/>
              <a:t>Non-Recurring </a:t>
            </a:r>
          </a:p>
          <a:p>
            <a:pPr eaLnBrk="1" hangingPunct="1">
              <a:lnSpc>
                <a:spcPct val="90000"/>
              </a:lnSpc>
            </a:pPr>
            <a:r>
              <a:rPr lang="en-US" sz="2800" smtClean="0"/>
              <a:t>Variable</a:t>
            </a:r>
          </a:p>
          <a:p>
            <a:pPr eaLnBrk="1" hangingPunct="1">
              <a:lnSpc>
                <a:spcPct val="90000"/>
              </a:lnSpc>
            </a:pPr>
            <a:r>
              <a:rPr lang="en-US" sz="2800" smtClean="0"/>
              <a:t>Fixed</a:t>
            </a:r>
          </a:p>
          <a:p>
            <a:pPr eaLnBrk="1" hangingPunct="1">
              <a:lnSpc>
                <a:spcPct val="90000"/>
              </a:lnSpc>
            </a:pPr>
            <a:r>
              <a:rPr lang="en-US" sz="2800" smtClean="0"/>
              <a:t>Avoidable</a:t>
            </a:r>
          </a:p>
          <a:p>
            <a:pPr eaLnBrk="1" hangingPunct="1">
              <a:lnSpc>
                <a:spcPct val="90000"/>
              </a:lnSpc>
            </a:pPr>
            <a:r>
              <a:rPr lang="en-US" sz="2800" smtClean="0"/>
              <a:t>Unavoidable</a:t>
            </a:r>
          </a:p>
        </p:txBody>
      </p:sp>
      <p:sp>
        <p:nvSpPr>
          <p:cNvPr id="1637380" name="Text Box 4"/>
          <p:cNvSpPr txBox="1">
            <a:spLocks noChangeArrowheads="1"/>
          </p:cNvSpPr>
          <p:nvPr/>
        </p:nvSpPr>
        <p:spPr bwMode="auto">
          <a:xfrm>
            <a:off x="4633913" y="2841625"/>
            <a:ext cx="3587750" cy="519113"/>
          </a:xfrm>
          <a:prstGeom prst="rect">
            <a:avLst/>
          </a:prstGeom>
          <a:noFill/>
          <a:ln w="9525" algn="ctr">
            <a:noFill/>
            <a:miter lim="800000"/>
            <a:headEnd/>
            <a:tailEnd/>
          </a:ln>
        </p:spPr>
        <p:txBody>
          <a:bodyPr wrap="none">
            <a:spAutoFit/>
          </a:bodyPr>
          <a:lstStyle/>
          <a:p>
            <a:pPr algn="ctr"/>
            <a:r>
              <a:rPr lang="en-US" b="1">
                <a:solidFill>
                  <a:schemeClr val="tx2"/>
                </a:solidFill>
                <a:latin typeface="Arial" pitchFamily="34" charset="0"/>
              </a:rPr>
              <a:t>Answer: Discussion</a:t>
            </a:r>
          </a:p>
        </p:txBody>
      </p:sp>
      <p:pic>
        <p:nvPicPr>
          <p:cNvPr id="101381" name="Picture 6" descr="worker"/>
          <p:cNvPicPr>
            <a:picLocks noChangeAspect="1" noChangeArrowheads="1"/>
          </p:cNvPicPr>
          <p:nvPr/>
        </p:nvPicPr>
        <p:blipFill>
          <a:blip r:embed="rId3" cstate="print"/>
          <a:srcRect/>
          <a:stretch>
            <a:fillRect/>
          </a:stretch>
        </p:blipFill>
        <p:spPr bwMode="auto">
          <a:xfrm>
            <a:off x="6324600" y="3962400"/>
            <a:ext cx="1625600" cy="162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7380"/>
                                        </p:tgtEl>
                                        <p:attrNameLst>
                                          <p:attrName>style.visibility</p:attrName>
                                        </p:attrNameLst>
                                      </p:cBhvr>
                                      <p:to>
                                        <p:strVal val="visible"/>
                                      </p:to>
                                    </p:set>
                                    <p:anim calcmode="lin" valueType="num">
                                      <p:cBhvr additive="base">
                                        <p:cTn id="7" dur="1000" fill="hold"/>
                                        <p:tgtEl>
                                          <p:spTgt spid="1637380"/>
                                        </p:tgtEl>
                                        <p:attrNameLst>
                                          <p:attrName>ppt_x</p:attrName>
                                        </p:attrNameLst>
                                      </p:cBhvr>
                                      <p:tavLst>
                                        <p:tav tm="0">
                                          <p:val>
                                            <p:strVal val="1+#ppt_w/2"/>
                                          </p:val>
                                        </p:tav>
                                        <p:tav tm="100000">
                                          <p:val>
                                            <p:strVal val="#ppt_x"/>
                                          </p:val>
                                        </p:tav>
                                      </p:tavLst>
                                    </p:anim>
                                    <p:anim calcmode="lin" valueType="num">
                                      <p:cBhvr additive="base">
                                        <p:cTn id="8" dur="1000" fill="hold"/>
                                        <p:tgtEl>
                                          <p:spTgt spid="1637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3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Lesson 3: Cost Centers</a:t>
            </a:r>
          </a:p>
        </p:txBody>
      </p:sp>
      <p:sp>
        <p:nvSpPr>
          <p:cNvPr id="32771" name="Rectangle 3"/>
          <p:cNvSpPr>
            <a:spLocks noGrp="1" noChangeArrowheads="1"/>
          </p:cNvSpPr>
          <p:nvPr>
            <p:ph type="body" idx="4294967295"/>
          </p:nvPr>
        </p:nvSpPr>
        <p:spPr bwMode="auto">
          <a:xfrm>
            <a:off x="381000" y="1600200"/>
            <a:ext cx="8229600" cy="2590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US" b="1" dirty="0" smtClean="0"/>
              <a:t>Objective(s):</a:t>
            </a:r>
          </a:p>
          <a:p>
            <a:pPr eaLnBrk="1" hangingPunct="1">
              <a:lnSpc>
                <a:spcPct val="90000"/>
              </a:lnSpc>
            </a:pPr>
            <a:r>
              <a:rPr lang="en-US" dirty="0" smtClean="0"/>
              <a:t>To understand what the Cost Center cost object represents, key definition criteria (guiding principles), uses, and how defined for the Cost Model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79" name="Rectangle 187"/>
          <p:cNvSpPr>
            <a:spLocks noChangeArrowheads="1"/>
          </p:cNvSpPr>
          <p:nvPr/>
        </p:nvSpPr>
        <p:spPr bwMode="auto">
          <a:xfrm>
            <a:off x="6019800" y="1447800"/>
            <a:ext cx="3124200" cy="3657600"/>
          </a:xfrm>
          <a:prstGeom prst="rect">
            <a:avLst/>
          </a:prstGeom>
          <a:solidFill>
            <a:schemeClr val="accent1"/>
          </a:solidFill>
          <a:ln w="38100" cmpd="dbl" algn="ctr">
            <a:solidFill>
              <a:schemeClr val="tx1"/>
            </a:solidFill>
            <a:miter lim="800000"/>
            <a:headEnd/>
            <a:tailEnd/>
          </a:ln>
          <a:effectLst/>
        </p:spPr>
        <p:txBody>
          <a:bodyPr lIns="92075" tIns="0" rIns="92075" bIns="0" anchor="ctr">
            <a:spAutoFit/>
          </a:bodyPr>
          <a:lstStyle/>
          <a:p>
            <a:endParaRPr lang="en-US" dirty="0"/>
          </a:p>
        </p:txBody>
      </p:sp>
      <p:sp>
        <p:nvSpPr>
          <p:cNvPr id="33978" name="Rectangle 186"/>
          <p:cNvSpPr>
            <a:spLocks noChangeArrowheads="1"/>
          </p:cNvSpPr>
          <p:nvPr/>
        </p:nvSpPr>
        <p:spPr bwMode="auto">
          <a:xfrm>
            <a:off x="3048000" y="1447800"/>
            <a:ext cx="2971800" cy="3657600"/>
          </a:xfrm>
          <a:prstGeom prst="rect">
            <a:avLst/>
          </a:prstGeom>
          <a:solidFill>
            <a:srgbClr val="FFFFCC"/>
          </a:solidFill>
          <a:ln w="38100" cmpd="dbl" algn="ctr">
            <a:solidFill>
              <a:schemeClr val="tx1"/>
            </a:solidFill>
            <a:miter lim="800000"/>
            <a:headEnd/>
            <a:tailEnd/>
          </a:ln>
          <a:effectLst/>
        </p:spPr>
        <p:txBody>
          <a:bodyPr lIns="92075" tIns="0" rIns="92075" bIns="0" anchor="ctr">
            <a:spAutoFit/>
          </a:bodyPr>
          <a:lstStyle/>
          <a:p>
            <a:endParaRPr lang="en-US" dirty="0"/>
          </a:p>
        </p:txBody>
      </p:sp>
      <p:sp>
        <p:nvSpPr>
          <p:cNvPr id="33929" name="Rectangle 19"/>
          <p:cNvSpPr>
            <a:spLocks noChangeArrowheads="1"/>
          </p:cNvSpPr>
          <p:nvPr/>
        </p:nvSpPr>
        <p:spPr bwMode="auto">
          <a:xfrm>
            <a:off x="6629400" y="3251200"/>
            <a:ext cx="914400" cy="3810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34" name="Rectangle 49"/>
          <p:cNvSpPr>
            <a:spLocks noChangeArrowheads="1"/>
          </p:cNvSpPr>
          <p:nvPr/>
        </p:nvSpPr>
        <p:spPr bwMode="auto">
          <a:xfrm>
            <a:off x="6781800" y="1905000"/>
            <a:ext cx="1524000" cy="7366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36" name="Rectangle 17"/>
          <p:cNvSpPr>
            <a:spLocks noChangeArrowheads="1"/>
          </p:cNvSpPr>
          <p:nvPr/>
        </p:nvSpPr>
        <p:spPr bwMode="auto">
          <a:xfrm>
            <a:off x="6096000" y="4354513"/>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37" name="Rectangle 18"/>
          <p:cNvSpPr>
            <a:spLocks noChangeArrowheads="1"/>
          </p:cNvSpPr>
          <p:nvPr/>
        </p:nvSpPr>
        <p:spPr bwMode="auto">
          <a:xfrm>
            <a:off x="6477000" y="4354513"/>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41" name="Rectangle 18"/>
          <p:cNvSpPr>
            <a:spLocks noChangeArrowheads="1"/>
          </p:cNvSpPr>
          <p:nvPr/>
        </p:nvSpPr>
        <p:spPr bwMode="auto">
          <a:xfrm>
            <a:off x="6934200" y="4354513"/>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44" name="Rectangle 17"/>
          <p:cNvSpPr>
            <a:spLocks noChangeArrowheads="1"/>
          </p:cNvSpPr>
          <p:nvPr/>
        </p:nvSpPr>
        <p:spPr bwMode="auto">
          <a:xfrm>
            <a:off x="6477000" y="38576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45" name="Rectangle 17"/>
          <p:cNvSpPr>
            <a:spLocks noChangeArrowheads="1"/>
          </p:cNvSpPr>
          <p:nvPr/>
        </p:nvSpPr>
        <p:spPr bwMode="auto">
          <a:xfrm>
            <a:off x="7239000" y="38576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48" name="Rectangle 19"/>
          <p:cNvSpPr>
            <a:spLocks noChangeArrowheads="1"/>
          </p:cNvSpPr>
          <p:nvPr/>
        </p:nvSpPr>
        <p:spPr bwMode="auto">
          <a:xfrm>
            <a:off x="7696200" y="3251200"/>
            <a:ext cx="914400" cy="3810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53" name="Rectangle 17"/>
          <p:cNvSpPr>
            <a:spLocks noChangeArrowheads="1"/>
          </p:cNvSpPr>
          <p:nvPr/>
        </p:nvSpPr>
        <p:spPr bwMode="auto">
          <a:xfrm>
            <a:off x="7620000" y="38576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54" name="Rectangle 17"/>
          <p:cNvSpPr>
            <a:spLocks noChangeArrowheads="1"/>
          </p:cNvSpPr>
          <p:nvPr/>
        </p:nvSpPr>
        <p:spPr bwMode="auto">
          <a:xfrm>
            <a:off x="8382000" y="38576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97" name="Rectangle 19"/>
          <p:cNvSpPr>
            <a:spLocks noChangeArrowheads="1"/>
          </p:cNvSpPr>
          <p:nvPr/>
        </p:nvSpPr>
        <p:spPr bwMode="auto">
          <a:xfrm>
            <a:off x="3810000" y="3251200"/>
            <a:ext cx="914400" cy="3810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02" name="Rectangle 49"/>
          <p:cNvSpPr>
            <a:spLocks noChangeArrowheads="1"/>
          </p:cNvSpPr>
          <p:nvPr/>
        </p:nvSpPr>
        <p:spPr bwMode="auto">
          <a:xfrm>
            <a:off x="3962400" y="1905000"/>
            <a:ext cx="1524000" cy="7366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05" name="Rectangle 17"/>
          <p:cNvSpPr>
            <a:spLocks noChangeArrowheads="1"/>
          </p:cNvSpPr>
          <p:nvPr/>
        </p:nvSpPr>
        <p:spPr bwMode="auto">
          <a:xfrm>
            <a:off x="3124200" y="4354513"/>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06" name="Rectangle 18"/>
          <p:cNvSpPr>
            <a:spLocks noChangeArrowheads="1"/>
          </p:cNvSpPr>
          <p:nvPr/>
        </p:nvSpPr>
        <p:spPr bwMode="auto">
          <a:xfrm>
            <a:off x="3657600" y="4354513"/>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10" name="Rectangle 18"/>
          <p:cNvSpPr>
            <a:spLocks noChangeArrowheads="1"/>
          </p:cNvSpPr>
          <p:nvPr/>
        </p:nvSpPr>
        <p:spPr bwMode="auto">
          <a:xfrm>
            <a:off x="4114800" y="4354513"/>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13" name="Rectangle 17"/>
          <p:cNvSpPr>
            <a:spLocks noChangeArrowheads="1"/>
          </p:cNvSpPr>
          <p:nvPr/>
        </p:nvSpPr>
        <p:spPr bwMode="auto">
          <a:xfrm>
            <a:off x="3657600" y="38576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14" name="Rectangle 17"/>
          <p:cNvSpPr>
            <a:spLocks noChangeArrowheads="1"/>
          </p:cNvSpPr>
          <p:nvPr/>
        </p:nvSpPr>
        <p:spPr bwMode="auto">
          <a:xfrm>
            <a:off x="4419600" y="38576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17" name="Rectangle 19"/>
          <p:cNvSpPr>
            <a:spLocks noChangeArrowheads="1"/>
          </p:cNvSpPr>
          <p:nvPr/>
        </p:nvSpPr>
        <p:spPr bwMode="auto">
          <a:xfrm>
            <a:off x="4876800" y="3251200"/>
            <a:ext cx="914400" cy="3810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22" name="Rectangle 17"/>
          <p:cNvSpPr>
            <a:spLocks noChangeArrowheads="1"/>
          </p:cNvSpPr>
          <p:nvPr/>
        </p:nvSpPr>
        <p:spPr bwMode="auto">
          <a:xfrm>
            <a:off x="4800600" y="38576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23" name="Rectangle 17"/>
          <p:cNvSpPr>
            <a:spLocks noChangeArrowheads="1"/>
          </p:cNvSpPr>
          <p:nvPr/>
        </p:nvSpPr>
        <p:spPr bwMode="auto">
          <a:xfrm>
            <a:off x="5562600" y="38576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67" name="Rectangle 17"/>
          <p:cNvSpPr>
            <a:spLocks noChangeArrowheads="1"/>
          </p:cNvSpPr>
          <p:nvPr/>
        </p:nvSpPr>
        <p:spPr bwMode="auto">
          <a:xfrm>
            <a:off x="7772400" y="4419600"/>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68" name="Rectangle 18"/>
          <p:cNvSpPr>
            <a:spLocks noChangeArrowheads="1"/>
          </p:cNvSpPr>
          <p:nvPr/>
        </p:nvSpPr>
        <p:spPr bwMode="auto">
          <a:xfrm>
            <a:off x="8305800" y="4419600"/>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72" name="Rectangle 18"/>
          <p:cNvSpPr>
            <a:spLocks noChangeArrowheads="1"/>
          </p:cNvSpPr>
          <p:nvPr/>
        </p:nvSpPr>
        <p:spPr bwMode="auto">
          <a:xfrm>
            <a:off x="8763000" y="4419600"/>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977" name="Rectangle 185"/>
          <p:cNvSpPr>
            <a:spLocks noChangeArrowheads="1"/>
          </p:cNvSpPr>
          <p:nvPr/>
        </p:nvSpPr>
        <p:spPr bwMode="auto">
          <a:xfrm>
            <a:off x="0" y="1447800"/>
            <a:ext cx="3048000" cy="3657600"/>
          </a:xfrm>
          <a:prstGeom prst="rect">
            <a:avLst/>
          </a:prstGeom>
          <a:solidFill>
            <a:srgbClr val="CCFFCC"/>
          </a:solidFill>
          <a:ln w="38100" cmpd="dbl" algn="ctr">
            <a:solidFill>
              <a:schemeClr val="tx1"/>
            </a:solidFill>
            <a:miter lim="800000"/>
            <a:headEnd/>
            <a:tailEnd/>
          </a:ln>
          <a:effectLst/>
        </p:spPr>
        <p:txBody>
          <a:bodyPr lIns="92075" tIns="0" rIns="92075" bIns="0" anchor="ctr">
            <a:spAutoFit/>
          </a:bodyPr>
          <a:lstStyle/>
          <a:p>
            <a:endParaRPr lang="en-US" dirty="0"/>
          </a:p>
        </p:txBody>
      </p:sp>
      <p:sp>
        <p:nvSpPr>
          <p:cNvPr id="33802" name="Rectangle 19"/>
          <p:cNvSpPr>
            <a:spLocks noChangeArrowheads="1"/>
          </p:cNvSpPr>
          <p:nvPr/>
        </p:nvSpPr>
        <p:spPr bwMode="auto">
          <a:xfrm>
            <a:off x="838200" y="3276600"/>
            <a:ext cx="914400" cy="3810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32" name="Rectangle 49"/>
          <p:cNvSpPr>
            <a:spLocks noChangeArrowheads="1"/>
          </p:cNvSpPr>
          <p:nvPr/>
        </p:nvSpPr>
        <p:spPr bwMode="auto">
          <a:xfrm>
            <a:off x="990600" y="1930400"/>
            <a:ext cx="1524000" cy="7366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59" name="Rectangle 17"/>
          <p:cNvSpPr>
            <a:spLocks noChangeArrowheads="1"/>
          </p:cNvSpPr>
          <p:nvPr/>
        </p:nvSpPr>
        <p:spPr bwMode="auto">
          <a:xfrm>
            <a:off x="152400" y="4379913"/>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60" name="Rectangle 18"/>
          <p:cNvSpPr>
            <a:spLocks noChangeArrowheads="1"/>
          </p:cNvSpPr>
          <p:nvPr/>
        </p:nvSpPr>
        <p:spPr bwMode="auto">
          <a:xfrm>
            <a:off x="685800" y="4379913"/>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64" name="Rectangle 18"/>
          <p:cNvSpPr>
            <a:spLocks noChangeArrowheads="1"/>
          </p:cNvSpPr>
          <p:nvPr/>
        </p:nvSpPr>
        <p:spPr bwMode="auto">
          <a:xfrm>
            <a:off x="1143000" y="4379913"/>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83" name="Rectangle 17"/>
          <p:cNvSpPr>
            <a:spLocks noChangeArrowheads="1"/>
          </p:cNvSpPr>
          <p:nvPr/>
        </p:nvSpPr>
        <p:spPr bwMode="auto">
          <a:xfrm>
            <a:off x="685800" y="38830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84" name="Rectangle 17"/>
          <p:cNvSpPr>
            <a:spLocks noChangeArrowheads="1"/>
          </p:cNvSpPr>
          <p:nvPr/>
        </p:nvSpPr>
        <p:spPr bwMode="auto">
          <a:xfrm>
            <a:off x="1447800" y="38830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87" name="Rectangle 19"/>
          <p:cNvSpPr>
            <a:spLocks noChangeArrowheads="1"/>
          </p:cNvSpPr>
          <p:nvPr/>
        </p:nvSpPr>
        <p:spPr bwMode="auto">
          <a:xfrm>
            <a:off x="1905000" y="3276600"/>
            <a:ext cx="914400" cy="3810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92" name="Rectangle 17"/>
          <p:cNvSpPr>
            <a:spLocks noChangeArrowheads="1"/>
          </p:cNvSpPr>
          <p:nvPr/>
        </p:nvSpPr>
        <p:spPr bwMode="auto">
          <a:xfrm>
            <a:off x="1828800" y="38830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sp>
        <p:nvSpPr>
          <p:cNvPr id="33893" name="Rectangle 17"/>
          <p:cNvSpPr>
            <a:spLocks noChangeArrowheads="1"/>
          </p:cNvSpPr>
          <p:nvPr/>
        </p:nvSpPr>
        <p:spPr bwMode="auto">
          <a:xfrm>
            <a:off x="2590800" y="3883025"/>
            <a:ext cx="304800" cy="304800"/>
          </a:xfrm>
          <a:prstGeom prst="rect">
            <a:avLst/>
          </a:prstGeom>
          <a:solidFill>
            <a:schemeClr val="bg1"/>
          </a:solidFill>
          <a:ln w="9525">
            <a:solidFill>
              <a:schemeClr val="tx1"/>
            </a:solidFill>
            <a:miter lim="800000"/>
            <a:headEnd/>
            <a:tailEnd/>
          </a:ln>
        </p:spPr>
        <p:txBody>
          <a:bodyPr wrap="none" anchor="ctr"/>
          <a:lstStyle/>
          <a:p>
            <a:endParaRPr lang="en-US" sz="3600" dirty="0"/>
          </a:p>
        </p:txBody>
      </p:sp>
      <p:grpSp>
        <p:nvGrpSpPr>
          <p:cNvPr id="33795" name="Group 10"/>
          <p:cNvGrpSpPr>
            <a:grpSpLocks/>
          </p:cNvGrpSpPr>
          <p:nvPr/>
        </p:nvGrpSpPr>
        <p:grpSpPr bwMode="auto">
          <a:xfrm>
            <a:off x="2667000" y="5943600"/>
            <a:ext cx="2422525" cy="336550"/>
            <a:chOff x="144" y="3720"/>
            <a:chExt cx="1526" cy="212"/>
          </a:xfrm>
        </p:grpSpPr>
        <p:sp>
          <p:nvSpPr>
            <p:cNvPr id="33852" name="Rectangle 11"/>
            <p:cNvSpPr>
              <a:spLocks noChangeArrowheads="1"/>
            </p:cNvSpPr>
            <p:nvPr/>
          </p:nvSpPr>
          <p:spPr bwMode="auto">
            <a:xfrm>
              <a:off x="144" y="3730"/>
              <a:ext cx="480" cy="144"/>
            </a:xfrm>
            <a:prstGeom prst="rect">
              <a:avLst/>
            </a:prstGeom>
            <a:noFill/>
            <a:ln w="9525">
              <a:solidFill>
                <a:schemeClr val="tx1"/>
              </a:solidFill>
              <a:miter lim="800000"/>
              <a:headEnd/>
              <a:tailEnd/>
            </a:ln>
          </p:spPr>
          <p:txBody>
            <a:bodyPr wrap="none" anchor="ctr"/>
            <a:lstStyle/>
            <a:p>
              <a:endParaRPr lang="en-US" sz="3600" dirty="0"/>
            </a:p>
          </p:txBody>
        </p:sp>
        <p:sp>
          <p:nvSpPr>
            <p:cNvPr id="33853" name="Text Box 12"/>
            <p:cNvSpPr txBox="1">
              <a:spLocks noChangeArrowheads="1"/>
            </p:cNvSpPr>
            <p:nvPr/>
          </p:nvSpPr>
          <p:spPr bwMode="auto">
            <a:xfrm>
              <a:off x="758" y="3720"/>
              <a:ext cx="912" cy="212"/>
            </a:xfrm>
            <a:prstGeom prst="rect">
              <a:avLst/>
            </a:prstGeom>
            <a:noFill/>
            <a:ln w="9525">
              <a:noFill/>
              <a:miter lim="800000"/>
              <a:headEnd/>
              <a:tailEnd/>
            </a:ln>
          </p:spPr>
          <p:txBody>
            <a:bodyPr wrap="none">
              <a:spAutoFit/>
            </a:bodyPr>
            <a:lstStyle/>
            <a:p>
              <a:pPr algn="l">
                <a:buClrTx/>
              </a:pPr>
              <a:r>
                <a:rPr lang="en-US" sz="1600" dirty="0"/>
                <a:t>Cost Centers</a:t>
              </a:r>
            </a:p>
          </p:txBody>
        </p:sp>
      </p:grpSp>
      <p:sp>
        <p:nvSpPr>
          <p:cNvPr id="33850" name="Oval 62"/>
          <p:cNvSpPr>
            <a:spLocks noChangeArrowheads="1"/>
          </p:cNvSpPr>
          <p:nvPr/>
        </p:nvSpPr>
        <p:spPr bwMode="auto">
          <a:xfrm>
            <a:off x="2819400" y="6248400"/>
            <a:ext cx="533400" cy="533400"/>
          </a:xfrm>
          <a:prstGeom prst="ellipse">
            <a:avLst/>
          </a:prstGeom>
          <a:noFill/>
          <a:ln w="9525">
            <a:solidFill>
              <a:schemeClr val="tx1"/>
            </a:solidFill>
            <a:round/>
            <a:headEnd/>
            <a:tailEnd/>
          </a:ln>
        </p:spPr>
        <p:txBody>
          <a:bodyPr wrap="none" anchor="ctr"/>
          <a:lstStyle/>
          <a:p>
            <a:endParaRPr lang="en-US" sz="3600" dirty="0"/>
          </a:p>
        </p:txBody>
      </p:sp>
      <p:sp>
        <p:nvSpPr>
          <p:cNvPr id="33851" name="Text Box 63"/>
          <p:cNvSpPr txBox="1">
            <a:spLocks noChangeArrowheads="1"/>
          </p:cNvSpPr>
          <p:nvPr/>
        </p:nvSpPr>
        <p:spPr bwMode="auto">
          <a:xfrm>
            <a:off x="3565525" y="6338888"/>
            <a:ext cx="2178050" cy="366712"/>
          </a:xfrm>
          <a:prstGeom prst="rect">
            <a:avLst/>
          </a:prstGeom>
          <a:noFill/>
          <a:ln w="9525">
            <a:noFill/>
            <a:miter lim="800000"/>
            <a:headEnd/>
            <a:tailEnd/>
          </a:ln>
        </p:spPr>
        <p:txBody>
          <a:bodyPr wrap="none">
            <a:spAutoFit/>
          </a:bodyPr>
          <a:lstStyle/>
          <a:p>
            <a:pPr algn="l">
              <a:buClrTx/>
            </a:pPr>
            <a:r>
              <a:rPr lang="en-US" sz="1800" dirty="0"/>
              <a:t> </a:t>
            </a:r>
            <a:r>
              <a:rPr lang="en-US" sz="1600" dirty="0"/>
              <a:t>Cost Center Groups</a:t>
            </a:r>
          </a:p>
        </p:txBody>
      </p:sp>
      <p:sp>
        <p:nvSpPr>
          <p:cNvPr id="33843" name="Rectangle 67"/>
          <p:cNvSpPr>
            <a:spLocks noGrp="1" noChangeArrowheads="1"/>
          </p:cNvSpPr>
          <p:nvPr>
            <p:ph type="title"/>
          </p:nvPr>
        </p:nvSpPr>
        <p:spPr bwMode="auto">
          <a:prstGeom prst="rect">
            <a:avLst/>
          </a:prstGeom>
          <a:noFill/>
          <a:ln>
            <a:miter lim="800000"/>
            <a:headEnd/>
            <a:tailEnd/>
          </a:ln>
        </p:spPr>
        <p:txBody>
          <a:bodyPr tIns="0" bIns="0"/>
          <a:lstStyle/>
          <a:p>
            <a:pPr eaLnBrk="1" hangingPunct="1"/>
            <a:r>
              <a:rPr lang="en-US" sz="2800" dirty="0" smtClean="0"/>
              <a:t>Full Cost Understanding </a:t>
            </a:r>
            <a:br>
              <a:rPr lang="en-US" sz="2800" dirty="0" smtClean="0"/>
            </a:br>
            <a:r>
              <a:rPr lang="en-US" sz="2800" dirty="0" smtClean="0"/>
              <a:t>Starts with Cost Center Structure</a:t>
            </a:r>
          </a:p>
        </p:txBody>
      </p:sp>
      <p:sp>
        <p:nvSpPr>
          <p:cNvPr id="33928" name="Text Box 13"/>
          <p:cNvSpPr txBox="1">
            <a:spLocks noChangeArrowheads="1"/>
          </p:cNvSpPr>
          <p:nvPr/>
        </p:nvSpPr>
        <p:spPr bwMode="auto">
          <a:xfrm>
            <a:off x="6477000" y="3251200"/>
            <a:ext cx="1066800" cy="366713"/>
          </a:xfrm>
          <a:prstGeom prst="rect">
            <a:avLst/>
          </a:prstGeom>
          <a:noFill/>
          <a:ln w="9525">
            <a:noFill/>
            <a:miter lim="800000"/>
            <a:headEnd/>
            <a:tailEnd/>
          </a:ln>
        </p:spPr>
        <p:txBody>
          <a:bodyPr>
            <a:spAutoFit/>
          </a:bodyPr>
          <a:lstStyle/>
          <a:p>
            <a:pPr algn="l">
              <a:buClrTx/>
            </a:pPr>
            <a:r>
              <a:rPr lang="en-US" sz="1800" dirty="0"/>
              <a:t>    1BCT</a:t>
            </a:r>
          </a:p>
        </p:txBody>
      </p:sp>
      <p:sp>
        <p:nvSpPr>
          <p:cNvPr id="33930" name="Line 31"/>
          <p:cNvSpPr>
            <a:spLocks noChangeShapeType="1"/>
          </p:cNvSpPr>
          <p:nvPr/>
        </p:nvSpPr>
        <p:spPr bwMode="auto">
          <a:xfrm>
            <a:off x="7010400" y="3632200"/>
            <a:ext cx="0" cy="228600"/>
          </a:xfrm>
          <a:prstGeom prst="line">
            <a:avLst/>
          </a:prstGeom>
          <a:noFill/>
          <a:ln w="9525">
            <a:solidFill>
              <a:schemeClr val="tx1"/>
            </a:solidFill>
            <a:round/>
            <a:headEnd/>
            <a:tailEnd/>
          </a:ln>
        </p:spPr>
        <p:txBody>
          <a:bodyPr/>
          <a:lstStyle/>
          <a:p>
            <a:endParaRPr lang="en-US" dirty="0"/>
          </a:p>
        </p:txBody>
      </p:sp>
      <p:sp>
        <p:nvSpPr>
          <p:cNvPr id="33931" name="Line 33"/>
          <p:cNvSpPr>
            <a:spLocks noChangeShapeType="1"/>
          </p:cNvSpPr>
          <p:nvPr/>
        </p:nvSpPr>
        <p:spPr bwMode="auto">
          <a:xfrm>
            <a:off x="6629400" y="3821113"/>
            <a:ext cx="0" cy="76200"/>
          </a:xfrm>
          <a:prstGeom prst="line">
            <a:avLst/>
          </a:prstGeom>
          <a:noFill/>
          <a:ln w="9525">
            <a:solidFill>
              <a:schemeClr val="tx1"/>
            </a:solidFill>
            <a:round/>
            <a:headEnd/>
            <a:tailEnd/>
          </a:ln>
        </p:spPr>
        <p:txBody>
          <a:bodyPr/>
          <a:lstStyle/>
          <a:p>
            <a:endParaRPr lang="en-US" dirty="0"/>
          </a:p>
        </p:txBody>
      </p:sp>
      <p:sp>
        <p:nvSpPr>
          <p:cNvPr id="33932" name="Line 34"/>
          <p:cNvSpPr>
            <a:spLocks noChangeShapeType="1"/>
          </p:cNvSpPr>
          <p:nvPr/>
        </p:nvSpPr>
        <p:spPr bwMode="auto">
          <a:xfrm>
            <a:off x="7391400" y="3821113"/>
            <a:ext cx="0" cy="76200"/>
          </a:xfrm>
          <a:prstGeom prst="line">
            <a:avLst/>
          </a:prstGeom>
          <a:noFill/>
          <a:ln w="9525">
            <a:solidFill>
              <a:schemeClr val="tx1"/>
            </a:solidFill>
            <a:round/>
            <a:headEnd/>
            <a:tailEnd/>
          </a:ln>
        </p:spPr>
        <p:txBody>
          <a:bodyPr/>
          <a:lstStyle/>
          <a:p>
            <a:endParaRPr lang="en-US" dirty="0"/>
          </a:p>
        </p:txBody>
      </p:sp>
      <p:sp>
        <p:nvSpPr>
          <p:cNvPr id="33933" name="Text Box 48"/>
          <p:cNvSpPr txBox="1">
            <a:spLocks noChangeArrowheads="1"/>
          </p:cNvSpPr>
          <p:nvPr/>
        </p:nvSpPr>
        <p:spPr bwMode="auto">
          <a:xfrm>
            <a:off x="6705600" y="1955800"/>
            <a:ext cx="1752600" cy="641350"/>
          </a:xfrm>
          <a:prstGeom prst="rect">
            <a:avLst/>
          </a:prstGeom>
          <a:noFill/>
          <a:ln w="9525">
            <a:noFill/>
            <a:miter lim="800000"/>
            <a:headEnd/>
            <a:tailEnd/>
          </a:ln>
        </p:spPr>
        <p:txBody>
          <a:bodyPr>
            <a:spAutoFit/>
          </a:bodyPr>
          <a:lstStyle/>
          <a:p>
            <a:pPr>
              <a:buClrTx/>
            </a:pPr>
            <a:r>
              <a:rPr lang="en-US" sz="1800" dirty="0"/>
              <a:t>FORSCOM</a:t>
            </a:r>
          </a:p>
          <a:p>
            <a:pPr>
              <a:buClrTx/>
            </a:pPr>
            <a:r>
              <a:rPr lang="en-US" sz="1800" dirty="0"/>
              <a:t>MSE</a:t>
            </a:r>
          </a:p>
        </p:txBody>
      </p:sp>
      <p:sp>
        <p:nvSpPr>
          <p:cNvPr id="33935" name="Line 53"/>
          <p:cNvSpPr>
            <a:spLocks noChangeShapeType="1"/>
          </p:cNvSpPr>
          <p:nvPr/>
        </p:nvSpPr>
        <p:spPr bwMode="auto">
          <a:xfrm>
            <a:off x="7620000" y="2641600"/>
            <a:ext cx="0" cy="268288"/>
          </a:xfrm>
          <a:prstGeom prst="line">
            <a:avLst/>
          </a:prstGeom>
          <a:noFill/>
          <a:ln w="9525">
            <a:solidFill>
              <a:schemeClr val="tx1"/>
            </a:solidFill>
            <a:round/>
            <a:headEnd/>
            <a:tailEnd/>
          </a:ln>
        </p:spPr>
        <p:txBody>
          <a:bodyPr/>
          <a:lstStyle/>
          <a:p>
            <a:endParaRPr lang="en-US" dirty="0"/>
          </a:p>
        </p:txBody>
      </p:sp>
      <p:sp>
        <p:nvSpPr>
          <p:cNvPr id="33938" name="Line 32"/>
          <p:cNvSpPr>
            <a:spLocks noChangeShapeType="1"/>
          </p:cNvSpPr>
          <p:nvPr/>
        </p:nvSpPr>
        <p:spPr bwMode="auto">
          <a:xfrm>
            <a:off x="6172200" y="4278313"/>
            <a:ext cx="990600" cy="0"/>
          </a:xfrm>
          <a:prstGeom prst="line">
            <a:avLst/>
          </a:prstGeom>
          <a:noFill/>
          <a:ln w="9525">
            <a:solidFill>
              <a:schemeClr val="tx1"/>
            </a:solidFill>
            <a:round/>
            <a:headEnd/>
            <a:tailEnd/>
          </a:ln>
        </p:spPr>
        <p:txBody>
          <a:bodyPr/>
          <a:lstStyle/>
          <a:p>
            <a:endParaRPr lang="en-US" dirty="0"/>
          </a:p>
        </p:txBody>
      </p:sp>
      <p:sp>
        <p:nvSpPr>
          <p:cNvPr id="33939" name="Line 33"/>
          <p:cNvSpPr>
            <a:spLocks noChangeShapeType="1"/>
          </p:cNvSpPr>
          <p:nvPr/>
        </p:nvSpPr>
        <p:spPr bwMode="auto">
          <a:xfrm>
            <a:off x="6172200" y="4278313"/>
            <a:ext cx="0" cy="76200"/>
          </a:xfrm>
          <a:prstGeom prst="line">
            <a:avLst/>
          </a:prstGeom>
          <a:noFill/>
          <a:ln w="9525">
            <a:solidFill>
              <a:schemeClr val="tx1"/>
            </a:solidFill>
            <a:round/>
            <a:headEnd/>
            <a:tailEnd/>
          </a:ln>
        </p:spPr>
        <p:txBody>
          <a:bodyPr/>
          <a:lstStyle/>
          <a:p>
            <a:endParaRPr lang="en-US" dirty="0"/>
          </a:p>
        </p:txBody>
      </p:sp>
      <p:sp>
        <p:nvSpPr>
          <p:cNvPr id="33940" name="Line 34"/>
          <p:cNvSpPr>
            <a:spLocks noChangeShapeType="1"/>
          </p:cNvSpPr>
          <p:nvPr/>
        </p:nvSpPr>
        <p:spPr bwMode="auto">
          <a:xfrm>
            <a:off x="7162800" y="4278313"/>
            <a:ext cx="0" cy="76200"/>
          </a:xfrm>
          <a:prstGeom prst="line">
            <a:avLst/>
          </a:prstGeom>
          <a:noFill/>
          <a:ln w="9525">
            <a:solidFill>
              <a:schemeClr val="tx1"/>
            </a:solidFill>
            <a:round/>
            <a:headEnd/>
            <a:tailEnd/>
          </a:ln>
        </p:spPr>
        <p:txBody>
          <a:bodyPr/>
          <a:lstStyle/>
          <a:p>
            <a:endParaRPr lang="en-US" dirty="0"/>
          </a:p>
        </p:txBody>
      </p:sp>
      <p:sp>
        <p:nvSpPr>
          <p:cNvPr id="33942" name="Line 33"/>
          <p:cNvSpPr>
            <a:spLocks noChangeShapeType="1"/>
          </p:cNvSpPr>
          <p:nvPr/>
        </p:nvSpPr>
        <p:spPr bwMode="auto">
          <a:xfrm>
            <a:off x="6629400" y="4278313"/>
            <a:ext cx="0" cy="76200"/>
          </a:xfrm>
          <a:prstGeom prst="line">
            <a:avLst/>
          </a:prstGeom>
          <a:noFill/>
          <a:ln w="9525">
            <a:solidFill>
              <a:schemeClr val="tx1"/>
            </a:solidFill>
            <a:round/>
            <a:headEnd/>
            <a:tailEnd/>
          </a:ln>
        </p:spPr>
        <p:txBody>
          <a:bodyPr/>
          <a:lstStyle/>
          <a:p>
            <a:endParaRPr lang="en-US" dirty="0"/>
          </a:p>
        </p:txBody>
      </p:sp>
      <p:sp>
        <p:nvSpPr>
          <p:cNvPr id="33943" name="Line 31"/>
          <p:cNvSpPr>
            <a:spLocks noChangeShapeType="1"/>
          </p:cNvSpPr>
          <p:nvPr/>
        </p:nvSpPr>
        <p:spPr bwMode="auto">
          <a:xfrm>
            <a:off x="6629400" y="4125913"/>
            <a:ext cx="0" cy="152400"/>
          </a:xfrm>
          <a:prstGeom prst="line">
            <a:avLst/>
          </a:prstGeom>
          <a:noFill/>
          <a:ln w="9525">
            <a:solidFill>
              <a:schemeClr val="tx1"/>
            </a:solidFill>
            <a:round/>
            <a:headEnd/>
            <a:tailEnd/>
          </a:ln>
        </p:spPr>
        <p:txBody>
          <a:bodyPr/>
          <a:lstStyle/>
          <a:p>
            <a:endParaRPr lang="en-US" dirty="0"/>
          </a:p>
        </p:txBody>
      </p:sp>
      <p:sp>
        <p:nvSpPr>
          <p:cNvPr id="33946" name="Line 154"/>
          <p:cNvSpPr>
            <a:spLocks noChangeShapeType="1"/>
          </p:cNvSpPr>
          <p:nvPr/>
        </p:nvSpPr>
        <p:spPr bwMode="auto">
          <a:xfrm>
            <a:off x="6629400" y="3821113"/>
            <a:ext cx="762000" cy="0"/>
          </a:xfrm>
          <a:prstGeom prst="line">
            <a:avLst/>
          </a:prstGeom>
          <a:noFill/>
          <a:ln w="12700">
            <a:solidFill>
              <a:schemeClr val="tx1"/>
            </a:solidFill>
            <a:round/>
            <a:headEnd/>
            <a:tailEnd/>
          </a:ln>
          <a:effectLst/>
        </p:spPr>
        <p:txBody>
          <a:bodyPr lIns="92075" tIns="0" rIns="92075" bIns="0">
            <a:spAutoFit/>
          </a:bodyPr>
          <a:lstStyle/>
          <a:p>
            <a:endParaRPr lang="en-US" dirty="0"/>
          </a:p>
        </p:txBody>
      </p:sp>
      <p:sp>
        <p:nvSpPr>
          <p:cNvPr id="33947" name="Text Box 13"/>
          <p:cNvSpPr txBox="1">
            <a:spLocks noChangeArrowheads="1"/>
          </p:cNvSpPr>
          <p:nvPr/>
        </p:nvSpPr>
        <p:spPr bwMode="auto">
          <a:xfrm>
            <a:off x="7543800" y="3254375"/>
            <a:ext cx="1066800" cy="366713"/>
          </a:xfrm>
          <a:prstGeom prst="rect">
            <a:avLst/>
          </a:prstGeom>
          <a:noFill/>
          <a:ln w="9525">
            <a:noFill/>
            <a:miter lim="800000"/>
            <a:headEnd/>
            <a:tailEnd/>
          </a:ln>
        </p:spPr>
        <p:txBody>
          <a:bodyPr>
            <a:spAutoFit/>
          </a:bodyPr>
          <a:lstStyle/>
          <a:p>
            <a:pPr algn="l">
              <a:buClrTx/>
            </a:pPr>
            <a:r>
              <a:rPr lang="en-US" sz="1800" dirty="0"/>
              <a:t>    2BCT</a:t>
            </a:r>
          </a:p>
        </p:txBody>
      </p:sp>
      <p:sp>
        <p:nvSpPr>
          <p:cNvPr id="33949" name="Line 31"/>
          <p:cNvSpPr>
            <a:spLocks noChangeShapeType="1"/>
          </p:cNvSpPr>
          <p:nvPr/>
        </p:nvSpPr>
        <p:spPr bwMode="auto">
          <a:xfrm>
            <a:off x="8153400" y="3632200"/>
            <a:ext cx="0" cy="228600"/>
          </a:xfrm>
          <a:prstGeom prst="line">
            <a:avLst/>
          </a:prstGeom>
          <a:noFill/>
          <a:ln w="9525">
            <a:solidFill>
              <a:schemeClr val="tx1"/>
            </a:solidFill>
            <a:round/>
            <a:headEnd/>
            <a:tailEnd/>
          </a:ln>
        </p:spPr>
        <p:txBody>
          <a:bodyPr/>
          <a:lstStyle/>
          <a:p>
            <a:endParaRPr lang="en-US" dirty="0"/>
          </a:p>
        </p:txBody>
      </p:sp>
      <p:sp>
        <p:nvSpPr>
          <p:cNvPr id="33950" name="Line 33"/>
          <p:cNvSpPr>
            <a:spLocks noChangeShapeType="1"/>
          </p:cNvSpPr>
          <p:nvPr/>
        </p:nvSpPr>
        <p:spPr bwMode="auto">
          <a:xfrm>
            <a:off x="7772400" y="3821113"/>
            <a:ext cx="0" cy="76200"/>
          </a:xfrm>
          <a:prstGeom prst="line">
            <a:avLst/>
          </a:prstGeom>
          <a:noFill/>
          <a:ln w="9525">
            <a:solidFill>
              <a:schemeClr val="tx1"/>
            </a:solidFill>
            <a:round/>
            <a:headEnd/>
            <a:tailEnd/>
          </a:ln>
        </p:spPr>
        <p:txBody>
          <a:bodyPr/>
          <a:lstStyle/>
          <a:p>
            <a:endParaRPr lang="en-US" dirty="0"/>
          </a:p>
        </p:txBody>
      </p:sp>
      <p:sp>
        <p:nvSpPr>
          <p:cNvPr id="33951" name="Line 34"/>
          <p:cNvSpPr>
            <a:spLocks noChangeShapeType="1"/>
          </p:cNvSpPr>
          <p:nvPr/>
        </p:nvSpPr>
        <p:spPr bwMode="auto">
          <a:xfrm>
            <a:off x="8534400" y="3821113"/>
            <a:ext cx="0" cy="76200"/>
          </a:xfrm>
          <a:prstGeom prst="line">
            <a:avLst/>
          </a:prstGeom>
          <a:noFill/>
          <a:ln w="9525">
            <a:solidFill>
              <a:schemeClr val="tx1"/>
            </a:solidFill>
            <a:round/>
            <a:headEnd/>
            <a:tailEnd/>
          </a:ln>
        </p:spPr>
        <p:txBody>
          <a:bodyPr/>
          <a:lstStyle/>
          <a:p>
            <a:endParaRPr lang="en-US" dirty="0"/>
          </a:p>
        </p:txBody>
      </p:sp>
      <p:sp>
        <p:nvSpPr>
          <p:cNvPr id="33952" name="Line 55"/>
          <p:cNvSpPr>
            <a:spLocks noChangeShapeType="1"/>
          </p:cNvSpPr>
          <p:nvPr/>
        </p:nvSpPr>
        <p:spPr bwMode="auto">
          <a:xfrm>
            <a:off x="8153400" y="2971800"/>
            <a:ext cx="0" cy="282575"/>
          </a:xfrm>
          <a:prstGeom prst="line">
            <a:avLst/>
          </a:prstGeom>
          <a:noFill/>
          <a:ln w="9525">
            <a:solidFill>
              <a:schemeClr val="tx1"/>
            </a:solidFill>
            <a:round/>
            <a:headEnd/>
            <a:tailEnd/>
          </a:ln>
        </p:spPr>
        <p:txBody>
          <a:bodyPr/>
          <a:lstStyle/>
          <a:p>
            <a:endParaRPr lang="en-US" dirty="0"/>
          </a:p>
        </p:txBody>
      </p:sp>
      <p:sp>
        <p:nvSpPr>
          <p:cNvPr id="33955" name="Line 163"/>
          <p:cNvSpPr>
            <a:spLocks noChangeShapeType="1"/>
          </p:cNvSpPr>
          <p:nvPr/>
        </p:nvSpPr>
        <p:spPr bwMode="auto">
          <a:xfrm>
            <a:off x="7772400" y="3821113"/>
            <a:ext cx="762000" cy="0"/>
          </a:xfrm>
          <a:prstGeom prst="line">
            <a:avLst/>
          </a:prstGeom>
          <a:noFill/>
          <a:ln w="12700">
            <a:solidFill>
              <a:schemeClr val="tx1"/>
            </a:solidFill>
            <a:round/>
            <a:headEnd/>
            <a:tailEnd/>
          </a:ln>
          <a:effectLst/>
        </p:spPr>
        <p:txBody>
          <a:bodyPr lIns="92075" tIns="0" rIns="92075" bIns="0">
            <a:spAutoFit/>
          </a:bodyPr>
          <a:lstStyle/>
          <a:p>
            <a:endParaRPr lang="en-US" dirty="0"/>
          </a:p>
        </p:txBody>
      </p:sp>
      <p:sp>
        <p:nvSpPr>
          <p:cNvPr id="33956" name="Line 164"/>
          <p:cNvSpPr>
            <a:spLocks noChangeShapeType="1"/>
          </p:cNvSpPr>
          <p:nvPr/>
        </p:nvSpPr>
        <p:spPr bwMode="auto">
          <a:xfrm>
            <a:off x="7086600" y="2946400"/>
            <a:ext cx="1066800" cy="0"/>
          </a:xfrm>
          <a:prstGeom prst="line">
            <a:avLst/>
          </a:prstGeom>
          <a:noFill/>
          <a:ln w="12700">
            <a:solidFill>
              <a:schemeClr val="tx1"/>
            </a:solidFill>
            <a:round/>
            <a:headEnd/>
            <a:tailEnd/>
          </a:ln>
          <a:effectLst/>
        </p:spPr>
        <p:txBody>
          <a:bodyPr lIns="92075" tIns="0" rIns="92075" bIns="0">
            <a:spAutoFit/>
          </a:bodyPr>
          <a:lstStyle/>
          <a:p>
            <a:endParaRPr lang="en-US" dirty="0"/>
          </a:p>
        </p:txBody>
      </p:sp>
      <p:sp>
        <p:nvSpPr>
          <p:cNvPr id="33957" name="Line 55"/>
          <p:cNvSpPr>
            <a:spLocks noChangeShapeType="1"/>
          </p:cNvSpPr>
          <p:nvPr/>
        </p:nvSpPr>
        <p:spPr bwMode="auto">
          <a:xfrm>
            <a:off x="7086600" y="2971800"/>
            <a:ext cx="0" cy="268288"/>
          </a:xfrm>
          <a:prstGeom prst="line">
            <a:avLst/>
          </a:prstGeom>
          <a:noFill/>
          <a:ln w="9525">
            <a:solidFill>
              <a:schemeClr val="tx1"/>
            </a:solidFill>
            <a:round/>
            <a:headEnd/>
            <a:tailEnd/>
          </a:ln>
        </p:spPr>
        <p:txBody>
          <a:bodyPr/>
          <a:lstStyle/>
          <a:p>
            <a:endParaRPr lang="en-US" dirty="0"/>
          </a:p>
        </p:txBody>
      </p:sp>
      <p:sp>
        <p:nvSpPr>
          <p:cNvPr id="33796" name="Text Box 13"/>
          <p:cNvSpPr txBox="1">
            <a:spLocks noChangeArrowheads="1"/>
          </p:cNvSpPr>
          <p:nvPr/>
        </p:nvSpPr>
        <p:spPr bwMode="auto">
          <a:xfrm>
            <a:off x="685800" y="3276600"/>
            <a:ext cx="1066800" cy="366713"/>
          </a:xfrm>
          <a:prstGeom prst="rect">
            <a:avLst/>
          </a:prstGeom>
          <a:noFill/>
          <a:ln w="9525">
            <a:noFill/>
            <a:miter lim="800000"/>
            <a:headEnd/>
            <a:tailEnd/>
          </a:ln>
        </p:spPr>
        <p:txBody>
          <a:bodyPr>
            <a:spAutoFit/>
          </a:bodyPr>
          <a:lstStyle/>
          <a:p>
            <a:pPr algn="l">
              <a:buClrTx/>
            </a:pPr>
            <a:r>
              <a:rPr lang="en-US" sz="1800" dirty="0"/>
              <a:t>    DPW</a:t>
            </a:r>
          </a:p>
        </p:txBody>
      </p:sp>
      <p:sp>
        <p:nvSpPr>
          <p:cNvPr id="33814" name="Line 31"/>
          <p:cNvSpPr>
            <a:spLocks noChangeShapeType="1"/>
          </p:cNvSpPr>
          <p:nvPr/>
        </p:nvSpPr>
        <p:spPr bwMode="auto">
          <a:xfrm>
            <a:off x="1219200" y="3657600"/>
            <a:ext cx="0" cy="228600"/>
          </a:xfrm>
          <a:prstGeom prst="line">
            <a:avLst/>
          </a:prstGeom>
          <a:noFill/>
          <a:ln w="9525">
            <a:solidFill>
              <a:schemeClr val="tx1"/>
            </a:solidFill>
            <a:round/>
            <a:headEnd/>
            <a:tailEnd/>
          </a:ln>
        </p:spPr>
        <p:txBody>
          <a:bodyPr/>
          <a:lstStyle/>
          <a:p>
            <a:endParaRPr lang="en-US" dirty="0"/>
          </a:p>
        </p:txBody>
      </p:sp>
      <p:sp>
        <p:nvSpPr>
          <p:cNvPr id="33816" name="Line 33"/>
          <p:cNvSpPr>
            <a:spLocks noChangeShapeType="1"/>
          </p:cNvSpPr>
          <p:nvPr/>
        </p:nvSpPr>
        <p:spPr bwMode="auto">
          <a:xfrm>
            <a:off x="838200" y="3846513"/>
            <a:ext cx="0" cy="76200"/>
          </a:xfrm>
          <a:prstGeom prst="line">
            <a:avLst/>
          </a:prstGeom>
          <a:noFill/>
          <a:ln w="9525">
            <a:solidFill>
              <a:schemeClr val="tx1"/>
            </a:solidFill>
            <a:round/>
            <a:headEnd/>
            <a:tailEnd/>
          </a:ln>
        </p:spPr>
        <p:txBody>
          <a:bodyPr/>
          <a:lstStyle/>
          <a:p>
            <a:endParaRPr lang="en-US" dirty="0"/>
          </a:p>
        </p:txBody>
      </p:sp>
      <p:sp>
        <p:nvSpPr>
          <p:cNvPr id="33817" name="Line 34"/>
          <p:cNvSpPr>
            <a:spLocks noChangeShapeType="1"/>
          </p:cNvSpPr>
          <p:nvPr/>
        </p:nvSpPr>
        <p:spPr bwMode="auto">
          <a:xfrm>
            <a:off x="1600200" y="3846513"/>
            <a:ext cx="0" cy="76200"/>
          </a:xfrm>
          <a:prstGeom prst="line">
            <a:avLst/>
          </a:prstGeom>
          <a:noFill/>
          <a:ln w="9525">
            <a:solidFill>
              <a:schemeClr val="tx1"/>
            </a:solidFill>
            <a:round/>
            <a:headEnd/>
            <a:tailEnd/>
          </a:ln>
        </p:spPr>
        <p:txBody>
          <a:bodyPr/>
          <a:lstStyle/>
          <a:p>
            <a:endParaRPr lang="en-US" dirty="0"/>
          </a:p>
        </p:txBody>
      </p:sp>
      <p:sp>
        <p:nvSpPr>
          <p:cNvPr id="33831" name="Text Box 48"/>
          <p:cNvSpPr txBox="1">
            <a:spLocks noChangeArrowheads="1"/>
          </p:cNvSpPr>
          <p:nvPr/>
        </p:nvSpPr>
        <p:spPr bwMode="auto">
          <a:xfrm>
            <a:off x="914400" y="1981200"/>
            <a:ext cx="1752600" cy="641350"/>
          </a:xfrm>
          <a:prstGeom prst="rect">
            <a:avLst/>
          </a:prstGeom>
          <a:noFill/>
          <a:ln w="9525">
            <a:noFill/>
            <a:miter lim="800000"/>
            <a:headEnd/>
            <a:tailEnd/>
          </a:ln>
        </p:spPr>
        <p:txBody>
          <a:bodyPr>
            <a:spAutoFit/>
          </a:bodyPr>
          <a:lstStyle/>
          <a:p>
            <a:pPr>
              <a:buClrTx/>
            </a:pPr>
            <a:r>
              <a:rPr lang="en-US" sz="1800" dirty="0"/>
              <a:t>Garrison Commander</a:t>
            </a:r>
          </a:p>
        </p:txBody>
      </p:sp>
      <p:sp>
        <p:nvSpPr>
          <p:cNvPr id="33836" name="Line 53"/>
          <p:cNvSpPr>
            <a:spLocks noChangeShapeType="1"/>
          </p:cNvSpPr>
          <p:nvPr/>
        </p:nvSpPr>
        <p:spPr bwMode="auto">
          <a:xfrm>
            <a:off x="1828800" y="2667000"/>
            <a:ext cx="0" cy="268288"/>
          </a:xfrm>
          <a:prstGeom prst="line">
            <a:avLst/>
          </a:prstGeom>
          <a:noFill/>
          <a:ln w="9525">
            <a:solidFill>
              <a:schemeClr val="tx1"/>
            </a:solidFill>
            <a:round/>
            <a:headEnd/>
            <a:tailEnd/>
          </a:ln>
        </p:spPr>
        <p:txBody>
          <a:bodyPr/>
          <a:lstStyle/>
          <a:p>
            <a:endParaRPr lang="en-US" dirty="0"/>
          </a:p>
        </p:txBody>
      </p:sp>
      <p:sp>
        <p:nvSpPr>
          <p:cNvPr id="33838" name="Line 55"/>
          <p:cNvSpPr>
            <a:spLocks noChangeShapeType="1"/>
          </p:cNvSpPr>
          <p:nvPr/>
        </p:nvSpPr>
        <p:spPr bwMode="auto">
          <a:xfrm>
            <a:off x="1295400" y="2971800"/>
            <a:ext cx="0" cy="268288"/>
          </a:xfrm>
          <a:prstGeom prst="line">
            <a:avLst/>
          </a:prstGeom>
          <a:noFill/>
          <a:ln w="9525">
            <a:solidFill>
              <a:schemeClr val="tx1"/>
            </a:solidFill>
            <a:round/>
            <a:headEnd/>
            <a:tailEnd/>
          </a:ln>
        </p:spPr>
        <p:txBody>
          <a:bodyPr/>
          <a:lstStyle/>
          <a:p>
            <a:endParaRPr lang="en-US" dirty="0"/>
          </a:p>
        </p:txBody>
      </p:sp>
      <p:sp>
        <p:nvSpPr>
          <p:cNvPr id="33861" name="Line 32"/>
          <p:cNvSpPr>
            <a:spLocks noChangeShapeType="1"/>
          </p:cNvSpPr>
          <p:nvPr/>
        </p:nvSpPr>
        <p:spPr bwMode="auto">
          <a:xfrm>
            <a:off x="381000" y="4303713"/>
            <a:ext cx="990600" cy="0"/>
          </a:xfrm>
          <a:prstGeom prst="line">
            <a:avLst/>
          </a:prstGeom>
          <a:noFill/>
          <a:ln w="9525">
            <a:solidFill>
              <a:schemeClr val="tx1"/>
            </a:solidFill>
            <a:round/>
            <a:headEnd/>
            <a:tailEnd/>
          </a:ln>
        </p:spPr>
        <p:txBody>
          <a:bodyPr/>
          <a:lstStyle/>
          <a:p>
            <a:endParaRPr lang="en-US" dirty="0"/>
          </a:p>
        </p:txBody>
      </p:sp>
      <p:sp>
        <p:nvSpPr>
          <p:cNvPr id="33862" name="Line 33"/>
          <p:cNvSpPr>
            <a:spLocks noChangeShapeType="1"/>
          </p:cNvSpPr>
          <p:nvPr/>
        </p:nvSpPr>
        <p:spPr bwMode="auto">
          <a:xfrm>
            <a:off x="381000" y="4303713"/>
            <a:ext cx="0" cy="76200"/>
          </a:xfrm>
          <a:prstGeom prst="line">
            <a:avLst/>
          </a:prstGeom>
          <a:noFill/>
          <a:ln w="9525">
            <a:solidFill>
              <a:schemeClr val="tx1"/>
            </a:solidFill>
            <a:round/>
            <a:headEnd/>
            <a:tailEnd/>
          </a:ln>
        </p:spPr>
        <p:txBody>
          <a:bodyPr/>
          <a:lstStyle/>
          <a:p>
            <a:endParaRPr lang="en-US" dirty="0"/>
          </a:p>
        </p:txBody>
      </p:sp>
      <p:sp>
        <p:nvSpPr>
          <p:cNvPr id="33863" name="Line 34"/>
          <p:cNvSpPr>
            <a:spLocks noChangeShapeType="1"/>
          </p:cNvSpPr>
          <p:nvPr/>
        </p:nvSpPr>
        <p:spPr bwMode="auto">
          <a:xfrm>
            <a:off x="1371600" y="4303713"/>
            <a:ext cx="0" cy="76200"/>
          </a:xfrm>
          <a:prstGeom prst="line">
            <a:avLst/>
          </a:prstGeom>
          <a:noFill/>
          <a:ln w="9525">
            <a:solidFill>
              <a:schemeClr val="tx1"/>
            </a:solidFill>
            <a:round/>
            <a:headEnd/>
            <a:tailEnd/>
          </a:ln>
        </p:spPr>
        <p:txBody>
          <a:bodyPr/>
          <a:lstStyle/>
          <a:p>
            <a:endParaRPr lang="en-US" dirty="0"/>
          </a:p>
        </p:txBody>
      </p:sp>
      <p:sp>
        <p:nvSpPr>
          <p:cNvPr id="33865" name="Line 33"/>
          <p:cNvSpPr>
            <a:spLocks noChangeShapeType="1"/>
          </p:cNvSpPr>
          <p:nvPr/>
        </p:nvSpPr>
        <p:spPr bwMode="auto">
          <a:xfrm>
            <a:off x="838200" y="4303713"/>
            <a:ext cx="0" cy="76200"/>
          </a:xfrm>
          <a:prstGeom prst="line">
            <a:avLst/>
          </a:prstGeom>
          <a:noFill/>
          <a:ln w="9525">
            <a:solidFill>
              <a:schemeClr val="tx1"/>
            </a:solidFill>
            <a:round/>
            <a:headEnd/>
            <a:tailEnd/>
          </a:ln>
        </p:spPr>
        <p:txBody>
          <a:bodyPr/>
          <a:lstStyle/>
          <a:p>
            <a:endParaRPr lang="en-US" dirty="0"/>
          </a:p>
        </p:txBody>
      </p:sp>
      <p:sp>
        <p:nvSpPr>
          <p:cNvPr id="33866" name="Line 31"/>
          <p:cNvSpPr>
            <a:spLocks noChangeShapeType="1"/>
          </p:cNvSpPr>
          <p:nvPr/>
        </p:nvSpPr>
        <p:spPr bwMode="auto">
          <a:xfrm>
            <a:off x="838200" y="4151313"/>
            <a:ext cx="0" cy="152400"/>
          </a:xfrm>
          <a:prstGeom prst="line">
            <a:avLst/>
          </a:prstGeom>
          <a:noFill/>
          <a:ln w="9525">
            <a:solidFill>
              <a:schemeClr val="tx1"/>
            </a:solidFill>
            <a:round/>
            <a:headEnd/>
            <a:tailEnd/>
          </a:ln>
        </p:spPr>
        <p:txBody>
          <a:bodyPr/>
          <a:lstStyle/>
          <a:p>
            <a:endParaRPr lang="en-US" dirty="0"/>
          </a:p>
        </p:txBody>
      </p:sp>
      <p:sp>
        <p:nvSpPr>
          <p:cNvPr id="33885" name="Line 93"/>
          <p:cNvSpPr>
            <a:spLocks noChangeShapeType="1"/>
          </p:cNvSpPr>
          <p:nvPr/>
        </p:nvSpPr>
        <p:spPr bwMode="auto">
          <a:xfrm>
            <a:off x="838200" y="3846513"/>
            <a:ext cx="762000" cy="0"/>
          </a:xfrm>
          <a:prstGeom prst="line">
            <a:avLst/>
          </a:prstGeom>
          <a:noFill/>
          <a:ln w="12700">
            <a:solidFill>
              <a:schemeClr val="tx1"/>
            </a:solidFill>
            <a:round/>
            <a:headEnd/>
            <a:tailEnd/>
          </a:ln>
          <a:effectLst/>
        </p:spPr>
        <p:txBody>
          <a:bodyPr lIns="92075" tIns="0" rIns="92075" bIns="0">
            <a:spAutoFit/>
          </a:bodyPr>
          <a:lstStyle/>
          <a:p>
            <a:endParaRPr lang="en-US" dirty="0"/>
          </a:p>
        </p:txBody>
      </p:sp>
      <p:sp>
        <p:nvSpPr>
          <p:cNvPr id="33886" name="Text Box 13"/>
          <p:cNvSpPr txBox="1">
            <a:spLocks noChangeArrowheads="1"/>
          </p:cNvSpPr>
          <p:nvPr/>
        </p:nvSpPr>
        <p:spPr bwMode="auto">
          <a:xfrm>
            <a:off x="1752600" y="3279775"/>
            <a:ext cx="1066800" cy="366713"/>
          </a:xfrm>
          <a:prstGeom prst="rect">
            <a:avLst/>
          </a:prstGeom>
          <a:noFill/>
          <a:ln w="9525">
            <a:noFill/>
            <a:miter lim="800000"/>
            <a:headEnd/>
            <a:tailEnd/>
          </a:ln>
        </p:spPr>
        <p:txBody>
          <a:bodyPr>
            <a:spAutoFit/>
          </a:bodyPr>
          <a:lstStyle/>
          <a:p>
            <a:pPr algn="l">
              <a:buClrTx/>
            </a:pPr>
            <a:r>
              <a:rPr lang="en-US" sz="1800" dirty="0"/>
              <a:t>    DRM</a:t>
            </a:r>
          </a:p>
        </p:txBody>
      </p:sp>
      <p:sp>
        <p:nvSpPr>
          <p:cNvPr id="33888" name="Line 31"/>
          <p:cNvSpPr>
            <a:spLocks noChangeShapeType="1"/>
          </p:cNvSpPr>
          <p:nvPr/>
        </p:nvSpPr>
        <p:spPr bwMode="auto">
          <a:xfrm>
            <a:off x="2362200" y="3657600"/>
            <a:ext cx="0" cy="228600"/>
          </a:xfrm>
          <a:prstGeom prst="line">
            <a:avLst/>
          </a:prstGeom>
          <a:noFill/>
          <a:ln w="9525">
            <a:solidFill>
              <a:schemeClr val="tx1"/>
            </a:solidFill>
            <a:round/>
            <a:headEnd/>
            <a:tailEnd/>
          </a:ln>
        </p:spPr>
        <p:txBody>
          <a:bodyPr/>
          <a:lstStyle/>
          <a:p>
            <a:endParaRPr lang="en-US" dirty="0"/>
          </a:p>
        </p:txBody>
      </p:sp>
      <p:sp>
        <p:nvSpPr>
          <p:cNvPr id="33889" name="Line 33"/>
          <p:cNvSpPr>
            <a:spLocks noChangeShapeType="1"/>
          </p:cNvSpPr>
          <p:nvPr/>
        </p:nvSpPr>
        <p:spPr bwMode="auto">
          <a:xfrm>
            <a:off x="1981200" y="3846513"/>
            <a:ext cx="0" cy="76200"/>
          </a:xfrm>
          <a:prstGeom prst="line">
            <a:avLst/>
          </a:prstGeom>
          <a:noFill/>
          <a:ln w="9525">
            <a:solidFill>
              <a:schemeClr val="tx1"/>
            </a:solidFill>
            <a:round/>
            <a:headEnd/>
            <a:tailEnd/>
          </a:ln>
        </p:spPr>
        <p:txBody>
          <a:bodyPr/>
          <a:lstStyle/>
          <a:p>
            <a:endParaRPr lang="en-US" dirty="0"/>
          </a:p>
        </p:txBody>
      </p:sp>
      <p:sp>
        <p:nvSpPr>
          <p:cNvPr id="33890" name="Line 34"/>
          <p:cNvSpPr>
            <a:spLocks noChangeShapeType="1"/>
          </p:cNvSpPr>
          <p:nvPr/>
        </p:nvSpPr>
        <p:spPr bwMode="auto">
          <a:xfrm>
            <a:off x="2743200" y="3846513"/>
            <a:ext cx="0" cy="76200"/>
          </a:xfrm>
          <a:prstGeom prst="line">
            <a:avLst/>
          </a:prstGeom>
          <a:noFill/>
          <a:ln w="9525">
            <a:solidFill>
              <a:schemeClr val="tx1"/>
            </a:solidFill>
            <a:round/>
            <a:headEnd/>
            <a:tailEnd/>
          </a:ln>
        </p:spPr>
        <p:txBody>
          <a:bodyPr/>
          <a:lstStyle/>
          <a:p>
            <a:endParaRPr lang="en-US" dirty="0"/>
          </a:p>
        </p:txBody>
      </p:sp>
      <p:sp>
        <p:nvSpPr>
          <p:cNvPr id="33891" name="Line 55"/>
          <p:cNvSpPr>
            <a:spLocks noChangeShapeType="1"/>
          </p:cNvSpPr>
          <p:nvPr/>
        </p:nvSpPr>
        <p:spPr bwMode="auto">
          <a:xfrm>
            <a:off x="2362200" y="2898775"/>
            <a:ext cx="0" cy="381000"/>
          </a:xfrm>
          <a:prstGeom prst="line">
            <a:avLst/>
          </a:prstGeom>
          <a:noFill/>
          <a:ln w="9525">
            <a:solidFill>
              <a:schemeClr val="tx1"/>
            </a:solidFill>
            <a:round/>
            <a:headEnd/>
            <a:tailEnd/>
          </a:ln>
        </p:spPr>
        <p:txBody>
          <a:bodyPr/>
          <a:lstStyle/>
          <a:p>
            <a:endParaRPr lang="en-US" dirty="0"/>
          </a:p>
        </p:txBody>
      </p:sp>
      <p:sp>
        <p:nvSpPr>
          <p:cNvPr id="33894" name="Line 102"/>
          <p:cNvSpPr>
            <a:spLocks noChangeShapeType="1"/>
          </p:cNvSpPr>
          <p:nvPr/>
        </p:nvSpPr>
        <p:spPr bwMode="auto">
          <a:xfrm>
            <a:off x="1981200" y="3846513"/>
            <a:ext cx="762000" cy="0"/>
          </a:xfrm>
          <a:prstGeom prst="line">
            <a:avLst/>
          </a:prstGeom>
          <a:noFill/>
          <a:ln w="12700">
            <a:solidFill>
              <a:schemeClr val="tx1"/>
            </a:solidFill>
            <a:round/>
            <a:headEnd/>
            <a:tailEnd/>
          </a:ln>
          <a:effectLst/>
        </p:spPr>
        <p:txBody>
          <a:bodyPr lIns="92075" tIns="0" rIns="92075" bIns="0">
            <a:spAutoFit/>
          </a:bodyPr>
          <a:lstStyle/>
          <a:p>
            <a:endParaRPr lang="en-US" dirty="0"/>
          </a:p>
        </p:txBody>
      </p:sp>
      <p:sp>
        <p:nvSpPr>
          <p:cNvPr id="33895" name="Line 103"/>
          <p:cNvSpPr>
            <a:spLocks noChangeShapeType="1"/>
          </p:cNvSpPr>
          <p:nvPr/>
        </p:nvSpPr>
        <p:spPr bwMode="auto">
          <a:xfrm>
            <a:off x="1295400" y="2971800"/>
            <a:ext cx="1066800" cy="0"/>
          </a:xfrm>
          <a:prstGeom prst="line">
            <a:avLst/>
          </a:prstGeom>
          <a:noFill/>
          <a:ln w="12700">
            <a:solidFill>
              <a:schemeClr val="tx1"/>
            </a:solidFill>
            <a:round/>
            <a:headEnd/>
            <a:tailEnd/>
          </a:ln>
          <a:effectLst/>
        </p:spPr>
        <p:txBody>
          <a:bodyPr lIns="92075" tIns="0" rIns="92075" bIns="0">
            <a:spAutoFit/>
          </a:bodyPr>
          <a:lstStyle/>
          <a:p>
            <a:endParaRPr lang="en-US" dirty="0"/>
          </a:p>
        </p:txBody>
      </p:sp>
      <p:sp>
        <p:nvSpPr>
          <p:cNvPr id="33958" name="Oval 166"/>
          <p:cNvSpPr>
            <a:spLocks noChangeArrowheads="1"/>
          </p:cNvSpPr>
          <p:nvPr/>
        </p:nvSpPr>
        <p:spPr bwMode="auto">
          <a:xfrm>
            <a:off x="152400" y="3048000"/>
            <a:ext cx="1600200" cy="1828800"/>
          </a:xfrm>
          <a:prstGeom prst="ellipse">
            <a:avLst/>
          </a:prstGeom>
          <a:noFill/>
          <a:ln w="12700" algn="ctr">
            <a:solidFill>
              <a:schemeClr val="tx1"/>
            </a:solidFill>
            <a:round/>
            <a:headEnd/>
            <a:tailEnd/>
          </a:ln>
          <a:effectLst/>
        </p:spPr>
        <p:txBody>
          <a:bodyPr lIns="92075" tIns="0" rIns="92075" bIns="0" anchor="ctr">
            <a:spAutoFit/>
          </a:bodyPr>
          <a:lstStyle/>
          <a:p>
            <a:endParaRPr lang="en-US" dirty="0"/>
          </a:p>
        </p:txBody>
      </p:sp>
      <p:sp>
        <p:nvSpPr>
          <p:cNvPr id="33959" name="Oval 167"/>
          <p:cNvSpPr>
            <a:spLocks noChangeArrowheads="1"/>
          </p:cNvSpPr>
          <p:nvPr/>
        </p:nvSpPr>
        <p:spPr bwMode="auto">
          <a:xfrm>
            <a:off x="1752600" y="3048000"/>
            <a:ext cx="1295400" cy="1447800"/>
          </a:xfrm>
          <a:prstGeom prst="ellipse">
            <a:avLst/>
          </a:prstGeom>
          <a:noFill/>
          <a:ln w="12700" algn="ctr">
            <a:solidFill>
              <a:schemeClr val="tx1"/>
            </a:solidFill>
            <a:round/>
            <a:headEnd/>
            <a:tailEnd/>
          </a:ln>
          <a:effectLst/>
        </p:spPr>
        <p:txBody>
          <a:bodyPr lIns="92075" tIns="0" rIns="92075" bIns="0" anchor="ctr">
            <a:spAutoFit/>
          </a:bodyPr>
          <a:lstStyle/>
          <a:p>
            <a:endParaRPr lang="en-US" dirty="0"/>
          </a:p>
        </p:txBody>
      </p:sp>
      <p:sp>
        <p:nvSpPr>
          <p:cNvPr id="33896" name="Text Box 13"/>
          <p:cNvSpPr txBox="1">
            <a:spLocks noChangeArrowheads="1"/>
          </p:cNvSpPr>
          <p:nvPr/>
        </p:nvSpPr>
        <p:spPr bwMode="auto">
          <a:xfrm>
            <a:off x="3657600" y="3251200"/>
            <a:ext cx="1066800" cy="366713"/>
          </a:xfrm>
          <a:prstGeom prst="rect">
            <a:avLst/>
          </a:prstGeom>
          <a:noFill/>
          <a:ln w="9525">
            <a:noFill/>
            <a:miter lim="800000"/>
            <a:headEnd/>
            <a:tailEnd/>
          </a:ln>
        </p:spPr>
        <p:txBody>
          <a:bodyPr>
            <a:spAutoFit/>
          </a:bodyPr>
          <a:lstStyle/>
          <a:p>
            <a:pPr algn="l">
              <a:buClrTx/>
            </a:pPr>
            <a:r>
              <a:rPr lang="en-US" sz="1800" dirty="0"/>
              <a:t>   TRNG</a:t>
            </a:r>
          </a:p>
        </p:txBody>
      </p:sp>
      <p:sp>
        <p:nvSpPr>
          <p:cNvPr id="33898" name="Line 31"/>
          <p:cNvSpPr>
            <a:spLocks noChangeShapeType="1"/>
          </p:cNvSpPr>
          <p:nvPr/>
        </p:nvSpPr>
        <p:spPr bwMode="auto">
          <a:xfrm>
            <a:off x="4191000" y="3632200"/>
            <a:ext cx="0" cy="228600"/>
          </a:xfrm>
          <a:prstGeom prst="line">
            <a:avLst/>
          </a:prstGeom>
          <a:noFill/>
          <a:ln w="9525">
            <a:solidFill>
              <a:schemeClr val="tx1"/>
            </a:solidFill>
            <a:round/>
            <a:headEnd/>
            <a:tailEnd/>
          </a:ln>
        </p:spPr>
        <p:txBody>
          <a:bodyPr/>
          <a:lstStyle/>
          <a:p>
            <a:endParaRPr lang="en-US" dirty="0"/>
          </a:p>
        </p:txBody>
      </p:sp>
      <p:sp>
        <p:nvSpPr>
          <p:cNvPr id="33899" name="Line 33"/>
          <p:cNvSpPr>
            <a:spLocks noChangeShapeType="1"/>
          </p:cNvSpPr>
          <p:nvPr/>
        </p:nvSpPr>
        <p:spPr bwMode="auto">
          <a:xfrm>
            <a:off x="3810000" y="3821113"/>
            <a:ext cx="0" cy="76200"/>
          </a:xfrm>
          <a:prstGeom prst="line">
            <a:avLst/>
          </a:prstGeom>
          <a:noFill/>
          <a:ln w="9525">
            <a:solidFill>
              <a:schemeClr val="tx1"/>
            </a:solidFill>
            <a:round/>
            <a:headEnd/>
            <a:tailEnd/>
          </a:ln>
        </p:spPr>
        <p:txBody>
          <a:bodyPr/>
          <a:lstStyle/>
          <a:p>
            <a:endParaRPr lang="en-US" dirty="0"/>
          </a:p>
        </p:txBody>
      </p:sp>
      <p:sp>
        <p:nvSpPr>
          <p:cNvPr id="33900" name="Line 34"/>
          <p:cNvSpPr>
            <a:spLocks noChangeShapeType="1"/>
          </p:cNvSpPr>
          <p:nvPr/>
        </p:nvSpPr>
        <p:spPr bwMode="auto">
          <a:xfrm>
            <a:off x="4572000" y="3821113"/>
            <a:ext cx="0" cy="76200"/>
          </a:xfrm>
          <a:prstGeom prst="line">
            <a:avLst/>
          </a:prstGeom>
          <a:noFill/>
          <a:ln w="9525">
            <a:solidFill>
              <a:schemeClr val="tx1"/>
            </a:solidFill>
            <a:round/>
            <a:headEnd/>
            <a:tailEnd/>
          </a:ln>
        </p:spPr>
        <p:txBody>
          <a:bodyPr/>
          <a:lstStyle/>
          <a:p>
            <a:endParaRPr lang="en-US" dirty="0"/>
          </a:p>
        </p:txBody>
      </p:sp>
      <p:sp>
        <p:nvSpPr>
          <p:cNvPr id="33901" name="Text Box 48"/>
          <p:cNvSpPr txBox="1">
            <a:spLocks noChangeArrowheads="1"/>
          </p:cNvSpPr>
          <p:nvPr/>
        </p:nvSpPr>
        <p:spPr bwMode="auto">
          <a:xfrm>
            <a:off x="3886200" y="1955800"/>
            <a:ext cx="1752600" cy="641350"/>
          </a:xfrm>
          <a:prstGeom prst="rect">
            <a:avLst/>
          </a:prstGeom>
          <a:noFill/>
          <a:ln w="9525">
            <a:noFill/>
            <a:miter lim="800000"/>
            <a:headEnd/>
            <a:tailEnd/>
          </a:ln>
        </p:spPr>
        <p:txBody>
          <a:bodyPr>
            <a:spAutoFit/>
          </a:bodyPr>
          <a:lstStyle/>
          <a:p>
            <a:pPr>
              <a:buClrTx/>
            </a:pPr>
            <a:r>
              <a:rPr lang="en-US" sz="1800" dirty="0"/>
              <a:t>School </a:t>
            </a:r>
          </a:p>
          <a:p>
            <a:pPr>
              <a:buClrTx/>
            </a:pPr>
            <a:r>
              <a:rPr lang="en-US" sz="1800" dirty="0"/>
              <a:t>House</a:t>
            </a:r>
          </a:p>
        </p:txBody>
      </p:sp>
      <p:sp>
        <p:nvSpPr>
          <p:cNvPr id="33903" name="Line 53"/>
          <p:cNvSpPr>
            <a:spLocks noChangeShapeType="1"/>
          </p:cNvSpPr>
          <p:nvPr/>
        </p:nvSpPr>
        <p:spPr bwMode="auto">
          <a:xfrm>
            <a:off x="4800600" y="2641600"/>
            <a:ext cx="0" cy="268288"/>
          </a:xfrm>
          <a:prstGeom prst="line">
            <a:avLst/>
          </a:prstGeom>
          <a:noFill/>
          <a:ln w="9525">
            <a:solidFill>
              <a:schemeClr val="tx1"/>
            </a:solidFill>
            <a:round/>
            <a:headEnd/>
            <a:tailEnd/>
          </a:ln>
        </p:spPr>
        <p:txBody>
          <a:bodyPr/>
          <a:lstStyle/>
          <a:p>
            <a:endParaRPr lang="en-US" dirty="0"/>
          </a:p>
        </p:txBody>
      </p:sp>
      <p:sp>
        <p:nvSpPr>
          <p:cNvPr id="33907" name="Line 32"/>
          <p:cNvSpPr>
            <a:spLocks noChangeShapeType="1"/>
          </p:cNvSpPr>
          <p:nvPr/>
        </p:nvSpPr>
        <p:spPr bwMode="auto">
          <a:xfrm>
            <a:off x="3352800" y="4278313"/>
            <a:ext cx="990600" cy="0"/>
          </a:xfrm>
          <a:prstGeom prst="line">
            <a:avLst/>
          </a:prstGeom>
          <a:noFill/>
          <a:ln w="9525">
            <a:solidFill>
              <a:schemeClr val="tx1"/>
            </a:solidFill>
            <a:round/>
            <a:headEnd/>
            <a:tailEnd/>
          </a:ln>
        </p:spPr>
        <p:txBody>
          <a:bodyPr/>
          <a:lstStyle/>
          <a:p>
            <a:endParaRPr lang="en-US" dirty="0"/>
          </a:p>
        </p:txBody>
      </p:sp>
      <p:sp>
        <p:nvSpPr>
          <p:cNvPr id="33908" name="Line 33"/>
          <p:cNvSpPr>
            <a:spLocks noChangeShapeType="1"/>
          </p:cNvSpPr>
          <p:nvPr/>
        </p:nvSpPr>
        <p:spPr bwMode="auto">
          <a:xfrm>
            <a:off x="3352800" y="4278313"/>
            <a:ext cx="0" cy="76200"/>
          </a:xfrm>
          <a:prstGeom prst="line">
            <a:avLst/>
          </a:prstGeom>
          <a:noFill/>
          <a:ln w="9525">
            <a:solidFill>
              <a:schemeClr val="tx1"/>
            </a:solidFill>
            <a:round/>
            <a:headEnd/>
            <a:tailEnd/>
          </a:ln>
        </p:spPr>
        <p:txBody>
          <a:bodyPr/>
          <a:lstStyle/>
          <a:p>
            <a:endParaRPr lang="en-US" dirty="0"/>
          </a:p>
        </p:txBody>
      </p:sp>
      <p:sp>
        <p:nvSpPr>
          <p:cNvPr id="33909" name="Line 34"/>
          <p:cNvSpPr>
            <a:spLocks noChangeShapeType="1"/>
          </p:cNvSpPr>
          <p:nvPr/>
        </p:nvSpPr>
        <p:spPr bwMode="auto">
          <a:xfrm>
            <a:off x="4343400" y="4278313"/>
            <a:ext cx="0" cy="76200"/>
          </a:xfrm>
          <a:prstGeom prst="line">
            <a:avLst/>
          </a:prstGeom>
          <a:noFill/>
          <a:ln w="9525">
            <a:solidFill>
              <a:schemeClr val="tx1"/>
            </a:solidFill>
            <a:round/>
            <a:headEnd/>
            <a:tailEnd/>
          </a:ln>
        </p:spPr>
        <p:txBody>
          <a:bodyPr/>
          <a:lstStyle/>
          <a:p>
            <a:endParaRPr lang="en-US" dirty="0"/>
          </a:p>
        </p:txBody>
      </p:sp>
      <p:sp>
        <p:nvSpPr>
          <p:cNvPr id="33911" name="Line 33"/>
          <p:cNvSpPr>
            <a:spLocks noChangeShapeType="1"/>
          </p:cNvSpPr>
          <p:nvPr/>
        </p:nvSpPr>
        <p:spPr bwMode="auto">
          <a:xfrm>
            <a:off x="3810000" y="4278313"/>
            <a:ext cx="0" cy="76200"/>
          </a:xfrm>
          <a:prstGeom prst="line">
            <a:avLst/>
          </a:prstGeom>
          <a:noFill/>
          <a:ln w="9525">
            <a:solidFill>
              <a:schemeClr val="tx1"/>
            </a:solidFill>
            <a:round/>
            <a:headEnd/>
            <a:tailEnd/>
          </a:ln>
        </p:spPr>
        <p:txBody>
          <a:bodyPr/>
          <a:lstStyle/>
          <a:p>
            <a:endParaRPr lang="en-US" dirty="0"/>
          </a:p>
        </p:txBody>
      </p:sp>
      <p:sp>
        <p:nvSpPr>
          <p:cNvPr id="33912" name="Line 31"/>
          <p:cNvSpPr>
            <a:spLocks noChangeShapeType="1"/>
          </p:cNvSpPr>
          <p:nvPr/>
        </p:nvSpPr>
        <p:spPr bwMode="auto">
          <a:xfrm>
            <a:off x="3810000" y="4125913"/>
            <a:ext cx="0" cy="152400"/>
          </a:xfrm>
          <a:prstGeom prst="line">
            <a:avLst/>
          </a:prstGeom>
          <a:noFill/>
          <a:ln w="9525">
            <a:solidFill>
              <a:schemeClr val="tx1"/>
            </a:solidFill>
            <a:round/>
            <a:headEnd/>
            <a:tailEnd/>
          </a:ln>
        </p:spPr>
        <p:txBody>
          <a:bodyPr/>
          <a:lstStyle/>
          <a:p>
            <a:endParaRPr lang="en-US" dirty="0"/>
          </a:p>
        </p:txBody>
      </p:sp>
      <p:sp>
        <p:nvSpPr>
          <p:cNvPr id="33915" name="Line 123"/>
          <p:cNvSpPr>
            <a:spLocks noChangeShapeType="1"/>
          </p:cNvSpPr>
          <p:nvPr/>
        </p:nvSpPr>
        <p:spPr bwMode="auto">
          <a:xfrm>
            <a:off x="3810000" y="3821113"/>
            <a:ext cx="762000" cy="0"/>
          </a:xfrm>
          <a:prstGeom prst="line">
            <a:avLst/>
          </a:prstGeom>
          <a:noFill/>
          <a:ln w="12700">
            <a:solidFill>
              <a:schemeClr val="tx1"/>
            </a:solidFill>
            <a:round/>
            <a:headEnd/>
            <a:tailEnd/>
          </a:ln>
          <a:effectLst/>
        </p:spPr>
        <p:txBody>
          <a:bodyPr lIns="92075" tIns="0" rIns="92075" bIns="0">
            <a:spAutoFit/>
          </a:bodyPr>
          <a:lstStyle/>
          <a:p>
            <a:endParaRPr lang="en-US" dirty="0"/>
          </a:p>
        </p:txBody>
      </p:sp>
      <p:sp>
        <p:nvSpPr>
          <p:cNvPr id="33916" name="Text Box 13"/>
          <p:cNvSpPr txBox="1">
            <a:spLocks noChangeArrowheads="1"/>
          </p:cNvSpPr>
          <p:nvPr/>
        </p:nvSpPr>
        <p:spPr bwMode="auto">
          <a:xfrm>
            <a:off x="4724400" y="3254375"/>
            <a:ext cx="1066800" cy="366713"/>
          </a:xfrm>
          <a:prstGeom prst="rect">
            <a:avLst/>
          </a:prstGeom>
          <a:noFill/>
          <a:ln w="9525">
            <a:noFill/>
            <a:miter lim="800000"/>
            <a:headEnd/>
            <a:tailEnd/>
          </a:ln>
        </p:spPr>
        <p:txBody>
          <a:bodyPr>
            <a:spAutoFit/>
          </a:bodyPr>
          <a:lstStyle/>
          <a:p>
            <a:pPr algn="l">
              <a:buClrTx/>
            </a:pPr>
            <a:r>
              <a:rPr lang="en-US" sz="1800" dirty="0"/>
              <a:t>    RM</a:t>
            </a:r>
          </a:p>
        </p:txBody>
      </p:sp>
      <p:sp>
        <p:nvSpPr>
          <p:cNvPr id="33918" name="Line 31"/>
          <p:cNvSpPr>
            <a:spLocks noChangeShapeType="1"/>
          </p:cNvSpPr>
          <p:nvPr/>
        </p:nvSpPr>
        <p:spPr bwMode="auto">
          <a:xfrm>
            <a:off x="5334000" y="3632200"/>
            <a:ext cx="0" cy="228600"/>
          </a:xfrm>
          <a:prstGeom prst="line">
            <a:avLst/>
          </a:prstGeom>
          <a:noFill/>
          <a:ln w="9525">
            <a:solidFill>
              <a:schemeClr val="tx1"/>
            </a:solidFill>
            <a:round/>
            <a:headEnd/>
            <a:tailEnd/>
          </a:ln>
        </p:spPr>
        <p:txBody>
          <a:bodyPr/>
          <a:lstStyle/>
          <a:p>
            <a:endParaRPr lang="en-US" dirty="0"/>
          </a:p>
        </p:txBody>
      </p:sp>
      <p:sp>
        <p:nvSpPr>
          <p:cNvPr id="33919" name="Line 33"/>
          <p:cNvSpPr>
            <a:spLocks noChangeShapeType="1"/>
          </p:cNvSpPr>
          <p:nvPr/>
        </p:nvSpPr>
        <p:spPr bwMode="auto">
          <a:xfrm>
            <a:off x="4953000" y="3821113"/>
            <a:ext cx="0" cy="76200"/>
          </a:xfrm>
          <a:prstGeom prst="line">
            <a:avLst/>
          </a:prstGeom>
          <a:noFill/>
          <a:ln w="9525">
            <a:solidFill>
              <a:schemeClr val="tx1"/>
            </a:solidFill>
            <a:round/>
            <a:headEnd/>
            <a:tailEnd/>
          </a:ln>
        </p:spPr>
        <p:txBody>
          <a:bodyPr/>
          <a:lstStyle/>
          <a:p>
            <a:endParaRPr lang="en-US" dirty="0"/>
          </a:p>
        </p:txBody>
      </p:sp>
      <p:sp>
        <p:nvSpPr>
          <p:cNvPr id="33920" name="Line 34"/>
          <p:cNvSpPr>
            <a:spLocks noChangeShapeType="1"/>
          </p:cNvSpPr>
          <p:nvPr/>
        </p:nvSpPr>
        <p:spPr bwMode="auto">
          <a:xfrm>
            <a:off x="5715000" y="3821113"/>
            <a:ext cx="0" cy="76200"/>
          </a:xfrm>
          <a:prstGeom prst="line">
            <a:avLst/>
          </a:prstGeom>
          <a:noFill/>
          <a:ln w="9525">
            <a:solidFill>
              <a:schemeClr val="tx1"/>
            </a:solidFill>
            <a:round/>
            <a:headEnd/>
            <a:tailEnd/>
          </a:ln>
        </p:spPr>
        <p:txBody>
          <a:bodyPr/>
          <a:lstStyle/>
          <a:p>
            <a:endParaRPr lang="en-US" dirty="0"/>
          </a:p>
        </p:txBody>
      </p:sp>
      <p:sp>
        <p:nvSpPr>
          <p:cNvPr id="33921" name="Line 55"/>
          <p:cNvSpPr>
            <a:spLocks noChangeShapeType="1"/>
          </p:cNvSpPr>
          <p:nvPr/>
        </p:nvSpPr>
        <p:spPr bwMode="auto">
          <a:xfrm>
            <a:off x="5334000" y="2971800"/>
            <a:ext cx="0" cy="282575"/>
          </a:xfrm>
          <a:prstGeom prst="line">
            <a:avLst/>
          </a:prstGeom>
          <a:noFill/>
          <a:ln w="9525">
            <a:solidFill>
              <a:schemeClr val="tx1"/>
            </a:solidFill>
            <a:round/>
            <a:headEnd/>
            <a:tailEnd/>
          </a:ln>
        </p:spPr>
        <p:txBody>
          <a:bodyPr/>
          <a:lstStyle/>
          <a:p>
            <a:endParaRPr lang="en-US" dirty="0"/>
          </a:p>
        </p:txBody>
      </p:sp>
      <p:sp>
        <p:nvSpPr>
          <p:cNvPr id="33924" name="Line 132"/>
          <p:cNvSpPr>
            <a:spLocks noChangeShapeType="1"/>
          </p:cNvSpPr>
          <p:nvPr/>
        </p:nvSpPr>
        <p:spPr bwMode="auto">
          <a:xfrm>
            <a:off x="4953000" y="3821113"/>
            <a:ext cx="762000" cy="0"/>
          </a:xfrm>
          <a:prstGeom prst="line">
            <a:avLst/>
          </a:prstGeom>
          <a:noFill/>
          <a:ln w="12700">
            <a:solidFill>
              <a:schemeClr val="tx1"/>
            </a:solidFill>
            <a:round/>
            <a:headEnd/>
            <a:tailEnd/>
          </a:ln>
          <a:effectLst/>
        </p:spPr>
        <p:txBody>
          <a:bodyPr lIns="92075" tIns="0" rIns="92075" bIns="0">
            <a:spAutoFit/>
          </a:bodyPr>
          <a:lstStyle/>
          <a:p>
            <a:endParaRPr lang="en-US" dirty="0"/>
          </a:p>
        </p:txBody>
      </p:sp>
      <p:sp>
        <p:nvSpPr>
          <p:cNvPr id="33925" name="Line 133"/>
          <p:cNvSpPr>
            <a:spLocks noChangeShapeType="1"/>
          </p:cNvSpPr>
          <p:nvPr/>
        </p:nvSpPr>
        <p:spPr bwMode="auto">
          <a:xfrm>
            <a:off x="4267200" y="2946400"/>
            <a:ext cx="1066800" cy="0"/>
          </a:xfrm>
          <a:prstGeom prst="line">
            <a:avLst/>
          </a:prstGeom>
          <a:noFill/>
          <a:ln w="12700">
            <a:solidFill>
              <a:schemeClr val="tx1"/>
            </a:solidFill>
            <a:round/>
            <a:headEnd/>
            <a:tailEnd/>
          </a:ln>
          <a:effectLst/>
        </p:spPr>
        <p:txBody>
          <a:bodyPr lIns="92075" tIns="0" rIns="92075" bIns="0">
            <a:spAutoFit/>
          </a:bodyPr>
          <a:lstStyle/>
          <a:p>
            <a:endParaRPr lang="en-US" dirty="0"/>
          </a:p>
        </p:txBody>
      </p:sp>
      <p:sp>
        <p:nvSpPr>
          <p:cNvPr id="33926" name="Line 55"/>
          <p:cNvSpPr>
            <a:spLocks noChangeShapeType="1"/>
          </p:cNvSpPr>
          <p:nvPr/>
        </p:nvSpPr>
        <p:spPr bwMode="auto">
          <a:xfrm>
            <a:off x="4267200" y="2971800"/>
            <a:ext cx="0" cy="268288"/>
          </a:xfrm>
          <a:prstGeom prst="line">
            <a:avLst/>
          </a:prstGeom>
          <a:noFill/>
          <a:ln w="9525">
            <a:solidFill>
              <a:schemeClr val="tx1"/>
            </a:solidFill>
            <a:round/>
            <a:headEnd/>
            <a:tailEnd/>
          </a:ln>
        </p:spPr>
        <p:txBody>
          <a:bodyPr/>
          <a:lstStyle/>
          <a:p>
            <a:endParaRPr lang="en-US" dirty="0"/>
          </a:p>
        </p:txBody>
      </p:sp>
      <p:sp>
        <p:nvSpPr>
          <p:cNvPr id="33927" name="Line 34"/>
          <p:cNvSpPr>
            <a:spLocks noChangeShapeType="1"/>
          </p:cNvSpPr>
          <p:nvPr/>
        </p:nvSpPr>
        <p:spPr bwMode="auto">
          <a:xfrm>
            <a:off x="5562600" y="3846513"/>
            <a:ext cx="0" cy="76200"/>
          </a:xfrm>
          <a:prstGeom prst="line">
            <a:avLst/>
          </a:prstGeom>
          <a:noFill/>
          <a:ln w="9525">
            <a:solidFill>
              <a:schemeClr val="tx1"/>
            </a:solidFill>
            <a:round/>
            <a:headEnd/>
            <a:tailEnd/>
          </a:ln>
        </p:spPr>
        <p:txBody>
          <a:bodyPr/>
          <a:lstStyle/>
          <a:p>
            <a:endParaRPr lang="en-US" dirty="0"/>
          </a:p>
        </p:txBody>
      </p:sp>
      <p:sp>
        <p:nvSpPr>
          <p:cNvPr id="33960" name="Oval 168"/>
          <p:cNvSpPr>
            <a:spLocks noChangeArrowheads="1"/>
          </p:cNvSpPr>
          <p:nvPr/>
        </p:nvSpPr>
        <p:spPr bwMode="auto">
          <a:xfrm>
            <a:off x="3124200" y="3048000"/>
            <a:ext cx="1600200" cy="1828800"/>
          </a:xfrm>
          <a:prstGeom prst="ellipse">
            <a:avLst/>
          </a:prstGeom>
          <a:noFill/>
          <a:ln w="12700" algn="ctr">
            <a:solidFill>
              <a:schemeClr val="tx1"/>
            </a:solidFill>
            <a:round/>
            <a:headEnd/>
            <a:tailEnd/>
          </a:ln>
          <a:effectLst/>
        </p:spPr>
        <p:txBody>
          <a:bodyPr lIns="92075" tIns="0" rIns="92075" bIns="0" anchor="ctr">
            <a:spAutoFit/>
          </a:bodyPr>
          <a:lstStyle/>
          <a:p>
            <a:endParaRPr lang="en-US" dirty="0"/>
          </a:p>
        </p:txBody>
      </p:sp>
      <p:sp>
        <p:nvSpPr>
          <p:cNvPr id="33961" name="Oval 169"/>
          <p:cNvSpPr>
            <a:spLocks noChangeArrowheads="1"/>
          </p:cNvSpPr>
          <p:nvPr/>
        </p:nvSpPr>
        <p:spPr bwMode="auto">
          <a:xfrm>
            <a:off x="4724400" y="3048000"/>
            <a:ext cx="1295400" cy="1447800"/>
          </a:xfrm>
          <a:prstGeom prst="ellipse">
            <a:avLst/>
          </a:prstGeom>
          <a:noFill/>
          <a:ln w="12700" algn="ctr">
            <a:solidFill>
              <a:schemeClr val="tx1"/>
            </a:solidFill>
            <a:round/>
            <a:headEnd/>
            <a:tailEnd/>
          </a:ln>
          <a:effectLst/>
        </p:spPr>
        <p:txBody>
          <a:bodyPr lIns="92075" tIns="0" rIns="92075" bIns="0" anchor="ctr">
            <a:spAutoFit/>
          </a:bodyPr>
          <a:lstStyle/>
          <a:p>
            <a:endParaRPr lang="en-US" dirty="0"/>
          </a:p>
        </p:txBody>
      </p:sp>
      <p:sp>
        <p:nvSpPr>
          <p:cNvPr id="33965" name="Oval 173"/>
          <p:cNvSpPr>
            <a:spLocks noChangeArrowheads="1"/>
          </p:cNvSpPr>
          <p:nvPr/>
        </p:nvSpPr>
        <p:spPr bwMode="auto">
          <a:xfrm>
            <a:off x="6096000" y="3048000"/>
            <a:ext cx="1600200" cy="1828800"/>
          </a:xfrm>
          <a:prstGeom prst="ellipse">
            <a:avLst/>
          </a:prstGeom>
          <a:noFill/>
          <a:ln w="12700" algn="ctr">
            <a:solidFill>
              <a:schemeClr val="tx1"/>
            </a:solidFill>
            <a:round/>
            <a:headEnd/>
            <a:tailEnd/>
          </a:ln>
          <a:effectLst/>
        </p:spPr>
        <p:txBody>
          <a:bodyPr lIns="92075" tIns="0" rIns="92075" bIns="0" anchor="ctr">
            <a:spAutoFit/>
          </a:bodyPr>
          <a:lstStyle/>
          <a:p>
            <a:endParaRPr lang="en-US" dirty="0"/>
          </a:p>
        </p:txBody>
      </p:sp>
      <p:sp>
        <p:nvSpPr>
          <p:cNvPr id="33969" name="Line 32"/>
          <p:cNvSpPr>
            <a:spLocks noChangeShapeType="1"/>
          </p:cNvSpPr>
          <p:nvPr/>
        </p:nvSpPr>
        <p:spPr bwMode="auto">
          <a:xfrm>
            <a:off x="8001000" y="4343400"/>
            <a:ext cx="990600" cy="0"/>
          </a:xfrm>
          <a:prstGeom prst="line">
            <a:avLst/>
          </a:prstGeom>
          <a:noFill/>
          <a:ln w="9525">
            <a:solidFill>
              <a:schemeClr val="tx1"/>
            </a:solidFill>
            <a:round/>
            <a:headEnd/>
            <a:tailEnd/>
          </a:ln>
        </p:spPr>
        <p:txBody>
          <a:bodyPr/>
          <a:lstStyle/>
          <a:p>
            <a:endParaRPr lang="en-US" dirty="0"/>
          </a:p>
        </p:txBody>
      </p:sp>
      <p:sp>
        <p:nvSpPr>
          <p:cNvPr id="33970" name="Line 33"/>
          <p:cNvSpPr>
            <a:spLocks noChangeShapeType="1"/>
          </p:cNvSpPr>
          <p:nvPr/>
        </p:nvSpPr>
        <p:spPr bwMode="auto">
          <a:xfrm>
            <a:off x="8001000" y="4343400"/>
            <a:ext cx="0" cy="76200"/>
          </a:xfrm>
          <a:prstGeom prst="line">
            <a:avLst/>
          </a:prstGeom>
          <a:noFill/>
          <a:ln w="9525">
            <a:solidFill>
              <a:schemeClr val="tx1"/>
            </a:solidFill>
            <a:round/>
            <a:headEnd/>
            <a:tailEnd/>
          </a:ln>
        </p:spPr>
        <p:txBody>
          <a:bodyPr/>
          <a:lstStyle/>
          <a:p>
            <a:endParaRPr lang="en-US" dirty="0"/>
          </a:p>
        </p:txBody>
      </p:sp>
      <p:sp>
        <p:nvSpPr>
          <p:cNvPr id="33971" name="Line 34"/>
          <p:cNvSpPr>
            <a:spLocks noChangeShapeType="1"/>
          </p:cNvSpPr>
          <p:nvPr/>
        </p:nvSpPr>
        <p:spPr bwMode="auto">
          <a:xfrm>
            <a:off x="8991600" y="4343400"/>
            <a:ext cx="0" cy="76200"/>
          </a:xfrm>
          <a:prstGeom prst="line">
            <a:avLst/>
          </a:prstGeom>
          <a:noFill/>
          <a:ln w="9525">
            <a:solidFill>
              <a:schemeClr val="tx1"/>
            </a:solidFill>
            <a:round/>
            <a:headEnd/>
            <a:tailEnd/>
          </a:ln>
        </p:spPr>
        <p:txBody>
          <a:bodyPr/>
          <a:lstStyle/>
          <a:p>
            <a:endParaRPr lang="en-US" dirty="0"/>
          </a:p>
        </p:txBody>
      </p:sp>
      <p:sp>
        <p:nvSpPr>
          <p:cNvPr id="33973" name="Line 33"/>
          <p:cNvSpPr>
            <a:spLocks noChangeShapeType="1"/>
          </p:cNvSpPr>
          <p:nvPr/>
        </p:nvSpPr>
        <p:spPr bwMode="auto">
          <a:xfrm>
            <a:off x="8458200" y="4343400"/>
            <a:ext cx="0" cy="76200"/>
          </a:xfrm>
          <a:prstGeom prst="line">
            <a:avLst/>
          </a:prstGeom>
          <a:noFill/>
          <a:ln w="9525">
            <a:solidFill>
              <a:schemeClr val="tx1"/>
            </a:solidFill>
            <a:round/>
            <a:headEnd/>
            <a:tailEnd/>
          </a:ln>
        </p:spPr>
        <p:txBody>
          <a:bodyPr/>
          <a:lstStyle/>
          <a:p>
            <a:endParaRPr lang="en-US" dirty="0"/>
          </a:p>
        </p:txBody>
      </p:sp>
      <p:sp>
        <p:nvSpPr>
          <p:cNvPr id="33974" name="Line 31"/>
          <p:cNvSpPr>
            <a:spLocks noChangeShapeType="1"/>
          </p:cNvSpPr>
          <p:nvPr/>
        </p:nvSpPr>
        <p:spPr bwMode="auto">
          <a:xfrm>
            <a:off x="8458200" y="4191000"/>
            <a:ext cx="0" cy="152400"/>
          </a:xfrm>
          <a:prstGeom prst="line">
            <a:avLst/>
          </a:prstGeom>
          <a:noFill/>
          <a:ln w="9525">
            <a:solidFill>
              <a:schemeClr val="tx1"/>
            </a:solidFill>
            <a:round/>
            <a:headEnd/>
            <a:tailEnd/>
          </a:ln>
        </p:spPr>
        <p:txBody>
          <a:bodyPr/>
          <a:lstStyle/>
          <a:p>
            <a:endParaRPr lang="en-US" dirty="0"/>
          </a:p>
        </p:txBody>
      </p:sp>
      <p:sp>
        <p:nvSpPr>
          <p:cNvPr id="33975" name="Oval 183"/>
          <p:cNvSpPr>
            <a:spLocks noChangeArrowheads="1"/>
          </p:cNvSpPr>
          <p:nvPr/>
        </p:nvSpPr>
        <p:spPr bwMode="auto">
          <a:xfrm>
            <a:off x="7543800" y="3048000"/>
            <a:ext cx="1600200" cy="1828800"/>
          </a:xfrm>
          <a:prstGeom prst="ellipse">
            <a:avLst/>
          </a:prstGeom>
          <a:noFill/>
          <a:ln w="12700" algn="ctr">
            <a:solidFill>
              <a:schemeClr val="tx1"/>
            </a:solidFill>
            <a:round/>
            <a:headEnd/>
            <a:tailEnd/>
          </a:ln>
          <a:effectLst/>
        </p:spPr>
        <p:txBody>
          <a:bodyPr lIns="92075" tIns="0" rIns="92075" bIns="0" anchor="ctr">
            <a:spAutoFit/>
          </a:bodyPr>
          <a:lstStyle/>
          <a:p>
            <a:endParaRPr lang="en-US" dirty="0"/>
          </a:p>
        </p:txBody>
      </p:sp>
      <p:sp>
        <p:nvSpPr>
          <p:cNvPr id="33980" name="Rectangle 188"/>
          <p:cNvSpPr>
            <a:spLocks noChangeArrowheads="1"/>
          </p:cNvSpPr>
          <p:nvPr/>
        </p:nvSpPr>
        <p:spPr bwMode="auto">
          <a:xfrm>
            <a:off x="2895600" y="5410200"/>
            <a:ext cx="304800" cy="381000"/>
          </a:xfrm>
          <a:prstGeom prst="rect">
            <a:avLst/>
          </a:prstGeom>
          <a:solidFill>
            <a:srgbClr val="DDDDDD"/>
          </a:solidFill>
          <a:ln w="38100" cmpd="dbl" algn="ctr">
            <a:solidFill>
              <a:schemeClr val="tx1"/>
            </a:solidFill>
            <a:miter lim="800000"/>
            <a:headEnd/>
            <a:tailEnd/>
          </a:ln>
          <a:effectLst/>
        </p:spPr>
        <p:txBody>
          <a:bodyPr wrap="none" lIns="92075" tIns="0" rIns="92075" bIns="0" anchor="ctr">
            <a:spAutoFit/>
          </a:bodyPr>
          <a:lstStyle/>
          <a:p>
            <a:endParaRPr lang="en-US" dirty="0"/>
          </a:p>
        </p:txBody>
      </p:sp>
      <p:sp>
        <p:nvSpPr>
          <p:cNvPr id="33981" name="Text Box 189"/>
          <p:cNvSpPr txBox="1">
            <a:spLocks noChangeArrowheads="1"/>
          </p:cNvSpPr>
          <p:nvPr/>
        </p:nvSpPr>
        <p:spPr bwMode="auto">
          <a:xfrm>
            <a:off x="3657600" y="5440363"/>
            <a:ext cx="1379538" cy="244475"/>
          </a:xfrm>
          <a:prstGeom prst="rect">
            <a:avLst/>
          </a:prstGeom>
          <a:noFill/>
          <a:ln w="12700" algn="ctr">
            <a:noFill/>
            <a:miter lim="800000"/>
            <a:headEnd/>
            <a:tailEnd/>
          </a:ln>
          <a:effectLst/>
        </p:spPr>
        <p:txBody>
          <a:bodyPr wrap="none" lIns="92075" tIns="0" rIns="92075" bIns="0">
            <a:spAutoFit/>
          </a:bodyPr>
          <a:lstStyle/>
          <a:p>
            <a:r>
              <a:rPr lang="en-US" sz="1600" dirty="0"/>
              <a:t>Fund Center</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219200"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Cost Center Definition</a:t>
            </a:r>
          </a:p>
        </p:txBody>
      </p:sp>
      <p:graphicFrame>
        <p:nvGraphicFramePr>
          <p:cNvPr id="1667075" name="Group 3"/>
          <p:cNvGraphicFramePr>
            <a:graphicFrameLocks noGrp="1"/>
          </p:cNvGraphicFramePr>
          <p:nvPr/>
        </p:nvGraphicFramePr>
        <p:xfrm>
          <a:off x="762000" y="1504950"/>
          <a:ext cx="7648575" cy="1007112"/>
        </p:xfrm>
        <a:graphic>
          <a:graphicData uri="http://schemas.openxmlformats.org/drawingml/2006/table">
            <a:tbl>
              <a:tblPr/>
              <a:tblGrid>
                <a:gridCol w="7648575"/>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Cost Center Definition:</a:t>
                      </a:r>
                      <a:endParaRPr kumimoji="0" lang="en-US" sz="24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cs typeface="Times New Roman" pitchFamily="18" charset="0"/>
                        </a:rPr>
                        <a:t>A cost center is a responsibility center that incurs costs and has a manager who is accountable for those costs.</a:t>
                      </a:r>
                      <a:endParaRPr kumimoji="0" lang="en-US" sz="24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4827" name="Rectangle 11"/>
          <p:cNvSpPr>
            <a:spLocks noChangeArrowheads="1"/>
          </p:cNvSpPr>
          <p:nvPr/>
        </p:nvSpPr>
        <p:spPr bwMode="blackWhite">
          <a:xfrm>
            <a:off x="708025" y="2743200"/>
            <a:ext cx="7700963" cy="3113088"/>
          </a:xfrm>
          <a:prstGeom prst="rect">
            <a:avLst/>
          </a:prstGeom>
          <a:noFill/>
          <a:ln w="12700" algn="ctr">
            <a:noFill/>
            <a:miter lim="800000"/>
            <a:headEnd/>
            <a:tailEnd/>
          </a:ln>
        </p:spPr>
        <p:txBody>
          <a:bodyPr lIns="92075" tIns="46038" rIns="92075" bIns="46038" anchor="ctr">
            <a:spAutoFit/>
          </a:bodyPr>
          <a:lstStyle/>
          <a:p>
            <a:pPr marL="228600" indent="-228600" algn="l">
              <a:buClrTx/>
              <a:buFontTx/>
              <a:buChar char="•"/>
            </a:pPr>
            <a:r>
              <a:rPr lang="en-US" sz="1800" b="0" dirty="0">
                <a:cs typeface="Times New Roman" pitchFamily="18" charset="0"/>
              </a:rPr>
              <a:t>This definition lends itself to multiple varied utilizations of the cost center object to reflect the costs of an organization</a:t>
            </a:r>
          </a:p>
          <a:p>
            <a:pPr marL="228600" indent="-228600" algn="l">
              <a:buClrTx/>
              <a:buFontTx/>
              <a:buChar char="•"/>
            </a:pPr>
            <a:r>
              <a:rPr lang="en-US" sz="1800" b="0" dirty="0">
                <a:cs typeface="Times New Roman" pitchFamily="18" charset="0"/>
              </a:rPr>
              <a:t>Further criteria/principles along with the Cost Center’s purpose must be utilized to better indicate when a Cost Center is appropriate  </a:t>
            </a:r>
          </a:p>
          <a:p>
            <a:pPr marL="228600" indent="-228600" algn="l">
              <a:buClrTx/>
              <a:buFontTx/>
              <a:buChar char="•"/>
            </a:pPr>
            <a:r>
              <a:rPr lang="en-US" sz="1800" b="0" dirty="0">
                <a:cs typeface="Times New Roman" pitchFamily="18" charset="0"/>
              </a:rPr>
              <a:t>The purpose of the Cost Center object is to serve as the base for the management optimization model – the model utilized to reflect the business, it’s inputs, conversions, and outputs in order to support management decisions</a:t>
            </a:r>
          </a:p>
          <a:p>
            <a:pPr marL="228600" indent="-228600" algn="l">
              <a:buClrTx/>
              <a:buFontTx/>
              <a:buChar char="•"/>
            </a:pPr>
            <a:r>
              <a:rPr lang="en-US" sz="1800" b="0" dirty="0">
                <a:cs typeface="Times New Roman" pitchFamily="18" charset="0"/>
              </a:rPr>
              <a:t>The Cost Center is the first cost object to be defined for the Cost Model</a:t>
            </a:r>
          </a:p>
          <a:p>
            <a:pPr marL="228600" indent="-228600" algn="l">
              <a:buClrTx/>
              <a:buFontTx/>
              <a:buChar char="•"/>
            </a:pPr>
            <a:r>
              <a:rPr lang="en-US" sz="1800" b="0" dirty="0">
                <a:cs typeface="Times New Roman" pitchFamily="18" charset="0"/>
              </a:rPr>
              <a:t>To support the appropriate definition of a Cost Center within an entity, Guiding Principles should be considered</a:t>
            </a:r>
            <a:endParaRPr lang="en-US" sz="1800" b="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6034" name="Group 2"/>
          <p:cNvGraphicFramePr>
            <a:graphicFrameLocks noGrp="1"/>
          </p:cNvGraphicFramePr>
          <p:nvPr/>
        </p:nvGraphicFramePr>
        <p:xfrm>
          <a:off x="228600" y="1406525"/>
          <a:ext cx="8750300" cy="4819020"/>
        </p:xfrm>
        <a:graphic>
          <a:graphicData uri="http://schemas.openxmlformats.org/drawingml/2006/table">
            <a:tbl>
              <a:tblPr/>
              <a:tblGrid>
                <a:gridCol w="1414463"/>
                <a:gridCol w="7335837"/>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Standard #1: Materiality</a:t>
                      </a:r>
                      <a:endParaRPr kumimoji="0" lang="en-US" sz="1300" b="1"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Cost Center costs needs to be significant in relation to all costs to be captured</a:t>
                      </a:r>
                    </a:p>
                    <a:p>
                      <a:pPr marL="457200" marR="0" lvl="1" indent="-2286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Exceptions to Materiality are based on external regulations reporting requirements</a:t>
                      </a:r>
                      <a:endParaRPr kumimoji="0" lang="en-US" sz="13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Standard #2: Life Span</a:t>
                      </a:r>
                      <a:endParaRPr kumimoji="0" lang="en-US" sz="1300" b="1"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The life span of a Cost Center crosses multiple years</a:t>
                      </a:r>
                    </a:p>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Short term life spans indicate a project or event not a Cost Center</a:t>
                      </a:r>
                      <a:endParaRPr kumimoji="0" lang="en-US" sz="13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Standard #3: Management Control</a:t>
                      </a:r>
                      <a:endParaRPr kumimoji="0" lang="en-US" sz="1300" b="1"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There must be a manager who is responsible for controlling the resources (e.g. people, equipment, supplies, etc.) of the Cost Center and the Cost Management Processes: output planning and corresponding resource demands, decision support and corrective actions, measurement of efficiency/ effectiveness of the outputs of the Cost Center</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Standard #4: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Span of Labor Control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(if Labor Related)</a:t>
                      </a:r>
                      <a:endParaRPr kumimoji="0" lang="en-US" sz="1300" b="1"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Must be more than 2 and less than 20 employees.  Industrial studies recommend 5-12 as standard number of employees within a labor related Cost Center due to affectivity of supervision.</a:t>
                      </a:r>
                    </a:p>
                    <a:p>
                      <a:pPr marL="457200" marR="0" lvl="1" indent="-2286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Sensitive personal information may be apparent for cost centers with only one employee, such as payroll. With the introduction of Pay Banding, it becomes necessary to protect salary information. </a:t>
                      </a:r>
                    </a:p>
                    <a:p>
                      <a:pPr marL="457200" marR="0" lvl="1" indent="-2286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Exceptions to Span of Control standard occur based on other standards such as Materiality, Cost Assignment Accuracy not impacted by the aggregation, and Management Control not required for corrective actions</a:t>
                      </a:r>
                      <a:endParaRPr kumimoji="0" lang="en-US" sz="13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Standard #5: Contains at Least 1 Resource Pool</a:t>
                      </a:r>
                      <a:endParaRPr kumimoji="0" lang="en-US" sz="1300" b="1"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A Resource Pool  (called activity types within GFEBS, GCSS, LMP) provides quantitative output of the Cost Center and has an assignment unit of measurement, e.g. a Citrix Farm Cost Center has a Resource Pool of machines providing CPU Minutes (CPUMINs), the Human Resource Cost Center provides Labor Hours (LABHRs), the Building 3 Cost Center provides Square Footage (SQFT), etc.</a:t>
                      </a:r>
                      <a:endParaRPr kumimoji="0" lang="en-US" sz="13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3126" name="Text Box 22"/>
          <p:cNvSpPr txBox="1">
            <a:spLocks noChangeArrowheads="1"/>
          </p:cNvSpPr>
          <p:nvPr/>
        </p:nvSpPr>
        <p:spPr bwMode="auto">
          <a:xfrm>
            <a:off x="990600" y="396875"/>
            <a:ext cx="73152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t>Definition</a:t>
            </a:r>
            <a:r>
              <a:rPr lang="en-US" sz="1800" dirty="0"/>
              <a:t> </a:t>
            </a:r>
            <a:r>
              <a:rPr lang="en-US" dirty="0">
                <a:cs typeface="Times New Roman" pitchFamily="18" charset="0"/>
              </a:rPr>
              <a:t>Standards for Cost Center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990600" y="381000"/>
            <a:ext cx="73152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t>Definition</a:t>
            </a:r>
            <a:r>
              <a:rPr lang="en-US" sz="1800" dirty="0"/>
              <a:t> </a:t>
            </a:r>
            <a:r>
              <a:rPr lang="en-US" dirty="0">
                <a:cs typeface="Times New Roman" pitchFamily="18" charset="0"/>
              </a:rPr>
              <a:t>Standards for Cost Center</a:t>
            </a:r>
          </a:p>
        </p:txBody>
      </p:sp>
      <p:graphicFrame>
        <p:nvGraphicFramePr>
          <p:cNvPr id="1838083" name="Group 3"/>
          <p:cNvGraphicFramePr>
            <a:graphicFrameLocks noGrp="1"/>
          </p:cNvGraphicFramePr>
          <p:nvPr/>
        </p:nvGraphicFramePr>
        <p:xfrm>
          <a:off x="152400" y="1476372"/>
          <a:ext cx="8750300" cy="2257428"/>
        </p:xfrm>
        <a:graphic>
          <a:graphicData uri="http://schemas.openxmlformats.org/drawingml/2006/table">
            <a:tbl>
              <a:tblPr/>
              <a:tblGrid>
                <a:gridCol w="1414463"/>
                <a:gridCol w="7335837"/>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Tenant #6: Functionality</a:t>
                      </a:r>
                      <a:endParaRPr kumimoji="0" lang="en-US" sz="1300" b="1"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Cost Center is defined by the unique function performed and the measurement of the outcome of the products and services for that function</a:t>
                      </a:r>
                    </a:p>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Exceptions to Functionality are made based on other standards such as Materiality, Control and Span of Labor Control</a:t>
                      </a:r>
                      <a:endParaRPr kumimoji="0" lang="en-US" sz="13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Tenant #7: Locality</a:t>
                      </a:r>
                      <a:endParaRPr kumimoji="0" lang="en-US" sz="1300" b="1"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Cost center reside in one physical location (e.g. same building) </a:t>
                      </a:r>
                    </a:p>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cs typeface="Times New Roman" pitchFamily="18" charset="0"/>
                        </a:rPr>
                        <a:t>Exceptions to Locality are made based on other tenants such as Materiality and Control</a:t>
                      </a:r>
                      <a:endParaRPr kumimoji="0" lang="en-US" sz="13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rPr>
                        <a:t>Standard #8: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rPr>
                        <a:t>Cost Assignments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rPr>
                        <a:t>Accuracy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300" b="0" i="0" u="none" strike="noStrike" cap="none" normalizeH="0" baseline="0" dirty="0" smtClean="0">
                          <a:ln>
                            <a:noFill/>
                          </a:ln>
                          <a:solidFill>
                            <a:schemeClr val="tx1"/>
                          </a:solidFill>
                          <a:effectLst/>
                          <a:latin typeface="Arial" charset="0"/>
                        </a:rPr>
                        <a:t>Cost Center is defined to the level of the organizational structure such that accuracy of the assignment of costs to the products/services is not impacted by aggregation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idx="4294967295"/>
          </p:nvPr>
        </p:nvSpPr>
        <p:spPr bwMode="auto">
          <a:xfrm>
            <a:off x="1219200" y="228600"/>
            <a:ext cx="6705600" cy="685800"/>
          </a:xfrm>
          <a:prstGeom prst="rect">
            <a:avLst/>
          </a:prstGeom>
          <a:noFill/>
          <a:ln>
            <a:miter lim="800000"/>
            <a:headEnd/>
            <a:tailEnd/>
          </a:ln>
        </p:spPr>
        <p:txBody>
          <a:bodyPr tIns="0" bIns="0"/>
          <a:lstStyle/>
          <a:p>
            <a:pPr eaLnBrk="1" hangingPunct="1"/>
            <a:r>
              <a:rPr lang="en-US" sz="3600" dirty="0" smtClean="0"/>
              <a:t>Lesson 1: Cost Elements</a:t>
            </a:r>
          </a:p>
        </p:txBody>
      </p:sp>
      <p:sp>
        <p:nvSpPr>
          <p:cNvPr id="309251" name="Rectangle 3"/>
          <p:cNvSpPr>
            <a:spLocks noGrp="1" noChangeArrowheads="1"/>
          </p:cNvSpPr>
          <p:nvPr>
            <p:ph type="body" idx="4294967295"/>
          </p:nvPr>
        </p:nvSpPr>
        <p:spPr bwMode="auto">
          <a:xfrm>
            <a:off x="457200" y="1752600"/>
            <a:ext cx="8229600" cy="2895600"/>
          </a:xfrm>
          <a:prstGeom prst="rect">
            <a:avLst/>
          </a:prstGeom>
          <a:noFill/>
          <a:ln>
            <a:miter lim="800000"/>
            <a:headEnd/>
            <a:tailEnd/>
          </a:ln>
        </p:spPr>
        <p:txBody>
          <a:bodyPr/>
          <a:lstStyle/>
          <a:p>
            <a:pPr eaLnBrk="1" hangingPunct="1">
              <a:buFontTx/>
              <a:buNone/>
            </a:pPr>
            <a:r>
              <a:rPr lang="en-US" b="1" dirty="0" smtClean="0"/>
              <a:t>Objective(s):</a:t>
            </a:r>
          </a:p>
          <a:p>
            <a:pPr eaLnBrk="1" hangingPunct="1"/>
            <a:r>
              <a:rPr lang="en-US" dirty="0" smtClean="0"/>
              <a:t>To understand what the Cost Element cost object represents, key definition criteria (guiding principles), uses, and how defined for the Cost Model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Cost Centers Uses</a:t>
            </a:r>
          </a:p>
        </p:txBody>
      </p:sp>
      <p:sp>
        <p:nvSpPr>
          <p:cNvPr id="36867" name="Rectangle 3"/>
          <p:cNvSpPr>
            <a:spLocks noGrp="1" noChangeArrowheads="1"/>
          </p:cNvSpPr>
          <p:nvPr>
            <p:ph type="body" idx="4294967295"/>
          </p:nvPr>
        </p:nvSpPr>
        <p:spPr bwMode="auto">
          <a:xfrm>
            <a:off x="5257800" y="1676400"/>
            <a:ext cx="3886200" cy="426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1800" b="1" dirty="0" smtClean="0"/>
              <a:t>People Related:</a:t>
            </a:r>
            <a:r>
              <a:rPr lang="en-US" sz="1800" dirty="0" smtClean="0"/>
              <a:t> e.g. DRM/G8 office</a:t>
            </a:r>
          </a:p>
          <a:p>
            <a:pPr eaLnBrk="1" hangingPunct="1"/>
            <a:endParaRPr lang="en-US" sz="1800" dirty="0" smtClean="0"/>
          </a:p>
          <a:p>
            <a:pPr eaLnBrk="1" hangingPunct="1"/>
            <a:endParaRPr lang="en-US" sz="1800" dirty="0" smtClean="0"/>
          </a:p>
          <a:p>
            <a:pPr eaLnBrk="1" hangingPunct="1"/>
            <a:r>
              <a:rPr lang="en-US" sz="1800" b="1" dirty="0" smtClean="0"/>
              <a:t>Facilities Related:</a:t>
            </a:r>
            <a:r>
              <a:rPr lang="en-US" sz="1800" dirty="0" smtClean="0"/>
              <a:t> e.g. Warehouses, Hospitals, Office Space</a:t>
            </a:r>
          </a:p>
          <a:p>
            <a:pPr eaLnBrk="1" hangingPunct="1"/>
            <a:endParaRPr lang="en-US" sz="1800" dirty="0" smtClean="0"/>
          </a:p>
          <a:p>
            <a:pPr eaLnBrk="1" hangingPunct="1"/>
            <a:r>
              <a:rPr lang="en-US" sz="1800" b="1" dirty="0" smtClean="0"/>
              <a:t>Equipment Related:</a:t>
            </a:r>
            <a:r>
              <a:rPr lang="en-US" sz="1800" dirty="0" smtClean="0"/>
              <a:t>  e.g. Citrix farm accessing GFEBS, Cranes/Trucks</a:t>
            </a:r>
          </a:p>
          <a:p>
            <a:pPr eaLnBrk="1" hangingPunct="1"/>
            <a:endParaRPr lang="en-US" sz="1800" dirty="0" smtClean="0"/>
          </a:p>
          <a:p>
            <a:pPr eaLnBrk="1" hangingPunct="1"/>
            <a:r>
              <a:rPr lang="en-US" sz="1800" b="1" dirty="0" smtClean="0"/>
              <a:t>Blended:</a:t>
            </a:r>
            <a:r>
              <a:rPr lang="en-US" sz="1800" dirty="0" smtClean="0"/>
              <a:t> e.g. mix of resources within a organization, e.g. Vehicles and Mechanics</a:t>
            </a:r>
          </a:p>
        </p:txBody>
      </p:sp>
      <p:sp>
        <p:nvSpPr>
          <p:cNvPr id="36868" name="Rectangle 5"/>
          <p:cNvSpPr>
            <a:spLocks noChangeArrowheads="1"/>
          </p:cNvSpPr>
          <p:nvPr/>
        </p:nvSpPr>
        <p:spPr bwMode="auto">
          <a:xfrm>
            <a:off x="1524000" y="1676400"/>
            <a:ext cx="1676400" cy="990600"/>
          </a:xfrm>
          <a:prstGeom prst="rect">
            <a:avLst/>
          </a:prstGeom>
          <a:noFill/>
          <a:ln w="19050" algn="ctr">
            <a:solidFill>
              <a:schemeClr val="tx1"/>
            </a:solidFill>
            <a:miter lim="800000"/>
            <a:headEnd/>
            <a:tailEnd/>
          </a:ln>
        </p:spPr>
        <p:txBody>
          <a:bodyPr wrap="none" lIns="92075" tIns="91440" rIns="92075" bIns="0"/>
          <a:lstStyle/>
          <a:p>
            <a:pPr algn="l"/>
            <a:r>
              <a:rPr lang="en-US" sz="1600" dirty="0"/>
              <a:t>DRM/G8</a:t>
            </a:r>
          </a:p>
        </p:txBody>
      </p:sp>
      <p:sp>
        <p:nvSpPr>
          <p:cNvPr id="36869" name="Rectangle 6"/>
          <p:cNvSpPr>
            <a:spLocks noChangeArrowheads="1"/>
          </p:cNvSpPr>
          <p:nvPr/>
        </p:nvSpPr>
        <p:spPr bwMode="auto">
          <a:xfrm>
            <a:off x="609600" y="2895600"/>
            <a:ext cx="1676400" cy="990600"/>
          </a:xfrm>
          <a:prstGeom prst="rect">
            <a:avLst/>
          </a:prstGeom>
          <a:noFill/>
          <a:ln w="19050" algn="ctr">
            <a:solidFill>
              <a:schemeClr val="tx1"/>
            </a:solidFill>
            <a:miter lim="800000"/>
            <a:headEnd/>
            <a:tailEnd/>
          </a:ln>
        </p:spPr>
        <p:txBody>
          <a:bodyPr wrap="none" lIns="92075" tIns="91440" rIns="92075" bIns="0"/>
          <a:lstStyle/>
          <a:p>
            <a:pPr algn="l"/>
            <a:r>
              <a:rPr lang="en-US" sz="1600" dirty="0"/>
              <a:t>Building Type 1</a:t>
            </a:r>
          </a:p>
        </p:txBody>
      </p:sp>
      <p:sp>
        <p:nvSpPr>
          <p:cNvPr id="36870" name="Rectangle 7"/>
          <p:cNvSpPr>
            <a:spLocks noChangeArrowheads="1"/>
          </p:cNvSpPr>
          <p:nvPr/>
        </p:nvSpPr>
        <p:spPr bwMode="auto">
          <a:xfrm>
            <a:off x="609600" y="4191000"/>
            <a:ext cx="1676400" cy="990600"/>
          </a:xfrm>
          <a:prstGeom prst="rect">
            <a:avLst/>
          </a:prstGeom>
          <a:noFill/>
          <a:ln w="19050" algn="ctr">
            <a:solidFill>
              <a:schemeClr val="tx1"/>
            </a:solidFill>
            <a:miter lim="800000"/>
            <a:headEnd/>
            <a:tailEnd/>
          </a:ln>
        </p:spPr>
        <p:txBody>
          <a:bodyPr wrap="none" lIns="92075" tIns="91440" rIns="92075" bIns="0"/>
          <a:lstStyle/>
          <a:p>
            <a:pPr algn="l"/>
            <a:r>
              <a:rPr lang="en-US" sz="1600" dirty="0"/>
              <a:t>Network Admin</a:t>
            </a:r>
          </a:p>
        </p:txBody>
      </p:sp>
      <p:sp>
        <p:nvSpPr>
          <p:cNvPr id="36871" name="Rectangle 13"/>
          <p:cNvSpPr>
            <a:spLocks noChangeArrowheads="1"/>
          </p:cNvSpPr>
          <p:nvPr/>
        </p:nvSpPr>
        <p:spPr bwMode="auto">
          <a:xfrm>
            <a:off x="2438400" y="2895600"/>
            <a:ext cx="1676400" cy="990600"/>
          </a:xfrm>
          <a:prstGeom prst="rect">
            <a:avLst/>
          </a:prstGeom>
          <a:noFill/>
          <a:ln w="19050" algn="ctr">
            <a:solidFill>
              <a:schemeClr val="tx1"/>
            </a:solidFill>
            <a:miter lim="800000"/>
            <a:headEnd/>
            <a:tailEnd/>
          </a:ln>
        </p:spPr>
        <p:txBody>
          <a:bodyPr wrap="none" lIns="92075" tIns="91440" rIns="92075" bIns="0"/>
          <a:lstStyle/>
          <a:p>
            <a:pPr algn="l"/>
            <a:r>
              <a:rPr lang="en-US" sz="1600" dirty="0"/>
              <a:t>Building Type 2</a:t>
            </a:r>
          </a:p>
        </p:txBody>
      </p:sp>
      <p:sp>
        <p:nvSpPr>
          <p:cNvPr id="36872" name="Rectangle 17"/>
          <p:cNvSpPr>
            <a:spLocks noChangeArrowheads="1"/>
          </p:cNvSpPr>
          <p:nvPr/>
        </p:nvSpPr>
        <p:spPr bwMode="auto">
          <a:xfrm>
            <a:off x="2438400" y="4191000"/>
            <a:ext cx="1676400" cy="990600"/>
          </a:xfrm>
          <a:prstGeom prst="rect">
            <a:avLst/>
          </a:prstGeom>
          <a:noFill/>
          <a:ln w="19050" algn="ctr">
            <a:solidFill>
              <a:schemeClr val="tx1"/>
            </a:solidFill>
            <a:miter lim="800000"/>
            <a:headEnd/>
            <a:tailEnd/>
          </a:ln>
        </p:spPr>
        <p:txBody>
          <a:bodyPr wrap="none" lIns="92075" tIns="91440" rIns="92075" bIns="0"/>
          <a:lstStyle/>
          <a:p>
            <a:pPr algn="l"/>
            <a:r>
              <a:rPr lang="en-US" sz="1600" dirty="0"/>
              <a:t>Equipment</a:t>
            </a:r>
          </a:p>
        </p:txBody>
      </p:sp>
      <p:sp>
        <p:nvSpPr>
          <p:cNvPr id="36873" name="Rectangle 19"/>
          <p:cNvSpPr>
            <a:spLocks noChangeArrowheads="1"/>
          </p:cNvSpPr>
          <p:nvPr/>
        </p:nvSpPr>
        <p:spPr bwMode="auto">
          <a:xfrm>
            <a:off x="1447800" y="5486400"/>
            <a:ext cx="1676400" cy="990600"/>
          </a:xfrm>
          <a:prstGeom prst="rect">
            <a:avLst/>
          </a:prstGeom>
          <a:noFill/>
          <a:ln w="19050" algn="ctr">
            <a:solidFill>
              <a:schemeClr val="tx1"/>
            </a:solidFill>
            <a:miter lim="800000"/>
            <a:headEnd/>
            <a:tailEnd/>
          </a:ln>
        </p:spPr>
        <p:txBody>
          <a:bodyPr wrap="none" lIns="92075" tIns="91440" rIns="92075" bIns="0"/>
          <a:lstStyle/>
          <a:p>
            <a:pPr algn="l"/>
            <a:r>
              <a:rPr lang="en-US" sz="1600" dirty="0"/>
              <a:t>Motor Pool</a:t>
            </a:r>
          </a:p>
        </p:txBody>
      </p:sp>
      <p:pic>
        <p:nvPicPr>
          <p:cNvPr id="36875" name="Picture 24" descr="hospital"/>
          <p:cNvPicPr>
            <a:picLocks noChangeAspect="1" noChangeArrowheads="1"/>
          </p:cNvPicPr>
          <p:nvPr/>
        </p:nvPicPr>
        <p:blipFill>
          <a:blip r:embed="rId3" cstate="print"/>
          <a:srcRect/>
          <a:stretch>
            <a:fillRect/>
          </a:stretch>
        </p:blipFill>
        <p:spPr bwMode="auto">
          <a:xfrm>
            <a:off x="3429000" y="3200400"/>
            <a:ext cx="609600" cy="609600"/>
          </a:xfrm>
          <a:prstGeom prst="rect">
            <a:avLst/>
          </a:prstGeom>
          <a:noFill/>
          <a:ln w="9525">
            <a:noFill/>
            <a:miter lim="800000"/>
            <a:headEnd/>
            <a:tailEnd/>
          </a:ln>
        </p:spPr>
      </p:pic>
      <p:pic>
        <p:nvPicPr>
          <p:cNvPr id="36876" name="Picture 26" descr="home"/>
          <p:cNvPicPr>
            <a:picLocks noChangeAspect="1" noChangeArrowheads="1"/>
          </p:cNvPicPr>
          <p:nvPr/>
        </p:nvPicPr>
        <p:blipFill>
          <a:blip r:embed="rId4" cstate="print"/>
          <a:srcRect/>
          <a:stretch>
            <a:fillRect/>
          </a:stretch>
        </p:blipFill>
        <p:spPr bwMode="auto">
          <a:xfrm>
            <a:off x="1600200" y="3200400"/>
            <a:ext cx="609600" cy="609600"/>
          </a:xfrm>
          <a:prstGeom prst="rect">
            <a:avLst/>
          </a:prstGeom>
          <a:noFill/>
          <a:ln w="9525">
            <a:noFill/>
            <a:miter lim="800000"/>
            <a:headEnd/>
            <a:tailEnd/>
          </a:ln>
        </p:spPr>
      </p:pic>
      <p:pic>
        <p:nvPicPr>
          <p:cNvPr id="36877" name="Picture 28" descr="client_network"/>
          <p:cNvPicPr>
            <a:picLocks noChangeAspect="1" noChangeArrowheads="1"/>
          </p:cNvPicPr>
          <p:nvPr/>
        </p:nvPicPr>
        <p:blipFill>
          <a:blip r:embed="rId5" cstate="print"/>
          <a:srcRect/>
          <a:stretch>
            <a:fillRect/>
          </a:stretch>
        </p:blipFill>
        <p:spPr bwMode="auto">
          <a:xfrm>
            <a:off x="1524000" y="4572000"/>
            <a:ext cx="609600" cy="609600"/>
          </a:xfrm>
          <a:prstGeom prst="rect">
            <a:avLst/>
          </a:prstGeom>
          <a:noFill/>
          <a:ln w="9525">
            <a:noFill/>
            <a:miter lim="800000"/>
            <a:headEnd/>
            <a:tailEnd/>
          </a:ln>
        </p:spPr>
      </p:pic>
      <p:pic>
        <p:nvPicPr>
          <p:cNvPr id="36878" name="Picture 30" descr="desk"/>
          <p:cNvPicPr>
            <a:picLocks noChangeAspect="1" noChangeArrowheads="1"/>
          </p:cNvPicPr>
          <p:nvPr/>
        </p:nvPicPr>
        <p:blipFill>
          <a:blip r:embed="rId6" cstate="print"/>
          <a:srcRect/>
          <a:stretch>
            <a:fillRect/>
          </a:stretch>
        </p:blipFill>
        <p:spPr bwMode="auto">
          <a:xfrm>
            <a:off x="2514600" y="2057400"/>
            <a:ext cx="609600" cy="609600"/>
          </a:xfrm>
          <a:prstGeom prst="rect">
            <a:avLst/>
          </a:prstGeom>
          <a:noFill/>
          <a:ln w="9525">
            <a:noFill/>
            <a:miter lim="800000"/>
            <a:headEnd/>
            <a:tailEnd/>
          </a:ln>
        </p:spPr>
      </p:pic>
      <p:pic>
        <p:nvPicPr>
          <p:cNvPr id="36879" name="Picture 32" descr="businessman3"/>
          <p:cNvPicPr>
            <a:picLocks noChangeAspect="1" noChangeArrowheads="1"/>
          </p:cNvPicPr>
          <p:nvPr/>
        </p:nvPicPr>
        <p:blipFill>
          <a:blip r:embed="rId7" cstate="print"/>
          <a:srcRect/>
          <a:stretch>
            <a:fillRect/>
          </a:stretch>
        </p:blipFill>
        <p:spPr bwMode="auto">
          <a:xfrm>
            <a:off x="1828800" y="2057400"/>
            <a:ext cx="609600" cy="609600"/>
          </a:xfrm>
          <a:prstGeom prst="rect">
            <a:avLst/>
          </a:prstGeom>
          <a:noFill/>
          <a:ln w="9525">
            <a:noFill/>
            <a:miter lim="800000"/>
            <a:headEnd/>
            <a:tailEnd/>
          </a:ln>
        </p:spPr>
      </p:pic>
      <p:pic>
        <p:nvPicPr>
          <p:cNvPr id="36880" name="Picture 34" descr="businessman"/>
          <p:cNvPicPr>
            <a:picLocks noChangeAspect="1" noChangeArrowheads="1"/>
          </p:cNvPicPr>
          <p:nvPr/>
        </p:nvPicPr>
        <p:blipFill>
          <a:blip r:embed="rId8" cstate="print"/>
          <a:srcRect/>
          <a:stretch>
            <a:fillRect/>
          </a:stretch>
        </p:blipFill>
        <p:spPr bwMode="auto">
          <a:xfrm>
            <a:off x="1828800" y="5867400"/>
            <a:ext cx="457200" cy="457200"/>
          </a:xfrm>
          <a:prstGeom prst="rect">
            <a:avLst/>
          </a:prstGeom>
          <a:noFill/>
          <a:ln w="9525">
            <a:noFill/>
            <a:miter lim="800000"/>
            <a:headEnd/>
            <a:tailEnd/>
          </a:ln>
        </p:spPr>
      </p:pic>
      <p:pic>
        <p:nvPicPr>
          <p:cNvPr id="36881" name="Picture 36" descr="car_sedan_grey"/>
          <p:cNvPicPr>
            <a:picLocks noChangeAspect="1" noChangeArrowheads="1"/>
          </p:cNvPicPr>
          <p:nvPr/>
        </p:nvPicPr>
        <p:blipFill>
          <a:blip r:embed="rId9" cstate="print"/>
          <a:srcRect/>
          <a:stretch>
            <a:fillRect/>
          </a:stretch>
        </p:blipFill>
        <p:spPr bwMode="auto">
          <a:xfrm>
            <a:off x="2362200" y="5791200"/>
            <a:ext cx="609600" cy="609600"/>
          </a:xfrm>
          <a:prstGeom prst="rect">
            <a:avLst/>
          </a:prstGeom>
          <a:noFill/>
          <a:ln w="9525">
            <a:noFill/>
            <a:miter lim="800000"/>
            <a:headEnd/>
            <a:tailEnd/>
          </a:ln>
        </p:spPr>
      </p:pic>
      <p:pic>
        <p:nvPicPr>
          <p:cNvPr id="36882" name="Picture 38" descr="forklift"/>
          <p:cNvPicPr>
            <a:picLocks noChangeAspect="1" noChangeArrowheads="1"/>
          </p:cNvPicPr>
          <p:nvPr/>
        </p:nvPicPr>
        <p:blipFill>
          <a:blip r:embed="rId10" cstate="print"/>
          <a:srcRect/>
          <a:stretch>
            <a:fillRect/>
          </a:stretch>
        </p:blipFill>
        <p:spPr bwMode="auto">
          <a:xfrm>
            <a:off x="3505200" y="4572000"/>
            <a:ext cx="457200" cy="457200"/>
          </a:xfrm>
          <a:prstGeom prst="rect">
            <a:avLst/>
          </a:prstGeom>
          <a:noFill/>
          <a:ln w="9525">
            <a:noFill/>
            <a:miter lim="800000"/>
            <a:headEnd/>
            <a:tailEnd/>
          </a:ln>
        </p:spPr>
      </p:pic>
      <p:pic>
        <p:nvPicPr>
          <p:cNvPr id="36883" name="Picture 42" descr="truck_green"/>
          <p:cNvPicPr>
            <a:picLocks noChangeAspect="1" noChangeArrowheads="1"/>
          </p:cNvPicPr>
          <p:nvPr/>
        </p:nvPicPr>
        <p:blipFill>
          <a:blip r:embed="rId11" cstate="print"/>
          <a:srcRect/>
          <a:stretch>
            <a:fillRect/>
          </a:stretch>
        </p:blipFill>
        <p:spPr bwMode="auto">
          <a:xfrm>
            <a:off x="2895600" y="4572000"/>
            <a:ext cx="4572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prstGeom prst="rect">
            <a:avLst/>
          </a:prstGeom>
          <a:noFill/>
          <a:ln w="76200" cmpd="tri" algn="ctr">
            <a:miter lim="800000"/>
            <a:headEnd/>
            <a:tailEnd/>
          </a:ln>
        </p:spPr>
        <p:txBody>
          <a:bodyPr vert="horz" wrap="square" lIns="92075" tIns="0" rIns="92075" bIns="0" numCol="1" anchor="t" anchorCtr="0" compatLnSpc="1">
            <a:prstTxWarp prst="textNoShape">
              <a:avLst/>
            </a:prstTxWarp>
            <a:spAutoFit/>
          </a:bodyPr>
          <a:lstStyle/>
          <a:p>
            <a:pPr eaLnBrk="1" hangingPunct="1">
              <a:buClr>
                <a:schemeClr val="tx1"/>
              </a:buClr>
            </a:pPr>
            <a:r>
              <a:rPr lang="en-US" dirty="0" smtClean="0"/>
              <a:t>Cost Center Creation</a:t>
            </a:r>
          </a:p>
        </p:txBody>
      </p:sp>
      <p:sp>
        <p:nvSpPr>
          <p:cNvPr id="37894" name="Rectangle 6"/>
          <p:cNvSpPr>
            <a:spLocks noGrp="1" noChangeArrowheads="1"/>
          </p:cNvSpPr>
          <p:nvPr>
            <p:ph type="body" sz="half" idx="4294967295"/>
          </p:nvPr>
        </p:nvSpPr>
        <p:spPr bwMode="auto">
          <a:xfrm>
            <a:off x="1447800" y="1143000"/>
            <a:ext cx="7696200" cy="1219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000" dirty="0" smtClean="0"/>
              <a:t>Review of “working” TDAs</a:t>
            </a:r>
          </a:p>
          <a:p>
            <a:pPr eaLnBrk="1" hangingPunct="1">
              <a:lnSpc>
                <a:spcPct val="80000"/>
              </a:lnSpc>
            </a:pPr>
            <a:r>
              <a:rPr lang="en-US" sz="2000" dirty="0" smtClean="0"/>
              <a:t>Review of wirecharts</a:t>
            </a:r>
          </a:p>
          <a:p>
            <a:pPr eaLnBrk="1" hangingPunct="1">
              <a:lnSpc>
                <a:spcPct val="80000"/>
              </a:lnSpc>
            </a:pPr>
            <a:r>
              <a:rPr lang="en-US" sz="2000" dirty="0" smtClean="0"/>
              <a:t>Interviews at each location identify other organizations that need to be added to the list of Cost Centers</a:t>
            </a:r>
          </a:p>
          <a:p>
            <a:pPr eaLnBrk="1" hangingPunct="1">
              <a:lnSpc>
                <a:spcPct val="80000"/>
              </a:lnSpc>
            </a:pPr>
            <a:r>
              <a:rPr lang="en-US" sz="2000" dirty="0" smtClean="0"/>
              <a:t>Analysis of UIC codes to identify all MTOE units which are within an ASN </a:t>
            </a:r>
          </a:p>
          <a:p>
            <a:pPr eaLnBrk="1" hangingPunct="1">
              <a:lnSpc>
                <a:spcPct val="80000"/>
              </a:lnSpc>
            </a:pPr>
            <a:r>
              <a:rPr lang="en-US" sz="2000" dirty="0" smtClean="0"/>
              <a:t>Compliance with Standard Command structures defined (e.g. IMCOM SGO, MEDCOM MTFs, etc.)</a:t>
            </a:r>
          </a:p>
          <a:p>
            <a:pPr eaLnBrk="1" hangingPunct="1">
              <a:lnSpc>
                <a:spcPct val="80000"/>
              </a:lnSpc>
            </a:pPr>
            <a:endParaRPr lang="en-US" sz="2000" dirty="0" smtClean="0"/>
          </a:p>
        </p:txBody>
      </p:sp>
      <p:sp>
        <p:nvSpPr>
          <p:cNvPr id="37901" name="Text Box 13"/>
          <p:cNvSpPr txBox="1">
            <a:spLocks noChangeArrowheads="1"/>
          </p:cNvSpPr>
          <p:nvPr/>
        </p:nvSpPr>
        <p:spPr bwMode="auto">
          <a:xfrm>
            <a:off x="0" y="3124200"/>
            <a:ext cx="1181100" cy="365125"/>
          </a:xfrm>
          <a:prstGeom prst="rect">
            <a:avLst/>
          </a:prstGeom>
          <a:noFill/>
          <a:ln w="12700" algn="ctr">
            <a:noFill/>
            <a:miter lim="800000"/>
            <a:headEnd/>
            <a:tailEnd/>
          </a:ln>
          <a:effectLst/>
        </p:spPr>
        <p:txBody>
          <a:bodyPr wrap="none" lIns="92075" tIns="0" rIns="92075" bIns="0">
            <a:spAutoFit/>
          </a:bodyPr>
          <a:lstStyle/>
          <a:p>
            <a:r>
              <a:rPr lang="en-US" sz="2400" dirty="0"/>
              <a:t>Output</a:t>
            </a:r>
          </a:p>
        </p:txBody>
      </p:sp>
      <p:pic>
        <p:nvPicPr>
          <p:cNvPr id="1027" name="Picture 3"/>
          <p:cNvPicPr>
            <a:picLocks noChangeAspect="1" noChangeArrowheads="1"/>
          </p:cNvPicPr>
          <p:nvPr/>
        </p:nvPicPr>
        <p:blipFill>
          <a:blip r:embed="rId3" cstate="print"/>
          <a:srcRect/>
          <a:stretch>
            <a:fillRect/>
          </a:stretch>
        </p:blipFill>
        <p:spPr bwMode="auto">
          <a:xfrm>
            <a:off x="189174" y="3505200"/>
            <a:ext cx="8726226"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prstGeom prst="rect">
            <a:avLst/>
          </a:prstGeom>
          <a:noFill/>
          <a:ln w="76200" cmpd="tri" algn="ctr">
            <a:miter lim="800000"/>
            <a:headEnd/>
            <a:tailEnd/>
          </a:ln>
        </p:spPr>
        <p:txBody>
          <a:bodyPr vert="horz" wrap="square" lIns="92075" tIns="0" rIns="92075" bIns="0" numCol="1" anchor="t" anchorCtr="0" compatLnSpc="1">
            <a:prstTxWarp prst="textNoShape">
              <a:avLst/>
            </a:prstTxWarp>
            <a:spAutoFit/>
          </a:bodyPr>
          <a:lstStyle/>
          <a:p>
            <a:pPr eaLnBrk="1" hangingPunct="1">
              <a:buClr>
                <a:schemeClr val="tx1"/>
              </a:buClr>
            </a:pPr>
            <a:r>
              <a:rPr lang="en-US" dirty="0" smtClean="0"/>
              <a:t>Cost Center Information</a:t>
            </a:r>
          </a:p>
        </p:txBody>
      </p:sp>
      <p:graphicFrame>
        <p:nvGraphicFramePr>
          <p:cNvPr id="38984" name="Group 72"/>
          <p:cNvGraphicFramePr>
            <a:graphicFrameLocks noGrp="1"/>
          </p:cNvGraphicFramePr>
          <p:nvPr>
            <p:ph idx="1"/>
          </p:nvPr>
        </p:nvGraphicFramePr>
        <p:xfrm>
          <a:off x="1219200" y="914400"/>
          <a:ext cx="6705600" cy="5888736"/>
        </p:xfrm>
        <a:graphic>
          <a:graphicData uri="http://schemas.openxmlformats.org/drawingml/2006/table">
            <a:tbl>
              <a:tblPr/>
              <a:tblGrid>
                <a:gridCol w="3352800"/>
                <a:gridCol w="3352800"/>
              </a:tblGrid>
              <a:tr h="2286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GFEBS Cost Center Attributes</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Cost Center</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Postal Code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Valid From / To</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PO Box Postal Code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Name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Region</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Description</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Language Key</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User Responsible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Telephone 1</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Person Responsible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Telephone 2</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Department (PD Major/Minor)</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Telebox Number</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Cost Center Category</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Telex Number</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Standard Hierarchy</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Fax Number</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Company Code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Teletex Number</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Business Area</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Printer Destination</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Functional Area</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Data Communication Line Number</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Title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UIC Code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Name 1</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OUID</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Name 2</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DMIS ID</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Name 3</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TDA Paragraph</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Name 4</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FDC (Function Designator Code)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House Number and Street</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Area of Responsibility</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Location City </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Program Area</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District</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Interface Indicator</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Country </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FCA Code</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Jurisdiction</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Command Defined Field</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Arial" pitchFamily="34" charset="0"/>
                        </a:rPr>
                        <a:t>PO Box</a:t>
                      </a:r>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endParaRPr lang="en-US" sz="1250" dirty="0"/>
                    </a:p>
                  </a:txBody>
                  <a:tcPr marL="113512" marR="113512"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Cost Center Hierarchy</a:t>
            </a:r>
          </a:p>
        </p:txBody>
      </p:sp>
      <p:sp>
        <p:nvSpPr>
          <p:cNvPr id="39939"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gn="l">
              <a:spcBef>
                <a:spcPct val="20000"/>
              </a:spcBef>
              <a:buClrTx/>
              <a:buFontTx/>
              <a:buChar char="•"/>
            </a:pPr>
            <a:r>
              <a:rPr lang="en-US" sz="2400" b="0" dirty="0"/>
              <a:t>In addition to defining the Cost Centers and the attribute information for each individual Cost Center, the Cost Centers need to be identified on a standard hierarchy</a:t>
            </a:r>
          </a:p>
          <a:p>
            <a:pPr marL="342900" indent="-342900" algn="l">
              <a:spcBef>
                <a:spcPct val="20000"/>
              </a:spcBef>
              <a:buClrTx/>
              <a:buFontTx/>
              <a:buChar char="•"/>
            </a:pPr>
            <a:r>
              <a:rPr lang="en-US" sz="2400" b="0" dirty="0"/>
              <a:t>There is a single standard hierarchy which every Cost Center will reside on to ensure that all costs can be reported from a single hierarchy</a:t>
            </a:r>
          </a:p>
          <a:p>
            <a:pPr marL="342900" indent="-342900" algn="l">
              <a:spcBef>
                <a:spcPct val="20000"/>
              </a:spcBef>
              <a:buClrTx/>
              <a:buFontTx/>
              <a:buChar char="•"/>
            </a:pPr>
            <a:r>
              <a:rPr lang="en-US" sz="2400" b="0" dirty="0"/>
              <a:t>Alternative hierarchies can be defined as needed to meet management objectives</a:t>
            </a:r>
          </a:p>
          <a:p>
            <a:pPr marL="342900" indent="-342900" algn="l">
              <a:spcBef>
                <a:spcPct val="20000"/>
              </a:spcBef>
              <a:buClrTx/>
              <a:buFontTx/>
              <a:buChar char="•"/>
            </a:pPr>
            <a:r>
              <a:rPr lang="en-US" sz="2400" b="0" dirty="0"/>
              <a:t>The Cost Center Hierarchy is utilized to support Informal Budget Distribution and Budget Execution Status of Available Fund report aggregation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bwMode="auto">
          <a:prstGeom prst="rect">
            <a:avLst/>
          </a:prstGeom>
          <a:noFill/>
          <a:ln>
            <a:miter lim="800000"/>
            <a:headEnd/>
            <a:tailEnd/>
          </a:ln>
        </p:spPr>
        <p:txBody>
          <a:bodyPr/>
          <a:lstStyle/>
          <a:p>
            <a:r>
              <a:rPr lang="en-US" sz="3200" dirty="0" smtClean="0"/>
              <a:t>GFEBS: Cost Center Example – </a:t>
            </a:r>
            <a:br>
              <a:rPr lang="en-US" sz="3200" dirty="0" smtClean="0"/>
            </a:br>
            <a:r>
              <a:rPr lang="en-US" sz="3200" dirty="0" smtClean="0"/>
              <a:t>Hierarchy</a:t>
            </a:r>
          </a:p>
        </p:txBody>
      </p:sp>
      <p:sp>
        <p:nvSpPr>
          <p:cNvPr id="307203" name="Rectangle 2"/>
          <p:cNvSpPr>
            <a:spLocks noChangeArrowheads="1"/>
          </p:cNvSpPr>
          <p:nvPr/>
        </p:nvSpPr>
        <p:spPr bwMode="auto">
          <a:xfrm>
            <a:off x="487363" y="2189163"/>
            <a:ext cx="7285037" cy="519112"/>
          </a:xfrm>
          <a:prstGeom prst="rect">
            <a:avLst/>
          </a:prstGeom>
          <a:noFill/>
          <a:ln w="9525" algn="ctr">
            <a:noFill/>
            <a:miter lim="800000"/>
            <a:headEnd/>
            <a:tailEnd/>
          </a:ln>
        </p:spPr>
        <p:txBody>
          <a:bodyPr>
            <a:spAutoFit/>
          </a:bodyPr>
          <a:lstStyle/>
          <a:p>
            <a:pPr algn="l">
              <a:buClrTx/>
            </a:pPr>
            <a:r>
              <a:rPr lang="en-US" sz="2800" b="0" dirty="0">
                <a:solidFill>
                  <a:schemeClr val="tx2"/>
                </a:solidFill>
              </a:rPr>
              <a:t> </a:t>
            </a:r>
          </a:p>
        </p:txBody>
      </p:sp>
      <p:pic>
        <p:nvPicPr>
          <p:cNvPr id="43011" name="Picture 3"/>
          <p:cNvPicPr>
            <a:picLocks noChangeAspect="1" noChangeArrowheads="1"/>
          </p:cNvPicPr>
          <p:nvPr/>
        </p:nvPicPr>
        <p:blipFill>
          <a:blip r:embed="rId3" cstate="print"/>
          <a:srcRect/>
          <a:stretch>
            <a:fillRect/>
          </a:stretch>
        </p:blipFill>
        <p:spPr bwMode="auto">
          <a:xfrm>
            <a:off x="1447800" y="1371600"/>
            <a:ext cx="6486525" cy="515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bwMode="auto">
          <a:prstGeom prst="rect">
            <a:avLst/>
          </a:prstGeom>
          <a:noFill/>
          <a:ln>
            <a:miter lim="800000"/>
            <a:headEnd/>
            <a:tailEnd/>
          </a:ln>
        </p:spPr>
        <p:txBody>
          <a:bodyPr/>
          <a:lstStyle/>
          <a:p>
            <a:r>
              <a:rPr lang="en-US" sz="3200" dirty="0" smtClean="0"/>
              <a:t>GFEBS: Cost Center Example – </a:t>
            </a:r>
            <a:br>
              <a:rPr lang="en-US" sz="3200" dirty="0" smtClean="0"/>
            </a:br>
            <a:r>
              <a:rPr lang="en-US" sz="3200" dirty="0" smtClean="0"/>
              <a:t>Center</a:t>
            </a:r>
          </a:p>
        </p:txBody>
      </p:sp>
      <p:sp>
        <p:nvSpPr>
          <p:cNvPr id="307203" name="Rectangle 2"/>
          <p:cNvSpPr>
            <a:spLocks noChangeArrowheads="1"/>
          </p:cNvSpPr>
          <p:nvPr/>
        </p:nvSpPr>
        <p:spPr bwMode="auto">
          <a:xfrm>
            <a:off x="487363" y="2189163"/>
            <a:ext cx="7285037" cy="519112"/>
          </a:xfrm>
          <a:prstGeom prst="rect">
            <a:avLst/>
          </a:prstGeom>
          <a:noFill/>
          <a:ln w="9525" algn="ctr">
            <a:noFill/>
            <a:miter lim="800000"/>
            <a:headEnd/>
            <a:tailEnd/>
          </a:ln>
        </p:spPr>
        <p:txBody>
          <a:bodyPr>
            <a:spAutoFit/>
          </a:bodyPr>
          <a:lstStyle/>
          <a:p>
            <a:pPr algn="l">
              <a:buClrTx/>
            </a:pPr>
            <a:r>
              <a:rPr lang="en-US" sz="2800" b="0" dirty="0">
                <a:solidFill>
                  <a:schemeClr val="tx2"/>
                </a:solidFill>
              </a:rPr>
              <a:t> </a:t>
            </a:r>
          </a:p>
        </p:txBody>
      </p:sp>
      <p:pic>
        <p:nvPicPr>
          <p:cNvPr id="41986" name="Picture 2"/>
          <p:cNvPicPr>
            <a:picLocks noChangeAspect="1" noChangeArrowheads="1"/>
          </p:cNvPicPr>
          <p:nvPr/>
        </p:nvPicPr>
        <p:blipFill>
          <a:blip r:embed="rId3" cstate="print"/>
          <a:srcRect/>
          <a:stretch>
            <a:fillRect/>
          </a:stretch>
        </p:blipFill>
        <p:spPr bwMode="auto">
          <a:xfrm>
            <a:off x="0" y="1219200"/>
            <a:ext cx="5695950" cy="4524375"/>
          </a:xfrm>
          <a:prstGeom prst="rect">
            <a:avLst/>
          </a:prstGeom>
          <a:noFill/>
          <a:ln w="9525">
            <a:noFill/>
            <a:miter lim="800000"/>
            <a:headEnd/>
            <a:tailEnd/>
          </a:ln>
        </p:spPr>
      </p:pic>
      <p:pic>
        <p:nvPicPr>
          <p:cNvPr id="41987" name="Picture 3"/>
          <p:cNvPicPr>
            <a:picLocks noChangeAspect="1" noChangeArrowheads="1"/>
          </p:cNvPicPr>
          <p:nvPr/>
        </p:nvPicPr>
        <p:blipFill>
          <a:blip r:embed="rId4" cstate="print"/>
          <a:srcRect/>
          <a:stretch>
            <a:fillRect/>
          </a:stretch>
        </p:blipFill>
        <p:spPr bwMode="auto">
          <a:xfrm>
            <a:off x="3505200" y="3124200"/>
            <a:ext cx="56388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bwMode="auto">
          <a:prstGeom prst="rect">
            <a:avLst/>
          </a:prstGeom>
          <a:noFill/>
          <a:ln>
            <a:miter lim="800000"/>
            <a:headEnd/>
            <a:tailEnd/>
          </a:ln>
        </p:spPr>
        <p:txBody>
          <a:bodyPr/>
          <a:lstStyle/>
          <a:p>
            <a:r>
              <a:rPr lang="en-US" sz="3200" dirty="0" smtClean="0"/>
              <a:t>GFEBS: Cost Center Example – </a:t>
            </a:r>
            <a:br>
              <a:rPr lang="en-US" sz="3200" dirty="0" smtClean="0"/>
            </a:br>
            <a:r>
              <a:rPr lang="en-US" sz="3200" dirty="0" smtClean="0"/>
              <a:t>Center Actual Report</a:t>
            </a:r>
          </a:p>
        </p:txBody>
      </p:sp>
      <p:pic>
        <p:nvPicPr>
          <p:cNvPr id="41986" name="Picture 2"/>
          <p:cNvPicPr>
            <a:picLocks noChangeAspect="1" noChangeArrowheads="1"/>
          </p:cNvPicPr>
          <p:nvPr/>
        </p:nvPicPr>
        <p:blipFill>
          <a:blip r:embed="rId3" cstate="print"/>
          <a:srcRect/>
          <a:stretch>
            <a:fillRect/>
          </a:stretch>
        </p:blipFill>
        <p:spPr bwMode="auto">
          <a:xfrm>
            <a:off x="812641" y="1371600"/>
            <a:ext cx="7493159" cy="4656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Reporting with a Cost View </a:t>
            </a:r>
            <a:endParaRPr lang="en-US" dirty="0"/>
          </a:p>
        </p:txBody>
      </p:sp>
      <p:sp>
        <p:nvSpPr>
          <p:cNvPr id="4" name="Slide Number Placeholder 3"/>
          <p:cNvSpPr>
            <a:spLocks noGrp="1"/>
          </p:cNvSpPr>
          <p:nvPr>
            <p:ph type="sldNum" sz="quarter" idx="4294967295"/>
          </p:nvPr>
        </p:nvSpPr>
        <p:spPr>
          <a:xfrm>
            <a:off x="8382000" y="6324600"/>
            <a:ext cx="533400" cy="365125"/>
          </a:xfrm>
          <a:prstGeom prst="rect">
            <a:avLst/>
          </a:prstGeom>
        </p:spPr>
        <p:txBody>
          <a:bodyPr/>
          <a:lstStyle/>
          <a:p>
            <a:pPr>
              <a:defRPr/>
            </a:pPr>
            <a:fld id="{DE08B24B-DAC6-44AD-8AEE-8B1A5FD7BC20}" type="slidenum">
              <a:rPr lang="en-US" smtClean="0"/>
              <a:pPr>
                <a:defRPr/>
              </a:pPr>
              <a:t>47</a:t>
            </a:fld>
            <a:endParaRPr lang="en-US" dirty="0"/>
          </a:p>
        </p:txBody>
      </p:sp>
      <p:grpSp>
        <p:nvGrpSpPr>
          <p:cNvPr id="3" name="Group 8"/>
          <p:cNvGrpSpPr/>
          <p:nvPr/>
        </p:nvGrpSpPr>
        <p:grpSpPr>
          <a:xfrm>
            <a:off x="152400" y="1219200"/>
            <a:ext cx="8534400" cy="5105399"/>
            <a:chOff x="0" y="457200"/>
            <a:chExt cx="6029325" cy="6048375"/>
          </a:xfrm>
        </p:grpSpPr>
        <p:pic>
          <p:nvPicPr>
            <p:cNvPr id="200707" name="Picture 1"/>
            <p:cNvPicPr>
              <a:picLocks noChangeAspect="1" noChangeArrowheads="1"/>
            </p:cNvPicPr>
            <p:nvPr/>
          </p:nvPicPr>
          <p:blipFill>
            <a:blip r:embed="rId2" cstate="print"/>
            <a:srcRect/>
            <a:stretch>
              <a:fillRect/>
            </a:stretch>
          </p:blipFill>
          <p:spPr bwMode="auto">
            <a:xfrm>
              <a:off x="0" y="457200"/>
              <a:ext cx="5943600" cy="1847850"/>
            </a:xfrm>
            <a:prstGeom prst="rect">
              <a:avLst/>
            </a:prstGeom>
            <a:noFill/>
          </p:spPr>
        </p:pic>
        <p:pic>
          <p:nvPicPr>
            <p:cNvPr id="200706" name="Picture 4"/>
            <p:cNvPicPr>
              <a:picLocks noChangeAspect="1" noChangeArrowheads="1"/>
            </p:cNvPicPr>
            <p:nvPr/>
          </p:nvPicPr>
          <p:blipFill>
            <a:blip r:embed="rId3" cstate="print"/>
            <a:srcRect/>
            <a:stretch>
              <a:fillRect/>
            </a:stretch>
          </p:blipFill>
          <p:spPr bwMode="auto">
            <a:xfrm>
              <a:off x="0" y="2305050"/>
              <a:ext cx="5934075" cy="3009900"/>
            </a:xfrm>
            <a:prstGeom prst="rect">
              <a:avLst/>
            </a:prstGeom>
            <a:noFill/>
          </p:spPr>
        </p:pic>
        <p:pic>
          <p:nvPicPr>
            <p:cNvPr id="200705" name="Picture 2"/>
            <p:cNvPicPr>
              <a:picLocks noChangeAspect="1" noChangeArrowheads="1"/>
            </p:cNvPicPr>
            <p:nvPr/>
          </p:nvPicPr>
          <p:blipFill>
            <a:blip r:embed="rId4" cstate="print"/>
            <a:srcRect/>
            <a:stretch>
              <a:fillRect/>
            </a:stretch>
          </p:blipFill>
          <p:spPr bwMode="auto">
            <a:xfrm>
              <a:off x="0" y="5314950"/>
              <a:ext cx="6029325" cy="1190625"/>
            </a:xfrm>
            <a:prstGeom prst="rect">
              <a:avLst/>
            </a:prstGeom>
            <a:noFill/>
          </p:spPr>
        </p:pic>
      </p:grpSp>
      <p:sp>
        <p:nvSpPr>
          <p:cNvPr id="2007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3: Wrap-Up</a:t>
            </a:r>
          </a:p>
        </p:txBody>
      </p:sp>
      <p:sp>
        <p:nvSpPr>
          <p:cNvPr id="45059" name="Rectangle 3"/>
          <p:cNvSpPr>
            <a:spLocks noGrp="1" noChangeArrowheads="1"/>
          </p:cNvSpPr>
          <p:nvPr>
            <p:ph type="body" idx="4294967295"/>
          </p:nvPr>
        </p:nvSpPr>
        <p:spPr bwMode="auto">
          <a:xfrm>
            <a:off x="584200" y="1270000"/>
            <a:ext cx="8255000" cy="5130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cs typeface="Times New Roman" pitchFamily="18" charset="0"/>
              </a:rPr>
              <a:t>A </a:t>
            </a:r>
            <a:r>
              <a:rPr lang="en-US" sz="2400" b="1" u="sng" dirty="0" smtClean="0">
                <a:cs typeface="Times New Roman" pitchFamily="18" charset="0"/>
              </a:rPr>
              <a:t>cost center</a:t>
            </a:r>
            <a:r>
              <a:rPr lang="en-US" sz="2400" dirty="0" smtClean="0">
                <a:cs typeface="Times New Roman" pitchFamily="18" charset="0"/>
              </a:rPr>
              <a:t> is a responsibility center that incurs costs and has a manager who is accountable for those costs</a:t>
            </a:r>
          </a:p>
          <a:p>
            <a:pPr eaLnBrk="1" hangingPunct="1">
              <a:lnSpc>
                <a:spcPct val="90000"/>
              </a:lnSpc>
            </a:pPr>
            <a:r>
              <a:rPr lang="en-US" sz="2400" dirty="0" smtClean="0">
                <a:cs typeface="Times New Roman" pitchFamily="18" charset="0"/>
              </a:rPr>
              <a:t>Costs of the cost center are </a:t>
            </a:r>
            <a:r>
              <a:rPr lang="en-US" sz="2400" b="1" u="sng" dirty="0" smtClean="0">
                <a:cs typeface="Times New Roman" pitchFamily="18" charset="0"/>
              </a:rPr>
              <a:t>material in nature</a:t>
            </a:r>
            <a:r>
              <a:rPr lang="en-US" sz="2400" dirty="0" smtClean="0">
                <a:cs typeface="Times New Roman" pitchFamily="18" charset="0"/>
              </a:rPr>
              <a:t> (worth capturing vs. the cost of capturing)</a:t>
            </a:r>
          </a:p>
          <a:p>
            <a:pPr eaLnBrk="1" hangingPunct="1">
              <a:lnSpc>
                <a:spcPct val="90000"/>
              </a:lnSpc>
            </a:pPr>
            <a:r>
              <a:rPr lang="en-US" sz="2400" dirty="0" smtClean="0">
                <a:cs typeface="Times New Roman" pitchFamily="18" charset="0"/>
              </a:rPr>
              <a:t>A cost center has a </a:t>
            </a:r>
            <a:r>
              <a:rPr lang="en-US" sz="2400" b="1" u="sng" dirty="0" smtClean="0">
                <a:cs typeface="Times New Roman" pitchFamily="18" charset="0"/>
              </a:rPr>
              <a:t>long life span</a:t>
            </a:r>
            <a:r>
              <a:rPr lang="en-US" sz="2400" dirty="0" smtClean="0">
                <a:cs typeface="Times New Roman" pitchFamily="18" charset="0"/>
              </a:rPr>
              <a:t> of more than 1 year (typically years) and has a manager responsible for the resources consumed and the outputs produced by the cost center</a:t>
            </a:r>
          </a:p>
          <a:p>
            <a:pPr eaLnBrk="1" hangingPunct="1">
              <a:lnSpc>
                <a:spcPct val="90000"/>
              </a:lnSpc>
            </a:pPr>
            <a:r>
              <a:rPr lang="en-US" sz="2400" dirty="0" smtClean="0">
                <a:cs typeface="Times New Roman" pitchFamily="18" charset="0"/>
              </a:rPr>
              <a:t>Every cost center </a:t>
            </a:r>
            <a:r>
              <a:rPr lang="en-US" sz="2400" b="1" u="sng" dirty="0" smtClean="0">
                <a:cs typeface="Times New Roman" pitchFamily="18" charset="0"/>
              </a:rPr>
              <a:t>resides on the standard hierarchy</a:t>
            </a:r>
          </a:p>
          <a:p>
            <a:pPr eaLnBrk="1" hangingPunct="1">
              <a:lnSpc>
                <a:spcPct val="90000"/>
              </a:lnSpc>
            </a:pPr>
            <a:r>
              <a:rPr lang="en-US" sz="2400" dirty="0" smtClean="0">
                <a:cs typeface="Times New Roman" pitchFamily="18" charset="0"/>
              </a:rPr>
              <a:t>Alternative cost center hierarchies can exist as well</a:t>
            </a:r>
          </a:p>
          <a:p>
            <a:pPr eaLnBrk="1" hangingPunct="1">
              <a:lnSpc>
                <a:spcPct val="90000"/>
              </a:lnSpc>
            </a:pPr>
            <a:r>
              <a:rPr lang="en-US" sz="2400" dirty="0" smtClean="0"/>
              <a:t>CC Hierarchy is utilized to support Informal Budgets and Status of Available Funds Reporting </a:t>
            </a:r>
          </a:p>
          <a:p>
            <a:pPr lvl="1" eaLnBrk="1" hangingPunct="1">
              <a:lnSpc>
                <a:spcPct val="90000"/>
              </a:lnSpc>
              <a:buFontTx/>
              <a:buNone/>
            </a:pPr>
            <a:endParaRPr lang="en-US" sz="2400" i="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Questions:</a:t>
            </a:r>
          </a:p>
        </p:txBody>
      </p:sp>
      <p:sp>
        <p:nvSpPr>
          <p:cNvPr id="54275" name="Rectangle 3"/>
          <p:cNvSpPr>
            <a:spLocks noGrp="1" noChangeArrowheads="1"/>
          </p:cNvSpPr>
          <p:nvPr>
            <p:ph type="body" idx="4294967295"/>
          </p:nvPr>
        </p:nvSpPr>
        <p:spPr bwMode="auto">
          <a:xfrm>
            <a:off x="0" y="1600200"/>
            <a:ext cx="8229600" cy="2209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009650" lvl="1" indent="-609600" eaLnBrk="1" hangingPunct="1">
              <a:buFontTx/>
              <a:buAutoNum type="arabicPeriod"/>
            </a:pPr>
            <a:r>
              <a:rPr lang="en-US" sz="3200" dirty="0" smtClean="0"/>
              <a:t>A cost center is a cost object used to represent any APC?</a:t>
            </a:r>
          </a:p>
          <a:p>
            <a:pPr marL="1390650" lvl="2" indent="-533400" eaLnBrk="1" hangingPunct="1">
              <a:buFontTx/>
              <a:buChar char="o"/>
            </a:pPr>
            <a:r>
              <a:rPr lang="en-US" sz="2800" dirty="0" smtClean="0"/>
              <a:t>True</a:t>
            </a:r>
          </a:p>
          <a:p>
            <a:pPr marL="1390650" lvl="2" indent="-533400" eaLnBrk="1" hangingPunct="1">
              <a:buFontTx/>
              <a:buChar char="o"/>
            </a:pPr>
            <a:r>
              <a:rPr lang="en-US" sz="2800" dirty="0" smtClean="0"/>
              <a:t>False</a:t>
            </a:r>
          </a:p>
        </p:txBody>
      </p:sp>
      <p:sp>
        <p:nvSpPr>
          <p:cNvPr id="54276" name="Rectangle 4"/>
          <p:cNvSpPr>
            <a:spLocks noChangeArrowheads="1"/>
          </p:cNvSpPr>
          <p:nvPr/>
        </p:nvSpPr>
        <p:spPr bwMode="auto">
          <a:xfrm>
            <a:off x="457200" y="3886200"/>
            <a:ext cx="8229600" cy="2209800"/>
          </a:xfrm>
          <a:prstGeom prst="rect">
            <a:avLst/>
          </a:prstGeom>
          <a:noFill/>
          <a:ln w="9525">
            <a:noFill/>
            <a:miter lim="800000"/>
            <a:headEnd/>
            <a:tailEnd/>
          </a:ln>
        </p:spPr>
        <p:txBody>
          <a:bodyPr/>
          <a:lstStyle/>
          <a:p>
            <a:pPr marL="609600" indent="-609600" algn="l">
              <a:spcBef>
                <a:spcPct val="20000"/>
              </a:spcBef>
              <a:buClrTx/>
              <a:buFontTx/>
              <a:buAutoNum type="arabicPeriod" startAt="2"/>
            </a:pPr>
            <a:r>
              <a:rPr lang="en-US" b="0" dirty="0"/>
              <a:t>A cost center is utilized to capture the </a:t>
            </a:r>
            <a:r>
              <a:rPr lang="en-US" dirty="0"/>
              <a:t>revenues</a:t>
            </a:r>
            <a:r>
              <a:rPr lang="en-US" b="0" dirty="0"/>
              <a:t> generated by the outputs of an organization</a:t>
            </a:r>
          </a:p>
          <a:p>
            <a:pPr marL="990600" lvl="1" indent="-533400" algn="l">
              <a:spcBef>
                <a:spcPct val="20000"/>
              </a:spcBef>
              <a:buClrTx/>
              <a:buFontTx/>
              <a:buChar char="o"/>
            </a:pPr>
            <a:r>
              <a:rPr lang="en-US" sz="2800" b="0" dirty="0"/>
              <a:t>True</a:t>
            </a:r>
          </a:p>
          <a:p>
            <a:pPr marL="990600" lvl="1" indent="-533400" algn="l">
              <a:spcBef>
                <a:spcPct val="20000"/>
              </a:spcBef>
              <a:buClrTx/>
              <a:buFontTx/>
              <a:buChar char="o"/>
            </a:pPr>
            <a:r>
              <a:rPr lang="en-US" sz="2800" b="0" dirty="0"/>
              <a:t>False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1219200"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Cost Element Definition</a:t>
            </a:r>
          </a:p>
        </p:txBody>
      </p:sp>
      <p:graphicFrame>
        <p:nvGraphicFramePr>
          <p:cNvPr id="1720323" name="Group 3"/>
          <p:cNvGraphicFramePr>
            <a:graphicFrameLocks noGrp="1"/>
          </p:cNvGraphicFramePr>
          <p:nvPr/>
        </p:nvGraphicFramePr>
        <p:xfrm>
          <a:off x="723900" y="1504950"/>
          <a:ext cx="7677150" cy="1281432"/>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Cost Element Definition:</a:t>
                      </a:r>
                      <a:endParaRPr kumimoji="0" lang="en-US" sz="24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cs typeface="Times New Roman" pitchFamily="18" charset="0"/>
                        </a:rPr>
                        <a:t>A Cost Element is the lowest level component for classifying costs and revenues (as negative costs) of a resource and indicates the category/type associated with a posting (e.g. allocation type, revenue, expense)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11307" name="Rectangle 11"/>
          <p:cNvSpPr>
            <a:spLocks noChangeArrowheads="1"/>
          </p:cNvSpPr>
          <p:nvPr/>
        </p:nvSpPr>
        <p:spPr bwMode="blackWhite">
          <a:xfrm>
            <a:off x="714375" y="2787650"/>
            <a:ext cx="7700963" cy="336550"/>
          </a:xfrm>
          <a:prstGeom prst="rect">
            <a:avLst/>
          </a:prstGeom>
          <a:noFill/>
          <a:ln w="12700" algn="ctr">
            <a:noFill/>
            <a:miter lim="800000"/>
            <a:headEnd/>
            <a:tailEnd/>
          </a:ln>
        </p:spPr>
        <p:txBody>
          <a:bodyPr lIns="92075" tIns="46038" rIns="92075" bIns="46038" anchor="ctr">
            <a:spAutoFit/>
          </a:bodyPr>
          <a:lstStyle/>
          <a:p>
            <a:pPr marL="228600" indent="-228600" algn="l">
              <a:buClrTx/>
              <a:buFontTx/>
              <a:buChar char="•"/>
            </a:pPr>
            <a:endParaRPr lang="en-US" sz="1600" b="0" dirty="0"/>
          </a:p>
        </p:txBody>
      </p:sp>
      <p:sp>
        <p:nvSpPr>
          <p:cNvPr id="311308" name="Rectangle 12"/>
          <p:cNvSpPr>
            <a:spLocks noChangeArrowheads="1"/>
          </p:cNvSpPr>
          <p:nvPr/>
        </p:nvSpPr>
        <p:spPr bwMode="blackWhite">
          <a:xfrm>
            <a:off x="685800" y="3289300"/>
            <a:ext cx="7700963" cy="1465263"/>
          </a:xfrm>
          <a:prstGeom prst="rect">
            <a:avLst/>
          </a:prstGeom>
          <a:noFill/>
          <a:ln w="12700" algn="ctr">
            <a:noFill/>
            <a:miter lim="800000"/>
            <a:headEnd/>
            <a:tailEnd/>
          </a:ln>
        </p:spPr>
        <p:txBody>
          <a:bodyPr lIns="92075" tIns="46038" rIns="92075" bIns="46038" anchor="ctr">
            <a:spAutoFit/>
          </a:bodyPr>
          <a:lstStyle/>
          <a:p>
            <a:pPr marL="228600" indent="-228600" algn="l">
              <a:buClrTx/>
              <a:buFontTx/>
              <a:buChar char="•"/>
            </a:pPr>
            <a:r>
              <a:rPr lang="en-US" sz="1800" b="0" dirty="0">
                <a:cs typeface="Times New Roman" pitchFamily="18" charset="0"/>
              </a:rPr>
              <a:t>GFEBS replaces the concept of EORs with GL Accounts in Financials (FI), Commitment Items in Budgeting (FM) and Cost Elements in Cost Management (CO)</a:t>
            </a:r>
          </a:p>
          <a:p>
            <a:pPr marL="228600" indent="-228600" algn="l">
              <a:buClrTx/>
              <a:buFontTx/>
              <a:buChar char="•"/>
            </a:pPr>
            <a:endParaRPr lang="en-US" sz="1800" b="0" dirty="0">
              <a:cs typeface="Times New Roman" pitchFamily="18" charset="0"/>
            </a:endParaRPr>
          </a:p>
          <a:p>
            <a:pPr marL="228600" indent="-228600" algn="just">
              <a:buClrTx/>
            </a:pPr>
            <a:endParaRPr lang="en-US" sz="1800" b="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Answers:</a:t>
            </a:r>
          </a:p>
        </p:txBody>
      </p:sp>
      <p:sp>
        <p:nvSpPr>
          <p:cNvPr id="54275" name="Rectangle 3"/>
          <p:cNvSpPr>
            <a:spLocks noGrp="1" noChangeArrowheads="1"/>
          </p:cNvSpPr>
          <p:nvPr>
            <p:ph type="body" idx="4294967295"/>
          </p:nvPr>
        </p:nvSpPr>
        <p:spPr bwMode="auto">
          <a:xfrm>
            <a:off x="0" y="1600200"/>
            <a:ext cx="8229600" cy="2209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009650" lvl="1" indent="-609600" eaLnBrk="1" hangingPunct="1">
              <a:buFontTx/>
              <a:buAutoNum type="arabicPeriod"/>
            </a:pPr>
            <a:r>
              <a:rPr lang="en-US" sz="3200" dirty="0" smtClean="0"/>
              <a:t>A cost center is a cost object used to represent any APC?</a:t>
            </a:r>
          </a:p>
          <a:p>
            <a:pPr marL="1390650" lvl="2" indent="-533400" eaLnBrk="1" hangingPunct="1">
              <a:buFontTx/>
              <a:buChar char="o"/>
            </a:pPr>
            <a:r>
              <a:rPr lang="en-US" sz="2800" dirty="0" smtClean="0"/>
              <a:t>True</a:t>
            </a:r>
          </a:p>
          <a:p>
            <a:pPr marL="1390650" lvl="2" indent="-533400" eaLnBrk="1" hangingPunct="1">
              <a:buFontTx/>
              <a:buChar char="o"/>
            </a:pPr>
            <a:r>
              <a:rPr lang="en-US" sz="2800" dirty="0" smtClean="0"/>
              <a:t>False</a:t>
            </a:r>
          </a:p>
        </p:txBody>
      </p:sp>
      <p:sp>
        <p:nvSpPr>
          <p:cNvPr id="54276" name="Rectangle 4"/>
          <p:cNvSpPr>
            <a:spLocks noChangeArrowheads="1"/>
          </p:cNvSpPr>
          <p:nvPr/>
        </p:nvSpPr>
        <p:spPr bwMode="auto">
          <a:xfrm>
            <a:off x="457200" y="3886200"/>
            <a:ext cx="8229600" cy="2209800"/>
          </a:xfrm>
          <a:prstGeom prst="rect">
            <a:avLst/>
          </a:prstGeom>
          <a:noFill/>
          <a:ln w="9525">
            <a:noFill/>
            <a:miter lim="800000"/>
            <a:headEnd/>
            <a:tailEnd/>
          </a:ln>
        </p:spPr>
        <p:txBody>
          <a:bodyPr/>
          <a:lstStyle/>
          <a:p>
            <a:pPr marL="609600" indent="-609600" algn="l">
              <a:spcBef>
                <a:spcPct val="20000"/>
              </a:spcBef>
              <a:buClrTx/>
              <a:buFontTx/>
              <a:buAutoNum type="arabicPeriod" startAt="2"/>
            </a:pPr>
            <a:r>
              <a:rPr lang="en-US" b="0" dirty="0"/>
              <a:t>A cost center is utilized to capture the </a:t>
            </a:r>
            <a:r>
              <a:rPr lang="en-US" dirty="0"/>
              <a:t>revenues</a:t>
            </a:r>
            <a:r>
              <a:rPr lang="en-US" b="0" dirty="0"/>
              <a:t> generated by the outputs of an organization</a:t>
            </a:r>
          </a:p>
          <a:p>
            <a:pPr marL="990600" lvl="1" indent="-533400" algn="l">
              <a:spcBef>
                <a:spcPct val="20000"/>
              </a:spcBef>
              <a:buClrTx/>
              <a:buFontTx/>
              <a:buChar char="o"/>
            </a:pPr>
            <a:r>
              <a:rPr lang="en-US" sz="2800" b="0" dirty="0"/>
              <a:t>True</a:t>
            </a:r>
          </a:p>
          <a:p>
            <a:pPr marL="990600" lvl="1" indent="-533400" algn="l">
              <a:spcBef>
                <a:spcPct val="20000"/>
              </a:spcBef>
              <a:buClrTx/>
              <a:buFontTx/>
              <a:buChar char="o"/>
            </a:pPr>
            <a:r>
              <a:rPr lang="en-US" sz="2800" b="0" dirty="0"/>
              <a:t>False</a:t>
            </a:r>
          </a:p>
        </p:txBody>
      </p:sp>
      <p:sp>
        <p:nvSpPr>
          <p:cNvPr id="1689605" name="Text Box 5"/>
          <p:cNvSpPr txBox="1">
            <a:spLocks noChangeArrowheads="1"/>
          </p:cNvSpPr>
          <p:nvPr/>
        </p:nvSpPr>
        <p:spPr bwMode="auto">
          <a:xfrm>
            <a:off x="914400" y="3276600"/>
            <a:ext cx="455613" cy="487363"/>
          </a:xfrm>
          <a:prstGeom prst="rect">
            <a:avLst/>
          </a:prstGeom>
          <a:noFill/>
          <a:ln w="12700" algn="ctr">
            <a:noFill/>
            <a:miter lim="800000"/>
            <a:headEnd/>
            <a:tailEnd/>
          </a:ln>
        </p:spPr>
        <p:txBody>
          <a:bodyPr wrap="none" lIns="92075" tIns="0" rIns="92075" bIns="0">
            <a:spAutoFit/>
          </a:bodyPr>
          <a:lstStyle/>
          <a:p>
            <a:r>
              <a:rPr lang="en-US" dirty="0">
                <a:sym typeface="Wingdings" pitchFamily="2" charset="2"/>
              </a:rPr>
              <a:t>X</a:t>
            </a:r>
          </a:p>
        </p:txBody>
      </p:sp>
      <p:sp>
        <p:nvSpPr>
          <p:cNvPr id="1689606" name="Text Box 6"/>
          <p:cNvSpPr txBox="1">
            <a:spLocks noChangeArrowheads="1"/>
          </p:cNvSpPr>
          <p:nvPr/>
        </p:nvSpPr>
        <p:spPr bwMode="auto">
          <a:xfrm>
            <a:off x="915988" y="5989638"/>
            <a:ext cx="455612" cy="487362"/>
          </a:xfrm>
          <a:prstGeom prst="rect">
            <a:avLst/>
          </a:prstGeom>
          <a:noFill/>
          <a:ln w="12700" algn="ctr">
            <a:noFill/>
            <a:miter lim="800000"/>
            <a:headEnd/>
            <a:tailEnd/>
          </a:ln>
        </p:spPr>
        <p:txBody>
          <a:bodyPr wrap="none" lIns="92075" tIns="0" rIns="92075" bIns="0">
            <a:spAutoFit/>
          </a:bodyPr>
          <a:lstStyle/>
          <a:p>
            <a:r>
              <a:rPr lang="en-US" dirty="0">
                <a:sym typeface="Wingdings" pitchFamily="2" charset="2"/>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9605"/>
                                        </p:tgtEl>
                                        <p:attrNameLst>
                                          <p:attrName>style.visibility</p:attrName>
                                        </p:attrNameLst>
                                      </p:cBhvr>
                                      <p:to>
                                        <p:strVal val="visible"/>
                                      </p:to>
                                    </p:set>
                                    <p:animEffect transition="in" filter="blinds(horizontal)">
                                      <p:cBhvr>
                                        <p:cTn id="7" dur="1000"/>
                                        <p:tgtEl>
                                          <p:spTgt spid="1689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606"/>
                                        </p:tgtEl>
                                        <p:attrNameLst>
                                          <p:attrName>style.visibility</p:attrName>
                                        </p:attrNameLst>
                                      </p:cBhvr>
                                      <p:to>
                                        <p:strVal val="visible"/>
                                      </p:to>
                                    </p:set>
                                    <p:animEffect transition="in" filter="box(in)">
                                      <p:cBhvr>
                                        <p:cTn id="12" dur="1000"/>
                                        <p:tgtEl>
                                          <p:spTgt spid="168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05" grpId="0"/>
      <p:bldP spid="168960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Questions:</a:t>
            </a:r>
          </a:p>
        </p:txBody>
      </p:sp>
      <p:sp>
        <p:nvSpPr>
          <p:cNvPr id="55299" name="Rectangle 3"/>
          <p:cNvSpPr>
            <a:spLocks noGrp="1" noChangeArrowheads="1"/>
          </p:cNvSpPr>
          <p:nvPr>
            <p:ph type="body" idx="1"/>
          </p:nvPr>
        </p:nvSpPr>
        <p:spPr bwMode="auto">
          <a:xfrm>
            <a:off x="457200" y="1600200"/>
            <a:ext cx="8229600" cy="2209800"/>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startAt="3"/>
            </a:pPr>
            <a:r>
              <a:rPr lang="en-US" dirty="0" smtClean="0"/>
              <a:t>A cost center can be assigned to more than 1 standard hierarchy?</a:t>
            </a:r>
          </a:p>
          <a:p>
            <a:pPr marL="990600" lvl="1" indent="-533400" eaLnBrk="1" hangingPunct="1">
              <a:buFontTx/>
              <a:buChar char="o"/>
            </a:pPr>
            <a:r>
              <a:rPr lang="en-US" dirty="0" smtClean="0"/>
              <a:t>True</a:t>
            </a:r>
          </a:p>
          <a:p>
            <a:pPr marL="990600" lvl="1" indent="-533400" eaLnBrk="1" hangingPunct="1">
              <a:buFontTx/>
              <a:buChar char="o"/>
            </a:pPr>
            <a:r>
              <a:rPr lang="en-US" dirty="0" smtClean="0"/>
              <a:t>False</a:t>
            </a:r>
          </a:p>
        </p:txBody>
      </p:sp>
      <p:sp>
        <p:nvSpPr>
          <p:cNvPr id="55300" name="Rectangle 4"/>
          <p:cNvSpPr>
            <a:spLocks noChangeArrowheads="1"/>
          </p:cNvSpPr>
          <p:nvPr/>
        </p:nvSpPr>
        <p:spPr bwMode="auto">
          <a:xfrm>
            <a:off x="457200" y="3886200"/>
            <a:ext cx="8229600" cy="2209800"/>
          </a:xfrm>
          <a:prstGeom prst="rect">
            <a:avLst/>
          </a:prstGeom>
          <a:noFill/>
          <a:ln w="9525">
            <a:noFill/>
            <a:miter lim="800000"/>
            <a:headEnd/>
            <a:tailEnd/>
          </a:ln>
        </p:spPr>
        <p:txBody>
          <a:bodyPr/>
          <a:lstStyle/>
          <a:p>
            <a:pPr marL="609600" indent="-609600" algn="l">
              <a:spcBef>
                <a:spcPct val="20000"/>
              </a:spcBef>
              <a:buClrTx/>
              <a:buFontTx/>
              <a:buAutoNum type="arabicPeriod" startAt="4"/>
            </a:pPr>
            <a:r>
              <a:rPr lang="en-US" b="0" dirty="0"/>
              <a:t>There is </a:t>
            </a:r>
            <a:r>
              <a:rPr lang="en-US" b="0" dirty="0" smtClean="0"/>
              <a:t>only one </a:t>
            </a:r>
            <a:r>
              <a:rPr lang="en-US" b="0" dirty="0"/>
              <a:t>cost center </a:t>
            </a:r>
            <a:r>
              <a:rPr lang="en-US" b="0" dirty="0" smtClean="0"/>
              <a:t>in </a:t>
            </a:r>
            <a:r>
              <a:rPr lang="en-US" b="0" dirty="0"/>
              <a:t>every fund center (ASN)</a:t>
            </a:r>
          </a:p>
          <a:p>
            <a:pPr marL="990600" lvl="1" indent="-533400" algn="l">
              <a:spcBef>
                <a:spcPct val="20000"/>
              </a:spcBef>
              <a:buClrTx/>
              <a:buFontTx/>
              <a:buChar char="o"/>
            </a:pPr>
            <a:r>
              <a:rPr lang="en-US" sz="2800" b="0" dirty="0"/>
              <a:t>True</a:t>
            </a:r>
          </a:p>
          <a:p>
            <a:pPr marL="990600" lvl="1" indent="-533400" algn="l">
              <a:spcBef>
                <a:spcPct val="20000"/>
              </a:spcBef>
              <a:buClrTx/>
              <a:buFontTx/>
              <a:buChar char="o"/>
            </a:pPr>
            <a:r>
              <a:rPr lang="en-US" sz="2800" b="0" dirty="0"/>
              <a:t>False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Answers:</a:t>
            </a:r>
          </a:p>
        </p:txBody>
      </p:sp>
      <p:sp>
        <p:nvSpPr>
          <p:cNvPr id="55299" name="Rectangle 3"/>
          <p:cNvSpPr>
            <a:spLocks noGrp="1" noChangeArrowheads="1"/>
          </p:cNvSpPr>
          <p:nvPr>
            <p:ph type="body" idx="1"/>
          </p:nvPr>
        </p:nvSpPr>
        <p:spPr bwMode="auto">
          <a:xfrm>
            <a:off x="457200" y="1600200"/>
            <a:ext cx="8229600" cy="2209800"/>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startAt="3"/>
            </a:pPr>
            <a:r>
              <a:rPr lang="en-US" dirty="0" smtClean="0"/>
              <a:t>A cost center can be assigned to more than 1 standard hierarchy?</a:t>
            </a:r>
          </a:p>
          <a:p>
            <a:pPr marL="990600" lvl="1" indent="-533400" eaLnBrk="1" hangingPunct="1">
              <a:buFontTx/>
              <a:buChar char="o"/>
            </a:pPr>
            <a:r>
              <a:rPr lang="en-US" dirty="0" smtClean="0"/>
              <a:t>True</a:t>
            </a:r>
          </a:p>
          <a:p>
            <a:pPr marL="990600" lvl="1" indent="-533400" eaLnBrk="1" hangingPunct="1">
              <a:buFontTx/>
              <a:buChar char="o"/>
            </a:pPr>
            <a:r>
              <a:rPr lang="en-US" dirty="0" smtClean="0"/>
              <a:t>False</a:t>
            </a:r>
          </a:p>
        </p:txBody>
      </p:sp>
      <p:sp>
        <p:nvSpPr>
          <p:cNvPr id="55300" name="Rectangle 4"/>
          <p:cNvSpPr>
            <a:spLocks noChangeArrowheads="1"/>
          </p:cNvSpPr>
          <p:nvPr/>
        </p:nvSpPr>
        <p:spPr bwMode="auto">
          <a:xfrm>
            <a:off x="457200" y="3886200"/>
            <a:ext cx="8229600" cy="2209800"/>
          </a:xfrm>
          <a:prstGeom prst="rect">
            <a:avLst/>
          </a:prstGeom>
          <a:noFill/>
          <a:ln w="9525">
            <a:noFill/>
            <a:miter lim="800000"/>
            <a:headEnd/>
            <a:tailEnd/>
          </a:ln>
        </p:spPr>
        <p:txBody>
          <a:bodyPr/>
          <a:lstStyle/>
          <a:p>
            <a:pPr marL="609600" indent="-609600" algn="l">
              <a:spcBef>
                <a:spcPct val="20000"/>
              </a:spcBef>
              <a:buClrTx/>
              <a:buFontTx/>
              <a:buAutoNum type="arabicPeriod" startAt="4"/>
            </a:pPr>
            <a:r>
              <a:rPr lang="en-US" b="0" dirty="0" smtClean="0"/>
              <a:t>There is only one cost center in every fund center (ASN)</a:t>
            </a:r>
          </a:p>
          <a:p>
            <a:pPr marL="990600" lvl="1" indent="-533400" algn="l">
              <a:spcBef>
                <a:spcPct val="20000"/>
              </a:spcBef>
              <a:buClrTx/>
              <a:buFontTx/>
              <a:buChar char="o"/>
            </a:pPr>
            <a:r>
              <a:rPr lang="en-US" sz="2800" b="0" dirty="0" smtClean="0"/>
              <a:t>True</a:t>
            </a:r>
            <a:endParaRPr lang="en-US" sz="2800" b="0" dirty="0"/>
          </a:p>
          <a:p>
            <a:pPr marL="990600" lvl="1" indent="-533400" algn="l">
              <a:spcBef>
                <a:spcPct val="20000"/>
              </a:spcBef>
              <a:buClrTx/>
              <a:buFontTx/>
              <a:buChar char="o"/>
            </a:pPr>
            <a:r>
              <a:rPr lang="en-US" sz="2800" b="0" dirty="0"/>
              <a:t>False</a:t>
            </a:r>
          </a:p>
        </p:txBody>
      </p:sp>
      <p:sp>
        <p:nvSpPr>
          <p:cNvPr id="1691653" name="Text Box 5"/>
          <p:cNvSpPr txBox="1">
            <a:spLocks noChangeArrowheads="1"/>
          </p:cNvSpPr>
          <p:nvPr/>
        </p:nvSpPr>
        <p:spPr bwMode="auto">
          <a:xfrm>
            <a:off x="914400" y="3276600"/>
            <a:ext cx="455613" cy="487363"/>
          </a:xfrm>
          <a:prstGeom prst="rect">
            <a:avLst/>
          </a:prstGeom>
          <a:noFill/>
          <a:ln w="12700" algn="ctr">
            <a:noFill/>
            <a:miter lim="800000"/>
            <a:headEnd/>
            <a:tailEnd/>
          </a:ln>
        </p:spPr>
        <p:txBody>
          <a:bodyPr wrap="none" lIns="92075" tIns="0" rIns="92075" bIns="0">
            <a:spAutoFit/>
          </a:bodyPr>
          <a:lstStyle/>
          <a:p>
            <a:r>
              <a:rPr lang="en-US" dirty="0">
                <a:sym typeface="Wingdings" pitchFamily="2" charset="2"/>
              </a:rPr>
              <a:t>X</a:t>
            </a:r>
          </a:p>
        </p:txBody>
      </p:sp>
      <p:sp>
        <p:nvSpPr>
          <p:cNvPr id="1691654" name="Text Box 6"/>
          <p:cNvSpPr txBox="1">
            <a:spLocks noChangeArrowheads="1"/>
          </p:cNvSpPr>
          <p:nvPr/>
        </p:nvSpPr>
        <p:spPr bwMode="auto">
          <a:xfrm>
            <a:off x="838200" y="5562600"/>
            <a:ext cx="455613" cy="487363"/>
          </a:xfrm>
          <a:prstGeom prst="rect">
            <a:avLst/>
          </a:prstGeom>
          <a:noFill/>
          <a:ln w="12700" algn="ctr">
            <a:noFill/>
            <a:miter lim="800000"/>
            <a:headEnd/>
            <a:tailEnd/>
          </a:ln>
        </p:spPr>
        <p:txBody>
          <a:bodyPr wrap="none" lIns="92075" tIns="0" rIns="92075" bIns="0">
            <a:spAutoFit/>
          </a:bodyPr>
          <a:lstStyle/>
          <a:p>
            <a:r>
              <a:rPr lang="en-US" dirty="0">
                <a:sym typeface="Wingdings" pitchFamily="2" charset="2"/>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1653"/>
                                        </p:tgtEl>
                                        <p:attrNameLst>
                                          <p:attrName>style.visibility</p:attrName>
                                        </p:attrNameLst>
                                      </p:cBhvr>
                                      <p:to>
                                        <p:strVal val="visible"/>
                                      </p:to>
                                    </p:set>
                                    <p:animEffect transition="in" filter="checkerboard(across)">
                                      <p:cBhvr>
                                        <p:cTn id="7" dur="1000"/>
                                        <p:tgtEl>
                                          <p:spTgt spid="16916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691654"/>
                                        </p:tgtEl>
                                        <p:attrNameLst>
                                          <p:attrName>style.visibility</p:attrName>
                                        </p:attrNameLst>
                                      </p:cBhvr>
                                      <p:to>
                                        <p:strVal val="visible"/>
                                      </p:to>
                                    </p:set>
                                    <p:animEffect transition="in" filter="wheel(4)">
                                      <p:cBhvr>
                                        <p:cTn id="12" dur="1000"/>
                                        <p:tgtEl>
                                          <p:spTgt spid="169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1653" grpId="0"/>
      <p:bldP spid="169165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Lesson 4: Activity Types</a:t>
            </a:r>
          </a:p>
        </p:txBody>
      </p:sp>
      <p:sp>
        <p:nvSpPr>
          <p:cNvPr id="56323" name="Rectangle 3"/>
          <p:cNvSpPr>
            <a:spLocks noGrp="1" noChangeArrowheads="1"/>
          </p:cNvSpPr>
          <p:nvPr>
            <p:ph type="body" idx="4294967295"/>
          </p:nvPr>
        </p:nvSpPr>
        <p:spPr bwMode="auto">
          <a:xfrm>
            <a:off x="457200" y="1828800"/>
            <a:ext cx="8229600" cy="3505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dirty="0" smtClean="0"/>
              <a:t>Objective(s):</a:t>
            </a:r>
          </a:p>
          <a:p>
            <a:pPr eaLnBrk="1" hangingPunct="1"/>
            <a:r>
              <a:rPr lang="en-US" dirty="0" smtClean="0"/>
              <a:t>To understand what the Activity Type cost object represents, key definition criteria (guiding principles), uses, and how defined for the Cost Model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219200"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Activity Type Definition</a:t>
            </a:r>
          </a:p>
        </p:txBody>
      </p:sp>
      <p:graphicFrame>
        <p:nvGraphicFramePr>
          <p:cNvPr id="1695747" name="Group 3"/>
          <p:cNvGraphicFramePr>
            <a:graphicFrameLocks noGrp="1"/>
          </p:cNvGraphicFramePr>
          <p:nvPr/>
        </p:nvGraphicFramePr>
        <p:xfrm>
          <a:off x="609600" y="1447800"/>
          <a:ext cx="7677150" cy="1830072"/>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Activity Type Definition:</a:t>
                      </a:r>
                      <a:endParaRPr kumimoji="0" lang="en-US" sz="24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cs typeface="Times New Roman" pitchFamily="18" charset="0"/>
                        </a:rPr>
                        <a:t>An Activity Type is a cost object that represents a group of resources within a Cost Center. These resource groups have capacity and a unit of measure such as: labor hours, machine hours, square footage, etc. Activity Types are consumed and utilized to the produce the products and services of the organization.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7355" name="Rectangle 11"/>
          <p:cNvSpPr>
            <a:spLocks noChangeArrowheads="1"/>
          </p:cNvSpPr>
          <p:nvPr/>
        </p:nvSpPr>
        <p:spPr bwMode="blackWhite">
          <a:xfrm>
            <a:off x="609600" y="3432175"/>
            <a:ext cx="7700963" cy="3113088"/>
          </a:xfrm>
          <a:prstGeom prst="rect">
            <a:avLst/>
          </a:prstGeom>
          <a:noFill/>
          <a:ln w="12700" algn="ctr">
            <a:noFill/>
            <a:miter lim="800000"/>
            <a:headEnd/>
            <a:tailEnd/>
          </a:ln>
        </p:spPr>
        <p:txBody>
          <a:bodyPr lIns="92075" tIns="46038" rIns="92075" bIns="46038" anchor="ctr">
            <a:spAutoFit/>
          </a:bodyPr>
          <a:lstStyle/>
          <a:p>
            <a:pPr marL="228600" indent="-228600" algn="l">
              <a:buClrTx/>
              <a:buFontTx/>
              <a:buChar char="•"/>
            </a:pPr>
            <a:r>
              <a:rPr lang="en-US" sz="1800" b="0" dirty="0">
                <a:cs typeface="Times New Roman" pitchFamily="18" charset="0"/>
              </a:rPr>
              <a:t>The term activity type is often confused with an activity, of the Activity-Based Costing approach – however </a:t>
            </a:r>
            <a:r>
              <a:rPr lang="en-US" sz="1800" b="0" i="1" u="sng" dirty="0">
                <a:cs typeface="Times New Roman" pitchFamily="18" charset="0"/>
              </a:rPr>
              <a:t>it does not</a:t>
            </a:r>
            <a:r>
              <a:rPr lang="en-US" sz="1800" b="0" dirty="0">
                <a:cs typeface="Times New Roman" pitchFamily="18" charset="0"/>
              </a:rPr>
              <a:t> represent an activity.  Activities are generally identified with a verb, e.g. Pick Items, Pack Box, Ship Pallet</a:t>
            </a:r>
          </a:p>
          <a:p>
            <a:pPr marL="228600" indent="-228600" algn="l">
              <a:buClrTx/>
              <a:buFontTx/>
              <a:buChar char="•"/>
            </a:pPr>
            <a:r>
              <a:rPr lang="en-US" sz="1800" b="0" dirty="0">
                <a:cs typeface="Times New Roman" pitchFamily="18" charset="0"/>
              </a:rPr>
              <a:t>A more appropriate translation is Resource Pool, e.g. groups of like kind resources within an organization that perform an activity such as TECH HR, SUPV HR, MACHR</a:t>
            </a:r>
          </a:p>
          <a:p>
            <a:pPr marL="228600" indent="-228600" algn="l">
              <a:buClrTx/>
              <a:buFontTx/>
              <a:buChar char="•"/>
            </a:pPr>
            <a:r>
              <a:rPr lang="en-US" sz="1800" b="0" dirty="0">
                <a:cs typeface="Times New Roman" pitchFamily="18" charset="0"/>
              </a:rPr>
              <a:t>Activity Types have a rate/output associated are the utilization of capacity to perform “work” to generate a product/service, e.g. TECH HR @ $10/Hr</a:t>
            </a:r>
          </a:p>
          <a:p>
            <a:pPr marL="228600" indent="-228600" algn="l">
              <a:buClrTx/>
              <a:buFontTx/>
              <a:buChar char="•"/>
            </a:pPr>
            <a:endParaRPr lang="en-US" sz="1800" b="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Activity Type Uses</a:t>
            </a:r>
          </a:p>
        </p:txBody>
      </p:sp>
      <p:sp>
        <p:nvSpPr>
          <p:cNvPr id="58371" name="Rectangle 3"/>
          <p:cNvSpPr>
            <a:spLocks noGrp="1" noChangeArrowheads="1"/>
          </p:cNvSpPr>
          <p:nvPr>
            <p:ph type="body" idx="4294967295"/>
          </p:nvPr>
        </p:nvSpPr>
        <p:spPr bwMode="auto">
          <a:xfrm>
            <a:off x="5715000" y="2209800"/>
            <a:ext cx="34290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1800" b="1" dirty="0" smtClean="0"/>
              <a:t>People e.g. RMO</a:t>
            </a:r>
          </a:p>
          <a:p>
            <a:pPr lvl="1" eaLnBrk="1" hangingPunct="1"/>
            <a:r>
              <a:rPr lang="en-US" sz="1800" dirty="0" smtClean="0"/>
              <a:t>Manager &amp; Analyst</a:t>
            </a:r>
          </a:p>
          <a:p>
            <a:pPr eaLnBrk="1" hangingPunct="1"/>
            <a:endParaRPr lang="en-US" sz="1800" dirty="0" smtClean="0"/>
          </a:p>
        </p:txBody>
      </p:sp>
      <p:sp>
        <p:nvSpPr>
          <p:cNvPr id="58372" name="AutoShape 4"/>
          <p:cNvSpPr>
            <a:spLocks noChangeArrowheads="1"/>
          </p:cNvSpPr>
          <p:nvPr/>
        </p:nvSpPr>
        <p:spPr bwMode="auto">
          <a:xfrm>
            <a:off x="2895600" y="3048000"/>
            <a:ext cx="914400" cy="914400"/>
          </a:xfrm>
          <a:prstGeom prst="diamond">
            <a:avLst/>
          </a:prstGeom>
          <a:noFill/>
          <a:ln w="19050" algn="ctr">
            <a:solidFill>
              <a:schemeClr val="tx1"/>
            </a:solidFill>
            <a:miter lim="800000"/>
            <a:headEnd/>
            <a:tailEnd/>
          </a:ln>
        </p:spPr>
        <p:txBody>
          <a:bodyPr wrap="none" lIns="92075" tIns="0" rIns="92075" bIns="0" anchor="ctr">
            <a:spAutoFit/>
          </a:bodyPr>
          <a:lstStyle/>
          <a:p>
            <a:endParaRPr lang="en-US" dirty="0"/>
          </a:p>
        </p:txBody>
      </p:sp>
      <p:sp>
        <p:nvSpPr>
          <p:cNvPr id="58373" name="AutoShape 5"/>
          <p:cNvSpPr>
            <a:spLocks noChangeArrowheads="1"/>
          </p:cNvSpPr>
          <p:nvPr/>
        </p:nvSpPr>
        <p:spPr bwMode="auto">
          <a:xfrm>
            <a:off x="2895600" y="2057400"/>
            <a:ext cx="914400" cy="914400"/>
          </a:xfrm>
          <a:prstGeom prst="diamond">
            <a:avLst/>
          </a:prstGeom>
          <a:noFill/>
          <a:ln w="19050" algn="ctr">
            <a:solidFill>
              <a:schemeClr val="tx1"/>
            </a:solidFill>
            <a:miter lim="800000"/>
            <a:headEnd/>
            <a:tailEnd/>
          </a:ln>
        </p:spPr>
        <p:txBody>
          <a:bodyPr wrap="none" lIns="92075" tIns="0" rIns="92075" bIns="0" anchor="ctr">
            <a:spAutoFit/>
          </a:bodyPr>
          <a:lstStyle/>
          <a:p>
            <a:endParaRPr lang="en-US" dirty="0"/>
          </a:p>
        </p:txBody>
      </p:sp>
      <p:sp>
        <p:nvSpPr>
          <p:cNvPr id="58374" name="Rectangle 6"/>
          <p:cNvSpPr>
            <a:spLocks noChangeArrowheads="1"/>
          </p:cNvSpPr>
          <p:nvPr/>
        </p:nvSpPr>
        <p:spPr bwMode="auto">
          <a:xfrm>
            <a:off x="457200" y="2057400"/>
            <a:ext cx="1676400" cy="990600"/>
          </a:xfrm>
          <a:prstGeom prst="rect">
            <a:avLst/>
          </a:prstGeom>
          <a:solidFill>
            <a:schemeClr val="bg1"/>
          </a:solidFill>
          <a:ln w="19050" algn="ctr">
            <a:solidFill>
              <a:schemeClr val="tx1"/>
            </a:solidFill>
            <a:miter lim="800000"/>
            <a:headEnd/>
            <a:tailEnd/>
          </a:ln>
        </p:spPr>
        <p:txBody>
          <a:bodyPr wrap="none" lIns="92075" tIns="91440" rIns="92075" bIns="0"/>
          <a:lstStyle/>
          <a:p>
            <a:pPr algn="l"/>
            <a:r>
              <a:rPr lang="en-US" sz="1600" dirty="0"/>
              <a:t>RMO</a:t>
            </a:r>
          </a:p>
        </p:txBody>
      </p:sp>
      <p:grpSp>
        <p:nvGrpSpPr>
          <p:cNvPr id="2" name="Group 7"/>
          <p:cNvGrpSpPr>
            <a:grpSpLocks/>
          </p:cNvGrpSpPr>
          <p:nvPr/>
        </p:nvGrpSpPr>
        <p:grpSpPr bwMode="auto">
          <a:xfrm>
            <a:off x="838200" y="2209800"/>
            <a:ext cx="695325" cy="685800"/>
            <a:chOff x="528" y="1056"/>
            <a:chExt cx="438" cy="432"/>
          </a:xfrm>
        </p:grpSpPr>
        <p:pic>
          <p:nvPicPr>
            <p:cNvPr id="58402" name="Picture 8" descr="role_expert_blue_L"/>
            <p:cNvPicPr>
              <a:picLocks noChangeAspect="1" noChangeArrowheads="1"/>
            </p:cNvPicPr>
            <p:nvPr/>
          </p:nvPicPr>
          <p:blipFill>
            <a:blip r:embed="rId3" cstate="print"/>
            <a:srcRect/>
            <a:stretch>
              <a:fillRect/>
            </a:stretch>
          </p:blipFill>
          <p:spPr bwMode="auto">
            <a:xfrm>
              <a:off x="672" y="1056"/>
              <a:ext cx="294" cy="358"/>
            </a:xfrm>
            <a:prstGeom prst="rect">
              <a:avLst/>
            </a:prstGeom>
            <a:noFill/>
            <a:ln w="9525">
              <a:noFill/>
              <a:miter lim="800000"/>
              <a:headEnd/>
              <a:tailEnd/>
            </a:ln>
          </p:spPr>
        </p:pic>
        <p:pic>
          <p:nvPicPr>
            <p:cNvPr id="58403" name="Picture 9" descr="role_expert_blue_L"/>
            <p:cNvPicPr>
              <a:picLocks noChangeAspect="1" noChangeArrowheads="1"/>
            </p:cNvPicPr>
            <p:nvPr/>
          </p:nvPicPr>
          <p:blipFill>
            <a:blip r:embed="rId3" cstate="print"/>
            <a:srcRect/>
            <a:stretch>
              <a:fillRect/>
            </a:stretch>
          </p:blipFill>
          <p:spPr bwMode="auto">
            <a:xfrm>
              <a:off x="528" y="1130"/>
              <a:ext cx="294" cy="358"/>
            </a:xfrm>
            <a:prstGeom prst="rect">
              <a:avLst/>
            </a:prstGeom>
            <a:noFill/>
            <a:ln w="9525">
              <a:noFill/>
              <a:miter lim="800000"/>
              <a:headEnd/>
              <a:tailEnd/>
            </a:ln>
          </p:spPr>
        </p:pic>
      </p:grpSp>
      <p:grpSp>
        <p:nvGrpSpPr>
          <p:cNvPr id="3" name="Group 10"/>
          <p:cNvGrpSpPr>
            <a:grpSpLocks/>
          </p:cNvGrpSpPr>
          <p:nvPr/>
        </p:nvGrpSpPr>
        <p:grpSpPr bwMode="auto">
          <a:xfrm>
            <a:off x="1524000" y="2112963"/>
            <a:ext cx="762000" cy="879475"/>
            <a:chOff x="960" y="995"/>
            <a:chExt cx="480" cy="554"/>
          </a:xfrm>
        </p:grpSpPr>
        <p:pic>
          <p:nvPicPr>
            <p:cNvPr id="58400" name="Picture 11" descr="role_purchaser_green_R"/>
            <p:cNvPicPr>
              <a:picLocks noChangeAspect="1" noChangeArrowheads="1"/>
            </p:cNvPicPr>
            <p:nvPr/>
          </p:nvPicPr>
          <p:blipFill>
            <a:blip r:embed="rId4" cstate="print"/>
            <a:srcRect/>
            <a:stretch>
              <a:fillRect/>
            </a:stretch>
          </p:blipFill>
          <p:spPr bwMode="auto">
            <a:xfrm>
              <a:off x="960" y="1248"/>
              <a:ext cx="345" cy="301"/>
            </a:xfrm>
            <a:prstGeom prst="rect">
              <a:avLst/>
            </a:prstGeom>
            <a:noFill/>
            <a:ln w="9525">
              <a:noFill/>
              <a:miter lim="800000"/>
              <a:headEnd/>
              <a:tailEnd/>
            </a:ln>
          </p:spPr>
        </p:pic>
        <p:pic>
          <p:nvPicPr>
            <p:cNvPr id="58401" name="Picture 12" descr="role_purchaser_green_R"/>
            <p:cNvPicPr>
              <a:picLocks noChangeAspect="1" noChangeArrowheads="1"/>
            </p:cNvPicPr>
            <p:nvPr/>
          </p:nvPicPr>
          <p:blipFill>
            <a:blip r:embed="rId4" cstate="print"/>
            <a:srcRect/>
            <a:stretch>
              <a:fillRect/>
            </a:stretch>
          </p:blipFill>
          <p:spPr bwMode="auto">
            <a:xfrm>
              <a:off x="1095" y="995"/>
              <a:ext cx="345" cy="301"/>
            </a:xfrm>
            <a:prstGeom prst="rect">
              <a:avLst/>
            </a:prstGeom>
            <a:noFill/>
            <a:ln w="9525">
              <a:noFill/>
              <a:miter lim="800000"/>
              <a:headEnd/>
              <a:tailEnd/>
            </a:ln>
          </p:spPr>
        </p:pic>
      </p:grpSp>
      <p:grpSp>
        <p:nvGrpSpPr>
          <p:cNvPr id="4" name="Group 13"/>
          <p:cNvGrpSpPr>
            <a:grpSpLocks/>
          </p:cNvGrpSpPr>
          <p:nvPr/>
        </p:nvGrpSpPr>
        <p:grpSpPr bwMode="auto">
          <a:xfrm>
            <a:off x="3048000" y="2057400"/>
            <a:ext cx="762000" cy="879475"/>
            <a:chOff x="960" y="995"/>
            <a:chExt cx="480" cy="554"/>
          </a:xfrm>
        </p:grpSpPr>
        <p:pic>
          <p:nvPicPr>
            <p:cNvPr id="58398" name="Picture 14" descr="role_purchaser_green_R"/>
            <p:cNvPicPr>
              <a:picLocks noChangeAspect="1" noChangeArrowheads="1"/>
            </p:cNvPicPr>
            <p:nvPr/>
          </p:nvPicPr>
          <p:blipFill>
            <a:blip r:embed="rId4" cstate="print"/>
            <a:srcRect/>
            <a:stretch>
              <a:fillRect/>
            </a:stretch>
          </p:blipFill>
          <p:spPr bwMode="auto">
            <a:xfrm>
              <a:off x="960" y="1248"/>
              <a:ext cx="345" cy="301"/>
            </a:xfrm>
            <a:prstGeom prst="rect">
              <a:avLst/>
            </a:prstGeom>
            <a:noFill/>
            <a:ln w="9525">
              <a:noFill/>
              <a:miter lim="800000"/>
              <a:headEnd/>
              <a:tailEnd/>
            </a:ln>
          </p:spPr>
        </p:pic>
        <p:pic>
          <p:nvPicPr>
            <p:cNvPr id="58399" name="Picture 15" descr="role_purchaser_green_R"/>
            <p:cNvPicPr>
              <a:picLocks noChangeAspect="1" noChangeArrowheads="1"/>
            </p:cNvPicPr>
            <p:nvPr/>
          </p:nvPicPr>
          <p:blipFill>
            <a:blip r:embed="rId4" cstate="print"/>
            <a:srcRect/>
            <a:stretch>
              <a:fillRect/>
            </a:stretch>
          </p:blipFill>
          <p:spPr bwMode="auto">
            <a:xfrm>
              <a:off x="1095" y="995"/>
              <a:ext cx="345" cy="301"/>
            </a:xfrm>
            <a:prstGeom prst="rect">
              <a:avLst/>
            </a:prstGeom>
            <a:noFill/>
            <a:ln w="9525">
              <a:noFill/>
              <a:miter lim="800000"/>
              <a:headEnd/>
              <a:tailEnd/>
            </a:ln>
          </p:spPr>
        </p:pic>
      </p:grpSp>
      <p:grpSp>
        <p:nvGrpSpPr>
          <p:cNvPr id="5" name="Group 16"/>
          <p:cNvGrpSpPr>
            <a:grpSpLocks/>
          </p:cNvGrpSpPr>
          <p:nvPr/>
        </p:nvGrpSpPr>
        <p:grpSpPr bwMode="auto">
          <a:xfrm>
            <a:off x="2895600" y="3124200"/>
            <a:ext cx="695325" cy="685800"/>
            <a:chOff x="528" y="1056"/>
            <a:chExt cx="438" cy="432"/>
          </a:xfrm>
        </p:grpSpPr>
        <p:pic>
          <p:nvPicPr>
            <p:cNvPr id="58396" name="Picture 17" descr="role_expert_blue_L"/>
            <p:cNvPicPr>
              <a:picLocks noChangeAspect="1" noChangeArrowheads="1"/>
            </p:cNvPicPr>
            <p:nvPr/>
          </p:nvPicPr>
          <p:blipFill>
            <a:blip r:embed="rId3" cstate="print"/>
            <a:srcRect/>
            <a:stretch>
              <a:fillRect/>
            </a:stretch>
          </p:blipFill>
          <p:spPr bwMode="auto">
            <a:xfrm>
              <a:off x="672" y="1056"/>
              <a:ext cx="294" cy="358"/>
            </a:xfrm>
            <a:prstGeom prst="rect">
              <a:avLst/>
            </a:prstGeom>
            <a:noFill/>
            <a:ln w="9525">
              <a:noFill/>
              <a:miter lim="800000"/>
              <a:headEnd/>
              <a:tailEnd/>
            </a:ln>
          </p:spPr>
        </p:pic>
        <p:pic>
          <p:nvPicPr>
            <p:cNvPr id="58397" name="Picture 18" descr="role_expert_blue_L"/>
            <p:cNvPicPr>
              <a:picLocks noChangeAspect="1" noChangeArrowheads="1"/>
            </p:cNvPicPr>
            <p:nvPr/>
          </p:nvPicPr>
          <p:blipFill>
            <a:blip r:embed="rId3" cstate="print"/>
            <a:srcRect/>
            <a:stretch>
              <a:fillRect/>
            </a:stretch>
          </p:blipFill>
          <p:spPr bwMode="auto">
            <a:xfrm>
              <a:off x="528" y="1130"/>
              <a:ext cx="294" cy="358"/>
            </a:xfrm>
            <a:prstGeom prst="rect">
              <a:avLst/>
            </a:prstGeom>
            <a:noFill/>
            <a:ln w="9525">
              <a:noFill/>
              <a:miter lim="800000"/>
              <a:headEnd/>
              <a:tailEnd/>
            </a:ln>
          </p:spPr>
        </p:pic>
      </p:grpSp>
      <p:grpSp>
        <p:nvGrpSpPr>
          <p:cNvPr id="6" name="Group 19"/>
          <p:cNvGrpSpPr>
            <a:grpSpLocks/>
          </p:cNvGrpSpPr>
          <p:nvPr/>
        </p:nvGrpSpPr>
        <p:grpSpPr bwMode="auto">
          <a:xfrm>
            <a:off x="3563938" y="2727325"/>
            <a:ext cx="1084262" cy="1198563"/>
            <a:chOff x="2245" y="1382"/>
            <a:chExt cx="683" cy="755"/>
          </a:xfrm>
        </p:grpSpPr>
        <p:sp>
          <p:nvSpPr>
            <p:cNvPr id="58394" name="Text Box 20"/>
            <p:cNvSpPr txBox="1">
              <a:spLocks noChangeArrowheads="1"/>
            </p:cNvSpPr>
            <p:nvPr/>
          </p:nvSpPr>
          <p:spPr bwMode="auto">
            <a:xfrm>
              <a:off x="2245" y="1983"/>
              <a:ext cx="635" cy="154"/>
            </a:xfrm>
            <a:prstGeom prst="rect">
              <a:avLst/>
            </a:prstGeom>
            <a:noFill/>
            <a:ln w="12700" algn="ctr">
              <a:noFill/>
              <a:miter lim="800000"/>
              <a:headEnd/>
              <a:tailEnd/>
            </a:ln>
          </p:spPr>
          <p:txBody>
            <a:bodyPr wrap="none" lIns="92075" tIns="0" rIns="92075" bIns="0">
              <a:spAutoFit/>
            </a:bodyPr>
            <a:lstStyle/>
            <a:p>
              <a:r>
                <a:rPr lang="en-US" sz="1600" dirty="0"/>
                <a:t>MGR HR</a:t>
              </a:r>
            </a:p>
          </p:txBody>
        </p:sp>
        <p:sp>
          <p:nvSpPr>
            <p:cNvPr id="58395" name="Text Box 21"/>
            <p:cNvSpPr txBox="1">
              <a:spLocks noChangeArrowheads="1"/>
            </p:cNvSpPr>
            <p:nvPr/>
          </p:nvSpPr>
          <p:spPr bwMode="auto">
            <a:xfrm>
              <a:off x="2245" y="1382"/>
              <a:ext cx="683" cy="154"/>
            </a:xfrm>
            <a:prstGeom prst="rect">
              <a:avLst/>
            </a:prstGeom>
            <a:noFill/>
            <a:ln w="12700" algn="ctr">
              <a:noFill/>
              <a:miter lim="800000"/>
              <a:headEnd/>
              <a:tailEnd/>
            </a:ln>
          </p:spPr>
          <p:txBody>
            <a:bodyPr wrap="none" lIns="92075" tIns="0" rIns="92075" bIns="0">
              <a:spAutoFit/>
            </a:bodyPr>
            <a:lstStyle/>
            <a:p>
              <a:r>
                <a:rPr lang="en-US" sz="1600" dirty="0"/>
                <a:t>ANLY HR</a:t>
              </a:r>
            </a:p>
          </p:txBody>
        </p:sp>
      </p:grpSp>
      <p:sp>
        <p:nvSpPr>
          <p:cNvPr id="58380" name="Rectangle 22"/>
          <p:cNvSpPr>
            <a:spLocks noChangeArrowheads="1"/>
          </p:cNvSpPr>
          <p:nvPr/>
        </p:nvSpPr>
        <p:spPr bwMode="auto">
          <a:xfrm>
            <a:off x="457200" y="4343400"/>
            <a:ext cx="1676400" cy="990600"/>
          </a:xfrm>
          <a:prstGeom prst="rect">
            <a:avLst/>
          </a:prstGeom>
          <a:noFill/>
          <a:ln w="19050" algn="ctr">
            <a:solidFill>
              <a:schemeClr val="tx1"/>
            </a:solidFill>
            <a:miter lim="800000"/>
            <a:headEnd/>
            <a:tailEnd/>
          </a:ln>
        </p:spPr>
        <p:txBody>
          <a:bodyPr wrap="none" lIns="92075" tIns="91440" rIns="92075" bIns="0"/>
          <a:lstStyle/>
          <a:p>
            <a:pPr algn="l"/>
            <a:r>
              <a:rPr lang="en-US" sz="1600" dirty="0"/>
              <a:t>Motor Pool</a:t>
            </a:r>
          </a:p>
        </p:txBody>
      </p:sp>
      <p:pic>
        <p:nvPicPr>
          <p:cNvPr id="1697815" name="Picture 23" descr="MCj03109380000[1]"/>
          <p:cNvPicPr>
            <a:picLocks noChangeAspect="1" noChangeArrowheads="1"/>
          </p:cNvPicPr>
          <p:nvPr/>
        </p:nvPicPr>
        <p:blipFill>
          <a:blip r:embed="rId5" cstate="print"/>
          <a:srcRect/>
          <a:stretch>
            <a:fillRect/>
          </a:stretch>
        </p:blipFill>
        <p:spPr bwMode="auto">
          <a:xfrm>
            <a:off x="609600" y="4800600"/>
            <a:ext cx="806450" cy="438150"/>
          </a:xfrm>
          <a:prstGeom prst="rect">
            <a:avLst/>
          </a:prstGeom>
          <a:noFill/>
          <a:ln w="9525">
            <a:noFill/>
            <a:miter lim="800000"/>
            <a:headEnd/>
            <a:tailEnd/>
          </a:ln>
        </p:spPr>
      </p:pic>
      <p:pic>
        <p:nvPicPr>
          <p:cNvPr id="1697816" name="Picture 24" descr="role_expert_blue_L"/>
          <p:cNvPicPr>
            <a:picLocks noChangeAspect="1" noChangeArrowheads="1"/>
          </p:cNvPicPr>
          <p:nvPr/>
        </p:nvPicPr>
        <p:blipFill>
          <a:blip r:embed="rId3" cstate="print"/>
          <a:srcRect/>
          <a:stretch>
            <a:fillRect/>
          </a:stretch>
        </p:blipFill>
        <p:spPr bwMode="auto">
          <a:xfrm>
            <a:off x="1524000" y="4648200"/>
            <a:ext cx="466725" cy="568325"/>
          </a:xfrm>
          <a:prstGeom prst="rect">
            <a:avLst/>
          </a:prstGeom>
          <a:noFill/>
          <a:ln w="9525">
            <a:noFill/>
            <a:miter lim="800000"/>
            <a:headEnd/>
            <a:tailEnd/>
          </a:ln>
        </p:spPr>
      </p:pic>
      <p:sp>
        <p:nvSpPr>
          <p:cNvPr id="58383" name="AutoShape 25"/>
          <p:cNvSpPr>
            <a:spLocks noChangeArrowheads="1"/>
          </p:cNvSpPr>
          <p:nvPr/>
        </p:nvSpPr>
        <p:spPr bwMode="auto">
          <a:xfrm>
            <a:off x="2895600" y="4419600"/>
            <a:ext cx="914400" cy="914400"/>
          </a:xfrm>
          <a:prstGeom prst="diamond">
            <a:avLst/>
          </a:prstGeom>
          <a:noFill/>
          <a:ln w="19050" algn="ctr">
            <a:solidFill>
              <a:schemeClr val="tx1"/>
            </a:solidFill>
            <a:miter lim="800000"/>
            <a:headEnd/>
            <a:tailEnd/>
          </a:ln>
        </p:spPr>
        <p:txBody>
          <a:bodyPr wrap="none" lIns="92075" tIns="0" rIns="92075" bIns="0" anchor="ctr">
            <a:spAutoFit/>
          </a:bodyPr>
          <a:lstStyle/>
          <a:p>
            <a:endParaRPr lang="en-US" dirty="0"/>
          </a:p>
        </p:txBody>
      </p:sp>
      <p:sp>
        <p:nvSpPr>
          <p:cNvPr id="58384" name="AutoShape 26"/>
          <p:cNvSpPr>
            <a:spLocks noChangeArrowheads="1"/>
          </p:cNvSpPr>
          <p:nvPr/>
        </p:nvSpPr>
        <p:spPr bwMode="auto">
          <a:xfrm>
            <a:off x="2895600" y="5486400"/>
            <a:ext cx="914400" cy="914400"/>
          </a:xfrm>
          <a:prstGeom prst="diamond">
            <a:avLst/>
          </a:prstGeom>
          <a:noFill/>
          <a:ln w="19050" algn="ctr">
            <a:solidFill>
              <a:schemeClr val="tx1"/>
            </a:solidFill>
            <a:miter lim="800000"/>
            <a:headEnd/>
            <a:tailEnd/>
          </a:ln>
        </p:spPr>
        <p:txBody>
          <a:bodyPr wrap="none" lIns="92075" tIns="0" rIns="92075" bIns="0" anchor="ctr">
            <a:spAutoFit/>
          </a:bodyPr>
          <a:lstStyle/>
          <a:p>
            <a:endParaRPr lang="en-US" dirty="0"/>
          </a:p>
        </p:txBody>
      </p:sp>
      <p:pic>
        <p:nvPicPr>
          <p:cNvPr id="1697819" name="Picture 27" descr="role_expert_blue_L"/>
          <p:cNvPicPr>
            <a:picLocks noChangeAspect="1" noChangeArrowheads="1"/>
          </p:cNvPicPr>
          <p:nvPr/>
        </p:nvPicPr>
        <p:blipFill>
          <a:blip r:embed="rId3" cstate="print"/>
          <a:srcRect/>
          <a:stretch>
            <a:fillRect/>
          </a:stretch>
        </p:blipFill>
        <p:spPr bwMode="auto">
          <a:xfrm>
            <a:off x="2971800" y="4648200"/>
            <a:ext cx="466725" cy="568325"/>
          </a:xfrm>
          <a:prstGeom prst="rect">
            <a:avLst/>
          </a:prstGeom>
          <a:noFill/>
          <a:ln w="9525">
            <a:noFill/>
            <a:miter lim="800000"/>
            <a:headEnd/>
            <a:tailEnd/>
          </a:ln>
        </p:spPr>
      </p:pic>
      <p:pic>
        <p:nvPicPr>
          <p:cNvPr id="1697820" name="Picture 28" descr="MCj03109380000[1]"/>
          <p:cNvPicPr>
            <a:picLocks noChangeAspect="1" noChangeArrowheads="1"/>
          </p:cNvPicPr>
          <p:nvPr/>
        </p:nvPicPr>
        <p:blipFill>
          <a:blip r:embed="rId5" cstate="print"/>
          <a:srcRect/>
          <a:stretch>
            <a:fillRect/>
          </a:stretch>
        </p:blipFill>
        <p:spPr bwMode="auto">
          <a:xfrm>
            <a:off x="2971800" y="5715000"/>
            <a:ext cx="806450" cy="438150"/>
          </a:xfrm>
          <a:prstGeom prst="rect">
            <a:avLst/>
          </a:prstGeom>
          <a:noFill/>
          <a:ln w="9525">
            <a:noFill/>
            <a:miter lim="800000"/>
            <a:headEnd/>
            <a:tailEnd/>
          </a:ln>
        </p:spPr>
      </p:pic>
      <p:grpSp>
        <p:nvGrpSpPr>
          <p:cNvPr id="7" name="Group 29"/>
          <p:cNvGrpSpPr>
            <a:grpSpLocks/>
          </p:cNvGrpSpPr>
          <p:nvPr/>
        </p:nvGrpSpPr>
        <p:grpSpPr bwMode="auto">
          <a:xfrm>
            <a:off x="3538538" y="5202238"/>
            <a:ext cx="1150937" cy="1198562"/>
            <a:chOff x="2218" y="1382"/>
            <a:chExt cx="725" cy="755"/>
          </a:xfrm>
        </p:grpSpPr>
        <p:sp>
          <p:nvSpPr>
            <p:cNvPr id="58392" name="Text Box 30"/>
            <p:cNvSpPr txBox="1">
              <a:spLocks noChangeArrowheads="1"/>
            </p:cNvSpPr>
            <p:nvPr/>
          </p:nvSpPr>
          <p:spPr bwMode="auto">
            <a:xfrm>
              <a:off x="2218" y="1983"/>
              <a:ext cx="690" cy="154"/>
            </a:xfrm>
            <a:prstGeom prst="rect">
              <a:avLst/>
            </a:prstGeom>
            <a:noFill/>
            <a:ln w="12700" algn="ctr">
              <a:noFill/>
              <a:miter lim="800000"/>
              <a:headEnd/>
              <a:tailEnd/>
            </a:ln>
          </p:spPr>
          <p:txBody>
            <a:bodyPr wrap="none" lIns="92075" tIns="0" rIns="92075" bIns="0">
              <a:spAutoFit/>
            </a:bodyPr>
            <a:lstStyle/>
            <a:p>
              <a:r>
                <a:rPr lang="en-US" sz="1600" dirty="0"/>
                <a:t>VEHC HR</a:t>
              </a:r>
            </a:p>
          </p:txBody>
        </p:sp>
        <p:sp>
          <p:nvSpPr>
            <p:cNvPr id="58393" name="Text Box 31"/>
            <p:cNvSpPr txBox="1">
              <a:spLocks noChangeArrowheads="1"/>
            </p:cNvSpPr>
            <p:nvPr/>
          </p:nvSpPr>
          <p:spPr bwMode="auto">
            <a:xfrm>
              <a:off x="2231" y="1382"/>
              <a:ext cx="712" cy="154"/>
            </a:xfrm>
            <a:prstGeom prst="rect">
              <a:avLst/>
            </a:prstGeom>
            <a:noFill/>
            <a:ln w="12700" algn="ctr">
              <a:noFill/>
              <a:miter lim="800000"/>
              <a:headEnd/>
              <a:tailEnd/>
            </a:ln>
          </p:spPr>
          <p:txBody>
            <a:bodyPr wrap="none" lIns="92075" tIns="0" rIns="92075" bIns="0">
              <a:spAutoFit/>
            </a:bodyPr>
            <a:lstStyle/>
            <a:p>
              <a:r>
                <a:rPr lang="en-US" sz="1600" dirty="0"/>
                <a:t>MECH HR</a:t>
              </a:r>
            </a:p>
          </p:txBody>
        </p:sp>
      </p:grpSp>
      <p:sp>
        <p:nvSpPr>
          <p:cNvPr id="58388" name="Rectangle 32"/>
          <p:cNvSpPr>
            <a:spLocks noChangeArrowheads="1"/>
          </p:cNvSpPr>
          <p:nvPr/>
        </p:nvSpPr>
        <p:spPr bwMode="auto">
          <a:xfrm>
            <a:off x="5257800" y="4724400"/>
            <a:ext cx="3429000" cy="914400"/>
          </a:xfrm>
          <a:prstGeom prst="rect">
            <a:avLst/>
          </a:prstGeom>
          <a:noFill/>
          <a:ln w="9525">
            <a:noFill/>
            <a:miter lim="800000"/>
            <a:headEnd/>
            <a:tailEnd/>
          </a:ln>
        </p:spPr>
        <p:txBody>
          <a:bodyPr/>
          <a:lstStyle/>
          <a:p>
            <a:pPr marL="342900" indent="-342900" algn="l">
              <a:spcBef>
                <a:spcPct val="20000"/>
              </a:spcBef>
              <a:buClrTx/>
            </a:pPr>
            <a:r>
              <a:rPr lang="en-US" sz="1800" dirty="0"/>
              <a:t>Blended e.g. Motor Pool</a:t>
            </a:r>
          </a:p>
          <a:p>
            <a:pPr marL="742950" lvl="1" indent="-285750" algn="l">
              <a:spcBef>
                <a:spcPct val="20000"/>
              </a:spcBef>
              <a:buClrTx/>
              <a:buFontTx/>
              <a:buChar char="–"/>
            </a:pPr>
            <a:r>
              <a:rPr lang="en-US" sz="1800" b="0" dirty="0"/>
              <a:t>Mechanic &amp; Vehicle</a:t>
            </a:r>
          </a:p>
          <a:p>
            <a:pPr marL="342900" indent="-342900" algn="l">
              <a:spcBef>
                <a:spcPct val="20000"/>
              </a:spcBef>
              <a:buClrTx/>
              <a:buFontTx/>
              <a:buChar char="•"/>
            </a:pPr>
            <a:endParaRPr lang="en-US" sz="1800" b="0" dirty="0"/>
          </a:p>
        </p:txBody>
      </p:sp>
      <p:sp>
        <p:nvSpPr>
          <p:cNvPr id="58389" name="Text Box 33"/>
          <p:cNvSpPr txBox="1">
            <a:spLocks noChangeArrowheads="1"/>
          </p:cNvSpPr>
          <p:nvPr/>
        </p:nvSpPr>
        <p:spPr bwMode="auto">
          <a:xfrm>
            <a:off x="457200" y="1428750"/>
            <a:ext cx="1624013" cy="304800"/>
          </a:xfrm>
          <a:prstGeom prst="rect">
            <a:avLst/>
          </a:prstGeom>
          <a:noFill/>
          <a:ln w="12700" algn="ctr">
            <a:noFill/>
            <a:miter lim="800000"/>
            <a:headEnd/>
            <a:tailEnd/>
          </a:ln>
        </p:spPr>
        <p:txBody>
          <a:bodyPr wrap="none" lIns="92075" tIns="0" rIns="92075" bIns="0">
            <a:spAutoFit/>
          </a:bodyPr>
          <a:lstStyle/>
          <a:p>
            <a:r>
              <a:rPr lang="en-US" sz="2000" dirty="0"/>
              <a:t>Cost Center</a:t>
            </a:r>
          </a:p>
        </p:txBody>
      </p:sp>
      <p:sp>
        <p:nvSpPr>
          <p:cNvPr id="58390" name="Text Box 34"/>
          <p:cNvSpPr txBox="1">
            <a:spLocks noChangeArrowheads="1"/>
          </p:cNvSpPr>
          <p:nvPr/>
        </p:nvSpPr>
        <p:spPr bwMode="auto">
          <a:xfrm>
            <a:off x="2727325" y="1447800"/>
            <a:ext cx="1763713" cy="304800"/>
          </a:xfrm>
          <a:prstGeom prst="rect">
            <a:avLst/>
          </a:prstGeom>
          <a:noFill/>
          <a:ln w="12700" algn="ctr">
            <a:noFill/>
            <a:miter lim="800000"/>
            <a:headEnd/>
            <a:tailEnd/>
          </a:ln>
        </p:spPr>
        <p:txBody>
          <a:bodyPr wrap="none" lIns="92075" tIns="0" rIns="92075" bIns="0">
            <a:spAutoFit/>
          </a:bodyPr>
          <a:lstStyle/>
          <a:p>
            <a:r>
              <a:rPr lang="en-US" sz="2000" dirty="0"/>
              <a:t>Activity Type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xit" presetSubtype="16" fill="hold" nodeType="clickEffect">
                                  <p:stCondLst>
                                    <p:cond delay="0"/>
                                  </p:stCondLst>
                                  <p:childTnLst>
                                    <p:animEffect transition="out" filter="diamond(in)">
                                      <p:cBhvr>
                                        <p:cTn id="32" dur="2000"/>
                                        <p:tgtEl>
                                          <p:spTgt spid="1697816"/>
                                        </p:tgtEl>
                                      </p:cBhvr>
                                    </p:animEffect>
                                    <p:set>
                                      <p:cBhvr>
                                        <p:cTn id="33" dur="1" fill="hold">
                                          <p:stCondLst>
                                            <p:cond delay="1999"/>
                                          </p:stCondLst>
                                        </p:cTn>
                                        <p:tgtEl>
                                          <p:spTgt spid="16978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697819"/>
                                        </p:tgtEl>
                                        <p:attrNameLst>
                                          <p:attrName>style.visibility</p:attrName>
                                        </p:attrNameLst>
                                      </p:cBhvr>
                                      <p:to>
                                        <p:strVal val="visible"/>
                                      </p:to>
                                    </p:set>
                                    <p:animEffect transition="in" filter="diamond(in)">
                                      <p:cBhvr>
                                        <p:cTn id="38" dur="1000"/>
                                        <p:tgtEl>
                                          <p:spTgt spid="169781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nodeType="clickEffect">
                                  <p:stCondLst>
                                    <p:cond delay="0"/>
                                  </p:stCondLst>
                                  <p:childTnLst>
                                    <p:animEffect transition="out" filter="checkerboard(across)">
                                      <p:cBhvr>
                                        <p:cTn id="42" dur="500"/>
                                        <p:tgtEl>
                                          <p:spTgt spid="1697815"/>
                                        </p:tgtEl>
                                      </p:cBhvr>
                                    </p:animEffect>
                                    <p:set>
                                      <p:cBhvr>
                                        <p:cTn id="43" dur="1" fill="hold">
                                          <p:stCondLst>
                                            <p:cond delay="499"/>
                                          </p:stCondLst>
                                        </p:cTn>
                                        <p:tgtEl>
                                          <p:spTgt spid="169781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697820"/>
                                        </p:tgtEl>
                                        <p:attrNameLst>
                                          <p:attrName>style.visibility</p:attrName>
                                        </p:attrNameLst>
                                      </p:cBhvr>
                                      <p:to>
                                        <p:strVal val="visible"/>
                                      </p:to>
                                    </p:set>
                                    <p:animEffect transition="in" filter="checkerboard(across)">
                                      <p:cBhvr>
                                        <p:cTn id="48" dur="500"/>
                                        <p:tgtEl>
                                          <p:spTgt spid="169782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1000" fill="hold"/>
                                        <p:tgtEl>
                                          <p:spTgt spid="7"/>
                                        </p:tgtEl>
                                        <p:attrNameLst>
                                          <p:attrName>ppt_x</p:attrName>
                                        </p:attrNameLst>
                                      </p:cBhvr>
                                      <p:tavLst>
                                        <p:tav tm="0">
                                          <p:val>
                                            <p:strVal val="1+#ppt_w/2"/>
                                          </p:val>
                                        </p:tav>
                                        <p:tav tm="100000">
                                          <p:val>
                                            <p:strVal val="#ppt_x"/>
                                          </p:val>
                                        </p:tav>
                                      </p:tavLst>
                                    </p:anim>
                                    <p:anim calcmode="lin" valueType="num">
                                      <p:cBhvr additive="base">
                                        <p:cTn id="54"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209675" y="228600"/>
            <a:ext cx="6705600" cy="854075"/>
          </a:xfrm>
          <a:prstGeom prst="rect">
            <a:avLst/>
          </a:prstGeom>
          <a:noFill/>
          <a:ln w="76200" cmpd="tri" algn="ctr">
            <a:noFill/>
            <a:miter lim="800000"/>
            <a:headEnd/>
            <a:tailEnd/>
          </a:ln>
        </p:spPr>
        <p:txBody>
          <a:bodyPr lIns="92075" tIns="0" rIns="92075" bIns="0">
            <a:spAutoFit/>
          </a:bodyPr>
          <a:lstStyle/>
          <a:p>
            <a:r>
              <a:rPr lang="en-US" sz="2800" dirty="0">
                <a:cs typeface="Times New Roman" pitchFamily="18" charset="0"/>
              </a:rPr>
              <a:t>SAFM-CE Army Cost Model</a:t>
            </a:r>
          </a:p>
          <a:p>
            <a:r>
              <a:rPr lang="en-US" sz="2800" dirty="0">
                <a:cs typeface="Times New Roman" pitchFamily="18" charset="0"/>
              </a:rPr>
              <a:t>Guiding Principles for Activity Types</a:t>
            </a:r>
          </a:p>
        </p:txBody>
      </p:sp>
      <p:graphicFrame>
        <p:nvGraphicFramePr>
          <p:cNvPr id="1699843" name="Group 3"/>
          <p:cNvGraphicFramePr>
            <a:graphicFrameLocks noGrp="1"/>
          </p:cNvGraphicFramePr>
          <p:nvPr/>
        </p:nvGraphicFramePr>
        <p:xfrm>
          <a:off x="393700" y="1752600"/>
          <a:ext cx="8064500" cy="4110360"/>
        </p:xfrm>
        <a:graphic>
          <a:graphicData uri="http://schemas.openxmlformats.org/drawingml/2006/table">
            <a:tbl>
              <a:tblPr/>
              <a:tblGrid>
                <a:gridCol w="2501900"/>
                <a:gridCol w="5562600"/>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Times New Roman" pitchFamily="18" charset="0"/>
                        </a:rPr>
                        <a:t>Principle #1: Interchangeability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20000"/>
                        </a:spcBef>
                        <a:spcAft>
                          <a:spcPct val="10000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Meets the interchangeability criterion which requires that the attributes of two or more resources be such that they can be substituted for each other without impacting the cost and ability to produce the output </a:t>
                      </a:r>
                      <a:endParaRPr kumimoji="0" lang="en-US" sz="16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Times New Roman" pitchFamily="18" charset="0"/>
                        </a:rPr>
                        <a:t>Principle #2: Similar</a:t>
                      </a:r>
                      <a:endParaRPr kumimoji="0" lang="en-US" sz="16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be of a similar technology</a:t>
                      </a:r>
                      <a:endParaRPr kumimoji="0" lang="en-US" sz="16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Times New Roman" pitchFamily="18" charset="0"/>
                        </a:rPr>
                        <a:t>Principle #3: Responsibility</a:t>
                      </a:r>
                      <a:endParaRPr kumimoji="0" lang="en-US" sz="16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the responsibility of one manager or team</a:t>
                      </a:r>
                      <a:endParaRPr kumimoji="0" lang="en-US" sz="16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Times New Roman" pitchFamily="18" charset="0"/>
                        </a:rPr>
                        <a:t>Principle #4: Homogeneous</a:t>
                      </a:r>
                      <a:endParaRPr kumimoji="0" lang="en-US" sz="16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their costs must conform with the homogeneity principle, e.g. be similar in the resources they consume</a:t>
                      </a:r>
                      <a:endParaRPr kumimoji="0" lang="en-US" sz="16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Times New Roman" pitchFamily="18" charset="0"/>
                        </a:rPr>
                        <a:t>Principle #5:Planable</a:t>
                      </a:r>
                      <a:endParaRPr kumimoji="0" lang="en-US" sz="16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outputs and related costs are able to be planned</a:t>
                      </a:r>
                      <a:endParaRPr kumimoji="0" lang="en-US" sz="16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Times New Roman" pitchFamily="18" charset="0"/>
                        </a:rPr>
                        <a:t>Principle #6: Captured</a:t>
                      </a:r>
                      <a:endParaRPr kumimoji="0" lang="en-US" sz="16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actual information (quantities and costs) can be collected or imputed</a:t>
                      </a:r>
                      <a:endParaRPr kumimoji="0" lang="en-US" sz="16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Times New Roman" pitchFamily="18" charset="0"/>
                        </a:rPr>
                        <a:t>Principle #7:Co-located</a:t>
                      </a:r>
                      <a:endParaRPr kumimoji="0" lang="en-US" sz="16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they must not be geographically dispersed</a:t>
                      </a:r>
                      <a:endParaRPr kumimoji="0" lang="en-US" sz="16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209675" y="238125"/>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Activity Type Uses</a:t>
            </a:r>
          </a:p>
        </p:txBody>
      </p:sp>
      <p:sp>
        <p:nvSpPr>
          <p:cNvPr id="60419" name="Rectangle 3"/>
          <p:cNvSpPr>
            <a:spLocks noGrp="1" noChangeArrowheads="1"/>
          </p:cNvSpPr>
          <p:nvPr>
            <p:ph type="body" idx="4294967295"/>
          </p:nvPr>
        </p:nvSpPr>
        <p:spPr bwMode="auto">
          <a:xfrm>
            <a:off x="5181600" y="1646238"/>
            <a:ext cx="3962400" cy="452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dirty="0" smtClean="0"/>
              <a:t>Capture Capacity or </a:t>
            </a:r>
            <a:r>
              <a:rPr lang="en-US" sz="1800" dirty="0" smtClean="0"/>
              <a:t>Planned</a:t>
            </a:r>
            <a:r>
              <a:rPr lang="en-US" sz="2000" dirty="0" smtClean="0"/>
              <a:t> Output, e.g. grandma works 2088 Hrs or machine runs 3500 Hrs (10 Hrs/Day for 350 days)</a:t>
            </a:r>
          </a:p>
          <a:p>
            <a:pPr eaLnBrk="1" hangingPunct="1"/>
            <a:r>
              <a:rPr lang="en-US" sz="2000" dirty="0" smtClean="0"/>
              <a:t>Holds the rate for the output of the resource pool, e.g. $2 Hr, $5 Hr, $20 Hr</a:t>
            </a:r>
          </a:p>
          <a:p>
            <a:pPr eaLnBrk="1" hangingPunct="1"/>
            <a:r>
              <a:rPr lang="en-US" sz="2000" dirty="0" smtClean="0"/>
              <a:t>Assigns capacity consumed by products/ services, e.g. Hrs/min worked per dress, which then valuates based on the rate</a:t>
            </a:r>
          </a:p>
        </p:txBody>
      </p:sp>
      <p:pic>
        <p:nvPicPr>
          <p:cNvPr id="60420" name="Picture 4"/>
          <p:cNvPicPr>
            <a:picLocks noChangeAspect="1" noChangeArrowheads="1"/>
          </p:cNvPicPr>
          <p:nvPr/>
        </p:nvPicPr>
        <p:blipFill>
          <a:blip r:embed="rId3" cstate="print"/>
          <a:srcRect/>
          <a:stretch>
            <a:fillRect/>
          </a:stretch>
        </p:blipFill>
        <p:spPr bwMode="auto">
          <a:xfrm>
            <a:off x="1828800" y="1905000"/>
            <a:ext cx="1293813" cy="1338263"/>
          </a:xfrm>
          <a:prstGeom prst="rect">
            <a:avLst/>
          </a:prstGeom>
          <a:noFill/>
          <a:ln w="12700" algn="ctr">
            <a:noFill/>
            <a:miter lim="800000"/>
            <a:headEnd/>
            <a:tailEnd/>
          </a:ln>
        </p:spPr>
      </p:pic>
      <p:pic>
        <p:nvPicPr>
          <p:cNvPr id="60421" name="Picture 5"/>
          <p:cNvPicPr>
            <a:picLocks noChangeAspect="1" noChangeArrowheads="1"/>
          </p:cNvPicPr>
          <p:nvPr/>
        </p:nvPicPr>
        <p:blipFill>
          <a:blip r:embed="rId4" cstate="print"/>
          <a:srcRect/>
          <a:stretch>
            <a:fillRect/>
          </a:stretch>
        </p:blipFill>
        <p:spPr bwMode="auto">
          <a:xfrm>
            <a:off x="3505200" y="2133600"/>
            <a:ext cx="1371600" cy="922338"/>
          </a:xfrm>
          <a:prstGeom prst="rect">
            <a:avLst/>
          </a:prstGeom>
          <a:noFill/>
          <a:ln w="12700" algn="ctr">
            <a:noFill/>
            <a:miter lim="800000"/>
            <a:headEnd/>
            <a:tailEnd/>
          </a:ln>
        </p:spPr>
      </p:pic>
      <p:pic>
        <p:nvPicPr>
          <p:cNvPr id="60422" name="Picture 6"/>
          <p:cNvPicPr>
            <a:picLocks noChangeAspect="1" noChangeArrowheads="1"/>
          </p:cNvPicPr>
          <p:nvPr/>
        </p:nvPicPr>
        <p:blipFill>
          <a:blip r:embed="rId5" cstate="print"/>
          <a:srcRect/>
          <a:stretch>
            <a:fillRect/>
          </a:stretch>
        </p:blipFill>
        <p:spPr bwMode="auto">
          <a:xfrm>
            <a:off x="457200" y="1828800"/>
            <a:ext cx="1011238" cy="2289175"/>
          </a:xfrm>
          <a:prstGeom prst="rect">
            <a:avLst/>
          </a:prstGeom>
          <a:noFill/>
          <a:ln w="12700" algn="ctr">
            <a:noFill/>
            <a:miter lim="800000"/>
            <a:headEnd/>
            <a:tailEnd/>
          </a:ln>
        </p:spPr>
      </p:pic>
      <p:sp>
        <p:nvSpPr>
          <p:cNvPr id="60423" name="Text Box 7"/>
          <p:cNvSpPr txBox="1">
            <a:spLocks noChangeArrowheads="1"/>
          </p:cNvSpPr>
          <p:nvPr/>
        </p:nvSpPr>
        <p:spPr bwMode="auto">
          <a:xfrm>
            <a:off x="1600200" y="3657600"/>
            <a:ext cx="3298825" cy="488950"/>
          </a:xfrm>
          <a:prstGeom prst="rect">
            <a:avLst/>
          </a:prstGeom>
          <a:noFill/>
          <a:ln w="12700" algn="ctr">
            <a:noFill/>
            <a:miter lim="800000"/>
            <a:headEnd/>
            <a:tailEnd/>
          </a:ln>
        </p:spPr>
        <p:txBody>
          <a:bodyPr lIns="92075" tIns="0" rIns="92075" bIns="0">
            <a:spAutoFit/>
          </a:bodyPr>
          <a:lstStyle/>
          <a:p>
            <a:r>
              <a:rPr lang="en-US" sz="1600" dirty="0"/>
              <a:t>Cost per Dress differs based on Resource/Activity Type used</a:t>
            </a:r>
          </a:p>
        </p:txBody>
      </p:sp>
      <p:sp>
        <p:nvSpPr>
          <p:cNvPr id="60424" name="Text Box 8"/>
          <p:cNvSpPr txBox="1">
            <a:spLocks noChangeArrowheads="1"/>
          </p:cNvSpPr>
          <p:nvPr/>
        </p:nvSpPr>
        <p:spPr bwMode="auto">
          <a:xfrm>
            <a:off x="304800" y="4724400"/>
            <a:ext cx="4648200" cy="1524000"/>
          </a:xfrm>
          <a:prstGeom prst="rect">
            <a:avLst/>
          </a:prstGeom>
          <a:noFill/>
          <a:ln w="12700" algn="ctr">
            <a:noFill/>
            <a:miter lim="800000"/>
            <a:headEnd/>
            <a:tailEnd/>
          </a:ln>
        </p:spPr>
        <p:txBody>
          <a:bodyPr lIns="92075" tIns="0" rIns="92075" bIns="0">
            <a:spAutoFit/>
          </a:bodyPr>
          <a:lstStyle/>
          <a:p>
            <a:pPr marL="236538" indent="-236538" algn="l">
              <a:buFontTx/>
              <a:buChar char="•"/>
            </a:pPr>
            <a:r>
              <a:rPr lang="en-US" sz="2000" b="0" dirty="0"/>
              <a:t>Interchangeable</a:t>
            </a:r>
          </a:p>
          <a:p>
            <a:pPr marL="236538" indent="-236538" algn="l">
              <a:buFontTx/>
              <a:buChar char="•"/>
            </a:pPr>
            <a:r>
              <a:rPr lang="en-US" sz="2000" b="0" dirty="0"/>
              <a:t>Not Similar Technology</a:t>
            </a:r>
          </a:p>
          <a:p>
            <a:pPr marL="236538" indent="-236538" algn="l">
              <a:buFontTx/>
              <a:buChar char="•"/>
            </a:pPr>
            <a:r>
              <a:rPr lang="en-US" sz="2000" b="0" dirty="0"/>
              <a:t>Not Homogenous – needs resources (input cost structure) of food versus laborer versus electricity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bwMode="auto">
          <a:xfrm>
            <a:off x="600075" y="1304925"/>
            <a:ext cx="8239125" cy="52482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pPr>
            <a:r>
              <a:rPr lang="en-US" sz="2400" dirty="0" smtClean="0"/>
              <a:t>Activity Types facilitate capacity management and there are various types of capacity (e.g. Productive, Non-Productive, Idle/Excess, etc.)</a:t>
            </a:r>
          </a:p>
          <a:p>
            <a:pPr eaLnBrk="1" hangingPunct="1">
              <a:lnSpc>
                <a:spcPct val="110000"/>
              </a:lnSpc>
            </a:pPr>
            <a:r>
              <a:rPr lang="en-US" sz="2400" dirty="0" smtClean="0"/>
              <a:t>Activity Types provide the capacity information required to optimize the conversion of inputs to generate the most outputs – meeting the “Efficiently” portion of the Cost Management definition</a:t>
            </a:r>
          </a:p>
          <a:p>
            <a:pPr eaLnBrk="1" hangingPunct="1">
              <a:lnSpc>
                <a:spcPct val="110000"/>
              </a:lnSpc>
            </a:pPr>
            <a:r>
              <a:rPr lang="en-US" sz="2400" dirty="0" smtClean="0"/>
              <a:t>Activity Types are defined as master data, however they exist only in conjunction with a Cost Center </a:t>
            </a:r>
          </a:p>
          <a:p>
            <a:pPr lvl="1" eaLnBrk="1" hangingPunct="1">
              <a:lnSpc>
                <a:spcPct val="110000"/>
              </a:lnSpc>
            </a:pPr>
            <a:r>
              <a:rPr lang="en-US" sz="2000" dirty="0" smtClean="0"/>
              <a:t>Activity Type = MACHR is assigned to  Cost Center 1 and Cost Center 2 resulting in CC1/MACHR and CC2/MACHR each of which holds their own rate, their planned output, captures actuals, etc.</a:t>
            </a:r>
          </a:p>
          <a:p>
            <a:pPr eaLnBrk="1" hangingPunct="1">
              <a:lnSpc>
                <a:spcPct val="110000"/>
              </a:lnSpc>
            </a:pPr>
            <a:endParaRPr lang="en-US" sz="2400" dirty="0" smtClean="0"/>
          </a:p>
        </p:txBody>
      </p:sp>
      <p:sp>
        <p:nvSpPr>
          <p:cNvPr id="61443" name="Rectangle 3"/>
          <p:cNvSpPr>
            <a:spLocks noChangeArrowheads="1"/>
          </p:cNvSpPr>
          <p:nvPr/>
        </p:nvSpPr>
        <p:spPr bwMode="auto">
          <a:xfrm>
            <a:off x="1219200" y="228600"/>
            <a:ext cx="6705600" cy="549275"/>
          </a:xfrm>
          <a:prstGeom prst="rect">
            <a:avLst/>
          </a:prstGeom>
          <a:noFill/>
          <a:ln w="76200" cmpd="tri" algn="ctr">
            <a:noFill/>
            <a:miter lim="800000"/>
            <a:headEnd/>
            <a:tailEnd/>
          </a:ln>
        </p:spPr>
        <p:txBody>
          <a:bodyPr lIns="92075" tIns="0" rIns="92075" bIns="0">
            <a:spAutoFit/>
          </a:bodyPr>
          <a:lstStyle/>
          <a:p>
            <a:r>
              <a:rPr lang="en-US" sz="3600" dirty="0"/>
              <a:t>Capacity Management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How Activity Types are Defined</a:t>
            </a:r>
          </a:p>
        </p:txBody>
      </p:sp>
      <p:sp>
        <p:nvSpPr>
          <p:cNvPr id="62467"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gn="l">
              <a:spcBef>
                <a:spcPct val="20000"/>
              </a:spcBef>
              <a:buClrTx/>
              <a:buFontTx/>
              <a:buChar char="•"/>
            </a:pPr>
            <a:r>
              <a:rPr lang="en-US" sz="2400" b="0" dirty="0"/>
              <a:t>The project and production related areas are familiar with the concepts of labor and equipment rates and often have std. rates for charging level of effort for like kind resources to work on an order, e.g. IFS</a:t>
            </a:r>
          </a:p>
          <a:p>
            <a:pPr marL="342900" indent="-342900" algn="l">
              <a:spcBef>
                <a:spcPct val="20000"/>
              </a:spcBef>
              <a:buClrTx/>
              <a:buFontTx/>
              <a:buChar char="•"/>
            </a:pPr>
            <a:r>
              <a:rPr lang="en-US" sz="2400" b="0" dirty="0"/>
              <a:t>Maintenance shop rates are reviewed and then grouped/expanded upon into like kind resources</a:t>
            </a:r>
          </a:p>
          <a:p>
            <a:pPr marL="342900" indent="-342900" algn="l">
              <a:spcBef>
                <a:spcPct val="20000"/>
              </a:spcBef>
              <a:buClrTx/>
              <a:buFontTx/>
              <a:buChar char="•"/>
            </a:pPr>
            <a:r>
              <a:rPr lang="en-US" sz="2400" b="0" dirty="0"/>
              <a:t>Equipment Activity Types are defined based on a review and grouping of equipment, e.g. Dump Truck 6T</a:t>
            </a:r>
          </a:p>
          <a:p>
            <a:pPr marL="342900" indent="-342900" algn="l">
              <a:spcBef>
                <a:spcPct val="20000"/>
              </a:spcBef>
              <a:buClrTx/>
              <a:buFontTx/>
              <a:buChar char="•"/>
            </a:pPr>
            <a:r>
              <a:rPr lang="en-US" sz="2400" b="0" dirty="0"/>
              <a:t>Vehicle Activity Types are defined based on GSA classification into groupings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1209675" y="228600"/>
            <a:ext cx="6705600" cy="854075"/>
          </a:xfrm>
          <a:prstGeom prst="rect">
            <a:avLst/>
          </a:prstGeom>
          <a:noFill/>
          <a:ln w="76200" cmpd="tri" algn="ctr">
            <a:noFill/>
            <a:miter lim="800000"/>
            <a:headEnd/>
            <a:tailEnd/>
          </a:ln>
        </p:spPr>
        <p:txBody>
          <a:bodyPr lIns="92075" tIns="0" rIns="92075" bIns="0">
            <a:spAutoFit/>
          </a:bodyPr>
          <a:lstStyle/>
          <a:p>
            <a:r>
              <a:rPr lang="en-US" sz="2800" dirty="0">
                <a:cs typeface="Times New Roman" pitchFamily="18" charset="0"/>
              </a:rPr>
              <a:t>SAFM-CE Army Cost Model</a:t>
            </a:r>
          </a:p>
          <a:p>
            <a:r>
              <a:rPr lang="en-US" sz="2800" dirty="0">
                <a:cs typeface="Times New Roman" pitchFamily="18" charset="0"/>
              </a:rPr>
              <a:t>Guiding Principles for Cost Elements</a:t>
            </a:r>
          </a:p>
        </p:txBody>
      </p:sp>
      <p:graphicFrame>
        <p:nvGraphicFramePr>
          <p:cNvPr id="1722371" name="Group 3"/>
          <p:cNvGraphicFramePr>
            <a:graphicFrameLocks noGrp="1"/>
          </p:cNvGraphicFramePr>
          <p:nvPr/>
        </p:nvGraphicFramePr>
        <p:xfrm>
          <a:off x="393700" y="1752600"/>
          <a:ext cx="8326438" cy="1281432"/>
        </p:xfrm>
        <a:graphic>
          <a:graphicData uri="http://schemas.openxmlformats.org/drawingml/2006/table">
            <a:tbl>
              <a:tblPr/>
              <a:tblGrid>
                <a:gridCol w="1346200"/>
                <a:gridCol w="6980238"/>
              </a:tblGrid>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#1: External Alignment</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Alignment to support external reporting requirements for financial reporting of P/L items.</a:t>
                      </a:r>
                      <a:endParaRPr kumimoji="0" lang="en-US" sz="14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#2: Transparency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rPr>
                        <a:t>Provide the lowest level of transparency necessary for managing revenues/expenses not already supported within another data element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3358" name="Text Box 18"/>
          <p:cNvSpPr txBox="1">
            <a:spLocks noChangeArrowheads="1"/>
          </p:cNvSpPr>
          <p:nvPr/>
        </p:nvSpPr>
        <p:spPr bwMode="auto">
          <a:xfrm>
            <a:off x="2341563" y="4191000"/>
            <a:ext cx="738187" cy="244475"/>
          </a:xfrm>
          <a:prstGeom prst="rect">
            <a:avLst/>
          </a:prstGeom>
          <a:noFill/>
          <a:ln w="12700" algn="ctr">
            <a:noFill/>
            <a:miter lim="800000"/>
            <a:headEnd/>
            <a:tailEnd/>
          </a:ln>
        </p:spPr>
        <p:txBody>
          <a:bodyPr wrap="none" lIns="92075" tIns="0" rIns="92075" bIns="0">
            <a:spAutoFit/>
          </a:bodyPr>
          <a:lstStyle/>
          <a:p>
            <a:r>
              <a:rPr lang="en-US" sz="1600" dirty="0"/>
              <a:t>Flight</a:t>
            </a:r>
          </a:p>
        </p:txBody>
      </p:sp>
      <p:sp>
        <p:nvSpPr>
          <p:cNvPr id="313359" name="Text Box 19"/>
          <p:cNvSpPr txBox="1">
            <a:spLocks noChangeArrowheads="1"/>
          </p:cNvSpPr>
          <p:nvPr/>
        </p:nvSpPr>
        <p:spPr bwMode="auto">
          <a:xfrm>
            <a:off x="2365375" y="4937125"/>
            <a:ext cx="692150" cy="244475"/>
          </a:xfrm>
          <a:prstGeom prst="rect">
            <a:avLst/>
          </a:prstGeom>
          <a:noFill/>
          <a:ln w="12700" algn="ctr">
            <a:noFill/>
            <a:miter lim="800000"/>
            <a:headEnd/>
            <a:tailEnd/>
          </a:ln>
        </p:spPr>
        <p:txBody>
          <a:bodyPr wrap="none" lIns="92075" tIns="0" rIns="92075" bIns="0">
            <a:spAutoFit/>
          </a:bodyPr>
          <a:lstStyle/>
          <a:p>
            <a:r>
              <a:rPr lang="en-US" sz="1600" dirty="0"/>
              <a:t>Hotel</a:t>
            </a:r>
          </a:p>
        </p:txBody>
      </p:sp>
      <p:sp>
        <p:nvSpPr>
          <p:cNvPr id="313360" name="Text Box 20"/>
          <p:cNvSpPr txBox="1">
            <a:spLocks noChangeArrowheads="1"/>
          </p:cNvSpPr>
          <p:nvPr/>
        </p:nvSpPr>
        <p:spPr bwMode="auto">
          <a:xfrm>
            <a:off x="2370138" y="5976938"/>
            <a:ext cx="636587" cy="244475"/>
          </a:xfrm>
          <a:prstGeom prst="rect">
            <a:avLst/>
          </a:prstGeom>
          <a:noFill/>
          <a:ln w="12700" algn="ctr">
            <a:noFill/>
            <a:miter lim="800000"/>
            <a:headEnd/>
            <a:tailEnd/>
          </a:ln>
        </p:spPr>
        <p:txBody>
          <a:bodyPr wrap="none" lIns="92075" tIns="0" rIns="92075" bIns="0">
            <a:spAutoFit/>
          </a:bodyPr>
          <a:lstStyle/>
          <a:p>
            <a:r>
              <a:rPr lang="en-US" sz="1600" dirty="0"/>
              <a:t>Meal</a:t>
            </a:r>
          </a:p>
        </p:txBody>
      </p:sp>
      <p:sp>
        <p:nvSpPr>
          <p:cNvPr id="313361" name="AutoShape 21"/>
          <p:cNvSpPr>
            <a:spLocks/>
          </p:cNvSpPr>
          <p:nvPr/>
        </p:nvSpPr>
        <p:spPr bwMode="auto">
          <a:xfrm>
            <a:off x="3103563" y="4038600"/>
            <a:ext cx="533400" cy="2438400"/>
          </a:xfrm>
          <a:prstGeom prst="rightBrace">
            <a:avLst>
              <a:gd name="adj1" fmla="val 38095"/>
              <a:gd name="adj2" fmla="val 50000"/>
            </a:avLst>
          </a:prstGeom>
          <a:noFill/>
          <a:ln w="12700">
            <a:solidFill>
              <a:schemeClr val="tx1"/>
            </a:solidFill>
            <a:round/>
            <a:headEnd/>
            <a:tailEnd/>
          </a:ln>
        </p:spPr>
        <p:txBody>
          <a:bodyPr wrap="none" lIns="92075" tIns="0" rIns="92075" bIns="0" anchor="ctr">
            <a:spAutoFit/>
          </a:bodyPr>
          <a:lstStyle/>
          <a:p>
            <a:endParaRPr lang="en-US" dirty="0"/>
          </a:p>
        </p:txBody>
      </p:sp>
      <p:sp>
        <p:nvSpPr>
          <p:cNvPr id="313362" name="Line 22"/>
          <p:cNvSpPr>
            <a:spLocks noChangeShapeType="1"/>
          </p:cNvSpPr>
          <p:nvPr/>
        </p:nvSpPr>
        <p:spPr bwMode="auto">
          <a:xfrm>
            <a:off x="3713163" y="3810000"/>
            <a:ext cx="0" cy="2819400"/>
          </a:xfrm>
          <a:prstGeom prst="line">
            <a:avLst/>
          </a:prstGeom>
          <a:noFill/>
          <a:ln w="28575" cap="rnd">
            <a:solidFill>
              <a:schemeClr val="tx1"/>
            </a:solidFill>
            <a:prstDash val="sysDot"/>
            <a:round/>
            <a:headEnd/>
            <a:tailEnd/>
          </a:ln>
        </p:spPr>
        <p:txBody>
          <a:bodyPr lIns="92075" tIns="0" rIns="92075" bIns="0">
            <a:spAutoFit/>
          </a:bodyPr>
          <a:lstStyle/>
          <a:p>
            <a:endParaRPr lang="en-US" dirty="0"/>
          </a:p>
        </p:txBody>
      </p:sp>
      <p:sp>
        <p:nvSpPr>
          <p:cNvPr id="313363" name="Rectangle 23"/>
          <p:cNvSpPr>
            <a:spLocks noChangeArrowheads="1"/>
          </p:cNvSpPr>
          <p:nvPr/>
        </p:nvSpPr>
        <p:spPr bwMode="auto">
          <a:xfrm>
            <a:off x="1106488" y="3505200"/>
            <a:ext cx="2454275" cy="244475"/>
          </a:xfrm>
          <a:prstGeom prst="rect">
            <a:avLst/>
          </a:prstGeom>
          <a:noFill/>
          <a:ln w="12700" algn="ctr">
            <a:noFill/>
            <a:miter lim="800000"/>
            <a:headEnd/>
            <a:tailEnd/>
          </a:ln>
        </p:spPr>
        <p:txBody>
          <a:bodyPr wrap="none" lIns="92075" tIns="0" rIns="92075" bIns="0">
            <a:spAutoFit/>
          </a:bodyPr>
          <a:lstStyle/>
          <a:p>
            <a:r>
              <a:rPr lang="en-US" sz="1600" dirty="0"/>
              <a:t>Individual Transactions</a:t>
            </a:r>
          </a:p>
        </p:txBody>
      </p:sp>
      <p:grpSp>
        <p:nvGrpSpPr>
          <p:cNvPr id="2" name="Group 24"/>
          <p:cNvGrpSpPr>
            <a:grpSpLocks/>
          </p:cNvGrpSpPr>
          <p:nvPr/>
        </p:nvGrpSpPr>
        <p:grpSpPr bwMode="auto">
          <a:xfrm>
            <a:off x="3886200" y="3276600"/>
            <a:ext cx="1652588" cy="2301875"/>
            <a:chOff x="2448" y="2064"/>
            <a:chExt cx="1041" cy="1450"/>
          </a:xfrm>
        </p:grpSpPr>
        <p:sp>
          <p:nvSpPr>
            <p:cNvPr id="313365" name="Text Box 25"/>
            <p:cNvSpPr txBox="1">
              <a:spLocks noChangeArrowheads="1"/>
            </p:cNvSpPr>
            <p:nvPr/>
          </p:nvSpPr>
          <p:spPr bwMode="auto">
            <a:xfrm>
              <a:off x="2461" y="3206"/>
              <a:ext cx="734" cy="308"/>
            </a:xfrm>
            <a:prstGeom prst="rect">
              <a:avLst/>
            </a:prstGeom>
            <a:noFill/>
            <a:ln w="12700" algn="ctr">
              <a:noFill/>
              <a:miter lim="800000"/>
              <a:headEnd/>
              <a:tailEnd/>
            </a:ln>
          </p:spPr>
          <p:txBody>
            <a:bodyPr wrap="none" lIns="92075" tIns="0" rIns="92075" bIns="0">
              <a:spAutoFit/>
            </a:bodyPr>
            <a:lstStyle/>
            <a:p>
              <a:r>
                <a:rPr lang="en-US" sz="1600" dirty="0"/>
                <a:t>6100.21T0</a:t>
              </a:r>
            </a:p>
            <a:p>
              <a:r>
                <a:rPr lang="en-US" sz="1600" dirty="0"/>
                <a:t>6100.21P0</a:t>
              </a:r>
            </a:p>
          </p:txBody>
        </p:sp>
        <p:sp>
          <p:nvSpPr>
            <p:cNvPr id="313366" name="Rectangle 26"/>
            <p:cNvSpPr>
              <a:spLocks noChangeArrowheads="1"/>
            </p:cNvSpPr>
            <p:nvPr/>
          </p:nvSpPr>
          <p:spPr bwMode="auto">
            <a:xfrm>
              <a:off x="2448" y="2064"/>
              <a:ext cx="1041" cy="308"/>
            </a:xfrm>
            <a:prstGeom prst="rect">
              <a:avLst/>
            </a:prstGeom>
            <a:noFill/>
            <a:ln w="12700" algn="ctr">
              <a:noFill/>
              <a:miter lim="800000"/>
              <a:headEnd/>
              <a:tailEnd/>
            </a:ln>
          </p:spPr>
          <p:txBody>
            <a:bodyPr wrap="none" lIns="92075" tIns="0" rIns="92075" bIns="0">
              <a:spAutoFit/>
            </a:bodyPr>
            <a:lstStyle/>
            <a:p>
              <a:r>
                <a:rPr lang="en-US" sz="1600" dirty="0"/>
                <a:t>Manage Travel </a:t>
              </a:r>
            </a:p>
            <a:p>
              <a:r>
                <a:rPr lang="en-US" sz="1600" dirty="0"/>
                <a:t>by Cost Center</a:t>
              </a:r>
            </a:p>
          </p:txBody>
        </p:sp>
      </p:grpSp>
      <p:grpSp>
        <p:nvGrpSpPr>
          <p:cNvPr id="3" name="Group 27"/>
          <p:cNvGrpSpPr>
            <a:grpSpLocks/>
          </p:cNvGrpSpPr>
          <p:nvPr/>
        </p:nvGrpSpPr>
        <p:grpSpPr bwMode="auto">
          <a:xfrm>
            <a:off x="5764213" y="3276600"/>
            <a:ext cx="2008187" cy="3352800"/>
            <a:chOff x="3631" y="2064"/>
            <a:chExt cx="1265" cy="2112"/>
          </a:xfrm>
        </p:grpSpPr>
        <p:sp>
          <p:nvSpPr>
            <p:cNvPr id="313368" name="Rectangle 28"/>
            <p:cNvSpPr>
              <a:spLocks noChangeArrowheads="1"/>
            </p:cNvSpPr>
            <p:nvPr/>
          </p:nvSpPr>
          <p:spPr bwMode="auto">
            <a:xfrm>
              <a:off x="3975" y="3206"/>
              <a:ext cx="450" cy="154"/>
            </a:xfrm>
            <a:prstGeom prst="rect">
              <a:avLst/>
            </a:prstGeom>
            <a:noFill/>
            <a:ln w="12700" algn="ctr">
              <a:noFill/>
              <a:miter lim="800000"/>
              <a:headEnd/>
              <a:tailEnd/>
            </a:ln>
          </p:spPr>
          <p:txBody>
            <a:bodyPr wrap="none" lIns="92075" tIns="0" rIns="92075" bIns="0">
              <a:spAutoFit/>
            </a:bodyPr>
            <a:lstStyle/>
            <a:p>
              <a:r>
                <a:rPr lang="en-US" sz="1600" dirty="0"/>
                <a:t>OC21</a:t>
              </a:r>
            </a:p>
          </p:txBody>
        </p:sp>
        <p:sp>
          <p:nvSpPr>
            <p:cNvPr id="313369" name="Line 29"/>
            <p:cNvSpPr>
              <a:spLocks noChangeShapeType="1"/>
            </p:cNvSpPr>
            <p:nvPr/>
          </p:nvSpPr>
          <p:spPr bwMode="auto">
            <a:xfrm>
              <a:off x="3631" y="2400"/>
              <a:ext cx="0" cy="1776"/>
            </a:xfrm>
            <a:prstGeom prst="line">
              <a:avLst/>
            </a:prstGeom>
            <a:noFill/>
            <a:ln w="28575" cap="rnd">
              <a:solidFill>
                <a:schemeClr val="tx1"/>
              </a:solidFill>
              <a:prstDash val="sysDot"/>
              <a:round/>
              <a:headEnd/>
              <a:tailEnd/>
            </a:ln>
          </p:spPr>
          <p:txBody>
            <a:bodyPr lIns="92075" tIns="0" rIns="92075" bIns="0">
              <a:spAutoFit/>
            </a:bodyPr>
            <a:lstStyle/>
            <a:p>
              <a:endParaRPr lang="en-US" dirty="0"/>
            </a:p>
          </p:txBody>
        </p:sp>
        <p:sp>
          <p:nvSpPr>
            <p:cNvPr id="313370" name="Rectangle 30"/>
            <p:cNvSpPr>
              <a:spLocks noChangeArrowheads="1"/>
            </p:cNvSpPr>
            <p:nvPr/>
          </p:nvSpPr>
          <p:spPr bwMode="auto">
            <a:xfrm>
              <a:off x="3733" y="2064"/>
              <a:ext cx="1163" cy="308"/>
            </a:xfrm>
            <a:prstGeom prst="rect">
              <a:avLst/>
            </a:prstGeom>
            <a:noFill/>
            <a:ln w="12700" algn="ctr">
              <a:noFill/>
              <a:miter lim="800000"/>
              <a:headEnd/>
              <a:tailEnd/>
            </a:ln>
          </p:spPr>
          <p:txBody>
            <a:bodyPr wrap="none" lIns="92075" tIns="0" rIns="92075" bIns="0">
              <a:spAutoFit/>
            </a:bodyPr>
            <a:lstStyle/>
            <a:p>
              <a:r>
                <a:rPr lang="en-US" sz="1600" dirty="0"/>
                <a:t>OMB Object </a:t>
              </a:r>
            </a:p>
            <a:p>
              <a:r>
                <a:rPr lang="en-US" sz="1600" dirty="0"/>
                <a:t>Class 21 - Travel </a:t>
              </a:r>
            </a:p>
          </p:txBody>
        </p:sp>
      </p:grpSp>
      <p:pic>
        <p:nvPicPr>
          <p:cNvPr id="313372" name="Picture 33" descr="airplane"/>
          <p:cNvPicPr>
            <a:picLocks noChangeAspect="1" noChangeArrowheads="1"/>
          </p:cNvPicPr>
          <p:nvPr/>
        </p:nvPicPr>
        <p:blipFill>
          <a:blip r:embed="rId3" cstate="print"/>
          <a:srcRect/>
          <a:stretch>
            <a:fillRect/>
          </a:stretch>
        </p:blipFill>
        <p:spPr bwMode="auto">
          <a:xfrm>
            <a:off x="1752600" y="4038600"/>
            <a:ext cx="609600" cy="609600"/>
          </a:xfrm>
          <a:prstGeom prst="rect">
            <a:avLst/>
          </a:prstGeom>
          <a:noFill/>
          <a:ln w="9525">
            <a:noFill/>
            <a:miter lim="800000"/>
            <a:headEnd/>
            <a:tailEnd/>
          </a:ln>
        </p:spPr>
      </p:pic>
      <p:pic>
        <p:nvPicPr>
          <p:cNvPr id="313373" name="Picture 35" descr="service_bell"/>
          <p:cNvPicPr>
            <a:picLocks noChangeAspect="1" noChangeArrowheads="1"/>
          </p:cNvPicPr>
          <p:nvPr/>
        </p:nvPicPr>
        <p:blipFill>
          <a:blip r:embed="rId4" cstate="print"/>
          <a:srcRect/>
          <a:stretch>
            <a:fillRect/>
          </a:stretch>
        </p:blipFill>
        <p:spPr bwMode="auto">
          <a:xfrm>
            <a:off x="1752600" y="4800600"/>
            <a:ext cx="609600" cy="609600"/>
          </a:xfrm>
          <a:prstGeom prst="rect">
            <a:avLst/>
          </a:prstGeom>
          <a:noFill/>
          <a:ln w="9525">
            <a:noFill/>
            <a:miter lim="800000"/>
            <a:headEnd/>
            <a:tailEnd/>
          </a:ln>
        </p:spPr>
      </p:pic>
      <p:pic>
        <p:nvPicPr>
          <p:cNvPr id="313374" name="Picture 37" descr="banana"/>
          <p:cNvPicPr>
            <a:picLocks noChangeAspect="1" noChangeArrowheads="1"/>
          </p:cNvPicPr>
          <p:nvPr/>
        </p:nvPicPr>
        <p:blipFill>
          <a:blip r:embed="rId5" cstate="print"/>
          <a:srcRect/>
          <a:stretch>
            <a:fillRect/>
          </a:stretch>
        </p:blipFill>
        <p:spPr bwMode="auto">
          <a:xfrm>
            <a:off x="1752600" y="5715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Activity Types </a:t>
            </a:r>
            <a:br>
              <a:rPr lang="en-US" sz="3600" dirty="0" smtClean="0"/>
            </a:br>
            <a:r>
              <a:rPr lang="en-US" sz="3600" dirty="0" smtClean="0"/>
              <a:t>Non-Labor Examples</a:t>
            </a:r>
          </a:p>
        </p:txBody>
      </p:sp>
      <p:pic>
        <p:nvPicPr>
          <p:cNvPr id="63491" name="Picture 3"/>
          <p:cNvPicPr>
            <a:picLocks noChangeAspect="1" noChangeArrowheads="1"/>
          </p:cNvPicPr>
          <p:nvPr/>
        </p:nvPicPr>
        <p:blipFill>
          <a:blip r:embed="rId3" cstate="print"/>
          <a:srcRect/>
          <a:stretch>
            <a:fillRect/>
          </a:stretch>
        </p:blipFill>
        <p:spPr bwMode="auto">
          <a:xfrm>
            <a:off x="381000" y="1752600"/>
            <a:ext cx="8458200" cy="3016250"/>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How Activity Types are Defined</a:t>
            </a:r>
          </a:p>
        </p:txBody>
      </p:sp>
      <p:sp>
        <p:nvSpPr>
          <p:cNvPr id="64515"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gn="l">
              <a:spcBef>
                <a:spcPct val="20000"/>
              </a:spcBef>
              <a:buClrTx/>
              <a:buFontTx/>
              <a:buChar char="•"/>
            </a:pPr>
            <a:r>
              <a:rPr lang="en-US" sz="2400" b="0" dirty="0"/>
              <a:t>Current Labor definitions from OPM, DOL, NSPS are reviewed (e.g. GS, WG, NSPS)</a:t>
            </a:r>
          </a:p>
          <a:p>
            <a:pPr marL="342900" indent="-342900" algn="l">
              <a:spcBef>
                <a:spcPct val="20000"/>
              </a:spcBef>
              <a:buClrTx/>
              <a:buFontTx/>
              <a:buChar char="•"/>
            </a:pPr>
            <a:r>
              <a:rPr lang="en-US" sz="2400" b="0" dirty="0"/>
              <a:t>Labor series/categories, bands (e.g. 1 – 4 depending on labor classification), and type of work (e.g. regular versus overtime) generate starting point for labor activity types</a:t>
            </a:r>
          </a:p>
          <a:p>
            <a:pPr marL="342900" indent="-342900" algn="l">
              <a:spcBef>
                <a:spcPct val="20000"/>
              </a:spcBef>
              <a:buClrTx/>
            </a:pPr>
            <a:endParaRPr lang="en-US" sz="2400" b="0" dirty="0"/>
          </a:p>
        </p:txBody>
      </p:sp>
      <p:graphicFrame>
        <p:nvGraphicFramePr>
          <p:cNvPr id="1710084" name="Group 4"/>
          <p:cNvGraphicFramePr>
            <a:graphicFrameLocks noGrp="1"/>
          </p:cNvGraphicFramePr>
          <p:nvPr/>
        </p:nvGraphicFramePr>
        <p:xfrm>
          <a:off x="979488" y="4143375"/>
          <a:ext cx="7478712" cy="2028825"/>
        </p:xfrm>
        <a:graphic>
          <a:graphicData uri="http://schemas.openxmlformats.org/drawingml/2006/table">
            <a:tbl>
              <a:tblPr/>
              <a:tblGrid>
                <a:gridCol w="728662"/>
                <a:gridCol w="542925"/>
                <a:gridCol w="741363"/>
                <a:gridCol w="727075"/>
                <a:gridCol w="1520825"/>
                <a:gridCol w="2198687"/>
                <a:gridCol w="1019175"/>
              </a:tblGrid>
              <a:tr h="504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Controlling Area</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Activity Type</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Valid-From Date</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Valid To Date</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General Name</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Description</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Activity Unit</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Army</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10032</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10/1/2000</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12/31/9999</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 &amp; BUDGET GRP RG1</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Accounting And Budget Group RG1</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HR</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Army</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10033</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10/1/2000</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12/31/9999</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 &amp; BUDGET GRP RG2</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Accounting And Budget Group RG2</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HR</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Army</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10034</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10/1/2000</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12/31/9999</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 &amp; BUDGET GRP RG3</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Accounting And Budget Group RG3</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HR</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Army</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10035</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10/1/2000</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12/31/9999</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 &amp; BUDGET GRP RG4</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Accounting And Budget Group RG4</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HR</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Army</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10036</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10/1/2000</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12/31/9999</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 &amp; BUDGET GRP OT1</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Accounting And Budget Group OT1</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HR</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Army</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10037</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10/1/2000</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12/31/9999</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 &amp; BUDGET GRP OT2</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Accounting And Budget Group OT2</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HR</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Army</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10038</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10/1/2000</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12/31/9999</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 &amp; BUDGET GRP OT3</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Accounting And Budget Group OT3</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HR</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Army</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10039</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10/1/2000</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12/31/9999</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 &amp; BUDGET GRP OT4</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Accounting And Budget Group OT4</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cs typeface="Arial" pitchFamily="34" charset="0"/>
                        </a:rPr>
                        <a:t>HR</a:t>
                      </a:r>
                      <a:endParaRPr kumimoji="0" lang="en-US" sz="1800" b="0" i="0" u="none" strike="noStrike" cap="none" normalizeH="0" baseline="0" dirty="0" smtClean="0">
                        <a:ln>
                          <a:noFill/>
                        </a:ln>
                        <a:solidFill>
                          <a:schemeClr val="tx1"/>
                        </a:solidFill>
                        <a:effectLst/>
                        <a:latin typeface="Arial" pitchFamily="34" charset="0"/>
                      </a:endParaRPr>
                    </a:p>
                  </a:txBody>
                  <a:tcPr marL="92075" marR="92075" marT="0" marB="0"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209675" y="228600"/>
            <a:ext cx="6705600" cy="1098550"/>
          </a:xfrm>
          <a:prstGeom prst="rect">
            <a:avLst/>
          </a:prstGeom>
          <a:noFill/>
          <a:ln w="76200" cmpd="tri" algn="ctr">
            <a:noFill/>
            <a:miter lim="800000"/>
            <a:headEnd/>
            <a:tailEnd/>
          </a:ln>
        </p:spPr>
        <p:txBody>
          <a:bodyPr lIns="92075" tIns="0" rIns="92075" bIns="0">
            <a:spAutoFit/>
          </a:bodyPr>
          <a:lstStyle/>
          <a:p>
            <a:r>
              <a:rPr lang="en-US" sz="3600" dirty="0">
                <a:cs typeface="Times New Roman" pitchFamily="18" charset="0"/>
              </a:rPr>
              <a:t>Faces to Spaces to </a:t>
            </a:r>
          </a:p>
          <a:p>
            <a:r>
              <a:rPr lang="en-US" sz="3600" dirty="0">
                <a:cs typeface="Times New Roman" pitchFamily="18" charset="0"/>
              </a:rPr>
              <a:t>Activity Types</a:t>
            </a:r>
          </a:p>
        </p:txBody>
      </p:sp>
      <p:sp>
        <p:nvSpPr>
          <p:cNvPr id="65539"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gn="l">
              <a:spcBef>
                <a:spcPct val="20000"/>
              </a:spcBef>
              <a:buClrTx/>
              <a:buFontTx/>
              <a:buChar char="•"/>
            </a:pPr>
            <a:r>
              <a:rPr lang="en-US" sz="2400" b="0" dirty="0"/>
              <a:t>The Cost Center and Activity Type will be updated on the DCPS accounting information as the default Cost Center/Activity Type for an employee</a:t>
            </a:r>
          </a:p>
          <a:p>
            <a:pPr marL="342900" indent="-342900" algn="l">
              <a:spcBef>
                <a:spcPct val="20000"/>
              </a:spcBef>
              <a:buClrTx/>
              <a:buFontTx/>
              <a:buChar char="•"/>
            </a:pPr>
            <a:r>
              <a:rPr lang="en-US" sz="2400" b="0" dirty="0"/>
              <a:t>To determine the Activity Type for each person an exercise of mapping people (Faces) to cost centers (Spaces) occurred, and then an Activity Type is assigned</a:t>
            </a:r>
          </a:p>
          <a:p>
            <a:pPr marL="342900" indent="-342900" algn="l">
              <a:spcBef>
                <a:spcPct val="20000"/>
              </a:spcBef>
              <a:buClrTx/>
              <a:buFontTx/>
              <a:buChar char="•"/>
            </a:pPr>
            <a:r>
              <a:rPr lang="en-US" sz="2400" b="0" dirty="0"/>
              <a:t>The Activity Type is associated with the ATAAPS entry for time tracking or via the work order confirmation process (confirmations associate labor and non-labor activity types to the work order supported</a:t>
            </a:r>
          </a:p>
          <a:p>
            <a:pPr marL="342900" indent="-342900" algn="l">
              <a:spcBef>
                <a:spcPct val="20000"/>
              </a:spcBef>
              <a:buClrTx/>
            </a:pPr>
            <a:endParaRPr lang="en-US" sz="2400" b="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4: Wrap-Up</a:t>
            </a:r>
          </a:p>
        </p:txBody>
      </p:sp>
      <p:sp>
        <p:nvSpPr>
          <p:cNvPr id="66563" name="Rectangle 3"/>
          <p:cNvSpPr>
            <a:spLocks noGrp="1" noChangeArrowheads="1"/>
          </p:cNvSpPr>
          <p:nvPr>
            <p:ph type="body" idx="4294967295"/>
          </p:nvPr>
        </p:nvSpPr>
        <p:spPr bwMode="auto">
          <a:xfrm>
            <a:off x="736600" y="1270000"/>
            <a:ext cx="8255000" cy="5130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2400" dirty="0" smtClean="0">
                <a:cs typeface="Times New Roman" pitchFamily="18" charset="0"/>
              </a:rPr>
              <a:t>An </a:t>
            </a:r>
            <a:r>
              <a:rPr lang="en-US" sz="2400" b="1" u="sng" dirty="0" smtClean="0">
                <a:cs typeface="Times New Roman" pitchFamily="18" charset="0"/>
              </a:rPr>
              <a:t>Activity Type</a:t>
            </a:r>
            <a:r>
              <a:rPr lang="en-US" sz="2400" dirty="0" smtClean="0">
                <a:cs typeface="Times New Roman" pitchFamily="18" charset="0"/>
              </a:rPr>
              <a:t> is a cost object that represents a group of resources within a Cost Center. These resource groups have capacity and a unit of measure such as: labor hours, machine hours, square footage, etc. Activity Types are consumed and utilized to the produce the products and services of the organization.</a:t>
            </a:r>
          </a:p>
          <a:p>
            <a:pPr eaLnBrk="1" hangingPunct="1"/>
            <a:r>
              <a:rPr lang="en-US" sz="2400" dirty="0" smtClean="0"/>
              <a:t>There are several guiding principles for the definition of an Activity Type which should be considered</a:t>
            </a:r>
          </a:p>
          <a:p>
            <a:pPr eaLnBrk="1" hangingPunct="1"/>
            <a:r>
              <a:rPr lang="en-US" sz="2400" dirty="0" smtClean="0"/>
              <a:t>The Activity Type is the cost object which supports capacity management</a:t>
            </a:r>
          </a:p>
          <a:p>
            <a:pPr eaLnBrk="1" hangingPunct="1"/>
            <a:r>
              <a:rPr lang="en-US" sz="2400" dirty="0" smtClean="0"/>
              <a:t>Each person will be assigned their default activity type based on NSPS, WG, GS, cost center assigned, etc.</a:t>
            </a:r>
          </a:p>
          <a:p>
            <a:pPr lvl="1" eaLnBrk="1" hangingPunct="1">
              <a:buFontTx/>
              <a:buNone/>
            </a:pPr>
            <a:endParaRPr lang="en-US" sz="2000" i="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209675" y="228600"/>
            <a:ext cx="6705600" cy="609600"/>
          </a:xfrm>
          <a:prstGeom prst="rect">
            <a:avLst/>
          </a:prstGeom>
          <a:noFill/>
          <a:ln w="76200" cmpd="tri" algn="ctr">
            <a:noFill/>
            <a:miter lim="800000"/>
            <a:headEnd/>
            <a:tailEnd/>
          </a:ln>
        </p:spPr>
        <p:txBody>
          <a:bodyPr lIns="92075" tIns="0" rIns="92075" bIns="0">
            <a:spAutoFit/>
          </a:bodyPr>
          <a:lstStyle/>
          <a:p>
            <a:r>
              <a:rPr lang="en-US" sz="4000" dirty="0">
                <a:cs typeface="Times New Roman" pitchFamily="18" charset="0"/>
              </a:rPr>
              <a:t>Question:</a:t>
            </a:r>
          </a:p>
        </p:txBody>
      </p:sp>
      <p:graphicFrame>
        <p:nvGraphicFramePr>
          <p:cNvPr id="1716227" name="Group 3"/>
          <p:cNvGraphicFramePr>
            <a:graphicFrameLocks noGrp="1"/>
          </p:cNvGraphicFramePr>
          <p:nvPr/>
        </p:nvGraphicFramePr>
        <p:xfrm>
          <a:off x="4114800" y="2133600"/>
          <a:ext cx="4800600" cy="4405314"/>
        </p:xfrm>
        <a:graphic>
          <a:graphicData uri="http://schemas.openxmlformats.org/drawingml/2006/table">
            <a:tbl>
              <a:tblPr/>
              <a:tblGrid>
                <a:gridCol w="1604963"/>
                <a:gridCol w="3195637"/>
              </a:tblGrid>
              <a:tr h="1276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#1: Interchangeability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20000"/>
                        </a:spcBef>
                        <a:spcAft>
                          <a:spcPct val="10000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Meets the interchangeability criterion which requires that the attributes of two or more resources be such that they can be substituted for each other without impacting the cost and ability to produce the output </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#2: Similar</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be of a similar technology</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#3: Responsibility</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the responsibility of one manager or team</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#4: Homogeneous</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their costs must conform with the homogeneity principle, e.g. be similar in the resources they consume</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#5:Planable</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outputs and related costs are able to be planned</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#6: Captured</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actual information (quantities and costs) can be collected or imputed</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#7:Co-located</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they must not be geographically dispersed</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613" name="Text Box 29"/>
          <p:cNvSpPr txBox="1">
            <a:spLocks noChangeArrowheads="1"/>
          </p:cNvSpPr>
          <p:nvPr/>
        </p:nvSpPr>
        <p:spPr bwMode="auto">
          <a:xfrm>
            <a:off x="228600" y="1219200"/>
            <a:ext cx="4953000" cy="730250"/>
          </a:xfrm>
          <a:prstGeom prst="rect">
            <a:avLst/>
          </a:prstGeom>
          <a:noFill/>
          <a:ln w="12700" algn="ctr">
            <a:noFill/>
            <a:miter lim="800000"/>
            <a:headEnd/>
            <a:tailEnd/>
          </a:ln>
        </p:spPr>
        <p:txBody>
          <a:bodyPr lIns="92075" tIns="0" rIns="92075" bIns="0">
            <a:spAutoFit/>
          </a:bodyPr>
          <a:lstStyle/>
          <a:p>
            <a:pPr algn="l"/>
            <a:r>
              <a:rPr lang="en-US" sz="2400" dirty="0"/>
              <a:t>Resources within Activity Types </a:t>
            </a:r>
          </a:p>
          <a:p>
            <a:pPr algn="l"/>
            <a:r>
              <a:rPr lang="en-US" sz="2400" dirty="0"/>
              <a:t>(Check All that Apply) are:</a:t>
            </a:r>
          </a:p>
        </p:txBody>
      </p:sp>
      <p:sp>
        <p:nvSpPr>
          <p:cNvPr id="67614" name="Text Box 30"/>
          <p:cNvSpPr txBox="1">
            <a:spLocks noChangeArrowheads="1"/>
          </p:cNvSpPr>
          <p:nvPr/>
        </p:nvSpPr>
        <p:spPr bwMode="auto">
          <a:xfrm>
            <a:off x="228600" y="2057400"/>
            <a:ext cx="3733800" cy="4746625"/>
          </a:xfrm>
          <a:prstGeom prst="rect">
            <a:avLst/>
          </a:prstGeom>
          <a:noFill/>
          <a:ln w="12700" algn="ctr">
            <a:noFill/>
            <a:miter lim="800000"/>
            <a:headEnd/>
            <a:tailEnd/>
          </a:ln>
        </p:spPr>
        <p:txBody>
          <a:bodyPr lIns="92075" tIns="0" rIns="92075" bIns="0">
            <a:spAutoFit/>
          </a:bodyPr>
          <a:lstStyle/>
          <a:p>
            <a:pPr marL="236538" indent="-236538" algn="l">
              <a:buFontTx/>
              <a:buChar char="o"/>
            </a:pPr>
            <a:r>
              <a:rPr lang="en-US" sz="2400" b="0" dirty="0"/>
              <a:t>similar technology</a:t>
            </a:r>
          </a:p>
          <a:p>
            <a:pPr marL="236538" indent="-236538" algn="l">
              <a:buFontTx/>
              <a:buChar char="o"/>
            </a:pPr>
            <a:r>
              <a:rPr lang="en-US" sz="2400" b="0" dirty="0"/>
              <a:t>homogeneous</a:t>
            </a:r>
          </a:p>
          <a:p>
            <a:pPr marL="236538" indent="-236538" algn="l">
              <a:buFontTx/>
              <a:buChar char="o"/>
            </a:pPr>
            <a:r>
              <a:rPr lang="en-US" sz="2400" b="0" dirty="0"/>
              <a:t>able to be planned for $s and qtys</a:t>
            </a:r>
          </a:p>
          <a:p>
            <a:pPr marL="236538" indent="-236538" algn="l">
              <a:buFontTx/>
              <a:buChar char="o"/>
            </a:pPr>
            <a:r>
              <a:rPr lang="en-US" sz="2400" b="0" dirty="0"/>
              <a:t>interchangeable</a:t>
            </a:r>
          </a:p>
          <a:p>
            <a:pPr marL="236538" indent="-236538" algn="l">
              <a:buFontTx/>
              <a:buChar char="o"/>
            </a:pPr>
            <a:r>
              <a:rPr lang="en-US" sz="2400" b="0" dirty="0"/>
              <a:t>tracked in actual or imputed</a:t>
            </a:r>
          </a:p>
          <a:p>
            <a:pPr marL="236538" indent="-236538" algn="l">
              <a:buFontTx/>
              <a:buChar char="o"/>
            </a:pPr>
            <a:r>
              <a:rPr lang="en-US" sz="2400" b="0" dirty="0"/>
              <a:t>the responsibility of one manager/team</a:t>
            </a:r>
          </a:p>
          <a:p>
            <a:pPr marL="236538" indent="-236538" algn="l">
              <a:buFontTx/>
              <a:buChar char="o"/>
            </a:pPr>
            <a:r>
              <a:rPr lang="en-US" sz="2400" b="0" dirty="0"/>
              <a:t>what provide the capacity for “work” to be performed</a:t>
            </a:r>
          </a:p>
          <a:p>
            <a:pPr marL="236538" indent="-236538" algn="l">
              <a:buFontTx/>
              <a:buChar char="o"/>
            </a:pPr>
            <a:endParaRPr lang="en-US" sz="2400" b="0" dirty="0"/>
          </a:p>
        </p:txBody>
      </p:sp>
      <p:sp>
        <p:nvSpPr>
          <p:cNvPr id="1716255" name="Text Box 31"/>
          <p:cNvSpPr txBox="1">
            <a:spLocks noChangeArrowheads="1"/>
          </p:cNvSpPr>
          <p:nvPr/>
        </p:nvSpPr>
        <p:spPr bwMode="auto">
          <a:xfrm>
            <a:off x="204788" y="2073275"/>
            <a:ext cx="404812" cy="369332"/>
          </a:xfrm>
          <a:prstGeom prst="rect">
            <a:avLst/>
          </a:prstGeom>
          <a:noFill/>
          <a:ln w="12700" algn="ctr">
            <a:noFill/>
            <a:miter lim="800000"/>
            <a:headEnd/>
            <a:tailEnd/>
          </a:ln>
        </p:spPr>
        <p:txBody>
          <a:bodyPr lIns="92075" tIns="0" rIns="92075" bIns="0">
            <a:spAutoFit/>
          </a:bodyPr>
          <a:lstStyle/>
          <a:p>
            <a:endParaRPr lang="en-US" sz="2400" dirty="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nodePh="1">
                                  <p:stCondLst>
                                    <p:cond delay="0"/>
                                  </p:stCondLst>
                                  <p:endCondLst>
                                    <p:cond evt="begin" delay="0">
                                      <p:tn val="5"/>
                                    </p:cond>
                                  </p:endCondLst>
                                  <p:childTnLst>
                                    <p:set>
                                      <p:cBhvr>
                                        <p:cTn id="6" dur="1" fill="hold">
                                          <p:stCondLst>
                                            <p:cond delay="0"/>
                                          </p:stCondLst>
                                        </p:cTn>
                                        <p:tgtEl>
                                          <p:spTgt spid="1716255"/>
                                        </p:tgtEl>
                                        <p:attrNameLst>
                                          <p:attrName>style.visibility</p:attrName>
                                        </p:attrNameLst>
                                      </p:cBhvr>
                                      <p:to>
                                        <p:strVal val="visible"/>
                                      </p:to>
                                    </p:set>
                                    <p:animEffect transition="in" filter="wheel(4)">
                                      <p:cBhvr>
                                        <p:cTn id="7" dur="500"/>
                                        <p:tgtEl>
                                          <p:spTgt spid="17162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16227"/>
                                        </p:tgtEl>
                                        <p:attrNameLst>
                                          <p:attrName>style.visibility</p:attrName>
                                        </p:attrNameLst>
                                      </p:cBhvr>
                                      <p:to>
                                        <p:strVal val="visible"/>
                                      </p:to>
                                    </p:set>
                                    <p:anim calcmode="lin" valueType="num">
                                      <p:cBhvr additive="base">
                                        <p:cTn id="12" dur="1000" fill="hold"/>
                                        <p:tgtEl>
                                          <p:spTgt spid="1716227"/>
                                        </p:tgtEl>
                                        <p:attrNameLst>
                                          <p:attrName>ppt_x</p:attrName>
                                        </p:attrNameLst>
                                      </p:cBhvr>
                                      <p:tavLst>
                                        <p:tav tm="0">
                                          <p:val>
                                            <p:strVal val="1+#ppt_w/2"/>
                                          </p:val>
                                        </p:tav>
                                        <p:tav tm="100000">
                                          <p:val>
                                            <p:strVal val="#ppt_x"/>
                                          </p:val>
                                        </p:tav>
                                      </p:tavLst>
                                    </p:anim>
                                    <p:anim calcmode="lin" valueType="num">
                                      <p:cBhvr additive="base">
                                        <p:cTn id="13" dur="1000" fill="hold"/>
                                        <p:tgtEl>
                                          <p:spTgt spid="1716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625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209675" y="228600"/>
            <a:ext cx="6705600" cy="609600"/>
          </a:xfrm>
          <a:prstGeom prst="rect">
            <a:avLst/>
          </a:prstGeom>
          <a:noFill/>
          <a:ln w="76200" cmpd="tri" algn="ctr">
            <a:noFill/>
            <a:miter lim="800000"/>
            <a:headEnd/>
            <a:tailEnd/>
          </a:ln>
        </p:spPr>
        <p:txBody>
          <a:bodyPr lIns="92075" tIns="0" rIns="92075" bIns="0">
            <a:spAutoFit/>
          </a:bodyPr>
          <a:lstStyle/>
          <a:p>
            <a:r>
              <a:rPr lang="en-US" sz="4000" dirty="0" smtClean="0">
                <a:cs typeface="Times New Roman" pitchFamily="18" charset="0"/>
              </a:rPr>
              <a:t>Answer:</a:t>
            </a:r>
            <a:endParaRPr lang="en-US" sz="4000" dirty="0">
              <a:cs typeface="Times New Roman" pitchFamily="18" charset="0"/>
            </a:endParaRPr>
          </a:p>
        </p:txBody>
      </p:sp>
      <p:graphicFrame>
        <p:nvGraphicFramePr>
          <p:cNvPr id="1716227" name="Group 3"/>
          <p:cNvGraphicFramePr>
            <a:graphicFrameLocks noGrp="1"/>
          </p:cNvGraphicFramePr>
          <p:nvPr/>
        </p:nvGraphicFramePr>
        <p:xfrm>
          <a:off x="4114800" y="2133600"/>
          <a:ext cx="4800600" cy="4405314"/>
        </p:xfrm>
        <a:graphic>
          <a:graphicData uri="http://schemas.openxmlformats.org/drawingml/2006/table">
            <a:tbl>
              <a:tblPr/>
              <a:tblGrid>
                <a:gridCol w="1604963"/>
                <a:gridCol w="3195637"/>
              </a:tblGrid>
              <a:tr h="1276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#1: Interchangeability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20000"/>
                        </a:spcBef>
                        <a:spcAft>
                          <a:spcPct val="10000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Meets the interchangeability criterion which requires that the attributes of two or more resources be such that they can be substituted for each other without impacting the cost and ability to produce the output </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#2: Similar</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be of a similar technology</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#3: Responsibility</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the responsibility of one manager or team</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#4: Homogeneous</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their costs must conform with the homogeneity principle, e.g. be similar in the resources they consume</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#5:Planable</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outputs and related costs are able to be planned</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#6: Captured</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actual information (quantities and costs) can be collected or imputed</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#7:Co-located</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they must not be geographically dispersed</a:t>
                      </a:r>
                      <a:endParaRPr kumimoji="0" lang="en-US" sz="12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613" name="Text Box 29"/>
          <p:cNvSpPr txBox="1">
            <a:spLocks noChangeArrowheads="1"/>
          </p:cNvSpPr>
          <p:nvPr/>
        </p:nvSpPr>
        <p:spPr bwMode="auto">
          <a:xfrm>
            <a:off x="228600" y="1219200"/>
            <a:ext cx="4953000" cy="730250"/>
          </a:xfrm>
          <a:prstGeom prst="rect">
            <a:avLst/>
          </a:prstGeom>
          <a:noFill/>
          <a:ln w="12700" algn="ctr">
            <a:noFill/>
            <a:miter lim="800000"/>
            <a:headEnd/>
            <a:tailEnd/>
          </a:ln>
        </p:spPr>
        <p:txBody>
          <a:bodyPr lIns="92075" tIns="0" rIns="92075" bIns="0">
            <a:spAutoFit/>
          </a:bodyPr>
          <a:lstStyle/>
          <a:p>
            <a:pPr algn="l"/>
            <a:r>
              <a:rPr lang="en-US" sz="2400" dirty="0"/>
              <a:t>Resources within Activity Types </a:t>
            </a:r>
          </a:p>
          <a:p>
            <a:pPr algn="l"/>
            <a:r>
              <a:rPr lang="en-US" sz="2400" dirty="0"/>
              <a:t>(Check All that Apply) are:</a:t>
            </a:r>
          </a:p>
        </p:txBody>
      </p:sp>
      <p:sp>
        <p:nvSpPr>
          <p:cNvPr id="67614" name="Text Box 30"/>
          <p:cNvSpPr txBox="1">
            <a:spLocks noChangeArrowheads="1"/>
          </p:cNvSpPr>
          <p:nvPr/>
        </p:nvSpPr>
        <p:spPr bwMode="auto">
          <a:xfrm>
            <a:off x="228600" y="2057400"/>
            <a:ext cx="3733800" cy="4746625"/>
          </a:xfrm>
          <a:prstGeom prst="rect">
            <a:avLst/>
          </a:prstGeom>
          <a:noFill/>
          <a:ln w="12700" algn="ctr">
            <a:noFill/>
            <a:miter lim="800000"/>
            <a:headEnd/>
            <a:tailEnd/>
          </a:ln>
        </p:spPr>
        <p:txBody>
          <a:bodyPr lIns="92075" tIns="0" rIns="92075" bIns="0">
            <a:spAutoFit/>
          </a:bodyPr>
          <a:lstStyle/>
          <a:p>
            <a:pPr marL="236538" indent="-236538" algn="l">
              <a:buFontTx/>
              <a:buChar char="o"/>
            </a:pPr>
            <a:r>
              <a:rPr lang="en-US" sz="2400" b="0" dirty="0"/>
              <a:t>similar technology</a:t>
            </a:r>
          </a:p>
          <a:p>
            <a:pPr marL="236538" indent="-236538" algn="l">
              <a:buFontTx/>
              <a:buChar char="o"/>
            </a:pPr>
            <a:r>
              <a:rPr lang="en-US" sz="2400" b="0" dirty="0"/>
              <a:t>homogeneous</a:t>
            </a:r>
          </a:p>
          <a:p>
            <a:pPr marL="236538" indent="-236538" algn="l">
              <a:buFontTx/>
              <a:buChar char="o"/>
            </a:pPr>
            <a:r>
              <a:rPr lang="en-US" sz="2400" b="0" dirty="0"/>
              <a:t>able to be planned for $s and qtys</a:t>
            </a:r>
          </a:p>
          <a:p>
            <a:pPr marL="236538" indent="-236538" algn="l">
              <a:buFontTx/>
              <a:buChar char="o"/>
            </a:pPr>
            <a:r>
              <a:rPr lang="en-US" sz="2400" b="0" dirty="0"/>
              <a:t>interchangeable</a:t>
            </a:r>
          </a:p>
          <a:p>
            <a:pPr marL="236538" indent="-236538" algn="l">
              <a:buFontTx/>
              <a:buChar char="o"/>
            </a:pPr>
            <a:r>
              <a:rPr lang="en-US" sz="2400" b="0" dirty="0"/>
              <a:t>tracked in actual or imputed</a:t>
            </a:r>
          </a:p>
          <a:p>
            <a:pPr marL="236538" indent="-236538" algn="l">
              <a:buFontTx/>
              <a:buChar char="o"/>
            </a:pPr>
            <a:r>
              <a:rPr lang="en-US" sz="2400" b="0" dirty="0"/>
              <a:t>the responsibility of one manager/team</a:t>
            </a:r>
          </a:p>
          <a:p>
            <a:pPr marL="236538" indent="-236538" algn="l">
              <a:buFontTx/>
              <a:buChar char="o"/>
            </a:pPr>
            <a:r>
              <a:rPr lang="en-US" sz="2400" b="0" dirty="0"/>
              <a:t>what provide the capacity for “work” to be performed</a:t>
            </a:r>
          </a:p>
          <a:p>
            <a:pPr marL="236538" indent="-236538" algn="l">
              <a:buFontTx/>
              <a:buChar char="o"/>
            </a:pPr>
            <a:endParaRPr lang="en-US" sz="2400" b="0" dirty="0"/>
          </a:p>
        </p:txBody>
      </p:sp>
      <p:sp>
        <p:nvSpPr>
          <p:cNvPr id="1716255" name="Text Box 31"/>
          <p:cNvSpPr txBox="1">
            <a:spLocks noChangeArrowheads="1"/>
          </p:cNvSpPr>
          <p:nvPr/>
        </p:nvSpPr>
        <p:spPr bwMode="auto">
          <a:xfrm>
            <a:off x="204788" y="2073275"/>
            <a:ext cx="404812" cy="365125"/>
          </a:xfrm>
          <a:prstGeom prst="rect">
            <a:avLst/>
          </a:prstGeom>
          <a:noFill/>
          <a:ln w="12700" algn="ctr">
            <a:noFill/>
            <a:miter lim="800000"/>
            <a:headEnd/>
            <a:tailEnd/>
          </a:ln>
        </p:spPr>
        <p:txBody>
          <a:bodyPr lIns="92075" tIns="0" rIns="92075" bIns="0">
            <a:spAutoFit/>
          </a:bodyPr>
          <a:lstStyle/>
          <a:p>
            <a:r>
              <a:rPr lang="en-US" sz="2400" dirty="0">
                <a:sym typeface="Wingdings" pitchFamily="2" charset="2"/>
              </a:rPr>
              <a:t></a:t>
            </a:r>
          </a:p>
        </p:txBody>
      </p:sp>
      <p:sp>
        <p:nvSpPr>
          <p:cNvPr id="1716256" name="Text Box 32"/>
          <p:cNvSpPr txBox="1">
            <a:spLocks noChangeArrowheads="1"/>
          </p:cNvSpPr>
          <p:nvPr/>
        </p:nvSpPr>
        <p:spPr bwMode="auto">
          <a:xfrm>
            <a:off x="228600" y="2454275"/>
            <a:ext cx="404813" cy="365125"/>
          </a:xfrm>
          <a:prstGeom prst="rect">
            <a:avLst/>
          </a:prstGeom>
          <a:noFill/>
          <a:ln w="12700" algn="ctr">
            <a:noFill/>
            <a:miter lim="800000"/>
            <a:headEnd/>
            <a:tailEnd/>
          </a:ln>
        </p:spPr>
        <p:txBody>
          <a:bodyPr lIns="92075" tIns="0" rIns="92075" bIns="0">
            <a:spAutoFit/>
          </a:bodyPr>
          <a:lstStyle/>
          <a:p>
            <a:r>
              <a:rPr lang="en-US" sz="2400" dirty="0">
                <a:sym typeface="Wingdings" pitchFamily="2" charset="2"/>
              </a:rPr>
              <a:t></a:t>
            </a:r>
          </a:p>
        </p:txBody>
      </p:sp>
      <p:sp>
        <p:nvSpPr>
          <p:cNvPr id="1716257" name="Text Box 33"/>
          <p:cNvSpPr txBox="1">
            <a:spLocks noChangeArrowheads="1"/>
          </p:cNvSpPr>
          <p:nvPr/>
        </p:nvSpPr>
        <p:spPr bwMode="auto">
          <a:xfrm>
            <a:off x="228600" y="2759075"/>
            <a:ext cx="404813" cy="365125"/>
          </a:xfrm>
          <a:prstGeom prst="rect">
            <a:avLst/>
          </a:prstGeom>
          <a:noFill/>
          <a:ln w="12700" algn="ctr">
            <a:noFill/>
            <a:miter lim="800000"/>
            <a:headEnd/>
            <a:tailEnd/>
          </a:ln>
        </p:spPr>
        <p:txBody>
          <a:bodyPr lIns="92075" tIns="0" rIns="92075" bIns="0">
            <a:spAutoFit/>
          </a:bodyPr>
          <a:lstStyle/>
          <a:p>
            <a:r>
              <a:rPr lang="en-US" sz="2400" dirty="0">
                <a:sym typeface="Wingdings" pitchFamily="2" charset="2"/>
              </a:rPr>
              <a:t></a:t>
            </a:r>
          </a:p>
        </p:txBody>
      </p:sp>
      <p:sp>
        <p:nvSpPr>
          <p:cNvPr id="1716258" name="Text Box 34"/>
          <p:cNvSpPr txBox="1">
            <a:spLocks noChangeArrowheads="1"/>
          </p:cNvSpPr>
          <p:nvPr/>
        </p:nvSpPr>
        <p:spPr bwMode="auto">
          <a:xfrm>
            <a:off x="228600" y="3521075"/>
            <a:ext cx="404813" cy="365125"/>
          </a:xfrm>
          <a:prstGeom prst="rect">
            <a:avLst/>
          </a:prstGeom>
          <a:noFill/>
          <a:ln w="12700" algn="ctr">
            <a:noFill/>
            <a:miter lim="800000"/>
            <a:headEnd/>
            <a:tailEnd/>
          </a:ln>
        </p:spPr>
        <p:txBody>
          <a:bodyPr lIns="92075" tIns="0" rIns="92075" bIns="0">
            <a:spAutoFit/>
          </a:bodyPr>
          <a:lstStyle/>
          <a:p>
            <a:r>
              <a:rPr lang="en-US" sz="2400" dirty="0">
                <a:sym typeface="Wingdings" pitchFamily="2" charset="2"/>
              </a:rPr>
              <a:t></a:t>
            </a:r>
          </a:p>
        </p:txBody>
      </p:sp>
      <p:sp>
        <p:nvSpPr>
          <p:cNvPr id="1716259" name="Text Box 35"/>
          <p:cNvSpPr txBox="1">
            <a:spLocks noChangeArrowheads="1"/>
          </p:cNvSpPr>
          <p:nvPr/>
        </p:nvSpPr>
        <p:spPr bwMode="auto">
          <a:xfrm>
            <a:off x="228600" y="3902075"/>
            <a:ext cx="404813" cy="365125"/>
          </a:xfrm>
          <a:prstGeom prst="rect">
            <a:avLst/>
          </a:prstGeom>
          <a:noFill/>
          <a:ln w="12700" algn="ctr">
            <a:noFill/>
            <a:miter lim="800000"/>
            <a:headEnd/>
            <a:tailEnd/>
          </a:ln>
        </p:spPr>
        <p:txBody>
          <a:bodyPr lIns="92075" tIns="0" rIns="92075" bIns="0">
            <a:spAutoFit/>
          </a:bodyPr>
          <a:lstStyle/>
          <a:p>
            <a:r>
              <a:rPr lang="en-US" sz="2400" dirty="0">
                <a:sym typeface="Wingdings" pitchFamily="2" charset="2"/>
              </a:rPr>
              <a:t></a:t>
            </a:r>
          </a:p>
        </p:txBody>
      </p:sp>
      <p:sp>
        <p:nvSpPr>
          <p:cNvPr id="1716260" name="Text Box 36"/>
          <p:cNvSpPr txBox="1">
            <a:spLocks noChangeArrowheads="1"/>
          </p:cNvSpPr>
          <p:nvPr/>
        </p:nvSpPr>
        <p:spPr bwMode="auto">
          <a:xfrm>
            <a:off x="228600" y="4648200"/>
            <a:ext cx="404813" cy="365125"/>
          </a:xfrm>
          <a:prstGeom prst="rect">
            <a:avLst/>
          </a:prstGeom>
          <a:noFill/>
          <a:ln w="12700" algn="ctr">
            <a:noFill/>
            <a:miter lim="800000"/>
            <a:headEnd/>
            <a:tailEnd/>
          </a:ln>
        </p:spPr>
        <p:txBody>
          <a:bodyPr lIns="92075" tIns="0" rIns="92075" bIns="0">
            <a:spAutoFit/>
          </a:bodyPr>
          <a:lstStyle/>
          <a:p>
            <a:r>
              <a:rPr lang="en-US" sz="2400" dirty="0">
                <a:sym typeface="Wingdings" pitchFamily="2" charset="2"/>
              </a:rPr>
              <a:t></a:t>
            </a:r>
          </a:p>
        </p:txBody>
      </p:sp>
      <p:sp>
        <p:nvSpPr>
          <p:cNvPr id="1716261" name="Text Box 37"/>
          <p:cNvSpPr txBox="1">
            <a:spLocks noChangeArrowheads="1"/>
          </p:cNvSpPr>
          <p:nvPr/>
        </p:nvSpPr>
        <p:spPr bwMode="auto">
          <a:xfrm>
            <a:off x="228600" y="5349875"/>
            <a:ext cx="404813" cy="365125"/>
          </a:xfrm>
          <a:prstGeom prst="rect">
            <a:avLst/>
          </a:prstGeom>
          <a:noFill/>
          <a:ln w="12700" algn="ctr">
            <a:noFill/>
            <a:miter lim="800000"/>
            <a:headEnd/>
            <a:tailEnd/>
          </a:ln>
        </p:spPr>
        <p:txBody>
          <a:bodyPr lIns="92075" tIns="0" rIns="92075" bIns="0">
            <a:spAutoFit/>
          </a:bodyPr>
          <a:lstStyle/>
          <a:p>
            <a:r>
              <a:rPr lang="en-US" sz="2400" dirty="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16255"/>
                                        </p:tgtEl>
                                        <p:attrNameLst>
                                          <p:attrName>style.visibility</p:attrName>
                                        </p:attrNameLst>
                                      </p:cBhvr>
                                      <p:to>
                                        <p:strVal val="visible"/>
                                      </p:to>
                                    </p:set>
                                    <p:animEffect transition="in" filter="wheel(4)">
                                      <p:cBhvr>
                                        <p:cTn id="7" dur="500"/>
                                        <p:tgtEl>
                                          <p:spTgt spid="171625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716256"/>
                                        </p:tgtEl>
                                        <p:attrNameLst>
                                          <p:attrName>style.visibility</p:attrName>
                                        </p:attrNameLst>
                                      </p:cBhvr>
                                      <p:to>
                                        <p:strVal val="visible"/>
                                      </p:to>
                                    </p:set>
                                    <p:animEffect transition="in" filter="wheel(4)">
                                      <p:cBhvr>
                                        <p:cTn id="12" dur="500"/>
                                        <p:tgtEl>
                                          <p:spTgt spid="171625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716257"/>
                                        </p:tgtEl>
                                        <p:attrNameLst>
                                          <p:attrName>style.visibility</p:attrName>
                                        </p:attrNameLst>
                                      </p:cBhvr>
                                      <p:to>
                                        <p:strVal val="visible"/>
                                      </p:to>
                                    </p:set>
                                    <p:animEffect transition="in" filter="wheel(4)">
                                      <p:cBhvr>
                                        <p:cTn id="17" dur="500"/>
                                        <p:tgtEl>
                                          <p:spTgt spid="171625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716258"/>
                                        </p:tgtEl>
                                        <p:attrNameLst>
                                          <p:attrName>style.visibility</p:attrName>
                                        </p:attrNameLst>
                                      </p:cBhvr>
                                      <p:to>
                                        <p:strVal val="visible"/>
                                      </p:to>
                                    </p:set>
                                    <p:animEffect transition="in" filter="wheel(4)">
                                      <p:cBhvr>
                                        <p:cTn id="22" dur="500"/>
                                        <p:tgtEl>
                                          <p:spTgt spid="171625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716259"/>
                                        </p:tgtEl>
                                        <p:attrNameLst>
                                          <p:attrName>style.visibility</p:attrName>
                                        </p:attrNameLst>
                                      </p:cBhvr>
                                      <p:to>
                                        <p:strVal val="visible"/>
                                      </p:to>
                                    </p:set>
                                    <p:animEffect transition="in" filter="wheel(4)">
                                      <p:cBhvr>
                                        <p:cTn id="27" dur="500"/>
                                        <p:tgtEl>
                                          <p:spTgt spid="171625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716260"/>
                                        </p:tgtEl>
                                        <p:attrNameLst>
                                          <p:attrName>style.visibility</p:attrName>
                                        </p:attrNameLst>
                                      </p:cBhvr>
                                      <p:to>
                                        <p:strVal val="visible"/>
                                      </p:to>
                                    </p:set>
                                    <p:animEffect transition="in" filter="wheel(4)">
                                      <p:cBhvr>
                                        <p:cTn id="32" dur="500"/>
                                        <p:tgtEl>
                                          <p:spTgt spid="171626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716261"/>
                                        </p:tgtEl>
                                        <p:attrNameLst>
                                          <p:attrName>style.visibility</p:attrName>
                                        </p:attrNameLst>
                                      </p:cBhvr>
                                      <p:to>
                                        <p:strVal val="visible"/>
                                      </p:to>
                                    </p:set>
                                    <p:animEffect transition="in" filter="wheel(4)">
                                      <p:cBhvr>
                                        <p:cTn id="37" dur="500"/>
                                        <p:tgtEl>
                                          <p:spTgt spid="171626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16227"/>
                                        </p:tgtEl>
                                        <p:attrNameLst>
                                          <p:attrName>style.visibility</p:attrName>
                                        </p:attrNameLst>
                                      </p:cBhvr>
                                      <p:to>
                                        <p:strVal val="visible"/>
                                      </p:to>
                                    </p:set>
                                    <p:anim calcmode="lin" valueType="num">
                                      <p:cBhvr additive="base">
                                        <p:cTn id="42" dur="1000" fill="hold"/>
                                        <p:tgtEl>
                                          <p:spTgt spid="1716227"/>
                                        </p:tgtEl>
                                        <p:attrNameLst>
                                          <p:attrName>ppt_x</p:attrName>
                                        </p:attrNameLst>
                                      </p:cBhvr>
                                      <p:tavLst>
                                        <p:tav tm="0">
                                          <p:val>
                                            <p:strVal val="1+#ppt_w/2"/>
                                          </p:val>
                                        </p:tav>
                                        <p:tav tm="100000">
                                          <p:val>
                                            <p:strVal val="#ppt_x"/>
                                          </p:val>
                                        </p:tav>
                                      </p:tavLst>
                                    </p:anim>
                                    <p:anim calcmode="lin" valueType="num">
                                      <p:cBhvr additive="base">
                                        <p:cTn id="43" dur="1000" fill="hold"/>
                                        <p:tgtEl>
                                          <p:spTgt spid="1716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6255" grpId="0"/>
      <p:bldP spid="1716256" grpId="0"/>
      <p:bldP spid="1716257" grpId="0"/>
      <p:bldP spid="1716258" grpId="0"/>
      <p:bldP spid="1716259" grpId="0"/>
      <p:bldP spid="1716260" grpId="0"/>
      <p:bldP spid="171626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idx="4294967295"/>
          </p:nvPr>
        </p:nvSpPr>
        <p:spPr bwMode="auto">
          <a:xfrm>
            <a:off x="1143000" y="228600"/>
            <a:ext cx="6705600" cy="685800"/>
          </a:xfrm>
          <a:prstGeom prst="rect">
            <a:avLst/>
          </a:prstGeom>
          <a:noFill/>
          <a:ln>
            <a:miter lim="800000"/>
            <a:headEnd/>
            <a:tailEnd/>
          </a:ln>
        </p:spPr>
        <p:txBody>
          <a:bodyPr tIns="0" bIns="0"/>
          <a:lstStyle/>
          <a:p>
            <a:pPr eaLnBrk="1" hangingPunct="1"/>
            <a:r>
              <a:rPr lang="en-US" sz="3600" dirty="0" smtClean="0"/>
              <a:t>Lesson 5: </a:t>
            </a:r>
            <a:br>
              <a:rPr lang="en-US" sz="3600" dirty="0" smtClean="0"/>
            </a:br>
            <a:r>
              <a:rPr lang="en-US" sz="3600" dirty="0" smtClean="0"/>
              <a:t>Capture Payroll/Labor Costs </a:t>
            </a:r>
          </a:p>
        </p:txBody>
      </p:sp>
      <p:sp>
        <p:nvSpPr>
          <p:cNvPr id="507908" name="Rectangle 3"/>
          <p:cNvSpPr>
            <a:spLocks noChangeArrowheads="1"/>
          </p:cNvSpPr>
          <p:nvPr/>
        </p:nvSpPr>
        <p:spPr bwMode="auto">
          <a:xfrm>
            <a:off x="457200" y="1905000"/>
            <a:ext cx="8458200" cy="3733800"/>
          </a:xfrm>
          <a:prstGeom prst="rect">
            <a:avLst/>
          </a:prstGeom>
          <a:noFill/>
          <a:ln w="9525">
            <a:noFill/>
            <a:miter lim="800000"/>
            <a:headEnd/>
            <a:tailEnd/>
          </a:ln>
        </p:spPr>
        <p:txBody>
          <a:bodyPr/>
          <a:lstStyle/>
          <a:p>
            <a:pPr marL="342900" indent="-342900" algn="l">
              <a:spcBef>
                <a:spcPct val="20000"/>
              </a:spcBef>
              <a:buClrTx/>
            </a:pPr>
            <a:r>
              <a:rPr lang="en-US" dirty="0"/>
              <a:t>Objective(s):</a:t>
            </a:r>
          </a:p>
          <a:p>
            <a:pPr marL="342900" indent="-342900" algn="l">
              <a:spcBef>
                <a:spcPct val="20000"/>
              </a:spcBef>
              <a:buClrTx/>
              <a:buFontTx/>
              <a:buChar char="•"/>
            </a:pPr>
            <a:r>
              <a:rPr lang="en-US" b="0" dirty="0"/>
              <a:t>To understand how payroll and labor costs can be captured, maintenance required, and what information can be reported/analyzed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itle 1"/>
          <p:cNvSpPr>
            <a:spLocks noGrp="1"/>
          </p:cNvSpPr>
          <p:nvPr>
            <p:ph type="title" idx="4294967295"/>
          </p:nvPr>
        </p:nvSpPr>
        <p:spPr bwMode="auto">
          <a:xfrm>
            <a:off x="1066800" y="228600"/>
            <a:ext cx="7010400" cy="944562"/>
          </a:xfrm>
          <a:prstGeom prst="rect">
            <a:avLst/>
          </a:prstGeom>
          <a:noFill/>
          <a:ln>
            <a:miter lim="800000"/>
            <a:headEnd/>
            <a:tailEnd/>
          </a:ln>
        </p:spPr>
        <p:txBody>
          <a:bodyPr/>
          <a:lstStyle/>
          <a:p>
            <a:r>
              <a:rPr lang="en-US" sz="3600" dirty="0" smtClean="0"/>
              <a:t>Payroll vs. Labor Process </a:t>
            </a:r>
          </a:p>
        </p:txBody>
      </p:sp>
      <p:sp>
        <p:nvSpPr>
          <p:cNvPr id="35843" name="Rectangle 4"/>
          <p:cNvSpPr>
            <a:spLocks noGrp="1" noChangeArrowheads="1"/>
          </p:cNvSpPr>
          <p:nvPr>
            <p:ph type="body" idx="4294967295"/>
          </p:nvPr>
        </p:nvSpPr>
        <p:spPr bwMode="auto">
          <a:xfrm>
            <a:off x="533400" y="1447800"/>
            <a:ext cx="8229600" cy="4876800"/>
          </a:xfrm>
          <a:prstGeom prst="rect">
            <a:avLst/>
          </a:prstGeom>
          <a:noFill/>
          <a:ln>
            <a:miter lim="800000"/>
            <a:headEnd/>
            <a:tailEnd/>
          </a:ln>
        </p:spPr>
        <p:txBody>
          <a:bodyPr/>
          <a:lstStyle/>
          <a:p>
            <a:pPr>
              <a:lnSpc>
                <a:spcPct val="90000"/>
              </a:lnSpc>
            </a:pPr>
            <a:r>
              <a:rPr lang="en-US" dirty="0" smtClean="0"/>
              <a:t>Payroll Process - the tracking of time for attendance purposes and corresponding payment to employees as well as accruing for work performed but not yet paid</a:t>
            </a:r>
          </a:p>
          <a:p>
            <a:pPr lvl="1">
              <a:lnSpc>
                <a:spcPct val="90000"/>
              </a:lnSpc>
              <a:buFontTx/>
              <a:buNone/>
            </a:pPr>
            <a:endParaRPr lang="en-US" sz="2400" dirty="0" smtClean="0"/>
          </a:p>
          <a:p>
            <a:pPr lvl="1">
              <a:lnSpc>
                <a:spcPct val="90000"/>
              </a:lnSpc>
              <a:buFontTx/>
              <a:buNone/>
            </a:pPr>
            <a:endParaRPr lang="en-US" sz="2400" dirty="0" smtClean="0"/>
          </a:p>
          <a:p>
            <a:pPr>
              <a:lnSpc>
                <a:spcPct val="90000"/>
              </a:lnSpc>
            </a:pPr>
            <a:r>
              <a:rPr lang="en-US" dirty="0" smtClean="0"/>
              <a:t>Labor Process  - the tracking of time for recordation to a specific cost of outputs (services, customers, course, etc.)</a:t>
            </a:r>
          </a:p>
        </p:txBody>
      </p:sp>
      <p:sp>
        <p:nvSpPr>
          <p:cNvPr id="512003"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gn="l" eaLnBrk="0" hangingPunct="0">
              <a:lnSpc>
                <a:spcPct val="90000"/>
              </a:lnSpc>
              <a:spcBef>
                <a:spcPct val="20000"/>
              </a:spcBef>
              <a:buClrTx/>
            </a:pPr>
            <a:endParaRPr lang="en-US" sz="24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bg/>
                                          </p:spTgt>
                                        </p:tgtEl>
                                        <p:attrNameLst>
                                          <p:attrName>style.visibility</p:attrName>
                                        </p:attrNameLst>
                                      </p:cBhvr>
                                      <p:to>
                                        <p:strVal val="visible"/>
                                      </p:to>
                                    </p:set>
                                    <p:anim calcmode="lin" valueType="num">
                                      <p:cBhvr additive="base">
                                        <p:cTn id="7" dur="500" fill="hold"/>
                                        <p:tgtEl>
                                          <p:spTgt spid="3584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 calcmode="lin" valueType="num">
                                      <p:cBhvr additive="base">
                                        <p:cTn id="19"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idx="4294967295"/>
          </p:nvPr>
        </p:nvSpPr>
        <p:spPr bwMode="auto">
          <a:xfrm>
            <a:off x="457200" y="152400"/>
            <a:ext cx="8229600" cy="1143000"/>
          </a:xfrm>
          <a:prstGeom prst="rect">
            <a:avLst/>
          </a:prstGeom>
          <a:noFill/>
          <a:ln>
            <a:miter lim="800000"/>
            <a:headEnd/>
            <a:tailEnd/>
          </a:ln>
        </p:spPr>
        <p:txBody>
          <a:bodyPr/>
          <a:lstStyle/>
          <a:p>
            <a:r>
              <a:rPr lang="en-US" sz="3600" dirty="0" smtClean="0"/>
              <a:t>Capture Payroll/Labor Costs</a:t>
            </a:r>
            <a:br>
              <a:rPr lang="en-US" sz="3600" dirty="0" smtClean="0"/>
            </a:br>
            <a:r>
              <a:rPr lang="en-US" sz="3600" dirty="0" smtClean="0"/>
              <a:t>Time Tracking vs. Attendance</a:t>
            </a:r>
          </a:p>
        </p:txBody>
      </p:sp>
      <p:graphicFrame>
        <p:nvGraphicFramePr>
          <p:cNvPr id="514051" name="Group 3"/>
          <p:cNvGraphicFramePr>
            <a:graphicFrameLocks noGrp="1"/>
          </p:cNvGraphicFramePr>
          <p:nvPr/>
        </p:nvGraphicFramePr>
        <p:xfrm>
          <a:off x="228600" y="1600200"/>
          <a:ext cx="6096000" cy="2119314"/>
        </p:xfrm>
        <a:graphic>
          <a:graphicData uri="http://schemas.openxmlformats.org/drawingml/2006/table">
            <a:tbl>
              <a:tblPr/>
              <a:tblGrid>
                <a:gridCol w="1371600"/>
                <a:gridCol w="660400"/>
                <a:gridCol w="923925"/>
                <a:gridCol w="923925"/>
                <a:gridCol w="922338"/>
                <a:gridCol w="647700"/>
                <a:gridCol w="646112"/>
              </a:tblGrid>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Mon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Tues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Wed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Thur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Fri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Bob Dylan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54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Bob Dylan- Holiday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graphicFrame>
        <p:nvGraphicFramePr>
          <p:cNvPr id="514093" name="Group 45"/>
          <p:cNvGraphicFramePr>
            <a:graphicFrameLocks noGrp="1"/>
          </p:cNvGraphicFramePr>
          <p:nvPr/>
        </p:nvGraphicFramePr>
        <p:xfrm>
          <a:off x="2743200" y="3900488"/>
          <a:ext cx="5943600" cy="2653348"/>
        </p:xfrm>
        <a:graphic>
          <a:graphicData uri="http://schemas.openxmlformats.org/drawingml/2006/table">
            <a:tbl>
              <a:tblPr/>
              <a:tblGrid>
                <a:gridCol w="1468438"/>
                <a:gridCol w="811212"/>
                <a:gridCol w="814388"/>
                <a:gridCol w="814387"/>
                <a:gridCol w="814388"/>
                <a:gridCol w="650875"/>
                <a:gridCol w="569912"/>
              </a:tblGrid>
              <a:tr h="622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Bob Dylan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Mon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Tues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Wed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Thur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Fri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Land Ops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Maint. Work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66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Idle 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55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Holiday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grpSp>
        <p:nvGrpSpPr>
          <p:cNvPr id="2" name="Group 103"/>
          <p:cNvGrpSpPr>
            <a:grpSpLocks/>
          </p:cNvGrpSpPr>
          <p:nvPr/>
        </p:nvGrpSpPr>
        <p:grpSpPr bwMode="auto">
          <a:xfrm>
            <a:off x="6705600" y="1676400"/>
            <a:ext cx="1600200" cy="838200"/>
            <a:chOff x="4224" y="1056"/>
            <a:chExt cx="1008" cy="528"/>
          </a:xfrm>
        </p:grpSpPr>
        <p:sp>
          <p:nvSpPr>
            <p:cNvPr id="7" name="AutoShape 2"/>
            <p:cNvSpPr>
              <a:spLocks noChangeArrowheads="1"/>
            </p:cNvSpPr>
            <p:nvPr/>
          </p:nvSpPr>
          <p:spPr bwMode="auto">
            <a:xfrm>
              <a:off x="4224" y="1056"/>
              <a:ext cx="1008" cy="528"/>
            </a:xfrm>
            <a:prstGeom prst="wedgeRectCallout">
              <a:avLst>
                <a:gd name="adj1" fmla="val -90375"/>
                <a:gd name="adj2" fmla="val 165153"/>
              </a:avLst>
            </a:prstGeom>
            <a:gradFill rotWithShape="1">
              <a:gsLst>
                <a:gs pos="0">
                  <a:srgbClr val="FFFF66"/>
                </a:gs>
                <a:gs pos="50000">
                  <a:srgbClr val="FFFFFF"/>
                </a:gs>
                <a:gs pos="100000">
                  <a:srgbClr val="FFFF66"/>
                </a:gs>
              </a:gsLst>
              <a:lin ang="5400000" scaled="1"/>
            </a:gradFill>
            <a:ln w="12700" algn="ctr">
              <a:solidFill>
                <a:schemeClr val="tx1"/>
              </a:solidFill>
              <a:miter lim="800000"/>
              <a:headEnd/>
              <a:tailEnd/>
            </a:ln>
          </p:spPr>
          <p:txBody>
            <a:bodyPr lIns="92075" tIns="0" rIns="92075" bIns="0"/>
            <a:lstStyle/>
            <a:p>
              <a:endParaRPr lang="en-US" dirty="0"/>
            </a:p>
          </p:txBody>
        </p:sp>
        <p:sp>
          <p:nvSpPr>
            <p:cNvPr id="9" name="Rectangle 13"/>
            <p:cNvSpPr>
              <a:spLocks noChangeArrowheads="1"/>
            </p:cNvSpPr>
            <p:nvPr/>
          </p:nvSpPr>
          <p:spPr bwMode="auto">
            <a:xfrm>
              <a:off x="4320" y="1056"/>
              <a:ext cx="803" cy="174"/>
            </a:xfrm>
            <a:prstGeom prst="rect">
              <a:avLst/>
            </a:prstGeom>
            <a:noFill/>
            <a:ln w="9525">
              <a:noFill/>
              <a:miter lim="800000"/>
              <a:headEnd/>
              <a:tailEnd/>
            </a:ln>
          </p:spPr>
          <p:txBody>
            <a:bodyPr wrap="none">
              <a:spAutoFit/>
            </a:bodyPr>
            <a:lstStyle/>
            <a:p>
              <a:pPr algn="l">
                <a:buClrTx/>
              </a:pPr>
              <a:r>
                <a:rPr lang="en-US" sz="1200" dirty="0"/>
                <a:t>ATTENDANCE </a:t>
              </a:r>
            </a:p>
          </p:txBody>
        </p:sp>
        <p:pic>
          <p:nvPicPr>
            <p:cNvPr id="202754" name="Picture 2" descr="C:\Users\SMinnick\AppData\Local\Microsoft\Windows\Temporary Internet Files\Content.IE5\RUWXS8TJ\MCj04398240000[1].png"/>
            <p:cNvPicPr>
              <a:picLocks noChangeAspect="1" noChangeArrowheads="1"/>
            </p:cNvPicPr>
            <p:nvPr/>
          </p:nvPicPr>
          <p:blipFill>
            <a:blip r:embed="rId3" cstate="print"/>
            <a:srcRect/>
            <a:stretch>
              <a:fillRect/>
            </a:stretch>
          </p:blipFill>
          <p:spPr bwMode="auto">
            <a:xfrm>
              <a:off x="4416" y="1200"/>
              <a:ext cx="576" cy="336"/>
            </a:xfrm>
            <a:prstGeom prst="rect">
              <a:avLst/>
            </a:prstGeom>
            <a:noFill/>
            <a:ln w="9525">
              <a:noFill/>
              <a:miter lim="800000"/>
              <a:headEnd/>
              <a:tailEnd/>
            </a:ln>
          </p:spPr>
        </p:pic>
      </p:grpSp>
      <p:grpSp>
        <p:nvGrpSpPr>
          <p:cNvPr id="3" name="Group 107"/>
          <p:cNvGrpSpPr>
            <a:grpSpLocks/>
          </p:cNvGrpSpPr>
          <p:nvPr/>
        </p:nvGrpSpPr>
        <p:grpSpPr bwMode="auto">
          <a:xfrm>
            <a:off x="304800" y="4800600"/>
            <a:ext cx="1676400" cy="1066800"/>
            <a:chOff x="192" y="3024"/>
            <a:chExt cx="1056" cy="672"/>
          </a:xfrm>
        </p:grpSpPr>
        <p:sp>
          <p:nvSpPr>
            <p:cNvPr id="12" name="AutoShape 2"/>
            <p:cNvSpPr>
              <a:spLocks noChangeArrowheads="1"/>
            </p:cNvSpPr>
            <p:nvPr/>
          </p:nvSpPr>
          <p:spPr bwMode="auto">
            <a:xfrm>
              <a:off x="192" y="3024"/>
              <a:ext cx="1056" cy="672"/>
            </a:xfrm>
            <a:prstGeom prst="wedgeRectCallout">
              <a:avLst>
                <a:gd name="adj1" fmla="val 93657"/>
                <a:gd name="adj2" fmla="val -22319"/>
              </a:avLst>
            </a:prstGeom>
            <a:gradFill rotWithShape="1">
              <a:gsLst>
                <a:gs pos="0">
                  <a:srgbClr val="FFFF66"/>
                </a:gs>
                <a:gs pos="50000">
                  <a:srgbClr val="FFFFFF"/>
                </a:gs>
                <a:gs pos="100000">
                  <a:srgbClr val="FFFF66"/>
                </a:gs>
              </a:gsLst>
              <a:lin ang="5400000" scaled="1"/>
            </a:gradFill>
            <a:ln w="12700" algn="ctr">
              <a:solidFill>
                <a:schemeClr val="tx1"/>
              </a:solidFill>
              <a:miter lim="800000"/>
              <a:headEnd/>
              <a:tailEnd/>
            </a:ln>
          </p:spPr>
          <p:txBody>
            <a:bodyPr lIns="92075" tIns="0" rIns="92075" bIns="0"/>
            <a:lstStyle/>
            <a:p>
              <a:endParaRPr lang="en-US" dirty="0"/>
            </a:p>
          </p:txBody>
        </p:sp>
        <p:pic>
          <p:nvPicPr>
            <p:cNvPr id="202755" name="Picture 3" descr="C:\Program Files\Microsoft Office\MEDIA\CAGCAT10\j0234131.wmf"/>
            <p:cNvPicPr>
              <a:picLocks noChangeAspect="1" noChangeArrowheads="1"/>
            </p:cNvPicPr>
            <p:nvPr/>
          </p:nvPicPr>
          <p:blipFill>
            <a:blip r:embed="rId4" cstate="print"/>
            <a:srcRect/>
            <a:stretch>
              <a:fillRect/>
            </a:stretch>
          </p:blipFill>
          <p:spPr bwMode="auto">
            <a:xfrm>
              <a:off x="432" y="3168"/>
              <a:ext cx="471" cy="501"/>
            </a:xfrm>
            <a:prstGeom prst="rect">
              <a:avLst/>
            </a:prstGeom>
            <a:noFill/>
            <a:ln w="9525">
              <a:noFill/>
              <a:miter lim="800000"/>
              <a:headEnd/>
              <a:tailEnd/>
            </a:ln>
          </p:spPr>
        </p:pic>
        <p:sp>
          <p:nvSpPr>
            <p:cNvPr id="13" name="Rectangle 13"/>
            <p:cNvSpPr>
              <a:spLocks noChangeArrowheads="1"/>
            </p:cNvSpPr>
            <p:nvPr/>
          </p:nvSpPr>
          <p:spPr bwMode="auto">
            <a:xfrm>
              <a:off x="288" y="3072"/>
              <a:ext cx="914" cy="174"/>
            </a:xfrm>
            <a:prstGeom prst="rect">
              <a:avLst/>
            </a:prstGeom>
            <a:noFill/>
            <a:ln w="9525">
              <a:noFill/>
              <a:miter lim="800000"/>
              <a:headEnd/>
              <a:tailEnd/>
            </a:ln>
          </p:spPr>
          <p:txBody>
            <a:bodyPr wrap="none">
              <a:spAutoFit/>
            </a:bodyPr>
            <a:lstStyle/>
            <a:p>
              <a:pPr algn="l">
                <a:buClrTx/>
              </a:pPr>
              <a:r>
                <a:rPr lang="en-US" sz="1200" dirty="0"/>
                <a:t>TIME TRACKING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051"/>
                                        </p:tgtEl>
                                        <p:attrNameLst>
                                          <p:attrName>style.visibility</p:attrName>
                                        </p:attrNameLst>
                                      </p:cBhvr>
                                      <p:to>
                                        <p:strVal val="visible"/>
                                      </p:to>
                                    </p:set>
                                    <p:animEffect transition="in" filter="fade">
                                      <p:cBhvr>
                                        <p:cTn id="7" dur="2000"/>
                                        <p:tgtEl>
                                          <p:spTgt spid="51405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514093"/>
                                        </p:tgtEl>
                                        <p:attrNameLst>
                                          <p:attrName>style.visibility</p:attrName>
                                        </p:attrNameLst>
                                      </p:cBhvr>
                                      <p:to>
                                        <p:strVal val="visible"/>
                                      </p:to>
                                    </p:set>
                                    <p:anim calcmode="lin" valueType="num">
                                      <p:cBhvr>
                                        <p:cTn id="15" dur="1000" fill="hold"/>
                                        <p:tgtEl>
                                          <p:spTgt spid="514093"/>
                                        </p:tgtEl>
                                        <p:attrNameLst>
                                          <p:attrName>ppt_w</p:attrName>
                                        </p:attrNameLst>
                                      </p:cBhvr>
                                      <p:tavLst>
                                        <p:tav tm="0">
                                          <p:val>
                                            <p:strVal val="#ppt_w*0.70"/>
                                          </p:val>
                                        </p:tav>
                                        <p:tav tm="100000">
                                          <p:val>
                                            <p:strVal val="#ppt_w"/>
                                          </p:val>
                                        </p:tav>
                                      </p:tavLst>
                                    </p:anim>
                                    <p:anim calcmode="lin" valueType="num">
                                      <p:cBhvr>
                                        <p:cTn id="16" dur="1000" fill="hold"/>
                                        <p:tgtEl>
                                          <p:spTgt spid="514093"/>
                                        </p:tgtEl>
                                        <p:attrNameLst>
                                          <p:attrName>ppt_h</p:attrName>
                                        </p:attrNameLst>
                                      </p:cBhvr>
                                      <p:tavLst>
                                        <p:tav tm="0">
                                          <p:val>
                                            <p:strVal val="#ppt_h"/>
                                          </p:val>
                                        </p:tav>
                                        <p:tav tm="100000">
                                          <p:val>
                                            <p:strVal val="#ppt_h"/>
                                          </p:val>
                                        </p:tav>
                                      </p:tavLst>
                                    </p:anim>
                                    <p:animEffect transition="in" filter="fade">
                                      <p:cBhvr>
                                        <p:cTn id="17" dur="1000"/>
                                        <p:tgtEl>
                                          <p:spTgt spid="514093"/>
                                        </p:tgtEl>
                                      </p:cBhvr>
                                    </p:animEffect>
                                  </p:childTnLst>
                                </p:cTn>
                              </p:par>
                              <p:par>
                                <p:cTn id="18" presetID="55"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itle 3"/>
          <p:cNvSpPr>
            <a:spLocks noGrp="1"/>
          </p:cNvSpPr>
          <p:nvPr>
            <p:ph type="title" idx="4294967295"/>
          </p:nvPr>
        </p:nvSpPr>
        <p:spPr bwMode="auto">
          <a:xfrm>
            <a:off x="381000" y="304800"/>
            <a:ext cx="8229600" cy="1143000"/>
          </a:xfrm>
          <a:prstGeom prst="rect">
            <a:avLst/>
          </a:prstGeom>
          <a:noFill/>
          <a:ln>
            <a:miter lim="800000"/>
            <a:headEnd/>
            <a:tailEnd/>
          </a:ln>
        </p:spPr>
        <p:txBody>
          <a:bodyPr/>
          <a:lstStyle/>
          <a:p>
            <a:r>
              <a:rPr lang="en-US" sz="3600" dirty="0" smtClean="0"/>
              <a:t>Capture Civilian Payroll Costs</a:t>
            </a:r>
            <a:br>
              <a:rPr lang="en-US" sz="3600" dirty="0" smtClean="0"/>
            </a:br>
            <a:r>
              <a:rPr lang="en-US" sz="3600" dirty="0" smtClean="0"/>
              <a:t>Overview</a:t>
            </a:r>
          </a:p>
        </p:txBody>
      </p:sp>
      <p:sp>
        <p:nvSpPr>
          <p:cNvPr id="6" name="Text Placeholder 5"/>
          <p:cNvSpPr>
            <a:spLocks noGrp="1"/>
          </p:cNvSpPr>
          <p:nvPr>
            <p:ph type="body" idx="4294967295"/>
          </p:nvPr>
        </p:nvSpPr>
        <p:spPr>
          <a:xfrm>
            <a:off x="381000" y="1722438"/>
            <a:ext cx="8229600" cy="4525962"/>
          </a:xfrm>
          <a:prstGeom prst="rect">
            <a:avLst/>
          </a:prstGeom>
        </p:spPr>
        <p:txBody>
          <a:bodyPr/>
          <a:lstStyle/>
          <a:p>
            <a:pPr>
              <a:lnSpc>
                <a:spcPct val="90000"/>
              </a:lnSpc>
            </a:pPr>
            <a:r>
              <a:rPr lang="en-US" sz="2400" dirty="0" smtClean="0"/>
              <a:t>DCPS remains the operational system for calculating and disbursing Civilian payroll</a:t>
            </a:r>
          </a:p>
          <a:p>
            <a:pPr>
              <a:lnSpc>
                <a:spcPct val="90000"/>
              </a:lnSpc>
            </a:pPr>
            <a:r>
              <a:rPr lang="en-US" sz="2400" dirty="0" smtClean="0"/>
              <a:t>Reports gross disbursements from ARMY</a:t>
            </a:r>
          </a:p>
          <a:p>
            <a:pPr>
              <a:lnSpc>
                <a:spcPct val="90000"/>
              </a:lnSpc>
            </a:pPr>
            <a:r>
              <a:rPr lang="en-US" sz="2400" dirty="0" smtClean="0"/>
              <a:t>Utilizes Primary Cost Elements </a:t>
            </a:r>
          </a:p>
          <a:p>
            <a:pPr>
              <a:lnSpc>
                <a:spcPct val="90000"/>
              </a:lnSpc>
            </a:pPr>
            <a:r>
              <a:rPr lang="en-US" sz="2400" dirty="0" smtClean="0"/>
              <a:t>Accruals for work earned but not paid is also a part of the GFEBS payroll process</a:t>
            </a:r>
          </a:p>
          <a:p>
            <a:pPr>
              <a:lnSpc>
                <a:spcPct val="90000"/>
              </a:lnSpc>
            </a:pPr>
            <a:r>
              <a:rPr lang="en-US" sz="2400" dirty="0" smtClean="0"/>
              <a:t>DCPS line of account changes with GFEBS</a:t>
            </a:r>
          </a:p>
          <a:p>
            <a:pPr lvl="1">
              <a:lnSpc>
                <a:spcPct val="90000"/>
              </a:lnSpc>
            </a:pPr>
            <a:r>
              <a:rPr lang="en-US" sz="2000" dirty="0" smtClean="0"/>
              <a:t>No more APCs/JONOs therefore a cost object had to be utilized</a:t>
            </a:r>
          </a:p>
          <a:p>
            <a:pPr lvl="1">
              <a:lnSpc>
                <a:spcPct val="90000"/>
              </a:lnSpc>
            </a:pPr>
            <a:r>
              <a:rPr lang="en-US" sz="2000" dirty="0" smtClean="0"/>
              <a:t>DCPS doesn’t support all the GFEBS cost objects</a:t>
            </a:r>
          </a:p>
          <a:p>
            <a:pPr lvl="1">
              <a:lnSpc>
                <a:spcPct val="90000"/>
              </a:lnSpc>
            </a:pPr>
            <a:r>
              <a:rPr lang="en-US" sz="2000" dirty="0" smtClean="0"/>
              <a:t>People are management within Cost Centers</a:t>
            </a:r>
          </a:p>
          <a:p>
            <a:pPr lvl="1">
              <a:lnSpc>
                <a:spcPct val="90000"/>
              </a:lnSpc>
            </a:pPr>
            <a:r>
              <a:rPr lang="en-US" sz="2000" dirty="0" smtClean="0"/>
              <a:t>Within GFEBS ALL Payroll costs post to a Cost Center and then most be associated with the products/services/customers</a:t>
            </a:r>
          </a:p>
          <a:p>
            <a:pPr>
              <a:lnSpc>
                <a:spcPct val="90000"/>
              </a:lnSpc>
            </a:pPr>
            <a:endParaRPr lang="en-US" sz="2400" dirty="0" smtClean="0"/>
          </a:p>
          <a:p>
            <a:pPr>
              <a:lnSpc>
                <a:spcPct val="90000"/>
              </a:lnSpc>
            </a:pPr>
            <a:endParaRPr lang="en-US" sz="2400" dirty="0" smtClean="0"/>
          </a:p>
          <a:p>
            <a:pPr lvl="1">
              <a:lnSpc>
                <a:spcPct val="90000"/>
              </a:lnSpc>
              <a:buFontTx/>
              <a:buNone/>
            </a:pP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Cost Element Uses</a:t>
            </a:r>
          </a:p>
        </p:txBody>
      </p:sp>
      <p:sp>
        <p:nvSpPr>
          <p:cNvPr id="315395" name="Rectangle 3"/>
          <p:cNvSpPr>
            <a:spLocks noGrp="1" noChangeArrowheads="1"/>
          </p:cNvSpPr>
          <p:nvPr>
            <p:ph type="body" idx="4294967295"/>
          </p:nvPr>
        </p:nvSpPr>
        <p:spPr bwMode="auto">
          <a:xfrm>
            <a:off x="457200" y="1600200"/>
            <a:ext cx="8229600" cy="4876800"/>
          </a:xfrm>
          <a:prstGeom prst="rect">
            <a:avLst/>
          </a:prstGeom>
          <a:noFill/>
          <a:ln>
            <a:miter lim="800000"/>
            <a:headEnd/>
            <a:tailEnd/>
          </a:ln>
        </p:spPr>
        <p:txBody>
          <a:bodyPr/>
          <a:lstStyle/>
          <a:p>
            <a:pPr eaLnBrk="1" hangingPunct="1">
              <a:lnSpc>
                <a:spcPct val="90000"/>
              </a:lnSpc>
            </a:pPr>
            <a:r>
              <a:rPr lang="en-US" sz="2400" dirty="0" smtClean="0"/>
              <a:t>Capture actual costs (expenditures, imputed costs, allocations, etc.)</a:t>
            </a:r>
          </a:p>
          <a:p>
            <a:pPr eaLnBrk="1" hangingPunct="1">
              <a:lnSpc>
                <a:spcPct val="90000"/>
              </a:lnSpc>
            </a:pPr>
            <a:r>
              <a:rPr lang="en-US" sz="2400" dirty="0" smtClean="0"/>
              <a:t>Plan cost by organizations (Cost Centers), activity types or products/services</a:t>
            </a:r>
          </a:p>
          <a:p>
            <a:pPr eaLnBrk="1" hangingPunct="1">
              <a:lnSpc>
                <a:spcPct val="90000"/>
              </a:lnSpc>
            </a:pPr>
            <a:r>
              <a:rPr lang="en-US" sz="2400" dirty="0" smtClean="0"/>
              <a:t>Reporting of individual expense categories or grouped together to support internal (management) and external (OMB/SFIS) reports</a:t>
            </a:r>
          </a:p>
          <a:p>
            <a:pPr eaLnBrk="1" hangingPunct="1">
              <a:lnSpc>
                <a:spcPct val="90000"/>
              </a:lnSpc>
            </a:pPr>
            <a:r>
              <a:rPr lang="en-US" sz="2400" dirty="0" smtClean="0"/>
              <a:t>Move costs from one org/location to another: e.g. similar to some “cost transfers” currently performed</a:t>
            </a:r>
          </a:p>
          <a:p>
            <a:pPr eaLnBrk="1" hangingPunct="1">
              <a:lnSpc>
                <a:spcPct val="90000"/>
              </a:lnSpc>
            </a:pPr>
            <a:r>
              <a:rPr lang="en-US" sz="2400" dirty="0" smtClean="0"/>
              <a:t>Primary (consumed from outside) versus Secondary (consumed from inside)</a:t>
            </a:r>
          </a:p>
          <a:p>
            <a:pPr eaLnBrk="1" hangingPunct="1">
              <a:lnSpc>
                <a:spcPct val="90000"/>
              </a:lnSpc>
            </a:pPr>
            <a:r>
              <a:rPr lang="en-US" sz="2400" dirty="0" smtClean="0"/>
              <a:t>Maintain debit/credit integrity for expense related postings within the Controlling component of GFEBS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idx="4294967295"/>
          </p:nvPr>
        </p:nvSpPr>
        <p:spPr bwMode="auto">
          <a:xfrm>
            <a:off x="533400" y="228600"/>
            <a:ext cx="8229600" cy="1143000"/>
          </a:xfrm>
          <a:prstGeom prst="rect">
            <a:avLst/>
          </a:prstGeom>
          <a:noFill/>
          <a:ln>
            <a:miter lim="800000"/>
            <a:headEnd/>
            <a:tailEnd/>
          </a:ln>
        </p:spPr>
        <p:txBody>
          <a:bodyPr/>
          <a:lstStyle/>
          <a:p>
            <a:r>
              <a:rPr lang="en-US" sz="3600" dirty="0" smtClean="0"/>
              <a:t>Capture Civilian Payroll Costs</a:t>
            </a:r>
            <a:br>
              <a:rPr lang="en-US" sz="3600" dirty="0" smtClean="0"/>
            </a:br>
            <a:r>
              <a:rPr lang="en-US" sz="3600" dirty="0" smtClean="0"/>
              <a:t>Ongoing</a:t>
            </a:r>
          </a:p>
        </p:txBody>
      </p:sp>
      <p:sp>
        <p:nvSpPr>
          <p:cNvPr id="518147" name="Rectangle 3"/>
          <p:cNvSpPr>
            <a:spLocks noGrp="1" noChangeArrowheads="1"/>
          </p:cNvSpPr>
          <p:nvPr>
            <p:ph type="body" idx="4294967295"/>
          </p:nvPr>
        </p:nvSpPr>
        <p:spPr bwMode="auto">
          <a:xfrm>
            <a:off x="381000" y="1828800"/>
            <a:ext cx="8229600" cy="4648200"/>
          </a:xfrm>
          <a:prstGeom prst="rect">
            <a:avLst/>
          </a:prstGeom>
          <a:noFill/>
          <a:ln>
            <a:miter lim="800000"/>
            <a:headEnd/>
            <a:tailEnd/>
          </a:ln>
        </p:spPr>
        <p:txBody>
          <a:bodyPr/>
          <a:lstStyle/>
          <a:p>
            <a:r>
              <a:rPr lang="en-US" dirty="0" smtClean="0"/>
              <a:t>DCPS Employee LOA</a:t>
            </a:r>
          </a:p>
          <a:p>
            <a:pPr lvl="1"/>
            <a:r>
              <a:rPr lang="en-US" dirty="0" smtClean="0"/>
              <a:t>When people shift organizations they need to update the Cost Center in the record</a:t>
            </a:r>
          </a:p>
          <a:p>
            <a:pPr lvl="1"/>
            <a:r>
              <a:rPr lang="en-US" dirty="0" smtClean="0"/>
              <a:t>On the Employee LOA an Activity Type is assigned as well</a:t>
            </a:r>
          </a:p>
          <a:p>
            <a:pPr lvl="2"/>
            <a:r>
              <a:rPr lang="en-US" dirty="0" smtClean="0"/>
              <a:t>Identifies type of resource pool - e.g. Budget/Accounting</a:t>
            </a:r>
          </a:p>
          <a:p>
            <a:pPr lvl="2"/>
            <a:r>
              <a:rPr lang="en-US" dirty="0" smtClean="0"/>
              <a:t>Is utilized to charge out for organizations doing Labor Tracking</a:t>
            </a:r>
          </a:p>
          <a:p>
            <a:pPr lvl="2"/>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le 1"/>
          <p:cNvSpPr>
            <a:spLocks noGrp="1"/>
          </p:cNvSpPr>
          <p:nvPr>
            <p:ph type="title" idx="4294967295"/>
          </p:nvPr>
        </p:nvSpPr>
        <p:spPr bwMode="auto">
          <a:xfrm>
            <a:off x="1143000" y="304800"/>
            <a:ext cx="7010400" cy="944562"/>
          </a:xfrm>
          <a:prstGeom prst="rect">
            <a:avLst/>
          </a:prstGeom>
          <a:noFill/>
          <a:ln>
            <a:miter lim="800000"/>
            <a:headEnd/>
            <a:tailEnd/>
          </a:ln>
        </p:spPr>
        <p:txBody>
          <a:bodyPr/>
          <a:lstStyle/>
          <a:p>
            <a:r>
              <a:rPr lang="en-US" sz="3600" dirty="0" smtClean="0"/>
              <a:t>Capture Civilian Payroll Costs</a:t>
            </a:r>
            <a:br>
              <a:rPr lang="en-US" sz="3600" dirty="0" smtClean="0"/>
            </a:br>
            <a:r>
              <a:rPr lang="en-US" sz="3600" dirty="0" smtClean="0"/>
              <a:t>Analysis</a:t>
            </a:r>
          </a:p>
        </p:txBody>
      </p:sp>
      <p:sp>
        <p:nvSpPr>
          <p:cNvPr id="520195" name="Content Placeholder 2"/>
          <p:cNvSpPr>
            <a:spLocks noGrp="1"/>
          </p:cNvSpPr>
          <p:nvPr>
            <p:ph idx="4294967295"/>
          </p:nvPr>
        </p:nvSpPr>
        <p:spPr bwMode="auto">
          <a:xfrm>
            <a:off x="304800" y="1524000"/>
            <a:ext cx="8229600" cy="4906963"/>
          </a:xfrm>
          <a:prstGeom prst="rect">
            <a:avLst/>
          </a:prstGeom>
          <a:noFill/>
          <a:ln>
            <a:miter lim="800000"/>
            <a:headEnd/>
            <a:tailEnd/>
          </a:ln>
        </p:spPr>
        <p:txBody>
          <a:bodyPr/>
          <a:lstStyle/>
          <a:p>
            <a:r>
              <a:rPr lang="en-US" sz="2400" dirty="0" smtClean="0"/>
              <a:t>Payroll reporting provides</a:t>
            </a:r>
          </a:p>
          <a:p>
            <a:pPr lvl="1"/>
            <a:r>
              <a:rPr lang="en-US" sz="2000" dirty="0" smtClean="0"/>
              <a:t>Payroll costs per organization</a:t>
            </a:r>
          </a:p>
          <a:p>
            <a:pPr lvl="1"/>
            <a:r>
              <a:rPr lang="en-US" sz="2000" dirty="0" smtClean="0"/>
              <a:t>Information by employee by budget address</a:t>
            </a:r>
          </a:p>
          <a:p>
            <a:pPr lvl="1"/>
            <a:r>
              <a:rPr lang="en-US" sz="2000" dirty="0" smtClean="0"/>
              <a:t>Visibility over paid hrs by pay type/GRC – REG, OT, Holiday</a:t>
            </a:r>
          </a:p>
          <a:p>
            <a:pPr lvl="1"/>
            <a:r>
              <a:rPr lang="en-US" sz="2000" dirty="0" smtClean="0"/>
              <a:t>C-type information</a:t>
            </a:r>
          </a:p>
          <a:p>
            <a:pPr lvl="1"/>
            <a:r>
              <a:rPr lang="en-US" sz="2000" dirty="0" smtClean="0"/>
              <a:t>Variance analysis showing Employee Actuals versus Std. Rate charged out</a:t>
            </a:r>
          </a:p>
        </p:txBody>
      </p:sp>
      <p:sp>
        <p:nvSpPr>
          <p:cNvPr id="18" name="AutoShape 60"/>
          <p:cNvSpPr>
            <a:spLocks/>
          </p:cNvSpPr>
          <p:nvPr/>
        </p:nvSpPr>
        <p:spPr bwMode="auto">
          <a:xfrm>
            <a:off x="2514600" y="4800600"/>
            <a:ext cx="203200" cy="660400"/>
          </a:xfrm>
          <a:prstGeom prst="leftBrace">
            <a:avLst>
              <a:gd name="adj1" fmla="val 27083"/>
              <a:gd name="adj2" fmla="val 50000"/>
            </a:avLst>
          </a:prstGeom>
          <a:noFill/>
          <a:ln w="19050">
            <a:solidFill>
              <a:schemeClr val="tx1"/>
            </a:solidFill>
            <a:round/>
            <a:headEnd/>
            <a:tailEnd/>
          </a:ln>
        </p:spPr>
        <p:txBody>
          <a:bodyPr wrap="none" lIns="92075" tIns="0" rIns="92075" bIns="0" anchor="ctr">
            <a:spAutoFit/>
          </a:bodyPr>
          <a:lstStyle/>
          <a:p>
            <a:pPr>
              <a:buClrTx/>
            </a:pPr>
            <a:endParaRPr lang="en-US" sz="4000" b="0" dirty="0"/>
          </a:p>
        </p:txBody>
      </p:sp>
      <p:graphicFrame>
        <p:nvGraphicFramePr>
          <p:cNvPr id="520197" name="Group 5"/>
          <p:cNvGraphicFramePr>
            <a:graphicFrameLocks noGrp="1"/>
          </p:cNvGraphicFramePr>
          <p:nvPr/>
        </p:nvGraphicFramePr>
        <p:xfrm>
          <a:off x="2819400" y="4419600"/>
          <a:ext cx="4130675" cy="1767841"/>
        </p:xfrm>
        <a:graphic>
          <a:graphicData uri="http://schemas.openxmlformats.org/drawingml/2006/table">
            <a:tbl>
              <a:tblPr/>
              <a:tblGrid>
                <a:gridCol w="1408113"/>
                <a:gridCol w="1158875"/>
                <a:gridCol w="750887"/>
                <a:gridCol w="812800"/>
              </a:tblGrid>
              <a:tr h="2016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2ABM0065 Ammo Supply Point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0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Name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Actuals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Quantity</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Perm</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6100.11B1</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$4,200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80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Overtime</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6100.11D0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$1,500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20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22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Benefits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6100.12Y0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   800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195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TOTAL</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$6,500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100 hrs</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150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150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38992" name="Group 80"/>
          <p:cNvGraphicFramePr>
            <a:graphicFrameLocks noGrp="1"/>
          </p:cNvGraphicFramePr>
          <p:nvPr/>
        </p:nvGraphicFramePr>
        <p:xfrm>
          <a:off x="990600" y="4606925"/>
          <a:ext cx="1436688" cy="1496379"/>
        </p:xfrm>
        <a:graphic>
          <a:graphicData uri="http://schemas.openxmlformats.org/drawingml/2006/table">
            <a:tbl>
              <a:tblPr/>
              <a:tblGrid>
                <a:gridCol w="1436688"/>
              </a:tblGrid>
              <a:tr h="212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rPr>
                        <a:t>XXXXXXXXXXXXXXXXXX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rPr>
                        <a:t>XXXXXXXXXXXXXXXXXX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12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rPr>
                        <a:t>XXXXXXXXXXXXXXXXXX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rPr>
                        <a:t>XXXXXXXXXXXXXXXXXX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12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rPr>
                        <a:t>XXXXXXXXXXXXXXXXXX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12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rPr>
                        <a:t>XXXXXXXXXXXXXXXXXX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rPr>
                        <a:t>XXXXXXXXXXXXXXXXXX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3" name="AutoShape 2"/>
          <p:cNvSpPr>
            <a:spLocks noChangeArrowheads="1"/>
          </p:cNvSpPr>
          <p:nvPr/>
        </p:nvSpPr>
        <p:spPr bwMode="auto">
          <a:xfrm>
            <a:off x="7315200" y="4267200"/>
            <a:ext cx="1447800" cy="1143000"/>
          </a:xfrm>
          <a:prstGeom prst="wedgeRectCallout">
            <a:avLst>
              <a:gd name="adj1" fmla="val -143310"/>
              <a:gd name="adj2" fmla="val 58750"/>
            </a:avLst>
          </a:prstGeom>
          <a:gradFill rotWithShape="1">
            <a:gsLst>
              <a:gs pos="0">
                <a:srgbClr val="FFFF66"/>
              </a:gs>
              <a:gs pos="50000">
                <a:srgbClr val="FFFFFF"/>
              </a:gs>
              <a:gs pos="100000">
                <a:srgbClr val="FFFF66"/>
              </a:gs>
            </a:gsLst>
            <a:lin ang="5400000" scaled="1"/>
          </a:gradFill>
          <a:ln w="12700" algn="ctr">
            <a:solidFill>
              <a:schemeClr val="tx1"/>
            </a:solidFill>
            <a:miter lim="800000"/>
            <a:headEnd/>
            <a:tailEnd/>
          </a:ln>
        </p:spPr>
        <p:txBody>
          <a:bodyPr lIns="92075" tIns="0" rIns="92075" bIns="0"/>
          <a:lstStyle/>
          <a:p>
            <a:r>
              <a:rPr lang="en-US" sz="1200" dirty="0"/>
              <a:t>REPRESENTS THE EXPENSES CURRENTLY RESIDING ON THE COST CENTER</a:t>
            </a:r>
          </a:p>
        </p:txBody>
      </p:sp>
      <p:grpSp>
        <p:nvGrpSpPr>
          <p:cNvPr id="2" name="Group 494"/>
          <p:cNvGrpSpPr>
            <a:grpSpLocks/>
          </p:cNvGrpSpPr>
          <p:nvPr/>
        </p:nvGrpSpPr>
        <p:grpSpPr bwMode="auto">
          <a:xfrm>
            <a:off x="152400" y="4495800"/>
            <a:ext cx="682625" cy="838200"/>
            <a:chOff x="50" y="768"/>
            <a:chExt cx="430" cy="528"/>
          </a:xfrm>
        </p:grpSpPr>
        <p:sp>
          <p:nvSpPr>
            <p:cNvPr id="520258" name="Text Box 68"/>
            <p:cNvSpPr txBox="1">
              <a:spLocks noChangeArrowheads="1"/>
            </p:cNvSpPr>
            <p:nvPr/>
          </p:nvSpPr>
          <p:spPr bwMode="auto">
            <a:xfrm>
              <a:off x="50" y="768"/>
              <a:ext cx="382" cy="173"/>
            </a:xfrm>
            <a:prstGeom prst="rect">
              <a:avLst/>
            </a:prstGeom>
            <a:noFill/>
            <a:ln w="9525">
              <a:noFill/>
              <a:miter lim="800000"/>
              <a:headEnd/>
              <a:tailEnd/>
            </a:ln>
          </p:spPr>
          <p:txBody>
            <a:bodyPr wrap="none">
              <a:spAutoFit/>
            </a:bodyPr>
            <a:lstStyle/>
            <a:p>
              <a:pPr algn="l">
                <a:buClrTx/>
              </a:pPr>
              <a:r>
                <a:rPr lang="en-US" sz="1200" dirty="0"/>
                <a:t>DCPS</a:t>
              </a:r>
            </a:p>
          </p:txBody>
        </p:sp>
        <p:pic>
          <p:nvPicPr>
            <p:cNvPr id="520259" name="Picture 493" descr="worker2"/>
            <p:cNvPicPr>
              <a:picLocks noChangeAspect="1" noChangeArrowheads="1"/>
            </p:cNvPicPr>
            <p:nvPr/>
          </p:nvPicPr>
          <p:blipFill>
            <a:blip r:embed="rId3" cstate="print"/>
            <a:srcRect/>
            <a:stretch>
              <a:fillRect/>
            </a:stretch>
          </p:blipFill>
          <p:spPr bwMode="auto">
            <a:xfrm>
              <a:off x="96" y="912"/>
              <a:ext cx="384" cy="38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520197"/>
                                        </p:tgtEl>
                                        <p:attrNameLst>
                                          <p:attrName>style.visibility</p:attrName>
                                        </p:attrNameLst>
                                      </p:cBhvr>
                                      <p:to>
                                        <p:strVal val="visible"/>
                                      </p:to>
                                    </p:set>
                                  </p:childTnLst>
                                </p:cTn>
                              </p:par>
                              <p:par>
                                <p:cTn id="12" presetID="2" presetClass="entr" presetSubtype="4" fill="hold" nodeType="withEffect">
                                  <p:stCondLst>
                                    <p:cond delay="0"/>
                                  </p:stCondLst>
                                  <p:childTnLst>
                                    <p:set>
                                      <p:cBhvr>
                                        <p:cTn id="13" dur="1" fill="hold">
                                          <p:stCondLst>
                                            <p:cond delay="0"/>
                                          </p:stCondLst>
                                        </p:cTn>
                                        <p:tgtEl>
                                          <p:spTgt spid="38992"/>
                                        </p:tgtEl>
                                        <p:attrNameLst>
                                          <p:attrName>style.visibility</p:attrName>
                                        </p:attrNameLst>
                                      </p:cBhvr>
                                      <p:to>
                                        <p:strVal val="visible"/>
                                      </p:to>
                                    </p:set>
                                    <p:anim calcmode="lin" valueType="num">
                                      <p:cBhvr additive="base">
                                        <p:cTn id="14" dur="500" fill="hold"/>
                                        <p:tgtEl>
                                          <p:spTgt spid="38992"/>
                                        </p:tgtEl>
                                        <p:attrNameLst>
                                          <p:attrName>ppt_x</p:attrName>
                                        </p:attrNameLst>
                                      </p:cBhvr>
                                      <p:tavLst>
                                        <p:tav tm="0">
                                          <p:val>
                                            <p:strVal val="#ppt_x"/>
                                          </p:val>
                                        </p:tav>
                                        <p:tav tm="100000">
                                          <p:val>
                                            <p:strVal val="#ppt_x"/>
                                          </p:val>
                                        </p:tav>
                                      </p:tavLst>
                                    </p:anim>
                                    <p:anim calcmode="lin" valueType="num">
                                      <p:cBhvr additive="base">
                                        <p:cTn id="15" dur="500" fill="hold"/>
                                        <p:tgtEl>
                                          <p:spTgt spid="3899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3" name="Rectangle 3"/>
          <p:cNvSpPr>
            <a:spLocks noGrp="1" noChangeArrowheads="1"/>
          </p:cNvSpPr>
          <p:nvPr>
            <p:ph type="body" idx="4294967295"/>
          </p:nvPr>
        </p:nvSpPr>
        <p:spPr bwMode="auto">
          <a:xfrm>
            <a:off x="381000" y="1646238"/>
            <a:ext cx="8610600" cy="4906962"/>
          </a:xfrm>
          <a:prstGeom prst="rect">
            <a:avLst/>
          </a:prstGeom>
          <a:noFill/>
          <a:ln>
            <a:miter lim="800000"/>
            <a:headEnd/>
            <a:tailEnd/>
          </a:ln>
        </p:spPr>
        <p:txBody>
          <a:bodyPr/>
          <a:lstStyle/>
          <a:p>
            <a:pPr>
              <a:lnSpc>
                <a:spcPct val="90000"/>
              </a:lnSpc>
            </a:pPr>
            <a:r>
              <a:rPr lang="en-US" sz="2400" dirty="0" smtClean="0"/>
              <a:t>No Army wide approach for time tracking currently</a:t>
            </a:r>
          </a:p>
          <a:p>
            <a:pPr>
              <a:lnSpc>
                <a:spcPct val="90000"/>
              </a:lnSpc>
            </a:pPr>
            <a:r>
              <a:rPr lang="en-US" sz="2400" dirty="0" smtClean="0"/>
              <a:t>Army’s need for Time Tracking </a:t>
            </a:r>
          </a:p>
          <a:p>
            <a:pPr lvl="1">
              <a:lnSpc>
                <a:spcPct val="90000"/>
              </a:lnSpc>
            </a:pPr>
            <a:r>
              <a:rPr lang="en-US" sz="2000" dirty="0" smtClean="0"/>
              <a:t>Labor accounts for nearly 70% of Army AFP</a:t>
            </a:r>
          </a:p>
          <a:p>
            <a:pPr lvl="1">
              <a:lnSpc>
                <a:spcPct val="90000"/>
              </a:lnSpc>
            </a:pPr>
            <a:r>
              <a:rPr lang="en-US" sz="2000" dirty="0" smtClean="0"/>
              <a:t>Visibility into what tasks are being performed by who and to which output</a:t>
            </a:r>
          </a:p>
          <a:p>
            <a:pPr lvl="1">
              <a:lnSpc>
                <a:spcPct val="90000"/>
              </a:lnSpc>
            </a:pPr>
            <a:r>
              <a:rPr lang="en-US" sz="2000" dirty="0" smtClean="0"/>
              <a:t>Ability to determine what Products/Services are worked on</a:t>
            </a:r>
          </a:p>
          <a:p>
            <a:pPr lvl="1">
              <a:lnSpc>
                <a:spcPct val="90000"/>
              </a:lnSpc>
            </a:pPr>
            <a:r>
              <a:rPr lang="en-US" sz="2000" dirty="0" smtClean="0"/>
              <a:t>Visibility into non-productive time </a:t>
            </a:r>
          </a:p>
          <a:p>
            <a:pPr lvl="1">
              <a:lnSpc>
                <a:spcPct val="90000"/>
              </a:lnSpc>
            </a:pPr>
            <a:r>
              <a:rPr lang="en-US" sz="2000" dirty="0" smtClean="0"/>
              <a:t>Need to bill reimbursable customers for services rendered </a:t>
            </a:r>
          </a:p>
          <a:p>
            <a:pPr>
              <a:lnSpc>
                <a:spcPct val="80000"/>
              </a:lnSpc>
            </a:pPr>
            <a:r>
              <a:rPr lang="en-US" sz="2400" dirty="0" smtClean="0"/>
              <a:t>Work is tracked by cost center to receiving Cost Object</a:t>
            </a:r>
          </a:p>
          <a:p>
            <a:pPr lvl="1">
              <a:lnSpc>
                <a:spcPct val="80000"/>
              </a:lnSpc>
            </a:pPr>
            <a:r>
              <a:rPr lang="en-US" sz="2000" dirty="0" smtClean="0"/>
              <a:t>Quantity of hours worked are charged out by standard rates</a:t>
            </a:r>
          </a:p>
          <a:p>
            <a:pPr lvl="1">
              <a:lnSpc>
                <a:spcPct val="80000"/>
              </a:lnSpc>
            </a:pPr>
            <a:r>
              <a:rPr lang="en-US" sz="2000" dirty="0" smtClean="0"/>
              <a:t>Rates are established to represent groups of similar work</a:t>
            </a:r>
          </a:p>
          <a:p>
            <a:pPr>
              <a:lnSpc>
                <a:spcPct val="90000"/>
              </a:lnSpc>
            </a:pPr>
            <a:r>
              <a:rPr lang="en-US" sz="2400" dirty="0" smtClean="0"/>
              <a:t>Military labor costs will be imputed based on composite rates by rank</a:t>
            </a:r>
          </a:p>
          <a:p>
            <a:pPr lvl="1">
              <a:lnSpc>
                <a:spcPct val="80000"/>
              </a:lnSpc>
            </a:pPr>
            <a:endParaRPr lang="en-US" dirty="0" smtClean="0"/>
          </a:p>
          <a:p>
            <a:pPr lvl="1">
              <a:lnSpc>
                <a:spcPct val="80000"/>
              </a:lnSpc>
            </a:pPr>
            <a:endParaRPr lang="en-US" sz="2000" dirty="0" smtClean="0"/>
          </a:p>
        </p:txBody>
      </p:sp>
      <p:sp>
        <p:nvSpPr>
          <p:cNvPr id="522242" name="Rectangle 2"/>
          <p:cNvSpPr>
            <a:spLocks noGrp="1" noChangeArrowheads="1"/>
          </p:cNvSpPr>
          <p:nvPr>
            <p:ph type="title" idx="4294967295"/>
          </p:nvPr>
        </p:nvSpPr>
        <p:spPr bwMode="auto">
          <a:xfrm>
            <a:off x="228600" y="228600"/>
            <a:ext cx="8229600" cy="1143000"/>
          </a:xfrm>
          <a:prstGeom prst="rect">
            <a:avLst/>
          </a:prstGeom>
          <a:noFill/>
          <a:ln>
            <a:miter lim="800000"/>
            <a:headEnd/>
            <a:tailEnd/>
          </a:ln>
        </p:spPr>
        <p:txBody>
          <a:bodyPr/>
          <a:lstStyle/>
          <a:p>
            <a:r>
              <a:rPr lang="en-US" sz="3600" dirty="0" smtClean="0"/>
              <a:t>Capture Labor Costs</a:t>
            </a:r>
            <a:br>
              <a:rPr lang="en-US" sz="3600" dirty="0" smtClean="0"/>
            </a:br>
            <a:r>
              <a:rPr lang="en-US" sz="3600" dirty="0" smtClean="0"/>
              <a:t>Overview</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itle 1"/>
          <p:cNvSpPr>
            <a:spLocks noGrp="1"/>
          </p:cNvSpPr>
          <p:nvPr>
            <p:ph type="title" idx="4294967295"/>
          </p:nvPr>
        </p:nvSpPr>
        <p:spPr bwMode="auto">
          <a:xfrm>
            <a:off x="457200" y="274638"/>
            <a:ext cx="8229600" cy="1143000"/>
          </a:xfrm>
          <a:prstGeom prst="rect">
            <a:avLst/>
          </a:prstGeom>
          <a:noFill/>
          <a:ln>
            <a:miter lim="800000"/>
            <a:headEnd/>
            <a:tailEnd/>
          </a:ln>
        </p:spPr>
        <p:txBody>
          <a:bodyPr/>
          <a:lstStyle/>
          <a:p>
            <a:r>
              <a:rPr lang="en-US" sz="3600" dirty="0" smtClean="0"/>
              <a:t>Capture Labor Costs</a:t>
            </a:r>
            <a:br>
              <a:rPr lang="en-US" sz="3600" dirty="0" smtClean="0"/>
            </a:br>
            <a:r>
              <a:rPr lang="en-US" sz="3600" dirty="0" smtClean="0"/>
              <a:t>Overview</a:t>
            </a:r>
          </a:p>
        </p:txBody>
      </p:sp>
      <p:sp>
        <p:nvSpPr>
          <p:cNvPr id="3" name="Text Placeholder 2"/>
          <p:cNvSpPr>
            <a:spLocks noGrp="1"/>
          </p:cNvSpPr>
          <p:nvPr>
            <p:ph type="body" idx="4294967295"/>
          </p:nvPr>
        </p:nvSpPr>
        <p:spPr>
          <a:xfrm>
            <a:off x="457200" y="1752600"/>
            <a:ext cx="8229600" cy="4038600"/>
          </a:xfrm>
          <a:prstGeom prst="rect">
            <a:avLst/>
          </a:prstGeom>
        </p:spPr>
        <p:txBody>
          <a:bodyPr/>
          <a:lstStyle/>
          <a:p>
            <a:r>
              <a:rPr lang="en-US" sz="2400" dirty="0" smtClean="0"/>
              <a:t>Military and Contractor Hours may also be tracked</a:t>
            </a:r>
          </a:p>
          <a:p>
            <a:r>
              <a:rPr lang="en-US" sz="2400" dirty="0" smtClean="0"/>
              <a:t>Labor charge outs do not always signify cash movement (e.g. non-budget relevant)</a:t>
            </a:r>
          </a:p>
          <a:p>
            <a:pPr>
              <a:lnSpc>
                <a:spcPct val="80000"/>
              </a:lnSpc>
            </a:pPr>
            <a:r>
              <a:rPr lang="en-US" sz="2400" dirty="0" smtClean="0"/>
              <a:t>Labor is tracked by using a secondary cost element</a:t>
            </a:r>
          </a:p>
          <a:p>
            <a:r>
              <a:rPr lang="en-US" sz="2400" dirty="0" smtClean="0"/>
              <a:t>Generates additional budget availability on Cost Center (e.g. performs “cost transfer” between sender budget) address and receiver budget address</a:t>
            </a:r>
          </a:p>
          <a:p>
            <a:r>
              <a:rPr lang="en-US" sz="2400" dirty="0" smtClean="0"/>
              <a:t>Utilize a std. rate by activity-type – not employee</a:t>
            </a:r>
          </a:p>
          <a:p>
            <a:pPr lvl="1"/>
            <a:r>
              <a:rPr lang="en-US" sz="2000" dirty="0" smtClean="0"/>
              <a:t>Rates must be maintained for movements/personnel actions – if new combination</a:t>
            </a:r>
          </a:p>
          <a:p>
            <a:pPr lvl="1"/>
            <a:r>
              <a:rPr lang="en-US" sz="2000" dirty="0" smtClean="0"/>
              <a:t>Std. rates requires variance analysis</a:t>
            </a:r>
          </a:p>
          <a:p>
            <a:pPr lvl="1"/>
            <a:r>
              <a:rPr lang="en-US" sz="2000" dirty="0" smtClean="0"/>
              <a:t>Rates updated annually with calendar year – with pay increases</a:t>
            </a:r>
          </a:p>
          <a:p>
            <a:endParaRPr lang="en-US" sz="24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idx="4294967295"/>
          </p:nvPr>
        </p:nvSpPr>
        <p:spPr bwMode="auto">
          <a:xfrm>
            <a:off x="1295400" y="304800"/>
            <a:ext cx="7010400" cy="944562"/>
          </a:xfrm>
          <a:prstGeom prst="rect">
            <a:avLst/>
          </a:prstGeom>
          <a:noFill/>
          <a:ln>
            <a:miter lim="800000"/>
            <a:headEnd/>
            <a:tailEnd/>
          </a:ln>
        </p:spPr>
        <p:txBody>
          <a:bodyPr/>
          <a:lstStyle/>
          <a:p>
            <a:r>
              <a:rPr lang="en-US" sz="3600" dirty="0" smtClean="0"/>
              <a:t>Capture Labor Costs</a:t>
            </a:r>
            <a:br>
              <a:rPr lang="en-US" sz="3600" dirty="0" smtClean="0"/>
            </a:br>
            <a:r>
              <a:rPr lang="en-US" sz="3600" dirty="0" smtClean="0"/>
              <a:t>Setup</a:t>
            </a:r>
          </a:p>
        </p:txBody>
      </p:sp>
      <p:sp>
        <p:nvSpPr>
          <p:cNvPr id="4" name="Rectangle 3"/>
          <p:cNvSpPr txBox="1">
            <a:spLocks noChangeArrowheads="1"/>
          </p:cNvSpPr>
          <p:nvPr/>
        </p:nvSpPr>
        <p:spPr bwMode="auto">
          <a:xfrm>
            <a:off x="457200" y="1646238"/>
            <a:ext cx="8229600" cy="4525962"/>
          </a:xfrm>
          <a:prstGeom prst="rect">
            <a:avLst/>
          </a:prstGeom>
          <a:noFill/>
          <a:ln>
            <a:miter lim="800000"/>
            <a:headEnd/>
            <a:tailEnd/>
          </a:ln>
        </p:spPr>
        <p:txBody>
          <a:bodyPr/>
          <a:lstStyle/>
          <a:p>
            <a:pPr marL="342900" indent="-342900" algn="l" eaLnBrk="0" hangingPunct="0">
              <a:spcBef>
                <a:spcPct val="20000"/>
              </a:spcBef>
              <a:buClrTx/>
              <a:buFontTx/>
              <a:buChar char="•"/>
            </a:pPr>
            <a:r>
              <a:rPr lang="en-US" sz="2400" b="0" dirty="0"/>
              <a:t>Can utilize an already identified Labor Tracking interface to GFEBS</a:t>
            </a:r>
          </a:p>
          <a:p>
            <a:pPr marL="800100" lvl="1" indent="-342900" algn="l" eaLnBrk="0" hangingPunct="0">
              <a:spcBef>
                <a:spcPct val="20000"/>
              </a:spcBef>
              <a:buClrTx/>
              <a:buFont typeface="Arial" pitchFamily="34" charset="0"/>
              <a:buChar char="–"/>
            </a:pPr>
            <a:r>
              <a:rPr lang="en-US" sz="2000" b="0" dirty="0"/>
              <a:t>ATAAPS Interface</a:t>
            </a:r>
          </a:p>
          <a:p>
            <a:pPr marL="800100" lvl="1" indent="-342900" algn="l" eaLnBrk="0" hangingPunct="0">
              <a:spcBef>
                <a:spcPct val="20000"/>
              </a:spcBef>
              <a:buClrTx/>
              <a:buFont typeface="Arial" pitchFamily="34" charset="0"/>
              <a:buChar char="–"/>
            </a:pPr>
            <a:r>
              <a:rPr lang="en-US" sz="2000" b="0" dirty="0"/>
              <a:t>WMT Interface</a:t>
            </a:r>
          </a:p>
          <a:p>
            <a:pPr marL="800100" lvl="1" indent="-342900" algn="l" eaLnBrk="0" hangingPunct="0">
              <a:spcBef>
                <a:spcPct val="20000"/>
              </a:spcBef>
              <a:buClrTx/>
              <a:buFont typeface="Arial" pitchFamily="34" charset="0"/>
              <a:buChar char="–"/>
            </a:pPr>
            <a:r>
              <a:rPr lang="en-US" sz="2000" b="0" dirty="0"/>
              <a:t>CIMS Interface</a:t>
            </a:r>
          </a:p>
          <a:p>
            <a:pPr marL="342900" indent="-342900" algn="l">
              <a:buClrTx/>
              <a:buFontTx/>
              <a:buChar char="•"/>
            </a:pPr>
            <a:r>
              <a:rPr lang="en-US" sz="2400" b="0" dirty="0"/>
              <a:t>Additional Manual Time Tracking Load Sheets – for command specific labor tracking systems or to charge reimbursable customers </a:t>
            </a:r>
          </a:p>
          <a:p>
            <a:pPr marL="342900" indent="-342900" algn="l">
              <a:buClrTx/>
            </a:pPr>
            <a:endParaRPr lang="en-US" sz="2400" b="0" dirty="0"/>
          </a:p>
          <a:p>
            <a:pPr marL="800100" lvl="1" indent="-342900" algn="l">
              <a:buClrTx/>
            </a:pPr>
            <a:endParaRPr lang="en-US" sz="2400" b="0" dirty="0"/>
          </a:p>
          <a:p>
            <a:pPr marL="800100" lvl="1" indent="-342900" algn="l" eaLnBrk="0" hangingPunct="0">
              <a:spcBef>
                <a:spcPct val="20000"/>
              </a:spcBef>
              <a:buClrTx/>
              <a:buFontTx/>
              <a:buChar char="•"/>
            </a:pPr>
            <a:endParaRPr lang="en-US" sz="2400" b="0" dirty="0"/>
          </a:p>
          <a:p>
            <a:pPr marL="800100" lvl="1" indent="-342900" algn="l" eaLnBrk="0" hangingPunct="0">
              <a:spcBef>
                <a:spcPct val="20000"/>
              </a:spcBef>
              <a:buClrTx/>
              <a:buFontTx/>
              <a:buChar char="•"/>
            </a:pPr>
            <a:endParaRPr lang="en-US" sz="2400" b="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idx="4294967295"/>
          </p:nvPr>
        </p:nvSpPr>
        <p:spPr bwMode="auto">
          <a:xfrm>
            <a:off x="0" y="274638"/>
            <a:ext cx="8229600" cy="1143000"/>
          </a:xfrm>
          <a:prstGeom prst="rect">
            <a:avLst/>
          </a:prstGeom>
          <a:noFill/>
          <a:ln>
            <a:miter lim="800000"/>
            <a:headEnd/>
            <a:tailEnd/>
          </a:ln>
        </p:spPr>
        <p:txBody>
          <a:bodyPr/>
          <a:lstStyle/>
          <a:p>
            <a:r>
              <a:rPr lang="en-US" sz="3600" dirty="0" smtClean="0"/>
              <a:t>Capture Labor Costs</a:t>
            </a:r>
            <a:br>
              <a:rPr lang="en-US" sz="3600" dirty="0" smtClean="0"/>
            </a:br>
            <a:r>
              <a:rPr lang="en-US" sz="3600" dirty="0" smtClean="0"/>
              <a:t>Ongoing</a:t>
            </a:r>
          </a:p>
        </p:txBody>
      </p:sp>
      <p:sp>
        <p:nvSpPr>
          <p:cNvPr id="528387" name="Rectangle 3"/>
          <p:cNvSpPr>
            <a:spLocks noGrp="1" noChangeArrowheads="1"/>
          </p:cNvSpPr>
          <p:nvPr>
            <p:ph type="body" idx="4294967295"/>
          </p:nvPr>
        </p:nvSpPr>
        <p:spPr bwMode="auto">
          <a:xfrm>
            <a:off x="228600" y="1752600"/>
            <a:ext cx="8229600" cy="4114800"/>
          </a:xfrm>
          <a:prstGeom prst="rect">
            <a:avLst/>
          </a:prstGeom>
          <a:noFill/>
          <a:ln>
            <a:miter lim="800000"/>
            <a:headEnd/>
            <a:tailEnd/>
          </a:ln>
        </p:spPr>
        <p:txBody>
          <a:bodyPr/>
          <a:lstStyle/>
          <a:p>
            <a:r>
              <a:rPr lang="en-US" sz="2400" dirty="0" smtClean="0"/>
              <a:t>When using Labor Tracking system, employee LOAs must be maintained for:</a:t>
            </a:r>
          </a:p>
          <a:p>
            <a:pPr lvl="1"/>
            <a:r>
              <a:rPr lang="en-US" sz="2000" dirty="0" smtClean="0"/>
              <a:t>Cost Center when employee moves</a:t>
            </a:r>
          </a:p>
          <a:p>
            <a:pPr lvl="1"/>
            <a:r>
              <a:rPr lang="en-US" sz="2000" dirty="0" smtClean="0"/>
              <a:t>Activity Type when changing kind of work (e.g. Budget/Acct to say Admin)</a:t>
            </a:r>
          </a:p>
          <a:p>
            <a:r>
              <a:rPr lang="en-US" sz="2400" dirty="0" smtClean="0"/>
              <a:t>Rates must be maintained for movements/ personnel actions</a:t>
            </a:r>
          </a:p>
          <a:p>
            <a:pPr lvl="1"/>
            <a:r>
              <a:rPr lang="en-US" sz="2000" dirty="0" smtClean="0"/>
              <a:t>New combinations of cost centers/activity types</a:t>
            </a:r>
          </a:p>
          <a:p>
            <a:pPr lvl="1"/>
            <a:r>
              <a:rPr lang="en-US" sz="2000" dirty="0" smtClean="0"/>
              <a:t>Used for variance analysis</a:t>
            </a:r>
          </a:p>
          <a:p>
            <a:pPr lvl="1"/>
            <a:r>
              <a:rPr lang="en-US" sz="2000" dirty="0" smtClean="0"/>
              <a:t>Rates Updated annually with calendar year – i.e. pay increases</a:t>
            </a:r>
          </a:p>
          <a:p>
            <a:pPr lvl="1"/>
            <a:endParaRPr lang="en-US"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Line 48"/>
          <p:cNvSpPr>
            <a:spLocks noChangeShapeType="1"/>
          </p:cNvSpPr>
          <p:nvPr/>
        </p:nvSpPr>
        <p:spPr bwMode="auto">
          <a:xfrm>
            <a:off x="3886200" y="4114800"/>
            <a:ext cx="1524000" cy="1981200"/>
          </a:xfrm>
          <a:prstGeom prst="line">
            <a:avLst/>
          </a:prstGeom>
          <a:noFill/>
          <a:ln w="12700">
            <a:solidFill>
              <a:schemeClr val="tx1"/>
            </a:solidFill>
            <a:round/>
            <a:headEnd/>
            <a:tailEnd type="triangle" w="med" len="med"/>
          </a:ln>
        </p:spPr>
        <p:txBody>
          <a:bodyPr wrap="square" lIns="92075" tIns="0" rIns="92075" bIns="0">
            <a:spAutoFit/>
          </a:bodyPr>
          <a:lstStyle/>
          <a:p>
            <a:endParaRPr lang="en-US" dirty="0"/>
          </a:p>
        </p:txBody>
      </p:sp>
      <p:sp>
        <p:nvSpPr>
          <p:cNvPr id="1646615" name="AutoShape 23"/>
          <p:cNvSpPr>
            <a:spLocks noChangeArrowheads="1"/>
          </p:cNvSpPr>
          <p:nvPr/>
        </p:nvSpPr>
        <p:spPr bwMode="auto">
          <a:xfrm>
            <a:off x="5486400" y="2159000"/>
            <a:ext cx="3581400" cy="1524000"/>
          </a:xfrm>
          <a:prstGeom prst="flowChartDocument">
            <a:avLst/>
          </a:prstGeom>
          <a:solidFill>
            <a:srgbClr val="CCFFCC"/>
          </a:solidFill>
          <a:ln w="12700" algn="ctr">
            <a:solidFill>
              <a:schemeClr val="tx1"/>
            </a:solidFill>
            <a:miter lim="800000"/>
            <a:headEnd/>
            <a:tailEnd/>
          </a:ln>
        </p:spPr>
        <p:txBody>
          <a:bodyPr lIns="92075" tIns="0" rIns="92075" bIns="0" anchor="ctr">
            <a:spAutoFit/>
          </a:bodyPr>
          <a:lstStyle/>
          <a:p>
            <a:pPr algn="l">
              <a:buClrTx/>
            </a:pPr>
            <a:endParaRPr lang="en-US" sz="1800" b="0" dirty="0"/>
          </a:p>
        </p:txBody>
      </p:sp>
      <p:sp>
        <p:nvSpPr>
          <p:cNvPr id="530436" name="Rectangle 24"/>
          <p:cNvSpPr>
            <a:spLocks noGrp="1" noChangeArrowheads="1"/>
          </p:cNvSpPr>
          <p:nvPr>
            <p:ph type="title" idx="4294967295"/>
          </p:nvPr>
        </p:nvSpPr>
        <p:spPr bwMode="auto">
          <a:xfrm>
            <a:off x="1295400" y="152400"/>
            <a:ext cx="6705600" cy="1143000"/>
          </a:xfrm>
          <a:prstGeom prst="rect">
            <a:avLst/>
          </a:prstGeom>
          <a:noFill/>
          <a:ln>
            <a:miter lim="800000"/>
            <a:headEnd/>
            <a:tailEnd/>
          </a:ln>
        </p:spPr>
        <p:txBody>
          <a:bodyPr tIns="0" bIns="0"/>
          <a:lstStyle/>
          <a:p>
            <a:r>
              <a:rPr lang="en-US" sz="3600" dirty="0" smtClean="0"/>
              <a:t>Capture Payroll/Labor Costs Analysis</a:t>
            </a:r>
          </a:p>
        </p:txBody>
      </p:sp>
      <p:sp>
        <p:nvSpPr>
          <p:cNvPr id="1646617" name="AutoShape 25"/>
          <p:cNvSpPr>
            <a:spLocks noChangeArrowheads="1"/>
          </p:cNvSpPr>
          <p:nvPr/>
        </p:nvSpPr>
        <p:spPr bwMode="auto">
          <a:xfrm>
            <a:off x="5486400" y="3810000"/>
            <a:ext cx="3581400" cy="1524000"/>
          </a:xfrm>
          <a:prstGeom prst="flowChartDocument">
            <a:avLst/>
          </a:prstGeom>
          <a:solidFill>
            <a:srgbClr val="CCFFCC"/>
          </a:solidFill>
          <a:ln w="12700" algn="ctr">
            <a:solidFill>
              <a:schemeClr val="tx1"/>
            </a:solidFill>
            <a:miter lim="800000"/>
            <a:headEnd/>
            <a:tailEnd/>
          </a:ln>
        </p:spPr>
        <p:txBody>
          <a:bodyPr lIns="92075" tIns="0" rIns="92075" bIns="0" anchor="ctr">
            <a:spAutoFit/>
          </a:bodyPr>
          <a:lstStyle/>
          <a:p>
            <a:pPr algn="l">
              <a:buClrTx/>
            </a:pPr>
            <a:endParaRPr lang="en-US" sz="1800" b="0" dirty="0"/>
          </a:p>
        </p:txBody>
      </p:sp>
      <p:graphicFrame>
        <p:nvGraphicFramePr>
          <p:cNvPr id="530438" name="Group 6"/>
          <p:cNvGraphicFramePr>
            <a:graphicFrameLocks noGrp="1"/>
          </p:cNvGraphicFramePr>
          <p:nvPr/>
        </p:nvGraphicFramePr>
        <p:xfrm>
          <a:off x="5486400" y="3835400"/>
          <a:ext cx="3581400" cy="1172020"/>
        </p:xfrm>
        <a:graphic>
          <a:graphicData uri="http://schemas.openxmlformats.org/drawingml/2006/table">
            <a:tbl>
              <a:tblPr/>
              <a:tblGrid>
                <a:gridCol w="657225"/>
                <a:gridCol w="1249363"/>
                <a:gridCol w="795337"/>
                <a:gridCol w="879475"/>
              </a:tblGrid>
              <a:tr h="1952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RECEIVING JOB ORDER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a:t>
                      </a:r>
                      <a:endParaRPr kumimoji="0" lang="en-US" sz="1200" b="1"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1646639" name="Line 47"/>
          <p:cNvSpPr>
            <a:spLocks noChangeShapeType="1"/>
          </p:cNvSpPr>
          <p:nvPr/>
        </p:nvSpPr>
        <p:spPr bwMode="auto">
          <a:xfrm flipV="1">
            <a:off x="4114800" y="2895600"/>
            <a:ext cx="1295400" cy="609600"/>
          </a:xfrm>
          <a:prstGeom prst="line">
            <a:avLst/>
          </a:prstGeom>
          <a:noFill/>
          <a:ln w="12700">
            <a:solidFill>
              <a:schemeClr val="tx1"/>
            </a:solidFill>
            <a:round/>
            <a:headEnd/>
            <a:tailEnd type="triangle" w="med" len="med"/>
          </a:ln>
        </p:spPr>
        <p:txBody>
          <a:bodyPr lIns="92075" tIns="0" rIns="92075" bIns="0">
            <a:spAutoFit/>
          </a:bodyPr>
          <a:lstStyle/>
          <a:p>
            <a:endParaRPr lang="en-US" dirty="0"/>
          </a:p>
        </p:txBody>
      </p:sp>
      <p:sp>
        <p:nvSpPr>
          <p:cNvPr id="1646640" name="Line 48"/>
          <p:cNvSpPr>
            <a:spLocks noChangeShapeType="1"/>
          </p:cNvSpPr>
          <p:nvPr/>
        </p:nvSpPr>
        <p:spPr bwMode="auto">
          <a:xfrm>
            <a:off x="4114800" y="3962400"/>
            <a:ext cx="1295400" cy="609600"/>
          </a:xfrm>
          <a:prstGeom prst="line">
            <a:avLst/>
          </a:prstGeom>
          <a:noFill/>
          <a:ln w="12700">
            <a:solidFill>
              <a:schemeClr val="tx1"/>
            </a:solidFill>
            <a:round/>
            <a:headEnd/>
            <a:tailEnd type="triangle" w="med" len="med"/>
          </a:ln>
        </p:spPr>
        <p:txBody>
          <a:bodyPr lIns="92075" tIns="0" rIns="92075" bIns="0">
            <a:spAutoFit/>
          </a:bodyPr>
          <a:lstStyle/>
          <a:p>
            <a:endParaRPr lang="en-US" dirty="0"/>
          </a:p>
        </p:txBody>
      </p:sp>
      <p:sp>
        <p:nvSpPr>
          <p:cNvPr id="1646641" name="Oval 49"/>
          <p:cNvSpPr>
            <a:spLocks noChangeArrowheads="1"/>
          </p:cNvSpPr>
          <p:nvPr/>
        </p:nvSpPr>
        <p:spPr bwMode="auto">
          <a:xfrm>
            <a:off x="4191000" y="2779713"/>
            <a:ext cx="1042988" cy="1049337"/>
          </a:xfrm>
          <a:prstGeom prst="ellipse">
            <a:avLst/>
          </a:prstGeom>
          <a:solidFill>
            <a:schemeClr val="accent1"/>
          </a:solidFill>
          <a:ln w="12700" algn="ctr">
            <a:solidFill>
              <a:schemeClr val="tx1"/>
            </a:solidFill>
            <a:round/>
            <a:headEnd/>
            <a:tailEnd/>
          </a:ln>
        </p:spPr>
        <p:txBody>
          <a:bodyPr wrap="none" lIns="92075" tIns="0" rIns="92075" bIns="0" anchor="ctr">
            <a:spAutoFit/>
          </a:bodyPr>
          <a:lstStyle/>
          <a:p>
            <a:pPr algn="l">
              <a:buClrTx/>
            </a:pPr>
            <a:r>
              <a:rPr lang="en-US" sz="1600" dirty="0"/>
              <a:t>60 hrs</a:t>
            </a:r>
          </a:p>
          <a:p>
            <a:pPr algn="l">
              <a:buClrTx/>
            </a:pPr>
            <a:r>
              <a:rPr lang="en-US" sz="1600" dirty="0"/>
              <a:t>at </a:t>
            </a:r>
          </a:p>
          <a:p>
            <a:pPr algn="l">
              <a:buClrTx/>
            </a:pPr>
            <a:r>
              <a:rPr lang="en-US" sz="1600" dirty="0"/>
              <a:t>$60/hr</a:t>
            </a:r>
          </a:p>
        </p:txBody>
      </p:sp>
      <p:sp>
        <p:nvSpPr>
          <p:cNvPr id="1646642" name="Oval 50"/>
          <p:cNvSpPr>
            <a:spLocks noChangeArrowheads="1"/>
          </p:cNvSpPr>
          <p:nvPr/>
        </p:nvSpPr>
        <p:spPr bwMode="auto">
          <a:xfrm>
            <a:off x="4191000" y="3865563"/>
            <a:ext cx="1042988" cy="1049337"/>
          </a:xfrm>
          <a:prstGeom prst="ellipse">
            <a:avLst/>
          </a:prstGeom>
          <a:solidFill>
            <a:schemeClr val="accent1"/>
          </a:solidFill>
          <a:ln w="12700" algn="ctr">
            <a:solidFill>
              <a:schemeClr val="tx1"/>
            </a:solidFill>
            <a:round/>
            <a:headEnd/>
            <a:tailEnd/>
          </a:ln>
        </p:spPr>
        <p:txBody>
          <a:bodyPr wrap="none" lIns="92075" tIns="0" rIns="92075" bIns="0" anchor="ctr">
            <a:spAutoFit/>
          </a:bodyPr>
          <a:lstStyle/>
          <a:p>
            <a:pPr algn="l">
              <a:buClrTx/>
            </a:pPr>
            <a:r>
              <a:rPr lang="en-US" sz="1600" dirty="0"/>
              <a:t>20 hrs</a:t>
            </a:r>
          </a:p>
          <a:p>
            <a:pPr algn="l">
              <a:buClrTx/>
            </a:pPr>
            <a:r>
              <a:rPr lang="en-US" sz="1600" dirty="0"/>
              <a:t>at </a:t>
            </a:r>
          </a:p>
          <a:p>
            <a:pPr algn="l">
              <a:buClrTx/>
            </a:pPr>
            <a:r>
              <a:rPr lang="en-US" sz="1600" dirty="0"/>
              <a:t>$75/hr</a:t>
            </a:r>
          </a:p>
        </p:txBody>
      </p:sp>
      <p:sp>
        <p:nvSpPr>
          <p:cNvPr id="1646644" name="AutoShape 52"/>
          <p:cNvSpPr>
            <a:spLocks noChangeArrowheads="1"/>
          </p:cNvSpPr>
          <p:nvPr/>
        </p:nvSpPr>
        <p:spPr bwMode="auto">
          <a:xfrm>
            <a:off x="381000" y="4252913"/>
            <a:ext cx="2327275" cy="2605087"/>
          </a:xfrm>
          <a:prstGeom prst="irregularSeal1">
            <a:avLst/>
          </a:prstGeom>
          <a:solidFill>
            <a:srgbClr val="FFFF99"/>
          </a:solidFill>
          <a:ln w="12700" algn="ctr">
            <a:solidFill>
              <a:schemeClr val="tx1"/>
            </a:solidFill>
            <a:miter lim="800000"/>
            <a:headEnd/>
            <a:tailEnd/>
          </a:ln>
        </p:spPr>
        <p:txBody>
          <a:bodyPr lIns="92075" tIns="0" rIns="92075" bIns="0" anchor="ctr">
            <a:spAutoFit/>
          </a:bodyPr>
          <a:lstStyle/>
          <a:p>
            <a:pPr algn="l">
              <a:buClrTx/>
            </a:pPr>
            <a:r>
              <a:rPr lang="en-US" sz="2000" dirty="0"/>
              <a:t>Qty is valuated </a:t>
            </a:r>
          </a:p>
          <a:p>
            <a:pPr algn="l">
              <a:buClrTx/>
            </a:pPr>
            <a:r>
              <a:rPr lang="en-US" sz="2000" dirty="0"/>
              <a:t>with rate</a:t>
            </a:r>
          </a:p>
        </p:txBody>
      </p:sp>
      <p:graphicFrame>
        <p:nvGraphicFramePr>
          <p:cNvPr id="530453" name="Group 21"/>
          <p:cNvGraphicFramePr>
            <a:graphicFrameLocks noGrp="1"/>
          </p:cNvGraphicFramePr>
          <p:nvPr/>
        </p:nvGraphicFramePr>
        <p:xfrm>
          <a:off x="5486400" y="2184400"/>
          <a:ext cx="3581400" cy="915988"/>
        </p:xfrm>
        <a:graphic>
          <a:graphicData uri="http://schemas.openxmlformats.org/drawingml/2006/table">
            <a:tbl>
              <a:tblPr/>
              <a:tblGrid>
                <a:gridCol w="657225"/>
                <a:gridCol w="1249363"/>
                <a:gridCol w="795337"/>
                <a:gridCol w="879475"/>
              </a:tblGrid>
              <a:tr h="1952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RECEIVING JOB ORDER #1</a:t>
                      </a: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530463" name="Group 31"/>
          <p:cNvGraphicFramePr>
            <a:graphicFrameLocks noGrp="1"/>
          </p:cNvGraphicFramePr>
          <p:nvPr/>
        </p:nvGraphicFramePr>
        <p:xfrm>
          <a:off x="152400" y="2286000"/>
          <a:ext cx="3657600" cy="1971678"/>
        </p:xfrm>
        <a:graphic>
          <a:graphicData uri="http://schemas.openxmlformats.org/drawingml/2006/table">
            <a:tbl>
              <a:tblPr/>
              <a:tblGrid>
                <a:gridCol w="657225"/>
                <a:gridCol w="1249363"/>
                <a:gridCol w="836612"/>
                <a:gridCol w="914400"/>
              </a:tblGrid>
              <a:tr h="3286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2ABM0065: AMMO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Cost Element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Amount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Perm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6100.11B1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$4,200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80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6100.11D0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20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BEN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6100.12Y0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   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Labor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9300.0100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100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1646687" name="Group 95"/>
          <p:cNvGraphicFramePr>
            <a:graphicFrameLocks noGrp="1"/>
          </p:cNvGraphicFramePr>
          <p:nvPr/>
        </p:nvGraphicFramePr>
        <p:xfrm>
          <a:off x="5486400" y="2743200"/>
          <a:ext cx="3552825" cy="609600"/>
        </p:xfrm>
        <a:graphic>
          <a:graphicData uri="http://schemas.openxmlformats.org/drawingml/2006/table">
            <a:tbl>
              <a:tblPr/>
              <a:tblGrid>
                <a:gridCol w="658813"/>
                <a:gridCol w="1250950"/>
                <a:gridCol w="796925"/>
                <a:gridCol w="846137"/>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Name</a:t>
                      </a:r>
                    </a:p>
                  </a:txBody>
                  <a:tcPr marL="92075" marR="92075"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Amount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Quantity</a:t>
                      </a:r>
                    </a:p>
                  </a:txBody>
                  <a:tcPr marL="92075" marR="92075"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Labor</a:t>
                      </a:r>
                    </a:p>
                  </a:txBody>
                  <a:tcPr marL="92075" marR="92075"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9300.0100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$3,600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60 hrs</a:t>
                      </a:r>
                    </a:p>
                  </a:txBody>
                  <a:tcPr marL="92075" marR="92075"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graphicFrame>
        <p:nvGraphicFramePr>
          <p:cNvPr id="1646711" name="Group 119"/>
          <p:cNvGraphicFramePr>
            <a:graphicFrameLocks noGrp="1"/>
          </p:cNvGraphicFramePr>
          <p:nvPr/>
        </p:nvGraphicFramePr>
        <p:xfrm>
          <a:off x="5486400" y="4406900"/>
          <a:ext cx="3552825" cy="609600"/>
        </p:xfrm>
        <a:graphic>
          <a:graphicData uri="http://schemas.openxmlformats.org/drawingml/2006/table">
            <a:tbl>
              <a:tblPr/>
              <a:tblGrid>
                <a:gridCol w="658813"/>
                <a:gridCol w="1250950"/>
                <a:gridCol w="796925"/>
                <a:gridCol w="846137"/>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Name</a:t>
                      </a:r>
                    </a:p>
                  </a:txBody>
                  <a:tcPr marL="92075" marR="92075"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Cost Element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Amount</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Quantity</a:t>
                      </a:r>
                    </a:p>
                  </a:txBody>
                  <a:tcPr marL="92075" marR="92075"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Labor</a:t>
                      </a:r>
                    </a:p>
                  </a:txBody>
                  <a:tcPr marL="92075" marR="92075"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9300.0100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$1,500</a:t>
                      </a:r>
                    </a:p>
                  </a:txBody>
                  <a:tcPr marL="92075" marR="920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20 hrs</a:t>
                      </a:r>
                    </a:p>
                  </a:txBody>
                  <a:tcPr marL="92075" marR="92075"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grpSp>
        <p:nvGrpSpPr>
          <p:cNvPr id="2" name="Group 143"/>
          <p:cNvGrpSpPr>
            <a:grpSpLocks/>
          </p:cNvGrpSpPr>
          <p:nvPr/>
        </p:nvGrpSpPr>
        <p:grpSpPr bwMode="auto">
          <a:xfrm>
            <a:off x="3370263" y="3276600"/>
            <a:ext cx="896937" cy="869950"/>
            <a:chOff x="2075" y="3004"/>
            <a:chExt cx="565" cy="548"/>
          </a:xfrm>
        </p:grpSpPr>
        <p:sp>
          <p:nvSpPr>
            <p:cNvPr id="530517" name="Freeform 144"/>
            <p:cNvSpPr>
              <a:spLocks/>
            </p:cNvSpPr>
            <p:nvPr/>
          </p:nvSpPr>
          <p:spPr bwMode="auto">
            <a:xfrm>
              <a:off x="2075" y="3004"/>
              <a:ext cx="565" cy="548"/>
            </a:xfrm>
            <a:custGeom>
              <a:avLst/>
              <a:gdLst>
                <a:gd name="T0" fmla="*/ 0 w 547"/>
                <a:gd name="T1" fmla="*/ 274 h 580"/>
                <a:gd name="T2" fmla="*/ 283 w 547"/>
                <a:gd name="T3" fmla="*/ 0 h 580"/>
                <a:gd name="T4" fmla="*/ 565 w 547"/>
                <a:gd name="T5" fmla="*/ 274 h 580"/>
                <a:gd name="T6" fmla="*/ 283 w 547"/>
                <a:gd name="T7" fmla="*/ 548 h 580"/>
                <a:gd name="T8" fmla="*/ 0 w 547"/>
                <a:gd name="T9" fmla="*/ 274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pPr algn="l">
                <a:buClrTx/>
              </a:pPr>
              <a:endParaRPr lang="en-US" sz="1800" b="0" dirty="0"/>
            </a:p>
          </p:txBody>
        </p:sp>
        <p:sp>
          <p:nvSpPr>
            <p:cNvPr id="530518" name="Text Box 145"/>
            <p:cNvSpPr txBox="1">
              <a:spLocks noChangeArrowheads="1"/>
            </p:cNvSpPr>
            <p:nvPr/>
          </p:nvSpPr>
          <p:spPr bwMode="blackWhite">
            <a:xfrm>
              <a:off x="2089" y="3180"/>
              <a:ext cx="527" cy="192"/>
            </a:xfrm>
            <a:prstGeom prst="rect">
              <a:avLst/>
            </a:prstGeom>
            <a:noFill/>
            <a:ln w="12700" algn="ctr">
              <a:noFill/>
              <a:miter lim="800000"/>
              <a:headEnd/>
              <a:tailEnd/>
            </a:ln>
          </p:spPr>
          <p:txBody>
            <a:bodyPr wrap="none" lIns="92075" tIns="46038" rIns="92075" bIns="46038">
              <a:spAutoFit/>
            </a:bodyPr>
            <a:lstStyle/>
            <a:p>
              <a:pPr marL="342900" indent="-342900" algn="l" eaLnBrk="0" hangingPunct="0">
                <a:spcAft>
                  <a:spcPts val="200"/>
                </a:spcAft>
                <a:buClrTx/>
                <a:buFont typeface="Monotype Sorts"/>
                <a:buNone/>
              </a:pPr>
              <a:r>
                <a:rPr lang="en-US" sz="1400" dirty="0">
                  <a:cs typeface="Times New Roman" pitchFamily="18" charset="0"/>
                </a:rPr>
                <a:t> CIV HR</a:t>
              </a:r>
              <a:endParaRPr lang="en-US" sz="1400" dirty="0">
                <a:solidFill>
                  <a:srgbClr val="000000"/>
                </a:solidFill>
                <a:cs typeface="Times New Roman" pitchFamily="18" charset="0"/>
              </a:endParaRPr>
            </a:p>
          </p:txBody>
        </p:sp>
      </p:grpSp>
      <p:sp>
        <p:nvSpPr>
          <p:cNvPr id="26" name="AutoShape 4"/>
          <p:cNvSpPr>
            <a:spLocks noChangeArrowheads="1"/>
          </p:cNvSpPr>
          <p:nvPr/>
        </p:nvSpPr>
        <p:spPr bwMode="auto">
          <a:xfrm>
            <a:off x="3276600" y="4724400"/>
            <a:ext cx="838200" cy="1066800"/>
          </a:xfrm>
          <a:prstGeom prst="wedgeRectCallout">
            <a:avLst>
              <a:gd name="adj1" fmla="val -133713"/>
              <a:gd name="adj2" fmla="val -93745"/>
            </a:avLst>
          </a:prstGeom>
          <a:gradFill rotWithShape="1">
            <a:gsLst>
              <a:gs pos="0">
                <a:srgbClr val="FFFF66"/>
              </a:gs>
              <a:gs pos="50000">
                <a:srgbClr val="FFFFFF"/>
              </a:gs>
              <a:gs pos="100000">
                <a:srgbClr val="FFFF66"/>
              </a:gs>
            </a:gsLst>
            <a:lin ang="5400000" scaled="1"/>
          </a:gradFill>
          <a:ln w="12700" algn="ctr">
            <a:solidFill>
              <a:schemeClr val="tx1"/>
            </a:solidFill>
            <a:miter lim="800000"/>
            <a:headEnd/>
            <a:tailEnd/>
          </a:ln>
        </p:spPr>
        <p:txBody>
          <a:bodyPr lIns="92075" tIns="0" rIns="92075" bIns="0"/>
          <a:lstStyle/>
          <a:p>
            <a:endParaRPr lang="en-US" dirty="0"/>
          </a:p>
        </p:txBody>
      </p:sp>
      <p:grpSp>
        <p:nvGrpSpPr>
          <p:cNvPr id="3" name="Group 494"/>
          <p:cNvGrpSpPr>
            <a:grpSpLocks/>
          </p:cNvGrpSpPr>
          <p:nvPr/>
        </p:nvGrpSpPr>
        <p:grpSpPr bwMode="auto">
          <a:xfrm>
            <a:off x="79375" y="1905000"/>
            <a:ext cx="682625" cy="838200"/>
            <a:chOff x="50" y="768"/>
            <a:chExt cx="430" cy="528"/>
          </a:xfrm>
        </p:grpSpPr>
        <p:sp>
          <p:nvSpPr>
            <p:cNvPr id="530521" name="Text Box 68"/>
            <p:cNvSpPr txBox="1">
              <a:spLocks noChangeArrowheads="1"/>
            </p:cNvSpPr>
            <p:nvPr/>
          </p:nvSpPr>
          <p:spPr bwMode="auto">
            <a:xfrm>
              <a:off x="50" y="768"/>
              <a:ext cx="382" cy="173"/>
            </a:xfrm>
            <a:prstGeom prst="rect">
              <a:avLst/>
            </a:prstGeom>
            <a:noFill/>
            <a:ln w="9525">
              <a:noFill/>
              <a:miter lim="800000"/>
              <a:headEnd/>
              <a:tailEnd/>
            </a:ln>
          </p:spPr>
          <p:txBody>
            <a:bodyPr wrap="none">
              <a:spAutoFit/>
            </a:bodyPr>
            <a:lstStyle/>
            <a:p>
              <a:pPr algn="l">
                <a:buClrTx/>
              </a:pPr>
              <a:r>
                <a:rPr lang="en-US" sz="1200" dirty="0"/>
                <a:t>DCPS</a:t>
              </a:r>
            </a:p>
          </p:txBody>
        </p:sp>
        <p:pic>
          <p:nvPicPr>
            <p:cNvPr id="530522" name="Picture 493" descr="worker2"/>
            <p:cNvPicPr>
              <a:picLocks noChangeAspect="1" noChangeArrowheads="1"/>
            </p:cNvPicPr>
            <p:nvPr/>
          </p:nvPicPr>
          <p:blipFill>
            <a:blip r:embed="rId3" cstate="print"/>
            <a:srcRect/>
            <a:stretch>
              <a:fillRect/>
            </a:stretch>
          </p:blipFill>
          <p:spPr bwMode="auto">
            <a:xfrm>
              <a:off x="96" y="912"/>
              <a:ext cx="384" cy="384"/>
            </a:xfrm>
            <a:prstGeom prst="rect">
              <a:avLst/>
            </a:prstGeom>
            <a:noFill/>
            <a:ln w="9525">
              <a:noFill/>
              <a:miter lim="800000"/>
              <a:headEnd/>
              <a:tailEnd/>
            </a:ln>
          </p:spPr>
        </p:pic>
      </p:grpSp>
      <p:grpSp>
        <p:nvGrpSpPr>
          <p:cNvPr id="4" name="Group 30"/>
          <p:cNvGrpSpPr>
            <a:grpSpLocks/>
          </p:cNvGrpSpPr>
          <p:nvPr/>
        </p:nvGrpSpPr>
        <p:grpSpPr bwMode="auto">
          <a:xfrm>
            <a:off x="3276600" y="4724400"/>
            <a:ext cx="809625" cy="979488"/>
            <a:chOff x="6942138" y="1179513"/>
            <a:chExt cx="809625" cy="979487"/>
          </a:xfrm>
        </p:grpSpPr>
        <p:sp>
          <p:nvSpPr>
            <p:cNvPr id="530524" name="Text Box 7"/>
            <p:cNvSpPr txBox="1">
              <a:spLocks noChangeArrowheads="1"/>
            </p:cNvSpPr>
            <p:nvPr/>
          </p:nvSpPr>
          <p:spPr bwMode="auto">
            <a:xfrm>
              <a:off x="6942138" y="1179513"/>
              <a:ext cx="809625" cy="274637"/>
            </a:xfrm>
            <a:prstGeom prst="rect">
              <a:avLst/>
            </a:prstGeom>
            <a:noFill/>
            <a:ln w="9525">
              <a:noFill/>
              <a:miter lim="800000"/>
              <a:headEnd/>
              <a:tailEnd/>
            </a:ln>
          </p:spPr>
          <p:txBody>
            <a:bodyPr wrap="none">
              <a:spAutoFit/>
            </a:bodyPr>
            <a:lstStyle/>
            <a:p>
              <a:pPr algn="l">
                <a:buClrTx/>
              </a:pPr>
              <a:r>
                <a:rPr lang="en-US" sz="1200" dirty="0"/>
                <a:t>ATAAPS</a:t>
              </a:r>
            </a:p>
          </p:txBody>
        </p:sp>
        <p:pic>
          <p:nvPicPr>
            <p:cNvPr id="530525" name="Picture 492" descr="date_time_preferences"/>
            <p:cNvPicPr>
              <a:picLocks noChangeAspect="1" noChangeArrowheads="1"/>
            </p:cNvPicPr>
            <p:nvPr/>
          </p:nvPicPr>
          <p:blipFill>
            <a:blip r:embed="rId4" cstate="print"/>
            <a:srcRect/>
            <a:stretch>
              <a:fillRect/>
            </a:stretch>
          </p:blipFill>
          <p:spPr bwMode="auto">
            <a:xfrm>
              <a:off x="7010400" y="1447800"/>
              <a:ext cx="711200" cy="711200"/>
            </a:xfrm>
            <a:prstGeom prst="rect">
              <a:avLst/>
            </a:prstGeom>
            <a:noFill/>
            <a:ln w="9525">
              <a:noFill/>
              <a:miter lim="800000"/>
              <a:headEnd/>
              <a:tailEnd/>
            </a:ln>
          </p:spPr>
        </p:pic>
      </p:grpSp>
      <p:graphicFrame>
        <p:nvGraphicFramePr>
          <p:cNvPr id="530526" name="Group 94"/>
          <p:cNvGraphicFramePr>
            <a:graphicFrameLocks noGrp="1"/>
          </p:cNvGraphicFramePr>
          <p:nvPr/>
        </p:nvGraphicFramePr>
        <p:xfrm>
          <a:off x="5410200" y="5410200"/>
          <a:ext cx="3657600" cy="914400"/>
        </p:xfrm>
        <a:graphic>
          <a:graphicData uri="http://schemas.openxmlformats.org/drawingml/2006/table">
            <a:tbl>
              <a:tblPr/>
              <a:tblGrid>
                <a:gridCol w="657225"/>
                <a:gridCol w="1249363"/>
                <a:gridCol w="836612"/>
                <a:gridCol w="914400"/>
              </a:tblGrid>
              <a:tr h="0">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2ABM0065: AMMO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Cost Element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Amount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CFFCC"/>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Labor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9300.0100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20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34" name="Oval 50"/>
          <p:cNvSpPr>
            <a:spLocks noChangeArrowheads="1"/>
          </p:cNvSpPr>
          <p:nvPr/>
        </p:nvSpPr>
        <p:spPr bwMode="auto">
          <a:xfrm>
            <a:off x="4267200" y="5029200"/>
            <a:ext cx="1042988" cy="1049338"/>
          </a:xfrm>
          <a:prstGeom prst="ellipse">
            <a:avLst/>
          </a:prstGeom>
          <a:solidFill>
            <a:schemeClr val="accent1"/>
          </a:solidFill>
          <a:ln w="12700" algn="ctr">
            <a:solidFill>
              <a:schemeClr val="tx1"/>
            </a:solidFill>
            <a:round/>
            <a:headEnd/>
            <a:tailEnd/>
          </a:ln>
        </p:spPr>
        <p:txBody>
          <a:bodyPr wrap="none" lIns="92075" tIns="0" rIns="92075" bIns="0" anchor="ctr">
            <a:spAutoFit/>
          </a:bodyPr>
          <a:lstStyle/>
          <a:p>
            <a:pPr algn="l">
              <a:buClrTx/>
            </a:pPr>
            <a:r>
              <a:rPr lang="en-US" sz="1600" dirty="0"/>
              <a:t>20 hrs</a:t>
            </a:r>
          </a:p>
          <a:p>
            <a:pPr algn="l">
              <a:buClrTx/>
            </a:pPr>
            <a:r>
              <a:rPr lang="en-US" sz="1600" dirty="0"/>
              <a:t>at </a:t>
            </a:r>
          </a:p>
          <a:p>
            <a:pPr algn="l">
              <a:buClrTx/>
            </a:pPr>
            <a:r>
              <a:rPr lang="en-US" sz="1600" dirty="0"/>
              <a:t>$60/hr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itle 1"/>
          <p:cNvSpPr>
            <a:spLocks noGrp="1"/>
          </p:cNvSpPr>
          <p:nvPr>
            <p:ph type="title" idx="4294967295"/>
          </p:nvPr>
        </p:nvSpPr>
        <p:spPr bwMode="auto">
          <a:xfrm>
            <a:off x="990600" y="228600"/>
            <a:ext cx="7010400" cy="944562"/>
          </a:xfrm>
          <a:prstGeom prst="rect">
            <a:avLst/>
          </a:prstGeom>
          <a:noFill/>
          <a:ln>
            <a:miter lim="800000"/>
            <a:headEnd/>
            <a:tailEnd/>
          </a:ln>
        </p:spPr>
        <p:txBody>
          <a:bodyPr/>
          <a:lstStyle/>
          <a:p>
            <a:r>
              <a:rPr lang="en-US" sz="3600" dirty="0" smtClean="0"/>
              <a:t>Lesson 5: Wrap Up</a:t>
            </a:r>
          </a:p>
        </p:txBody>
      </p:sp>
      <p:sp>
        <p:nvSpPr>
          <p:cNvPr id="532483" name="Content Placeholder 4"/>
          <p:cNvSpPr>
            <a:spLocks noGrp="1"/>
          </p:cNvSpPr>
          <p:nvPr>
            <p:ph idx="4294967295"/>
          </p:nvPr>
        </p:nvSpPr>
        <p:spPr bwMode="auto">
          <a:xfrm>
            <a:off x="0" y="1066800"/>
            <a:ext cx="8229600" cy="4906963"/>
          </a:xfrm>
          <a:prstGeom prst="rect">
            <a:avLst/>
          </a:prstGeom>
          <a:noFill/>
          <a:ln>
            <a:miter lim="800000"/>
            <a:headEnd/>
            <a:tailEnd/>
          </a:ln>
        </p:spPr>
        <p:txBody>
          <a:bodyPr/>
          <a:lstStyle/>
          <a:p>
            <a:pPr lvl="1">
              <a:lnSpc>
                <a:spcPct val="80000"/>
              </a:lnSpc>
              <a:buFontTx/>
              <a:buChar char="•"/>
            </a:pPr>
            <a:endParaRPr lang="en-US" sz="2400" dirty="0" smtClean="0"/>
          </a:p>
          <a:p>
            <a:pPr lvl="1">
              <a:lnSpc>
                <a:spcPct val="80000"/>
              </a:lnSpc>
              <a:buFontTx/>
              <a:buChar char="•"/>
            </a:pPr>
            <a:r>
              <a:rPr lang="en-US" sz="2400" dirty="0" smtClean="0"/>
              <a:t>Payroll process is the reporting of attendance with the corresponding disbursement to the employees</a:t>
            </a:r>
          </a:p>
          <a:p>
            <a:pPr lvl="1">
              <a:lnSpc>
                <a:spcPct val="80000"/>
              </a:lnSpc>
              <a:buFontTx/>
              <a:buChar char="•"/>
            </a:pPr>
            <a:r>
              <a:rPr lang="en-US" sz="2400" dirty="0" smtClean="0"/>
              <a:t>Capturing payroll costs through DCPS requires modification to DCPS LOA’s. Updated information will be part of “Faces to Spaces” deployment exercise.</a:t>
            </a:r>
          </a:p>
          <a:p>
            <a:pPr lvl="1">
              <a:lnSpc>
                <a:spcPct val="80000"/>
              </a:lnSpc>
              <a:buFontTx/>
              <a:buChar char="•"/>
            </a:pPr>
            <a:r>
              <a:rPr lang="en-US" sz="2400" dirty="0" smtClean="0"/>
              <a:t>Payroll process includes the accruals, but not the earmarking of funds to ensure availability for future payroll</a:t>
            </a:r>
          </a:p>
          <a:p>
            <a:pPr lvl="1">
              <a:lnSpc>
                <a:spcPct val="80000"/>
              </a:lnSpc>
              <a:buFontTx/>
              <a:buChar char="•"/>
            </a:pPr>
            <a:r>
              <a:rPr lang="en-US" sz="2400" dirty="0" smtClean="0"/>
              <a:t>Labor-tracking is the capture of hours worked on specific tasks. Attendance is the recording of presence only. </a:t>
            </a:r>
          </a:p>
          <a:p>
            <a:pPr lvl="1">
              <a:lnSpc>
                <a:spcPct val="80000"/>
              </a:lnSpc>
              <a:buFontTx/>
              <a:buChar char="•"/>
            </a:pPr>
            <a:r>
              <a:rPr lang="en-US" sz="2400" dirty="0" smtClean="0"/>
              <a:t>Labor charge outs are used to charge hours out based on a std. rate. This rate corresponds to a Cost Center/Activity Type combination and updated annually (calendar year)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itle 1"/>
          <p:cNvSpPr>
            <a:spLocks noGrp="1"/>
          </p:cNvSpPr>
          <p:nvPr>
            <p:ph type="title" idx="4294967295"/>
          </p:nvPr>
        </p:nvSpPr>
        <p:spPr bwMode="auto">
          <a:xfrm>
            <a:off x="1143000" y="381000"/>
            <a:ext cx="6781800" cy="487362"/>
          </a:xfrm>
          <a:prstGeom prst="rect">
            <a:avLst/>
          </a:prstGeom>
          <a:noFill/>
          <a:ln>
            <a:miter lim="800000"/>
            <a:headEnd/>
            <a:tailEnd/>
          </a:ln>
        </p:spPr>
        <p:txBody>
          <a:bodyPr/>
          <a:lstStyle/>
          <a:p>
            <a:r>
              <a:rPr lang="en-US" sz="3600" dirty="0" smtClean="0"/>
              <a:t>Lesson 5: Quiz</a:t>
            </a:r>
          </a:p>
        </p:txBody>
      </p:sp>
      <p:sp>
        <p:nvSpPr>
          <p:cNvPr id="534531" name="Content Placeholder 4"/>
          <p:cNvSpPr>
            <a:spLocks noGrp="1"/>
          </p:cNvSpPr>
          <p:nvPr>
            <p:ph idx="4294967295"/>
          </p:nvPr>
        </p:nvSpPr>
        <p:spPr bwMode="auto">
          <a:xfrm>
            <a:off x="381000" y="1265237"/>
            <a:ext cx="8229600" cy="4983163"/>
          </a:xfrm>
          <a:prstGeom prst="rect">
            <a:avLst/>
          </a:prstGeom>
          <a:noFill/>
          <a:ln>
            <a:miter lim="800000"/>
            <a:headEnd/>
            <a:tailEnd/>
          </a:ln>
        </p:spPr>
        <p:txBody>
          <a:bodyPr/>
          <a:lstStyle/>
          <a:p>
            <a:pPr>
              <a:lnSpc>
                <a:spcPct val="80000"/>
              </a:lnSpc>
            </a:pPr>
            <a:r>
              <a:rPr lang="en-US" sz="2000" dirty="0" smtClean="0"/>
              <a:t>All employees are assigned to a __________ during the “Faces to Spaces” exercise.</a:t>
            </a:r>
          </a:p>
          <a:p>
            <a:pPr>
              <a:lnSpc>
                <a:spcPct val="80000"/>
              </a:lnSpc>
              <a:buFontTx/>
              <a:buNone/>
            </a:pPr>
            <a:endParaRPr lang="en-US" sz="2000" dirty="0" smtClean="0"/>
          </a:p>
          <a:p>
            <a:pPr>
              <a:lnSpc>
                <a:spcPct val="80000"/>
              </a:lnSpc>
            </a:pPr>
            <a:r>
              <a:rPr lang="en-US" sz="2000" dirty="0" smtClean="0"/>
              <a:t>__________ are used to charge out labor allocations in order to assign quantity and a dollar amount to specific tasks. Also leveraged in variance analysis to ensure that the correct amounts are being allocated.</a:t>
            </a:r>
          </a:p>
          <a:p>
            <a:pPr>
              <a:lnSpc>
                <a:spcPct val="80000"/>
              </a:lnSpc>
            </a:pPr>
            <a:endParaRPr lang="en-US" sz="2000" dirty="0" smtClean="0"/>
          </a:p>
          <a:p>
            <a:pPr>
              <a:lnSpc>
                <a:spcPct val="80000"/>
              </a:lnSpc>
            </a:pPr>
            <a:r>
              <a:rPr lang="en-US" sz="2000" dirty="0" smtClean="0"/>
              <a:t>__________ is responsible for updating the employee’s DCPS LOA information prior to an installation using GFEBS. </a:t>
            </a:r>
          </a:p>
          <a:p>
            <a:pPr>
              <a:lnSpc>
                <a:spcPct val="80000"/>
              </a:lnSpc>
            </a:pPr>
            <a:endParaRPr lang="en-US" sz="1800" dirty="0" smtClean="0"/>
          </a:p>
          <a:p>
            <a:pPr>
              <a:lnSpc>
                <a:spcPct val="80000"/>
              </a:lnSpc>
            </a:pPr>
            <a:r>
              <a:rPr lang="en-US" sz="2000" dirty="0" smtClean="0"/>
              <a:t>Time Tracking is the tracking of whether or not an employee came to work</a:t>
            </a:r>
          </a:p>
          <a:p>
            <a:pPr lvl="1">
              <a:lnSpc>
                <a:spcPct val="80000"/>
              </a:lnSpc>
            </a:pPr>
            <a:r>
              <a:rPr lang="en-US" sz="1800" dirty="0" smtClean="0"/>
              <a:t>True</a:t>
            </a:r>
          </a:p>
          <a:p>
            <a:pPr lvl="1">
              <a:lnSpc>
                <a:spcPct val="80000"/>
              </a:lnSpc>
            </a:pPr>
            <a:r>
              <a:rPr lang="en-US" sz="1800" dirty="0" smtClean="0"/>
              <a:t>False</a:t>
            </a:r>
          </a:p>
          <a:p>
            <a:pPr lvl="1">
              <a:lnSpc>
                <a:spcPct val="80000"/>
              </a:lnSpc>
            </a:pPr>
            <a:endParaRPr lang="en-US" sz="1800" dirty="0" smtClean="0"/>
          </a:p>
          <a:p>
            <a:pPr>
              <a:lnSpc>
                <a:spcPct val="80000"/>
              </a:lnSpc>
            </a:pPr>
            <a:r>
              <a:rPr lang="en-US" sz="2000" dirty="0" smtClean="0"/>
              <a:t>Explain how the employee’s LOA should look in both the payroll and Time Tracking Source System</a:t>
            </a:r>
            <a:r>
              <a:rPr lang="en-US" sz="2200" dirty="0" smtClean="0"/>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itle 1"/>
          <p:cNvSpPr>
            <a:spLocks noGrp="1"/>
          </p:cNvSpPr>
          <p:nvPr>
            <p:ph type="title" idx="4294967295"/>
          </p:nvPr>
        </p:nvSpPr>
        <p:spPr bwMode="auto">
          <a:xfrm>
            <a:off x="1143000" y="381000"/>
            <a:ext cx="6781800" cy="487362"/>
          </a:xfrm>
          <a:prstGeom prst="rect">
            <a:avLst/>
          </a:prstGeom>
          <a:noFill/>
          <a:ln>
            <a:miter lim="800000"/>
            <a:headEnd/>
            <a:tailEnd/>
          </a:ln>
        </p:spPr>
        <p:txBody>
          <a:bodyPr/>
          <a:lstStyle/>
          <a:p>
            <a:r>
              <a:rPr lang="en-US" sz="3600" dirty="0" smtClean="0"/>
              <a:t>Lesson 5: Answers</a:t>
            </a:r>
          </a:p>
        </p:txBody>
      </p:sp>
      <p:sp>
        <p:nvSpPr>
          <p:cNvPr id="534531" name="Content Placeholder 4"/>
          <p:cNvSpPr>
            <a:spLocks noGrp="1"/>
          </p:cNvSpPr>
          <p:nvPr>
            <p:ph idx="4294967295"/>
          </p:nvPr>
        </p:nvSpPr>
        <p:spPr bwMode="auto">
          <a:xfrm>
            <a:off x="381000" y="1143000"/>
            <a:ext cx="8229600" cy="4983163"/>
          </a:xfrm>
          <a:prstGeom prst="rect">
            <a:avLst/>
          </a:prstGeom>
          <a:noFill/>
          <a:ln>
            <a:miter lim="800000"/>
            <a:headEnd/>
            <a:tailEnd/>
          </a:ln>
        </p:spPr>
        <p:txBody>
          <a:bodyPr/>
          <a:lstStyle/>
          <a:p>
            <a:pPr>
              <a:lnSpc>
                <a:spcPct val="80000"/>
              </a:lnSpc>
            </a:pPr>
            <a:r>
              <a:rPr lang="en-US" sz="2000" dirty="0" smtClean="0"/>
              <a:t>All employees are assigned to a __________ during the “Faces to Spaces” exercise.</a:t>
            </a:r>
          </a:p>
          <a:p>
            <a:pPr>
              <a:lnSpc>
                <a:spcPct val="80000"/>
              </a:lnSpc>
              <a:buFontTx/>
              <a:buNone/>
            </a:pPr>
            <a:endParaRPr lang="en-US" sz="2000" dirty="0" smtClean="0"/>
          </a:p>
          <a:p>
            <a:pPr>
              <a:lnSpc>
                <a:spcPct val="80000"/>
              </a:lnSpc>
            </a:pPr>
            <a:r>
              <a:rPr lang="en-US" sz="2000" dirty="0" smtClean="0"/>
              <a:t>__________ are used to charge out labor allocations in order to assign quantity and a dollar amount to specific tasks. Also leveraged in variance analysis to ensure that the correct amounts are being allocated.</a:t>
            </a:r>
          </a:p>
          <a:p>
            <a:pPr>
              <a:lnSpc>
                <a:spcPct val="80000"/>
              </a:lnSpc>
            </a:pPr>
            <a:endParaRPr lang="en-US" sz="2000" dirty="0" smtClean="0"/>
          </a:p>
          <a:p>
            <a:pPr>
              <a:lnSpc>
                <a:spcPct val="80000"/>
              </a:lnSpc>
            </a:pPr>
            <a:r>
              <a:rPr lang="en-US" sz="2000" dirty="0" smtClean="0"/>
              <a:t>__________ is responsible for updating the employee’s DCPS LOA information prior to an installation using GFEBS. </a:t>
            </a:r>
          </a:p>
          <a:p>
            <a:pPr>
              <a:lnSpc>
                <a:spcPct val="80000"/>
              </a:lnSpc>
            </a:pPr>
            <a:endParaRPr lang="en-US" sz="1800" dirty="0" smtClean="0"/>
          </a:p>
          <a:p>
            <a:pPr>
              <a:lnSpc>
                <a:spcPct val="80000"/>
              </a:lnSpc>
            </a:pPr>
            <a:r>
              <a:rPr lang="en-US" sz="2000" dirty="0" smtClean="0"/>
              <a:t>Time Tracking is the tracking of whether or not an employee came to work</a:t>
            </a:r>
          </a:p>
          <a:p>
            <a:pPr lvl="1">
              <a:lnSpc>
                <a:spcPct val="80000"/>
              </a:lnSpc>
            </a:pPr>
            <a:r>
              <a:rPr lang="en-US" sz="1800" dirty="0" smtClean="0"/>
              <a:t>True</a:t>
            </a:r>
          </a:p>
          <a:p>
            <a:pPr lvl="1">
              <a:lnSpc>
                <a:spcPct val="80000"/>
              </a:lnSpc>
            </a:pPr>
            <a:r>
              <a:rPr lang="en-US" sz="1800" dirty="0" smtClean="0"/>
              <a:t>False</a:t>
            </a:r>
          </a:p>
          <a:p>
            <a:pPr lvl="1">
              <a:lnSpc>
                <a:spcPct val="80000"/>
              </a:lnSpc>
            </a:pPr>
            <a:endParaRPr lang="en-US" sz="1800" dirty="0" smtClean="0"/>
          </a:p>
          <a:p>
            <a:pPr>
              <a:lnSpc>
                <a:spcPct val="80000"/>
              </a:lnSpc>
            </a:pPr>
            <a:r>
              <a:rPr lang="en-US" sz="2000" dirty="0" smtClean="0"/>
              <a:t>Explain how the employee’s LOA should look in both the payroll and Time Tracking Source System</a:t>
            </a:r>
            <a:r>
              <a:rPr lang="en-US" sz="2200" dirty="0" smtClean="0"/>
              <a:t>: </a:t>
            </a:r>
          </a:p>
          <a:p>
            <a:pPr>
              <a:lnSpc>
                <a:spcPct val="80000"/>
              </a:lnSpc>
              <a:buNone/>
            </a:pPr>
            <a:r>
              <a:rPr lang="en-US" sz="2200" dirty="0" smtClean="0"/>
              <a:t>	</a:t>
            </a:r>
            <a:r>
              <a:rPr lang="en-US" sz="2200" u="sng" dirty="0" smtClean="0"/>
              <a:t>The same </a:t>
            </a:r>
            <a:endParaRPr lang="en-US" sz="2200" dirty="0" smtClean="0"/>
          </a:p>
        </p:txBody>
      </p:sp>
      <p:sp>
        <p:nvSpPr>
          <p:cNvPr id="534532" name="Text Box 4"/>
          <p:cNvSpPr txBox="1">
            <a:spLocks noChangeArrowheads="1"/>
          </p:cNvSpPr>
          <p:nvPr/>
        </p:nvSpPr>
        <p:spPr bwMode="auto">
          <a:xfrm>
            <a:off x="838200" y="4800600"/>
            <a:ext cx="387350" cy="457200"/>
          </a:xfrm>
          <a:prstGeom prst="rect">
            <a:avLst/>
          </a:prstGeom>
          <a:noFill/>
          <a:ln w="9525">
            <a:noFill/>
            <a:miter lim="800000"/>
            <a:headEnd/>
            <a:tailEnd/>
          </a:ln>
          <a:effectLst/>
        </p:spPr>
        <p:txBody>
          <a:bodyPr wrap="none">
            <a:spAutoFit/>
          </a:bodyPr>
          <a:lstStyle/>
          <a:p>
            <a:pPr algn="l">
              <a:buClrTx/>
            </a:pPr>
            <a:r>
              <a:rPr lang="en-US" sz="2400" dirty="0"/>
              <a:t>X</a:t>
            </a:r>
          </a:p>
        </p:txBody>
      </p:sp>
      <p:sp>
        <p:nvSpPr>
          <p:cNvPr id="534533" name="Text Box 5"/>
          <p:cNvSpPr txBox="1">
            <a:spLocks noChangeArrowheads="1"/>
          </p:cNvSpPr>
          <p:nvPr/>
        </p:nvSpPr>
        <p:spPr bwMode="auto">
          <a:xfrm>
            <a:off x="4724400" y="1044575"/>
            <a:ext cx="1189038" cy="304800"/>
          </a:xfrm>
          <a:prstGeom prst="rect">
            <a:avLst/>
          </a:prstGeom>
          <a:noFill/>
          <a:ln w="9525">
            <a:noFill/>
            <a:miter lim="800000"/>
            <a:headEnd/>
            <a:tailEnd/>
          </a:ln>
          <a:effectLst/>
        </p:spPr>
        <p:txBody>
          <a:bodyPr wrap="none">
            <a:spAutoFit/>
          </a:bodyPr>
          <a:lstStyle/>
          <a:p>
            <a:pPr algn="l">
              <a:buClrTx/>
            </a:pPr>
            <a:r>
              <a:rPr lang="en-US" sz="1400" dirty="0"/>
              <a:t>Cost Center</a:t>
            </a:r>
          </a:p>
        </p:txBody>
      </p:sp>
      <p:sp>
        <p:nvSpPr>
          <p:cNvPr id="534534" name="Text Box 6"/>
          <p:cNvSpPr txBox="1">
            <a:spLocks noChangeArrowheads="1"/>
          </p:cNvSpPr>
          <p:nvPr/>
        </p:nvSpPr>
        <p:spPr bwMode="auto">
          <a:xfrm>
            <a:off x="1020763" y="1905000"/>
            <a:ext cx="1050925" cy="304800"/>
          </a:xfrm>
          <a:prstGeom prst="rect">
            <a:avLst/>
          </a:prstGeom>
          <a:noFill/>
          <a:ln w="9525">
            <a:noFill/>
            <a:miter lim="800000"/>
            <a:headEnd/>
            <a:tailEnd/>
          </a:ln>
          <a:effectLst/>
        </p:spPr>
        <p:txBody>
          <a:bodyPr wrap="none">
            <a:spAutoFit/>
          </a:bodyPr>
          <a:lstStyle/>
          <a:p>
            <a:pPr algn="l">
              <a:buClrTx/>
            </a:pPr>
            <a:r>
              <a:rPr lang="en-US" sz="1400" dirty="0"/>
              <a:t>Std. Rates</a:t>
            </a:r>
          </a:p>
        </p:txBody>
      </p:sp>
      <p:sp>
        <p:nvSpPr>
          <p:cNvPr id="534535" name="Text Box 7"/>
          <p:cNvSpPr txBox="1">
            <a:spLocks noChangeArrowheads="1"/>
          </p:cNvSpPr>
          <p:nvPr/>
        </p:nvSpPr>
        <p:spPr bwMode="auto">
          <a:xfrm>
            <a:off x="1006475" y="3276600"/>
            <a:ext cx="1104900" cy="304800"/>
          </a:xfrm>
          <a:prstGeom prst="rect">
            <a:avLst/>
          </a:prstGeom>
          <a:noFill/>
          <a:ln w="9525">
            <a:noFill/>
            <a:miter lim="800000"/>
            <a:headEnd/>
            <a:tailEnd/>
          </a:ln>
          <a:effectLst/>
        </p:spPr>
        <p:txBody>
          <a:bodyPr wrap="none">
            <a:spAutoFit/>
          </a:bodyPr>
          <a:lstStyle/>
          <a:p>
            <a:pPr algn="l">
              <a:buClrTx/>
            </a:pPr>
            <a:r>
              <a:rPr lang="en-US" sz="1400" dirty="0"/>
              <a:t>DCPS CSR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4533"/>
                                        </p:tgtEl>
                                        <p:attrNameLst>
                                          <p:attrName>style.visibility</p:attrName>
                                        </p:attrNameLst>
                                      </p:cBhvr>
                                      <p:to>
                                        <p:strVal val="visible"/>
                                      </p:to>
                                    </p:set>
                                    <p:animEffect transition="in" filter="dissolve">
                                      <p:cBhvr>
                                        <p:cTn id="7" dur="500"/>
                                        <p:tgtEl>
                                          <p:spTgt spid="5345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4534"/>
                                        </p:tgtEl>
                                        <p:attrNameLst>
                                          <p:attrName>style.visibility</p:attrName>
                                        </p:attrNameLst>
                                      </p:cBhvr>
                                      <p:to>
                                        <p:strVal val="visible"/>
                                      </p:to>
                                    </p:set>
                                    <p:animEffect transition="in" filter="dissolve">
                                      <p:cBhvr>
                                        <p:cTn id="12" dur="500"/>
                                        <p:tgtEl>
                                          <p:spTgt spid="53453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534535"/>
                                        </p:tgtEl>
                                        <p:attrNameLst>
                                          <p:attrName>style.visibility</p:attrName>
                                        </p:attrNameLst>
                                      </p:cBhvr>
                                      <p:to>
                                        <p:strVal val="visible"/>
                                      </p:to>
                                    </p:set>
                                    <p:anim calcmode="lin" valueType="num">
                                      <p:cBhvr>
                                        <p:cTn id="17" dur="1000" fill="hold"/>
                                        <p:tgtEl>
                                          <p:spTgt spid="534535"/>
                                        </p:tgtEl>
                                        <p:attrNameLst>
                                          <p:attrName>ppt_w</p:attrName>
                                        </p:attrNameLst>
                                      </p:cBhvr>
                                      <p:tavLst>
                                        <p:tav tm="0">
                                          <p:val>
                                            <p:fltVal val="0"/>
                                          </p:val>
                                        </p:tav>
                                        <p:tav tm="100000">
                                          <p:val>
                                            <p:strVal val="#ppt_w"/>
                                          </p:val>
                                        </p:tav>
                                      </p:tavLst>
                                    </p:anim>
                                    <p:anim calcmode="lin" valueType="num">
                                      <p:cBhvr>
                                        <p:cTn id="18" dur="1000" fill="hold"/>
                                        <p:tgtEl>
                                          <p:spTgt spid="534535"/>
                                        </p:tgtEl>
                                        <p:attrNameLst>
                                          <p:attrName>ppt_h</p:attrName>
                                        </p:attrNameLst>
                                      </p:cBhvr>
                                      <p:tavLst>
                                        <p:tav tm="0">
                                          <p:val>
                                            <p:fltVal val="0"/>
                                          </p:val>
                                        </p:tav>
                                        <p:tav tm="100000">
                                          <p:val>
                                            <p:strVal val="#ppt_h"/>
                                          </p:val>
                                        </p:tav>
                                      </p:tavLst>
                                    </p:anim>
                                    <p:anim calcmode="lin" valueType="num">
                                      <p:cBhvr>
                                        <p:cTn id="19" dur="1000" fill="hold"/>
                                        <p:tgtEl>
                                          <p:spTgt spid="534535"/>
                                        </p:tgtEl>
                                        <p:attrNameLst>
                                          <p:attrName>style.rotation</p:attrName>
                                        </p:attrNameLst>
                                      </p:cBhvr>
                                      <p:tavLst>
                                        <p:tav tm="0">
                                          <p:val>
                                            <p:fltVal val="90"/>
                                          </p:val>
                                        </p:tav>
                                        <p:tav tm="100000">
                                          <p:val>
                                            <p:fltVal val="0"/>
                                          </p:val>
                                        </p:tav>
                                      </p:tavLst>
                                    </p:anim>
                                    <p:animEffect transition="in" filter="fade">
                                      <p:cBhvr>
                                        <p:cTn id="20" dur="1000"/>
                                        <p:tgtEl>
                                          <p:spTgt spid="534535"/>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34532"/>
                                        </p:tgtEl>
                                        <p:attrNameLst>
                                          <p:attrName>style.visibility</p:attrName>
                                        </p:attrNameLst>
                                      </p:cBhvr>
                                      <p:to>
                                        <p:strVal val="visible"/>
                                      </p:to>
                                    </p:set>
                                    <p:animEffect transition="in" filter="fade">
                                      <p:cBhvr>
                                        <p:cTn id="25" dur="1000"/>
                                        <p:tgtEl>
                                          <p:spTgt spid="534532"/>
                                        </p:tgtEl>
                                      </p:cBhvr>
                                    </p:animEffect>
                                    <p:anim calcmode="lin" valueType="num">
                                      <p:cBhvr>
                                        <p:cTn id="26" dur="1000" fill="hold"/>
                                        <p:tgtEl>
                                          <p:spTgt spid="534532"/>
                                        </p:tgtEl>
                                        <p:attrNameLst>
                                          <p:attrName>ppt_x</p:attrName>
                                        </p:attrNameLst>
                                      </p:cBhvr>
                                      <p:tavLst>
                                        <p:tav tm="0">
                                          <p:val>
                                            <p:strVal val="#ppt_x"/>
                                          </p:val>
                                        </p:tav>
                                        <p:tav tm="100000">
                                          <p:val>
                                            <p:strVal val="#ppt_x"/>
                                          </p:val>
                                        </p:tav>
                                      </p:tavLst>
                                    </p:anim>
                                    <p:anim calcmode="lin" valueType="num">
                                      <p:cBhvr>
                                        <p:cTn id="27" dur="900" decel="100000" fill="hold"/>
                                        <p:tgtEl>
                                          <p:spTgt spid="53453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34532"/>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34531">
                                            <p:txEl>
                                              <p:pRg st="11" end="11"/>
                                            </p:txEl>
                                          </p:spTgt>
                                        </p:tgtEl>
                                        <p:attrNameLst>
                                          <p:attrName>style.visibility</p:attrName>
                                        </p:attrNameLst>
                                      </p:cBhvr>
                                      <p:to>
                                        <p:strVal val="visible"/>
                                      </p:to>
                                    </p:set>
                                    <p:anim calcmode="lin" valueType="num">
                                      <p:cBhvr additive="base">
                                        <p:cTn id="33" dur="500" fill="hold"/>
                                        <p:tgtEl>
                                          <p:spTgt spid="534531">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345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2" grpId="0"/>
      <p:bldP spid="534533" grpId="0"/>
      <p:bldP spid="534534" grpId="0"/>
      <p:bldP spid="5345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457200" y="1371600"/>
            <a:ext cx="4572000" cy="3749675"/>
          </a:xfrm>
          <a:prstGeom prst="rect">
            <a:avLst/>
          </a:prstGeom>
          <a:noFill/>
          <a:ln w="9525">
            <a:noFill/>
            <a:miter lim="800000"/>
            <a:headEnd/>
            <a:tailEnd/>
          </a:ln>
        </p:spPr>
        <p:txBody>
          <a:bodyPr lIns="92075" tIns="46038" rIns="92075" bIns="46038">
            <a:spAutoFit/>
          </a:bodyPr>
          <a:lstStyle/>
          <a:p>
            <a:pPr marL="236538" indent="-236538" algn="l" eaLnBrk="0" hangingPunct="0">
              <a:buClrTx/>
              <a:buFontTx/>
              <a:buChar char="•"/>
            </a:pPr>
            <a:r>
              <a:rPr lang="en-US" sz="2000" b="0" dirty="0">
                <a:solidFill>
                  <a:schemeClr val="tx2"/>
                </a:solidFill>
                <a:cs typeface="Arial" charset="0"/>
              </a:rPr>
              <a:t>Expenditures externally sourced, such as most of today’s EORs (excluding the 2700s)</a:t>
            </a:r>
          </a:p>
          <a:p>
            <a:pPr marL="236538" indent="-236538" algn="l" eaLnBrk="0" hangingPunct="0">
              <a:buClrTx/>
              <a:buFontTx/>
              <a:buChar char="•"/>
            </a:pPr>
            <a:r>
              <a:rPr lang="en-US" sz="2000" b="0" dirty="0">
                <a:solidFill>
                  <a:schemeClr val="tx2"/>
                </a:solidFill>
                <a:cs typeface="Arial" charset="0"/>
              </a:rPr>
              <a:t>Typically (but not necessarily e.g., depreciation) indicative of cash out flows </a:t>
            </a:r>
          </a:p>
          <a:p>
            <a:pPr marL="236538" indent="-236538" algn="l" eaLnBrk="0" hangingPunct="0">
              <a:buClrTx/>
              <a:buFontTx/>
              <a:buChar char="•"/>
            </a:pPr>
            <a:r>
              <a:rPr lang="en-US" sz="2000" b="0" dirty="0">
                <a:solidFill>
                  <a:schemeClr val="tx2"/>
                </a:solidFill>
                <a:cs typeface="Arial" charset="0"/>
              </a:rPr>
              <a:t>Start with the USGL indicator, such as 6100 or 6400 for expenses </a:t>
            </a:r>
          </a:p>
          <a:p>
            <a:pPr marL="236538" indent="-236538" algn="l" eaLnBrk="0" hangingPunct="0">
              <a:buClrTx/>
              <a:buFontTx/>
              <a:buChar char="•"/>
            </a:pPr>
            <a:r>
              <a:rPr lang="en-US" sz="2000" b="0" dirty="0">
                <a:solidFill>
                  <a:schemeClr val="tx2"/>
                </a:solidFill>
                <a:cs typeface="Arial" charset="0"/>
              </a:rPr>
              <a:t>Are a 1:1 match with the General Ledger Account utilized for Financial Accounting</a:t>
            </a:r>
          </a:p>
          <a:p>
            <a:pPr marL="236538" indent="-236538" algn="l" eaLnBrk="0" hangingPunct="0">
              <a:buClrTx/>
            </a:pPr>
            <a:endParaRPr lang="en-US" sz="2000" b="0" dirty="0">
              <a:solidFill>
                <a:schemeClr val="tx2"/>
              </a:solidFill>
              <a:cs typeface="Arial" charset="0"/>
            </a:endParaRPr>
          </a:p>
        </p:txBody>
      </p:sp>
      <p:sp>
        <p:nvSpPr>
          <p:cNvPr id="317443" name="Rectangle 3"/>
          <p:cNvSpPr>
            <a:spLocks noGrp="1" noChangeArrowheads="1"/>
          </p:cNvSpPr>
          <p:nvPr>
            <p:ph type="title" idx="4294967295"/>
          </p:nvPr>
        </p:nvSpPr>
        <p:spPr bwMode="auto">
          <a:xfrm>
            <a:off x="1209675" y="228600"/>
            <a:ext cx="6705600" cy="830263"/>
          </a:xfrm>
          <a:prstGeom prst="rect">
            <a:avLst/>
          </a:prstGeom>
          <a:noFill/>
          <a:ln>
            <a:miter lim="800000"/>
            <a:headEnd/>
            <a:tailEnd/>
          </a:ln>
        </p:spPr>
        <p:txBody>
          <a:bodyPr tIns="0" bIns="0"/>
          <a:lstStyle/>
          <a:p>
            <a:pPr eaLnBrk="1" hangingPunct="1"/>
            <a:r>
              <a:rPr lang="en-US" dirty="0" smtClean="0"/>
              <a:t>Primary Cost Elements</a:t>
            </a:r>
          </a:p>
        </p:txBody>
      </p:sp>
      <p:grpSp>
        <p:nvGrpSpPr>
          <p:cNvPr id="2" name="Group 4"/>
          <p:cNvGrpSpPr>
            <a:grpSpLocks/>
          </p:cNvGrpSpPr>
          <p:nvPr/>
        </p:nvGrpSpPr>
        <p:grpSpPr bwMode="auto">
          <a:xfrm>
            <a:off x="5105400" y="1447800"/>
            <a:ext cx="3733800" cy="4191000"/>
            <a:chOff x="2784" y="960"/>
            <a:chExt cx="2592" cy="2928"/>
          </a:xfrm>
        </p:grpSpPr>
        <p:sp>
          <p:nvSpPr>
            <p:cNvPr id="317445" name="Rectangle 5"/>
            <p:cNvSpPr>
              <a:spLocks noChangeArrowheads="1"/>
            </p:cNvSpPr>
            <p:nvPr/>
          </p:nvSpPr>
          <p:spPr bwMode="auto">
            <a:xfrm>
              <a:off x="3750" y="2091"/>
              <a:ext cx="1242" cy="1173"/>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200" b="0" dirty="0">
                <a:cs typeface="Times New Roman" pitchFamily="18" charset="0"/>
              </a:endParaRPr>
            </a:p>
          </p:txBody>
        </p:sp>
        <p:grpSp>
          <p:nvGrpSpPr>
            <p:cNvPr id="3" name="Group 6"/>
            <p:cNvGrpSpPr>
              <a:grpSpLocks/>
            </p:cNvGrpSpPr>
            <p:nvPr/>
          </p:nvGrpSpPr>
          <p:grpSpPr bwMode="auto">
            <a:xfrm>
              <a:off x="4857" y="3004"/>
              <a:ext cx="517" cy="452"/>
              <a:chOff x="4713" y="2900"/>
              <a:chExt cx="517" cy="452"/>
            </a:xfrm>
          </p:grpSpPr>
          <p:sp>
            <p:nvSpPr>
              <p:cNvPr id="317447" name="Freeform 7"/>
              <p:cNvSpPr>
                <a:spLocks/>
              </p:cNvSpPr>
              <p:nvPr/>
            </p:nvSpPr>
            <p:spPr bwMode="auto">
              <a:xfrm>
                <a:off x="4713" y="2900"/>
                <a:ext cx="517" cy="452"/>
              </a:xfrm>
              <a:custGeom>
                <a:avLst/>
                <a:gdLst>
                  <a:gd name="T0" fmla="*/ 0 w 547"/>
                  <a:gd name="T1" fmla="*/ 290 h 580"/>
                  <a:gd name="T2" fmla="*/ 274 w 547"/>
                  <a:gd name="T3" fmla="*/ 0 h 580"/>
                  <a:gd name="T4" fmla="*/ 547 w 547"/>
                  <a:gd name="T5" fmla="*/ 290 h 580"/>
                  <a:gd name="T6" fmla="*/ 274 w 547"/>
                  <a:gd name="T7" fmla="*/ 580 h 580"/>
                  <a:gd name="T8" fmla="*/ 0 w 547"/>
                  <a:gd name="T9" fmla="*/ 290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dirty="0"/>
              </a:p>
            </p:txBody>
          </p:sp>
          <p:sp>
            <p:nvSpPr>
              <p:cNvPr id="317448" name="Text Box 8"/>
              <p:cNvSpPr txBox="1">
                <a:spLocks noChangeArrowheads="1"/>
              </p:cNvSpPr>
              <p:nvPr/>
            </p:nvSpPr>
            <p:spPr bwMode="blackWhite">
              <a:xfrm>
                <a:off x="4809" y="2993"/>
                <a:ext cx="323" cy="296"/>
              </a:xfrm>
              <a:prstGeom prst="rect">
                <a:avLst/>
              </a:prstGeom>
              <a:noFill/>
              <a:ln w="12700" algn="ctr">
                <a:noFill/>
                <a:miter lim="800000"/>
                <a:headEnd/>
                <a:tailEnd/>
              </a:ln>
            </p:spPr>
            <p:txBody>
              <a:bodyPr wrap="none" lIns="92075" tIns="46038" rIns="92075" bIns="46038">
                <a:spAutoFit/>
              </a:bodyPr>
              <a:lstStyle/>
              <a:p>
                <a:pPr marL="342900" indent="-342900" eaLnBrk="0" hangingPunct="0">
                  <a:spcAft>
                    <a:spcPts val="200"/>
                  </a:spcAft>
                  <a:buFont typeface="Monotype Sorts" pitchFamily="2" charset="2"/>
                  <a:buNone/>
                </a:pPr>
                <a:r>
                  <a:rPr lang="en-US" sz="1000" dirty="0">
                    <a:cs typeface="Times New Roman" pitchFamily="18" charset="0"/>
                  </a:rPr>
                  <a:t> CIV </a:t>
                </a:r>
              </a:p>
              <a:p>
                <a:pPr marL="342900" indent="-342900" eaLnBrk="0" hangingPunct="0">
                  <a:spcAft>
                    <a:spcPts val="200"/>
                  </a:spcAft>
                  <a:buFont typeface="Monotype Sorts" pitchFamily="2" charset="2"/>
                  <a:buNone/>
                </a:pPr>
                <a:r>
                  <a:rPr lang="en-US" sz="1000" dirty="0">
                    <a:cs typeface="Times New Roman" pitchFamily="18" charset="0"/>
                  </a:rPr>
                  <a:t>HR</a:t>
                </a:r>
                <a:endParaRPr lang="en-US" sz="1000" dirty="0">
                  <a:solidFill>
                    <a:srgbClr val="000000"/>
                  </a:solidFill>
                  <a:cs typeface="Times New Roman" pitchFamily="18" charset="0"/>
                </a:endParaRPr>
              </a:p>
            </p:txBody>
          </p:sp>
        </p:grpSp>
        <p:sp>
          <p:nvSpPr>
            <p:cNvPr id="317449" name="Rectangle 9"/>
            <p:cNvSpPr>
              <a:spLocks noChangeArrowheads="1"/>
            </p:cNvSpPr>
            <p:nvPr/>
          </p:nvSpPr>
          <p:spPr bwMode="blackWhite">
            <a:xfrm>
              <a:off x="3788" y="1878"/>
              <a:ext cx="1156" cy="213"/>
            </a:xfrm>
            <a:prstGeom prst="rect">
              <a:avLst/>
            </a:prstGeom>
            <a:noFill/>
            <a:ln w="12700" algn="ctr">
              <a:noFill/>
              <a:miter lim="800000"/>
              <a:headEnd/>
              <a:tailEnd/>
            </a:ln>
          </p:spPr>
          <p:txBody>
            <a:bodyPr lIns="92075" tIns="46038" rIns="92075" bIns="46038">
              <a:spAutoFit/>
            </a:bodyPr>
            <a:lstStyle/>
            <a:p>
              <a:pPr marL="342900" indent="-342900" eaLnBrk="0" hangingPunct="0">
                <a:spcAft>
                  <a:spcPts val="200"/>
                </a:spcAft>
                <a:buFont typeface="Monotype Sorts" pitchFamily="2" charset="2"/>
                <a:buNone/>
              </a:pPr>
              <a:r>
                <a:rPr lang="en-US" sz="1400" dirty="0">
                  <a:cs typeface="Times New Roman" pitchFamily="18" charset="0"/>
                </a:rPr>
                <a:t>Cost Center: CIF</a:t>
              </a:r>
            </a:p>
          </p:txBody>
        </p:sp>
        <p:sp>
          <p:nvSpPr>
            <p:cNvPr id="317450" name="Oval 10"/>
            <p:cNvSpPr>
              <a:spLocks noChangeArrowheads="1"/>
            </p:cNvSpPr>
            <p:nvPr/>
          </p:nvSpPr>
          <p:spPr bwMode="blackWhite">
            <a:xfrm>
              <a:off x="2784" y="2624"/>
              <a:ext cx="717" cy="688"/>
            </a:xfrm>
            <a:prstGeom prst="ellipse">
              <a:avLst/>
            </a:prstGeom>
            <a:solidFill>
              <a:srgbClr val="FFFFCC"/>
            </a:solidFill>
            <a:ln w="12700" algn="ctr">
              <a:solidFill>
                <a:schemeClr val="tx1"/>
              </a:solidFill>
              <a:round/>
              <a:headEnd/>
              <a:tailEnd/>
            </a:ln>
          </p:spPr>
          <p:txBody>
            <a:bodyPr wrap="none" lIns="92075" tIns="46038" rIns="92075" bIns="46038" anchor="ctr"/>
            <a:lstStyle/>
            <a:p>
              <a:pPr marL="342900" indent="-342900" eaLnBrk="0" hangingPunct="0">
                <a:spcAft>
                  <a:spcPts val="200"/>
                </a:spcAft>
                <a:buFont typeface="Monotype Sorts" pitchFamily="2" charset="2"/>
                <a:buNone/>
              </a:pPr>
              <a:r>
                <a:rPr lang="en-US" sz="1200" dirty="0">
                  <a:cs typeface="Times New Roman" pitchFamily="18" charset="0"/>
                </a:rPr>
                <a:t>Military </a:t>
              </a:r>
            </a:p>
            <a:p>
              <a:pPr marL="342900" indent="-342900" eaLnBrk="0" hangingPunct="0">
                <a:spcAft>
                  <a:spcPts val="200"/>
                </a:spcAft>
                <a:buFont typeface="Monotype Sorts" pitchFamily="2" charset="2"/>
                <a:buNone/>
              </a:pPr>
              <a:r>
                <a:rPr lang="en-US" sz="1200" dirty="0">
                  <a:cs typeface="Times New Roman" pitchFamily="18" charset="0"/>
                </a:rPr>
                <a:t>Labor</a:t>
              </a:r>
            </a:p>
          </p:txBody>
        </p:sp>
        <p:sp>
          <p:nvSpPr>
            <p:cNvPr id="317451" name="Rectangle 11"/>
            <p:cNvSpPr>
              <a:spLocks noChangeArrowheads="1"/>
            </p:cNvSpPr>
            <p:nvPr/>
          </p:nvSpPr>
          <p:spPr bwMode="auto">
            <a:xfrm>
              <a:off x="3744" y="960"/>
              <a:ext cx="1248" cy="720"/>
            </a:xfrm>
            <a:prstGeom prst="rect">
              <a:avLst/>
            </a:prstGeom>
            <a:solidFill>
              <a:srgbClr val="CCFFCC"/>
            </a:solidFill>
            <a:ln w="9525" algn="ctr">
              <a:solidFill>
                <a:schemeClr val="tx1"/>
              </a:solidFill>
              <a:miter lim="800000"/>
              <a:headEnd/>
              <a:tailEnd/>
            </a:ln>
          </p:spPr>
          <p:txBody>
            <a:bodyPr wrap="none" anchor="ctr"/>
            <a:lstStyle/>
            <a:p>
              <a:pPr>
                <a:buClrTx/>
              </a:pPr>
              <a:r>
                <a:rPr lang="en-US" sz="1200" dirty="0">
                  <a:solidFill>
                    <a:schemeClr val="tx2"/>
                  </a:solidFill>
                </a:rPr>
                <a:t>Director of </a:t>
              </a:r>
            </a:p>
            <a:p>
              <a:pPr>
                <a:buClrTx/>
              </a:pPr>
              <a:r>
                <a:rPr lang="en-US" sz="1200" dirty="0">
                  <a:solidFill>
                    <a:schemeClr val="tx2"/>
                  </a:solidFill>
                </a:rPr>
                <a:t>Logistics (DOL)</a:t>
              </a:r>
            </a:p>
          </p:txBody>
        </p:sp>
        <p:grpSp>
          <p:nvGrpSpPr>
            <p:cNvPr id="4" name="Group 12"/>
            <p:cNvGrpSpPr>
              <a:grpSpLocks/>
            </p:cNvGrpSpPr>
            <p:nvPr/>
          </p:nvGrpSpPr>
          <p:grpSpPr bwMode="auto">
            <a:xfrm>
              <a:off x="4859" y="3436"/>
              <a:ext cx="517" cy="452"/>
              <a:chOff x="4715" y="3436"/>
              <a:chExt cx="517" cy="452"/>
            </a:xfrm>
          </p:grpSpPr>
          <p:sp>
            <p:nvSpPr>
              <p:cNvPr id="317453" name="Freeform 13"/>
              <p:cNvSpPr>
                <a:spLocks/>
              </p:cNvSpPr>
              <p:nvPr/>
            </p:nvSpPr>
            <p:spPr bwMode="auto">
              <a:xfrm>
                <a:off x="4715" y="3436"/>
                <a:ext cx="517" cy="452"/>
              </a:xfrm>
              <a:custGeom>
                <a:avLst/>
                <a:gdLst>
                  <a:gd name="T0" fmla="*/ 0 w 547"/>
                  <a:gd name="T1" fmla="*/ 290 h 580"/>
                  <a:gd name="T2" fmla="*/ 274 w 547"/>
                  <a:gd name="T3" fmla="*/ 0 h 580"/>
                  <a:gd name="T4" fmla="*/ 547 w 547"/>
                  <a:gd name="T5" fmla="*/ 290 h 580"/>
                  <a:gd name="T6" fmla="*/ 274 w 547"/>
                  <a:gd name="T7" fmla="*/ 580 h 580"/>
                  <a:gd name="T8" fmla="*/ 0 w 547"/>
                  <a:gd name="T9" fmla="*/ 290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dirty="0"/>
              </a:p>
            </p:txBody>
          </p:sp>
          <p:sp>
            <p:nvSpPr>
              <p:cNvPr id="317454" name="Text Box 14"/>
              <p:cNvSpPr txBox="1">
                <a:spLocks noChangeArrowheads="1"/>
              </p:cNvSpPr>
              <p:nvPr/>
            </p:nvSpPr>
            <p:spPr bwMode="blackWhite">
              <a:xfrm>
                <a:off x="4804" y="3521"/>
                <a:ext cx="329" cy="295"/>
              </a:xfrm>
              <a:prstGeom prst="rect">
                <a:avLst/>
              </a:prstGeom>
              <a:noFill/>
              <a:ln w="12700" algn="ctr">
                <a:noFill/>
                <a:miter lim="800000"/>
                <a:headEnd/>
                <a:tailEnd/>
              </a:ln>
            </p:spPr>
            <p:txBody>
              <a:bodyPr wrap="none" lIns="92075" tIns="46038" rIns="92075" bIns="46038">
                <a:spAutoFit/>
              </a:bodyPr>
              <a:lstStyle/>
              <a:p>
                <a:pPr marL="342900" indent="-342900" eaLnBrk="0" hangingPunct="0">
                  <a:spcAft>
                    <a:spcPts val="200"/>
                  </a:spcAft>
                  <a:buFont typeface="Monotype Sorts" pitchFamily="2" charset="2"/>
                  <a:buNone/>
                </a:pPr>
                <a:r>
                  <a:rPr lang="en-US" sz="1000" dirty="0">
                    <a:cs typeface="Times New Roman" pitchFamily="18" charset="0"/>
                  </a:rPr>
                  <a:t> MIL </a:t>
                </a:r>
              </a:p>
              <a:p>
                <a:pPr marL="342900" indent="-342900" eaLnBrk="0" hangingPunct="0">
                  <a:spcAft>
                    <a:spcPts val="200"/>
                  </a:spcAft>
                  <a:buFont typeface="Monotype Sorts" pitchFamily="2" charset="2"/>
                  <a:buNone/>
                </a:pPr>
                <a:r>
                  <a:rPr lang="en-US" sz="1000" dirty="0">
                    <a:cs typeface="Times New Roman" pitchFamily="18" charset="0"/>
                  </a:rPr>
                  <a:t>HR</a:t>
                </a:r>
                <a:endParaRPr lang="en-US" sz="1000" dirty="0">
                  <a:solidFill>
                    <a:srgbClr val="000000"/>
                  </a:solidFill>
                  <a:cs typeface="Times New Roman" pitchFamily="18" charset="0"/>
                </a:endParaRPr>
              </a:p>
            </p:txBody>
          </p:sp>
        </p:grpSp>
        <p:grpSp>
          <p:nvGrpSpPr>
            <p:cNvPr id="5" name="Group 15"/>
            <p:cNvGrpSpPr>
              <a:grpSpLocks/>
            </p:cNvGrpSpPr>
            <p:nvPr/>
          </p:nvGrpSpPr>
          <p:grpSpPr bwMode="auto">
            <a:xfrm>
              <a:off x="3311" y="1390"/>
              <a:ext cx="433" cy="816"/>
              <a:chOff x="863" y="1438"/>
              <a:chExt cx="429" cy="816"/>
            </a:xfrm>
          </p:grpSpPr>
          <p:sp>
            <p:nvSpPr>
              <p:cNvPr id="317456" name="Arc 16"/>
              <p:cNvSpPr>
                <a:spLocks/>
              </p:cNvSpPr>
              <p:nvPr/>
            </p:nvSpPr>
            <p:spPr bwMode="auto">
              <a:xfrm rot="21568244" flipH="1">
                <a:off x="863" y="1438"/>
                <a:ext cx="419" cy="816"/>
              </a:xfrm>
              <a:custGeom>
                <a:avLst/>
                <a:gdLst>
                  <a:gd name="T0" fmla="*/ 25 w 22958"/>
                  <a:gd name="T1" fmla="*/ 0 h 43200"/>
                  <a:gd name="T2" fmla="*/ 0 w 22958"/>
                  <a:gd name="T3" fmla="*/ 815 h 43200"/>
                  <a:gd name="T4" fmla="*/ 25 w 22958"/>
                  <a:gd name="T5" fmla="*/ 408 h 43200"/>
                  <a:gd name="T6" fmla="*/ 0 60000 65536"/>
                  <a:gd name="T7" fmla="*/ 0 60000 65536"/>
                  <a:gd name="T8" fmla="*/ 0 60000 65536"/>
                  <a:gd name="T9" fmla="*/ 0 w 22958"/>
                  <a:gd name="T10" fmla="*/ 0 h 43200"/>
                  <a:gd name="T11" fmla="*/ 22958 w 22958"/>
                  <a:gd name="T12" fmla="*/ 43200 h 43200"/>
                </a:gdLst>
                <a:ahLst/>
                <a:cxnLst>
                  <a:cxn ang="T6">
                    <a:pos x="T0" y="T1"/>
                  </a:cxn>
                  <a:cxn ang="T7">
                    <a:pos x="T2" y="T3"/>
                  </a:cxn>
                  <a:cxn ang="T8">
                    <a:pos x="T4" y="T5"/>
                  </a:cxn>
                </a:cxnLst>
                <a:rect l="T9" t="T10" r="T11" b="T12"/>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p:spPr>
            <p:txBody>
              <a:bodyPr lIns="92075" tIns="0" rIns="92075" bIns="0" anchor="ctr">
                <a:spAutoFit/>
              </a:bodyPr>
              <a:lstStyle/>
              <a:p>
                <a:endParaRPr lang="en-US" dirty="0"/>
              </a:p>
            </p:txBody>
          </p:sp>
          <p:sp>
            <p:nvSpPr>
              <p:cNvPr id="317457" name="Line 17"/>
              <p:cNvSpPr>
                <a:spLocks noChangeShapeType="1"/>
              </p:cNvSpPr>
              <p:nvPr/>
            </p:nvSpPr>
            <p:spPr bwMode="auto">
              <a:xfrm>
                <a:off x="1244" y="2252"/>
                <a:ext cx="48" cy="0"/>
              </a:xfrm>
              <a:prstGeom prst="line">
                <a:avLst/>
              </a:prstGeom>
              <a:noFill/>
              <a:ln w="9525">
                <a:solidFill>
                  <a:schemeClr val="tx1"/>
                </a:solidFill>
                <a:round/>
                <a:headEnd/>
                <a:tailEnd type="triangle" w="med" len="med"/>
              </a:ln>
            </p:spPr>
            <p:txBody>
              <a:bodyPr lIns="92075" tIns="0" rIns="92075" bIns="0">
                <a:spAutoFit/>
              </a:bodyPr>
              <a:lstStyle/>
              <a:p>
                <a:endParaRPr lang="en-US" dirty="0"/>
              </a:p>
            </p:txBody>
          </p:sp>
        </p:grpSp>
        <p:sp>
          <p:nvSpPr>
            <p:cNvPr id="317458" name="Line 18"/>
            <p:cNvSpPr>
              <a:spLocks noChangeShapeType="1"/>
            </p:cNvSpPr>
            <p:nvPr/>
          </p:nvSpPr>
          <p:spPr bwMode="auto">
            <a:xfrm>
              <a:off x="3504" y="2928"/>
              <a:ext cx="288" cy="0"/>
            </a:xfrm>
            <a:prstGeom prst="line">
              <a:avLst/>
            </a:prstGeom>
            <a:noFill/>
            <a:ln w="12700">
              <a:solidFill>
                <a:schemeClr val="tx1"/>
              </a:solidFill>
              <a:round/>
              <a:headEnd/>
              <a:tailEnd type="triangle" w="med" len="med"/>
            </a:ln>
          </p:spPr>
          <p:txBody>
            <a:bodyPr lIns="92075" tIns="0" rIns="92075" bIns="0">
              <a:spAutoFit/>
            </a:bodyPr>
            <a:lstStyle/>
            <a:p>
              <a:endParaRPr lang="en-US" dirty="0"/>
            </a:p>
          </p:txBody>
        </p:sp>
        <p:sp>
          <p:nvSpPr>
            <p:cNvPr id="317459" name="Rectangle 19"/>
            <p:cNvSpPr>
              <a:spLocks noChangeArrowheads="1"/>
            </p:cNvSpPr>
            <p:nvPr/>
          </p:nvSpPr>
          <p:spPr bwMode="auto">
            <a:xfrm>
              <a:off x="3744" y="2160"/>
              <a:ext cx="1392" cy="128"/>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b="0" dirty="0"/>
                <a:t>DOL Support	$$$</a:t>
              </a:r>
            </a:p>
          </p:txBody>
        </p:sp>
        <p:grpSp>
          <p:nvGrpSpPr>
            <p:cNvPr id="6" name="Group 20"/>
            <p:cNvGrpSpPr>
              <a:grpSpLocks/>
            </p:cNvGrpSpPr>
            <p:nvPr/>
          </p:nvGrpSpPr>
          <p:grpSpPr bwMode="auto">
            <a:xfrm>
              <a:off x="3744" y="2304"/>
              <a:ext cx="1392" cy="559"/>
              <a:chOff x="3744" y="2304"/>
              <a:chExt cx="1392" cy="559"/>
            </a:xfrm>
          </p:grpSpPr>
          <p:sp>
            <p:nvSpPr>
              <p:cNvPr id="317461" name="Rectangle 21"/>
              <p:cNvSpPr>
                <a:spLocks noChangeArrowheads="1"/>
              </p:cNvSpPr>
              <p:nvPr/>
            </p:nvSpPr>
            <p:spPr bwMode="auto">
              <a:xfrm>
                <a:off x="3744" y="2448"/>
                <a:ext cx="1392" cy="128"/>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dirty="0"/>
                  <a:t>Material	$$$</a:t>
                </a:r>
              </a:p>
            </p:txBody>
          </p:sp>
          <p:sp>
            <p:nvSpPr>
              <p:cNvPr id="317462" name="Rectangle 22"/>
              <p:cNvSpPr>
                <a:spLocks noChangeArrowheads="1"/>
              </p:cNvSpPr>
              <p:nvPr/>
            </p:nvSpPr>
            <p:spPr bwMode="auto">
              <a:xfrm>
                <a:off x="3744" y="2304"/>
                <a:ext cx="1392" cy="128"/>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dirty="0"/>
                  <a:t>Labor</a:t>
                </a:r>
                <a:r>
                  <a:rPr lang="en-US" sz="1200" b="0" dirty="0"/>
                  <a:t>	$$$</a:t>
                </a:r>
              </a:p>
            </p:txBody>
          </p:sp>
          <p:sp>
            <p:nvSpPr>
              <p:cNvPr id="317463" name="Rectangle 23"/>
              <p:cNvSpPr>
                <a:spLocks noChangeArrowheads="1"/>
              </p:cNvSpPr>
              <p:nvPr/>
            </p:nvSpPr>
            <p:spPr bwMode="auto">
              <a:xfrm>
                <a:off x="3744" y="2592"/>
                <a:ext cx="1392" cy="128"/>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dirty="0"/>
                  <a:t>Contracts	$$$</a:t>
                </a:r>
              </a:p>
            </p:txBody>
          </p:sp>
          <p:sp>
            <p:nvSpPr>
              <p:cNvPr id="317464" name="Rectangle 24"/>
              <p:cNvSpPr>
                <a:spLocks noChangeArrowheads="1"/>
              </p:cNvSpPr>
              <p:nvPr/>
            </p:nvSpPr>
            <p:spPr bwMode="auto">
              <a:xfrm>
                <a:off x="3744" y="2735"/>
                <a:ext cx="1392" cy="128"/>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dirty="0"/>
                  <a:t>Travel	$$$</a:t>
                </a:r>
              </a:p>
            </p:txBody>
          </p:sp>
        </p:grpSp>
        <p:sp>
          <p:nvSpPr>
            <p:cNvPr id="317465" name="Rectangle 25"/>
            <p:cNvSpPr>
              <a:spLocks noChangeArrowheads="1"/>
            </p:cNvSpPr>
            <p:nvPr/>
          </p:nvSpPr>
          <p:spPr bwMode="auto">
            <a:xfrm>
              <a:off x="3744" y="2880"/>
              <a:ext cx="1392" cy="127"/>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b="0" dirty="0"/>
                <a:t>Military Labor	$$$</a:t>
              </a:r>
            </a:p>
          </p:txBody>
        </p:sp>
        <p:sp>
          <p:nvSpPr>
            <p:cNvPr id="317466" name="Rectangle 26"/>
            <p:cNvSpPr>
              <a:spLocks noChangeArrowheads="1"/>
            </p:cNvSpPr>
            <p:nvPr/>
          </p:nvSpPr>
          <p:spPr bwMode="auto">
            <a:xfrm>
              <a:off x="3744" y="3024"/>
              <a:ext cx="1392" cy="128"/>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b="0" dirty="0"/>
                <a:t>Facilities	$$$</a:t>
              </a:r>
            </a:p>
          </p:txBody>
        </p:sp>
      </p:grpSp>
      <p:sp>
        <p:nvSpPr>
          <p:cNvPr id="317467" name="Rectangle 27"/>
          <p:cNvSpPr>
            <a:spLocks noChangeArrowheads="1"/>
          </p:cNvSpPr>
          <p:nvPr/>
        </p:nvSpPr>
        <p:spPr bwMode="auto">
          <a:xfrm>
            <a:off x="1371600" y="5040313"/>
            <a:ext cx="6705600" cy="1741487"/>
          </a:xfrm>
          <a:prstGeom prst="rect">
            <a:avLst/>
          </a:prstGeom>
          <a:noFill/>
          <a:ln w="12700" algn="ctr">
            <a:noFill/>
            <a:miter lim="800000"/>
            <a:headEnd/>
            <a:tailEnd/>
          </a:ln>
        </p:spPr>
        <p:txBody>
          <a:bodyPr lIns="92075" tIns="0" rIns="92075" bIns="0">
            <a:spAutoFit/>
          </a:bodyPr>
          <a:lstStyle/>
          <a:p>
            <a:pPr marL="236538" indent="-236538" algn="l"/>
            <a:r>
              <a:rPr lang="en-US" sz="1800" u="sng" dirty="0">
                <a:solidFill>
                  <a:schemeClr val="tx2"/>
                </a:solidFill>
              </a:rPr>
              <a:t>Examples:</a:t>
            </a:r>
          </a:p>
          <a:p>
            <a:pPr marL="236538" indent="-236538" algn="l">
              <a:buFontTx/>
              <a:buChar char="-"/>
            </a:pPr>
            <a:r>
              <a:rPr lang="en-US" sz="1600" b="0" dirty="0">
                <a:solidFill>
                  <a:schemeClr val="tx2"/>
                </a:solidFill>
              </a:rPr>
              <a:t>6100.11B1  </a:t>
            </a:r>
            <a:r>
              <a:rPr lang="en-US" sz="1600" b="0" dirty="0"/>
              <a:t>Civilian Base Pay - Full-time Permanent</a:t>
            </a:r>
            <a:endParaRPr lang="en-US" sz="1600" b="0" dirty="0">
              <a:solidFill>
                <a:schemeClr val="tx2"/>
              </a:solidFill>
            </a:endParaRPr>
          </a:p>
          <a:p>
            <a:pPr marL="236538" indent="-236538" algn="l">
              <a:buFontTx/>
              <a:buChar char="-"/>
            </a:pPr>
            <a:r>
              <a:rPr lang="en-US" sz="1600" b="0" dirty="0">
                <a:solidFill>
                  <a:schemeClr val="tx2"/>
                </a:solidFill>
              </a:rPr>
              <a:t>6100.11B3  </a:t>
            </a:r>
            <a:r>
              <a:rPr lang="en-US" sz="1600" b="0" dirty="0"/>
              <a:t>Civilian Base Pay - Other than Full-time Permanent</a:t>
            </a:r>
            <a:endParaRPr lang="en-US" sz="1600" b="0" dirty="0">
              <a:solidFill>
                <a:schemeClr val="tx2"/>
              </a:solidFill>
            </a:endParaRPr>
          </a:p>
          <a:p>
            <a:pPr marL="236538" indent="-236538" algn="l">
              <a:buFontTx/>
              <a:buChar char="-"/>
            </a:pPr>
            <a:r>
              <a:rPr lang="en-US" sz="1600" b="0" dirty="0">
                <a:solidFill>
                  <a:schemeClr val="tx2"/>
                </a:solidFill>
              </a:rPr>
              <a:t>6100.21T0  </a:t>
            </a:r>
            <a:r>
              <a:rPr lang="en-US" sz="1600" b="0" dirty="0"/>
              <a:t>TDY Travel</a:t>
            </a:r>
          </a:p>
          <a:p>
            <a:pPr marL="236538" indent="-236538" algn="l">
              <a:buFontTx/>
              <a:buChar char="-"/>
            </a:pPr>
            <a:r>
              <a:rPr lang="en-US" sz="1600" b="0" dirty="0"/>
              <a:t>6100.252A  Information Technology Services – Processing</a:t>
            </a:r>
          </a:p>
          <a:p>
            <a:pPr marL="236538" indent="-236538" algn="l">
              <a:buFontTx/>
              <a:buChar char="-"/>
            </a:pPr>
            <a:r>
              <a:rPr lang="en-US" sz="1600" b="0" dirty="0"/>
              <a:t>6400.13H0  VSIP TAX -15% Remittance to CSRDF</a:t>
            </a:r>
          </a:p>
          <a:p>
            <a:pPr marL="236538" indent="-236538" algn="l">
              <a:buFontTx/>
              <a:buChar char="-"/>
            </a:pPr>
            <a:endParaRPr lang="en-US" sz="1600" b="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idx="4294967295"/>
          </p:nvPr>
        </p:nvSpPr>
        <p:spPr bwMode="auto">
          <a:xfrm>
            <a:off x="1227138" y="228600"/>
            <a:ext cx="6697662" cy="914400"/>
          </a:xfrm>
          <a:prstGeom prst="rect">
            <a:avLst/>
          </a:prstGeom>
          <a:noFill/>
          <a:ln>
            <a:miter lim="800000"/>
            <a:headEnd/>
            <a:tailEnd/>
          </a:ln>
        </p:spPr>
        <p:txBody>
          <a:bodyPr tIns="0" bIns="0"/>
          <a:lstStyle/>
          <a:p>
            <a:pPr eaLnBrk="1" hangingPunct="1"/>
            <a:r>
              <a:rPr lang="en-US" sz="3600" dirty="0" smtClean="0"/>
              <a:t>Exercise #2</a:t>
            </a:r>
          </a:p>
        </p:txBody>
      </p:sp>
      <p:sp>
        <p:nvSpPr>
          <p:cNvPr id="333827" name="Rectangle 3"/>
          <p:cNvSpPr>
            <a:spLocks noGrp="1" noChangeArrowheads="1"/>
          </p:cNvSpPr>
          <p:nvPr>
            <p:ph type="body" idx="4294967295"/>
          </p:nvPr>
        </p:nvSpPr>
        <p:spPr bwMode="auto">
          <a:xfrm>
            <a:off x="431800" y="1219200"/>
            <a:ext cx="8255000" cy="2082800"/>
          </a:xfrm>
          <a:prstGeom prst="rect">
            <a:avLst/>
          </a:prstGeom>
          <a:noFill/>
          <a:ln>
            <a:miter lim="800000"/>
            <a:headEnd/>
            <a:tailEnd/>
          </a:ln>
        </p:spPr>
        <p:txBody>
          <a:bodyPr/>
          <a:lstStyle/>
          <a:p>
            <a:pPr marL="609600" indent="-609600" eaLnBrk="1" hangingPunct="1">
              <a:lnSpc>
                <a:spcPct val="80000"/>
              </a:lnSpc>
            </a:pPr>
            <a:endParaRPr lang="en-US" b="1" dirty="0" smtClean="0"/>
          </a:p>
          <a:p>
            <a:pPr marL="609600" indent="-609600" eaLnBrk="1" hangingPunct="1">
              <a:lnSpc>
                <a:spcPct val="80000"/>
              </a:lnSpc>
              <a:spcBef>
                <a:spcPct val="0"/>
              </a:spcBef>
              <a:buFontTx/>
              <a:buNone/>
            </a:pPr>
            <a:r>
              <a:rPr lang="en-US" sz="2800" b="1" dirty="0" smtClean="0"/>
              <a:t>For your organization:</a:t>
            </a:r>
          </a:p>
          <a:p>
            <a:pPr marL="609600" indent="-609600" eaLnBrk="1" hangingPunct="1">
              <a:lnSpc>
                <a:spcPct val="80000"/>
              </a:lnSpc>
              <a:spcBef>
                <a:spcPct val="0"/>
              </a:spcBef>
              <a:buFontTx/>
              <a:buNone/>
            </a:pPr>
            <a:endParaRPr lang="en-US" sz="2800" b="1" dirty="0" smtClean="0"/>
          </a:p>
          <a:p>
            <a:pPr marL="609600" indent="-609600" eaLnBrk="1" hangingPunct="1">
              <a:lnSpc>
                <a:spcPct val="80000"/>
              </a:lnSpc>
              <a:spcBef>
                <a:spcPct val="0"/>
              </a:spcBef>
              <a:buFontTx/>
              <a:buAutoNum type="arabicPeriod"/>
            </a:pPr>
            <a:r>
              <a:rPr lang="en-US" sz="2800" dirty="0" smtClean="0"/>
              <a:t>Cost Centers</a:t>
            </a:r>
          </a:p>
          <a:p>
            <a:pPr marL="609600" indent="-609600" eaLnBrk="1" hangingPunct="1">
              <a:lnSpc>
                <a:spcPct val="80000"/>
              </a:lnSpc>
              <a:spcBef>
                <a:spcPct val="0"/>
              </a:spcBef>
              <a:buFontTx/>
              <a:buAutoNum type="arabicPeriod"/>
            </a:pPr>
            <a:endParaRPr lang="en-US" sz="2800" dirty="0" smtClean="0"/>
          </a:p>
          <a:p>
            <a:pPr marL="609600" indent="-609600" eaLnBrk="1" hangingPunct="1">
              <a:lnSpc>
                <a:spcPct val="80000"/>
              </a:lnSpc>
              <a:spcBef>
                <a:spcPct val="0"/>
              </a:spcBef>
              <a:buFontTx/>
              <a:buAutoNum type="arabicPeriod"/>
            </a:pPr>
            <a:r>
              <a:rPr lang="en-US" sz="2800" dirty="0" smtClean="0"/>
              <a:t>Activity Types</a:t>
            </a:r>
          </a:p>
          <a:p>
            <a:pPr marL="609600" indent="-609600" eaLnBrk="1" hangingPunct="1">
              <a:lnSpc>
                <a:spcPct val="80000"/>
              </a:lnSpc>
              <a:spcBef>
                <a:spcPct val="0"/>
              </a:spcBef>
              <a:buFontTx/>
              <a:buAutoNum type="arabicPeriod"/>
            </a:pPr>
            <a:endParaRPr lang="en-US" sz="2800" dirty="0" smtClean="0"/>
          </a:p>
          <a:p>
            <a:pPr marL="609600" indent="-609600" eaLnBrk="1" hangingPunct="1">
              <a:lnSpc>
                <a:spcPct val="80000"/>
              </a:lnSpc>
              <a:spcBef>
                <a:spcPct val="0"/>
              </a:spcBef>
              <a:buFontTx/>
              <a:buAutoNum type="arabicPeriod"/>
            </a:pPr>
            <a:r>
              <a:rPr lang="en-US" sz="2800" dirty="0" smtClean="0"/>
              <a:t>What are the kinds of products/services performed which time tracking can be captured </a:t>
            </a:r>
          </a:p>
          <a:p>
            <a:pPr marL="609600" indent="-609600" eaLnBrk="1" hangingPunct="1">
              <a:lnSpc>
                <a:spcPct val="80000"/>
              </a:lnSpc>
              <a:spcBef>
                <a:spcPct val="0"/>
              </a:spcBef>
              <a:buFontTx/>
              <a:buAutoNum type="arabicPeriod"/>
            </a:pPr>
            <a:endParaRPr lang="en-US" sz="2800" dirty="0" smtClean="0"/>
          </a:p>
          <a:p>
            <a:pPr marL="609600" indent="-609600" eaLnBrk="1" hangingPunct="1">
              <a:lnSpc>
                <a:spcPct val="80000"/>
              </a:lnSpc>
              <a:spcBef>
                <a:spcPct val="0"/>
              </a:spcBef>
              <a:buFontTx/>
              <a:buAutoNum type="arabicPeriod"/>
            </a:pPr>
            <a:r>
              <a:rPr lang="en-US" sz="2800" dirty="0" smtClean="0"/>
              <a:t>What are some primary and secondary cost elements that would be posted to the orgs</a:t>
            </a:r>
          </a:p>
          <a:p>
            <a:pPr marL="609600" indent="-609600" eaLnBrk="1" hangingPunct="1">
              <a:lnSpc>
                <a:spcPct val="80000"/>
              </a:lnSpc>
              <a:spcBef>
                <a:spcPct val="0"/>
              </a:spcBef>
              <a:buFontTx/>
              <a:buAutoNum type="arabicPeriod"/>
            </a:pPr>
            <a:endParaRPr lang="en-US" sz="2800" dirty="0" smtClean="0"/>
          </a:p>
          <a:p>
            <a:pPr marL="609600" indent="-609600" eaLnBrk="1" hangingPunct="1">
              <a:lnSpc>
                <a:spcPct val="80000"/>
              </a:lnSpc>
              <a:spcBef>
                <a:spcPct val="0"/>
              </a:spcBef>
              <a:buFontTx/>
              <a:buAutoNum type="arabicPeriod"/>
            </a:pPr>
            <a:endParaRPr lang="en-US" sz="2800" dirty="0" smtClean="0"/>
          </a:p>
          <a:p>
            <a:pPr marL="990600" lvl="1" indent="-533400" eaLnBrk="1" hangingPunct="1">
              <a:lnSpc>
                <a:spcPct val="80000"/>
              </a:lnSpc>
              <a:buFontTx/>
              <a:buNone/>
            </a:pPr>
            <a:endParaRPr lang="en-US" sz="2400" i="1"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Lesson 6: WBS Elements</a:t>
            </a:r>
          </a:p>
        </p:txBody>
      </p:sp>
      <p:sp>
        <p:nvSpPr>
          <p:cNvPr id="81923" name="Rectangle 3"/>
          <p:cNvSpPr>
            <a:spLocks noGrp="1" noChangeArrowheads="1"/>
          </p:cNvSpPr>
          <p:nvPr>
            <p:ph type="body" idx="1"/>
          </p:nvPr>
        </p:nvSpPr>
        <p:spPr bwMode="auto">
          <a:xfrm>
            <a:off x="381000" y="1828800"/>
            <a:ext cx="8229600" cy="2895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dirty="0" smtClean="0"/>
              <a:t>Objective(s):</a:t>
            </a:r>
          </a:p>
          <a:p>
            <a:pPr eaLnBrk="1" hangingPunct="1"/>
            <a:r>
              <a:rPr lang="en-US" dirty="0" smtClean="0"/>
              <a:t>To understand what the Project WBS Element cost object represents, uses, and how defined for the Cost Model</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219200"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Project &amp; WBS Element Definition</a:t>
            </a:r>
          </a:p>
        </p:txBody>
      </p:sp>
      <p:graphicFrame>
        <p:nvGraphicFramePr>
          <p:cNvPr id="1746947" name="Group 3"/>
          <p:cNvGraphicFramePr>
            <a:graphicFrameLocks noGrp="1"/>
          </p:cNvGraphicFramePr>
          <p:nvPr/>
        </p:nvGraphicFramePr>
        <p:xfrm>
          <a:off x="723900" y="1689100"/>
          <a:ext cx="7677150" cy="1281432"/>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Project Definition:</a:t>
                      </a:r>
                      <a:endParaRPr kumimoji="0" lang="en-US" sz="2400" b="1" i="0" u="none" strike="noStrike" cap="none" normalizeH="0" baseline="0" dirty="0" smtClean="0">
                        <a:ln>
                          <a:noFill/>
                        </a:ln>
                        <a:solidFill>
                          <a:schemeClr val="tx1"/>
                        </a:solidFill>
                        <a:effectLst/>
                        <a:latin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Times New Roman" pitchFamily="18" charset="0"/>
                        </a:rPr>
                        <a:t>An object used to plan, collect, monitor and control costs for large scale time-based events in Project Systems, when extensive scheduling and resource management capabilities are required.  Projects have a definite start and end.</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46955" name="Group 11"/>
          <p:cNvGraphicFramePr>
            <a:graphicFrameLocks noGrp="1"/>
          </p:cNvGraphicFramePr>
          <p:nvPr/>
        </p:nvGraphicFramePr>
        <p:xfrm>
          <a:off x="723900" y="3670300"/>
          <a:ext cx="7677150" cy="1281432"/>
        </p:xfrm>
        <a:graphic>
          <a:graphicData uri="http://schemas.openxmlformats.org/drawingml/2006/table">
            <a:tbl>
              <a:tblPr/>
              <a:tblGrid>
                <a:gridCol w="76771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Work Breakdown Structure (WBS) Definition:</a:t>
                      </a:r>
                      <a:endParaRPr kumimoji="0" lang="en-US" sz="24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cs typeface="Times New Roman" pitchFamily="18" charset="0"/>
                        </a:rPr>
                        <a:t>WBS elements are activities in the Project used for planning and updating cost data. Some examples of WBS Elements are: Tasks, Partial tasks that are further subdivided, and work packages.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WBS Element Uses</a:t>
            </a:r>
          </a:p>
        </p:txBody>
      </p:sp>
      <p:sp>
        <p:nvSpPr>
          <p:cNvPr id="83971" name="Rectangle 3"/>
          <p:cNvSpPr>
            <a:spLocks noGrp="1" noChangeArrowheads="1"/>
          </p:cNvSpPr>
          <p:nvPr>
            <p:ph type="body" idx="4294967295"/>
          </p:nvPr>
        </p:nvSpPr>
        <p:spPr bwMode="auto">
          <a:xfrm>
            <a:off x="457200" y="1371600"/>
            <a:ext cx="8229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t>Projects and WBS Elements are master data elements of the Project System (PS) will be utilized to support project oriented areas such as environmental, maintenance, R&amp;D, RDT&amp;E, etc</a:t>
            </a:r>
          </a:p>
          <a:p>
            <a:pPr eaLnBrk="1" hangingPunct="1">
              <a:lnSpc>
                <a:spcPct val="90000"/>
              </a:lnSpc>
              <a:buNone/>
            </a:pPr>
            <a:endParaRPr lang="en-US" sz="2400" dirty="0" smtClean="0"/>
          </a:p>
          <a:p>
            <a:pPr eaLnBrk="1" hangingPunct="1">
              <a:lnSpc>
                <a:spcPct val="90000"/>
              </a:lnSpc>
            </a:pPr>
            <a:r>
              <a:rPr lang="en-US" sz="2400" dirty="0" smtClean="0"/>
              <a:t>PS will be utilized to replace the IFS functionality and will utilize Projects/ WBS Elements as cost objects for tracking the costs associated with repairs and SSPs</a:t>
            </a:r>
          </a:p>
          <a:p>
            <a:pPr eaLnBrk="1" hangingPunct="1">
              <a:lnSpc>
                <a:spcPct val="90000"/>
              </a:lnSpc>
              <a:buNone/>
            </a:pPr>
            <a:endParaRPr lang="en-US" sz="2400" dirty="0" smtClean="0"/>
          </a:p>
          <a:p>
            <a:pPr eaLnBrk="1" hangingPunct="1">
              <a:lnSpc>
                <a:spcPct val="90000"/>
              </a:lnSpc>
            </a:pPr>
            <a:r>
              <a:rPr lang="en-US" sz="2400" dirty="0" smtClean="0"/>
              <a:t>MEDCOM uses WBS Elements to represent all non-organizational costs that need to be recorded</a:t>
            </a:r>
          </a:p>
          <a:p>
            <a:pPr lvl="1" eaLnBrk="1" hangingPunct="1">
              <a:lnSpc>
                <a:spcPct val="90000"/>
              </a:lnSpc>
            </a:pPr>
            <a:r>
              <a:rPr lang="en-US" sz="2000" dirty="0" smtClean="0"/>
              <a:t>Needed to support interface with DMLSS and cost reporting in EAS IV.</a:t>
            </a:r>
          </a:p>
          <a:p>
            <a:pPr lvl="1" eaLnBrk="1" hangingPunct="1">
              <a:lnSpc>
                <a:spcPct val="90000"/>
              </a:lnSpc>
            </a:pPr>
            <a:endParaRPr lang="en-US" sz="20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WBS Element Uses</a:t>
            </a:r>
          </a:p>
        </p:txBody>
      </p:sp>
      <p:sp>
        <p:nvSpPr>
          <p:cNvPr id="83971" name="Rectangle 3"/>
          <p:cNvSpPr>
            <a:spLocks noGrp="1" noChangeArrowheads="1"/>
          </p:cNvSpPr>
          <p:nvPr>
            <p:ph type="body" idx="4294967295"/>
          </p:nvPr>
        </p:nvSpPr>
        <p:spPr bwMode="auto">
          <a:xfrm>
            <a:off x="533400" y="1447800"/>
            <a:ext cx="8229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t>Even though WBS Elements are master data for the PS module of GFEBS they are cost objects for the Cost Model and fully integrated within the Controlling module</a:t>
            </a:r>
          </a:p>
          <a:p>
            <a:pPr eaLnBrk="1" hangingPunct="1">
              <a:lnSpc>
                <a:spcPct val="90000"/>
              </a:lnSpc>
              <a:buNone/>
            </a:pPr>
            <a:endParaRPr lang="en-US" sz="2400" dirty="0" smtClean="0"/>
          </a:p>
          <a:p>
            <a:pPr eaLnBrk="1" hangingPunct="1">
              <a:lnSpc>
                <a:spcPct val="90000"/>
              </a:lnSpc>
              <a:buNone/>
            </a:pPr>
            <a:endParaRPr lang="en-US" sz="2400" dirty="0" smtClean="0"/>
          </a:p>
          <a:p>
            <a:pPr eaLnBrk="1" hangingPunct="1">
              <a:lnSpc>
                <a:spcPct val="90000"/>
              </a:lnSpc>
            </a:pPr>
            <a:r>
              <a:rPr lang="en-US" sz="2400" dirty="0" smtClean="0"/>
              <a:t>WBS Elements are utilized to represent reimbursing work (e.g. MIPRS, Direct Charge)</a:t>
            </a:r>
          </a:p>
          <a:p>
            <a:pPr lvl="1" eaLnBrk="1" hangingPunct="1">
              <a:lnSpc>
                <a:spcPct val="90000"/>
              </a:lnSpc>
            </a:pPr>
            <a:r>
              <a:rPr lang="en-US" sz="2000" dirty="0" smtClean="0"/>
              <a:t>The receiver of the MIPR is responsible for creating the WBS Element </a:t>
            </a:r>
          </a:p>
          <a:p>
            <a:pPr lvl="1" eaLnBrk="1" hangingPunct="1">
              <a:lnSpc>
                <a:spcPct val="90000"/>
              </a:lnSpc>
            </a:pPr>
            <a:endParaRPr lang="en-US" sz="20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Sample WBS </a:t>
            </a:r>
            <a:br>
              <a:rPr lang="en-US" sz="3600" dirty="0" smtClean="0"/>
            </a:br>
            <a:r>
              <a:rPr lang="en-US" sz="3600" dirty="0" smtClean="0"/>
              <a:t>Elements Defined</a:t>
            </a:r>
          </a:p>
        </p:txBody>
      </p:sp>
      <p:pic>
        <p:nvPicPr>
          <p:cNvPr id="84995" name="Picture 3"/>
          <p:cNvPicPr>
            <a:picLocks noChangeAspect="1" noChangeArrowheads="1"/>
          </p:cNvPicPr>
          <p:nvPr/>
        </p:nvPicPr>
        <p:blipFill>
          <a:blip r:embed="rId3" cstate="print"/>
          <a:srcRect l="9865" r="6297" b="15710"/>
          <a:stretch>
            <a:fillRect/>
          </a:stretch>
        </p:blipFill>
        <p:spPr bwMode="auto">
          <a:xfrm>
            <a:off x="3705225" y="1752600"/>
            <a:ext cx="4676775" cy="4859338"/>
          </a:xfrm>
          <a:prstGeom prst="rect">
            <a:avLst/>
          </a:prstGeom>
          <a:noFill/>
          <a:ln w="12700" algn="ctr">
            <a:noFill/>
            <a:miter lim="800000"/>
            <a:headEnd/>
            <a:tailEnd/>
          </a:ln>
        </p:spPr>
      </p:pic>
      <p:sp>
        <p:nvSpPr>
          <p:cNvPr id="84996" name="Rectangle 4"/>
          <p:cNvSpPr>
            <a:spLocks noChangeArrowheads="1"/>
          </p:cNvSpPr>
          <p:nvPr/>
        </p:nvSpPr>
        <p:spPr bwMode="auto">
          <a:xfrm>
            <a:off x="3657600" y="1828800"/>
            <a:ext cx="5029200" cy="4876800"/>
          </a:xfrm>
          <a:prstGeom prst="rect">
            <a:avLst/>
          </a:prstGeom>
          <a:noFill/>
          <a:ln w="38100" cmpd="dbl" algn="ctr">
            <a:solidFill>
              <a:schemeClr val="tx1"/>
            </a:solidFill>
            <a:miter lim="800000"/>
            <a:headEnd/>
            <a:tailEnd/>
          </a:ln>
        </p:spPr>
        <p:txBody>
          <a:bodyPr wrap="none" lIns="92075" tIns="0" rIns="92075" bIns="0" anchor="ctr">
            <a:spAutoFit/>
          </a:bodyPr>
          <a:lstStyle/>
          <a:p>
            <a:endParaRPr lang="en-US" dirty="0"/>
          </a:p>
        </p:txBody>
      </p:sp>
      <p:sp>
        <p:nvSpPr>
          <p:cNvPr id="84997" name="Rectangle 5"/>
          <p:cNvSpPr>
            <a:spLocks noChangeArrowheads="1"/>
          </p:cNvSpPr>
          <p:nvPr/>
        </p:nvSpPr>
        <p:spPr bwMode="auto">
          <a:xfrm>
            <a:off x="304800" y="1828800"/>
            <a:ext cx="3192463" cy="3962400"/>
          </a:xfrm>
          <a:prstGeom prst="rect">
            <a:avLst/>
          </a:prstGeom>
          <a:noFill/>
          <a:ln w="12700" algn="ctr">
            <a:noFill/>
            <a:miter lim="800000"/>
            <a:headEnd/>
            <a:tailEnd/>
          </a:ln>
        </p:spPr>
        <p:txBody>
          <a:bodyPr lIns="92075" tIns="0" rIns="92075" bIns="0">
            <a:spAutoFit/>
          </a:bodyPr>
          <a:lstStyle/>
          <a:p>
            <a:pPr marL="236538" indent="-236538" algn="l">
              <a:buFontTx/>
              <a:buChar char="•"/>
            </a:pPr>
            <a:r>
              <a:rPr lang="en-US" sz="2000" b="0" dirty="0"/>
              <a:t>Example is for IMCOM CLS for DPW related Services (types of services)</a:t>
            </a:r>
          </a:p>
          <a:p>
            <a:pPr marL="236538" indent="-236538" algn="l"/>
            <a:endParaRPr lang="en-US" sz="2000" b="0" dirty="0"/>
          </a:p>
          <a:p>
            <a:pPr marL="236538" indent="-236538" algn="l">
              <a:buFontTx/>
              <a:buChar char="•"/>
            </a:pPr>
            <a:endParaRPr lang="en-US" sz="2000" b="0" dirty="0"/>
          </a:p>
          <a:p>
            <a:pPr marL="236538" indent="-236538" algn="l">
              <a:buFontTx/>
              <a:buChar char="•"/>
            </a:pPr>
            <a:r>
              <a:rPr lang="en-US" sz="2000" b="0" dirty="0"/>
              <a:t>WBS Elements have parent child relationships and inherit the funding information from the parent or can have a different budget address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6: Wrap-Up</a:t>
            </a:r>
          </a:p>
        </p:txBody>
      </p:sp>
      <p:sp>
        <p:nvSpPr>
          <p:cNvPr id="86019" name="Rectangle 3"/>
          <p:cNvSpPr>
            <a:spLocks noGrp="1" noChangeArrowheads="1"/>
          </p:cNvSpPr>
          <p:nvPr>
            <p:ph type="body" idx="4294967295"/>
          </p:nvPr>
        </p:nvSpPr>
        <p:spPr bwMode="auto">
          <a:xfrm>
            <a:off x="533400" y="1371600"/>
            <a:ext cx="8255000" cy="480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dirty="0" smtClean="0"/>
              <a:t>Work Breakdown Structure (WBS) Element is a cost object defined and maintained within a Project residing in the Project Systems (PS) module</a:t>
            </a:r>
          </a:p>
          <a:p>
            <a:pPr eaLnBrk="1" hangingPunct="1">
              <a:lnSpc>
                <a:spcPct val="90000"/>
              </a:lnSpc>
            </a:pPr>
            <a:r>
              <a:rPr lang="en-US" sz="2800" dirty="0" smtClean="0"/>
              <a:t>WBS Elements are cost objects and therefore fully integrated within the Controlling module for use within the Cost Model</a:t>
            </a:r>
          </a:p>
          <a:p>
            <a:pPr eaLnBrk="1" hangingPunct="1">
              <a:lnSpc>
                <a:spcPct val="90000"/>
              </a:lnSpc>
            </a:pPr>
            <a:r>
              <a:rPr lang="en-US" sz="2800" dirty="0" smtClean="0"/>
              <a:t>WBS Elements will be utilize to support Maintenance functionality which is integrated with Plant Maintenance orders</a:t>
            </a:r>
          </a:p>
          <a:p>
            <a:pPr eaLnBrk="1" hangingPunct="1">
              <a:lnSpc>
                <a:spcPct val="90000"/>
              </a:lnSpc>
            </a:pPr>
            <a:r>
              <a:rPr lang="en-US" sz="2800" dirty="0" smtClean="0"/>
              <a:t>WBS Elements are utilized for Reimbursables</a:t>
            </a:r>
          </a:p>
          <a:p>
            <a:pPr eaLnBrk="1" hangingPunct="1">
              <a:lnSpc>
                <a:spcPct val="90000"/>
              </a:lnSpc>
            </a:pPr>
            <a:endParaRPr lang="en-US" sz="2800" dirty="0" smtClean="0"/>
          </a:p>
          <a:p>
            <a:pPr lvl="1" eaLnBrk="1" hangingPunct="1">
              <a:lnSpc>
                <a:spcPct val="90000"/>
              </a:lnSpc>
              <a:buFontTx/>
              <a:buNone/>
            </a:pPr>
            <a:endParaRPr lang="en-US" sz="2400" i="1"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Lesson 6: Quiz</a:t>
            </a:r>
          </a:p>
        </p:txBody>
      </p:sp>
      <p:sp>
        <p:nvSpPr>
          <p:cNvPr id="87043" name="Rectangle 3"/>
          <p:cNvSpPr>
            <a:spLocks noGrp="1" noChangeArrowheads="1"/>
          </p:cNvSpPr>
          <p:nvPr>
            <p:ph type="body" idx="4294967295"/>
          </p:nvPr>
        </p:nvSpPr>
        <p:spPr bwMode="auto">
          <a:xfrm>
            <a:off x="431800" y="1270000"/>
            <a:ext cx="8255000" cy="299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endParaRPr lang="en-US" dirty="0" smtClean="0"/>
          </a:p>
          <a:p>
            <a:pPr eaLnBrk="1" hangingPunct="1">
              <a:lnSpc>
                <a:spcPct val="90000"/>
              </a:lnSpc>
              <a:spcBef>
                <a:spcPct val="0"/>
              </a:spcBef>
            </a:pPr>
            <a:r>
              <a:rPr lang="en-US" sz="2800" dirty="0" smtClean="0"/>
              <a:t>A WBS Element is (check all that apply)?</a:t>
            </a:r>
          </a:p>
          <a:p>
            <a:pPr lvl="1" eaLnBrk="1" hangingPunct="1">
              <a:lnSpc>
                <a:spcPct val="90000"/>
              </a:lnSpc>
              <a:spcBef>
                <a:spcPct val="0"/>
              </a:spcBef>
              <a:buFontTx/>
              <a:buChar char="o"/>
            </a:pPr>
            <a:r>
              <a:rPr lang="en-US" dirty="0" smtClean="0"/>
              <a:t>master data of the controlling module</a:t>
            </a:r>
          </a:p>
          <a:p>
            <a:pPr lvl="1" eaLnBrk="1" hangingPunct="1">
              <a:lnSpc>
                <a:spcPct val="90000"/>
              </a:lnSpc>
              <a:spcBef>
                <a:spcPct val="0"/>
              </a:spcBef>
              <a:buFontTx/>
              <a:buChar char="o"/>
            </a:pPr>
            <a:r>
              <a:rPr lang="en-US" dirty="0" smtClean="0"/>
              <a:t>a component of a Project System</a:t>
            </a:r>
          </a:p>
          <a:p>
            <a:pPr lvl="1" eaLnBrk="1" hangingPunct="1">
              <a:lnSpc>
                <a:spcPct val="90000"/>
              </a:lnSpc>
              <a:spcBef>
                <a:spcPct val="0"/>
              </a:spcBef>
              <a:buFontTx/>
              <a:buChar char="o"/>
            </a:pPr>
            <a:r>
              <a:rPr lang="en-US" dirty="0" smtClean="0"/>
              <a:t>utilized to support Maintenance activities</a:t>
            </a:r>
          </a:p>
          <a:p>
            <a:pPr lvl="1" eaLnBrk="1" hangingPunct="1">
              <a:lnSpc>
                <a:spcPct val="90000"/>
              </a:lnSpc>
              <a:spcBef>
                <a:spcPct val="0"/>
              </a:spcBef>
              <a:buFontTx/>
              <a:buChar char="o"/>
            </a:pPr>
            <a:r>
              <a:rPr lang="en-US" dirty="0" smtClean="0"/>
              <a:t>Provides project accounting</a:t>
            </a:r>
          </a:p>
          <a:p>
            <a:pPr lvl="1" eaLnBrk="1" hangingPunct="1">
              <a:lnSpc>
                <a:spcPct val="90000"/>
              </a:lnSpc>
              <a:spcBef>
                <a:spcPct val="0"/>
              </a:spcBef>
              <a:buFontTx/>
              <a:buChar char="o"/>
            </a:pPr>
            <a:r>
              <a:rPr lang="en-US" dirty="0" smtClean="0"/>
              <a:t>support reimbursables</a:t>
            </a:r>
          </a:p>
          <a:p>
            <a:pPr lvl="1" eaLnBrk="1" hangingPunct="1">
              <a:lnSpc>
                <a:spcPct val="90000"/>
              </a:lnSpc>
              <a:spcBef>
                <a:spcPct val="0"/>
              </a:spcBef>
              <a:buFontTx/>
              <a:buChar char="o"/>
            </a:pPr>
            <a:endParaRPr lang="en-US" dirty="0" smtClean="0"/>
          </a:p>
          <a:p>
            <a:pPr lvl="1" eaLnBrk="1" hangingPunct="1">
              <a:lnSpc>
                <a:spcPct val="90000"/>
              </a:lnSpc>
              <a:buFontTx/>
              <a:buNone/>
            </a:pPr>
            <a:endParaRPr lang="en-US" i="1"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Lesson 6: Answers</a:t>
            </a:r>
          </a:p>
        </p:txBody>
      </p:sp>
      <p:sp>
        <p:nvSpPr>
          <p:cNvPr id="87043" name="Rectangle 3"/>
          <p:cNvSpPr>
            <a:spLocks noGrp="1" noChangeArrowheads="1"/>
          </p:cNvSpPr>
          <p:nvPr>
            <p:ph type="body" idx="4294967295"/>
          </p:nvPr>
        </p:nvSpPr>
        <p:spPr bwMode="auto">
          <a:xfrm>
            <a:off x="889000" y="1295400"/>
            <a:ext cx="8255000" cy="464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endParaRPr lang="en-US" dirty="0" smtClean="0"/>
          </a:p>
          <a:p>
            <a:pPr eaLnBrk="1" hangingPunct="1">
              <a:lnSpc>
                <a:spcPct val="90000"/>
              </a:lnSpc>
              <a:spcBef>
                <a:spcPct val="0"/>
              </a:spcBef>
            </a:pPr>
            <a:r>
              <a:rPr lang="en-US" sz="2800" dirty="0" smtClean="0"/>
              <a:t>A WBS Element is:</a:t>
            </a:r>
            <a:endParaRPr lang="en-US" dirty="0" smtClean="0"/>
          </a:p>
          <a:p>
            <a:pPr lvl="1" eaLnBrk="1" hangingPunct="1">
              <a:lnSpc>
                <a:spcPct val="90000"/>
              </a:lnSpc>
              <a:spcBef>
                <a:spcPct val="0"/>
              </a:spcBef>
              <a:buFontTx/>
              <a:buChar char="o"/>
            </a:pPr>
            <a:r>
              <a:rPr lang="en-US" dirty="0" smtClean="0"/>
              <a:t>a component of a Project System</a:t>
            </a:r>
          </a:p>
          <a:p>
            <a:pPr lvl="1" eaLnBrk="1" hangingPunct="1">
              <a:lnSpc>
                <a:spcPct val="90000"/>
              </a:lnSpc>
              <a:spcBef>
                <a:spcPct val="0"/>
              </a:spcBef>
              <a:buFontTx/>
              <a:buChar char="o"/>
            </a:pPr>
            <a:r>
              <a:rPr lang="en-US" dirty="0" smtClean="0"/>
              <a:t>utilized to support Maintenance activities</a:t>
            </a:r>
          </a:p>
          <a:p>
            <a:pPr lvl="1" eaLnBrk="1" hangingPunct="1">
              <a:lnSpc>
                <a:spcPct val="90000"/>
              </a:lnSpc>
              <a:spcBef>
                <a:spcPct val="0"/>
              </a:spcBef>
              <a:buFontTx/>
              <a:buChar char="o"/>
            </a:pPr>
            <a:r>
              <a:rPr lang="en-US" dirty="0" smtClean="0"/>
              <a:t>used to provided project accounting</a:t>
            </a:r>
          </a:p>
          <a:p>
            <a:pPr lvl="1" eaLnBrk="1" hangingPunct="1">
              <a:lnSpc>
                <a:spcPct val="90000"/>
              </a:lnSpc>
              <a:spcBef>
                <a:spcPct val="0"/>
              </a:spcBef>
              <a:buFontTx/>
              <a:buChar char="o"/>
            </a:pPr>
            <a:r>
              <a:rPr lang="en-US" dirty="0" smtClean="0"/>
              <a:t>used to support reimbursables</a:t>
            </a:r>
          </a:p>
          <a:p>
            <a:pPr eaLnBrk="1" hangingPunct="1">
              <a:lnSpc>
                <a:spcPct val="90000"/>
              </a:lnSpc>
              <a:spcBef>
                <a:spcPct val="0"/>
              </a:spcBef>
            </a:pPr>
            <a:r>
              <a:rPr lang="en-US" sz="2800" dirty="0" smtClean="0"/>
              <a:t>A WBS Element is not - </a:t>
            </a:r>
            <a:r>
              <a:rPr lang="en-US" dirty="0" smtClean="0"/>
              <a:t>master data of the controlling module</a:t>
            </a:r>
          </a:p>
          <a:p>
            <a:pPr eaLnBrk="1" hangingPunct="1">
              <a:lnSpc>
                <a:spcPct val="90000"/>
              </a:lnSpc>
              <a:spcBef>
                <a:spcPct val="0"/>
              </a:spcBef>
              <a:buFontTx/>
              <a:buChar char="o"/>
            </a:pPr>
            <a:endParaRPr lang="en-US" dirty="0" smtClean="0"/>
          </a:p>
          <a:p>
            <a:pPr lvl="1" eaLnBrk="1" hangingPunct="1">
              <a:lnSpc>
                <a:spcPct val="90000"/>
              </a:lnSpc>
              <a:spcBef>
                <a:spcPct val="0"/>
              </a:spcBef>
              <a:buFontTx/>
              <a:buChar char="o"/>
            </a:pPr>
            <a:endParaRPr lang="en-US" dirty="0" smtClean="0"/>
          </a:p>
          <a:p>
            <a:pPr lvl="1" eaLnBrk="1" hangingPunct="1">
              <a:lnSpc>
                <a:spcPct val="90000"/>
              </a:lnSpc>
              <a:buFontTx/>
              <a:buNone/>
            </a:pPr>
            <a:endParaRPr lang="en-US" i="1" dirty="0" smtClean="0"/>
          </a:p>
        </p:txBody>
      </p:sp>
      <p:sp>
        <p:nvSpPr>
          <p:cNvPr id="1759236" name="Text Box 4"/>
          <p:cNvSpPr txBox="1">
            <a:spLocks noChangeArrowheads="1"/>
          </p:cNvSpPr>
          <p:nvPr/>
        </p:nvSpPr>
        <p:spPr bwMode="auto">
          <a:xfrm>
            <a:off x="1368425" y="2590800"/>
            <a:ext cx="384175" cy="304800"/>
          </a:xfrm>
          <a:prstGeom prst="rect">
            <a:avLst/>
          </a:prstGeom>
          <a:noFill/>
          <a:ln w="12700" algn="ctr">
            <a:noFill/>
            <a:miter lim="800000"/>
            <a:headEnd/>
            <a:tailEnd/>
          </a:ln>
        </p:spPr>
        <p:txBody>
          <a:bodyPr wrap="none" lIns="92075" tIns="0" rIns="92075" bIns="0">
            <a:spAutoFit/>
          </a:bodyPr>
          <a:lstStyle/>
          <a:p>
            <a:r>
              <a:rPr lang="en-US" sz="2000" dirty="0">
                <a:sym typeface="Wingdings" pitchFamily="2" charset="2"/>
              </a:rPr>
              <a:t></a:t>
            </a:r>
          </a:p>
        </p:txBody>
      </p:sp>
      <p:sp>
        <p:nvSpPr>
          <p:cNvPr id="1759237" name="Text Box 5"/>
          <p:cNvSpPr txBox="1">
            <a:spLocks noChangeArrowheads="1"/>
          </p:cNvSpPr>
          <p:nvPr/>
        </p:nvSpPr>
        <p:spPr bwMode="auto">
          <a:xfrm>
            <a:off x="1368425" y="2971800"/>
            <a:ext cx="384175" cy="304800"/>
          </a:xfrm>
          <a:prstGeom prst="rect">
            <a:avLst/>
          </a:prstGeom>
          <a:noFill/>
          <a:ln w="12700" algn="ctr">
            <a:noFill/>
            <a:miter lim="800000"/>
            <a:headEnd/>
            <a:tailEnd/>
          </a:ln>
        </p:spPr>
        <p:txBody>
          <a:bodyPr wrap="none" lIns="92075" tIns="0" rIns="92075" bIns="0">
            <a:spAutoFit/>
          </a:bodyPr>
          <a:lstStyle/>
          <a:p>
            <a:r>
              <a:rPr lang="en-US" sz="2000" dirty="0">
                <a:sym typeface="Wingdings" pitchFamily="2" charset="2"/>
              </a:rPr>
              <a:t></a:t>
            </a:r>
          </a:p>
        </p:txBody>
      </p:sp>
      <p:sp>
        <p:nvSpPr>
          <p:cNvPr id="1759238" name="Text Box 6"/>
          <p:cNvSpPr txBox="1">
            <a:spLocks noChangeArrowheads="1"/>
          </p:cNvSpPr>
          <p:nvPr/>
        </p:nvSpPr>
        <p:spPr bwMode="auto">
          <a:xfrm>
            <a:off x="1368425" y="3352800"/>
            <a:ext cx="384175" cy="304800"/>
          </a:xfrm>
          <a:prstGeom prst="rect">
            <a:avLst/>
          </a:prstGeom>
          <a:noFill/>
          <a:ln w="12700" algn="ctr">
            <a:noFill/>
            <a:miter lim="800000"/>
            <a:headEnd/>
            <a:tailEnd/>
          </a:ln>
        </p:spPr>
        <p:txBody>
          <a:bodyPr wrap="none" lIns="92075" tIns="0" rIns="92075" bIns="0">
            <a:spAutoFit/>
          </a:bodyPr>
          <a:lstStyle/>
          <a:p>
            <a:r>
              <a:rPr lang="en-US" sz="2000" dirty="0">
                <a:sym typeface="Wingdings" pitchFamily="2" charset="2"/>
              </a:rPr>
              <a:t></a:t>
            </a:r>
          </a:p>
        </p:txBody>
      </p:sp>
      <p:sp>
        <p:nvSpPr>
          <p:cNvPr id="9" name="Text Box 4"/>
          <p:cNvSpPr txBox="1">
            <a:spLocks noChangeArrowheads="1"/>
          </p:cNvSpPr>
          <p:nvPr/>
        </p:nvSpPr>
        <p:spPr bwMode="auto">
          <a:xfrm>
            <a:off x="1368425" y="2209800"/>
            <a:ext cx="384175" cy="304800"/>
          </a:xfrm>
          <a:prstGeom prst="rect">
            <a:avLst/>
          </a:prstGeom>
          <a:noFill/>
          <a:ln w="12700" algn="ctr">
            <a:noFill/>
            <a:miter lim="800000"/>
            <a:headEnd/>
            <a:tailEnd/>
          </a:ln>
        </p:spPr>
        <p:txBody>
          <a:bodyPr wrap="none" lIns="92075" tIns="0" rIns="92075" bIns="0">
            <a:spAutoFit/>
          </a:bodyPr>
          <a:lstStyle/>
          <a:p>
            <a:r>
              <a:rPr lang="en-US" sz="2000" dirty="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59236"/>
                                        </p:tgtEl>
                                        <p:attrNameLst>
                                          <p:attrName>style.visibility</p:attrName>
                                        </p:attrNameLst>
                                      </p:cBhvr>
                                      <p:to>
                                        <p:strVal val="visible"/>
                                      </p:to>
                                    </p:set>
                                    <p:animEffect transition="in" filter="box(in)">
                                      <p:cBhvr>
                                        <p:cTn id="12" dur="500"/>
                                        <p:tgtEl>
                                          <p:spTgt spid="17592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59237"/>
                                        </p:tgtEl>
                                        <p:attrNameLst>
                                          <p:attrName>style.visibility</p:attrName>
                                        </p:attrNameLst>
                                      </p:cBhvr>
                                      <p:to>
                                        <p:strVal val="visible"/>
                                      </p:to>
                                    </p:set>
                                    <p:animEffect transition="in" filter="blinds(horizontal)">
                                      <p:cBhvr>
                                        <p:cTn id="17" dur="500"/>
                                        <p:tgtEl>
                                          <p:spTgt spid="175923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59238"/>
                                        </p:tgtEl>
                                        <p:attrNameLst>
                                          <p:attrName>style.visibility</p:attrName>
                                        </p:attrNameLst>
                                      </p:cBhvr>
                                      <p:to>
                                        <p:strVal val="visible"/>
                                      </p:to>
                                    </p:set>
                                    <p:animEffect transition="in" filter="checkerboard(across)">
                                      <p:cBhvr>
                                        <p:cTn id="22" dur="500"/>
                                        <p:tgtEl>
                                          <p:spTgt spid="1759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236" grpId="0"/>
      <p:bldP spid="1759237" grpId="0"/>
      <p:bldP spid="1759238"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7: Orders</a:t>
            </a:r>
          </a:p>
        </p:txBody>
      </p:sp>
      <p:sp>
        <p:nvSpPr>
          <p:cNvPr id="88067"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dirty="0" smtClean="0"/>
              <a:t>Objective(s):</a:t>
            </a:r>
          </a:p>
          <a:p>
            <a:pPr eaLnBrk="1" hangingPunct="1"/>
            <a:r>
              <a:rPr lang="en-US" dirty="0" smtClean="0"/>
              <a:t>To understand what the Order cost object represents, key definition criteria (guiding principles), uses, and how defined for the Cost Model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304800" y="1292225"/>
            <a:ext cx="4800600" cy="3279775"/>
          </a:xfrm>
          <a:prstGeom prst="rect">
            <a:avLst/>
          </a:prstGeom>
          <a:noFill/>
          <a:ln w="9525" algn="ctr">
            <a:noFill/>
            <a:miter lim="800000"/>
            <a:headEnd/>
            <a:tailEnd/>
          </a:ln>
        </p:spPr>
        <p:txBody>
          <a:bodyPr lIns="92075" tIns="46038" rIns="92075" bIns="46038">
            <a:spAutoFit/>
          </a:bodyPr>
          <a:lstStyle/>
          <a:p>
            <a:pPr marL="236538" indent="-236538" algn="l" eaLnBrk="0" hangingPunct="0">
              <a:spcBef>
                <a:spcPct val="20000"/>
              </a:spcBef>
              <a:buClrTx/>
              <a:buFontTx/>
              <a:buChar char="•"/>
            </a:pPr>
            <a:r>
              <a:rPr lang="en-US" sz="1800" b="0" dirty="0">
                <a:solidFill>
                  <a:schemeClr val="tx2"/>
                </a:solidFill>
                <a:cs typeface="Arial" charset="0"/>
              </a:rPr>
              <a:t>Assigned/service fees to an object for consuming </a:t>
            </a:r>
            <a:r>
              <a:rPr lang="en-US" sz="1800" b="0" dirty="0">
                <a:solidFill>
                  <a:schemeClr val="tx2"/>
                </a:solidFill>
              </a:rPr>
              <a:t>products/services providing by another object</a:t>
            </a:r>
            <a:r>
              <a:rPr lang="en-US" sz="1800" b="0" dirty="0">
                <a:solidFill>
                  <a:schemeClr val="tx2"/>
                </a:solidFill>
                <a:cs typeface="Arial" charset="0"/>
              </a:rPr>
              <a:t>. (e.g. 2714 Shop Stock)</a:t>
            </a:r>
          </a:p>
          <a:p>
            <a:pPr marL="236538" indent="-236538" algn="l" eaLnBrk="0" hangingPunct="0">
              <a:spcBef>
                <a:spcPct val="20000"/>
              </a:spcBef>
              <a:buClrTx/>
              <a:buFontTx/>
              <a:buChar char="•"/>
            </a:pPr>
            <a:r>
              <a:rPr lang="en-US" sz="1800" b="0" dirty="0">
                <a:solidFill>
                  <a:schemeClr val="tx2"/>
                </a:solidFill>
                <a:cs typeface="Arial" charset="0"/>
              </a:rPr>
              <a:t>Non-cash outlays (would have occurred with the Primary Cost Element </a:t>
            </a:r>
            <a:r>
              <a:rPr lang="en-US" sz="1800" b="0" dirty="0" smtClean="0">
                <a:solidFill>
                  <a:schemeClr val="tx2"/>
                </a:solidFill>
                <a:cs typeface="Arial" charset="0"/>
              </a:rPr>
              <a:t>posting)</a:t>
            </a:r>
            <a:endParaRPr lang="en-US" sz="1800" b="0" dirty="0">
              <a:solidFill>
                <a:schemeClr val="tx2"/>
              </a:solidFill>
              <a:cs typeface="Arial" charset="0"/>
            </a:endParaRPr>
          </a:p>
          <a:p>
            <a:pPr marL="236538" indent="-236538" algn="l" eaLnBrk="0" hangingPunct="0">
              <a:spcBef>
                <a:spcPct val="20000"/>
              </a:spcBef>
              <a:buClrTx/>
              <a:buFontTx/>
              <a:buChar char="•"/>
            </a:pPr>
            <a:r>
              <a:rPr lang="en-US" sz="1800" b="0" dirty="0">
                <a:solidFill>
                  <a:schemeClr val="tx2"/>
                </a:solidFill>
                <a:cs typeface="Arial" charset="0"/>
              </a:rPr>
              <a:t>Start with a 9 series preface to indicate that they </a:t>
            </a:r>
            <a:r>
              <a:rPr lang="en-US" sz="1800" b="0" u="sng" dirty="0">
                <a:solidFill>
                  <a:schemeClr val="tx2"/>
                </a:solidFill>
                <a:cs typeface="Arial" charset="0"/>
              </a:rPr>
              <a:t>are not associated</a:t>
            </a:r>
            <a:r>
              <a:rPr lang="en-US" sz="1800" b="0" dirty="0">
                <a:solidFill>
                  <a:schemeClr val="tx2"/>
                </a:solidFill>
                <a:cs typeface="Arial" charset="0"/>
              </a:rPr>
              <a:t> with the General Ledger, e.g. internal only</a:t>
            </a:r>
          </a:p>
          <a:p>
            <a:pPr marL="236538" indent="-236538" algn="l" eaLnBrk="0" hangingPunct="0">
              <a:spcBef>
                <a:spcPct val="20000"/>
              </a:spcBef>
              <a:buClrTx/>
              <a:buFontTx/>
              <a:buChar char="•"/>
            </a:pPr>
            <a:r>
              <a:rPr lang="en-US" sz="1800" b="0" dirty="0">
                <a:solidFill>
                  <a:schemeClr val="tx2"/>
                </a:solidFill>
                <a:cs typeface="Arial" charset="0"/>
              </a:rPr>
              <a:t>There are multiple types of secondary cost elements to support allocations, charge outs, overhead surcharges, etc.</a:t>
            </a:r>
          </a:p>
        </p:txBody>
      </p:sp>
      <p:sp>
        <p:nvSpPr>
          <p:cNvPr id="319491" name="Rectangle 3"/>
          <p:cNvSpPr>
            <a:spLocks noGrp="1" noChangeArrowheads="1"/>
          </p:cNvSpPr>
          <p:nvPr>
            <p:ph type="title" idx="4294967295"/>
          </p:nvPr>
        </p:nvSpPr>
        <p:spPr bwMode="auto">
          <a:xfrm>
            <a:off x="1209675" y="228600"/>
            <a:ext cx="6705600" cy="830263"/>
          </a:xfrm>
          <a:prstGeom prst="rect">
            <a:avLst/>
          </a:prstGeom>
          <a:noFill/>
          <a:ln>
            <a:miter lim="800000"/>
            <a:headEnd/>
            <a:tailEnd/>
          </a:ln>
        </p:spPr>
        <p:txBody>
          <a:bodyPr tIns="0" bIns="0"/>
          <a:lstStyle/>
          <a:p>
            <a:pPr eaLnBrk="1" hangingPunct="1"/>
            <a:r>
              <a:rPr lang="en-US" dirty="0" smtClean="0"/>
              <a:t>Secondary Cost Elements</a:t>
            </a:r>
          </a:p>
        </p:txBody>
      </p:sp>
      <p:grpSp>
        <p:nvGrpSpPr>
          <p:cNvPr id="2" name="Group 4"/>
          <p:cNvGrpSpPr>
            <a:grpSpLocks/>
          </p:cNvGrpSpPr>
          <p:nvPr/>
        </p:nvGrpSpPr>
        <p:grpSpPr bwMode="auto">
          <a:xfrm>
            <a:off x="4876800" y="1524000"/>
            <a:ext cx="3657600" cy="3962400"/>
            <a:chOff x="2784" y="960"/>
            <a:chExt cx="2592" cy="2928"/>
          </a:xfrm>
        </p:grpSpPr>
        <p:sp>
          <p:nvSpPr>
            <p:cNvPr id="319493" name="Rectangle 5"/>
            <p:cNvSpPr>
              <a:spLocks noChangeArrowheads="1"/>
            </p:cNvSpPr>
            <p:nvPr/>
          </p:nvSpPr>
          <p:spPr bwMode="auto">
            <a:xfrm>
              <a:off x="3750" y="2091"/>
              <a:ext cx="1242" cy="1173"/>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200" b="0" dirty="0">
                <a:cs typeface="Times New Roman" pitchFamily="18" charset="0"/>
              </a:endParaRPr>
            </a:p>
          </p:txBody>
        </p:sp>
        <p:grpSp>
          <p:nvGrpSpPr>
            <p:cNvPr id="3" name="Group 6"/>
            <p:cNvGrpSpPr>
              <a:grpSpLocks/>
            </p:cNvGrpSpPr>
            <p:nvPr/>
          </p:nvGrpSpPr>
          <p:grpSpPr bwMode="auto">
            <a:xfrm>
              <a:off x="4857" y="3004"/>
              <a:ext cx="517" cy="452"/>
              <a:chOff x="4713" y="2900"/>
              <a:chExt cx="517" cy="452"/>
            </a:xfrm>
          </p:grpSpPr>
          <p:sp>
            <p:nvSpPr>
              <p:cNvPr id="319495" name="Freeform 7"/>
              <p:cNvSpPr>
                <a:spLocks/>
              </p:cNvSpPr>
              <p:nvPr/>
            </p:nvSpPr>
            <p:spPr bwMode="auto">
              <a:xfrm>
                <a:off x="4713" y="2900"/>
                <a:ext cx="517" cy="452"/>
              </a:xfrm>
              <a:custGeom>
                <a:avLst/>
                <a:gdLst>
                  <a:gd name="T0" fmla="*/ 0 w 547"/>
                  <a:gd name="T1" fmla="*/ 290 h 580"/>
                  <a:gd name="T2" fmla="*/ 274 w 547"/>
                  <a:gd name="T3" fmla="*/ 0 h 580"/>
                  <a:gd name="T4" fmla="*/ 547 w 547"/>
                  <a:gd name="T5" fmla="*/ 290 h 580"/>
                  <a:gd name="T6" fmla="*/ 274 w 547"/>
                  <a:gd name="T7" fmla="*/ 580 h 580"/>
                  <a:gd name="T8" fmla="*/ 0 w 547"/>
                  <a:gd name="T9" fmla="*/ 290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dirty="0"/>
              </a:p>
            </p:txBody>
          </p:sp>
          <p:sp>
            <p:nvSpPr>
              <p:cNvPr id="319496" name="Text Box 8"/>
              <p:cNvSpPr txBox="1">
                <a:spLocks noChangeArrowheads="1"/>
              </p:cNvSpPr>
              <p:nvPr/>
            </p:nvSpPr>
            <p:spPr bwMode="blackWhite">
              <a:xfrm>
                <a:off x="4806" y="2993"/>
                <a:ext cx="331" cy="311"/>
              </a:xfrm>
              <a:prstGeom prst="rect">
                <a:avLst/>
              </a:prstGeom>
              <a:noFill/>
              <a:ln w="12700" algn="ctr">
                <a:noFill/>
                <a:miter lim="800000"/>
                <a:headEnd/>
                <a:tailEnd/>
              </a:ln>
            </p:spPr>
            <p:txBody>
              <a:bodyPr wrap="none" lIns="92075" tIns="46038" rIns="92075" bIns="46038">
                <a:spAutoFit/>
              </a:bodyPr>
              <a:lstStyle/>
              <a:p>
                <a:pPr marL="342900" indent="-342900" eaLnBrk="0" hangingPunct="0">
                  <a:spcAft>
                    <a:spcPts val="200"/>
                  </a:spcAft>
                  <a:buFont typeface="Monotype Sorts" pitchFamily="2" charset="2"/>
                  <a:buNone/>
                </a:pPr>
                <a:r>
                  <a:rPr lang="en-US" sz="1000" dirty="0">
                    <a:cs typeface="Times New Roman" pitchFamily="18" charset="0"/>
                  </a:rPr>
                  <a:t> CIV </a:t>
                </a:r>
              </a:p>
              <a:p>
                <a:pPr marL="342900" indent="-342900" eaLnBrk="0" hangingPunct="0">
                  <a:spcAft>
                    <a:spcPts val="200"/>
                  </a:spcAft>
                  <a:buFont typeface="Monotype Sorts" pitchFamily="2" charset="2"/>
                  <a:buNone/>
                </a:pPr>
                <a:r>
                  <a:rPr lang="en-US" sz="1000" dirty="0">
                    <a:cs typeface="Times New Roman" pitchFamily="18" charset="0"/>
                  </a:rPr>
                  <a:t>HR</a:t>
                </a:r>
                <a:endParaRPr lang="en-US" sz="1000" dirty="0">
                  <a:solidFill>
                    <a:srgbClr val="000000"/>
                  </a:solidFill>
                  <a:cs typeface="Times New Roman" pitchFamily="18" charset="0"/>
                </a:endParaRPr>
              </a:p>
            </p:txBody>
          </p:sp>
        </p:grpSp>
        <p:sp>
          <p:nvSpPr>
            <p:cNvPr id="319497" name="Rectangle 9"/>
            <p:cNvSpPr>
              <a:spLocks noChangeArrowheads="1"/>
            </p:cNvSpPr>
            <p:nvPr/>
          </p:nvSpPr>
          <p:spPr bwMode="blackWhite">
            <a:xfrm>
              <a:off x="3788" y="1879"/>
              <a:ext cx="1156" cy="225"/>
            </a:xfrm>
            <a:prstGeom prst="rect">
              <a:avLst/>
            </a:prstGeom>
            <a:noFill/>
            <a:ln w="12700" algn="ctr">
              <a:noFill/>
              <a:miter lim="800000"/>
              <a:headEnd/>
              <a:tailEnd/>
            </a:ln>
          </p:spPr>
          <p:txBody>
            <a:bodyPr lIns="92075" tIns="46038" rIns="92075" bIns="46038">
              <a:spAutoFit/>
            </a:bodyPr>
            <a:lstStyle/>
            <a:p>
              <a:pPr marL="342900" indent="-342900" eaLnBrk="0" hangingPunct="0">
                <a:spcAft>
                  <a:spcPts val="200"/>
                </a:spcAft>
                <a:buFont typeface="Monotype Sorts" pitchFamily="2" charset="2"/>
                <a:buNone/>
              </a:pPr>
              <a:r>
                <a:rPr lang="en-US" sz="1400" dirty="0">
                  <a:cs typeface="Times New Roman" pitchFamily="18" charset="0"/>
                </a:rPr>
                <a:t>Cost Center: CIF</a:t>
              </a:r>
            </a:p>
          </p:txBody>
        </p:sp>
        <p:sp>
          <p:nvSpPr>
            <p:cNvPr id="319498" name="Oval 10"/>
            <p:cNvSpPr>
              <a:spLocks noChangeArrowheads="1"/>
            </p:cNvSpPr>
            <p:nvPr/>
          </p:nvSpPr>
          <p:spPr bwMode="blackWhite">
            <a:xfrm>
              <a:off x="2784" y="2624"/>
              <a:ext cx="717" cy="688"/>
            </a:xfrm>
            <a:prstGeom prst="ellipse">
              <a:avLst/>
            </a:prstGeom>
            <a:solidFill>
              <a:srgbClr val="FFFFCC"/>
            </a:solidFill>
            <a:ln w="12700" algn="ctr">
              <a:solidFill>
                <a:schemeClr val="tx1"/>
              </a:solidFill>
              <a:round/>
              <a:headEnd/>
              <a:tailEnd/>
            </a:ln>
          </p:spPr>
          <p:txBody>
            <a:bodyPr wrap="none" lIns="92075" tIns="46038" rIns="92075" bIns="46038" anchor="ctr"/>
            <a:lstStyle/>
            <a:p>
              <a:pPr marL="342900" indent="-342900" eaLnBrk="0" hangingPunct="0">
                <a:spcAft>
                  <a:spcPts val="200"/>
                </a:spcAft>
                <a:buFont typeface="Monotype Sorts" pitchFamily="2" charset="2"/>
                <a:buNone/>
              </a:pPr>
              <a:r>
                <a:rPr lang="en-US" sz="1200" dirty="0">
                  <a:cs typeface="Times New Roman" pitchFamily="18" charset="0"/>
                </a:rPr>
                <a:t>Military </a:t>
              </a:r>
            </a:p>
            <a:p>
              <a:pPr marL="342900" indent="-342900" eaLnBrk="0" hangingPunct="0">
                <a:spcAft>
                  <a:spcPts val="200"/>
                </a:spcAft>
                <a:buFont typeface="Monotype Sorts" pitchFamily="2" charset="2"/>
                <a:buNone/>
              </a:pPr>
              <a:r>
                <a:rPr lang="en-US" sz="1200" dirty="0">
                  <a:cs typeface="Times New Roman" pitchFamily="18" charset="0"/>
                </a:rPr>
                <a:t>Labor</a:t>
              </a:r>
            </a:p>
          </p:txBody>
        </p:sp>
        <p:sp>
          <p:nvSpPr>
            <p:cNvPr id="319499" name="Rectangle 11"/>
            <p:cNvSpPr>
              <a:spLocks noChangeArrowheads="1"/>
            </p:cNvSpPr>
            <p:nvPr/>
          </p:nvSpPr>
          <p:spPr bwMode="auto">
            <a:xfrm>
              <a:off x="3744" y="960"/>
              <a:ext cx="1248" cy="720"/>
            </a:xfrm>
            <a:prstGeom prst="rect">
              <a:avLst/>
            </a:prstGeom>
            <a:solidFill>
              <a:srgbClr val="CCFFCC"/>
            </a:solidFill>
            <a:ln w="9525" algn="ctr">
              <a:solidFill>
                <a:schemeClr val="tx1"/>
              </a:solidFill>
              <a:miter lim="800000"/>
              <a:headEnd/>
              <a:tailEnd/>
            </a:ln>
          </p:spPr>
          <p:txBody>
            <a:bodyPr wrap="none" anchor="ctr"/>
            <a:lstStyle/>
            <a:p>
              <a:pPr>
                <a:buClrTx/>
              </a:pPr>
              <a:r>
                <a:rPr lang="en-US" sz="1200" dirty="0">
                  <a:solidFill>
                    <a:schemeClr val="tx2"/>
                  </a:solidFill>
                </a:rPr>
                <a:t>Director of </a:t>
              </a:r>
            </a:p>
            <a:p>
              <a:pPr>
                <a:buClrTx/>
              </a:pPr>
              <a:r>
                <a:rPr lang="en-US" sz="1200" dirty="0">
                  <a:solidFill>
                    <a:schemeClr val="tx2"/>
                  </a:solidFill>
                </a:rPr>
                <a:t>Logistics (DOL)</a:t>
              </a:r>
            </a:p>
          </p:txBody>
        </p:sp>
        <p:grpSp>
          <p:nvGrpSpPr>
            <p:cNvPr id="4" name="Group 12"/>
            <p:cNvGrpSpPr>
              <a:grpSpLocks/>
            </p:cNvGrpSpPr>
            <p:nvPr/>
          </p:nvGrpSpPr>
          <p:grpSpPr bwMode="auto">
            <a:xfrm>
              <a:off x="4859" y="3436"/>
              <a:ext cx="517" cy="452"/>
              <a:chOff x="4715" y="3436"/>
              <a:chExt cx="517" cy="452"/>
            </a:xfrm>
          </p:grpSpPr>
          <p:sp>
            <p:nvSpPr>
              <p:cNvPr id="319501" name="Freeform 13"/>
              <p:cNvSpPr>
                <a:spLocks/>
              </p:cNvSpPr>
              <p:nvPr/>
            </p:nvSpPr>
            <p:spPr bwMode="auto">
              <a:xfrm>
                <a:off x="4715" y="3436"/>
                <a:ext cx="517" cy="452"/>
              </a:xfrm>
              <a:custGeom>
                <a:avLst/>
                <a:gdLst>
                  <a:gd name="T0" fmla="*/ 0 w 547"/>
                  <a:gd name="T1" fmla="*/ 290 h 580"/>
                  <a:gd name="T2" fmla="*/ 274 w 547"/>
                  <a:gd name="T3" fmla="*/ 0 h 580"/>
                  <a:gd name="T4" fmla="*/ 547 w 547"/>
                  <a:gd name="T5" fmla="*/ 290 h 580"/>
                  <a:gd name="T6" fmla="*/ 274 w 547"/>
                  <a:gd name="T7" fmla="*/ 580 h 580"/>
                  <a:gd name="T8" fmla="*/ 0 w 547"/>
                  <a:gd name="T9" fmla="*/ 290 h 580"/>
                  <a:gd name="T10" fmla="*/ 0 60000 65536"/>
                  <a:gd name="T11" fmla="*/ 0 60000 65536"/>
                  <a:gd name="T12" fmla="*/ 0 60000 65536"/>
                  <a:gd name="T13" fmla="*/ 0 60000 65536"/>
                  <a:gd name="T14" fmla="*/ 0 60000 65536"/>
                  <a:gd name="T15" fmla="*/ 0 w 547"/>
                  <a:gd name="T16" fmla="*/ 0 h 580"/>
                  <a:gd name="T17" fmla="*/ 547 w 547"/>
                  <a:gd name="T18" fmla="*/ 580 h 580"/>
                </a:gdLst>
                <a:ahLst/>
                <a:cxnLst>
                  <a:cxn ang="T10">
                    <a:pos x="T0" y="T1"/>
                  </a:cxn>
                  <a:cxn ang="T11">
                    <a:pos x="T2" y="T3"/>
                  </a:cxn>
                  <a:cxn ang="T12">
                    <a:pos x="T4" y="T5"/>
                  </a:cxn>
                  <a:cxn ang="T13">
                    <a:pos x="T6" y="T7"/>
                  </a:cxn>
                  <a:cxn ang="T14">
                    <a:pos x="T8" y="T9"/>
                  </a:cxn>
                </a:cxnLst>
                <a:rect l="T15" t="T16" r="T17" b="T18"/>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dirty="0"/>
              </a:p>
            </p:txBody>
          </p:sp>
          <p:sp>
            <p:nvSpPr>
              <p:cNvPr id="319502" name="Text Box 14"/>
              <p:cNvSpPr txBox="1">
                <a:spLocks noChangeArrowheads="1"/>
              </p:cNvSpPr>
              <p:nvPr/>
            </p:nvSpPr>
            <p:spPr bwMode="blackWhite">
              <a:xfrm>
                <a:off x="4802" y="3521"/>
                <a:ext cx="334" cy="312"/>
              </a:xfrm>
              <a:prstGeom prst="rect">
                <a:avLst/>
              </a:prstGeom>
              <a:noFill/>
              <a:ln w="12700" algn="ctr">
                <a:noFill/>
                <a:miter lim="800000"/>
                <a:headEnd/>
                <a:tailEnd/>
              </a:ln>
            </p:spPr>
            <p:txBody>
              <a:bodyPr wrap="none" lIns="92075" tIns="46038" rIns="92075" bIns="46038">
                <a:spAutoFit/>
              </a:bodyPr>
              <a:lstStyle/>
              <a:p>
                <a:pPr marL="342900" indent="-342900" eaLnBrk="0" hangingPunct="0">
                  <a:spcAft>
                    <a:spcPts val="200"/>
                  </a:spcAft>
                  <a:buFont typeface="Monotype Sorts" pitchFamily="2" charset="2"/>
                  <a:buNone/>
                </a:pPr>
                <a:r>
                  <a:rPr lang="en-US" sz="1000" dirty="0">
                    <a:cs typeface="Times New Roman" pitchFamily="18" charset="0"/>
                  </a:rPr>
                  <a:t> MIL </a:t>
                </a:r>
              </a:p>
              <a:p>
                <a:pPr marL="342900" indent="-342900" eaLnBrk="0" hangingPunct="0">
                  <a:spcAft>
                    <a:spcPts val="200"/>
                  </a:spcAft>
                  <a:buFont typeface="Monotype Sorts" pitchFamily="2" charset="2"/>
                  <a:buNone/>
                </a:pPr>
                <a:r>
                  <a:rPr lang="en-US" sz="1000" dirty="0">
                    <a:cs typeface="Times New Roman" pitchFamily="18" charset="0"/>
                  </a:rPr>
                  <a:t>HR</a:t>
                </a:r>
                <a:endParaRPr lang="en-US" sz="1000" dirty="0">
                  <a:solidFill>
                    <a:srgbClr val="000000"/>
                  </a:solidFill>
                  <a:cs typeface="Times New Roman" pitchFamily="18" charset="0"/>
                </a:endParaRPr>
              </a:p>
            </p:txBody>
          </p:sp>
        </p:grpSp>
        <p:grpSp>
          <p:nvGrpSpPr>
            <p:cNvPr id="5" name="Group 15"/>
            <p:cNvGrpSpPr>
              <a:grpSpLocks/>
            </p:cNvGrpSpPr>
            <p:nvPr/>
          </p:nvGrpSpPr>
          <p:grpSpPr bwMode="auto">
            <a:xfrm>
              <a:off x="3311" y="1390"/>
              <a:ext cx="433" cy="816"/>
              <a:chOff x="863" y="1438"/>
              <a:chExt cx="429" cy="816"/>
            </a:xfrm>
          </p:grpSpPr>
          <p:sp>
            <p:nvSpPr>
              <p:cNvPr id="319504" name="Arc 16"/>
              <p:cNvSpPr>
                <a:spLocks/>
              </p:cNvSpPr>
              <p:nvPr/>
            </p:nvSpPr>
            <p:spPr bwMode="auto">
              <a:xfrm rot="21568244" flipH="1">
                <a:off x="863" y="1438"/>
                <a:ext cx="419" cy="816"/>
              </a:xfrm>
              <a:custGeom>
                <a:avLst/>
                <a:gdLst>
                  <a:gd name="T0" fmla="*/ 25 w 22958"/>
                  <a:gd name="T1" fmla="*/ 0 h 43200"/>
                  <a:gd name="T2" fmla="*/ 0 w 22958"/>
                  <a:gd name="T3" fmla="*/ 815 h 43200"/>
                  <a:gd name="T4" fmla="*/ 25 w 22958"/>
                  <a:gd name="T5" fmla="*/ 408 h 43200"/>
                  <a:gd name="T6" fmla="*/ 0 60000 65536"/>
                  <a:gd name="T7" fmla="*/ 0 60000 65536"/>
                  <a:gd name="T8" fmla="*/ 0 60000 65536"/>
                  <a:gd name="T9" fmla="*/ 0 w 22958"/>
                  <a:gd name="T10" fmla="*/ 0 h 43200"/>
                  <a:gd name="T11" fmla="*/ 22958 w 22958"/>
                  <a:gd name="T12" fmla="*/ 43200 h 43200"/>
                </a:gdLst>
                <a:ahLst/>
                <a:cxnLst>
                  <a:cxn ang="T6">
                    <a:pos x="T0" y="T1"/>
                  </a:cxn>
                  <a:cxn ang="T7">
                    <a:pos x="T2" y="T3"/>
                  </a:cxn>
                  <a:cxn ang="T8">
                    <a:pos x="T4" y="T5"/>
                  </a:cxn>
                </a:cxnLst>
                <a:rect l="T9" t="T10" r="T11" b="T12"/>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p:spPr>
            <p:txBody>
              <a:bodyPr lIns="92075" tIns="0" rIns="92075" bIns="0" anchor="ctr">
                <a:spAutoFit/>
              </a:bodyPr>
              <a:lstStyle/>
              <a:p>
                <a:endParaRPr lang="en-US" dirty="0"/>
              </a:p>
            </p:txBody>
          </p:sp>
          <p:sp>
            <p:nvSpPr>
              <p:cNvPr id="319505" name="Line 17"/>
              <p:cNvSpPr>
                <a:spLocks noChangeShapeType="1"/>
              </p:cNvSpPr>
              <p:nvPr/>
            </p:nvSpPr>
            <p:spPr bwMode="auto">
              <a:xfrm>
                <a:off x="1244" y="2252"/>
                <a:ext cx="48" cy="0"/>
              </a:xfrm>
              <a:prstGeom prst="line">
                <a:avLst/>
              </a:prstGeom>
              <a:noFill/>
              <a:ln w="9525">
                <a:solidFill>
                  <a:schemeClr val="tx1"/>
                </a:solidFill>
                <a:round/>
                <a:headEnd/>
                <a:tailEnd type="triangle" w="med" len="med"/>
              </a:ln>
            </p:spPr>
            <p:txBody>
              <a:bodyPr lIns="92075" tIns="0" rIns="92075" bIns="0">
                <a:spAutoFit/>
              </a:bodyPr>
              <a:lstStyle/>
              <a:p>
                <a:endParaRPr lang="en-US" dirty="0"/>
              </a:p>
            </p:txBody>
          </p:sp>
        </p:grpSp>
        <p:sp>
          <p:nvSpPr>
            <p:cNvPr id="319506" name="Line 18"/>
            <p:cNvSpPr>
              <a:spLocks noChangeShapeType="1"/>
            </p:cNvSpPr>
            <p:nvPr/>
          </p:nvSpPr>
          <p:spPr bwMode="auto">
            <a:xfrm>
              <a:off x="3504" y="2928"/>
              <a:ext cx="288" cy="0"/>
            </a:xfrm>
            <a:prstGeom prst="line">
              <a:avLst/>
            </a:prstGeom>
            <a:noFill/>
            <a:ln w="12700">
              <a:solidFill>
                <a:schemeClr val="tx1"/>
              </a:solidFill>
              <a:round/>
              <a:headEnd/>
              <a:tailEnd type="triangle" w="med" len="med"/>
            </a:ln>
          </p:spPr>
          <p:txBody>
            <a:bodyPr lIns="92075" tIns="0" rIns="92075" bIns="0">
              <a:spAutoFit/>
            </a:bodyPr>
            <a:lstStyle/>
            <a:p>
              <a:endParaRPr lang="en-US" dirty="0"/>
            </a:p>
          </p:txBody>
        </p:sp>
        <p:sp>
          <p:nvSpPr>
            <p:cNvPr id="319507" name="Rectangle 19"/>
            <p:cNvSpPr>
              <a:spLocks noChangeArrowheads="1"/>
            </p:cNvSpPr>
            <p:nvPr/>
          </p:nvSpPr>
          <p:spPr bwMode="auto">
            <a:xfrm>
              <a:off x="3744" y="2447"/>
              <a:ext cx="1392" cy="135"/>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b="0" dirty="0"/>
                <a:t>Material	$$$</a:t>
              </a:r>
            </a:p>
          </p:txBody>
        </p:sp>
        <p:sp>
          <p:nvSpPr>
            <p:cNvPr id="319508" name="Rectangle 20"/>
            <p:cNvSpPr>
              <a:spLocks noChangeArrowheads="1"/>
            </p:cNvSpPr>
            <p:nvPr/>
          </p:nvSpPr>
          <p:spPr bwMode="auto">
            <a:xfrm>
              <a:off x="3744" y="2304"/>
              <a:ext cx="1392" cy="135"/>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b="0" dirty="0"/>
                <a:t>Labor	$$$</a:t>
              </a:r>
            </a:p>
          </p:txBody>
        </p:sp>
        <p:sp>
          <p:nvSpPr>
            <p:cNvPr id="319509" name="Rectangle 21"/>
            <p:cNvSpPr>
              <a:spLocks noChangeArrowheads="1"/>
            </p:cNvSpPr>
            <p:nvPr/>
          </p:nvSpPr>
          <p:spPr bwMode="auto">
            <a:xfrm>
              <a:off x="3744" y="2592"/>
              <a:ext cx="1392" cy="135"/>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b="0" dirty="0"/>
                <a:t>Contracts	$$$</a:t>
              </a:r>
            </a:p>
          </p:txBody>
        </p:sp>
        <p:sp>
          <p:nvSpPr>
            <p:cNvPr id="319510" name="Rectangle 22"/>
            <p:cNvSpPr>
              <a:spLocks noChangeArrowheads="1"/>
            </p:cNvSpPr>
            <p:nvPr/>
          </p:nvSpPr>
          <p:spPr bwMode="auto">
            <a:xfrm>
              <a:off x="3744" y="2736"/>
              <a:ext cx="1392" cy="135"/>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b="0" dirty="0"/>
                <a:t>Travel	$$$</a:t>
              </a:r>
            </a:p>
          </p:txBody>
        </p:sp>
        <p:grpSp>
          <p:nvGrpSpPr>
            <p:cNvPr id="6" name="Group 23"/>
            <p:cNvGrpSpPr>
              <a:grpSpLocks/>
            </p:cNvGrpSpPr>
            <p:nvPr/>
          </p:nvGrpSpPr>
          <p:grpSpPr bwMode="auto">
            <a:xfrm>
              <a:off x="3744" y="2160"/>
              <a:ext cx="1392" cy="999"/>
              <a:chOff x="3744" y="2160"/>
              <a:chExt cx="1392" cy="999"/>
            </a:xfrm>
          </p:grpSpPr>
          <p:sp>
            <p:nvSpPr>
              <p:cNvPr id="319512" name="Rectangle 24"/>
              <p:cNvSpPr>
                <a:spLocks noChangeArrowheads="1"/>
              </p:cNvSpPr>
              <p:nvPr/>
            </p:nvSpPr>
            <p:spPr bwMode="auto">
              <a:xfrm>
                <a:off x="3744" y="2160"/>
                <a:ext cx="1392" cy="135"/>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dirty="0"/>
                  <a:t>DOL Support	$$$</a:t>
                </a:r>
              </a:p>
            </p:txBody>
          </p:sp>
          <p:sp>
            <p:nvSpPr>
              <p:cNvPr id="319513" name="Rectangle 25"/>
              <p:cNvSpPr>
                <a:spLocks noChangeArrowheads="1"/>
              </p:cNvSpPr>
              <p:nvPr/>
            </p:nvSpPr>
            <p:spPr bwMode="auto">
              <a:xfrm>
                <a:off x="3744" y="2880"/>
                <a:ext cx="1392" cy="135"/>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dirty="0"/>
                  <a:t>Military Labor	$$$</a:t>
                </a:r>
              </a:p>
            </p:txBody>
          </p:sp>
          <p:sp>
            <p:nvSpPr>
              <p:cNvPr id="319514" name="Rectangle 26"/>
              <p:cNvSpPr>
                <a:spLocks noChangeArrowheads="1"/>
              </p:cNvSpPr>
              <p:nvPr/>
            </p:nvSpPr>
            <p:spPr bwMode="auto">
              <a:xfrm>
                <a:off x="3744" y="3024"/>
                <a:ext cx="1392" cy="135"/>
              </a:xfrm>
              <a:prstGeom prst="rect">
                <a:avLst/>
              </a:prstGeom>
              <a:noFill/>
              <a:ln w="12700" algn="ctr">
                <a:noFill/>
                <a:miter lim="800000"/>
                <a:headEnd/>
                <a:tailEnd/>
              </a:ln>
            </p:spPr>
            <p:txBody>
              <a:bodyPr lIns="92075" tIns="0" rIns="92075" bIns="0">
                <a:spAutoFit/>
              </a:bodyPr>
              <a:lstStyle/>
              <a:p>
                <a:pPr algn="l">
                  <a:tabLst>
                    <a:tab pos="1320800" algn="l"/>
                  </a:tabLst>
                </a:pPr>
                <a:r>
                  <a:rPr lang="en-US" sz="1200" dirty="0"/>
                  <a:t>Facilities	$$$</a:t>
                </a:r>
              </a:p>
            </p:txBody>
          </p:sp>
        </p:grpSp>
      </p:grpSp>
      <p:sp>
        <p:nvSpPr>
          <p:cNvPr id="319515" name="Rectangle 27"/>
          <p:cNvSpPr>
            <a:spLocks noChangeArrowheads="1"/>
          </p:cNvSpPr>
          <p:nvPr/>
        </p:nvSpPr>
        <p:spPr bwMode="auto">
          <a:xfrm>
            <a:off x="2362200" y="4800600"/>
            <a:ext cx="5562600" cy="1252538"/>
          </a:xfrm>
          <a:prstGeom prst="rect">
            <a:avLst/>
          </a:prstGeom>
          <a:noFill/>
          <a:ln w="12700" algn="ctr">
            <a:noFill/>
            <a:miter lim="800000"/>
            <a:headEnd/>
            <a:tailEnd/>
          </a:ln>
        </p:spPr>
        <p:txBody>
          <a:bodyPr lIns="92075" tIns="0" rIns="92075" bIns="0">
            <a:spAutoFit/>
          </a:bodyPr>
          <a:lstStyle/>
          <a:p>
            <a:pPr marL="236538" indent="-236538" algn="l"/>
            <a:r>
              <a:rPr lang="en-US" sz="1800" u="sng" dirty="0">
                <a:solidFill>
                  <a:schemeClr val="tx2"/>
                </a:solidFill>
              </a:rPr>
              <a:t>Examples:</a:t>
            </a:r>
          </a:p>
          <a:p>
            <a:pPr marL="236538" indent="-236538" algn="l">
              <a:buFontTx/>
              <a:buChar char="-"/>
            </a:pPr>
            <a:r>
              <a:rPr lang="en-US" sz="1600" b="0" dirty="0">
                <a:solidFill>
                  <a:schemeClr val="tx2"/>
                </a:solidFill>
              </a:rPr>
              <a:t>9000.2714  </a:t>
            </a:r>
            <a:r>
              <a:rPr lang="en-US" sz="1600" b="0" dirty="0"/>
              <a:t>MATERIAL SHOP STOCK</a:t>
            </a:r>
            <a:endParaRPr lang="en-US" sz="1600" b="0" dirty="0">
              <a:solidFill>
                <a:schemeClr val="tx2"/>
              </a:solidFill>
            </a:endParaRPr>
          </a:p>
          <a:p>
            <a:pPr marL="236538" indent="-236538" algn="l">
              <a:buFontTx/>
              <a:buChar char="-"/>
            </a:pPr>
            <a:r>
              <a:rPr lang="en-US" sz="1600" b="0" dirty="0">
                <a:solidFill>
                  <a:schemeClr val="tx2"/>
                </a:solidFill>
              </a:rPr>
              <a:t>9300.0100  </a:t>
            </a:r>
            <a:r>
              <a:rPr lang="en-US" sz="1600" b="0" dirty="0"/>
              <a:t>LABOR CHARGE - REG</a:t>
            </a:r>
            <a:endParaRPr lang="en-US" sz="1600" b="0" dirty="0">
              <a:solidFill>
                <a:schemeClr val="tx2"/>
              </a:solidFill>
            </a:endParaRPr>
          </a:p>
          <a:p>
            <a:pPr marL="236538" indent="-236538" algn="l">
              <a:buFontTx/>
              <a:buChar char="-"/>
            </a:pPr>
            <a:r>
              <a:rPr lang="en-US" sz="1600" b="0" dirty="0">
                <a:solidFill>
                  <a:schemeClr val="tx2"/>
                </a:solidFill>
              </a:rPr>
              <a:t>9300.01OT </a:t>
            </a:r>
            <a:r>
              <a:rPr lang="en-US" sz="1600" b="0" dirty="0"/>
              <a:t>LABOR CHARGE - OT</a:t>
            </a:r>
          </a:p>
          <a:p>
            <a:pPr marL="236538" indent="-236538" algn="l">
              <a:buFontTx/>
              <a:buChar char="-"/>
            </a:pPr>
            <a:r>
              <a:rPr lang="en-US" sz="1600" b="0" dirty="0"/>
              <a:t>9400.0150  MILITARY LABOR CHARGE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219200"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Order Definition</a:t>
            </a:r>
          </a:p>
        </p:txBody>
      </p:sp>
      <p:graphicFrame>
        <p:nvGraphicFramePr>
          <p:cNvPr id="1763331" name="Group 3"/>
          <p:cNvGraphicFramePr>
            <a:graphicFrameLocks noGrp="1"/>
          </p:cNvGraphicFramePr>
          <p:nvPr/>
        </p:nvGraphicFramePr>
        <p:xfrm>
          <a:off x="723900" y="1504950"/>
          <a:ext cx="7677150" cy="1466850"/>
        </p:xfrm>
        <a:graphic>
          <a:graphicData uri="http://schemas.openxmlformats.org/drawingml/2006/table">
            <a:tbl>
              <a:tblPr/>
              <a:tblGrid>
                <a:gridCol w="7677150"/>
              </a:tblGrid>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Order Definition:</a:t>
                      </a:r>
                      <a:endParaRPr kumimoji="0" lang="en-US" sz="24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tr>
              <a:tr h="1047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cs typeface="Times New Roman" pitchFamily="18" charset="0"/>
                        </a:rPr>
                        <a:t>Orders are cost objects used to plan, collect, monitor, and settle the costs of specific jobs and tasks. Orders are used to monitor the costs of short term projects and event/job costing.</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9099" name="Rectangle 11"/>
          <p:cNvSpPr>
            <a:spLocks noChangeArrowheads="1"/>
          </p:cNvSpPr>
          <p:nvPr/>
        </p:nvSpPr>
        <p:spPr bwMode="blackWhite">
          <a:xfrm>
            <a:off x="685800" y="4803775"/>
            <a:ext cx="7624763" cy="366713"/>
          </a:xfrm>
          <a:prstGeom prst="rect">
            <a:avLst/>
          </a:prstGeom>
          <a:noFill/>
          <a:ln w="12700" algn="ctr">
            <a:noFill/>
            <a:miter lim="800000"/>
            <a:headEnd/>
            <a:tailEnd/>
          </a:ln>
        </p:spPr>
        <p:txBody>
          <a:bodyPr lIns="92075" tIns="46038" rIns="92075" bIns="46038" anchor="ctr">
            <a:spAutoFit/>
          </a:bodyPr>
          <a:lstStyle/>
          <a:p>
            <a:pPr marL="228600" indent="-228600" algn="just">
              <a:buClrTx/>
            </a:pPr>
            <a:endParaRPr lang="en-US" sz="1800" b="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Kinds of Orders</a:t>
            </a:r>
          </a:p>
        </p:txBody>
      </p:sp>
      <p:sp>
        <p:nvSpPr>
          <p:cNvPr id="90115" name="Rectangle 3"/>
          <p:cNvSpPr>
            <a:spLocks noGrp="1" noChangeArrowheads="1"/>
          </p:cNvSpPr>
          <p:nvPr>
            <p:ph type="body" idx="1"/>
          </p:nvPr>
        </p:nvSpPr>
        <p:spPr bwMode="auto">
          <a:xfrm>
            <a:off x="457200" y="1600200"/>
            <a:ext cx="8229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t>There are various kinds or Orders which are utilized to distinguish the purpose of the Order; such as,</a:t>
            </a:r>
          </a:p>
          <a:p>
            <a:pPr lvl="1" eaLnBrk="1" hangingPunct="1">
              <a:lnSpc>
                <a:spcPct val="90000"/>
              </a:lnSpc>
            </a:pPr>
            <a:r>
              <a:rPr lang="en-US" sz="2000" b="1" i="1" dirty="0" smtClean="0"/>
              <a:t>Sales Orders </a:t>
            </a:r>
            <a:r>
              <a:rPr lang="en-US" sz="2000" dirty="0" smtClean="0"/>
              <a:t>(located within the Sales and Distribution module) and used for revenue/reimbursables</a:t>
            </a:r>
          </a:p>
          <a:p>
            <a:pPr lvl="1" eaLnBrk="1" hangingPunct="1">
              <a:lnSpc>
                <a:spcPct val="90000"/>
              </a:lnSpc>
            </a:pPr>
            <a:r>
              <a:rPr lang="en-US" sz="2000" b="1" i="1" dirty="0" smtClean="0"/>
              <a:t>Production Orders </a:t>
            </a:r>
            <a:r>
              <a:rPr lang="en-US" sz="2000" dirty="0" smtClean="0"/>
              <a:t>(located in Production Planning module) and used for manufacturing (e.g. uniforms, ammo)</a:t>
            </a:r>
          </a:p>
          <a:p>
            <a:pPr lvl="1" eaLnBrk="1" hangingPunct="1">
              <a:lnSpc>
                <a:spcPct val="90000"/>
              </a:lnSpc>
            </a:pPr>
            <a:r>
              <a:rPr lang="en-US" sz="2000" b="1" i="1" dirty="0" smtClean="0"/>
              <a:t>Maintenance Orde</a:t>
            </a:r>
            <a:r>
              <a:rPr lang="en-US" sz="2000" dirty="0" smtClean="0"/>
              <a:t>rs (located in Plant Maintenance module) and used for maintenance (e.g. IFS/Maximo related functionality)</a:t>
            </a:r>
          </a:p>
          <a:p>
            <a:pPr lvl="1" eaLnBrk="1" hangingPunct="1">
              <a:lnSpc>
                <a:spcPct val="90000"/>
              </a:lnSpc>
            </a:pPr>
            <a:r>
              <a:rPr lang="en-US" sz="2000" b="1" i="1" dirty="0" smtClean="0">
                <a:solidFill>
                  <a:schemeClr val="accent2"/>
                </a:solidFill>
              </a:rPr>
              <a:t>Internal Orders </a:t>
            </a:r>
            <a:r>
              <a:rPr lang="en-US" sz="2000" dirty="0" smtClean="0"/>
              <a:t>(located in the Controlling module) and used for event costing such as marketing/recruiting campaigns, Katrina, Special Olympics, projects not requiring the rigor of a Project Structure</a:t>
            </a:r>
          </a:p>
          <a:p>
            <a:pPr eaLnBrk="1" hangingPunct="1">
              <a:lnSpc>
                <a:spcPct val="90000"/>
              </a:lnSpc>
            </a:pPr>
            <a:r>
              <a:rPr lang="en-US" sz="2400" dirty="0" smtClean="0"/>
              <a:t>All Orders are cost objects and included in the Cost Model regardless of which GFEBS module creates the Order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Order Types</a:t>
            </a:r>
          </a:p>
        </p:txBody>
      </p:sp>
      <p:sp>
        <p:nvSpPr>
          <p:cNvPr id="335875" name="Rectangle 3"/>
          <p:cNvSpPr>
            <a:spLocks noGrp="1" noChangeArrowheads="1"/>
          </p:cNvSpPr>
          <p:nvPr>
            <p:ph type="body" idx="4294967295"/>
          </p:nvPr>
        </p:nvSpPr>
        <p:spPr bwMode="auto">
          <a:xfrm>
            <a:off x="304800" y="1600200"/>
            <a:ext cx="8610600" cy="4876800"/>
          </a:xfrm>
          <a:prstGeom prst="rect">
            <a:avLst/>
          </a:prstGeom>
          <a:noFill/>
          <a:ln>
            <a:miter lim="800000"/>
            <a:headEnd/>
            <a:tailEnd/>
          </a:ln>
        </p:spPr>
        <p:txBody>
          <a:bodyPr/>
          <a:lstStyle/>
          <a:p>
            <a:pPr eaLnBrk="1" hangingPunct="1"/>
            <a:r>
              <a:rPr lang="en-US" sz="2400" dirty="0" smtClean="0"/>
              <a:t>Internal Orders are utilize to represent many of the current APCs/JONOs</a:t>
            </a:r>
          </a:p>
          <a:p>
            <a:pPr eaLnBrk="1" hangingPunct="1"/>
            <a:r>
              <a:rPr lang="en-US" sz="2400" dirty="0" smtClean="0"/>
              <a:t>Non-logical auto-generated number within a range which is defined by the Order Type</a:t>
            </a:r>
          </a:p>
          <a:p>
            <a:pPr eaLnBrk="1" hangingPunct="1"/>
            <a:r>
              <a:rPr lang="en-US" sz="2400" dirty="0" smtClean="0"/>
              <a:t>There are Internal Orders Types for each Command</a:t>
            </a:r>
          </a:p>
          <a:p>
            <a:pPr lvl="1" eaLnBrk="1" hangingPunct="1"/>
            <a:r>
              <a:rPr lang="en-US" sz="2000" dirty="0" smtClean="0"/>
              <a:t>ZSSP – IMCOM (i.e. 10000000 – 19999999)</a:t>
            </a:r>
          </a:p>
          <a:p>
            <a:pPr lvl="1" eaLnBrk="1" hangingPunct="1"/>
            <a:r>
              <a:rPr lang="en-US" sz="2000" dirty="0" smtClean="0"/>
              <a:t>ZFC1 – FORSCOM (i.e. 50000000 – 59999999)</a:t>
            </a:r>
          </a:p>
          <a:p>
            <a:pPr lvl="1" eaLnBrk="1" hangingPunct="1"/>
            <a:r>
              <a:rPr lang="en-US" sz="2000" dirty="0" smtClean="0"/>
              <a:t>ZAC1 – ACCESSIONS</a:t>
            </a:r>
          </a:p>
          <a:p>
            <a:pPr lvl="1" eaLnBrk="1" hangingPunct="1"/>
            <a:r>
              <a:rPr lang="en-US" sz="2000" dirty="0" smtClean="0"/>
              <a:t>ZNG1 – NATIONAL GUARD</a:t>
            </a:r>
          </a:p>
          <a:p>
            <a:pPr lvl="1" eaLnBrk="1" hangingPunct="1"/>
            <a:r>
              <a:rPr lang="en-US" sz="2000" dirty="0" smtClean="0"/>
              <a:t>ZTR1 – TRADOC (i.e. 40000000 – 49999999)</a:t>
            </a:r>
          </a:p>
          <a:p>
            <a:pPr lvl="1" eaLnBrk="1" hangingPunct="1"/>
            <a:r>
              <a:rPr lang="en-US" sz="2000" dirty="0" smtClean="0"/>
              <a:t>ZMC1 – MEDCOM</a:t>
            </a:r>
          </a:p>
          <a:p>
            <a:pPr lvl="1" eaLnBrk="1" hangingPunct="1"/>
            <a:r>
              <a:rPr lang="en-US" sz="2000" dirty="0" smtClean="0"/>
              <a:t>Etc.</a:t>
            </a:r>
          </a:p>
          <a:p>
            <a:pPr lvl="1" eaLnBrk="1" hangingPunct="1"/>
            <a:endParaRPr lang="en-US" sz="20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209675" y="228600"/>
            <a:ext cx="6705600" cy="854075"/>
          </a:xfrm>
          <a:prstGeom prst="rect">
            <a:avLst/>
          </a:prstGeom>
          <a:noFill/>
          <a:ln w="76200" cmpd="tri" algn="ctr">
            <a:noFill/>
            <a:miter lim="800000"/>
            <a:headEnd/>
            <a:tailEnd/>
          </a:ln>
        </p:spPr>
        <p:txBody>
          <a:bodyPr lIns="92075" tIns="0" rIns="92075" bIns="0">
            <a:spAutoFit/>
          </a:bodyPr>
          <a:lstStyle/>
          <a:p>
            <a:r>
              <a:rPr lang="en-US" sz="2800" dirty="0">
                <a:cs typeface="Times New Roman" pitchFamily="18" charset="0"/>
              </a:rPr>
              <a:t>SAFM-CE Army Cost Model</a:t>
            </a:r>
          </a:p>
          <a:p>
            <a:r>
              <a:rPr lang="en-US" sz="2800" dirty="0">
                <a:cs typeface="Times New Roman" pitchFamily="18" charset="0"/>
              </a:rPr>
              <a:t>Guiding Principles for Internal Orders</a:t>
            </a:r>
          </a:p>
        </p:txBody>
      </p:sp>
      <p:graphicFrame>
        <p:nvGraphicFramePr>
          <p:cNvPr id="1767427" name="Group 3"/>
          <p:cNvGraphicFramePr>
            <a:graphicFrameLocks noGrp="1"/>
          </p:cNvGraphicFramePr>
          <p:nvPr/>
        </p:nvGraphicFramePr>
        <p:xfrm>
          <a:off x="228600" y="1523999"/>
          <a:ext cx="8763000" cy="2590801"/>
        </p:xfrm>
        <a:graphic>
          <a:graphicData uri="http://schemas.openxmlformats.org/drawingml/2006/table">
            <a:tbl>
              <a:tblPr/>
              <a:tblGrid>
                <a:gridCol w="1590539"/>
                <a:gridCol w="7172461"/>
              </a:tblGrid>
              <a:tr h="5888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#1: Time Frame</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Orders are short term in nature</a:t>
                      </a:r>
                      <a:endParaRPr kumimoji="0" lang="en-US" sz="14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7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Lot Size</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rPr>
                        <a:t>Internal Order have a lot size of 1; therefore intended to represent a single event not multiple occurrences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7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Revenues</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rPr>
                        <a:t>Main revenue collection cost object within the controlling module when CO-PA is not utilized</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7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Times New Roman" pitchFamily="18" charset="0"/>
                        </a:rPr>
                        <a:t>Principle #4: Collectors</a:t>
                      </a:r>
                      <a:endParaRPr kumimoji="0" lang="en-US" sz="1200" b="1"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2286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Internal orders are not intended to replace the rigor of the Project/WBS Element structure, e.g. collectors versus project management objects</a:t>
                      </a:r>
                      <a:endParaRPr kumimoji="0" lang="en-US" sz="1400" b="0" i="0" u="none" strike="noStrike" cap="none" normalizeH="0" baseline="0" dirty="0" smtClean="0">
                        <a:ln>
                          <a:noFill/>
                        </a:ln>
                        <a:solidFill>
                          <a:schemeClr val="tx1"/>
                        </a:solidFill>
                        <a:effectLst/>
                        <a:latin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209675" y="228600"/>
            <a:ext cx="6705600" cy="97472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SAFM-CE Army Cost Model</a:t>
            </a:r>
          </a:p>
          <a:p>
            <a:r>
              <a:rPr lang="en-US" dirty="0">
                <a:cs typeface="Times New Roman" pitchFamily="18" charset="0"/>
              </a:rPr>
              <a:t>Internal Order Uses</a:t>
            </a:r>
          </a:p>
        </p:txBody>
      </p:sp>
      <p:sp>
        <p:nvSpPr>
          <p:cNvPr id="92163" name="Rectangle 3"/>
          <p:cNvSpPr>
            <a:spLocks noGrp="1" noChangeArrowheads="1"/>
          </p:cNvSpPr>
          <p:nvPr>
            <p:ph type="body" idx="1"/>
          </p:nvPr>
        </p:nvSpPr>
        <p:spPr bwMode="auto">
          <a:xfrm>
            <a:off x="457200" y="1341438"/>
            <a:ext cx="8229600" cy="4830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400" dirty="0" smtClean="0"/>
              <a:t>Collect revenues which are not associated with Sales Orders.  Order Type ZFIN has been created to capture miscellaneous revenues such as gains, interest, cash receipts (meals), etc.</a:t>
            </a:r>
          </a:p>
          <a:p>
            <a:pPr eaLnBrk="1" hangingPunct="1">
              <a:lnSpc>
                <a:spcPct val="80000"/>
              </a:lnSpc>
            </a:pPr>
            <a:r>
              <a:rPr lang="en-US" sz="2400" dirty="0" smtClean="0"/>
              <a:t>Capture one-time events which management wants to have visibility into, e.g. hurricane Katrina, the annual IMI conference, presidential visit to an installation, Special Olympic support, etc.</a:t>
            </a:r>
          </a:p>
          <a:p>
            <a:pPr eaLnBrk="1" hangingPunct="1">
              <a:lnSpc>
                <a:spcPct val="80000"/>
              </a:lnSpc>
            </a:pPr>
            <a:r>
              <a:rPr lang="en-US" sz="2400" dirty="0" smtClean="0"/>
              <a:t>Manage small projects not requiring formal Project Management controls such as planning/scheduling, pert and Gantt charts, etc.</a:t>
            </a:r>
          </a:p>
          <a:p>
            <a:pPr eaLnBrk="1" hangingPunct="1">
              <a:lnSpc>
                <a:spcPct val="80000"/>
              </a:lnSpc>
            </a:pPr>
            <a:r>
              <a:rPr lang="en-US" sz="2400" dirty="0" smtClean="0"/>
              <a:t>Represent products/services such as SSPs, Training Classes, Ad Campaign, etc.</a:t>
            </a:r>
          </a:p>
          <a:p>
            <a:pPr eaLnBrk="1" hangingPunct="1">
              <a:lnSpc>
                <a:spcPct val="80000"/>
              </a:lnSpc>
            </a:pPr>
            <a:r>
              <a:rPr lang="en-US" sz="2400" dirty="0" smtClean="0"/>
              <a:t>Can be marked as Statistical meaning for reporting purposes only</a:t>
            </a:r>
          </a:p>
          <a:p>
            <a:pPr eaLnBrk="1" hangingPunct="1">
              <a:lnSpc>
                <a:spcPct val="80000"/>
              </a:lnSpc>
            </a:pPr>
            <a:endParaRPr lang="en-US" sz="2400" dirty="0" smtClean="0"/>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itle 1"/>
          <p:cNvSpPr>
            <a:spLocks noGrp="1"/>
          </p:cNvSpPr>
          <p:nvPr>
            <p:ph type="title"/>
          </p:nvPr>
        </p:nvSpPr>
        <p:spPr bwMode="auto">
          <a:xfrm>
            <a:off x="1143000" y="274638"/>
            <a:ext cx="6781800" cy="944562"/>
          </a:xfrm>
          <a:prstGeom prst="rect">
            <a:avLst/>
          </a:prstGeom>
          <a:noFill/>
          <a:ln>
            <a:miter lim="800000"/>
            <a:headEnd/>
            <a:tailEnd/>
          </a:ln>
        </p:spPr>
        <p:txBody>
          <a:bodyPr/>
          <a:lstStyle/>
          <a:p>
            <a:r>
              <a:rPr lang="en-US" sz="3200" dirty="0" smtClean="0"/>
              <a:t>Statistical Internal Orders</a:t>
            </a:r>
          </a:p>
        </p:txBody>
      </p:sp>
      <p:pic>
        <p:nvPicPr>
          <p:cNvPr id="340014" name="Picture 52"/>
          <p:cNvPicPr>
            <a:picLocks noChangeAspect="1" noChangeArrowheads="1"/>
          </p:cNvPicPr>
          <p:nvPr/>
        </p:nvPicPr>
        <p:blipFill>
          <a:blip r:embed="rId3" cstate="print"/>
          <a:srcRect/>
          <a:stretch>
            <a:fillRect/>
          </a:stretch>
        </p:blipFill>
        <p:spPr bwMode="auto">
          <a:xfrm>
            <a:off x="304800" y="4057650"/>
            <a:ext cx="2819400" cy="2343150"/>
          </a:xfrm>
          <a:prstGeom prst="rect">
            <a:avLst/>
          </a:prstGeom>
          <a:noFill/>
          <a:ln w="9525">
            <a:noFill/>
            <a:miter lim="800000"/>
            <a:headEnd/>
            <a:tailEnd/>
          </a:ln>
        </p:spPr>
      </p:pic>
      <p:sp>
        <p:nvSpPr>
          <p:cNvPr id="340020" name="Rectangle 3"/>
          <p:cNvSpPr>
            <a:spLocks noChangeArrowheads="1"/>
          </p:cNvSpPr>
          <p:nvPr/>
        </p:nvSpPr>
        <p:spPr bwMode="auto">
          <a:xfrm>
            <a:off x="4648200" y="1341438"/>
            <a:ext cx="4038600" cy="2620962"/>
          </a:xfrm>
          <a:prstGeom prst="rect">
            <a:avLst/>
          </a:prstGeom>
          <a:noFill/>
          <a:ln w="9525">
            <a:noFill/>
            <a:miter lim="800000"/>
            <a:headEnd/>
            <a:tailEnd/>
          </a:ln>
        </p:spPr>
        <p:txBody>
          <a:bodyPr/>
          <a:lstStyle/>
          <a:p>
            <a:pPr marL="342900" indent="-342900" algn="l">
              <a:lnSpc>
                <a:spcPct val="80000"/>
              </a:lnSpc>
              <a:spcBef>
                <a:spcPct val="20000"/>
              </a:spcBef>
              <a:buClrTx/>
              <a:buFontTx/>
              <a:buChar char="•"/>
            </a:pPr>
            <a:r>
              <a:rPr lang="en-US" sz="2400" b="0" dirty="0"/>
              <a:t>Statistical Internal Orders are for reporting purposes</a:t>
            </a:r>
          </a:p>
          <a:p>
            <a:pPr marL="342900" indent="-342900" algn="l">
              <a:lnSpc>
                <a:spcPct val="80000"/>
              </a:lnSpc>
              <a:spcBef>
                <a:spcPct val="20000"/>
              </a:spcBef>
              <a:buClrTx/>
            </a:pPr>
            <a:endParaRPr lang="en-US" sz="2400" b="0" dirty="0"/>
          </a:p>
          <a:p>
            <a:pPr marL="342900" indent="-342900" algn="l">
              <a:lnSpc>
                <a:spcPct val="80000"/>
              </a:lnSpc>
              <a:spcBef>
                <a:spcPct val="20000"/>
              </a:spcBef>
              <a:buClrTx/>
              <a:buFontTx/>
              <a:buChar char="•"/>
            </a:pPr>
            <a:r>
              <a:rPr lang="en-US" sz="2400" b="0" dirty="0"/>
              <a:t>Another Cost Object – typically the Cost Center must be on the transaction as well for the ”real” posting </a:t>
            </a:r>
          </a:p>
          <a:p>
            <a:pPr marL="342900" indent="-342900" algn="l">
              <a:lnSpc>
                <a:spcPct val="80000"/>
              </a:lnSpc>
              <a:spcBef>
                <a:spcPct val="20000"/>
              </a:spcBef>
              <a:buClrTx/>
              <a:buFontTx/>
              <a:buChar char="•"/>
            </a:pPr>
            <a:endParaRPr lang="en-US" sz="2400" b="0" dirty="0"/>
          </a:p>
        </p:txBody>
      </p:sp>
      <p:sp>
        <p:nvSpPr>
          <p:cNvPr id="340023" name="Rectangle 55"/>
          <p:cNvSpPr>
            <a:spLocks noChangeArrowheads="1"/>
          </p:cNvSpPr>
          <p:nvPr/>
        </p:nvSpPr>
        <p:spPr bwMode="auto">
          <a:xfrm>
            <a:off x="304800" y="1371600"/>
            <a:ext cx="4191000" cy="2057400"/>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dirty="0"/>
          </a:p>
        </p:txBody>
      </p:sp>
      <p:sp>
        <p:nvSpPr>
          <p:cNvPr id="2" name="Rectangle 7"/>
          <p:cNvSpPr>
            <a:spLocks noChangeArrowheads="1"/>
          </p:cNvSpPr>
          <p:nvPr/>
        </p:nvSpPr>
        <p:spPr bwMode="auto">
          <a:xfrm>
            <a:off x="381000" y="1447800"/>
            <a:ext cx="4038600" cy="303213"/>
          </a:xfrm>
          <a:prstGeom prst="rect">
            <a:avLst/>
          </a:prstGeom>
          <a:solidFill>
            <a:srgbClr val="CCFFCC"/>
          </a:solidFill>
          <a:ln w="9525">
            <a:noFill/>
            <a:miter lim="800000"/>
            <a:headEnd/>
            <a:tailEnd/>
          </a:ln>
        </p:spPr>
        <p:txBody>
          <a:bodyPr lIns="92075" tIns="0" rIns="92075" bIns="0"/>
          <a:lstStyle/>
          <a:p>
            <a:pPr>
              <a:spcBef>
                <a:spcPct val="20000"/>
              </a:spcBef>
              <a:buClrTx/>
            </a:pPr>
            <a:r>
              <a:rPr lang="en-US" sz="1600" dirty="0">
                <a:cs typeface="Arial" pitchFamily="34" charset="0"/>
              </a:rPr>
              <a:t>Command Cost Center</a:t>
            </a:r>
          </a:p>
        </p:txBody>
      </p:sp>
      <p:pic>
        <p:nvPicPr>
          <p:cNvPr id="340024" name="Picture 52"/>
          <p:cNvPicPr>
            <a:picLocks noChangeAspect="1" noChangeArrowheads="1"/>
          </p:cNvPicPr>
          <p:nvPr/>
        </p:nvPicPr>
        <p:blipFill>
          <a:blip r:embed="rId3" cstate="print"/>
          <a:srcRect/>
          <a:stretch>
            <a:fillRect/>
          </a:stretch>
        </p:blipFill>
        <p:spPr bwMode="auto">
          <a:xfrm>
            <a:off x="3276600" y="4038600"/>
            <a:ext cx="2819400" cy="2343150"/>
          </a:xfrm>
          <a:prstGeom prst="rect">
            <a:avLst/>
          </a:prstGeom>
          <a:noFill/>
          <a:ln w="9525">
            <a:noFill/>
            <a:miter lim="800000"/>
            <a:headEnd/>
            <a:tailEnd/>
          </a:ln>
        </p:spPr>
      </p:pic>
      <p:sp>
        <p:nvSpPr>
          <p:cNvPr id="340025" name="Text Box 57"/>
          <p:cNvSpPr txBox="1">
            <a:spLocks noChangeArrowheads="1"/>
          </p:cNvSpPr>
          <p:nvPr/>
        </p:nvSpPr>
        <p:spPr bwMode="auto">
          <a:xfrm>
            <a:off x="228600" y="3763963"/>
            <a:ext cx="1631950" cy="274637"/>
          </a:xfrm>
          <a:prstGeom prst="rect">
            <a:avLst/>
          </a:prstGeom>
          <a:noFill/>
          <a:ln w="12700" algn="ctr">
            <a:noFill/>
            <a:miter lim="800000"/>
            <a:headEnd/>
            <a:tailEnd/>
          </a:ln>
          <a:effectLst/>
        </p:spPr>
        <p:txBody>
          <a:bodyPr wrap="none" lIns="92075" tIns="0" rIns="92075" bIns="0">
            <a:spAutoFit/>
          </a:bodyPr>
          <a:lstStyle/>
          <a:p>
            <a:r>
              <a:rPr lang="en-US" sz="1800" dirty="0"/>
              <a:t>Conference 1</a:t>
            </a:r>
          </a:p>
        </p:txBody>
      </p:sp>
      <p:sp>
        <p:nvSpPr>
          <p:cNvPr id="340026" name="Text Box 58"/>
          <p:cNvSpPr txBox="1">
            <a:spLocks noChangeArrowheads="1"/>
          </p:cNvSpPr>
          <p:nvPr/>
        </p:nvSpPr>
        <p:spPr bwMode="auto">
          <a:xfrm>
            <a:off x="3200400" y="3763963"/>
            <a:ext cx="1631950" cy="274637"/>
          </a:xfrm>
          <a:prstGeom prst="rect">
            <a:avLst/>
          </a:prstGeom>
          <a:noFill/>
          <a:ln w="12700" algn="ctr">
            <a:noFill/>
            <a:miter lim="800000"/>
            <a:headEnd/>
            <a:tailEnd/>
          </a:ln>
          <a:effectLst/>
        </p:spPr>
        <p:txBody>
          <a:bodyPr wrap="none" lIns="92075" tIns="0" rIns="92075" bIns="0">
            <a:spAutoFit/>
          </a:bodyPr>
          <a:lstStyle/>
          <a:p>
            <a:r>
              <a:rPr lang="en-US" sz="1800" dirty="0"/>
              <a:t>Conference 2</a:t>
            </a:r>
          </a:p>
        </p:txBody>
      </p:sp>
      <p:sp>
        <p:nvSpPr>
          <p:cNvPr id="340027" name="Text Box 59"/>
          <p:cNvSpPr txBox="1">
            <a:spLocks noChangeArrowheads="1"/>
          </p:cNvSpPr>
          <p:nvPr/>
        </p:nvSpPr>
        <p:spPr bwMode="auto">
          <a:xfrm>
            <a:off x="1524000" y="5943600"/>
            <a:ext cx="882650" cy="274638"/>
          </a:xfrm>
          <a:prstGeom prst="rect">
            <a:avLst/>
          </a:prstGeom>
          <a:noFill/>
          <a:ln w="12700" algn="ctr">
            <a:noFill/>
            <a:miter lim="800000"/>
            <a:headEnd/>
            <a:tailEnd/>
          </a:ln>
          <a:effectLst/>
        </p:spPr>
        <p:txBody>
          <a:bodyPr wrap="none" lIns="92075" tIns="0" rIns="92075" bIns="0">
            <a:spAutoFit/>
          </a:bodyPr>
          <a:lstStyle/>
          <a:p>
            <a:r>
              <a:rPr lang="en-US" sz="1800" dirty="0"/>
              <a:t>$5,000</a:t>
            </a:r>
          </a:p>
        </p:txBody>
      </p:sp>
      <p:sp>
        <p:nvSpPr>
          <p:cNvPr id="340028" name="Text Box 60"/>
          <p:cNvSpPr txBox="1">
            <a:spLocks noChangeArrowheads="1"/>
          </p:cNvSpPr>
          <p:nvPr/>
        </p:nvSpPr>
        <p:spPr bwMode="auto">
          <a:xfrm>
            <a:off x="4419600" y="5943600"/>
            <a:ext cx="1009650" cy="274638"/>
          </a:xfrm>
          <a:prstGeom prst="rect">
            <a:avLst/>
          </a:prstGeom>
          <a:noFill/>
          <a:ln w="12700" algn="ctr">
            <a:noFill/>
            <a:miter lim="800000"/>
            <a:headEnd/>
            <a:tailEnd/>
          </a:ln>
          <a:effectLst/>
        </p:spPr>
        <p:txBody>
          <a:bodyPr wrap="none" lIns="92075" tIns="0" rIns="92075" bIns="0">
            <a:spAutoFit/>
          </a:bodyPr>
          <a:lstStyle/>
          <a:p>
            <a:r>
              <a:rPr lang="en-US" sz="1800" dirty="0"/>
              <a:t>$15,000</a:t>
            </a:r>
          </a:p>
        </p:txBody>
      </p:sp>
      <p:sp>
        <p:nvSpPr>
          <p:cNvPr id="340029" name="Text Box 61"/>
          <p:cNvSpPr txBox="1">
            <a:spLocks noChangeArrowheads="1"/>
          </p:cNvSpPr>
          <p:nvPr/>
        </p:nvSpPr>
        <p:spPr bwMode="auto">
          <a:xfrm>
            <a:off x="1962150" y="2209800"/>
            <a:ext cx="1009650" cy="274638"/>
          </a:xfrm>
          <a:prstGeom prst="rect">
            <a:avLst/>
          </a:prstGeom>
          <a:noFill/>
          <a:ln w="12700" algn="ctr">
            <a:noFill/>
            <a:miter lim="800000"/>
            <a:headEnd/>
            <a:tailEnd/>
          </a:ln>
          <a:effectLst/>
        </p:spPr>
        <p:txBody>
          <a:bodyPr wrap="none" lIns="92075" tIns="0" rIns="92075" bIns="0">
            <a:spAutoFit/>
          </a:bodyPr>
          <a:lstStyle/>
          <a:p>
            <a:r>
              <a:rPr lang="en-US" sz="1800" dirty="0"/>
              <a:t>$20,000</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209675" y="228600"/>
            <a:ext cx="6705600" cy="984885"/>
          </a:xfrm>
          <a:prstGeom prst="rect">
            <a:avLst/>
          </a:prstGeom>
          <a:noFill/>
          <a:ln w="76200" cmpd="tri" algn="ctr">
            <a:noFill/>
            <a:miter lim="800000"/>
            <a:headEnd/>
            <a:tailEnd/>
          </a:ln>
        </p:spPr>
        <p:txBody>
          <a:bodyPr lIns="92075" tIns="0" rIns="92075" bIns="0">
            <a:spAutoFit/>
          </a:bodyPr>
          <a:lstStyle/>
          <a:p>
            <a:r>
              <a:rPr lang="en-US" dirty="0">
                <a:cs typeface="Times New Roman" pitchFamily="18" charset="0"/>
              </a:rPr>
              <a:t>Internal Orders </a:t>
            </a:r>
            <a:r>
              <a:rPr lang="en-US" dirty="0" smtClean="0">
                <a:cs typeface="Times New Roman" pitchFamily="18" charset="0"/>
              </a:rPr>
              <a:t>vs. </a:t>
            </a:r>
            <a:r>
              <a:rPr lang="en-US" dirty="0">
                <a:cs typeface="Times New Roman" pitchFamily="18" charset="0"/>
              </a:rPr>
              <a:t>WBS Elements</a:t>
            </a:r>
          </a:p>
        </p:txBody>
      </p:sp>
      <p:graphicFrame>
        <p:nvGraphicFramePr>
          <p:cNvPr id="1773571" name="Group 3"/>
          <p:cNvGraphicFramePr>
            <a:graphicFrameLocks noGrp="1"/>
          </p:cNvGraphicFramePr>
          <p:nvPr>
            <p:ph idx="4294967295"/>
          </p:nvPr>
        </p:nvGraphicFramePr>
        <p:xfrm>
          <a:off x="457200" y="1524000"/>
          <a:ext cx="8229600" cy="4901248"/>
        </p:xfrm>
        <a:graphic>
          <a:graphicData uri="http://schemas.openxmlformats.org/drawingml/2006/table">
            <a:tbl>
              <a:tblPr/>
              <a:tblGrid>
                <a:gridCol w="1905000"/>
                <a:gridCol w="2971800"/>
                <a:gridCol w="3352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FFFF00"/>
                          </a:solidFill>
                          <a:effectLst/>
                          <a:latin typeface="Arial" pitchFamily="34" charset="0"/>
                          <a:cs typeface="Times New Roman" pitchFamily="18" charset="0"/>
                        </a:rPr>
                        <a:t>Internal Orders</a:t>
                      </a: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FFFF00"/>
                          </a:solidFill>
                          <a:effectLst/>
                          <a:latin typeface="Arial" pitchFamily="34" charset="0"/>
                          <a:cs typeface="Times New Roman" pitchFamily="18" charset="0"/>
                        </a:rPr>
                        <a:t>Project/WBS Elements</a:t>
                      </a: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Cost Collection</a:t>
                      </a:r>
                      <a:endParaRPr kumimoji="0" lang="en-US" sz="1400" b="1" i="0" u="none" strike="noStrike" cap="none" normalizeH="0" baseline="0" dirty="0" smtClean="0">
                        <a:ln>
                          <a:noFill/>
                        </a:ln>
                        <a:solidFill>
                          <a:srgbClr val="FFFF00"/>
                        </a:solidFill>
                        <a:effectLst/>
                        <a:latin typeface="Arial" pitchFamily="34" charset="0"/>
                        <a:cs typeface="Times New Roman" pitchFamily="18"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Discrete, Time Based Events</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Time Period</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Definitive Beginning and End</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Ownership of Resources</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People can be assigned to </a:t>
                      </a:r>
                      <a:r>
                        <a:rPr kumimoji="0" lang="en-US"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work on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but are </a:t>
                      </a:r>
                      <a:r>
                        <a:rPr kumimoji="0" lang="en-US"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not assigned to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 Internal Order</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Status (Real/Statistical)</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Can be defined as Real or Statistical.  Statistical Orders receive informational postings only for cost reporting but cannot further allocate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Grouping Options</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Can be grouped; no Standard Hierarchy requirement</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Project/WBS Elements is a structured hierarchy</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Networks</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 Applicable</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Provides how the work is performed (routing)</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Controlling</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Limited status management</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Advanced status management, project reporting and controlling</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Financial Controls</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Collector</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Budgeting and Controlling</a:t>
                      </a:r>
                    </a:p>
                  </a:txBody>
                  <a:tcPr marL="92075" marR="9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itle 1"/>
          <p:cNvSpPr>
            <a:spLocks noGrp="1"/>
          </p:cNvSpPr>
          <p:nvPr>
            <p:ph type="title" idx="4294967295"/>
          </p:nvPr>
        </p:nvSpPr>
        <p:spPr bwMode="auto">
          <a:xfrm>
            <a:off x="1066800" y="304800"/>
            <a:ext cx="7010400" cy="944562"/>
          </a:xfrm>
          <a:prstGeom prst="rect">
            <a:avLst/>
          </a:prstGeom>
          <a:noFill/>
          <a:ln>
            <a:miter lim="800000"/>
            <a:headEnd/>
            <a:tailEnd/>
          </a:ln>
        </p:spPr>
        <p:txBody>
          <a:bodyPr/>
          <a:lstStyle/>
          <a:p>
            <a:r>
              <a:rPr lang="en-US" sz="3600" dirty="0" smtClean="0"/>
              <a:t>Example of Internal Order Use: </a:t>
            </a:r>
            <a:r>
              <a:rPr lang="en-US" sz="3200" dirty="0" smtClean="0"/>
              <a:t>Capturing Kinds of Travel Costs</a:t>
            </a:r>
            <a:r>
              <a:rPr lang="en-US" sz="3600" dirty="0" smtClean="0"/>
              <a:t> </a:t>
            </a:r>
          </a:p>
        </p:txBody>
      </p:sp>
      <p:sp>
        <p:nvSpPr>
          <p:cNvPr id="4" name="Rectangle 3"/>
          <p:cNvSpPr txBox="1">
            <a:spLocks noChangeArrowheads="1"/>
          </p:cNvSpPr>
          <p:nvPr/>
        </p:nvSpPr>
        <p:spPr bwMode="auto">
          <a:xfrm>
            <a:off x="381000" y="1676400"/>
            <a:ext cx="8229600" cy="4525963"/>
          </a:xfrm>
          <a:prstGeom prst="rect">
            <a:avLst/>
          </a:prstGeom>
          <a:noFill/>
          <a:ln>
            <a:miter lim="800000"/>
            <a:headEnd/>
            <a:tailEnd/>
          </a:ln>
        </p:spPr>
        <p:txBody>
          <a:bodyPr/>
          <a:lstStyle/>
          <a:p>
            <a:pPr marL="342900" indent="-342900" algn="l" eaLnBrk="0" hangingPunct="0">
              <a:lnSpc>
                <a:spcPct val="90000"/>
              </a:lnSpc>
              <a:spcBef>
                <a:spcPct val="20000"/>
              </a:spcBef>
              <a:buClrTx/>
              <a:buFontTx/>
              <a:buChar char="•"/>
            </a:pPr>
            <a:r>
              <a:rPr lang="en-US" sz="2800" b="0" dirty="0"/>
              <a:t>DTS is the operational system utilized by the Army to support the travel process.</a:t>
            </a:r>
          </a:p>
          <a:p>
            <a:pPr marL="342900" indent="-342900" algn="l" eaLnBrk="0" hangingPunct="0">
              <a:lnSpc>
                <a:spcPct val="90000"/>
              </a:lnSpc>
              <a:spcBef>
                <a:spcPct val="20000"/>
              </a:spcBef>
              <a:buClrTx/>
              <a:buFontTx/>
              <a:buChar char="•"/>
            </a:pPr>
            <a:r>
              <a:rPr lang="en-US" sz="2800" b="0" dirty="0"/>
              <a:t>To associate travel processed and completed to the financial system, a DTS Line of Accounting is created within DTS.</a:t>
            </a:r>
          </a:p>
          <a:p>
            <a:pPr marL="342900" indent="-342900" algn="l" eaLnBrk="0" hangingPunct="0">
              <a:lnSpc>
                <a:spcPct val="90000"/>
              </a:lnSpc>
              <a:spcBef>
                <a:spcPct val="20000"/>
              </a:spcBef>
              <a:buClrTx/>
              <a:buFontTx/>
              <a:buChar char="•"/>
            </a:pPr>
            <a:r>
              <a:rPr lang="en-US" sz="2800" b="0" dirty="0"/>
              <a:t>To support multiple requirements an updated DTS LOA (10X20) and process is utilized by organizations deployed to GFEBS</a:t>
            </a:r>
          </a:p>
          <a:p>
            <a:pPr marL="800100" lvl="1" indent="-342900" algn="l" eaLnBrk="0" hangingPunct="0">
              <a:lnSpc>
                <a:spcPct val="90000"/>
              </a:lnSpc>
              <a:spcBef>
                <a:spcPct val="20000"/>
              </a:spcBef>
              <a:buClrTx/>
              <a:buFontTx/>
              <a:buChar char="•"/>
            </a:pPr>
            <a:r>
              <a:rPr lang="en-US" sz="2000" b="0" dirty="0"/>
              <a:t>FMR Compliance for Funds Availability Check</a:t>
            </a:r>
          </a:p>
          <a:p>
            <a:pPr marL="800100" lvl="1" indent="-342900" algn="l" eaLnBrk="0" hangingPunct="0">
              <a:lnSpc>
                <a:spcPct val="90000"/>
              </a:lnSpc>
              <a:spcBef>
                <a:spcPct val="20000"/>
              </a:spcBef>
              <a:buClrTx/>
              <a:buFontTx/>
              <a:buChar char="•"/>
            </a:pPr>
            <a:r>
              <a:rPr lang="en-US" sz="2000" b="0" dirty="0"/>
              <a:t>BTA SFIS Compliance for 4 digit year identifier</a:t>
            </a:r>
          </a:p>
          <a:p>
            <a:pPr marL="800100" lvl="1" indent="-342900" algn="l" eaLnBrk="0" hangingPunct="0">
              <a:lnSpc>
                <a:spcPct val="90000"/>
              </a:lnSpc>
              <a:spcBef>
                <a:spcPct val="20000"/>
              </a:spcBef>
              <a:buClrTx/>
              <a:buFontTx/>
              <a:buChar char="•"/>
            </a:pPr>
            <a:r>
              <a:rPr lang="en-US" sz="2000" b="0" dirty="0"/>
              <a:t>Multiple Cost Objects versus a single APC. </a:t>
            </a:r>
          </a:p>
          <a:p>
            <a:pPr marL="800100" lvl="1" indent="-342900" algn="l" eaLnBrk="0" hangingPunct="0">
              <a:lnSpc>
                <a:spcPct val="90000"/>
              </a:lnSpc>
              <a:spcBef>
                <a:spcPct val="20000"/>
              </a:spcBef>
              <a:buClrTx/>
              <a:buFontTx/>
              <a:buChar char="–"/>
            </a:pPr>
            <a:endParaRPr lang="en-US" sz="2400" b="0" dirty="0"/>
          </a:p>
          <a:p>
            <a:pPr marL="342900" indent="-342900" algn="l" eaLnBrk="0" hangingPunct="0">
              <a:lnSpc>
                <a:spcPct val="90000"/>
              </a:lnSpc>
              <a:spcBef>
                <a:spcPct val="20000"/>
              </a:spcBef>
              <a:buClrTx/>
              <a:buFontTx/>
              <a:buChar char="•"/>
            </a:pPr>
            <a:endParaRPr lang="en-US" sz="2800" b="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itle 1"/>
          <p:cNvSpPr>
            <a:spLocks noGrp="1"/>
          </p:cNvSpPr>
          <p:nvPr>
            <p:ph type="title" idx="4294967295"/>
          </p:nvPr>
        </p:nvSpPr>
        <p:spPr bwMode="auto">
          <a:xfrm>
            <a:off x="914400" y="228600"/>
            <a:ext cx="7010400" cy="944563"/>
          </a:xfrm>
          <a:prstGeom prst="rect">
            <a:avLst/>
          </a:prstGeom>
          <a:noFill/>
          <a:ln>
            <a:miter lim="800000"/>
            <a:headEnd/>
            <a:tailEnd/>
          </a:ln>
        </p:spPr>
        <p:txBody>
          <a:bodyPr/>
          <a:lstStyle/>
          <a:p>
            <a:r>
              <a:rPr lang="en-US" sz="3600" dirty="0" smtClean="0"/>
              <a:t>Capture Travel Costs</a:t>
            </a:r>
            <a:br>
              <a:rPr lang="en-US" sz="3600" dirty="0" smtClean="0"/>
            </a:br>
            <a:r>
              <a:rPr lang="en-US" sz="3600" dirty="0" smtClean="0"/>
              <a:t>Setup</a:t>
            </a:r>
          </a:p>
        </p:txBody>
      </p:sp>
      <p:sp>
        <p:nvSpPr>
          <p:cNvPr id="4" name="Rectangle 3"/>
          <p:cNvSpPr txBox="1">
            <a:spLocks noChangeArrowheads="1"/>
          </p:cNvSpPr>
          <p:nvPr/>
        </p:nvSpPr>
        <p:spPr bwMode="auto">
          <a:xfrm>
            <a:off x="457200" y="1341438"/>
            <a:ext cx="8229600" cy="4525962"/>
          </a:xfrm>
          <a:prstGeom prst="rect">
            <a:avLst/>
          </a:prstGeom>
          <a:noFill/>
          <a:ln>
            <a:miter lim="800000"/>
            <a:headEnd/>
            <a:tailEnd/>
          </a:ln>
        </p:spPr>
        <p:txBody>
          <a:bodyPr/>
          <a:lstStyle/>
          <a:p>
            <a:pPr marL="342900" indent="-342900" algn="l" eaLnBrk="0" hangingPunct="0">
              <a:spcBef>
                <a:spcPct val="20000"/>
              </a:spcBef>
              <a:buClrTx/>
              <a:buFontTx/>
              <a:buChar char="•"/>
            </a:pPr>
            <a:r>
              <a:rPr lang="en-US" b="0" dirty="0"/>
              <a:t>Need to first determine where the travel cost needs to be recorded: Organization? Event? Project? Customer? </a:t>
            </a:r>
          </a:p>
          <a:p>
            <a:pPr marL="800100" lvl="1" indent="-342900" algn="l" eaLnBrk="0" hangingPunct="0">
              <a:spcBef>
                <a:spcPct val="20000"/>
              </a:spcBef>
              <a:buClrTx/>
              <a:buFont typeface="Arial" pitchFamily="34" charset="0"/>
              <a:buChar char="–"/>
            </a:pPr>
            <a:r>
              <a:rPr lang="en-US" sz="2400" b="0" dirty="0"/>
              <a:t>Customer: directly to WBS Element representing that reimbursement</a:t>
            </a:r>
          </a:p>
          <a:p>
            <a:pPr marL="800100" lvl="1" indent="-342900" algn="l" eaLnBrk="0" hangingPunct="0">
              <a:spcBef>
                <a:spcPct val="20000"/>
              </a:spcBef>
              <a:buClrTx/>
              <a:buFont typeface="Arial" pitchFamily="34" charset="0"/>
              <a:buChar char="–"/>
            </a:pPr>
            <a:r>
              <a:rPr lang="en-US" sz="2400" b="0" dirty="0"/>
              <a:t>Event</a:t>
            </a:r>
            <a:r>
              <a:rPr lang="en-US" sz="2400" b="0" dirty="0">
                <a:sym typeface="Wingdings" pitchFamily="2" charset="2"/>
              </a:rPr>
              <a:t>: (e.g. GFEBS Training) then to the order representing that event</a:t>
            </a:r>
          </a:p>
          <a:p>
            <a:pPr marL="800100" lvl="1" indent="-342900" algn="l" eaLnBrk="0" hangingPunct="0">
              <a:spcBef>
                <a:spcPct val="20000"/>
              </a:spcBef>
              <a:buClrTx/>
              <a:buFont typeface="Arial" pitchFamily="34" charset="0"/>
              <a:buChar char="–"/>
            </a:pPr>
            <a:r>
              <a:rPr lang="en-US" sz="2400" b="0" dirty="0">
                <a:sym typeface="Wingdings" pitchFamily="2" charset="2"/>
              </a:rPr>
              <a:t>Organization: then to a Cost Center</a:t>
            </a:r>
            <a:endParaRPr lang="en-US" sz="2400" b="0" dirty="0"/>
          </a:p>
          <a:p>
            <a:pPr marL="342900" indent="-342900" algn="l" eaLnBrk="0" hangingPunct="0">
              <a:spcBef>
                <a:spcPct val="20000"/>
              </a:spcBef>
              <a:buClrTx/>
              <a:buFontTx/>
              <a:buChar char="•"/>
            </a:pPr>
            <a:r>
              <a:rPr lang="en-US" b="0" dirty="0">
                <a:sym typeface="Wingdings" pitchFamily="2" charset="2"/>
              </a:rPr>
              <a:t>Need to identify if further transparency required (e.g. emergency leave, TDY in transit)</a:t>
            </a:r>
            <a:r>
              <a:rPr lang="en-US" b="0" dirty="0"/>
              <a:t> </a:t>
            </a:r>
          </a:p>
          <a:p>
            <a:pPr marL="800100" lvl="1" indent="-342900" algn="l">
              <a:buClrTx/>
            </a:pPr>
            <a:endParaRPr lang="en-US" sz="2000" b="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bwMode="auto">
          <a:xfrm>
            <a:off x="0" y="274638"/>
            <a:ext cx="8229600" cy="1143000"/>
          </a:xfrm>
          <a:prstGeom prst="rect">
            <a:avLst/>
          </a:prstGeom>
          <a:noFill/>
          <a:ln>
            <a:miter lim="800000"/>
            <a:headEnd/>
            <a:tailEnd/>
          </a:ln>
        </p:spPr>
        <p:txBody>
          <a:bodyPr/>
          <a:lstStyle/>
          <a:p>
            <a:r>
              <a:rPr lang="en-US" sz="3600" dirty="0" smtClean="0"/>
              <a:t>Capture Travel Costs to</a:t>
            </a:r>
            <a:br>
              <a:rPr lang="en-US" sz="3600" dirty="0" smtClean="0"/>
            </a:br>
            <a:r>
              <a:rPr lang="en-US" sz="3600" dirty="0" smtClean="0"/>
              <a:t>Cost Center (Org)</a:t>
            </a:r>
          </a:p>
        </p:txBody>
      </p:sp>
      <p:pic>
        <p:nvPicPr>
          <p:cNvPr id="9" name="Text Placeholder 8"/>
          <p:cNvPicPr>
            <a:picLocks noChangeArrowheads="1"/>
          </p:cNvPicPr>
          <p:nvPr/>
        </p:nvPicPr>
        <p:blipFill>
          <a:blip r:embed="rId3" cstate="print"/>
          <a:srcRect/>
          <a:stretch>
            <a:fillRect/>
          </a:stretch>
        </p:blipFill>
        <p:spPr bwMode="auto">
          <a:xfrm>
            <a:off x="450850" y="1212850"/>
            <a:ext cx="8382000" cy="4919663"/>
          </a:xfrm>
          <a:prstGeom prst="rect">
            <a:avLst/>
          </a:prstGeom>
          <a:noFill/>
          <a:ln w="9525">
            <a:noFill/>
            <a:miter lim="800000"/>
            <a:headEnd/>
            <a:tailEnd/>
          </a:ln>
        </p:spPr>
      </p:pic>
      <p:graphicFrame>
        <p:nvGraphicFramePr>
          <p:cNvPr id="8" name="Diagram 7"/>
          <p:cNvGraphicFramePr/>
          <p:nvPr/>
        </p:nvGraphicFramePr>
        <p:xfrm>
          <a:off x="253360" y="-831850"/>
          <a:ext cx="3626297" cy="800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IMCOM Conference 2007">
  <a:themeElements>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COM Conferenc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COM Conference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COM Conference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COM Conference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COM Conference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COM Conference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COM Conference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COM Conference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COM Conference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COM Conference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COM Conference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COM Conference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14968</TotalTime>
  <Words>9691</Words>
  <Application>Microsoft Office PowerPoint</Application>
  <PresentationFormat>On-screen Show (4:3)</PresentationFormat>
  <Paragraphs>1563</Paragraphs>
  <Slides>122</Slides>
  <Notes>121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122</vt:i4>
      </vt:variant>
    </vt:vector>
  </HeadingPairs>
  <TitlesOfParts>
    <vt:vector size="125" baseType="lpstr">
      <vt:lpstr>IMCOM Conference 2007</vt:lpstr>
      <vt:lpstr>Custom Design</vt:lpstr>
      <vt:lpstr>Worksheet</vt:lpstr>
      <vt:lpstr>Slide 1</vt:lpstr>
      <vt:lpstr>Section 2 Objective &amp; Agenda</vt:lpstr>
      <vt:lpstr>The Army Cost Model Objects (Master Data)</vt:lpstr>
      <vt:lpstr>Lesson 1: Cost Elements</vt:lpstr>
      <vt:lpstr>Slide 5</vt:lpstr>
      <vt:lpstr>Slide 6</vt:lpstr>
      <vt:lpstr>Slide 7</vt:lpstr>
      <vt:lpstr>Primary Cost Elements</vt:lpstr>
      <vt:lpstr>Secondary Cost Elements</vt:lpstr>
      <vt:lpstr>Cost Elements Example</vt:lpstr>
      <vt:lpstr>Slide 11</vt:lpstr>
      <vt:lpstr>EOR crosswalk to GL Discussion</vt:lpstr>
      <vt:lpstr>Slide 13</vt:lpstr>
      <vt:lpstr>Slide 14</vt:lpstr>
      <vt:lpstr>Lesson 1: Wrap-Up</vt:lpstr>
      <vt:lpstr>Lesson 2: Cost Terms</vt:lpstr>
      <vt:lpstr>Cost Terms</vt:lpstr>
      <vt:lpstr>Many Types Costs</vt:lpstr>
      <vt:lpstr>Type of Cost Functions</vt:lpstr>
      <vt:lpstr>Funded vs Unfunded</vt:lpstr>
      <vt:lpstr>Funded Costs</vt:lpstr>
      <vt:lpstr>Unfunded Costs</vt:lpstr>
      <vt:lpstr>Direct vs. Indirect Costs</vt:lpstr>
      <vt:lpstr>Direct Costs</vt:lpstr>
      <vt:lpstr>Indirect Costs</vt:lpstr>
      <vt:lpstr>Recurring vs Non Recurring</vt:lpstr>
      <vt:lpstr>Fixed vs Variable</vt:lpstr>
      <vt:lpstr>Fixed and Variable Costs</vt:lpstr>
      <vt:lpstr>Slide 29</vt:lpstr>
      <vt:lpstr> Decision Specific  Cost Concepts</vt:lpstr>
      <vt:lpstr>Lesson 2: Wrap-Up</vt:lpstr>
      <vt:lpstr>Exercise # 1: List Cost Differences  </vt:lpstr>
      <vt:lpstr>Answers to 1 through 4</vt:lpstr>
      <vt:lpstr>Question #5:  Provide Examples of When Labor is?</vt:lpstr>
      <vt:lpstr>Lesson 3: Cost Centers</vt:lpstr>
      <vt:lpstr>Full Cost Understanding  Starts with Cost Center Structure</vt:lpstr>
      <vt:lpstr>Slide 37</vt:lpstr>
      <vt:lpstr>Slide 38</vt:lpstr>
      <vt:lpstr>Slide 39</vt:lpstr>
      <vt:lpstr>Slide 40</vt:lpstr>
      <vt:lpstr>Cost Center Creation</vt:lpstr>
      <vt:lpstr>Cost Center Information</vt:lpstr>
      <vt:lpstr>Slide 43</vt:lpstr>
      <vt:lpstr>GFEBS: Cost Center Example –  Hierarchy</vt:lpstr>
      <vt:lpstr>GFEBS: Cost Center Example –  Center</vt:lpstr>
      <vt:lpstr>GFEBS: Cost Center Example –  Center Actual Report</vt:lpstr>
      <vt:lpstr>Budget Reporting with a Cost View </vt:lpstr>
      <vt:lpstr>Lesson 3: Wrap-Up</vt:lpstr>
      <vt:lpstr>Questions:</vt:lpstr>
      <vt:lpstr>Answers:</vt:lpstr>
      <vt:lpstr>Questions:</vt:lpstr>
      <vt:lpstr>Answers:</vt:lpstr>
      <vt:lpstr>Lesson 4: Activity Types</vt:lpstr>
      <vt:lpstr>Slide 54</vt:lpstr>
      <vt:lpstr>Slide 55</vt:lpstr>
      <vt:lpstr>Slide 56</vt:lpstr>
      <vt:lpstr>Slide 57</vt:lpstr>
      <vt:lpstr>Slide 58</vt:lpstr>
      <vt:lpstr>Slide 59</vt:lpstr>
      <vt:lpstr>Activity Types  Non-Labor Examples</vt:lpstr>
      <vt:lpstr>Slide 61</vt:lpstr>
      <vt:lpstr>Slide 62</vt:lpstr>
      <vt:lpstr>Lesson 4: Wrap-Up</vt:lpstr>
      <vt:lpstr>Slide 64</vt:lpstr>
      <vt:lpstr>Slide 65</vt:lpstr>
      <vt:lpstr>Lesson 5:  Capture Payroll/Labor Costs </vt:lpstr>
      <vt:lpstr>Payroll vs. Labor Process </vt:lpstr>
      <vt:lpstr>Capture Payroll/Labor Costs Time Tracking vs. Attendance</vt:lpstr>
      <vt:lpstr>Capture Civilian Payroll Costs Overview</vt:lpstr>
      <vt:lpstr>Capture Civilian Payroll Costs Ongoing</vt:lpstr>
      <vt:lpstr>Capture Civilian Payroll Costs Analysis</vt:lpstr>
      <vt:lpstr>Capture Labor Costs Overview</vt:lpstr>
      <vt:lpstr>Capture Labor Costs Overview</vt:lpstr>
      <vt:lpstr>Capture Labor Costs Setup</vt:lpstr>
      <vt:lpstr>Capture Labor Costs Ongoing</vt:lpstr>
      <vt:lpstr>Capture Payroll/Labor Costs Analysis</vt:lpstr>
      <vt:lpstr>Lesson 5: Wrap Up</vt:lpstr>
      <vt:lpstr>Lesson 5: Quiz</vt:lpstr>
      <vt:lpstr>Lesson 5: Answers</vt:lpstr>
      <vt:lpstr>Exercise #2</vt:lpstr>
      <vt:lpstr>Lesson 6: WBS Elements</vt:lpstr>
      <vt:lpstr>Slide 82</vt:lpstr>
      <vt:lpstr>Slide 83</vt:lpstr>
      <vt:lpstr>Slide 84</vt:lpstr>
      <vt:lpstr>Sample WBS  Elements Defined</vt:lpstr>
      <vt:lpstr>Lesson 6: Wrap-Up</vt:lpstr>
      <vt:lpstr>Lesson 6: Quiz</vt:lpstr>
      <vt:lpstr>Lesson 6: Answers</vt:lpstr>
      <vt:lpstr>Lesson 7: Orders</vt:lpstr>
      <vt:lpstr>Slide 90</vt:lpstr>
      <vt:lpstr>Slide 91</vt:lpstr>
      <vt:lpstr>Slide 92</vt:lpstr>
      <vt:lpstr>Slide 93</vt:lpstr>
      <vt:lpstr>Slide 94</vt:lpstr>
      <vt:lpstr>Statistical Internal Orders</vt:lpstr>
      <vt:lpstr>Slide 96</vt:lpstr>
      <vt:lpstr>Example of Internal Order Use: Capturing Kinds of Travel Costs </vt:lpstr>
      <vt:lpstr>Capture Travel Costs Setup</vt:lpstr>
      <vt:lpstr>Capture Travel Costs to Cost Center (Org)</vt:lpstr>
      <vt:lpstr>Capture Travel Costs  Internal Order</vt:lpstr>
      <vt:lpstr>Lesson 7: Wrap-Up</vt:lpstr>
      <vt:lpstr>Questions</vt:lpstr>
      <vt:lpstr>Answers</vt:lpstr>
      <vt:lpstr>Lesson 8: Business Process</vt:lpstr>
      <vt:lpstr>Lesson 8: Business Process</vt:lpstr>
      <vt:lpstr>Slide 106</vt:lpstr>
      <vt:lpstr>Slide 107</vt:lpstr>
      <vt:lpstr>Slide 108</vt:lpstr>
      <vt:lpstr>Slide 109</vt:lpstr>
      <vt:lpstr>Slide 110</vt:lpstr>
      <vt:lpstr>Lesson 8: Wrap-Up</vt:lpstr>
      <vt:lpstr>Questions</vt:lpstr>
      <vt:lpstr>Answer</vt:lpstr>
      <vt:lpstr>Lesson 9: Statistical Key Figures</vt:lpstr>
      <vt:lpstr>Slide 115</vt:lpstr>
      <vt:lpstr>Slide 116</vt:lpstr>
      <vt:lpstr>Slide 117</vt:lpstr>
      <vt:lpstr>Slide 118</vt:lpstr>
      <vt:lpstr>Lesson 9: Wrap-Up</vt:lpstr>
      <vt:lpstr>Questions</vt:lpstr>
      <vt:lpstr>Answers</vt:lpstr>
      <vt:lpstr>Exercise #3</vt:lpstr>
    </vt:vector>
  </TitlesOfParts>
  <Company>HQDA, 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Lenovo User</cp:lastModifiedBy>
  <cp:revision>562</cp:revision>
  <dcterms:created xsi:type="dcterms:W3CDTF">2007-10-12T17:25:43Z</dcterms:created>
  <dcterms:modified xsi:type="dcterms:W3CDTF">2010-08-19T11:08:49Z</dcterms:modified>
</cp:coreProperties>
</file>