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3"/>
  </p:notesMasterIdLst>
  <p:handoutMasterIdLst>
    <p:handoutMasterId r:id="rId94"/>
  </p:handoutMasterIdLst>
  <p:sldIdLst>
    <p:sldId id="256" r:id="rId2"/>
    <p:sldId id="304" r:id="rId3"/>
    <p:sldId id="446" r:id="rId4"/>
    <p:sldId id="463" r:id="rId5"/>
    <p:sldId id="449" r:id="rId6"/>
    <p:sldId id="509" r:id="rId7"/>
    <p:sldId id="510" r:id="rId8"/>
    <p:sldId id="512" r:id="rId9"/>
    <p:sldId id="513" r:id="rId10"/>
    <p:sldId id="263" r:id="rId11"/>
    <p:sldId id="543" r:id="rId12"/>
    <p:sldId id="544" r:id="rId13"/>
    <p:sldId id="545" r:id="rId14"/>
    <p:sldId id="546" r:id="rId15"/>
    <p:sldId id="514" r:id="rId16"/>
    <p:sldId id="548" r:id="rId17"/>
    <p:sldId id="511" r:id="rId18"/>
    <p:sldId id="307" r:id="rId19"/>
    <p:sldId id="321" r:id="rId20"/>
    <p:sldId id="305" r:id="rId21"/>
    <p:sldId id="349" r:id="rId22"/>
    <p:sldId id="345" r:id="rId23"/>
    <p:sldId id="306" r:id="rId24"/>
    <p:sldId id="308" r:id="rId25"/>
    <p:sldId id="508" r:id="rId26"/>
    <p:sldId id="346" r:id="rId27"/>
    <p:sldId id="347" r:id="rId28"/>
    <p:sldId id="443" r:id="rId29"/>
    <p:sldId id="348" r:id="rId30"/>
    <p:sldId id="441" r:id="rId31"/>
    <p:sldId id="516" r:id="rId32"/>
    <p:sldId id="452" r:id="rId33"/>
    <p:sldId id="330" r:id="rId34"/>
    <p:sldId id="517" r:id="rId35"/>
    <p:sldId id="331" r:id="rId36"/>
    <p:sldId id="332" r:id="rId37"/>
    <p:sldId id="333" r:id="rId38"/>
    <p:sldId id="335" r:id="rId39"/>
    <p:sldId id="338" r:id="rId40"/>
    <p:sldId id="489" r:id="rId41"/>
    <p:sldId id="340" r:id="rId42"/>
    <p:sldId id="383" r:id="rId43"/>
    <p:sldId id="547" r:id="rId44"/>
    <p:sldId id="337" r:id="rId45"/>
    <p:sldId id="499" r:id="rId46"/>
    <p:sldId id="339" r:id="rId47"/>
    <p:sldId id="500" r:id="rId48"/>
    <p:sldId id="501" r:id="rId49"/>
    <p:sldId id="503" r:id="rId50"/>
    <p:sldId id="502" r:id="rId51"/>
    <p:sldId id="528" r:id="rId52"/>
    <p:sldId id="523" r:id="rId53"/>
    <p:sldId id="525" r:id="rId54"/>
    <p:sldId id="530" r:id="rId55"/>
    <p:sldId id="531" r:id="rId56"/>
    <p:sldId id="532" r:id="rId57"/>
    <p:sldId id="341" r:id="rId58"/>
    <p:sldId id="381" r:id="rId59"/>
    <p:sldId id="535" r:id="rId60"/>
    <p:sldId id="536" r:id="rId61"/>
    <p:sldId id="384" r:id="rId62"/>
    <p:sldId id="482" r:id="rId63"/>
    <p:sldId id="387" r:id="rId64"/>
    <p:sldId id="487" r:id="rId65"/>
    <p:sldId id="483" r:id="rId66"/>
    <p:sldId id="486" r:id="rId67"/>
    <p:sldId id="488" r:id="rId68"/>
    <p:sldId id="395" r:id="rId69"/>
    <p:sldId id="396" r:id="rId70"/>
    <p:sldId id="397" r:id="rId71"/>
    <p:sldId id="398" r:id="rId72"/>
    <p:sldId id="399" r:id="rId73"/>
    <p:sldId id="401" r:id="rId74"/>
    <p:sldId id="484" r:id="rId75"/>
    <p:sldId id="403" r:id="rId76"/>
    <p:sldId id="404" r:id="rId77"/>
    <p:sldId id="405" r:id="rId78"/>
    <p:sldId id="406" r:id="rId79"/>
    <p:sldId id="407" r:id="rId80"/>
    <p:sldId id="518" r:id="rId81"/>
    <p:sldId id="519" r:id="rId82"/>
    <p:sldId id="520" r:id="rId83"/>
    <p:sldId id="408" r:id="rId84"/>
    <p:sldId id="409" r:id="rId85"/>
    <p:sldId id="410" r:id="rId86"/>
    <p:sldId id="411" r:id="rId87"/>
    <p:sldId id="412" r:id="rId88"/>
    <p:sldId id="413" r:id="rId89"/>
    <p:sldId id="414" r:id="rId90"/>
    <p:sldId id="415" r:id="rId91"/>
    <p:sldId id="416" r:id="rId92"/>
  </p:sldIdLst>
  <p:sldSz cx="9144000" cy="6858000" type="screen4x3"/>
  <p:notesSz cx="7099300" cy="93853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28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28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28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2800" kern="1200">
        <a:solidFill>
          <a:schemeClr val="tx1"/>
        </a:solidFill>
        <a:latin typeface="Times New Roman" pitchFamily="18" charset="0"/>
        <a:ea typeface="+mn-ea"/>
        <a:cs typeface="Arial" pitchFamily="34" charset="0"/>
      </a:defRPr>
    </a:lvl5pPr>
    <a:lvl6pPr marL="2286000" algn="l" defTabSz="914400" rtl="0" eaLnBrk="1" latinLnBrk="0" hangingPunct="1">
      <a:defRPr sz="2800" kern="1200">
        <a:solidFill>
          <a:schemeClr val="tx1"/>
        </a:solidFill>
        <a:latin typeface="Times New Roman" pitchFamily="18" charset="0"/>
        <a:ea typeface="+mn-ea"/>
        <a:cs typeface="Arial" pitchFamily="34" charset="0"/>
      </a:defRPr>
    </a:lvl6pPr>
    <a:lvl7pPr marL="2743200" algn="l" defTabSz="914400" rtl="0" eaLnBrk="1" latinLnBrk="0" hangingPunct="1">
      <a:defRPr sz="2800" kern="1200">
        <a:solidFill>
          <a:schemeClr val="tx1"/>
        </a:solidFill>
        <a:latin typeface="Times New Roman" pitchFamily="18" charset="0"/>
        <a:ea typeface="+mn-ea"/>
        <a:cs typeface="Arial" pitchFamily="34" charset="0"/>
      </a:defRPr>
    </a:lvl7pPr>
    <a:lvl8pPr marL="3200400" algn="l" defTabSz="914400" rtl="0" eaLnBrk="1" latinLnBrk="0" hangingPunct="1">
      <a:defRPr sz="2800" kern="1200">
        <a:solidFill>
          <a:schemeClr val="tx1"/>
        </a:solidFill>
        <a:latin typeface="Times New Roman" pitchFamily="18" charset="0"/>
        <a:ea typeface="+mn-ea"/>
        <a:cs typeface="Arial" pitchFamily="34" charset="0"/>
      </a:defRPr>
    </a:lvl8pPr>
    <a:lvl9pPr marL="3657600" algn="l" defTabSz="914400" rtl="0" eaLnBrk="1" latinLnBrk="0" hangingPunct="1">
      <a:defRPr sz="28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99"/>
    <a:srgbClr val="FF6600"/>
    <a:srgbClr val="FF3300"/>
    <a:srgbClr val="FFFFFF"/>
    <a:srgbClr val="800000"/>
    <a:srgbClr val="CCCCFF"/>
    <a:srgbClr val="990099"/>
    <a:srgbClr val="99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92536" autoAdjust="0"/>
  </p:normalViewPr>
  <p:slideViewPr>
    <p:cSldViewPr>
      <p:cViewPr>
        <p:scale>
          <a:sx n="80" d="100"/>
          <a:sy n="80" d="100"/>
        </p:scale>
        <p:origin x="-828" y="234"/>
      </p:cViewPr>
      <p:guideLst>
        <p:guide orient="horz" pos="144"/>
        <p:guide pos="2880"/>
      </p:guideLst>
    </p:cSldViewPr>
  </p:slideViewPr>
  <p:outlineViewPr>
    <p:cViewPr>
      <p:scale>
        <a:sx n="33" d="100"/>
        <a:sy n="33" d="100"/>
      </p:scale>
      <p:origin x="0" y="25044"/>
    </p:cViewPr>
  </p:outlineViewPr>
  <p:notesTextViewPr>
    <p:cViewPr>
      <p:scale>
        <a:sx n="100" d="100"/>
        <a:sy n="100" d="100"/>
      </p:scale>
      <p:origin x="0" y="0"/>
    </p:cViewPr>
  </p:notesTextViewPr>
  <p:sorterViewPr>
    <p:cViewPr>
      <p:scale>
        <a:sx n="79" d="100"/>
        <a:sy n="79" d="100"/>
      </p:scale>
      <p:origin x="0" y="9444"/>
    </p:cViewPr>
  </p:sorterViewPr>
  <p:notesViewPr>
    <p:cSldViewPr>
      <p:cViewPr varScale="1">
        <p:scale>
          <a:sx n="76" d="100"/>
          <a:sy n="76" d="100"/>
        </p:scale>
        <p:origin x="-2400" y="-90"/>
      </p:cViewPr>
      <p:guideLst>
        <p:guide orient="horz" pos="2956"/>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72C665-8978-4F71-A431-B28F414FEA78}" type="doc">
      <dgm:prSet loTypeId="urn:microsoft.com/office/officeart/2005/8/layout/orgChart1" loCatId="hierarchy" qsTypeId="urn:microsoft.com/office/officeart/2005/8/quickstyle/simple1" qsCatId="simple" csTypeId="urn:microsoft.com/office/officeart/2005/8/colors/accent1_2" csCatId="accent1"/>
      <dgm:spPr/>
    </dgm:pt>
    <dgm:pt modelId="{65072A6A-CE7C-4C1A-9961-64523C32D73C}">
      <dgm:prSet/>
      <dgm:spPr/>
      <dgm:t>
        <a:bodyPr/>
        <a:lstStyle/>
        <a:p>
          <a:endParaRPr lang="en-US"/>
        </a:p>
      </dgm:t>
    </dgm:pt>
    <dgm:pt modelId="{97822A96-28C6-4B69-8106-4EDB8E3756D9}" type="parTrans" cxnId="{CFD41D02-486C-4356-8B1D-2D86FE867261}">
      <dgm:prSet/>
      <dgm:spPr/>
    </dgm:pt>
    <dgm:pt modelId="{CBD87C0D-7F52-42E1-91DA-62A9EF1E75E2}" type="sibTrans" cxnId="{CFD41D02-486C-4356-8B1D-2D86FE867261}">
      <dgm:prSet/>
      <dgm:spPr/>
    </dgm:pt>
    <dgm:pt modelId="{B259FBFF-7D31-477E-A6F2-4B33B97291F3}">
      <dgm:prSet/>
      <dgm:spPr/>
      <dgm:t>
        <a:bodyPr/>
        <a:lstStyle/>
        <a:p>
          <a:endParaRPr lang="en-US"/>
        </a:p>
      </dgm:t>
    </dgm:pt>
    <dgm:pt modelId="{0B9583B8-B07D-4E17-A0AD-5EDA43E79310}" type="parTrans" cxnId="{D744DF12-4663-4246-B313-956AA5B0F4FC}">
      <dgm:prSet/>
      <dgm:spPr/>
    </dgm:pt>
    <dgm:pt modelId="{209CB7A2-53FA-48AE-9826-A528F48067C6}" type="sibTrans" cxnId="{D744DF12-4663-4246-B313-956AA5B0F4FC}">
      <dgm:prSet/>
      <dgm:spPr/>
    </dgm:pt>
    <dgm:pt modelId="{2BCF3133-7494-4B54-B9D5-AA23668CE8AF}">
      <dgm:prSet/>
      <dgm:spPr/>
      <dgm:t>
        <a:bodyPr/>
        <a:lstStyle/>
        <a:p>
          <a:endParaRPr lang="en-US"/>
        </a:p>
      </dgm:t>
    </dgm:pt>
    <dgm:pt modelId="{9F943539-EB93-4C35-9B65-ED000BCCA0D3}" type="parTrans" cxnId="{717F00B5-A9F2-4BC7-A364-AD66703DA3A0}">
      <dgm:prSet/>
      <dgm:spPr/>
    </dgm:pt>
    <dgm:pt modelId="{417FC787-1FF7-48E9-ADCF-0E5CE8EC798D}" type="sibTrans" cxnId="{717F00B5-A9F2-4BC7-A364-AD66703DA3A0}">
      <dgm:prSet/>
      <dgm:spPr/>
    </dgm:pt>
    <dgm:pt modelId="{DC752206-FC4B-44B9-B5E1-0DBA5F3DE8FA}">
      <dgm:prSet/>
      <dgm:spPr/>
      <dgm:t>
        <a:bodyPr/>
        <a:lstStyle/>
        <a:p>
          <a:endParaRPr lang="en-US"/>
        </a:p>
      </dgm:t>
    </dgm:pt>
    <dgm:pt modelId="{860FA3AB-85A3-496D-BA12-295AC72564AE}" type="parTrans" cxnId="{270B14DD-17AD-4502-919C-B816A93C583D}">
      <dgm:prSet/>
      <dgm:spPr/>
    </dgm:pt>
    <dgm:pt modelId="{96BC0281-F170-401E-9C26-A0D766CAA841}" type="sibTrans" cxnId="{270B14DD-17AD-4502-919C-B816A93C583D}">
      <dgm:prSet/>
      <dgm:spPr/>
    </dgm:pt>
    <dgm:pt modelId="{4B3A8C17-C3CC-47BD-991C-93E1ACB9AD05}" type="pres">
      <dgm:prSet presAssocID="{BB72C665-8978-4F71-A431-B28F414FEA78}" presName="hierChild1" presStyleCnt="0">
        <dgm:presLayoutVars>
          <dgm:orgChart val="1"/>
          <dgm:chPref val="1"/>
          <dgm:dir/>
          <dgm:animOne val="branch"/>
          <dgm:animLvl val="lvl"/>
          <dgm:resizeHandles/>
        </dgm:presLayoutVars>
      </dgm:prSet>
      <dgm:spPr/>
    </dgm:pt>
    <dgm:pt modelId="{A8025821-A4E0-404E-A730-5032F2AE2BA6}" type="pres">
      <dgm:prSet presAssocID="{65072A6A-CE7C-4C1A-9961-64523C32D73C}" presName="hierRoot1" presStyleCnt="0">
        <dgm:presLayoutVars>
          <dgm:hierBranch/>
        </dgm:presLayoutVars>
      </dgm:prSet>
      <dgm:spPr/>
    </dgm:pt>
    <dgm:pt modelId="{0479A394-5667-496B-BE74-5CE32336BD88}" type="pres">
      <dgm:prSet presAssocID="{65072A6A-CE7C-4C1A-9961-64523C32D73C}" presName="rootComposite1" presStyleCnt="0"/>
      <dgm:spPr/>
    </dgm:pt>
    <dgm:pt modelId="{1525089E-65C6-43F1-B994-42A3680ACFD7}" type="pres">
      <dgm:prSet presAssocID="{65072A6A-CE7C-4C1A-9961-64523C32D73C}" presName="rootText1" presStyleLbl="node0" presStyleIdx="0" presStyleCnt="1">
        <dgm:presLayoutVars>
          <dgm:chPref val="3"/>
        </dgm:presLayoutVars>
      </dgm:prSet>
      <dgm:spPr/>
    </dgm:pt>
    <dgm:pt modelId="{6A6BD6CC-4B5E-477F-BD48-66D3A7E3DAC1}" type="pres">
      <dgm:prSet presAssocID="{65072A6A-CE7C-4C1A-9961-64523C32D73C}" presName="rootConnector1" presStyleLbl="node1" presStyleIdx="0" presStyleCnt="0"/>
      <dgm:spPr/>
    </dgm:pt>
    <dgm:pt modelId="{B42F2AD2-5E62-43BD-BF1F-11D5DD1A8D69}" type="pres">
      <dgm:prSet presAssocID="{65072A6A-CE7C-4C1A-9961-64523C32D73C}" presName="hierChild2" presStyleCnt="0"/>
      <dgm:spPr/>
    </dgm:pt>
    <dgm:pt modelId="{ACC53624-80FA-4E6A-AFF7-AB0440F6197C}" type="pres">
      <dgm:prSet presAssocID="{0B9583B8-B07D-4E17-A0AD-5EDA43E79310}" presName="Name35" presStyleLbl="parChTrans1D2" presStyleIdx="0" presStyleCnt="3"/>
      <dgm:spPr/>
    </dgm:pt>
    <dgm:pt modelId="{D181985B-3363-4922-A82B-FCA682C6E6AD}" type="pres">
      <dgm:prSet presAssocID="{B259FBFF-7D31-477E-A6F2-4B33B97291F3}" presName="hierRoot2" presStyleCnt="0">
        <dgm:presLayoutVars>
          <dgm:hierBranch/>
        </dgm:presLayoutVars>
      </dgm:prSet>
      <dgm:spPr/>
    </dgm:pt>
    <dgm:pt modelId="{BDDF9E7E-CEC2-4763-AEEC-554B507B2A10}" type="pres">
      <dgm:prSet presAssocID="{B259FBFF-7D31-477E-A6F2-4B33B97291F3}" presName="rootComposite" presStyleCnt="0"/>
      <dgm:spPr/>
    </dgm:pt>
    <dgm:pt modelId="{799030D2-CD2A-4D8B-88AB-4208B7019DBE}" type="pres">
      <dgm:prSet presAssocID="{B259FBFF-7D31-477E-A6F2-4B33B97291F3}" presName="rootText" presStyleLbl="node2" presStyleIdx="0" presStyleCnt="3">
        <dgm:presLayoutVars>
          <dgm:chPref val="3"/>
        </dgm:presLayoutVars>
      </dgm:prSet>
      <dgm:spPr/>
    </dgm:pt>
    <dgm:pt modelId="{479C21AA-76F2-40E4-8C1E-56BF7392781D}" type="pres">
      <dgm:prSet presAssocID="{B259FBFF-7D31-477E-A6F2-4B33B97291F3}" presName="rootConnector" presStyleLbl="node2" presStyleIdx="0" presStyleCnt="3"/>
      <dgm:spPr/>
    </dgm:pt>
    <dgm:pt modelId="{10BAD88F-B1C3-4FB3-A301-F3F625B524FB}" type="pres">
      <dgm:prSet presAssocID="{B259FBFF-7D31-477E-A6F2-4B33B97291F3}" presName="hierChild4" presStyleCnt="0"/>
      <dgm:spPr/>
    </dgm:pt>
    <dgm:pt modelId="{58437563-5230-4C34-A396-04FB98E6A2D6}" type="pres">
      <dgm:prSet presAssocID="{B259FBFF-7D31-477E-A6F2-4B33B97291F3}" presName="hierChild5" presStyleCnt="0"/>
      <dgm:spPr/>
    </dgm:pt>
    <dgm:pt modelId="{17A6F08F-1ED9-42F9-8454-6A720F08FA6A}" type="pres">
      <dgm:prSet presAssocID="{9F943539-EB93-4C35-9B65-ED000BCCA0D3}" presName="Name35" presStyleLbl="parChTrans1D2" presStyleIdx="1" presStyleCnt="3"/>
      <dgm:spPr/>
    </dgm:pt>
    <dgm:pt modelId="{A0DD42E2-86E7-44A2-90CC-729F972902D0}" type="pres">
      <dgm:prSet presAssocID="{2BCF3133-7494-4B54-B9D5-AA23668CE8AF}" presName="hierRoot2" presStyleCnt="0">
        <dgm:presLayoutVars>
          <dgm:hierBranch/>
        </dgm:presLayoutVars>
      </dgm:prSet>
      <dgm:spPr/>
    </dgm:pt>
    <dgm:pt modelId="{E564F742-90BA-4598-89C0-FB24791A125A}" type="pres">
      <dgm:prSet presAssocID="{2BCF3133-7494-4B54-B9D5-AA23668CE8AF}" presName="rootComposite" presStyleCnt="0"/>
      <dgm:spPr/>
    </dgm:pt>
    <dgm:pt modelId="{94C62875-26E2-46CB-9102-BB6AC7A81A42}" type="pres">
      <dgm:prSet presAssocID="{2BCF3133-7494-4B54-B9D5-AA23668CE8AF}" presName="rootText" presStyleLbl="node2" presStyleIdx="1" presStyleCnt="3">
        <dgm:presLayoutVars>
          <dgm:chPref val="3"/>
        </dgm:presLayoutVars>
      </dgm:prSet>
      <dgm:spPr/>
    </dgm:pt>
    <dgm:pt modelId="{80346418-844B-4366-81A4-57E74E309185}" type="pres">
      <dgm:prSet presAssocID="{2BCF3133-7494-4B54-B9D5-AA23668CE8AF}" presName="rootConnector" presStyleLbl="node2" presStyleIdx="1" presStyleCnt="3"/>
      <dgm:spPr/>
    </dgm:pt>
    <dgm:pt modelId="{CF57B9F8-D15F-4885-9B57-795D9CA02C01}" type="pres">
      <dgm:prSet presAssocID="{2BCF3133-7494-4B54-B9D5-AA23668CE8AF}" presName="hierChild4" presStyleCnt="0"/>
      <dgm:spPr/>
    </dgm:pt>
    <dgm:pt modelId="{66682A78-2557-4EC1-8F84-8B615EF1AC66}" type="pres">
      <dgm:prSet presAssocID="{2BCF3133-7494-4B54-B9D5-AA23668CE8AF}" presName="hierChild5" presStyleCnt="0"/>
      <dgm:spPr/>
    </dgm:pt>
    <dgm:pt modelId="{142CFC8C-FD6D-446F-A883-B973DAEB251F}" type="pres">
      <dgm:prSet presAssocID="{860FA3AB-85A3-496D-BA12-295AC72564AE}" presName="Name35" presStyleLbl="parChTrans1D2" presStyleIdx="2" presStyleCnt="3"/>
      <dgm:spPr/>
    </dgm:pt>
    <dgm:pt modelId="{9B7E8398-185F-40D0-9575-BA743A955522}" type="pres">
      <dgm:prSet presAssocID="{DC752206-FC4B-44B9-B5E1-0DBA5F3DE8FA}" presName="hierRoot2" presStyleCnt="0">
        <dgm:presLayoutVars>
          <dgm:hierBranch/>
        </dgm:presLayoutVars>
      </dgm:prSet>
      <dgm:spPr/>
    </dgm:pt>
    <dgm:pt modelId="{28328715-37CE-40F3-A417-B6E534B05206}" type="pres">
      <dgm:prSet presAssocID="{DC752206-FC4B-44B9-B5E1-0DBA5F3DE8FA}" presName="rootComposite" presStyleCnt="0"/>
      <dgm:spPr/>
    </dgm:pt>
    <dgm:pt modelId="{4A3C05C5-042D-445D-B863-E9855C06AC3A}" type="pres">
      <dgm:prSet presAssocID="{DC752206-FC4B-44B9-B5E1-0DBA5F3DE8FA}" presName="rootText" presStyleLbl="node2" presStyleIdx="2" presStyleCnt="3">
        <dgm:presLayoutVars>
          <dgm:chPref val="3"/>
        </dgm:presLayoutVars>
      </dgm:prSet>
      <dgm:spPr/>
    </dgm:pt>
    <dgm:pt modelId="{C809F6C6-EF61-4D40-97CA-600DDF807434}" type="pres">
      <dgm:prSet presAssocID="{DC752206-FC4B-44B9-B5E1-0DBA5F3DE8FA}" presName="rootConnector" presStyleLbl="node2" presStyleIdx="2" presStyleCnt="3"/>
      <dgm:spPr/>
    </dgm:pt>
    <dgm:pt modelId="{BE48F11D-54C9-49F6-8D60-A537C3F6EAEF}" type="pres">
      <dgm:prSet presAssocID="{DC752206-FC4B-44B9-B5E1-0DBA5F3DE8FA}" presName="hierChild4" presStyleCnt="0"/>
      <dgm:spPr/>
    </dgm:pt>
    <dgm:pt modelId="{B9FB50D3-B1D1-414E-8548-4DB454E9DA1B}" type="pres">
      <dgm:prSet presAssocID="{DC752206-FC4B-44B9-B5E1-0DBA5F3DE8FA}" presName="hierChild5" presStyleCnt="0"/>
      <dgm:spPr/>
    </dgm:pt>
    <dgm:pt modelId="{AF73FEBF-E581-476A-82E5-51C38D010A20}" type="pres">
      <dgm:prSet presAssocID="{65072A6A-CE7C-4C1A-9961-64523C32D73C}" presName="hierChild3" presStyleCnt="0"/>
      <dgm:spPr/>
    </dgm:pt>
  </dgm:ptLst>
  <dgm:cxnLst>
    <dgm:cxn modelId="{51BB968B-5DA8-44D0-839F-A3294852D2D8}" type="presOf" srcId="{2BCF3133-7494-4B54-B9D5-AA23668CE8AF}" destId="{80346418-844B-4366-81A4-57E74E309185}" srcOrd="1" destOrd="0" presId="urn:microsoft.com/office/officeart/2005/8/layout/orgChart1"/>
    <dgm:cxn modelId="{B0A651AB-AD43-4FC3-B136-A42B1B78F96F}" type="presOf" srcId="{B259FBFF-7D31-477E-A6F2-4B33B97291F3}" destId="{799030D2-CD2A-4D8B-88AB-4208B7019DBE}" srcOrd="0" destOrd="0" presId="urn:microsoft.com/office/officeart/2005/8/layout/orgChart1"/>
    <dgm:cxn modelId="{CFD41D02-486C-4356-8B1D-2D86FE867261}" srcId="{BB72C665-8978-4F71-A431-B28F414FEA78}" destId="{65072A6A-CE7C-4C1A-9961-64523C32D73C}" srcOrd="0" destOrd="0" parTransId="{97822A96-28C6-4B69-8106-4EDB8E3756D9}" sibTransId="{CBD87C0D-7F52-42E1-91DA-62A9EF1E75E2}"/>
    <dgm:cxn modelId="{A68EB298-B48C-48BD-AE93-DB432FE23CE7}" type="presOf" srcId="{0B9583B8-B07D-4E17-A0AD-5EDA43E79310}" destId="{ACC53624-80FA-4E6A-AFF7-AB0440F6197C}" srcOrd="0" destOrd="0" presId="urn:microsoft.com/office/officeart/2005/8/layout/orgChart1"/>
    <dgm:cxn modelId="{9AB22964-50AC-41E3-AD8B-BF0EB1666F1F}" type="presOf" srcId="{65072A6A-CE7C-4C1A-9961-64523C32D73C}" destId="{6A6BD6CC-4B5E-477F-BD48-66D3A7E3DAC1}" srcOrd="1" destOrd="0" presId="urn:microsoft.com/office/officeart/2005/8/layout/orgChart1"/>
    <dgm:cxn modelId="{00647741-5814-48C1-89C9-823A086857EF}" type="presOf" srcId="{860FA3AB-85A3-496D-BA12-295AC72564AE}" destId="{142CFC8C-FD6D-446F-A883-B973DAEB251F}" srcOrd="0" destOrd="0" presId="urn:microsoft.com/office/officeart/2005/8/layout/orgChart1"/>
    <dgm:cxn modelId="{D744DF12-4663-4246-B313-956AA5B0F4FC}" srcId="{65072A6A-CE7C-4C1A-9961-64523C32D73C}" destId="{B259FBFF-7D31-477E-A6F2-4B33B97291F3}" srcOrd="0" destOrd="0" parTransId="{0B9583B8-B07D-4E17-A0AD-5EDA43E79310}" sibTransId="{209CB7A2-53FA-48AE-9826-A528F48067C6}"/>
    <dgm:cxn modelId="{C8A15CA8-86F9-41A0-B863-E5F2F7B27001}" type="presOf" srcId="{65072A6A-CE7C-4C1A-9961-64523C32D73C}" destId="{1525089E-65C6-43F1-B994-42A3680ACFD7}" srcOrd="0" destOrd="0" presId="urn:microsoft.com/office/officeart/2005/8/layout/orgChart1"/>
    <dgm:cxn modelId="{449B5A82-B5A4-423A-A805-C1325E726B88}" type="presOf" srcId="{9F943539-EB93-4C35-9B65-ED000BCCA0D3}" destId="{17A6F08F-1ED9-42F9-8454-6A720F08FA6A}" srcOrd="0" destOrd="0" presId="urn:microsoft.com/office/officeart/2005/8/layout/orgChart1"/>
    <dgm:cxn modelId="{717F00B5-A9F2-4BC7-A364-AD66703DA3A0}" srcId="{65072A6A-CE7C-4C1A-9961-64523C32D73C}" destId="{2BCF3133-7494-4B54-B9D5-AA23668CE8AF}" srcOrd="1" destOrd="0" parTransId="{9F943539-EB93-4C35-9B65-ED000BCCA0D3}" sibTransId="{417FC787-1FF7-48E9-ADCF-0E5CE8EC798D}"/>
    <dgm:cxn modelId="{B20345E3-53F6-47A1-BF41-7B3311069799}" type="presOf" srcId="{B259FBFF-7D31-477E-A6F2-4B33B97291F3}" destId="{479C21AA-76F2-40E4-8C1E-56BF7392781D}" srcOrd="1" destOrd="0" presId="urn:microsoft.com/office/officeart/2005/8/layout/orgChart1"/>
    <dgm:cxn modelId="{521AC81C-C8F0-4AFD-849E-E19B047D3B42}" type="presOf" srcId="{2BCF3133-7494-4B54-B9D5-AA23668CE8AF}" destId="{94C62875-26E2-46CB-9102-BB6AC7A81A42}" srcOrd="0" destOrd="0" presId="urn:microsoft.com/office/officeart/2005/8/layout/orgChart1"/>
    <dgm:cxn modelId="{5E1DC4D9-B363-4FC3-A318-9E2CA66965EE}" type="presOf" srcId="{DC752206-FC4B-44B9-B5E1-0DBA5F3DE8FA}" destId="{4A3C05C5-042D-445D-B863-E9855C06AC3A}" srcOrd="0" destOrd="0" presId="urn:microsoft.com/office/officeart/2005/8/layout/orgChart1"/>
    <dgm:cxn modelId="{C6DE480A-B51E-4F9B-A295-76B6CC8908FD}" type="presOf" srcId="{BB72C665-8978-4F71-A431-B28F414FEA78}" destId="{4B3A8C17-C3CC-47BD-991C-93E1ACB9AD05}" srcOrd="0" destOrd="0" presId="urn:microsoft.com/office/officeart/2005/8/layout/orgChart1"/>
    <dgm:cxn modelId="{270B14DD-17AD-4502-919C-B816A93C583D}" srcId="{65072A6A-CE7C-4C1A-9961-64523C32D73C}" destId="{DC752206-FC4B-44B9-B5E1-0DBA5F3DE8FA}" srcOrd="2" destOrd="0" parTransId="{860FA3AB-85A3-496D-BA12-295AC72564AE}" sibTransId="{96BC0281-F170-401E-9C26-A0D766CAA841}"/>
    <dgm:cxn modelId="{C18F4C22-0FEB-4911-A49F-2F35C35F7317}" type="presOf" srcId="{DC752206-FC4B-44B9-B5E1-0DBA5F3DE8FA}" destId="{C809F6C6-EF61-4D40-97CA-600DDF807434}" srcOrd="1" destOrd="0" presId="urn:microsoft.com/office/officeart/2005/8/layout/orgChart1"/>
    <dgm:cxn modelId="{EB04D08B-59F0-4523-B875-73E7673C1FFD}" type="presParOf" srcId="{4B3A8C17-C3CC-47BD-991C-93E1ACB9AD05}" destId="{A8025821-A4E0-404E-A730-5032F2AE2BA6}" srcOrd="0" destOrd="0" presId="urn:microsoft.com/office/officeart/2005/8/layout/orgChart1"/>
    <dgm:cxn modelId="{159F85F1-7D23-472A-A514-A63CA3D5EAF4}" type="presParOf" srcId="{A8025821-A4E0-404E-A730-5032F2AE2BA6}" destId="{0479A394-5667-496B-BE74-5CE32336BD88}" srcOrd="0" destOrd="0" presId="urn:microsoft.com/office/officeart/2005/8/layout/orgChart1"/>
    <dgm:cxn modelId="{DBA08612-9C31-470B-AFE2-3113A31973AB}" type="presParOf" srcId="{0479A394-5667-496B-BE74-5CE32336BD88}" destId="{1525089E-65C6-43F1-B994-42A3680ACFD7}" srcOrd="0" destOrd="0" presId="urn:microsoft.com/office/officeart/2005/8/layout/orgChart1"/>
    <dgm:cxn modelId="{7B12C1CE-B75A-4770-AA7A-B348728D812F}" type="presParOf" srcId="{0479A394-5667-496B-BE74-5CE32336BD88}" destId="{6A6BD6CC-4B5E-477F-BD48-66D3A7E3DAC1}" srcOrd="1" destOrd="0" presId="urn:microsoft.com/office/officeart/2005/8/layout/orgChart1"/>
    <dgm:cxn modelId="{0FD13851-4EB0-4756-8330-38D051C622C3}" type="presParOf" srcId="{A8025821-A4E0-404E-A730-5032F2AE2BA6}" destId="{B42F2AD2-5E62-43BD-BF1F-11D5DD1A8D69}" srcOrd="1" destOrd="0" presId="urn:microsoft.com/office/officeart/2005/8/layout/orgChart1"/>
    <dgm:cxn modelId="{9D18945A-BC65-4E4F-B284-B8F560B485FF}" type="presParOf" srcId="{B42F2AD2-5E62-43BD-BF1F-11D5DD1A8D69}" destId="{ACC53624-80FA-4E6A-AFF7-AB0440F6197C}" srcOrd="0" destOrd="0" presId="urn:microsoft.com/office/officeart/2005/8/layout/orgChart1"/>
    <dgm:cxn modelId="{9DB9C66C-3604-4C52-804A-578A3CCD1144}" type="presParOf" srcId="{B42F2AD2-5E62-43BD-BF1F-11D5DD1A8D69}" destId="{D181985B-3363-4922-A82B-FCA682C6E6AD}" srcOrd="1" destOrd="0" presId="urn:microsoft.com/office/officeart/2005/8/layout/orgChart1"/>
    <dgm:cxn modelId="{AE16D024-FE12-4716-A7DB-D75B4B68F557}" type="presParOf" srcId="{D181985B-3363-4922-A82B-FCA682C6E6AD}" destId="{BDDF9E7E-CEC2-4763-AEEC-554B507B2A10}" srcOrd="0" destOrd="0" presId="urn:microsoft.com/office/officeart/2005/8/layout/orgChart1"/>
    <dgm:cxn modelId="{2A98A5B5-FC7B-438A-9BCF-3A93B5DF6FC4}" type="presParOf" srcId="{BDDF9E7E-CEC2-4763-AEEC-554B507B2A10}" destId="{799030D2-CD2A-4D8B-88AB-4208B7019DBE}" srcOrd="0" destOrd="0" presId="urn:microsoft.com/office/officeart/2005/8/layout/orgChart1"/>
    <dgm:cxn modelId="{03FE1338-4F99-4F99-94CB-549FF2E7A769}" type="presParOf" srcId="{BDDF9E7E-CEC2-4763-AEEC-554B507B2A10}" destId="{479C21AA-76F2-40E4-8C1E-56BF7392781D}" srcOrd="1" destOrd="0" presId="urn:microsoft.com/office/officeart/2005/8/layout/orgChart1"/>
    <dgm:cxn modelId="{26C07E3D-0A3D-47B3-88B5-C5F76A5CBC53}" type="presParOf" srcId="{D181985B-3363-4922-A82B-FCA682C6E6AD}" destId="{10BAD88F-B1C3-4FB3-A301-F3F625B524FB}" srcOrd="1" destOrd="0" presId="urn:microsoft.com/office/officeart/2005/8/layout/orgChart1"/>
    <dgm:cxn modelId="{BD23E7C8-6287-45AB-870C-A53559AB2789}" type="presParOf" srcId="{D181985B-3363-4922-A82B-FCA682C6E6AD}" destId="{58437563-5230-4C34-A396-04FB98E6A2D6}" srcOrd="2" destOrd="0" presId="urn:microsoft.com/office/officeart/2005/8/layout/orgChart1"/>
    <dgm:cxn modelId="{877A76F1-C28B-4A3C-BD45-EDD7960D971B}" type="presParOf" srcId="{B42F2AD2-5E62-43BD-BF1F-11D5DD1A8D69}" destId="{17A6F08F-1ED9-42F9-8454-6A720F08FA6A}" srcOrd="2" destOrd="0" presId="urn:microsoft.com/office/officeart/2005/8/layout/orgChart1"/>
    <dgm:cxn modelId="{B95724BB-5AA0-465F-A523-A3DD5A64FD12}" type="presParOf" srcId="{B42F2AD2-5E62-43BD-BF1F-11D5DD1A8D69}" destId="{A0DD42E2-86E7-44A2-90CC-729F972902D0}" srcOrd="3" destOrd="0" presId="urn:microsoft.com/office/officeart/2005/8/layout/orgChart1"/>
    <dgm:cxn modelId="{1E34B505-B417-41F9-9227-B537B72AF2AF}" type="presParOf" srcId="{A0DD42E2-86E7-44A2-90CC-729F972902D0}" destId="{E564F742-90BA-4598-89C0-FB24791A125A}" srcOrd="0" destOrd="0" presId="urn:microsoft.com/office/officeart/2005/8/layout/orgChart1"/>
    <dgm:cxn modelId="{53EC8F2E-2EBD-441E-9D01-77CD6EAA7524}" type="presParOf" srcId="{E564F742-90BA-4598-89C0-FB24791A125A}" destId="{94C62875-26E2-46CB-9102-BB6AC7A81A42}" srcOrd="0" destOrd="0" presId="urn:microsoft.com/office/officeart/2005/8/layout/orgChart1"/>
    <dgm:cxn modelId="{5832E736-C682-429D-B486-3C87BFD8E806}" type="presParOf" srcId="{E564F742-90BA-4598-89C0-FB24791A125A}" destId="{80346418-844B-4366-81A4-57E74E309185}" srcOrd="1" destOrd="0" presId="urn:microsoft.com/office/officeart/2005/8/layout/orgChart1"/>
    <dgm:cxn modelId="{58E0F693-2836-4DAA-BF81-F0B906E3FC1A}" type="presParOf" srcId="{A0DD42E2-86E7-44A2-90CC-729F972902D0}" destId="{CF57B9F8-D15F-4885-9B57-795D9CA02C01}" srcOrd="1" destOrd="0" presId="urn:microsoft.com/office/officeart/2005/8/layout/orgChart1"/>
    <dgm:cxn modelId="{B0F0D83E-5F7B-494D-908D-F84798ED9EC9}" type="presParOf" srcId="{A0DD42E2-86E7-44A2-90CC-729F972902D0}" destId="{66682A78-2557-4EC1-8F84-8B615EF1AC66}" srcOrd="2" destOrd="0" presId="urn:microsoft.com/office/officeart/2005/8/layout/orgChart1"/>
    <dgm:cxn modelId="{2F49512F-64D5-45F7-80B4-8D8F473B2D2C}" type="presParOf" srcId="{B42F2AD2-5E62-43BD-BF1F-11D5DD1A8D69}" destId="{142CFC8C-FD6D-446F-A883-B973DAEB251F}" srcOrd="4" destOrd="0" presId="urn:microsoft.com/office/officeart/2005/8/layout/orgChart1"/>
    <dgm:cxn modelId="{AEB99212-6E84-4D86-A389-BAC6A2A97783}" type="presParOf" srcId="{B42F2AD2-5E62-43BD-BF1F-11D5DD1A8D69}" destId="{9B7E8398-185F-40D0-9575-BA743A955522}" srcOrd="5" destOrd="0" presId="urn:microsoft.com/office/officeart/2005/8/layout/orgChart1"/>
    <dgm:cxn modelId="{63F28980-5A22-4107-A05D-E2B751FB3FB7}" type="presParOf" srcId="{9B7E8398-185F-40D0-9575-BA743A955522}" destId="{28328715-37CE-40F3-A417-B6E534B05206}" srcOrd="0" destOrd="0" presId="urn:microsoft.com/office/officeart/2005/8/layout/orgChart1"/>
    <dgm:cxn modelId="{AC57043C-B1E9-48E8-8501-57EA427E0799}" type="presParOf" srcId="{28328715-37CE-40F3-A417-B6E534B05206}" destId="{4A3C05C5-042D-445D-B863-E9855C06AC3A}" srcOrd="0" destOrd="0" presId="urn:microsoft.com/office/officeart/2005/8/layout/orgChart1"/>
    <dgm:cxn modelId="{5941CFE4-DBFE-47DE-BD02-E46385128C83}" type="presParOf" srcId="{28328715-37CE-40F3-A417-B6E534B05206}" destId="{C809F6C6-EF61-4D40-97CA-600DDF807434}" srcOrd="1" destOrd="0" presId="urn:microsoft.com/office/officeart/2005/8/layout/orgChart1"/>
    <dgm:cxn modelId="{D9DA2322-289E-4857-BACD-F564EFA0672B}" type="presParOf" srcId="{9B7E8398-185F-40D0-9575-BA743A955522}" destId="{BE48F11D-54C9-49F6-8D60-A537C3F6EAEF}" srcOrd="1" destOrd="0" presId="urn:microsoft.com/office/officeart/2005/8/layout/orgChart1"/>
    <dgm:cxn modelId="{D3FC5892-37C4-47C1-BDAC-096FB2FF4AC0}" type="presParOf" srcId="{9B7E8398-185F-40D0-9575-BA743A955522}" destId="{B9FB50D3-B1D1-414E-8548-4DB454E9DA1B}" srcOrd="2" destOrd="0" presId="urn:microsoft.com/office/officeart/2005/8/layout/orgChart1"/>
    <dgm:cxn modelId="{7EAE4DB6-1074-474A-8F68-C474F3C10FFE}" type="presParOf" srcId="{A8025821-A4E0-404E-A730-5032F2AE2BA6}" destId="{AF73FEBF-E581-476A-82E5-51C38D010A20}"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1B00593-A99E-4B80-BA48-0026D47896A1}" type="doc">
      <dgm:prSet loTypeId="urn:microsoft.com/office/officeart/2005/8/layout/arrow2" loCatId="process" qsTypeId="urn:microsoft.com/office/officeart/2005/8/quickstyle/simple5" qsCatId="simple" csTypeId="urn:microsoft.com/office/officeart/2005/8/colors/accent1_2#4" csCatId="accent1" phldr="1"/>
      <dgm:spPr/>
    </dgm:pt>
    <dgm:pt modelId="{3088D6DA-F128-44E2-9876-D9A7244735B1}">
      <dgm:prSet phldrT="[Text]"/>
      <dgm:spPr/>
      <dgm:t>
        <a:bodyPr/>
        <a:lstStyle/>
        <a:p>
          <a:r>
            <a:rPr lang="en-US" dirty="0" smtClean="0"/>
            <a:t>STANFINS/SOMARDS</a:t>
          </a:r>
          <a:endParaRPr lang="en-US" dirty="0"/>
        </a:p>
      </dgm:t>
    </dgm:pt>
    <dgm:pt modelId="{532B5D44-3D32-4D37-9B6A-E55A93ACAB49}" type="parTrans" cxnId="{973DA339-60BF-4B39-A877-6C1B862574C4}">
      <dgm:prSet/>
      <dgm:spPr/>
      <dgm:t>
        <a:bodyPr/>
        <a:lstStyle/>
        <a:p>
          <a:endParaRPr lang="en-US"/>
        </a:p>
      </dgm:t>
    </dgm:pt>
    <dgm:pt modelId="{552381E2-3C59-43D7-B9FC-C3C947545707}" type="sibTrans" cxnId="{973DA339-60BF-4B39-A877-6C1B862574C4}">
      <dgm:prSet/>
      <dgm:spPr/>
      <dgm:t>
        <a:bodyPr/>
        <a:lstStyle/>
        <a:p>
          <a:endParaRPr lang="en-US"/>
        </a:p>
      </dgm:t>
    </dgm:pt>
    <dgm:pt modelId="{B1770F5F-35ED-432C-BB26-93612051C4CA}">
      <dgm:prSet phldrT="[Text]"/>
      <dgm:spPr/>
      <dgm:t>
        <a:bodyPr/>
        <a:lstStyle/>
        <a:p>
          <a:r>
            <a:rPr lang="en-US" dirty="0" smtClean="0"/>
            <a:t>Managerial/Cost Accounting</a:t>
          </a:r>
          <a:endParaRPr lang="en-US" dirty="0"/>
        </a:p>
      </dgm:t>
    </dgm:pt>
    <dgm:pt modelId="{8F17C247-758A-4FCA-A56E-369D1DF94D25}" type="parTrans" cxnId="{C2B3042E-6BB9-4C52-B410-0195F65F0301}">
      <dgm:prSet/>
      <dgm:spPr/>
      <dgm:t>
        <a:bodyPr/>
        <a:lstStyle/>
        <a:p>
          <a:endParaRPr lang="en-US"/>
        </a:p>
      </dgm:t>
    </dgm:pt>
    <dgm:pt modelId="{3BAFE51B-DC98-4F91-AA3A-7FC20F8BD4EE}" type="sibTrans" cxnId="{C2B3042E-6BB9-4C52-B410-0195F65F0301}">
      <dgm:prSet/>
      <dgm:spPr/>
      <dgm:t>
        <a:bodyPr/>
        <a:lstStyle/>
        <a:p>
          <a:endParaRPr lang="en-US"/>
        </a:p>
      </dgm:t>
    </dgm:pt>
    <dgm:pt modelId="{BDF1514D-F36C-440F-B72B-CDC85C939B4A}">
      <dgm:prSet phldrT="[Text]"/>
      <dgm:spPr/>
      <dgm:t>
        <a:bodyPr/>
        <a:lstStyle/>
        <a:p>
          <a:r>
            <a:rPr lang="en-US" dirty="0" smtClean="0"/>
            <a:t>Cost and Performance</a:t>
          </a:r>
          <a:endParaRPr lang="en-US" dirty="0"/>
        </a:p>
      </dgm:t>
    </dgm:pt>
    <dgm:pt modelId="{006E0572-1E6B-4A32-87F1-46152639269B}" type="parTrans" cxnId="{283E75EE-4E87-4E02-8D94-F8F09606A0A0}">
      <dgm:prSet/>
      <dgm:spPr/>
      <dgm:t>
        <a:bodyPr/>
        <a:lstStyle/>
        <a:p>
          <a:endParaRPr lang="en-US"/>
        </a:p>
      </dgm:t>
    </dgm:pt>
    <dgm:pt modelId="{D8645850-6E03-4C51-9BA4-B9A14C891C69}" type="sibTrans" cxnId="{283E75EE-4E87-4E02-8D94-F8F09606A0A0}">
      <dgm:prSet/>
      <dgm:spPr/>
      <dgm:t>
        <a:bodyPr/>
        <a:lstStyle/>
        <a:p>
          <a:endParaRPr lang="en-US"/>
        </a:p>
      </dgm:t>
    </dgm:pt>
    <dgm:pt modelId="{299F625D-14B4-43A1-A509-8CCB9F37F39D}">
      <dgm:prSet phldrT="[Text]"/>
      <dgm:spPr/>
      <dgm:t>
        <a:bodyPr/>
        <a:lstStyle/>
        <a:p>
          <a:r>
            <a:rPr lang="en-US" dirty="0" smtClean="0"/>
            <a:t>Budget Allocations</a:t>
          </a:r>
          <a:endParaRPr lang="en-US" dirty="0"/>
        </a:p>
      </dgm:t>
    </dgm:pt>
    <dgm:pt modelId="{ABEB22AD-BF53-41F9-97A7-2D62A5548B34}" type="parTrans" cxnId="{E335C966-7C48-4DDD-BADF-D062BCB53F61}">
      <dgm:prSet/>
      <dgm:spPr/>
      <dgm:t>
        <a:bodyPr/>
        <a:lstStyle/>
        <a:p>
          <a:endParaRPr lang="en-US"/>
        </a:p>
      </dgm:t>
    </dgm:pt>
    <dgm:pt modelId="{2E8679D4-84C3-4F52-B391-79D6CA212296}" type="sibTrans" cxnId="{E335C966-7C48-4DDD-BADF-D062BCB53F61}">
      <dgm:prSet/>
      <dgm:spPr/>
      <dgm:t>
        <a:bodyPr/>
        <a:lstStyle/>
        <a:p>
          <a:endParaRPr lang="en-US"/>
        </a:p>
      </dgm:t>
    </dgm:pt>
    <dgm:pt modelId="{D6840012-C306-4575-9FE3-E8B987296807}">
      <dgm:prSet phldrT="[Text]"/>
      <dgm:spPr/>
      <dgm:t>
        <a:bodyPr/>
        <a:lstStyle/>
        <a:p>
          <a:r>
            <a:rPr lang="en-US" dirty="0" smtClean="0"/>
            <a:t>Obligations</a:t>
          </a:r>
          <a:endParaRPr lang="en-US" dirty="0"/>
        </a:p>
      </dgm:t>
    </dgm:pt>
    <dgm:pt modelId="{1EAC7DDA-75D4-4D41-9B23-B841E1A549E5}" type="parTrans" cxnId="{4B419DCB-C9D6-47C8-966A-153654A9B45E}">
      <dgm:prSet/>
      <dgm:spPr/>
      <dgm:t>
        <a:bodyPr/>
        <a:lstStyle/>
        <a:p>
          <a:endParaRPr lang="en-US"/>
        </a:p>
      </dgm:t>
    </dgm:pt>
    <dgm:pt modelId="{4150B75A-790C-46BA-AFE6-CF16F761B1BD}" type="sibTrans" cxnId="{4B419DCB-C9D6-47C8-966A-153654A9B45E}">
      <dgm:prSet/>
      <dgm:spPr/>
      <dgm:t>
        <a:bodyPr/>
        <a:lstStyle/>
        <a:p>
          <a:endParaRPr lang="en-US"/>
        </a:p>
      </dgm:t>
    </dgm:pt>
    <dgm:pt modelId="{41685FC2-CFFB-4D66-A3DA-D9348DD90449}">
      <dgm:prSet phldrT="[Text]"/>
      <dgm:spPr/>
      <dgm:t>
        <a:bodyPr/>
        <a:lstStyle/>
        <a:p>
          <a:r>
            <a:rPr lang="en-US" dirty="0" smtClean="0"/>
            <a:t>Execution reporting</a:t>
          </a:r>
          <a:endParaRPr lang="en-US" dirty="0"/>
        </a:p>
      </dgm:t>
    </dgm:pt>
    <dgm:pt modelId="{681EF65A-E3DD-48E9-BBA8-669F402154C2}" type="parTrans" cxnId="{0D20021D-D3B6-490C-B0CF-1684AEAADEB0}">
      <dgm:prSet/>
      <dgm:spPr/>
      <dgm:t>
        <a:bodyPr/>
        <a:lstStyle/>
        <a:p>
          <a:endParaRPr lang="en-US"/>
        </a:p>
      </dgm:t>
    </dgm:pt>
    <dgm:pt modelId="{347E78D7-211D-4AF6-A919-678C4188BD86}" type="sibTrans" cxnId="{0D20021D-D3B6-490C-B0CF-1684AEAADEB0}">
      <dgm:prSet/>
      <dgm:spPr/>
      <dgm:t>
        <a:bodyPr/>
        <a:lstStyle/>
        <a:p>
          <a:endParaRPr lang="en-US"/>
        </a:p>
      </dgm:t>
    </dgm:pt>
    <dgm:pt modelId="{BA4AFFEA-F53C-4726-A51C-B69CA81E3DD0}">
      <dgm:prSet phldrT="[Text]"/>
      <dgm:spPr/>
      <dgm:t>
        <a:bodyPr/>
        <a:lstStyle/>
        <a:p>
          <a:r>
            <a:rPr lang="en-US" dirty="0" smtClean="0"/>
            <a:t>Financial Accounting</a:t>
          </a:r>
          <a:endParaRPr lang="en-US" dirty="0"/>
        </a:p>
      </dgm:t>
    </dgm:pt>
    <dgm:pt modelId="{652B237C-1668-4A02-BA87-5B79C2D9A222}" type="parTrans" cxnId="{D9AACF5A-3F8E-418D-9455-806227D9D896}">
      <dgm:prSet/>
      <dgm:spPr/>
      <dgm:t>
        <a:bodyPr/>
        <a:lstStyle/>
        <a:p>
          <a:endParaRPr lang="en-US"/>
        </a:p>
      </dgm:t>
    </dgm:pt>
    <dgm:pt modelId="{2F40DB1E-0950-4016-A382-0CDEBEFBF613}" type="sibTrans" cxnId="{D9AACF5A-3F8E-418D-9455-806227D9D896}">
      <dgm:prSet/>
      <dgm:spPr/>
      <dgm:t>
        <a:bodyPr/>
        <a:lstStyle/>
        <a:p>
          <a:endParaRPr lang="en-US"/>
        </a:p>
      </dgm:t>
    </dgm:pt>
    <dgm:pt modelId="{F1213B0D-D703-486A-9574-6EB7A6A2EDE2}">
      <dgm:prSet phldrT="[Text]"/>
      <dgm:spPr/>
      <dgm:t>
        <a:bodyPr/>
        <a:lstStyle/>
        <a:p>
          <a:r>
            <a:rPr lang="en-US" dirty="0" smtClean="0"/>
            <a:t>Limited Analysis</a:t>
          </a:r>
          <a:endParaRPr lang="en-US" dirty="0"/>
        </a:p>
      </dgm:t>
    </dgm:pt>
    <dgm:pt modelId="{C7A7B031-0431-4AC2-922E-8124DC44E1A2}" type="parTrans" cxnId="{A50840E5-8E8B-4702-B73F-9B1F2A16FB16}">
      <dgm:prSet/>
      <dgm:spPr/>
      <dgm:t>
        <a:bodyPr/>
        <a:lstStyle/>
        <a:p>
          <a:endParaRPr lang="en-US"/>
        </a:p>
      </dgm:t>
    </dgm:pt>
    <dgm:pt modelId="{A1141211-03D7-4AA6-BDF3-21DDEBC528C8}" type="sibTrans" cxnId="{A50840E5-8E8B-4702-B73F-9B1F2A16FB16}">
      <dgm:prSet/>
      <dgm:spPr/>
      <dgm:t>
        <a:bodyPr/>
        <a:lstStyle/>
        <a:p>
          <a:endParaRPr lang="en-US"/>
        </a:p>
      </dgm:t>
    </dgm:pt>
    <dgm:pt modelId="{DFF0AFA5-0E0C-4191-821E-45A59DE9C6A4}">
      <dgm:prSet/>
      <dgm:spPr/>
      <dgm:t>
        <a:bodyPr/>
        <a:lstStyle/>
        <a:p>
          <a:r>
            <a:rPr lang="en-US" dirty="0" smtClean="0"/>
            <a:t>Cost Allocations</a:t>
          </a:r>
          <a:endParaRPr lang="en-US" dirty="0"/>
        </a:p>
      </dgm:t>
    </dgm:pt>
    <dgm:pt modelId="{46BBFA74-02C5-48FA-A9D6-214BB5779452}" type="parTrans" cxnId="{C766227B-FB5B-4E44-A80C-9BBCD9F52831}">
      <dgm:prSet/>
      <dgm:spPr/>
      <dgm:t>
        <a:bodyPr/>
        <a:lstStyle/>
        <a:p>
          <a:endParaRPr lang="en-US"/>
        </a:p>
      </dgm:t>
    </dgm:pt>
    <dgm:pt modelId="{BE74933D-DCEF-4AB9-A56D-542646529D4D}" type="sibTrans" cxnId="{C766227B-FB5B-4E44-A80C-9BBCD9F52831}">
      <dgm:prSet/>
      <dgm:spPr/>
      <dgm:t>
        <a:bodyPr/>
        <a:lstStyle/>
        <a:p>
          <a:endParaRPr lang="en-US"/>
        </a:p>
      </dgm:t>
    </dgm:pt>
    <dgm:pt modelId="{AB4F0F16-9A74-46F8-B05F-61CA05917D99}">
      <dgm:prSet/>
      <dgm:spPr/>
      <dgm:t>
        <a:bodyPr/>
        <a:lstStyle/>
        <a:p>
          <a:r>
            <a:rPr lang="en-US" dirty="0" smtClean="0"/>
            <a:t>Cost Centers</a:t>
          </a:r>
          <a:endParaRPr lang="en-US" dirty="0"/>
        </a:p>
      </dgm:t>
    </dgm:pt>
    <dgm:pt modelId="{E1B3BC65-385E-4377-9DD8-636920C33DC4}" type="parTrans" cxnId="{8E467DB5-3187-4E81-8E21-43E3AF8E0DC3}">
      <dgm:prSet/>
      <dgm:spPr/>
      <dgm:t>
        <a:bodyPr/>
        <a:lstStyle/>
        <a:p>
          <a:endParaRPr lang="en-US"/>
        </a:p>
      </dgm:t>
    </dgm:pt>
    <dgm:pt modelId="{98F5EB76-6123-4731-8735-70924B9CA197}" type="sibTrans" cxnId="{8E467DB5-3187-4E81-8E21-43E3AF8E0DC3}">
      <dgm:prSet/>
      <dgm:spPr/>
      <dgm:t>
        <a:bodyPr/>
        <a:lstStyle/>
        <a:p>
          <a:endParaRPr lang="en-US"/>
        </a:p>
      </dgm:t>
    </dgm:pt>
    <dgm:pt modelId="{B4EC8B13-0F86-41C6-A3FA-ADDC8D8DA6F5}">
      <dgm:prSet/>
      <dgm:spPr/>
      <dgm:t>
        <a:bodyPr/>
        <a:lstStyle/>
        <a:p>
          <a:r>
            <a:rPr lang="en-US" dirty="0" smtClean="0"/>
            <a:t>Cost Drivers</a:t>
          </a:r>
          <a:endParaRPr lang="en-US" dirty="0"/>
        </a:p>
      </dgm:t>
    </dgm:pt>
    <dgm:pt modelId="{837F0831-2C48-4A60-A249-1A03F3491DD5}" type="parTrans" cxnId="{D3814F5F-09FF-48FE-A17E-EE1FA6EBFE85}">
      <dgm:prSet/>
      <dgm:spPr/>
      <dgm:t>
        <a:bodyPr/>
        <a:lstStyle/>
        <a:p>
          <a:endParaRPr lang="en-US"/>
        </a:p>
      </dgm:t>
    </dgm:pt>
    <dgm:pt modelId="{234F7CDC-A70F-4AF4-B4EC-E98101EE01AE}" type="sibTrans" cxnId="{D3814F5F-09FF-48FE-A17E-EE1FA6EBFE85}">
      <dgm:prSet/>
      <dgm:spPr/>
      <dgm:t>
        <a:bodyPr/>
        <a:lstStyle/>
        <a:p>
          <a:endParaRPr lang="en-US"/>
        </a:p>
      </dgm:t>
    </dgm:pt>
    <dgm:pt modelId="{36CDD164-B8D3-44C3-8E85-7CEB45C7A6A6}">
      <dgm:prSet phldrT="[Text]"/>
      <dgm:spPr/>
      <dgm:t>
        <a:bodyPr/>
        <a:lstStyle/>
        <a:p>
          <a:r>
            <a:rPr lang="en-US" dirty="0" smtClean="0"/>
            <a:t>Cost Planning</a:t>
          </a:r>
          <a:endParaRPr lang="en-US" dirty="0"/>
        </a:p>
      </dgm:t>
    </dgm:pt>
    <dgm:pt modelId="{A64E5DE8-B18B-423D-9BD6-01AD982C84D7}" type="parTrans" cxnId="{5656B8D2-C4B3-4AC8-8F1D-D1470FF68D76}">
      <dgm:prSet/>
      <dgm:spPr/>
      <dgm:t>
        <a:bodyPr/>
        <a:lstStyle/>
        <a:p>
          <a:endParaRPr lang="en-US"/>
        </a:p>
      </dgm:t>
    </dgm:pt>
    <dgm:pt modelId="{E295A3ED-2143-41BD-885E-779497EF94C7}" type="sibTrans" cxnId="{5656B8D2-C4B3-4AC8-8F1D-D1470FF68D76}">
      <dgm:prSet/>
      <dgm:spPr/>
      <dgm:t>
        <a:bodyPr/>
        <a:lstStyle/>
        <a:p>
          <a:endParaRPr lang="en-US"/>
        </a:p>
      </dgm:t>
    </dgm:pt>
    <dgm:pt modelId="{8CB1F3CD-9492-4682-A810-4AE427A7D073}">
      <dgm:prSet phldrT="[Text]"/>
      <dgm:spPr/>
      <dgm:t>
        <a:bodyPr/>
        <a:lstStyle/>
        <a:p>
          <a:r>
            <a:rPr lang="en-US" dirty="0" smtClean="0"/>
            <a:t>Cost Control</a:t>
          </a:r>
          <a:endParaRPr lang="en-US" dirty="0"/>
        </a:p>
      </dgm:t>
    </dgm:pt>
    <dgm:pt modelId="{513788F0-F333-4293-8E50-415FE1B6CF2B}" type="parTrans" cxnId="{0B6D8C2A-71D0-41ED-B48E-7622CAB71FBC}">
      <dgm:prSet/>
      <dgm:spPr/>
      <dgm:t>
        <a:bodyPr/>
        <a:lstStyle/>
        <a:p>
          <a:endParaRPr lang="en-US"/>
        </a:p>
      </dgm:t>
    </dgm:pt>
    <dgm:pt modelId="{2C7834A5-0875-4601-B807-2C7875503246}" type="sibTrans" cxnId="{0B6D8C2A-71D0-41ED-B48E-7622CAB71FBC}">
      <dgm:prSet/>
      <dgm:spPr/>
      <dgm:t>
        <a:bodyPr/>
        <a:lstStyle/>
        <a:p>
          <a:endParaRPr lang="en-US"/>
        </a:p>
      </dgm:t>
    </dgm:pt>
    <dgm:pt modelId="{0FD29020-1FEA-4846-BF98-50A2D8F1F476}">
      <dgm:prSet phldrT="[Text]"/>
      <dgm:spPr/>
      <dgm:t>
        <a:bodyPr/>
        <a:lstStyle/>
        <a:p>
          <a:r>
            <a:rPr lang="en-US" dirty="0" smtClean="0"/>
            <a:t>Feedback and corrective action</a:t>
          </a:r>
          <a:endParaRPr lang="en-US" dirty="0"/>
        </a:p>
      </dgm:t>
    </dgm:pt>
    <dgm:pt modelId="{C846B17C-3396-455C-8337-76FD5C0035E2}" type="parTrans" cxnId="{7AD5C5AE-BE78-41E4-B25D-06F42A562465}">
      <dgm:prSet/>
      <dgm:spPr/>
      <dgm:t>
        <a:bodyPr/>
        <a:lstStyle/>
        <a:p>
          <a:endParaRPr lang="en-US"/>
        </a:p>
      </dgm:t>
    </dgm:pt>
    <dgm:pt modelId="{D779CF5D-57C1-4284-A3DF-B3679E6B1F2B}" type="sibTrans" cxnId="{7AD5C5AE-BE78-41E4-B25D-06F42A562465}">
      <dgm:prSet/>
      <dgm:spPr/>
      <dgm:t>
        <a:bodyPr/>
        <a:lstStyle/>
        <a:p>
          <a:endParaRPr lang="en-US"/>
        </a:p>
      </dgm:t>
    </dgm:pt>
    <dgm:pt modelId="{AB5F1994-2E28-472F-96FE-CC78CEFF2F78}">
      <dgm:prSet phldrT="[Text]"/>
      <dgm:spPr/>
      <dgm:t>
        <a:bodyPr/>
        <a:lstStyle/>
        <a:p>
          <a:r>
            <a:rPr lang="en-US" dirty="0" smtClean="0"/>
            <a:t>Goals, results and predictive tools</a:t>
          </a:r>
          <a:endParaRPr lang="en-US" dirty="0"/>
        </a:p>
      </dgm:t>
    </dgm:pt>
    <dgm:pt modelId="{CED65D3B-BD40-4F2F-BEEF-C8EA4DC98B0F}" type="parTrans" cxnId="{B2AD754A-73F0-4924-9329-50D9444E4885}">
      <dgm:prSet/>
      <dgm:spPr/>
      <dgm:t>
        <a:bodyPr/>
        <a:lstStyle/>
        <a:p>
          <a:endParaRPr lang="en-US"/>
        </a:p>
      </dgm:t>
    </dgm:pt>
    <dgm:pt modelId="{26BEF8F4-5458-4A05-818D-2F1727BEB49F}" type="sibTrans" cxnId="{B2AD754A-73F0-4924-9329-50D9444E4885}">
      <dgm:prSet/>
      <dgm:spPr/>
      <dgm:t>
        <a:bodyPr/>
        <a:lstStyle/>
        <a:p>
          <a:endParaRPr lang="en-US"/>
        </a:p>
      </dgm:t>
    </dgm:pt>
    <dgm:pt modelId="{8E0D92EE-08E7-4D8B-949E-5FD02F9D64CA}" type="pres">
      <dgm:prSet presAssocID="{11B00593-A99E-4B80-BA48-0026D47896A1}" presName="arrowDiagram" presStyleCnt="0">
        <dgm:presLayoutVars>
          <dgm:chMax val="5"/>
          <dgm:dir/>
          <dgm:resizeHandles val="exact"/>
        </dgm:presLayoutVars>
      </dgm:prSet>
      <dgm:spPr/>
    </dgm:pt>
    <dgm:pt modelId="{5F185C6D-F58B-4EE9-8502-55EFFD5BE159}" type="pres">
      <dgm:prSet presAssocID="{11B00593-A99E-4B80-BA48-0026D47896A1}" presName="arrow" presStyleLbl="bgShp" presStyleIdx="0" presStyleCnt="1"/>
      <dgm:spPr>
        <a:gradFill rotWithShape="0">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dgm:spPr>
    </dgm:pt>
    <dgm:pt modelId="{6BAF50F2-7095-41E4-B3E2-EF16B8013534}" type="pres">
      <dgm:prSet presAssocID="{11B00593-A99E-4B80-BA48-0026D47896A1}" presName="arrowDiagram3" presStyleCnt="0"/>
      <dgm:spPr/>
    </dgm:pt>
    <dgm:pt modelId="{5BB90FF4-5D46-45FC-9ADB-C630F304A748}" type="pres">
      <dgm:prSet presAssocID="{3088D6DA-F128-44E2-9876-D9A7244735B1}" presName="bullet3a" presStyleLbl="node1" presStyleIdx="0" presStyleCnt="3"/>
      <dgm:spPr/>
    </dgm:pt>
    <dgm:pt modelId="{6FA8568B-9E99-4373-BC61-AAB809D62C42}" type="pres">
      <dgm:prSet presAssocID="{3088D6DA-F128-44E2-9876-D9A7244735B1}" presName="textBox3a" presStyleLbl="revTx" presStyleIdx="0" presStyleCnt="3" custScaleX="119319" custScaleY="92691" custLinFactNeighborX="17066" custLinFactNeighborY="-1926">
        <dgm:presLayoutVars>
          <dgm:bulletEnabled val="1"/>
        </dgm:presLayoutVars>
      </dgm:prSet>
      <dgm:spPr/>
      <dgm:t>
        <a:bodyPr/>
        <a:lstStyle/>
        <a:p>
          <a:endParaRPr lang="en-US"/>
        </a:p>
      </dgm:t>
    </dgm:pt>
    <dgm:pt modelId="{CA4E1AC0-CDAE-4E9C-ABCD-A940EA52F35B}" type="pres">
      <dgm:prSet presAssocID="{B1770F5F-35ED-432C-BB26-93612051C4CA}" presName="bullet3b" presStyleLbl="node1" presStyleIdx="1" presStyleCnt="3"/>
      <dgm:spPr/>
    </dgm:pt>
    <dgm:pt modelId="{C5BDCA9C-9E9E-45F0-90FF-3497DD55A411}" type="pres">
      <dgm:prSet presAssocID="{B1770F5F-35ED-432C-BB26-93612051C4CA}" presName="textBox3b" presStyleLbl="revTx" presStyleIdx="1" presStyleCnt="3" custScaleX="117608" custScaleY="46632" custLinFactNeighborX="16801" custLinFactNeighborY="-24526">
        <dgm:presLayoutVars>
          <dgm:bulletEnabled val="1"/>
        </dgm:presLayoutVars>
      </dgm:prSet>
      <dgm:spPr/>
      <dgm:t>
        <a:bodyPr/>
        <a:lstStyle/>
        <a:p>
          <a:endParaRPr lang="en-US"/>
        </a:p>
      </dgm:t>
    </dgm:pt>
    <dgm:pt modelId="{9B5F7D5C-E441-4E8A-A2A1-5A5E4FAFB562}" type="pres">
      <dgm:prSet presAssocID="{BDF1514D-F36C-440F-B72B-CDC85C939B4A}" presName="bullet3c" presStyleLbl="node1" presStyleIdx="2" presStyleCnt="3"/>
      <dgm:spPr/>
    </dgm:pt>
    <dgm:pt modelId="{097685E8-9489-4AF6-8D97-6BD4DC22D75C}" type="pres">
      <dgm:prSet presAssocID="{BDF1514D-F36C-440F-B72B-CDC85C939B4A}" presName="textBox3c" presStyleLbl="revTx" presStyleIdx="2" presStyleCnt="3" custScaleX="151077" custScaleY="48944" custLinFactNeighborX="28326" custLinFactNeighborY="-27640">
        <dgm:presLayoutVars>
          <dgm:bulletEnabled val="1"/>
        </dgm:presLayoutVars>
      </dgm:prSet>
      <dgm:spPr/>
      <dgm:t>
        <a:bodyPr/>
        <a:lstStyle/>
        <a:p>
          <a:endParaRPr lang="en-US"/>
        </a:p>
      </dgm:t>
    </dgm:pt>
  </dgm:ptLst>
  <dgm:cxnLst>
    <dgm:cxn modelId="{7AD5C5AE-BE78-41E4-B25D-06F42A562465}" srcId="{BDF1514D-F36C-440F-B72B-CDC85C939B4A}" destId="{0FD29020-1FEA-4846-BF98-50A2D8F1F476}" srcOrd="2" destOrd="0" parTransId="{C846B17C-3396-455C-8337-76FD5C0035E2}" sibTransId="{D779CF5D-57C1-4284-A3DF-B3679E6B1F2B}"/>
    <dgm:cxn modelId="{EE08AD70-F4EE-4649-989C-3B42B7D53776}" type="presOf" srcId="{BDF1514D-F36C-440F-B72B-CDC85C939B4A}" destId="{097685E8-9489-4AF6-8D97-6BD4DC22D75C}" srcOrd="0" destOrd="0" presId="urn:microsoft.com/office/officeart/2005/8/layout/arrow2"/>
    <dgm:cxn modelId="{840003F7-806D-4C0F-87AB-BF6DEC15278C}" type="presOf" srcId="{11B00593-A99E-4B80-BA48-0026D47896A1}" destId="{8E0D92EE-08E7-4D8B-949E-5FD02F9D64CA}" srcOrd="0" destOrd="0" presId="urn:microsoft.com/office/officeart/2005/8/layout/arrow2"/>
    <dgm:cxn modelId="{A923B1C0-4744-4628-A501-F6EBE35458F2}" type="presOf" srcId="{36CDD164-B8D3-44C3-8E85-7CEB45C7A6A6}" destId="{097685E8-9489-4AF6-8D97-6BD4DC22D75C}" srcOrd="0" destOrd="1" presId="urn:microsoft.com/office/officeart/2005/8/layout/arrow2"/>
    <dgm:cxn modelId="{7505F06E-CC0D-49CA-ABB8-95BCA98DC424}" type="presOf" srcId="{B1770F5F-35ED-432C-BB26-93612051C4CA}" destId="{C5BDCA9C-9E9E-45F0-90FF-3497DD55A411}" srcOrd="0" destOrd="0" presId="urn:microsoft.com/office/officeart/2005/8/layout/arrow2"/>
    <dgm:cxn modelId="{0D20021D-D3B6-490C-B0CF-1684AEAADEB0}" srcId="{3088D6DA-F128-44E2-9876-D9A7244735B1}" destId="{41685FC2-CFFB-4D66-A3DA-D9348DD90449}" srcOrd="2" destOrd="0" parTransId="{681EF65A-E3DD-48E9-BBA8-669F402154C2}" sibTransId="{347E78D7-211D-4AF6-A919-678C4188BD86}"/>
    <dgm:cxn modelId="{750A93A4-1694-4E37-905D-228B3442A6B8}" type="presOf" srcId="{F1213B0D-D703-486A-9574-6EB7A6A2EDE2}" destId="{6FA8568B-9E99-4373-BC61-AAB809D62C42}" srcOrd="0" destOrd="5" presId="urn:microsoft.com/office/officeart/2005/8/layout/arrow2"/>
    <dgm:cxn modelId="{6A6327C3-8F5C-4A1A-8F19-2D338D64541B}" type="presOf" srcId="{B4EC8B13-0F86-41C6-A3FA-ADDC8D8DA6F5}" destId="{C5BDCA9C-9E9E-45F0-90FF-3497DD55A411}" srcOrd="0" destOrd="3" presId="urn:microsoft.com/office/officeart/2005/8/layout/arrow2"/>
    <dgm:cxn modelId="{B2AD754A-73F0-4924-9329-50D9444E4885}" srcId="{BDF1514D-F36C-440F-B72B-CDC85C939B4A}" destId="{AB5F1994-2E28-472F-96FE-CC78CEFF2F78}" srcOrd="3" destOrd="0" parTransId="{CED65D3B-BD40-4F2F-BEEF-C8EA4DC98B0F}" sibTransId="{26BEF8F4-5458-4A05-818D-2F1727BEB49F}"/>
    <dgm:cxn modelId="{860859C6-ED2F-4839-B06F-08AB4226C06C}" type="presOf" srcId="{D6840012-C306-4575-9FE3-E8B987296807}" destId="{6FA8568B-9E99-4373-BC61-AAB809D62C42}" srcOrd="0" destOrd="2" presId="urn:microsoft.com/office/officeart/2005/8/layout/arrow2"/>
    <dgm:cxn modelId="{D3814F5F-09FF-48FE-A17E-EE1FA6EBFE85}" srcId="{B1770F5F-35ED-432C-BB26-93612051C4CA}" destId="{B4EC8B13-0F86-41C6-A3FA-ADDC8D8DA6F5}" srcOrd="2" destOrd="0" parTransId="{837F0831-2C48-4A60-A249-1A03F3491DD5}" sibTransId="{234F7CDC-A70F-4AF4-B4EC-E98101EE01AE}"/>
    <dgm:cxn modelId="{B08B0BF3-51D1-406B-9244-5BF3A69834BA}" type="presOf" srcId="{299F625D-14B4-43A1-A509-8CCB9F37F39D}" destId="{6FA8568B-9E99-4373-BC61-AAB809D62C42}" srcOrd="0" destOrd="1" presId="urn:microsoft.com/office/officeart/2005/8/layout/arrow2"/>
    <dgm:cxn modelId="{973DA339-60BF-4B39-A877-6C1B862574C4}" srcId="{11B00593-A99E-4B80-BA48-0026D47896A1}" destId="{3088D6DA-F128-44E2-9876-D9A7244735B1}" srcOrd="0" destOrd="0" parTransId="{532B5D44-3D32-4D37-9B6A-E55A93ACAB49}" sibTransId="{552381E2-3C59-43D7-B9FC-C3C947545707}"/>
    <dgm:cxn modelId="{5656B8D2-C4B3-4AC8-8F1D-D1470FF68D76}" srcId="{BDF1514D-F36C-440F-B72B-CDC85C939B4A}" destId="{36CDD164-B8D3-44C3-8E85-7CEB45C7A6A6}" srcOrd="0" destOrd="0" parTransId="{A64E5DE8-B18B-423D-9BD6-01AD982C84D7}" sibTransId="{E295A3ED-2143-41BD-885E-779497EF94C7}"/>
    <dgm:cxn modelId="{54055060-6D9E-4F96-90A9-7B1C6A85B29B}" type="presOf" srcId="{AB4F0F16-9A74-46F8-B05F-61CA05917D99}" destId="{C5BDCA9C-9E9E-45F0-90FF-3497DD55A411}" srcOrd="0" destOrd="2" presId="urn:microsoft.com/office/officeart/2005/8/layout/arrow2"/>
    <dgm:cxn modelId="{AB674EB6-344C-4A38-977D-0CC3E484CFBC}" type="presOf" srcId="{41685FC2-CFFB-4D66-A3DA-D9348DD90449}" destId="{6FA8568B-9E99-4373-BC61-AAB809D62C42}" srcOrd="0" destOrd="3" presId="urn:microsoft.com/office/officeart/2005/8/layout/arrow2"/>
    <dgm:cxn modelId="{A50840E5-8E8B-4702-B73F-9B1F2A16FB16}" srcId="{3088D6DA-F128-44E2-9876-D9A7244735B1}" destId="{F1213B0D-D703-486A-9574-6EB7A6A2EDE2}" srcOrd="4" destOrd="0" parTransId="{C7A7B031-0431-4AC2-922E-8124DC44E1A2}" sibTransId="{A1141211-03D7-4AA6-BDF3-21DDEBC528C8}"/>
    <dgm:cxn modelId="{283E75EE-4E87-4E02-8D94-F8F09606A0A0}" srcId="{11B00593-A99E-4B80-BA48-0026D47896A1}" destId="{BDF1514D-F36C-440F-B72B-CDC85C939B4A}" srcOrd="2" destOrd="0" parTransId="{006E0572-1E6B-4A32-87F1-46152639269B}" sibTransId="{D8645850-6E03-4C51-9BA4-B9A14C891C69}"/>
    <dgm:cxn modelId="{C2B3042E-6BB9-4C52-B410-0195F65F0301}" srcId="{11B00593-A99E-4B80-BA48-0026D47896A1}" destId="{B1770F5F-35ED-432C-BB26-93612051C4CA}" srcOrd="1" destOrd="0" parTransId="{8F17C247-758A-4FCA-A56E-369D1DF94D25}" sibTransId="{3BAFE51B-DC98-4F91-AA3A-7FC20F8BD4EE}"/>
    <dgm:cxn modelId="{8E467DB5-3187-4E81-8E21-43E3AF8E0DC3}" srcId="{B1770F5F-35ED-432C-BB26-93612051C4CA}" destId="{AB4F0F16-9A74-46F8-B05F-61CA05917D99}" srcOrd="1" destOrd="0" parTransId="{E1B3BC65-385E-4377-9DD8-636920C33DC4}" sibTransId="{98F5EB76-6123-4731-8735-70924B9CA197}"/>
    <dgm:cxn modelId="{4B419DCB-C9D6-47C8-966A-153654A9B45E}" srcId="{3088D6DA-F128-44E2-9876-D9A7244735B1}" destId="{D6840012-C306-4575-9FE3-E8B987296807}" srcOrd="1" destOrd="0" parTransId="{1EAC7DDA-75D4-4D41-9B23-B841E1A549E5}" sibTransId="{4150B75A-790C-46BA-AFE6-CF16F761B1BD}"/>
    <dgm:cxn modelId="{D68F25CD-6E93-41ED-ACD1-BBFE817685C9}" type="presOf" srcId="{3088D6DA-F128-44E2-9876-D9A7244735B1}" destId="{6FA8568B-9E99-4373-BC61-AAB809D62C42}" srcOrd="0" destOrd="0" presId="urn:microsoft.com/office/officeart/2005/8/layout/arrow2"/>
    <dgm:cxn modelId="{0B6D8C2A-71D0-41ED-B48E-7622CAB71FBC}" srcId="{BDF1514D-F36C-440F-B72B-CDC85C939B4A}" destId="{8CB1F3CD-9492-4682-A810-4AE427A7D073}" srcOrd="1" destOrd="0" parTransId="{513788F0-F333-4293-8E50-415FE1B6CF2B}" sibTransId="{2C7834A5-0875-4601-B807-2C7875503246}"/>
    <dgm:cxn modelId="{80FD289F-6056-400C-98E4-4F69BC328567}" type="presOf" srcId="{BA4AFFEA-F53C-4726-A51C-B69CA81E3DD0}" destId="{6FA8568B-9E99-4373-BC61-AAB809D62C42}" srcOrd="0" destOrd="4" presId="urn:microsoft.com/office/officeart/2005/8/layout/arrow2"/>
    <dgm:cxn modelId="{7EC21A8D-2CA1-4426-87C2-14229B9BE8AE}" type="presOf" srcId="{DFF0AFA5-0E0C-4191-821E-45A59DE9C6A4}" destId="{C5BDCA9C-9E9E-45F0-90FF-3497DD55A411}" srcOrd="0" destOrd="1" presId="urn:microsoft.com/office/officeart/2005/8/layout/arrow2"/>
    <dgm:cxn modelId="{E335C966-7C48-4DDD-BADF-D062BCB53F61}" srcId="{3088D6DA-F128-44E2-9876-D9A7244735B1}" destId="{299F625D-14B4-43A1-A509-8CCB9F37F39D}" srcOrd="0" destOrd="0" parTransId="{ABEB22AD-BF53-41F9-97A7-2D62A5548B34}" sibTransId="{2E8679D4-84C3-4F52-B391-79D6CA212296}"/>
    <dgm:cxn modelId="{C766227B-FB5B-4E44-A80C-9BBCD9F52831}" srcId="{B1770F5F-35ED-432C-BB26-93612051C4CA}" destId="{DFF0AFA5-0E0C-4191-821E-45A59DE9C6A4}" srcOrd="0" destOrd="0" parTransId="{46BBFA74-02C5-48FA-A9D6-214BB5779452}" sibTransId="{BE74933D-DCEF-4AB9-A56D-542646529D4D}"/>
    <dgm:cxn modelId="{7CBCE3FF-97AE-40A2-BAF3-6A2B0D7C353B}" type="presOf" srcId="{0FD29020-1FEA-4846-BF98-50A2D8F1F476}" destId="{097685E8-9489-4AF6-8D97-6BD4DC22D75C}" srcOrd="0" destOrd="3" presId="urn:microsoft.com/office/officeart/2005/8/layout/arrow2"/>
    <dgm:cxn modelId="{425B12C1-C358-484F-8248-8A35A8B02829}" type="presOf" srcId="{AB5F1994-2E28-472F-96FE-CC78CEFF2F78}" destId="{097685E8-9489-4AF6-8D97-6BD4DC22D75C}" srcOrd="0" destOrd="4" presId="urn:microsoft.com/office/officeart/2005/8/layout/arrow2"/>
    <dgm:cxn modelId="{D9AACF5A-3F8E-418D-9455-806227D9D896}" srcId="{3088D6DA-F128-44E2-9876-D9A7244735B1}" destId="{BA4AFFEA-F53C-4726-A51C-B69CA81E3DD0}" srcOrd="3" destOrd="0" parTransId="{652B237C-1668-4A02-BA87-5B79C2D9A222}" sibTransId="{2F40DB1E-0950-4016-A382-0CDEBEFBF613}"/>
    <dgm:cxn modelId="{D300DAE4-248A-41C3-A2F5-20A6E6DDEF2C}" type="presOf" srcId="{8CB1F3CD-9492-4682-A810-4AE427A7D073}" destId="{097685E8-9489-4AF6-8D97-6BD4DC22D75C}" srcOrd="0" destOrd="2" presId="urn:microsoft.com/office/officeart/2005/8/layout/arrow2"/>
    <dgm:cxn modelId="{71150F5B-1CB5-47A8-BDBA-4FD667AE55E3}" type="presParOf" srcId="{8E0D92EE-08E7-4D8B-949E-5FD02F9D64CA}" destId="{5F185C6D-F58B-4EE9-8502-55EFFD5BE159}" srcOrd="0" destOrd="0" presId="urn:microsoft.com/office/officeart/2005/8/layout/arrow2"/>
    <dgm:cxn modelId="{E36CF075-C987-4D41-A978-362EFE6B5E56}" type="presParOf" srcId="{8E0D92EE-08E7-4D8B-949E-5FD02F9D64CA}" destId="{6BAF50F2-7095-41E4-B3E2-EF16B8013534}" srcOrd="1" destOrd="0" presId="urn:microsoft.com/office/officeart/2005/8/layout/arrow2"/>
    <dgm:cxn modelId="{E7217EF6-2EC3-46CC-A621-C069424813E0}" type="presParOf" srcId="{6BAF50F2-7095-41E4-B3E2-EF16B8013534}" destId="{5BB90FF4-5D46-45FC-9ADB-C630F304A748}" srcOrd="0" destOrd="0" presId="urn:microsoft.com/office/officeart/2005/8/layout/arrow2"/>
    <dgm:cxn modelId="{4843D5AF-41C6-4EA3-97C9-390B862A09B5}" type="presParOf" srcId="{6BAF50F2-7095-41E4-B3E2-EF16B8013534}" destId="{6FA8568B-9E99-4373-BC61-AAB809D62C42}" srcOrd="1" destOrd="0" presId="urn:microsoft.com/office/officeart/2005/8/layout/arrow2"/>
    <dgm:cxn modelId="{CE543858-6756-4B69-8F26-215918376CC8}" type="presParOf" srcId="{6BAF50F2-7095-41E4-B3E2-EF16B8013534}" destId="{CA4E1AC0-CDAE-4E9C-ABCD-A940EA52F35B}" srcOrd="2" destOrd="0" presId="urn:microsoft.com/office/officeart/2005/8/layout/arrow2"/>
    <dgm:cxn modelId="{F07609A8-8A6D-4CD4-9B3C-13CBE8B2219F}" type="presParOf" srcId="{6BAF50F2-7095-41E4-B3E2-EF16B8013534}" destId="{C5BDCA9C-9E9E-45F0-90FF-3497DD55A411}" srcOrd="3" destOrd="0" presId="urn:microsoft.com/office/officeart/2005/8/layout/arrow2"/>
    <dgm:cxn modelId="{BDA79608-97A8-49A0-A57A-27B1B95DEF1A}" type="presParOf" srcId="{6BAF50F2-7095-41E4-B3E2-EF16B8013534}" destId="{9B5F7D5C-E441-4E8A-A2A1-5A5E4FAFB562}" srcOrd="4" destOrd="0" presId="urn:microsoft.com/office/officeart/2005/8/layout/arrow2"/>
    <dgm:cxn modelId="{5A6EB1E6-ADD9-4578-86E0-31286D314B43}" type="presParOf" srcId="{6BAF50F2-7095-41E4-B3E2-EF16B8013534}" destId="{097685E8-9489-4AF6-8D97-6BD4DC22D75C}"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469586"/>
          </a:xfrm>
          <a:prstGeom prst="rect">
            <a:avLst/>
          </a:prstGeom>
        </p:spPr>
        <p:txBody>
          <a:bodyPr vert="horz" lIns="91551" tIns="45775" rIns="91551" bIns="45775" rtlCol="0"/>
          <a:lstStyle>
            <a:lvl1pPr algn="l" eaLnBrk="0" hangingPunct="0">
              <a:lnSpc>
                <a:spcPct val="130000"/>
              </a:lnSpc>
              <a:buFontTx/>
              <a:buChar char="•"/>
              <a:defRPr sz="1300">
                <a:cs typeface="+mn-cs"/>
              </a:defRPr>
            </a:lvl1pPr>
          </a:lstStyle>
          <a:p>
            <a:pPr>
              <a:defRPr/>
            </a:pPr>
            <a:endParaRPr lang="en-US"/>
          </a:p>
        </p:txBody>
      </p:sp>
      <p:sp>
        <p:nvSpPr>
          <p:cNvPr id="3" name="Date Placeholder 2"/>
          <p:cNvSpPr>
            <a:spLocks noGrp="1"/>
          </p:cNvSpPr>
          <p:nvPr>
            <p:ph type="dt" sz="quarter" idx="1"/>
          </p:nvPr>
        </p:nvSpPr>
        <p:spPr>
          <a:xfrm>
            <a:off x="4021294" y="0"/>
            <a:ext cx="3076363" cy="469586"/>
          </a:xfrm>
          <a:prstGeom prst="rect">
            <a:avLst/>
          </a:prstGeom>
        </p:spPr>
        <p:txBody>
          <a:bodyPr vert="horz" lIns="91551" tIns="45775" rIns="91551" bIns="45775" rtlCol="0"/>
          <a:lstStyle>
            <a:lvl1pPr algn="r" eaLnBrk="0" hangingPunct="0">
              <a:lnSpc>
                <a:spcPct val="130000"/>
              </a:lnSpc>
              <a:buFontTx/>
              <a:buChar char="•"/>
              <a:defRPr sz="1300">
                <a:cs typeface="+mn-cs"/>
              </a:defRPr>
            </a:lvl1pPr>
          </a:lstStyle>
          <a:p>
            <a:pPr>
              <a:defRPr/>
            </a:pPr>
            <a:fld id="{9E0D57E1-9326-4EFC-B99D-5E294F17DC67}" type="datetimeFigureOut">
              <a:rPr lang="en-US"/>
              <a:pPr>
                <a:defRPr/>
              </a:pPr>
              <a:t>7/17/2013</a:t>
            </a:fld>
            <a:endParaRPr lang="en-US"/>
          </a:p>
        </p:txBody>
      </p:sp>
      <p:sp>
        <p:nvSpPr>
          <p:cNvPr id="4" name="Footer Placeholder 3"/>
          <p:cNvSpPr>
            <a:spLocks noGrp="1"/>
          </p:cNvSpPr>
          <p:nvPr>
            <p:ph type="ftr" sz="quarter" idx="2"/>
          </p:nvPr>
        </p:nvSpPr>
        <p:spPr>
          <a:xfrm>
            <a:off x="0" y="8914112"/>
            <a:ext cx="3076363" cy="469586"/>
          </a:xfrm>
          <a:prstGeom prst="rect">
            <a:avLst/>
          </a:prstGeom>
        </p:spPr>
        <p:txBody>
          <a:bodyPr vert="horz" lIns="91551" tIns="45775" rIns="91551" bIns="45775" rtlCol="0" anchor="b"/>
          <a:lstStyle>
            <a:lvl1pPr algn="l" eaLnBrk="0" hangingPunct="0">
              <a:lnSpc>
                <a:spcPct val="130000"/>
              </a:lnSpc>
              <a:buFontTx/>
              <a:buChar char="•"/>
              <a:defRPr sz="1300">
                <a:cs typeface="+mn-cs"/>
              </a:defRPr>
            </a:lvl1pPr>
          </a:lstStyle>
          <a:p>
            <a:pPr>
              <a:defRPr/>
            </a:pPr>
            <a:endParaRPr lang="en-US"/>
          </a:p>
        </p:txBody>
      </p:sp>
      <p:sp>
        <p:nvSpPr>
          <p:cNvPr id="5" name="Slide Number Placeholder 4"/>
          <p:cNvSpPr>
            <a:spLocks noGrp="1"/>
          </p:cNvSpPr>
          <p:nvPr>
            <p:ph type="sldNum" sz="quarter" idx="3"/>
          </p:nvPr>
        </p:nvSpPr>
        <p:spPr>
          <a:xfrm>
            <a:off x="4021294" y="8914112"/>
            <a:ext cx="3076363" cy="469586"/>
          </a:xfrm>
          <a:prstGeom prst="rect">
            <a:avLst/>
          </a:prstGeom>
        </p:spPr>
        <p:txBody>
          <a:bodyPr vert="horz" lIns="91551" tIns="45775" rIns="91551" bIns="45775" rtlCol="0" anchor="b"/>
          <a:lstStyle>
            <a:lvl1pPr algn="r" eaLnBrk="0" hangingPunct="0">
              <a:lnSpc>
                <a:spcPct val="130000"/>
              </a:lnSpc>
              <a:buFontTx/>
              <a:buChar char="•"/>
              <a:defRPr sz="1300">
                <a:cs typeface="+mn-cs"/>
              </a:defRPr>
            </a:lvl1pPr>
          </a:lstStyle>
          <a:p>
            <a:pPr>
              <a:defRPr/>
            </a:pPr>
            <a:fld id="{90FCECF0-0365-441E-98C4-7A3ED92B8AFE}" type="slidenum">
              <a:rPr lang="en-US"/>
              <a:pPr>
                <a:defRPr/>
              </a:pPr>
              <a:t>‹#›</a:t>
            </a:fld>
            <a:endParaRPr lang="en-US"/>
          </a:p>
        </p:txBody>
      </p:sp>
    </p:spTree>
    <p:extLst>
      <p:ext uri="{BB962C8B-B14F-4D97-AF65-F5344CB8AC3E}">
        <p14:creationId xmlns:p14="http://schemas.microsoft.com/office/powerpoint/2010/main" val="26328904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3076363" cy="467983"/>
          </a:xfrm>
          <a:prstGeom prst="rect">
            <a:avLst/>
          </a:prstGeom>
          <a:noFill/>
          <a:ln w="9525">
            <a:noFill/>
            <a:miter lim="800000"/>
            <a:headEnd/>
            <a:tailEnd/>
          </a:ln>
          <a:effectLst/>
        </p:spPr>
        <p:txBody>
          <a:bodyPr vert="horz" wrap="square" lIns="89073" tIns="44537" rIns="89073" bIns="44537" numCol="1" anchor="t" anchorCtr="0" compatLnSpc="1">
            <a:prstTxWarp prst="textNoShape">
              <a:avLst/>
            </a:prstTxWarp>
          </a:bodyPr>
          <a:lstStyle>
            <a:lvl1pPr algn="l" eaLnBrk="1" hangingPunct="1">
              <a:lnSpc>
                <a:spcPct val="100000"/>
              </a:lnSpc>
              <a:buClrTx/>
              <a:buFontTx/>
              <a:buNone/>
              <a:defRPr sz="1300" b="0">
                <a:latin typeface="Arial" pitchFamily="34" charset="0"/>
                <a:cs typeface="+mn-cs"/>
              </a:defRPr>
            </a:lvl1pPr>
          </a:lstStyle>
          <a:p>
            <a:pPr>
              <a:defRPr/>
            </a:pPr>
            <a:endParaRPr lang="en-US"/>
          </a:p>
        </p:txBody>
      </p:sp>
      <p:sp>
        <p:nvSpPr>
          <p:cNvPr id="39939" name="Rectangle 3"/>
          <p:cNvSpPr>
            <a:spLocks noGrp="1" noChangeArrowheads="1"/>
          </p:cNvSpPr>
          <p:nvPr>
            <p:ph type="dt" idx="1"/>
          </p:nvPr>
        </p:nvSpPr>
        <p:spPr bwMode="auto">
          <a:xfrm>
            <a:off x="4021294" y="0"/>
            <a:ext cx="3076363" cy="467983"/>
          </a:xfrm>
          <a:prstGeom prst="rect">
            <a:avLst/>
          </a:prstGeom>
          <a:noFill/>
          <a:ln w="9525">
            <a:noFill/>
            <a:miter lim="800000"/>
            <a:headEnd/>
            <a:tailEnd/>
          </a:ln>
          <a:effectLst/>
        </p:spPr>
        <p:txBody>
          <a:bodyPr vert="horz" wrap="square" lIns="89073" tIns="44537" rIns="89073" bIns="44537" numCol="1" anchor="t" anchorCtr="0" compatLnSpc="1">
            <a:prstTxWarp prst="textNoShape">
              <a:avLst/>
            </a:prstTxWarp>
          </a:bodyPr>
          <a:lstStyle>
            <a:lvl1pPr algn="r" eaLnBrk="1" hangingPunct="1">
              <a:lnSpc>
                <a:spcPct val="100000"/>
              </a:lnSpc>
              <a:buClrTx/>
              <a:buFontTx/>
              <a:buNone/>
              <a:defRPr sz="1300" b="0">
                <a:latin typeface="Arial" pitchFamily="34" charset="0"/>
                <a:cs typeface="+mn-cs"/>
              </a:defRPr>
            </a:lvl1pPr>
          </a:lstStyle>
          <a:p>
            <a:pPr>
              <a:defRPr/>
            </a:pPr>
            <a:endParaRPr lang="en-US"/>
          </a:p>
        </p:txBody>
      </p:sp>
      <p:sp>
        <p:nvSpPr>
          <p:cNvPr id="102404" name="Rectangle 4"/>
          <p:cNvSpPr>
            <a:spLocks noGrp="1" noRot="1" noChangeAspect="1" noChangeArrowheads="1" noTextEdit="1"/>
          </p:cNvSpPr>
          <p:nvPr>
            <p:ph type="sldImg" idx="2"/>
          </p:nvPr>
        </p:nvSpPr>
        <p:spPr bwMode="auto">
          <a:xfrm>
            <a:off x="1204913" y="704850"/>
            <a:ext cx="4689475" cy="3517900"/>
          </a:xfrm>
          <a:prstGeom prst="rect">
            <a:avLst/>
          </a:prstGeom>
          <a:noFill/>
          <a:ln w="9525">
            <a:solidFill>
              <a:srgbClr val="000000"/>
            </a:solidFill>
            <a:miter lim="800000"/>
            <a:headEnd/>
            <a:tailEnd/>
          </a:ln>
        </p:spPr>
      </p:sp>
      <p:sp>
        <p:nvSpPr>
          <p:cNvPr id="39941" name="Rectangle 5"/>
          <p:cNvSpPr>
            <a:spLocks noGrp="1" noChangeArrowheads="1"/>
          </p:cNvSpPr>
          <p:nvPr>
            <p:ph type="body" sz="quarter" idx="3"/>
          </p:nvPr>
        </p:nvSpPr>
        <p:spPr bwMode="auto">
          <a:xfrm>
            <a:off x="709930" y="4458659"/>
            <a:ext cx="5679440" cy="4221462"/>
          </a:xfrm>
          <a:prstGeom prst="rect">
            <a:avLst/>
          </a:prstGeom>
          <a:noFill/>
          <a:ln w="9525">
            <a:noFill/>
            <a:miter lim="800000"/>
            <a:headEnd/>
            <a:tailEnd/>
          </a:ln>
          <a:effectLst/>
        </p:spPr>
        <p:txBody>
          <a:bodyPr vert="horz" wrap="square" lIns="89073" tIns="44537" rIns="89073" bIns="4453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9942" name="Rectangle 6"/>
          <p:cNvSpPr>
            <a:spLocks noGrp="1" noChangeArrowheads="1"/>
          </p:cNvSpPr>
          <p:nvPr>
            <p:ph type="ftr" sz="quarter" idx="4"/>
          </p:nvPr>
        </p:nvSpPr>
        <p:spPr bwMode="auto">
          <a:xfrm>
            <a:off x="0" y="8915715"/>
            <a:ext cx="3076363" cy="467983"/>
          </a:xfrm>
          <a:prstGeom prst="rect">
            <a:avLst/>
          </a:prstGeom>
          <a:noFill/>
          <a:ln w="9525">
            <a:noFill/>
            <a:miter lim="800000"/>
            <a:headEnd/>
            <a:tailEnd/>
          </a:ln>
          <a:effectLst/>
        </p:spPr>
        <p:txBody>
          <a:bodyPr vert="horz" wrap="square" lIns="89073" tIns="44537" rIns="89073" bIns="44537" numCol="1" anchor="b" anchorCtr="0" compatLnSpc="1">
            <a:prstTxWarp prst="textNoShape">
              <a:avLst/>
            </a:prstTxWarp>
          </a:bodyPr>
          <a:lstStyle>
            <a:lvl1pPr algn="l" eaLnBrk="1" hangingPunct="1">
              <a:lnSpc>
                <a:spcPct val="100000"/>
              </a:lnSpc>
              <a:buClrTx/>
              <a:buFontTx/>
              <a:buNone/>
              <a:defRPr sz="1300" b="0">
                <a:latin typeface="Arial" pitchFamily="34" charset="0"/>
                <a:cs typeface="+mn-cs"/>
              </a:defRPr>
            </a:lvl1pPr>
          </a:lstStyle>
          <a:p>
            <a:pPr>
              <a:defRPr/>
            </a:pPr>
            <a:endParaRPr lang="en-US"/>
          </a:p>
        </p:txBody>
      </p:sp>
      <p:sp>
        <p:nvSpPr>
          <p:cNvPr id="39943" name="Rectangle 7"/>
          <p:cNvSpPr>
            <a:spLocks noGrp="1" noChangeArrowheads="1"/>
          </p:cNvSpPr>
          <p:nvPr>
            <p:ph type="sldNum" sz="quarter" idx="5"/>
          </p:nvPr>
        </p:nvSpPr>
        <p:spPr bwMode="auto">
          <a:xfrm>
            <a:off x="4021294" y="8915715"/>
            <a:ext cx="3076363" cy="467983"/>
          </a:xfrm>
          <a:prstGeom prst="rect">
            <a:avLst/>
          </a:prstGeom>
          <a:noFill/>
          <a:ln w="9525">
            <a:noFill/>
            <a:miter lim="800000"/>
            <a:headEnd/>
            <a:tailEnd/>
          </a:ln>
          <a:effectLst/>
        </p:spPr>
        <p:txBody>
          <a:bodyPr vert="horz" wrap="square" lIns="89073" tIns="44537" rIns="89073" bIns="44537" numCol="1" anchor="b" anchorCtr="0" compatLnSpc="1">
            <a:prstTxWarp prst="textNoShape">
              <a:avLst/>
            </a:prstTxWarp>
          </a:bodyPr>
          <a:lstStyle>
            <a:lvl1pPr algn="r" eaLnBrk="1" hangingPunct="1">
              <a:lnSpc>
                <a:spcPct val="100000"/>
              </a:lnSpc>
              <a:buClrTx/>
              <a:buFontTx/>
              <a:buNone/>
              <a:defRPr sz="1300" b="0">
                <a:latin typeface="Arial" pitchFamily="34" charset="0"/>
                <a:cs typeface="+mn-cs"/>
              </a:defRPr>
            </a:lvl1pPr>
          </a:lstStyle>
          <a:p>
            <a:pPr>
              <a:defRPr/>
            </a:pPr>
            <a:fld id="{3535C794-2905-41D5-B41B-19EDFCFB3A1A}" type="slidenum">
              <a:rPr lang="en-US"/>
              <a:pPr>
                <a:defRPr/>
              </a:pPr>
              <a:t>‹#›</a:t>
            </a:fld>
            <a:endParaRPr lang="en-US"/>
          </a:p>
        </p:txBody>
      </p:sp>
    </p:spTree>
    <p:extLst>
      <p:ext uri="{BB962C8B-B14F-4D97-AF65-F5344CB8AC3E}">
        <p14:creationId xmlns:p14="http://schemas.microsoft.com/office/powerpoint/2010/main" val="30362153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p:spPr>
        <p:txBody>
          <a:bodyPr/>
          <a:lstStyle/>
          <a:p>
            <a:pPr eaLnBrk="1" hangingPunct="1"/>
            <a:r>
              <a:rPr lang="en-US" sz="1000" dirty="0" smtClean="0"/>
              <a:t>GFEBS represents a very wide scope of system implementation, including things like funds management, reimbursable, processing and handling, plant maintenance etc.  This effort is separate and distinct from the world of GFEBS</a:t>
            </a:r>
          </a:p>
          <a:p>
            <a:pPr eaLnBrk="1" hangingPunct="1"/>
            <a:endParaRPr lang="en-US" sz="1000" dirty="0" smtClean="0"/>
          </a:p>
          <a:p>
            <a:pPr eaLnBrk="1" hangingPunct="1"/>
            <a:endParaRPr lang="en-US" sz="1000" dirty="0" smtClean="0"/>
          </a:p>
          <a:p>
            <a:pPr eaLnBrk="1" hangingPunct="1"/>
            <a:r>
              <a:rPr lang="en-US" sz="1000" dirty="0" smtClean="0"/>
              <a:t>This cost Team is specifically charged with helping the Army establish cost management practices. </a:t>
            </a:r>
          </a:p>
          <a:p>
            <a:pPr eaLnBrk="1" hangingPunct="1"/>
            <a:endParaRPr lang="en-US" sz="1000" dirty="0" smtClean="0"/>
          </a:p>
          <a:p>
            <a:pPr eaLnBrk="1" hangingPunct="1">
              <a:buFontTx/>
              <a:buChar char="•"/>
            </a:pPr>
            <a:r>
              <a:rPr lang="en-US" sz="1000" dirty="0" smtClean="0"/>
              <a:t>  Team represents the DASA-CE organization’s Deputy Assistant Secretary Army Cost &amp; Economics</a:t>
            </a:r>
          </a:p>
          <a:p>
            <a:pPr eaLnBrk="1" hangingPunct="1">
              <a:buFontTx/>
              <a:buChar char="•"/>
            </a:pPr>
            <a:r>
              <a:rPr lang="en-US" sz="1000" dirty="0" smtClean="0"/>
              <a:t>  Target is to establish a “Cost Culture” – How much does it cost to…</a:t>
            </a:r>
          </a:p>
          <a:p>
            <a:pPr lvl="1" eaLnBrk="1" hangingPunct="1">
              <a:buFontTx/>
              <a:buChar char="•"/>
            </a:pPr>
            <a:r>
              <a:rPr lang="en-US" sz="1000" dirty="0" smtClean="0"/>
              <a:t>  Recruit a soldier</a:t>
            </a:r>
          </a:p>
          <a:p>
            <a:pPr lvl="1" eaLnBrk="1" hangingPunct="1">
              <a:buFontTx/>
              <a:buChar char="•"/>
            </a:pPr>
            <a:r>
              <a:rPr lang="en-US" sz="1000" dirty="0" smtClean="0"/>
              <a:t>  Train a chaplain </a:t>
            </a:r>
          </a:p>
          <a:p>
            <a:pPr lvl="1" eaLnBrk="1" hangingPunct="1">
              <a:buFontTx/>
              <a:buChar char="•"/>
            </a:pPr>
            <a:r>
              <a:rPr lang="en-US" sz="1000" dirty="0" smtClean="0"/>
              <a:t>  Provide a training course </a:t>
            </a:r>
          </a:p>
          <a:p>
            <a:pPr lvl="1" eaLnBrk="1" hangingPunct="1">
              <a:buFontTx/>
              <a:buChar char="•"/>
            </a:pPr>
            <a:r>
              <a:rPr lang="en-US" sz="1000" dirty="0" smtClean="0"/>
              <a:t>  Etc</a:t>
            </a:r>
          </a:p>
          <a:p>
            <a:pPr lvl="1" eaLnBrk="1" hangingPunct="1">
              <a:buFontTx/>
              <a:buChar char="•"/>
            </a:pPr>
            <a:r>
              <a:rPr lang="en-US" sz="1000" dirty="0" smtClean="0"/>
              <a:t>  Anything you as an RM need to manage </a:t>
            </a:r>
          </a:p>
          <a:p>
            <a:pPr eaLnBrk="1" hangingPunct="1"/>
            <a:r>
              <a:rPr lang="en-US" sz="1000" dirty="0" smtClean="0"/>
              <a:t>	</a:t>
            </a:r>
          </a:p>
          <a:p>
            <a:endParaRPr lang="en-US" sz="1000" dirty="0" smtClean="0"/>
          </a:p>
        </p:txBody>
      </p:sp>
      <p:sp>
        <p:nvSpPr>
          <p:cNvPr id="18435" name="Slide Number Placeholder 3"/>
          <p:cNvSpPr>
            <a:spLocks noGrp="1"/>
          </p:cNvSpPr>
          <p:nvPr>
            <p:ph type="sldNum" sz="quarter" idx="5"/>
          </p:nvPr>
        </p:nvSpPr>
        <p:spPr>
          <a:noFill/>
        </p:spPr>
        <p:txBody>
          <a:bodyPr/>
          <a:lstStyle/>
          <a:p>
            <a:fld id="{25F7227C-957F-496F-8FA5-B3D5433819D6}" type="slidenum">
              <a:rPr lang="en-US" smtClean="0"/>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a:noFill/>
          <a:ln/>
        </p:spPr>
        <p:txBody>
          <a:bodyPr/>
          <a:lstStyle/>
          <a:p>
            <a:endParaRPr lang="en-US" smtClean="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00743939-90AB-41E8-AB14-A5A644C518CD}" type="slidenum">
              <a:rPr lang="en-US" smtClean="0"/>
              <a:pPr>
                <a:defRPr/>
              </a:pPr>
              <a:t>12</a:t>
            </a:fld>
            <a:endParaRPr 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p:txBody>
          <a:bodyPr/>
          <a:lstStyle/>
          <a:p>
            <a:pPr>
              <a:defRPr/>
            </a:pPr>
            <a:fld id="{B6AF8EB8-FF4F-4C9E-B121-BFC00C93A01C}" type="slidenum">
              <a:rPr lang="en-US" smtClean="0"/>
              <a:pPr>
                <a:defRPr/>
              </a:pPr>
              <a:t>13</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p:txBody>
          <a:bodyPr/>
          <a:lstStyle/>
          <a:p>
            <a:pPr>
              <a:defRPr/>
            </a:pPr>
            <a:fld id="{2751399D-587C-4F9F-8E21-70A1441B02F2}" type="slidenum">
              <a:rPr lang="en-US" smtClean="0"/>
              <a:pPr>
                <a:defRPr/>
              </a:pPr>
              <a:t>14</a:t>
            </a:fld>
            <a:endParaRPr 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8ABE7CF-E241-42D5-8CC0-C1E13A3A0248}" type="slidenum">
              <a:rPr lang="en-US"/>
              <a:pPr/>
              <a:t>15</a:t>
            </a:fld>
            <a:endParaRPr 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marL="228943" indent="-228943" eaLnBrk="1" hangingPunct="1">
              <a:buAutoNum type="arabicPeriod"/>
            </a:pPr>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4021026" y="8915321"/>
            <a:ext cx="3076683" cy="468391"/>
          </a:xfrm>
          <a:prstGeom prst="rect">
            <a:avLst/>
          </a:prstGeom>
          <a:noFill/>
          <a:ln w="9525">
            <a:noFill/>
            <a:miter lim="800000"/>
            <a:headEnd/>
            <a:tailEnd/>
          </a:ln>
        </p:spPr>
        <p:txBody>
          <a:bodyPr lIns="89058" tIns="44530" rIns="89058" bIns="44530" anchor="b"/>
          <a:lstStyle/>
          <a:p>
            <a:pPr algn="r"/>
            <a:fld id="{EFBF6046-5E32-4FD2-87E7-52A94FE31E61}" type="slidenum">
              <a:rPr lang="en-US" sz="1300">
                <a:latin typeface="Arial" pitchFamily="34" charset="0"/>
              </a:rPr>
              <a:pPr algn="r"/>
              <a:t>16</a:t>
            </a:fld>
            <a:endParaRPr lang="en-US" sz="1300" dirty="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lIns="89058" tIns="44530" rIns="89058" bIns="44530"/>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DBD25972-9726-42BD-84FA-0752F13E6351}" type="slidenum">
              <a:rPr lang="en-US"/>
              <a:pPr/>
              <a:t>17</a:t>
            </a:fld>
            <a:endParaRPr lang="en-US" dirty="0"/>
          </a:p>
        </p:txBody>
      </p:sp>
      <p:sp>
        <p:nvSpPr>
          <p:cNvPr id="139267" name="Rectangle 2"/>
          <p:cNvSpPr>
            <a:spLocks noGrp="1" noRot="1" noChangeAspect="1" noChangeArrowheads="1" noTextEdit="1"/>
          </p:cNvSpPr>
          <p:nvPr>
            <p:ph type="sldImg"/>
          </p:nvPr>
        </p:nvSpPr>
        <p:spPr>
          <a:ln/>
        </p:spPr>
      </p:sp>
      <p:sp>
        <p:nvSpPr>
          <p:cNvPr id="1392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E062ECBA-F482-4115-BDE4-2F8B64274DDE}" type="slidenum">
              <a:rPr lang="en-US" smtClean="0"/>
              <a:pPr>
                <a:defRPr/>
              </a:pPr>
              <a:t>18</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p:txBody>
          <a:bodyPr/>
          <a:lstStyle/>
          <a:p>
            <a:pPr>
              <a:defRPr/>
            </a:pPr>
            <a:fld id="{34D1971A-7FCD-4567-8981-657B495E159D}" type="slidenum">
              <a:rPr lang="en-US" smtClean="0"/>
              <a:pPr>
                <a:defRPr/>
              </a:pPr>
              <a:t>19</a:t>
            </a:fld>
            <a:endParaRPr lang="en-US" smtClean="0"/>
          </a:p>
        </p:txBody>
      </p:sp>
      <p:sp>
        <p:nvSpPr>
          <p:cNvPr id="113667" name="Rectangle 2"/>
          <p:cNvSpPr>
            <a:spLocks noGrp="1" noRot="1" noChangeAspect="1" noChangeArrowheads="1" noTextEdit="1"/>
          </p:cNvSpPr>
          <p:nvPr>
            <p:ph type="sldImg"/>
          </p:nvPr>
        </p:nvSpPr>
        <p:spPr>
          <a:xfrm>
            <a:off x="1204913" y="703263"/>
            <a:ext cx="4689475" cy="3517900"/>
          </a:xfrm>
          <a:ln/>
        </p:spPr>
      </p:sp>
      <p:sp>
        <p:nvSpPr>
          <p:cNvPr id="113668" name="Rectangle 3"/>
          <p:cNvSpPr>
            <a:spLocks noGrp="1" noChangeArrowheads="1"/>
          </p:cNvSpPr>
          <p:nvPr>
            <p:ph type="body" idx="1"/>
          </p:nvPr>
        </p:nvSpPr>
        <p:spPr>
          <a:xfrm>
            <a:off x="710249" y="4458454"/>
            <a:ext cx="5678803" cy="4223464"/>
          </a:xfrm>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E062ECBA-F482-4115-BDE4-2F8B64274DDE}" type="slidenum">
              <a:rPr lang="en-US" smtClean="0"/>
              <a:pPr>
                <a:defRPr/>
              </a:pPr>
              <a:t>20</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B27597DE-15E5-4B20-A979-33CF5A3307CB}" type="slidenum">
              <a:rPr lang="en-US" smtClean="0">
                <a:ea typeface="ＭＳ Ｐゴシック" pitchFamily="34" charset="-128"/>
              </a:rPr>
              <a:pPr/>
              <a:t>3</a:t>
            </a:fld>
            <a:endParaRPr lang="en-US" smtClean="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p:txBody>
          <a:bodyPr/>
          <a:lstStyle/>
          <a:p>
            <a:pPr>
              <a:defRPr/>
            </a:pPr>
            <a:fld id="{93A512E9-B67B-4861-A2A5-27ADF7DB7F8E}" type="slidenum">
              <a:rPr lang="en-US" smtClean="0"/>
              <a:pPr>
                <a:defRPr/>
              </a:pPr>
              <a:t>21</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p:txBody>
          <a:bodyPr/>
          <a:lstStyle/>
          <a:p>
            <a:pPr>
              <a:defRPr/>
            </a:pPr>
            <a:fld id="{D8B272F0-B868-43EB-9C9B-2BB575A6D782}" type="slidenum">
              <a:rPr lang="en-US" smtClean="0"/>
              <a:pPr>
                <a:defRPr/>
              </a:pPr>
              <a:t>22</a:t>
            </a:fld>
            <a:endParaRPr lang="en-US"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E062ECBA-F482-4115-BDE4-2F8B64274DDE}" type="slidenum">
              <a:rPr lang="en-US" smtClean="0"/>
              <a:pPr>
                <a:defRPr/>
              </a:pPr>
              <a:t>23</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marL="621971" indent="-621971" eaLnBrk="1" hangingPunct="1">
              <a:lnSpc>
                <a:spcPct val="90000"/>
              </a:lnSpc>
            </a:pPr>
            <a:r>
              <a:rPr lang="en-US" sz="2600" dirty="0" smtClean="0"/>
              <a:t>Could you tell your customers the full cost of providing them their products or services?</a:t>
            </a:r>
          </a:p>
          <a:p>
            <a:pPr marL="621971" indent="-621971" eaLnBrk="1" hangingPunct="1">
              <a:lnSpc>
                <a:spcPct val="90000"/>
              </a:lnSpc>
            </a:pPr>
            <a:r>
              <a:rPr lang="en-US" sz="2600" dirty="0" smtClean="0"/>
              <a:t>Could you answer the same question by quarter or for the next quarter?</a:t>
            </a:r>
          </a:p>
          <a:p>
            <a:pPr marL="621971" indent="-621971" eaLnBrk="1" hangingPunct="1">
              <a:lnSpc>
                <a:spcPct val="90000"/>
              </a:lnSpc>
            </a:pPr>
            <a:r>
              <a:rPr lang="en-US" sz="2600" dirty="0" smtClean="0"/>
              <a:t>Could you tell customers how changes in their behaviors might affect their costs?</a:t>
            </a:r>
          </a:p>
          <a:p>
            <a:pPr marL="621971" indent="-621971" eaLnBrk="1" hangingPunct="1">
              <a:lnSpc>
                <a:spcPct val="90000"/>
              </a:lnSpc>
            </a:pPr>
            <a:r>
              <a:rPr lang="en-US" sz="2600" dirty="0" smtClean="0"/>
              <a:t>How would you determine the cost to operate your DOL or Course?</a:t>
            </a:r>
          </a:p>
          <a:p>
            <a:pPr marL="1010703" lvl="1" indent="-544225" eaLnBrk="1" hangingPunct="1">
              <a:lnSpc>
                <a:spcPct val="90000"/>
              </a:lnSpc>
            </a:pPr>
            <a:r>
              <a:rPr lang="en-US" sz="2200" dirty="0" smtClean="0"/>
              <a:t>	What costs would you include?</a:t>
            </a:r>
          </a:p>
          <a:p>
            <a:pPr marL="1010703" lvl="1" indent="-544225" eaLnBrk="1" hangingPunct="1">
              <a:lnSpc>
                <a:spcPct val="90000"/>
              </a:lnSpc>
            </a:pPr>
            <a:r>
              <a:rPr lang="en-US" sz="2200" dirty="0" smtClean="0"/>
              <a:t>	What is your “show me” source?</a:t>
            </a:r>
          </a:p>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p:txBody>
          <a:bodyPr/>
          <a:lstStyle/>
          <a:p>
            <a:pPr>
              <a:defRPr/>
            </a:pPr>
            <a:fld id="{E062ECBA-F482-4115-BDE4-2F8B64274DDE}" type="slidenum">
              <a:rPr lang="en-US" smtClean="0"/>
              <a:pPr>
                <a:defRPr/>
              </a:pPr>
              <a:t>24</a:t>
            </a:fld>
            <a:endParaRPr 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marL="621971" indent="-621971" eaLnBrk="1" hangingPunct="1">
              <a:lnSpc>
                <a:spcPct val="90000"/>
              </a:lnSpc>
            </a:pPr>
            <a:r>
              <a:rPr lang="en-US" dirty="0" smtClean="0"/>
              <a:t>New </a:t>
            </a:r>
          </a:p>
          <a:p>
            <a:pPr marL="621971" indent="-621971" eaLnBrk="1" hangingPunct="1">
              <a:lnSpc>
                <a:spcPct val="90000"/>
              </a:lnSpc>
            </a:pPr>
            <a:endParaRPr lang="en-US" dirty="0" smtClean="0"/>
          </a:p>
          <a:p>
            <a:pPr marL="621971" indent="-621971" eaLnBrk="1" hangingPunct="1">
              <a:lnSpc>
                <a:spcPct val="90000"/>
              </a:lnSpc>
            </a:pPr>
            <a:endParaRPr 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baseline="0" dirty="0" smtClean="0"/>
              <a:t> </a:t>
            </a:r>
          </a:p>
          <a:p>
            <a:endParaRPr lang="en-US" baseline="0" dirty="0" smtClean="0"/>
          </a:p>
          <a:p>
            <a:r>
              <a:rPr lang="en-US" baseline="0" dirty="0" smtClean="0"/>
              <a:t> </a:t>
            </a:r>
            <a:endParaRPr 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r>
              <a:rPr lang="en-US" dirty="0" smtClean="0"/>
              <a:t>Everyone is asking the cost question from inside</a:t>
            </a:r>
            <a:r>
              <a:rPr lang="en-US" baseline="0" dirty="0" smtClean="0"/>
              <a:t> the organization and even the outside users.  Further out internal processes support a budget view but generally miss the full cost approach.  But before we go further and talk about how great cost management is what exactly is cost?</a:t>
            </a:r>
          </a:p>
          <a:p>
            <a:endParaRPr lang="en-US" baseline="0" dirty="0" smtClean="0"/>
          </a:p>
          <a:p>
            <a:r>
              <a:rPr lang="en-US" baseline="0" dirty="0" smtClean="0"/>
              <a:t>Management accounting isn’t just about tracing and tracking a transaction through a set of books.  Its really about representing how business is being done and measuring operational success with the help of both financial and management information.  </a:t>
            </a:r>
          </a:p>
          <a:p>
            <a:endParaRPr lang="en-US" baseline="0" dirty="0" smtClean="0"/>
          </a:p>
          <a:p>
            <a:r>
              <a:rPr lang="en-US" baseline="0" dirty="0" smtClean="0"/>
              <a:t>The </a:t>
            </a:r>
            <a:r>
              <a:rPr lang="en-US" baseline="0" dirty="0" err="1" smtClean="0"/>
              <a:t>simpleist</a:t>
            </a:r>
            <a:r>
              <a:rPr lang="en-US" baseline="0" dirty="0" smtClean="0"/>
              <a:t> definition is found in Wikipedia, our baseline in our technical world….</a:t>
            </a:r>
          </a:p>
          <a:p>
            <a:endParaRPr lang="en-US" baseline="0" dirty="0" smtClean="0"/>
          </a:p>
          <a:p>
            <a:r>
              <a:rPr lang="en-US" baseline="0" dirty="0" smtClean="0"/>
              <a:t> </a:t>
            </a:r>
            <a:endParaRPr lang="en-US"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r>
              <a:rPr lang="en-US" dirty="0" smtClean="0"/>
              <a:t>With a little more detail to the definition we get into the idea that cost</a:t>
            </a:r>
            <a:r>
              <a:rPr lang="en-US" baseline="0" dirty="0" smtClean="0"/>
              <a:t> includes a lot of information in addition to the budgetary control.  It includes all resources assigned to complete a mission even those that are in not a part of the Budget.</a:t>
            </a:r>
            <a:endParaRPr 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p:txBody>
          <a:bodyPr/>
          <a:lstStyle/>
          <a:p>
            <a:pPr>
              <a:defRPr/>
            </a:pPr>
            <a:fld id="{B1633963-2A40-42D8-A0F3-83742C5616E6}" type="slidenum">
              <a:rPr lang="en-US" smtClean="0"/>
              <a:pPr>
                <a:defRPr/>
              </a:pPr>
              <a:t>28</a:t>
            </a:fld>
            <a:endParaRPr lang="en-US" smtClean="0"/>
          </a:p>
        </p:txBody>
      </p:sp>
      <p:sp>
        <p:nvSpPr>
          <p:cNvPr id="50179" name="Rectangle 7"/>
          <p:cNvSpPr txBox="1">
            <a:spLocks noGrp="1" noChangeArrowheads="1"/>
          </p:cNvSpPr>
          <p:nvPr/>
        </p:nvSpPr>
        <p:spPr bwMode="auto">
          <a:xfrm>
            <a:off x="4021294" y="8914406"/>
            <a:ext cx="3076363" cy="469265"/>
          </a:xfrm>
          <a:prstGeom prst="rect">
            <a:avLst/>
          </a:prstGeom>
          <a:noFill/>
          <a:ln w="9525">
            <a:noFill/>
            <a:miter lim="800000"/>
            <a:headEnd/>
            <a:tailEnd/>
          </a:ln>
        </p:spPr>
        <p:txBody>
          <a:bodyPr lIns="93263" tIns="46630" rIns="93263" bIns="46630" anchor="b"/>
          <a:lstStyle/>
          <a:p>
            <a:pPr algn="r" defTabSz="931337"/>
            <a:fld id="{8F0CB8C7-C76D-450B-AD82-64490EB6CCB8}" type="slidenum">
              <a:rPr lang="en-US" sz="1200"/>
              <a:pPr algn="r" defTabSz="931337"/>
              <a:t>28</a:t>
            </a:fld>
            <a:endParaRPr lang="en-US" sz="1200" dirty="0"/>
          </a:p>
        </p:txBody>
      </p:sp>
      <p:sp>
        <p:nvSpPr>
          <p:cNvPr id="50180" name="Rectangle 7"/>
          <p:cNvSpPr txBox="1">
            <a:spLocks noGrp="1" noChangeArrowheads="1"/>
          </p:cNvSpPr>
          <p:nvPr/>
        </p:nvSpPr>
        <p:spPr bwMode="auto">
          <a:xfrm>
            <a:off x="4022937" y="8917665"/>
            <a:ext cx="3076363" cy="467635"/>
          </a:xfrm>
          <a:prstGeom prst="rect">
            <a:avLst/>
          </a:prstGeom>
          <a:noFill/>
          <a:ln w="9525">
            <a:noFill/>
            <a:miter lim="800000"/>
            <a:headEnd/>
            <a:tailEnd/>
          </a:ln>
        </p:spPr>
        <p:txBody>
          <a:bodyPr lIns="93260" tIns="46630" rIns="93260" bIns="46630" anchor="b"/>
          <a:lstStyle/>
          <a:p>
            <a:pPr algn="r" defTabSz="931337"/>
            <a:fld id="{AB791D59-DB0D-4B16-8202-98A75CFB552E}" type="slidenum">
              <a:rPr lang="en-US" sz="1200"/>
              <a:pPr algn="r" defTabSz="931337"/>
              <a:t>28</a:t>
            </a:fld>
            <a:endParaRPr lang="en-US" sz="1200" dirty="0"/>
          </a:p>
        </p:txBody>
      </p:sp>
      <p:sp>
        <p:nvSpPr>
          <p:cNvPr id="50181" name="Rectangle 2"/>
          <p:cNvSpPr>
            <a:spLocks noGrp="1" noRot="1" noChangeAspect="1" noChangeArrowheads="1" noTextEdit="1"/>
          </p:cNvSpPr>
          <p:nvPr>
            <p:ph type="sldImg"/>
          </p:nvPr>
        </p:nvSpPr>
        <p:spPr>
          <a:xfrm>
            <a:off x="1204913" y="703263"/>
            <a:ext cx="4691062" cy="3519487"/>
          </a:xfrm>
          <a:ln/>
        </p:spPr>
      </p:sp>
      <p:sp>
        <p:nvSpPr>
          <p:cNvPr id="50182" name="Rectangle 3"/>
          <p:cNvSpPr>
            <a:spLocks noGrp="1" noChangeArrowheads="1"/>
          </p:cNvSpPr>
          <p:nvPr>
            <p:ph type="body" idx="1"/>
          </p:nvPr>
        </p:nvSpPr>
        <p:spPr>
          <a:noFill/>
          <a:ln/>
        </p:spPr>
        <p:txBody>
          <a:bodyPr lIns="93263" tIns="46630" rIns="93263" bIns="46630"/>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FCB11C0B-C87B-46DE-8E39-F7887A3A598A}" type="slidenum">
              <a:rPr lang="en-US" smtClean="0"/>
              <a:pPr>
                <a:defRPr/>
              </a:pPr>
              <a:t>29</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r>
              <a:rPr lang="en-US" dirty="0" smtClean="0"/>
              <a:t>		</a:t>
            </a:r>
          </a:p>
          <a:p>
            <a:pPr eaLnBrk="1" hangingPunct="1"/>
            <a:endParaRPr lang="en-US" dirty="0" smtClean="0"/>
          </a:p>
          <a:p>
            <a:pPr eaLnBrk="1" hangingPunct="1"/>
            <a:r>
              <a:rPr lang="en-US" dirty="0" smtClean="0"/>
              <a:t>		</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a:defRPr/>
            </a:pPr>
            <a:fld id="{9DFE9A38-9368-4E9E-BD79-530252B4E1B9}" type="slidenum">
              <a:rPr lang="en-US" smtClean="0"/>
              <a:pPr>
                <a:defRPr/>
              </a:pPr>
              <a:t>30</a:t>
            </a:fld>
            <a:endParaRPr lang="en-US" smtClean="0"/>
          </a:p>
        </p:txBody>
      </p:sp>
      <p:sp>
        <p:nvSpPr>
          <p:cNvPr id="48131" name="Rectangle 2"/>
          <p:cNvSpPr>
            <a:spLocks noGrp="1" noRot="1" noChangeAspect="1" noChangeArrowheads="1" noTextEdit="1"/>
          </p:cNvSpPr>
          <p:nvPr>
            <p:ph type="sldImg"/>
          </p:nvPr>
        </p:nvSpPr>
        <p:spPr>
          <a:xfrm>
            <a:off x="1204913" y="703263"/>
            <a:ext cx="4691062" cy="3519487"/>
          </a:xfrm>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endParaRPr lang="en-US" smtClean="0"/>
          </a:p>
        </p:txBody>
      </p:sp>
      <p:sp>
        <p:nvSpPr>
          <p:cNvPr id="53252" name="Slide Number Placeholder 3"/>
          <p:cNvSpPr>
            <a:spLocks noGrp="1"/>
          </p:cNvSpPr>
          <p:nvPr>
            <p:ph type="sldNum" sz="quarter" idx="5"/>
          </p:nvPr>
        </p:nvSpPr>
        <p:spPr>
          <a:noFill/>
        </p:spPr>
        <p:txBody>
          <a:bodyPr/>
          <a:lstStyle/>
          <a:p>
            <a:fld id="{B27597DE-15E5-4B20-A979-33CF5A3307CB}" type="slidenum">
              <a:rPr lang="en-US" smtClean="0">
                <a:ea typeface="ＭＳ Ｐゴシック" pitchFamily="34" charset="-128"/>
              </a:rPr>
              <a:pPr/>
              <a:t>4</a:t>
            </a:fld>
            <a:endParaRPr lang="en-US" smtClean="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a:ln/>
        </p:spPr>
      </p:sp>
      <p:sp>
        <p:nvSpPr>
          <p:cNvPr id="119811" name="Rectangle 3"/>
          <p:cNvSpPr>
            <a:spLocks noGrp="1"/>
          </p:cNvSpPr>
          <p:nvPr>
            <p:ph type="body" idx="1"/>
          </p:nvPr>
        </p:nvSpPr>
        <p:spPr>
          <a:noFill/>
          <a:ln/>
        </p:spPr>
        <p:txBody>
          <a:bodyPr lIns="94165" tIns="47084" rIns="94165" bIns="47084"/>
          <a:lstStyle/>
          <a:p>
            <a:pPr>
              <a:spcBef>
                <a:spcPct val="0"/>
              </a:spcBef>
            </a:pPr>
            <a:endParaRPr 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xfrm>
            <a:off x="1204913" y="701675"/>
            <a:ext cx="4691062" cy="3519488"/>
          </a:xfrm>
          <a:ln/>
        </p:spPr>
      </p:sp>
      <p:sp>
        <p:nvSpPr>
          <p:cNvPr id="5837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p:txBody>
          <a:bodyPr/>
          <a:lstStyle/>
          <a:p>
            <a:pPr>
              <a:defRPr/>
            </a:pPr>
            <a:fld id="{7324DE3D-83E0-40F0-8303-EAE0F1879EB9}" type="slidenum">
              <a:rPr lang="en-US" smtClean="0"/>
              <a:pPr>
                <a:defRPr/>
              </a:pPr>
              <a:t>33</a:t>
            </a:fld>
            <a:endParaRPr lang="en-US" smtClean="0"/>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DPW – Prioritized Deployments;  program priority changes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6C51486-D0C3-4DA9-BCC1-08E22792A33C}" type="slidenum">
              <a:rPr lang="en-US"/>
              <a:pPr/>
              <a:t>34</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D45D7423-E8D2-45E5-840E-4AF5368AFFAA}" type="slidenum">
              <a:rPr lang="en-US" smtClean="0"/>
              <a:pPr>
                <a:defRPr/>
              </a:pPr>
              <a:t>35</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p:txBody>
          <a:bodyPr/>
          <a:lstStyle/>
          <a:p>
            <a:pPr>
              <a:defRPr/>
            </a:pPr>
            <a:fld id="{ACD7444F-1B58-4593-81D2-CDB5F450FA54}" type="slidenum">
              <a:rPr lang="en-US" smtClean="0"/>
              <a:pPr>
                <a:defRPr/>
              </a:pPr>
              <a:t>36</a:t>
            </a:fld>
            <a:endParaRPr lang="en-US" smtClean="0"/>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a:lnSpc>
                <a:spcPct val="105000"/>
              </a:lnSpc>
              <a:spcBef>
                <a:spcPct val="20000"/>
              </a:spcBef>
              <a:defRPr/>
            </a:pPr>
            <a:r>
              <a:rPr lang="en-US" dirty="0" smtClean="0"/>
              <a:t>With 20+</a:t>
            </a:r>
            <a:r>
              <a:rPr lang="en-US" baseline="0" dirty="0" smtClean="0"/>
              <a:t> Years of cost demands – one thing was definitely learned - </a:t>
            </a:r>
            <a:r>
              <a:rPr lang="en-US" sz="1300" b="1" dirty="0" smtClean="0">
                <a:effectLst>
                  <a:outerShdw blurRad="38100" dist="38100" dir="2700000" algn="tl">
                    <a:srgbClr val="C0C0C0"/>
                  </a:outerShdw>
                </a:effectLst>
              </a:rPr>
              <a:t>Cost Measurement Difficult, Requires Cultural Change and Change  is fought with Resistance </a:t>
            </a:r>
          </a:p>
          <a:p>
            <a:pPr eaLnBrk="1" hangingPunct="1"/>
            <a:endParaRPr lang="en-US" dirty="0" smtClean="0"/>
          </a:p>
          <a:p>
            <a:pPr eaLnBrk="1" hangingPunct="1"/>
            <a:endParaRPr lang="en-US" dirty="0" smtClean="0"/>
          </a:p>
          <a:p>
            <a:pPr eaLnBrk="1" hangingPunct="1"/>
            <a:r>
              <a:rPr lang="en-US" dirty="0" smtClean="0"/>
              <a:t>Culture is the combined way an organization operates.  Moving to a culture of cost is a big change	</a:t>
            </a:r>
          </a:p>
          <a:p>
            <a:pPr eaLnBrk="1" hangingPunct="1"/>
            <a:endParaRPr lang="en-US" dirty="0" smtClean="0"/>
          </a:p>
          <a:p>
            <a:pPr eaLnBrk="1" hangingPunct="1"/>
            <a:r>
              <a:rPr lang="en-US" dirty="0" smtClean="0"/>
              <a:t>Not where cost trumps everything simply that its considered and </a:t>
            </a:r>
            <a:r>
              <a:rPr lang="en-US" dirty="0" err="1" smtClean="0"/>
              <a:t>knowm</a:t>
            </a:r>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p:txBody>
          <a:bodyPr/>
          <a:lstStyle/>
          <a:p>
            <a:pPr>
              <a:defRPr/>
            </a:pPr>
            <a:fld id="{BF098745-DF7F-433D-A6BA-8797C7D206B6}" type="slidenum">
              <a:rPr lang="en-US" smtClean="0"/>
              <a:pPr>
                <a:defRPr/>
              </a:pPr>
              <a:t>37</a:t>
            </a:fld>
            <a:endParaRPr 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dirty="0" smtClean="0"/>
          </a:p>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p:txBody>
          <a:bodyPr/>
          <a:lstStyle/>
          <a:p>
            <a:pPr>
              <a:defRPr/>
            </a:pPr>
            <a:fld id="{B2E40217-F7C4-4AB6-8840-A733BF5C71D7}" type="slidenum">
              <a:rPr lang="en-US" smtClean="0"/>
              <a:pPr>
                <a:defRPr/>
              </a:pPr>
              <a:t>38</a:t>
            </a:fld>
            <a:endParaRPr lang="en-US" smtClean="0"/>
          </a:p>
        </p:txBody>
      </p:sp>
      <p:sp>
        <p:nvSpPr>
          <p:cNvPr id="128003" name="Rectangle 2"/>
          <p:cNvSpPr>
            <a:spLocks noChangeArrowheads="1"/>
          </p:cNvSpPr>
          <p:nvPr/>
        </p:nvSpPr>
        <p:spPr bwMode="auto">
          <a:xfrm>
            <a:off x="4022618" y="2"/>
            <a:ext cx="3076683" cy="468392"/>
          </a:xfrm>
          <a:prstGeom prst="rect">
            <a:avLst/>
          </a:prstGeom>
          <a:noFill/>
          <a:ln w="12700">
            <a:noFill/>
            <a:miter lim="800000"/>
            <a:headEnd/>
            <a:tailEnd/>
          </a:ln>
        </p:spPr>
        <p:txBody>
          <a:bodyPr wrap="none" lIns="89079" tIns="44540" rIns="89079" bIns="44540" anchor="ctr"/>
          <a:lstStyle/>
          <a:p>
            <a:pPr algn="ctr">
              <a:buClr>
                <a:schemeClr val="tx1"/>
              </a:buClr>
            </a:pPr>
            <a:endParaRPr lang="en-US" sz="3000" b="1" dirty="0">
              <a:latin typeface="Arial" pitchFamily="34" charset="0"/>
            </a:endParaRPr>
          </a:p>
        </p:txBody>
      </p:sp>
      <p:sp>
        <p:nvSpPr>
          <p:cNvPr id="128004" name="Rectangle 3"/>
          <p:cNvSpPr>
            <a:spLocks noChangeArrowheads="1"/>
          </p:cNvSpPr>
          <p:nvPr/>
        </p:nvSpPr>
        <p:spPr bwMode="auto">
          <a:xfrm>
            <a:off x="4022618" y="8913733"/>
            <a:ext cx="3076683" cy="471568"/>
          </a:xfrm>
          <a:prstGeom prst="rect">
            <a:avLst/>
          </a:prstGeom>
          <a:noFill/>
          <a:ln w="12700">
            <a:noFill/>
            <a:miter lim="800000"/>
            <a:headEnd/>
            <a:tailEnd/>
          </a:ln>
        </p:spPr>
        <p:txBody>
          <a:bodyPr lIns="19256" tIns="0" rIns="19256" bIns="0" anchor="b"/>
          <a:lstStyle/>
          <a:p>
            <a:pPr algn="r" defTabSz="921868" eaLnBrk="0" hangingPunct="0"/>
            <a:r>
              <a:rPr kumimoji="1" lang="en-US" sz="1000" i="1" dirty="0">
                <a:latin typeface="Arial" pitchFamily="34" charset="0"/>
              </a:rPr>
              <a:t>12</a:t>
            </a:r>
          </a:p>
        </p:txBody>
      </p:sp>
      <p:sp>
        <p:nvSpPr>
          <p:cNvPr id="128005" name="Rectangle 4"/>
          <p:cNvSpPr>
            <a:spLocks noChangeArrowheads="1"/>
          </p:cNvSpPr>
          <p:nvPr/>
        </p:nvSpPr>
        <p:spPr bwMode="auto">
          <a:xfrm>
            <a:off x="0" y="8913733"/>
            <a:ext cx="3076683" cy="471568"/>
          </a:xfrm>
          <a:prstGeom prst="rect">
            <a:avLst/>
          </a:prstGeom>
          <a:noFill/>
          <a:ln w="12700">
            <a:noFill/>
            <a:miter lim="800000"/>
            <a:headEnd/>
            <a:tailEnd/>
          </a:ln>
        </p:spPr>
        <p:txBody>
          <a:bodyPr wrap="none" lIns="89079" tIns="44540" rIns="89079" bIns="44540" anchor="ctr"/>
          <a:lstStyle/>
          <a:p>
            <a:pPr algn="ctr">
              <a:buClr>
                <a:schemeClr val="tx1"/>
              </a:buClr>
            </a:pPr>
            <a:endParaRPr lang="en-US" sz="3000" b="1" dirty="0">
              <a:latin typeface="Arial" pitchFamily="34" charset="0"/>
            </a:endParaRPr>
          </a:p>
        </p:txBody>
      </p:sp>
      <p:sp>
        <p:nvSpPr>
          <p:cNvPr id="128006" name="Rectangle 5"/>
          <p:cNvSpPr>
            <a:spLocks noChangeArrowheads="1"/>
          </p:cNvSpPr>
          <p:nvPr/>
        </p:nvSpPr>
        <p:spPr bwMode="auto">
          <a:xfrm>
            <a:off x="0" y="2"/>
            <a:ext cx="3076683" cy="468392"/>
          </a:xfrm>
          <a:prstGeom prst="rect">
            <a:avLst/>
          </a:prstGeom>
          <a:noFill/>
          <a:ln w="12700">
            <a:noFill/>
            <a:miter lim="800000"/>
            <a:headEnd/>
            <a:tailEnd/>
          </a:ln>
        </p:spPr>
        <p:txBody>
          <a:bodyPr wrap="none" lIns="89079" tIns="44540" rIns="89079" bIns="44540" anchor="ctr"/>
          <a:lstStyle/>
          <a:p>
            <a:pPr algn="ctr">
              <a:buClr>
                <a:schemeClr val="tx1"/>
              </a:buClr>
            </a:pPr>
            <a:endParaRPr lang="en-US" sz="3000" b="1" dirty="0">
              <a:latin typeface="Arial" pitchFamily="34" charset="0"/>
            </a:endParaRPr>
          </a:p>
        </p:txBody>
      </p:sp>
      <p:sp>
        <p:nvSpPr>
          <p:cNvPr id="128007" name="Rectangle 6"/>
          <p:cNvSpPr>
            <a:spLocks noGrp="1" noRot="1" noChangeAspect="1" noChangeArrowheads="1" noTextEdit="1"/>
          </p:cNvSpPr>
          <p:nvPr>
            <p:ph type="sldImg"/>
          </p:nvPr>
        </p:nvSpPr>
        <p:spPr>
          <a:xfrm>
            <a:off x="1214438" y="712788"/>
            <a:ext cx="4668837" cy="3503612"/>
          </a:xfrm>
          <a:ln w="12700" cap="flat">
            <a:solidFill>
              <a:schemeClr val="tx1"/>
            </a:solidFill>
          </a:ln>
        </p:spPr>
      </p:sp>
      <p:sp>
        <p:nvSpPr>
          <p:cNvPr id="128008" name="Rectangle 7"/>
          <p:cNvSpPr>
            <a:spLocks noGrp="1" noChangeArrowheads="1"/>
          </p:cNvSpPr>
          <p:nvPr>
            <p:ph type="body" idx="1"/>
          </p:nvPr>
        </p:nvSpPr>
        <p:spPr>
          <a:xfrm>
            <a:off x="1230992" y="4455280"/>
            <a:ext cx="4637318" cy="3940842"/>
          </a:xfrm>
          <a:noFill/>
          <a:ln w="12700">
            <a:solidFill>
              <a:schemeClr val="tx1"/>
            </a:solidFill>
          </a:ln>
        </p:spPr>
        <p:txBody>
          <a:bodyPr lIns="91478" tIns="44933" rIns="91478" bIns="44933"/>
          <a:lstStyle/>
          <a:p>
            <a:pPr eaLnBrk="1" hangingPunct="1">
              <a:buFontTx/>
              <a:buChar char="•"/>
            </a:pPr>
            <a:r>
              <a:rPr lang="en-US" smtClean="0"/>
              <a:t>  Basic business axiom = free goods have unlimited demand.   </a:t>
            </a:r>
          </a:p>
          <a:p>
            <a:pPr eaLnBrk="1" hangingPunct="1">
              <a:buFontTx/>
              <a:buChar char="•"/>
            </a:pPr>
            <a:r>
              <a:rPr lang="en-US" smtClean="0"/>
              <a:t>  Cost management and building a model that shows the spender what it costs to do whatever they are trying to do will result in the spender trying to use less than they would use otherwise.  (e.g. you know what your home telephone costs are per minute, why don’t you know what your business costs are?  Answer: because you are not paying the bill.)</a:t>
            </a:r>
          </a:p>
          <a:p>
            <a:pPr eaLnBrk="1" hangingPunct="1">
              <a:buFontTx/>
              <a:buChar char="•"/>
            </a:pPr>
            <a:r>
              <a:rPr lang="en-US" smtClean="0"/>
              <a:t> Cost management says you should be aware of what your real costs are and therefore will try to bring them down.</a:t>
            </a:r>
          </a:p>
          <a:p>
            <a:pPr eaLnBrk="1" hangingPunct="1">
              <a:buFontTx/>
              <a:buChar char="•"/>
            </a:pPr>
            <a:r>
              <a:rPr lang="en-US" smtClean="0"/>
              <a:t> Every instance of its use shows that is what happens</a:t>
            </a:r>
          </a:p>
          <a:p>
            <a:pPr eaLnBrk="1" hangingPunct="1">
              <a:buFontTx/>
              <a:buChar char="•"/>
            </a:pPr>
            <a:endParaRPr lang="en-US" smtClean="0"/>
          </a:p>
          <a:p>
            <a:pPr eaLnBrk="1" hangingPunct="1">
              <a:buFontTx/>
              <a:buChar char="•"/>
            </a:pPr>
            <a:r>
              <a:rPr lang="en-US" smtClean="0"/>
              <a:t>Introduce the driver concept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p:txBody>
          <a:bodyPr/>
          <a:lstStyle/>
          <a:p>
            <a:pPr>
              <a:defRPr/>
            </a:pPr>
            <a:fld id="{01B0DEA8-5998-4387-BFA6-C6495ABD0F63}" type="slidenum">
              <a:rPr lang="en-US" smtClean="0"/>
              <a:pPr>
                <a:defRPr/>
              </a:pPr>
              <a:t>39</a:t>
            </a:fld>
            <a:endParaRPr lang="en-US" smtClean="0"/>
          </a:p>
        </p:txBody>
      </p:sp>
      <p:sp>
        <p:nvSpPr>
          <p:cNvPr id="131075" name="Slide Image Placeholder 1"/>
          <p:cNvSpPr>
            <a:spLocks noGrp="1" noRot="1" noChangeAspect="1" noTextEdit="1"/>
          </p:cNvSpPr>
          <p:nvPr>
            <p:ph type="sldImg"/>
          </p:nvPr>
        </p:nvSpPr>
        <p:spPr>
          <a:ln/>
        </p:spPr>
      </p:sp>
      <p:sp>
        <p:nvSpPr>
          <p:cNvPr id="131076" name="Notes Placeholder 2"/>
          <p:cNvSpPr>
            <a:spLocks noGrp="1"/>
          </p:cNvSpPr>
          <p:nvPr>
            <p:ph type="body" idx="1"/>
          </p:nvPr>
        </p:nvSpPr>
        <p:spPr>
          <a:noFill/>
          <a:ln/>
        </p:spPr>
        <p:txBody>
          <a:bodyPr lIns="94165" tIns="47084" rIns="94165" bIns="47084"/>
          <a:lstStyle/>
          <a:p>
            <a:pPr eaLnBrk="1" hangingPunct="1"/>
            <a:r>
              <a:rPr lang="en-US" smtClean="0"/>
              <a:t>Growing to a cost culture doesn’t happen in one attempt.  Rather it’s a process transitioning budget control as the primary focus to a focus of management information and decision making.  </a:t>
            </a:r>
          </a:p>
          <a:p>
            <a:pPr eaLnBrk="1" hangingPunct="1"/>
            <a:endParaRPr lang="en-US" smtClean="0"/>
          </a:p>
          <a:p>
            <a:pPr eaLnBrk="1" hangingPunct="1"/>
            <a:r>
              <a:rPr lang="en-US" smtClean="0"/>
              <a:t>This is a big shift but it is and has been a core desire of Army to get to a cost management perspective.  One limitation on achieving this target of culture change is that of the financial system  STANFINS and SOMARDS were budget centric with little to offer in terms of cost management.  Even with the system constraints the Army’s desire for cost information was still fighting toward the cost culture and the current APC code set is the result.</a:t>
            </a:r>
          </a:p>
        </p:txBody>
      </p:sp>
      <p:sp>
        <p:nvSpPr>
          <p:cNvPr id="131077" name="Slide Number Placeholder 3"/>
          <p:cNvSpPr txBox="1">
            <a:spLocks noGrp="1"/>
          </p:cNvSpPr>
          <p:nvPr/>
        </p:nvSpPr>
        <p:spPr bwMode="auto">
          <a:xfrm>
            <a:off x="4021026" y="8915321"/>
            <a:ext cx="3076683" cy="468391"/>
          </a:xfrm>
          <a:prstGeom prst="rect">
            <a:avLst/>
          </a:prstGeom>
          <a:noFill/>
          <a:ln w="9525">
            <a:noFill/>
            <a:miter lim="800000"/>
            <a:headEnd/>
            <a:tailEnd/>
          </a:ln>
        </p:spPr>
        <p:txBody>
          <a:bodyPr lIns="94165" tIns="47084" rIns="94165" bIns="47084" anchor="b"/>
          <a:lstStyle/>
          <a:p>
            <a:pPr algn="r" defTabSz="940942"/>
            <a:fld id="{67BAB05F-12CC-41BF-A150-54B3F7CEC88D}" type="slidenum">
              <a:rPr lang="en-US" sz="1400">
                <a:latin typeface="Arial" pitchFamily="34" charset="0"/>
              </a:rPr>
              <a:pPr algn="r" defTabSz="940942"/>
              <a:t>39</a:t>
            </a:fld>
            <a:endParaRPr lang="en-US" sz="1400" dirty="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422994B2-B848-439F-87FE-627EB7FC3233}" type="slidenum">
              <a:rPr lang="en-US" smtClean="0"/>
              <a:pPr>
                <a:defRPr/>
              </a:pPr>
              <a:t>40</a:t>
            </a:fld>
            <a:endParaRPr lang="en-US"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People -  Need to transition from budget to Cost </a:t>
            </a:r>
          </a:p>
          <a:p>
            <a:pPr eaLnBrk="1" hangingPunct="1"/>
            <a:endParaRPr lang="en-US" smtClean="0"/>
          </a:p>
          <a:p>
            <a:pPr eaLnBrk="1" hangingPunct="1"/>
            <a:r>
              <a:rPr lang="en-US" smtClean="0"/>
              <a:t>Processes  - Process is integrated and inter-related</a:t>
            </a:r>
          </a:p>
          <a:p>
            <a:pPr eaLnBrk="1" hangingPunct="1"/>
            <a:endParaRPr lang="en-US" smtClean="0"/>
          </a:p>
          <a:p>
            <a:pPr eaLnBrk="1" hangingPunct="1"/>
            <a:r>
              <a:rPr lang="en-US" smtClean="0"/>
              <a:t>Systems – Data needs to be information</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txBox="1">
            <a:spLocks noGrp="1" noChangeArrowheads="1"/>
          </p:cNvSpPr>
          <p:nvPr/>
        </p:nvSpPr>
        <p:spPr bwMode="auto">
          <a:xfrm>
            <a:off x="4022937" y="8917665"/>
            <a:ext cx="3076363" cy="467635"/>
          </a:xfrm>
          <a:prstGeom prst="rect">
            <a:avLst/>
          </a:prstGeom>
          <a:noFill/>
          <a:ln w="9525">
            <a:noFill/>
            <a:miter lim="800000"/>
            <a:headEnd/>
            <a:tailEnd/>
          </a:ln>
        </p:spPr>
        <p:txBody>
          <a:bodyPr lIns="93958" tIns="46980" rIns="93958" bIns="46980" anchor="b"/>
          <a:lstStyle/>
          <a:p>
            <a:pPr algn="r" defTabSz="921620" eaLnBrk="0" hangingPunct="0"/>
            <a:fld id="{A7DFC50D-3E04-4517-9513-3276BEC161F4}" type="slidenum">
              <a:rPr lang="en-US" sz="1300"/>
              <a:pPr algn="r" defTabSz="921620" eaLnBrk="0" hangingPunct="0"/>
              <a:t>5</a:t>
            </a:fld>
            <a:endParaRPr lang="en-US" sz="1300" dirty="0"/>
          </a:p>
        </p:txBody>
      </p:sp>
      <p:sp>
        <p:nvSpPr>
          <p:cNvPr id="56323" name="Rectangle 2"/>
          <p:cNvSpPr>
            <a:spLocks noGrp="1" noRot="1" noChangeAspect="1" noChangeArrowheads="1" noTextEdit="1"/>
          </p:cNvSpPr>
          <p:nvPr>
            <p:ph type="sldImg"/>
          </p:nvPr>
        </p:nvSpPr>
        <p:spPr>
          <a:xfrm>
            <a:off x="1206500" y="704850"/>
            <a:ext cx="4689475" cy="3517900"/>
          </a:xfrm>
          <a:ln/>
        </p:spPr>
      </p:sp>
      <p:sp>
        <p:nvSpPr>
          <p:cNvPr id="56324" name="Rectangle 3"/>
          <p:cNvSpPr>
            <a:spLocks noGrp="1" noChangeArrowheads="1"/>
          </p:cNvSpPr>
          <p:nvPr>
            <p:ph type="body" idx="1"/>
          </p:nvPr>
        </p:nvSpPr>
        <p:spPr>
          <a:xfrm>
            <a:off x="946574" y="4458019"/>
            <a:ext cx="5206153" cy="4221756"/>
          </a:xfrm>
          <a:noFill/>
          <a:ln/>
        </p:spPr>
        <p:txBody>
          <a:bodyPr lIns="93892" tIns="46947" rIns="93892" bIns="46947"/>
          <a:lstStyle/>
          <a:p>
            <a:endParaRPr lang="en-US" b="1" smtClean="0"/>
          </a:p>
          <a:p>
            <a:r>
              <a:rPr lang="en-US" b="1" smtClean="0"/>
              <a:t>Deployment strategy involves –</a:t>
            </a:r>
          </a:p>
          <a:p>
            <a:endParaRPr lang="en-US" b="1" smtClean="0"/>
          </a:p>
          <a:p>
            <a:pPr>
              <a:buFontTx/>
              <a:buChar char="•"/>
            </a:pPr>
            <a:r>
              <a:rPr lang="en-US" b="1" smtClean="0"/>
              <a:t> Releases -- refer to functionality in system</a:t>
            </a:r>
          </a:p>
          <a:p>
            <a:pPr>
              <a:buFontTx/>
              <a:buChar char="•"/>
            </a:pPr>
            <a:r>
              <a:rPr lang="en-US" b="1" smtClean="0"/>
              <a:t> Waves –refer to systematic implementation over time</a:t>
            </a:r>
          </a:p>
          <a:p>
            <a:pPr>
              <a:buFontTx/>
              <a:buChar char="•"/>
            </a:pPr>
            <a:r>
              <a:rPr lang="en-US" b="1" smtClean="0"/>
              <a:t> Sites – typically refer to forts or installations that include mission, installation and tenant organizations </a:t>
            </a:r>
          </a:p>
          <a:p>
            <a:endParaRPr lang="en-US" b="1"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p:txBody>
          <a:bodyPr/>
          <a:lstStyle/>
          <a:p>
            <a:pPr>
              <a:defRPr/>
            </a:pPr>
            <a:fld id="{CC80E2F9-800C-4DD9-A433-D960E6A8CB81}" type="slidenum">
              <a:rPr lang="en-US" smtClean="0"/>
              <a:pPr>
                <a:defRPr/>
              </a:pPr>
              <a:t>41</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p:txBody>
          <a:bodyPr/>
          <a:lstStyle/>
          <a:p>
            <a:pPr>
              <a:defRPr/>
            </a:pPr>
            <a:fld id="{E7C73B32-3815-42F3-B58D-4BE1DB8500E1}" type="slidenum">
              <a:rPr lang="en-US" smtClean="0"/>
              <a:pPr>
                <a:defRPr/>
              </a:pPr>
              <a:t>42</a:t>
            </a:fld>
            <a:endParaRPr lang="en-US" smtClean="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r>
              <a:rPr lang="en-US" smtClean="0"/>
              <a:t>Some discussion notes:</a:t>
            </a:r>
          </a:p>
          <a:p>
            <a:pPr eaLnBrk="1" hangingPunct="1"/>
            <a:endParaRPr lang="en-US" smtClean="0"/>
          </a:p>
          <a:p>
            <a:pPr eaLnBrk="1" hangingPunct="1"/>
            <a:r>
              <a:rPr lang="en-US" smtClean="0"/>
              <a:t>Need executive direction to make change </a:t>
            </a:r>
          </a:p>
          <a:p>
            <a:pPr eaLnBrk="1" hangingPunct="1"/>
            <a:r>
              <a:rPr lang="en-US" smtClean="0"/>
              <a:t>How does the staff level get impowered</a:t>
            </a:r>
          </a:p>
          <a:p>
            <a:pPr eaLnBrk="1" hangingPunct="1"/>
            <a:endParaRPr lang="en-US" smtClean="0"/>
          </a:p>
          <a:p>
            <a:pPr eaLnBrk="1" hangingPunct="1"/>
            <a:endParaRPr lang="en-US"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p:txBody>
          <a:bodyPr/>
          <a:lstStyle/>
          <a:p>
            <a:pPr>
              <a:defRPr/>
            </a:pPr>
            <a:fld id="{D45D7423-E8D2-45E5-840E-4AF5368AFFAA}" type="slidenum">
              <a:rPr lang="en-US" smtClean="0"/>
              <a:pPr>
                <a:defRPr/>
              </a:pPr>
              <a:t>43</a:t>
            </a:fld>
            <a:endParaRPr lang="en-US" smtClean="0"/>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p:txBody>
          <a:bodyPr/>
          <a:lstStyle/>
          <a:p>
            <a:pPr>
              <a:defRPr/>
            </a:pPr>
            <a:fld id="{2933927D-687F-442E-BCA3-9BC5A837BA61}" type="slidenum">
              <a:rPr lang="en-US" smtClean="0"/>
              <a:pPr>
                <a:defRPr/>
              </a:pPr>
              <a:t>44</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People -  Need to transition from budget to Cost </a:t>
            </a:r>
          </a:p>
          <a:p>
            <a:pPr eaLnBrk="1" hangingPunct="1"/>
            <a:endParaRPr lang="en-US" smtClean="0"/>
          </a:p>
          <a:p>
            <a:pPr eaLnBrk="1" hangingPunct="1"/>
            <a:r>
              <a:rPr lang="en-US" smtClean="0"/>
              <a:t>Processes  - Process is integrated and inter-related</a:t>
            </a:r>
          </a:p>
          <a:p>
            <a:pPr eaLnBrk="1" hangingPunct="1"/>
            <a:endParaRPr lang="en-US" smtClean="0"/>
          </a:p>
          <a:p>
            <a:pPr eaLnBrk="1" hangingPunct="1"/>
            <a:r>
              <a:rPr lang="en-US" smtClean="0"/>
              <a:t>Systems – Data needs to be information</a:t>
            </a:r>
          </a:p>
          <a:p>
            <a:pPr eaLnBrk="1" hangingPunct="1"/>
            <a:endParaRPr lang="en-US"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pPr>
              <a:defRPr/>
            </a:pPr>
            <a:fld id="{082C562A-AB59-4CA3-9574-503D5BDF5C53}" type="slidenum">
              <a:rPr lang="en-US" smtClean="0"/>
              <a:pPr>
                <a:defRPr/>
              </a:pPr>
              <a:t>45</a:t>
            </a:fld>
            <a:endParaRPr lang="en-US" smtClean="0"/>
          </a:p>
        </p:txBody>
      </p:sp>
      <p:sp>
        <p:nvSpPr>
          <p:cNvPr id="152579" name="Rectangle 2"/>
          <p:cNvSpPr>
            <a:spLocks noGrp="1" noRot="1" noChangeAspect="1" noChangeArrowheads="1" noTextEdit="1"/>
          </p:cNvSpPr>
          <p:nvPr>
            <p:ph type="sldImg"/>
          </p:nvPr>
        </p:nvSpPr>
        <p:spPr>
          <a:xfrm>
            <a:off x="1208088" y="704850"/>
            <a:ext cx="4687887" cy="3517900"/>
          </a:xfrm>
          <a:ln/>
        </p:spPr>
      </p:sp>
      <p:sp>
        <p:nvSpPr>
          <p:cNvPr id="15258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p:txBody>
          <a:bodyPr/>
          <a:lstStyle/>
          <a:p>
            <a:pPr>
              <a:defRPr/>
            </a:pPr>
            <a:fld id="{F1E58CCF-A99D-4289-AFA9-3CDA66331768}" type="slidenum">
              <a:rPr lang="en-US" smtClean="0"/>
              <a:pPr>
                <a:defRPr/>
              </a:pPr>
              <a:t>46</a:t>
            </a:fld>
            <a:endParaRPr 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35875179-4BA5-4236-B5B3-78A37AD744F9}" type="slidenum">
              <a:rPr lang="en-US" smtClean="0"/>
              <a:pPr>
                <a:defRPr/>
              </a:pPr>
              <a:t>47</a:t>
            </a:fld>
            <a:endParaRPr lang="en-US" smtClean="0"/>
          </a:p>
        </p:txBody>
      </p:sp>
      <p:sp>
        <p:nvSpPr>
          <p:cNvPr id="158723" name="Rectangle 2"/>
          <p:cNvSpPr>
            <a:spLocks noGrp="1" noRot="1" noChangeAspect="1" noChangeArrowheads="1" noTextEdit="1"/>
          </p:cNvSpPr>
          <p:nvPr>
            <p:ph type="sldImg"/>
          </p:nvPr>
        </p:nvSpPr>
        <p:spPr>
          <a:xfrm>
            <a:off x="1208088" y="704850"/>
            <a:ext cx="4687887" cy="3517900"/>
          </a:xfrm>
          <a:ln/>
        </p:spPr>
      </p:sp>
      <p:sp>
        <p:nvSpPr>
          <p:cNvPr id="158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7"/>
          <p:cNvSpPr txBox="1">
            <a:spLocks noGrp="1" noChangeArrowheads="1"/>
          </p:cNvSpPr>
          <p:nvPr/>
        </p:nvSpPr>
        <p:spPr bwMode="auto">
          <a:xfrm>
            <a:off x="4021089" y="8915106"/>
            <a:ext cx="3076672" cy="468644"/>
          </a:xfrm>
          <a:prstGeom prst="rect">
            <a:avLst/>
          </a:prstGeom>
          <a:noFill/>
          <a:ln w="9525">
            <a:noFill/>
            <a:miter lim="800000"/>
            <a:headEnd/>
            <a:tailEnd/>
          </a:ln>
        </p:spPr>
        <p:txBody>
          <a:bodyPr lIns="89073" tIns="44537" rIns="89073" bIns="44537" anchor="b"/>
          <a:lstStyle/>
          <a:p>
            <a:pPr algn="r">
              <a:buClrTx/>
            </a:pPr>
            <a:fld id="{7DD462C3-9CB6-4FDA-B7D3-34660CD14C64}" type="slidenum">
              <a:rPr lang="en-US" sz="1300"/>
              <a:pPr algn="r">
                <a:buClrTx/>
              </a:pPr>
              <a:t>48</a:t>
            </a:fld>
            <a:endParaRPr lang="en-US" sz="1300" dirty="0"/>
          </a:p>
        </p:txBody>
      </p:sp>
      <p:sp>
        <p:nvSpPr>
          <p:cNvPr id="262147" name="Rectangle 2"/>
          <p:cNvSpPr>
            <a:spLocks noGrp="1" noRot="1" noChangeAspect="1" noChangeArrowheads="1" noTextEdit="1"/>
          </p:cNvSpPr>
          <p:nvPr>
            <p:ph type="sldImg"/>
          </p:nvPr>
        </p:nvSpPr>
        <p:spPr>
          <a:ln/>
        </p:spPr>
      </p:sp>
      <p:sp>
        <p:nvSpPr>
          <p:cNvPr id="262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txBox="1">
            <a:spLocks noGrp="1" noChangeArrowheads="1"/>
          </p:cNvSpPr>
          <p:nvPr/>
        </p:nvSpPr>
        <p:spPr bwMode="auto">
          <a:xfrm>
            <a:off x="4021089" y="8915106"/>
            <a:ext cx="3076672" cy="468644"/>
          </a:xfrm>
          <a:prstGeom prst="rect">
            <a:avLst/>
          </a:prstGeom>
          <a:noFill/>
          <a:ln w="9525">
            <a:noFill/>
            <a:miter lim="800000"/>
            <a:headEnd/>
            <a:tailEnd/>
          </a:ln>
        </p:spPr>
        <p:txBody>
          <a:bodyPr lIns="89073" tIns="44537" rIns="89073" bIns="44537" anchor="b"/>
          <a:lstStyle/>
          <a:p>
            <a:pPr algn="r">
              <a:buClrTx/>
            </a:pPr>
            <a:fld id="{BF7DAC44-3E69-47B6-8EFF-7F444BBE4701}" type="slidenum">
              <a:rPr lang="en-US" sz="1300"/>
              <a:pPr algn="r">
                <a:buClrTx/>
              </a:pPr>
              <a:t>49</a:t>
            </a:fld>
            <a:endParaRPr lang="en-US" sz="1300" dirty="0"/>
          </a:p>
        </p:txBody>
      </p:sp>
      <p:sp>
        <p:nvSpPr>
          <p:cNvPr id="264195" name="Rectangle 2"/>
          <p:cNvSpPr>
            <a:spLocks noGrp="1" noRot="1" noChangeAspect="1" noChangeArrowheads="1" noTextEdit="1"/>
          </p:cNvSpPr>
          <p:nvPr>
            <p:ph type="sldImg"/>
          </p:nvPr>
        </p:nvSpPr>
        <p:spPr>
          <a:ln/>
        </p:spPr>
      </p:sp>
      <p:sp>
        <p:nvSpPr>
          <p:cNvPr id="2641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2B805792-7E56-49E7-A002-4F04CA1B1348}" type="slidenum">
              <a:rPr lang="en-US"/>
              <a:pPr/>
              <a:t>50</a:t>
            </a:fld>
            <a:endParaRPr lang="en-US" dirty="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7"/>
          <p:cNvSpPr txBox="1">
            <a:spLocks noGrp="1" noChangeArrowheads="1"/>
          </p:cNvSpPr>
          <p:nvPr/>
        </p:nvSpPr>
        <p:spPr bwMode="auto">
          <a:xfrm>
            <a:off x="4021088" y="8915105"/>
            <a:ext cx="3076672" cy="468645"/>
          </a:xfrm>
          <a:prstGeom prst="rect">
            <a:avLst/>
          </a:prstGeom>
          <a:noFill/>
          <a:ln w="9525">
            <a:noFill/>
            <a:miter lim="800000"/>
            <a:headEnd/>
            <a:tailEnd/>
          </a:ln>
        </p:spPr>
        <p:txBody>
          <a:bodyPr lIns="89083" tIns="44542" rIns="89083" bIns="44542" anchor="b"/>
          <a:lstStyle/>
          <a:p>
            <a:pPr algn="r">
              <a:buClrTx/>
            </a:pPr>
            <a:fld id="{95957C88-2748-4B81-A3C9-87AD442CDD3F}" type="slidenum">
              <a:rPr lang="en-US" sz="1200"/>
              <a:pPr algn="r">
                <a:buClrTx/>
              </a:pPr>
              <a:t>6</a:t>
            </a:fld>
            <a:endParaRPr lang="en-US" sz="1200" dirty="0"/>
          </a:p>
        </p:txBody>
      </p:sp>
      <p:sp>
        <p:nvSpPr>
          <p:cNvPr id="282627" name="Rectangle 2"/>
          <p:cNvSpPr>
            <a:spLocks noGrp="1" noRot="1" noChangeAspect="1" noChangeArrowheads="1" noTextEdit="1"/>
          </p:cNvSpPr>
          <p:nvPr>
            <p:ph type="sldImg"/>
          </p:nvPr>
        </p:nvSpPr>
        <p:spPr>
          <a:ln/>
        </p:spPr>
      </p:sp>
      <p:sp>
        <p:nvSpPr>
          <p:cNvPr id="282628" name="Rectangle 3"/>
          <p:cNvSpPr>
            <a:spLocks noGrp="1" noChangeArrowheads="1"/>
          </p:cNvSpPr>
          <p:nvPr>
            <p:ph type="body" idx="1"/>
          </p:nvPr>
        </p:nvSpPr>
        <p:spPr>
          <a:noFill/>
          <a:ln/>
        </p:spPr>
        <p:txBody>
          <a:bodyPr lIns="89083" tIns="44542" rIns="89083" bIns="44542"/>
          <a:lstStyle/>
          <a:p>
            <a:pPr marL="228943" indent="-228943" eaLnBrk="1" hangingPunct="1">
              <a:buAutoNum type="arabicPeriod"/>
            </a:pPr>
            <a:r>
              <a:rPr lang="en-US" dirty="0" smtClean="0"/>
              <a:t>DASA-CE</a:t>
            </a:r>
            <a:r>
              <a:rPr lang="en-US" baseline="0" dirty="0" smtClean="0"/>
              <a:t> </a:t>
            </a:r>
            <a:r>
              <a:rPr lang="en-US" dirty="0" smtClean="0"/>
              <a:t>Capture Team will come as</a:t>
            </a:r>
            <a:r>
              <a:rPr lang="en-US" baseline="0" dirty="0" smtClean="0"/>
              <a:t> part of pre-deployment process </a:t>
            </a:r>
          </a:p>
          <a:p>
            <a:pPr marL="228943" indent="-228943" eaLnBrk="1" hangingPunct="1">
              <a:buAutoNum type="arabicPeriod"/>
            </a:pPr>
            <a:r>
              <a:rPr lang="en-US" baseline="0" dirty="0" smtClean="0"/>
              <a:t>Talk with HQ determine which financial and </a:t>
            </a:r>
            <a:r>
              <a:rPr lang="en-US" b="1" baseline="0" dirty="0" smtClean="0"/>
              <a:t>non-financial</a:t>
            </a:r>
            <a:r>
              <a:rPr lang="en-US" baseline="0" dirty="0" smtClean="0"/>
              <a:t> metrics need to be captured</a:t>
            </a:r>
          </a:p>
          <a:p>
            <a:pPr marL="228943" indent="-228943" eaLnBrk="1" hangingPunct="1">
              <a:buAutoNum type="arabicPeriod"/>
            </a:pPr>
            <a:r>
              <a:rPr lang="en-US" baseline="0" dirty="0" smtClean="0"/>
              <a:t> Look at the field’s needs, b/c HQ doesn’t know</a:t>
            </a:r>
          </a:p>
          <a:p>
            <a:pPr marL="228943" indent="-228943" eaLnBrk="1" hangingPunct="1">
              <a:buAutoNum type="arabicPeriod"/>
            </a:pPr>
            <a:r>
              <a:rPr lang="en-US" baseline="0" dirty="0" smtClean="0"/>
              <a:t>Present all findings, determine info that is needed (e.g. TRADOC Courses can be broken into classes, battle lab simulations, FOBS)</a:t>
            </a:r>
          </a:p>
          <a:p>
            <a:pPr marL="228943" indent="-228943" eaLnBrk="1" hangingPunct="1">
              <a:buAutoNum type="arabicPeriod"/>
            </a:pPr>
            <a:r>
              <a:rPr lang="en-US" baseline="0" dirty="0" smtClean="0"/>
              <a:t>Ask the Questions: Do we NEED to capture cost by class? Are you really going to cancel a class for low  attendance. </a:t>
            </a:r>
          </a:p>
          <a:p>
            <a:pPr marL="228943" indent="-228943" eaLnBrk="1" hangingPunct="1">
              <a:buAutoNum type="arabicPeriod"/>
            </a:pPr>
            <a:r>
              <a:rPr lang="en-US" baseline="0" dirty="0" smtClean="0"/>
              <a:t>TRADOC: No, only the cost of a COURSE</a:t>
            </a:r>
          </a:p>
          <a:p>
            <a:pPr marL="228943" indent="-228943" eaLnBrk="1" hangingPunct="1">
              <a:buAutoNum type="arabicPeriod"/>
            </a:pPr>
            <a:r>
              <a:rPr lang="en-US" baseline="0" dirty="0" smtClean="0"/>
              <a:t>Due to deployment schedule, there is no longer the ability to backwards plan and pick a “best” organization to go-live, based on locale. </a:t>
            </a:r>
          </a:p>
          <a:p>
            <a:pPr marL="228943" indent="-228943" eaLnBrk="1" hangingPunct="1">
              <a:buAutoNum type="arabicPeriod"/>
            </a:pPr>
            <a:endParaRPr lang="en-US" baseline="0" dirty="0"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ECCB4EEA-8E7E-4100-A56D-1FD30D2C774E}" type="slidenum">
              <a:rPr lang="en-US"/>
              <a:pPr/>
              <a:t>51</a:t>
            </a:fld>
            <a:endParaRPr lang="en-US" dirty="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72124BDD-A5B7-4A41-A75F-D2D57EC8779F}" type="slidenum">
              <a:rPr lang="en-US"/>
              <a:pPr/>
              <a:t>52</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3A98BD83-6647-4540-A07C-2D52822640A0}" type="slidenum">
              <a:rPr lang="en-US"/>
              <a:pPr/>
              <a:t>53</a:t>
            </a:fld>
            <a:endParaRPr lang="en-US" dirty="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EECCC15-1E53-4E14-8E52-1A223CEE157E}" type="slidenum">
              <a:rPr lang="en-US"/>
              <a:pPr/>
              <a:t>54</a:t>
            </a:fld>
            <a:endParaRPr lang="en-US" dirty="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63F94834-AC23-4F9F-BB8C-A3DA6BEFFD1D}" type="slidenum">
              <a:rPr lang="en-US"/>
              <a:pPr/>
              <a:t>55</a:t>
            </a:fld>
            <a:endParaRPr lang="en-US" dirty="0"/>
          </a:p>
        </p:txBody>
      </p:sp>
      <p:sp>
        <p:nvSpPr>
          <p:cNvPr id="137219" name="Rectangle 2"/>
          <p:cNvSpPr>
            <a:spLocks noGrp="1" noRot="1" noChangeAspect="1" noChangeArrowheads="1" noTextEdit="1"/>
          </p:cNvSpPr>
          <p:nvPr>
            <p:ph type="sldImg"/>
          </p:nvPr>
        </p:nvSpPr>
        <p:spPr>
          <a:ln/>
        </p:spPr>
      </p:sp>
      <p:sp>
        <p:nvSpPr>
          <p:cNvPr id="1372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56C51486-D0C3-4DA9-BCC1-08E22792A33C}" type="slidenum">
              <a:rPr lang="en-US"/>
              <a:pPr/>
              <a:t>56</a:t>
            </a:fld>
            <a:endParaRPr lang="en-US" dirty="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p:txBody>
          <a:bodyPr/>
          <a:lstStyle/>
          <a:p>
            <a:pPr>
              <a:defRPr/>
            </a:pPr>
            <a:fld id="{079A5813-A73D-4F2C-B70C-541B5F51EBB6}" type="slidenum">
              <a:rPr lang="en-US" smtClean="0"/>
              <a:pPr>
                <a:defRPr/>
              </a:pPr>
              <a:t>57</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p:txBody>
          <a:bodyPr/>
          <a:lstStyle/>
          <a:p>
            <a:pPr>
              <a:defRPr/>
            </a:pPr>
            <a:fld id="{6DDD1480-86BE-4FFD-955E-ED85CB30BB02}" type="slidenum">
              <a:rPr lang="en-US" smtClean="0"/>
              <a:pPr>
                <a:defRPr/>
              </a:pPr>
              <a:t>58</a:t>
            </a:fld>
            <a:endParaRPr lang="en-US" smtClean="0"/>
          </a:p>
        </p:txBody>
      </p:sp>
      <p:sp>
        <p:nvSpPr>
          <p:cNvPr id="135171" name="Rectangle 2"/>
          <p:cNvSpPr>
            <a:spLocks noGrp="1" noRot="1" noChangeAspect="1" noChangeArrowheads="1" noTextEdit="1"/>
          </p:cNvSpPr>
          <p:nvPr>
            <p:ph type="sldImg"/>
          </p:nvPr>
        </p:nvSpPr>
        <p:spPr>
          <a:ln/>
        </p:spPr>
      </p:sp>
      <p:sp>
        <p:nvSpPr>
          <p:cNvPr id="1351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4021088" y="8915105"/>
            <a:ext cx="3076672" cy="468645"/>
          </a:xfrm>
          <a:prstGeom prst="rect">
            <a:avLst/>
          </a:prstGeom>
          <a:noFill/>
          <a:ln w="9525">
            <a:noFill/>
            <a:miter lim="800000"/>
            <a:headEnd/>
            <a:tailEnd/>
          </a:ln>
        </p:spPr>
        <p:txBody>
          <a:bodyPr lIns="89089" tIns="44545" rIns="89089" bIns="44545" anchor="b"/>
          <a:lstStyle/>
          <a:p>
            <a:pPr algn="r">
              <a:buClrTx/>
            </a:pPr>
            <a:fld id="{6FCA6A39-3E26-4B07-A07E-ED72216FBE95}" type="slidenum">
              <a:rPr lang="en-US" sz="1200"/>
              <a:pPr algn="r">
                <a:buClrTx/>
              </a:pPr>
              <a:t>59</a:t>
            </a:fld>
            <a:endParaRPr lang="en-US" sz="1200" dirty="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7"/>
          <p:cNvSpPr txBox="1">
            <a:spLocks noGrp="1" noChangeArrowheads="1"/>
          </p:cNvSpPr>
          <p:nvPr/>
        </p:nvSpPr>
        <p:spPr bwMode="auto">
          <a:xfrm>
            <a:off x="4021088" y="8915105"/>
            <a:ext cx="3076672" cy="468645"/>
          </a:xfrm>
          <a:prstGeom prst="rect">
            <a:avLst/>
          </a:prstGeom>
          <a:noFill/>
          <a:ln w="9525">
            <a:noFill/>
            <a:miter lim="800000"/>
            <a:headEnd/>
            <a:tailEnd/>
          </a:ln>
        </p:spPr>
        <p:txBody>
          <a:bodyPr lIns="89089" tIns="44545" rIns="89089" bIns="44545" anchor="b"/>
          <a:lstStyle/>
          <a:p>
            <a:pPr algn="r">
              <a:buClrTx/>
            </a:pPr>
            <a:fld id="{6FCA6A39-3E26-4B07-A07E-ED72216FBE95}" type="slidenum">
              <a:rPr lang="en-US" sz="1200"/>
              <a:pPr algn="r">
                <a:buClrTx/>
              </a:pPr>
              <a:t>60</a:t>
            </a:fld>
            <a:endParaRPr lang="en-US" sz="1200" dirty="0"/>
          </a:p>
        </p:txBody>
      </p:sp>
      <p:sp>
        <p:nvSpPr>
          <p:cNvPr id="266243" name="Rectangle 2"/>
          <p:cNvSpPr>
            <a:spLocks noGrp="1" noRot="1" noChangeAspect="1" noChangeArrowheads="1" noTextEdit="1"/>
          </p:cNvSpPr>
          <p:nvPr>
            <p:ph type="sldImg"/>
          </p:nvPr>
        </p:nvSpPr>
        <p:spPr>
          <a:ln/>
        </p:spPr>
      </p:sp>
      <p:sp>
        <p:nvSpPr>
          <p:cNvPr id="26624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674" name="Rectangle 7"/>
          <p:cNvSpPr txBox="1">
            <a:spLocks noGrp="1" noChangeArrowheads="1"/>
          </p:cNvSpPr>
          <p:nvPr/>
        </p:nvSpPr>
        <p:spPr bwMode="auto">
          <a:xfrm>
            <a:off x="4021088" y="8915105"/>
            <a:ext cx="3076672" cy="468645"/>
          </a:xfrm>
          <a:prstGeom prst="rect">
            <a:avLst/>
          </a:prstGeom>
          <a:noFill/>
          <a:ln w="9525">
            <a:noFill/>
            <a:miter lim="800000"/>
            <a:headEnd/>
            <a:tailEnd/>
          </a:ln>
        </p:spPr>
        <p:txBody>
          <a:bodyPr lIns="89083" tIns="44542" rIns="89083" bIns="44542" anchor="b"/>
          <a:lstStyle/>
          <a:p>
            <a:pPr algn="r">
              <a:buClrTx/>
            </a:pPr>
            <a:fld id="{DEB3E7EA-F88C-419F-BE81-F8FB360AF12A}" type="slidenum">
              <a:rPr lang="en-US" sz="1200"/>
              <a:pPr algn="r">
                <a:buClrTx/>
              </a:pPr>
              <a:t>7</a:t>
            </a:fld>
            <a:endParaRPr lang="en-US" sz="1200" dirty="0"/>
          </a:p>
        </p:txBody>
      </p:sp>
      <p:sp>
        <p:nvSpPr>
          <p:cNvPr id="284675" name="Rectangle 2"/>
          <p:cNvSpPr>
            <a:spLocks noGrp="1" noRot="1" noChangeAspect="1" noChangeArrowheads="1" noTextEdit="1"/>
          </p:cNvSpPr>
          <p:nvPr>
            <p:ph type="sldImg"/>
          </p:nvPr>
        </p:nvSpPr>
        <p:spPr>
          <a:ln/>
        </p:spPr>
      </p:sp>
      <p:sp>
        <p:nvSpPr>
          <p:cNvPr id="284676" name="Rectangle 3"/>
          <p:cNvSpPr>
            <a:spLocks noGrp="1" noChangeArrowheads="1"/>
          </p:cNvSpPr>
          <p:nvPr>
            <p:ph type="body" idx="1"/>
          </p:nvPr>
        </p:nvSpPr>
        <p:spPr>
          <a:noFill/>
          <a:ln/>
        </p:spPr>
        <p:txBody>
          <a:bodyPr lIns="89083" tIns="44542" rIns="89083" bIns="44542"/>
          <a:lstStyle/>
          <a:p>
            <a:pPr marL="228943" indent="-228943" eaLnBrk="1" hangingPunct="1">
              <a:buAutoNum type="arabicPeriod"/>
            </a:pPr>
            <a:r>
              <a:rPr lang="en-US" baseline="0" dirty="0" smtClean="0"/>
              <a:t>Come out and do the training and bridge the gap between GFEBS training and current view</a:t>
            </a:r>
          </a:p>
          <a:p>
            <a:pPr marL="228943" indent="-228943" eaLnBrk="1" hangingPunct="1">
              <a:buAutoNum type="arabicPeriod"/>
            </a:pPr>
            <a:r>
              <a:rPr lang="en-US" baseline="0" dirty="0" smtClean="0"/>
              <a:t>Command rolls out and is supported by O &amp; S </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p:txBody>
          <a:bodyPr/>
          <a:lstStyle/>
          <a:p>
            <a:pPr>
              <a:defRPr/>
            </a:pPr>
            <a:fld id="{BE53883B-3D35-4557-9631-F46F2D1C43E0}" type="slidenum">
              <a:rPr lang="en-US" smtClean="0"/>
              <a:pPr>
                <a:defRPr/>
              </a:pPr>
              <a:t>61</a:t>
            </a:fld>
            <a:endParaRPr 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p:spPr>
        <p:txBody>
          <a:bodyPr/>
          <a:lstStyle/>
          <a:p>
            <a:pPr eaLnBrk="1" hangingPunct="1"/>
            <a:r>
              <a:rPr lang="en-US" smtClean="0"/>
              <a:t>This section is primarily about lining up terminology</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p:txBody>
          <a:bodyPr/>
          <a:lstStyle/>
          <a:p>
            <a:pPr>
              <a:defRPr/>
            </a:pPr>
            <a:fld id="{0C5CE222-BAB0-49FE-B3E1-39DE4B0E7EB7}" type="slidenum">
              <a:rPr lang="en-US" smtClean="0"/>
              <a:pPr>
                <a:defRPr/>
              </a:pPr>
              <a:t>62</a:t>
            </a:fld>
            <a:endParaRPr 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Focus on spending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p:txBody>
          <a:bodyPr/>
          <a:lstStyle/>
          <a:p>
            <a:pPr>
              <a:defRPr/>
            </a:pPr>
            <a:fld id="{D49A8F11-32F1-494B-BE6B-6CC0477D8D09}" type="slidenum">
              <a:rPr lang="en-US" smtClean="0"/>
              <a:pPr>
                <a:defRPr/>
              </a:pPr>
              <a:t>63</a:t>
            </a:fld>
            <a:endParaRPr lang="en-US" smtClean="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eaLnBrk="1" hangingPunct="1"/>
            <a:r>
              <a:rPr lang="en-US" smtClean="0"/>
              <a:t>Set some terminology – </a:t>
            </a:r>
          </a:p>
          <a:p>
            <a:pPr eaLnBrk="1" hangingPunct="1"/>
            <a:endParaRPr lang="en-US" smtClean="0"/>
          </a:p>
          <a:p>
            <a:pPr eaLnBrk="1" hangingPunct="1"/>
            <a:r>
              <a:rPr lang="en-US" smtClean="0"/>
              <a:t>Key though is that cost is Expenditure oriented.  </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p:txBody>
          <a:bodyPr/>
          <a:lstStyle/>
          <a:p>
            <a:pPr>
              <a:defRPr/>
            </a:pPr>
            <a:fld id="{9E5DCAC4-3280-4F53-8E44-F07A0403ABA8}" type="slidenum">
              <a:rPr lang="en-US" smtClean="0"/>
              <a:pPr>
                <a:defRPr/>
              </a:pPr>
              <a:t>64</a:t>
            </a:fld>
            <a:endParaRPr 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p:txBody>
          <a:bodyPr/>
          <a:lstStyle/>
          <a:p>
            <a:pPr>
              <a:defRPr/>
            </a:pPr>
            <a:fld id="{58873C2E-1F82-41F8-B091-8FAE651FA3F9}" type="slidenum">
              <a:rPr lang="en-US" smtClean="0"/>
              <a:pPr>
                <a:defRPr/>
              </a:pPr>
              <a:t>65</a:t>
            </a:fld>
            <a:endParaRPr lang="en-US" smtClean="0"/>
          </a:p>
        </p:txBody>
      </p:sp>
      <p:sp>
        <p:nvSpPr>
          <p:cNvPr id="130051" name="Rectangle 2"/>
          <p:cNvSpPr>
            <a:spLocks noGrp="1" noRot="1" noChangeAspec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NEEDS CORRECTION – See RED </a:t>
            </a:r>
          </a:p>
          <a:p>
            <a:pPr eaLnBrk="1" hangingPunct="1"/>
            <a:endParaRPr lang="en-US" smtClean="0"/>
          </a:p>
          <a:p>
            <a:pPr eaLnBrk="1" hangingPunct="1"/>
            <a:r>
              <a:rPr lang="en-US" smtClean="0"/>
              <a:t>Note here – </a:t>
            </a:r>
          </a:p>
          <a:p>
            <a:pPr eaLnBrk="1" hangingPunct="1"/>
            <a:endParaRPr lang="en-US" smtClean="0"/>
          </a:p>
          <a:p>
            <a:pPr eaLnBrk="1" hangingPunct="1">
              <a:buFontTx/>
              <a:buChar char="•"/>
            </a:pPr>
            <a:r>
              <a:rPr lang="en-US" smtClean="0"/>
              <a:t>  Cost do not equal obligations</a:t>
            </a:r>
          </a:p>
          <a:p>
            <a:pPr eaLnBrk="1" hangingPunct="1">
              <a:buFontTx/>
              <a:buChar char="•"/>
            </a:pPr>
            <a:r>
              <a:rPr lang="en-US" smtClean="0"/>
              <a:t>  Cost is focused on FULL cost and can exceed obligations</a:t>
            </a:r>
          </a:p>
          <a:p>
            <a:pPr eaLnBrk="1" hangingPunct="1">
              <a:buFontTx/>
              <a:buChar char="•"/>
            </a:pPr>
            <a:endParaRPr lang="en-US" smtClean="0"/>
          </a:p>
          <a:p>
            <a:pPr eaLnBrk="1" hangingPunct="1">
              <a:buFontTx/>
              <a:buChar char="•"/>
            </a:pPr>
            <a:r>
              <a:rPr lang="en-US" smtClean="0"/>
              <a:t>  Discuss what is full cost – of a training program, examples</a:t>
            </a:r>
          </a:p>
          <a:p>
            <a:pPr eaLnBrk="1" hangingPunct="1">
              <a:buFontTx/>
              <a:buChar char="•"/>
            </a:pPr>
            <a:endParaRPr lang="en-US" smtClean="0"/>
          </a:p>
          <a:p>
            <a:pPr eaLnBrk="1" hangingPunct="1">
              <a:buFontTx/>
              <a:buChar char="•"/>
            </a:pPr>
            <a:endParaRPr lang="en-US" smtClean="0"/>
          </a:p>
          <a:p>
            <a:pPr eaLnBrk="1" hangingPunct="1"/>
            <a:endParaRPr lang="en-US" smtClean="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p:txBody>
          <a:bodyPr/>
          <a:lstStyle/>
          <a:p>
            <a:pPr>
              <a:defRPr/>
            </a:pPr>
            <a:fld id="{AC2B79BF-7D84-4996-8DF1-BBAB50ABA0D7}" type="slidenum">
              <a:rPr lang="en-US" smtClean="0"/>
              <a:pPr>
                <a:defRPr/>
              </a:pPr>
              <a:t>66</a:t>
            </a:fld>
            <a:endParaRPr lang="en-US" smtClean="0"/>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p:txBody>
          <a:bodyPr/>
          <a:lstStyle/>
          <a:p>
            <a:pPr>
              <a:defRPr/>
            </a:pPr>
            <a:fld id="{E2271150-F3CA-4F8C-B3D3-142EB9D9671B}" type="slidenum">
              <a:rPr lang="en-US" smtClean="0"/>
              <a:pPr>
                <a:defRPr/>
              </a:pPr>
              <a:t>67</a:t>
            </a:fld>
            <a:endParaRPr 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pPr eaLnBrk="1" hangingPunct="1"/>
            <a:r>
              <a:rPr lang="en-US" smtClean="0"/>
              <a:t>The Culture of budget – drive costs to a budgetary stopping point.</a:t>
            </a:r>
          </a:p>
          <a:p>
            <a:pPr eaLnBrk="1" hangingPunct="1"/>
            <a:endParaRPr lang="en-US" smtClean="0"/>
          </a:p>
          <a:p>
            <a:pPr eaLnBrk="1" hangingPunct="1"/>
            <a:r>
              <a:rPr lang="en-US" smtClean="0"/>
              <a:t>Not relevant to go lower for budget – but its’not low enough for cost.</a:t>
            </a:r>
          </a:p>
          <a:p>
            <a:pPr eaLnBrk="1" hangingPunct="1"/>
            <a:endParaRPr lang="en-US" smtClean="0"/>
          </a:p>
          <a:p>
            <a:pPr eaLnBrk="1" hangingPunct="1"/>
            <a:r>
              <a:rPr lang="en-US" smtClean="0"/>
              <a:t>Stop = Funds only go so far.  We generally do not care about funding and control and the lowest level of detail.  But this level of detail is where cost is incurred and where resources are converted to outputs.</a:t>
            </a:r>
          </a:p>
          <a:p>
            <a:pPr eaLnBrk="1" hangingPunct="1"/>
            <a:endParaRPr lang="en-US" smtClean="0"/>
          </a:p>
          <a:p>
            <a:pPr eaLnBrk="1" hangingPunct="1"/>
            <a:endParaRPr lang="en-US" smtClean="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p:txBody>
          <a:bodyPr/>
          <a:lstStyle/>
          <a:p>
            <a:pPr>
              <a:defRPr/>
            </a:pPr>
            <a:fld id="{EED995EC-81A7-44DC-8FFA-E29A8F54D69E}" type="slidenum">
              <a:rPr lang="en-US" smtClean="0"/>
              <a:pPr>
                <a:defRPr/>
              </a:pPr>
              <a:t>68</a:t>
            </a:fld>
            <a:endParaRPr lang="en-US" smtClean="0"/>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p:txBody>
          <a:bodyPr/>
          <a:lstStyle/>
          <a:p>
            <a:pPr>
              <a:defRPr/>
            </a:pPr>
            <a:fld id="{26F996CE-306F-44C7-94C7-BD7CC0DA7B58}" type="slidenum">
              <a:rPr lang="en-US" smtClean="0"/>
              <a:pPr>
                <a:defRPr/>
              </a:pPr>
              <a:t>69</a:t>
            </a:fld>
            <a:endParaRPr lang="en-US" smtClean="0"/>
          </a:p>
        </p:txBody>
      </p:sp>
      <p:sp>
        <p:nvSpPr>
          <p:cNvPr id="150531" name="Rectangle 2"/>
          <p:cNvSpPr>
            <a:spLocks noGrp="1" noRot="1" noChangeAspect="1" noChangeArrowheads="1" noTextEdit="1"/>
          </p:cNvSpPr>
          <p:nvPr>
            <p:ph type="sldImg"/>
          </p:nvPr>
        </p:nvSpPr>
        <p:spPr>
          <a:ln/>
        </p:spPr>
      </p:sp>
      <p:sp>
        <p:nvSpPr>
          <p:cNvPr id="1505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p:txBody>
          <a:bodyPr/>
          <a:lstStyle/>
          <a:p>
            <a:pPr>
              <a:defRPr/>
            </a:pPr>
            <a:fld id="{1BD0EBCD-8E10-46FC-B06C-A6DA950D088C}" type="slidenum">
              <a:rPr lang="en-US" smtClean="0"/>
              <a:pPr>
                <a:defRPr/>
              </a:pPr>
              <a:t>70</a:t>
            </a:fld>
            <a:endParaRPr lang="en-US" smtClean="0"/>
          </a:p>
        </p:txBody>
      </p:sp>
      <p:sp>
        <p:nvSpPr>
          <p:cNvPr id="151555" name="Rectangle 2"/>
          <p:cNvSpPr>
            <a:spLocks noGrp="1" noRot="1" noChangeAspect="1" noChangeArrowheads="1" noTextEdit="1"/>
          </p:cNvSpPr>
          <p:nvPr>
            <p:ph type="sldImg"/>
          </p:nvPr>
        </p:nvSpPr>
        <p:spPr>
          <a:ln/>
        </p:spPr>
      </p:sp>
      <p:sp>
        <p:nvSpPr>
          <p:cNvPr id="151556" name="Rectangle 3"/>
          <p:cNvSpPr>
            <a:spLocks noGrp="1" noChangeArrowheads="1"/>
          </p:cNvSpPr>
          <p:nvPr>
            <p:ph type="body" idx="1"/>
          </p:nvPr>
        </p:nvSpPr>
        <p:spPr>
          <a:noFill/>
          <a:ln/>
        </p:spPr>
        <p:txBody>
          <a:bodyPr/>
          <a:lstStyle/>
          <a:p>
            <a:pPr eaLnBrk="1" hangingPunct="1"/>
            <a:r>
              <a:rPr lang="en-US" smtClean="0"/>
              <a:t>NEED TO FLY IN ANSWERS ONE AT A TIME!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38ABE7CF-E241-42D5-8CC0-C1E13A3A0248}" type="slidenum">
              <a:rPr lang="en-US"/>
              <a:pPr/>
              <a:t>8</a:t>
            </a:fld>
            <a:endParaRPr lang="en-US" dirty="0"/>
          </a:p>
        </p:txBody>
      </p:sp>
      <p:sp>
        <p:nvSpPr>
          <p:cNvPr id="141315" name="Rectangle 2"/>
          <p:cNvSpPr>
            <a:spLocks noGrp="1" noRot="1" noChangeAspect="1" noChangeArrowheads="1" noTextEdit="1"/>
          </p:cNvSpPr>
          <p:nvPr>
            <p:ph type="sldImg"/>
          </p:nvPr>
        </p:nvSpPr>
        <p:spPr>
          <a:ln/>
        </p:spPr>
      </p:sp>
      <p:sp>
        <p:nvSpPr>
          <p:cNvPr id="141316" name="Rectangle 3"/>
          <p:cNvSpPr>
            <a:spLocks noGrp="1" noChangeArrowheads="1"/>
          </p:cNvSpPr>
          <p:nvPr>
            <p:ph type="body" idx="1"/>
          </p:nvPr>
        </p:nvSpPr>
        <p:spPr>
          <a:noFill/>
          <a:ln/>
        </p:spPr>
        <p:txBody>
          <a:bodyPr/>
          <a:lstStyle/>
          <a:p>
            <a:pPr marL="228943" indent="-228943" eaLnBrk="1" hangingPunct="1">
              <a:buAutoNum type="arabicPeriod"/>
            </a:pPr>
            <a:r>
              <a:rPr lang="en-US" dirty="0" smtClean="0"/>
              <a:t>How do we take your legacy business and put into GFEBS</a:t>
            </a:r>
          </a:p>
          <a:p>
            <a:pPr marL="228943" indent="-228943" eaLnBrk="1" hangingPunct="1">
              <a:buAutoNum type="arabicPeriod"/>
            </a:pPr>
            <a:r>
              <a:rPr lang="en-US" dirty="0" smtClean="0"/>
              <a:t>Command objectives (FORSCOM</a:t>
            </a:r>
            <a:r>
              <a:rPr lang="en-US" baseline="0" dirty="0" smtClean="0"/>
              <a:t>: BCT, TRADOC: Course, IMCOM: CLS)</a:t>
            </a:r>
          </a:p>
          <a:p>
            <a:pPr marL="228943" indent="-228943" eaLnBrk="1" hangingPunct="1">
              <a:buAutoNum type="arabicPeriod"/>
            </a:pPr>
            <a:r>
              <a:rPr lang="en-US" baseline="0" dirty="0" smtClean="0"/>
              <a:t>How do we associate those to what we’re capturing (org, event, product, serve)</a:t>
            </a:r>
          </a:p>
          <a:p>
            <a:pPr marL="228943" indent="-228943" eaLnBrk="1" hangingPunct="1">
              <a:buAutoNum type="arabicPeriod"/>
            </a:pPr>
            <a:r>
              <a:rPr lang="en-US" baseline="0" dirty="0" smtClean="0"/>
              <a:t>How can we associate these costs to our customers or outputs </a:t>
            </a:r>
          </a:p>
          <a:p>
            <a:pPr marL="228943" indent="-228943" eaLnBrk="1" hangingPunct="1">
              <a:buAutoNum type="arabicPeriod"/>
            </a:pPr>
            <a:r>
              <a:rPr lang="en-US" baseline="0" dirty="0" smtClean="0"/>
              <a:t>Doesn’t happen overnight (maturation process once you’ve been live</a:t>
            </a:r>
            <a:endParaRPr lang="en-US" dirty="0" smtClean="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p:txBody>
          <a:bodyPr/>
          <a:lstStyle/>
          <a:p>
            <a:pPr>
              <a:defRPr/>
            </a:pPr>
            <a:fld id="{9C203DA2-BEB1-497C-9EA2-CD60A775A6F4}" type="slidenum">
              <a:rPr lang="en-US" smtClean="0"/>
              <a:pPr>
                <a:defRPr/>
              </a:pPr>
              <a:t>71</a:t>
            </a:fld>
            <a:endParaRPr lang="en-US" smtClean="0"/>
          </a:p>
        </p:txBody>
      </p:sp>
      <p:sp>
        <p:nvSpPr>
          <p:cNvPr id="152579" name="Rectangle 2"/>
          <p:cNvSpPr>
            <a:spLocks noGrp="1" noRot="1" noChangeAspect="1" noChangeArrowheads="1" noTextEdit="1"/>
          </p:cNvSpPr>
          <p:nvPr>
            <p:ph type="sldImg"/>
          </p:nvPr>
        </p:nvSpPr>
        <p:spPr>
          <a:ln/>
        </p:spPr>
      </p:sp>
      <p:sp>
        <p:nvSpPr>
          <p:cNvPr id="1525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p:txBody>
          <a:bodyPr/>
          <a:lstStyle/>
          <a:p>
            <a:pPr>
              <a:defRPr/>
            </a:pPr>
            <a:fld id="{DD7EBA6A-8963-4C6A-AC7D-F91BA05E4A7E}" type="slidenum">
              <a:rPr lang="en-US" smtClean="0"/>
              <a:pPr>
                <a:defRPr/>
              </a:pPr>
              <a:t>72</a:t>
            </a:fld>
            <a:endParaRPr lang="en-US" smtClean="0"/>
          </a:p>
        </p:txBody>
      </p:sp>
      <p:sp>
        <p:nvSpPr>
          <p:cNvPr id="153603" name="Rectangle 2"/>
          <p:cNvSpPr>
            <a:spLocks noGrp="1" noRot="1" noChangeAspect="1" noChangeArrowheads="1" noTextEdit="1"/>
          </p:cNvSpPr>
          <p:nvPr>
            <p:ph type="sldImg"/>
          </p:nvPr>
        </p:nvSpPr>
        <p:spPr>
          <a:ln/>
        </p:spPr>
      </p:sp>
      <p:sp>
        <p:nvSpPr>
          <p:cNvPr id="1536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p:txBody>
          <a:bodyPr/>
          <a:lstStyle/>
          <a:p>
            <a:pPr>
              <a:defRPr/>
            </a:pPr>
            <a:fld id="{6F58F790-D081-44BE-8C3E-5BF64C80DC8E}" type="slidenum">
              <a:rPr lang="en-US" smtClean="0"/>
              <a:pPr>
                <a:defRPr/>
              </a:pPr>
              <a:t>73</a:t>
            </a:fld>
            <a:endParaRPr lang="en-US" smtClean="0"/>
          </a:p>
        </p:txBody>
      </p:sp>
      <p:sp>
        <p:nvSpPr>
          <p:cNvPr id="155651" name="Rectangle 2"/>
          <p:cNvSpPr>
            <a:spLocks noGrp="1" noRot="1" noChangeAspect="1" noChangeArrowheads="1" noTextEdit="1"/>
          </p:cNvSpPr>
          <p:nvPr>
            <p:ph type="sldImg"/>
          </p:nvPr>
        </p:nvSpPr>
        <p:spPr>
          <a:ln/>
        </p:spPr>
      </p:sp>
      <p:sp>
        <p:nvSpPr>
          <p:cNvPr id="1556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p:txBody>
          <a:bodyPr/>
          <a:lstStyle/>
          <a:p>
            <a:pPr>
              <a:defRPr/>
            </a:pPr>
            <a:fld id="{2B6F3002-3E1D-421D-A5D6-58E9CDBCD071}" type="slidenum">
              <a:rPr lang="en-US" smtClean="0"/>
              <a:pPr>
                <a:defRPr/>
              </a:pPr>
              <a:t>74</a:t>
            </a:fld>
            <a:endParaRPr lang="en-US" smtClean="0"/>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p:txBody>
          <a:bodyPr/>
          <a:lstStyle/>
          <a:p>
            <a:pPr>
              <a:defRPr/>
            </a:pPr>
            <a:fld id="{43062F97-8A92-4A69-95B3-F20A9881146D}" type="slidenum">
              <a:rPr lang="en-US" smtClean="0"/>
              <a:pPr>
                <a:defRPr/>
              </a:pPr>
              <a:t>75</a:t>
            </a:fld>
            <a:endParaRPr lang="en-US" smtClean="0"/>
          </a:p>
        </p:txBody>
      </p:sp>
      <p:sp>
        <p:nvSpPr>
          <p:cNvPr id="157699" name="Rectangle 2"/>
          <p:cNvSpPr>
            <a:spLocks noGrp="1" noRot="1" noChangeAspect="1" noChangeArrowheads="1" noTextEdit="1"/>
          </p:cNvSpPr>
          <p:nvPr>
            <p:ph type="sldImg"/>
          </p:nvPr>
        </p:nvSpPr>
        <p:spPr>
          <a:xfrm>
            <a:off x="1208088" y="703263"/>
            <a:ext cx="4687887" cy="3517900"/>
          </a:xfrm>
          <a:ln/>
        </p:spPr>
      </p:sp>
      <p:sp>
        <p:nvSpPr>
          <p:cNvPr id="157700" name="Rectangle 3"/>
          <p:cNvSpPr>
            <a:spLocks noGrp="1" noChangeArrowheads="1"/>
          </p:cNvSpPr>
          <p:nvPr>
            <p:ph type="body" idx="1"/>
          </p:nvPr>
        </p:nvSpPr>
        <p:spPr>
          <a:xfrm>
            <a:off x="710249" y="4458454"/>
            <a:ext cx="5678803" cy="4223464"/>
          </a:xfrm>
          <a:noFill/>
          <a:ln/>
        </p:spPr>
        <p:txBody>
          <a:bodyPr/>
          <a:lstStyle/>
          <a:p>
            <a:pPr eaLnBrk="1" hangingPunct="1"/>
            <a:r>
              <a:rPr lang="en-US" smtClean="0"/>
              <a:t>Managing Business Operations</a:t>
            </a:r>
          </a:p>
          <a:p>
            <a:pPr eaLnBrk="1" hangingPunct="1"/>
            <a:r>
              <a:rPr lang="en-US" smtClean="0"/>
              <a:t>FULL cost</a:t>
            </a:r>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p:txBody>
          <a:bodyPr/>
          <a:lstStyle/>
          <a:p>
            <a:pPr>
              <a:defRPr/>
            </a:pPr>
            <a:fld id="{AC064643-131D-4726-A97F-D632C018B5C4}" type="slidenum">
              <a:rPr lang="en-US" smtClean="0"/>
              <a:pPr>
                <a:defRPr/>
              </a:pPr>
              <a:t>76</a:t>
            </a:fld>
            <a:endParaRPr lang="en-US" smtClean="0"/>
          </a:p>
        </p:txBody>
      </p:sp>
      <p:sp>
        <p:nvSpPr>
          <p:cNvPr id="158723" name="Rectangle 2"/>
          <p:cNvSpPr>
            <a:spLocks noGrp="1" noRot="1" noChangeAspect="1" noChangeArrowheads="1" noTextEdit="1"/>
          </p:cNvSpPr>
          <p:nvPr>
            <p:ph type="sldImg"/>
          </p:nvPr>
        </p:nvSpPr>
        <p:spPr>
          <a:xfrm>
            <a:off x="1208088" y="703263"/>
            <a:ext cx="4687887" cy="3517900"/>
          </a:xfrm>
          <a:ln/>
        </p:spPr>
      </p:sp>
      <p:sp>
        <p:nvSpPr>
          <p:cNvPr id="158724" name="Rectangle 3"/>
          <p:cNvSpPr>
            <a:spLocks noGrp="1" noChangeArrowheads="1"/>
          </p:cNvSpPr>
          <p:nvPr>
            <p:ph type="body" idx="1"/>
          </p:nvPr>
        </p:nvSpPr>
        <p:spPr>
          <a:xfrm>
            <a:off x="710249" y="4458454"/>
            <a:ext cx="5678803" cy="4223464"/>
          </a:xfrm>
          <a:noFill/>
          <a:ln/>
        </p:spPr>
        <p:txBody>
          <a:bodyPr/>
          <a:lstStyle/>
          <a:p>
            <a:pPr eaLnBrk="1" hangingPunct="1">
              <a:buFontTx/>
              <a:buChar char="•"/>
            </a:pPr>
            <a:r>
              <a:rPr lang="en-US" smtClean="0"/>
              <a:t>  Establish  how cost information is captured, stored and analyzed.</a:t>
            </a:r>
          </a:p>
          <a:p>
            <a:pPr eaLnBrk="1" hangingPunct="1"/>
            <a:endParaRPr lang="en-US" smtClean="0"/>
          </a:p>
          <a:p>
            <a:pPr eaLnBrk="1" hangingPunct="1">
              <a:buFontTx/>
              <a:buChar char="•"/>
            </a:pPr>
            <a:r>
              <a:rPr lang="en-US" smtClean="0"/>
              <a:t>  Start with Planning  - Dollars and Quantities.</a:t>
            </a:r>
          </a:p>
          <a:p>
            <a:pPr eaLnBrk="1" hangingPunct="1">
              <a:buFontTx/>
              <a:buChar char="•"/>
            </a:pPr>
            <a:endParaRPr lang="en-US" smtClean="0"/>
          </a:p>
          <a:p>
            <a:pPr eaLnBrk="1" hangingPunct="1">
              <a:buFontTx/>
              <a:buChar char="•"/>
            </a:pPr>
            <a:r>
              <a:rPr lang="en-US" smtClean="0"/>
              <a:t>  Start with Cost Accounting – Foundation / Capture</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p:txBody>
          <a:bodyPr/>
          <a:lstStyle/>
          <a:p>
            <a:pPr>
              <a:defRPr/>
            </a:pPr>
            <a:fld id="{5825DA94-0E14-4629-B6C5-55F23933BE66}" type="slidenum">
              <a:rPr lang="en-US" smtClean="0"/>
              <a:pPr>
                <a:defRPr/>
              </a:pPr>
              <a:t>77</a:t>
            </a:fld>
            <a:endParaRPr lang="en-US" smtClean="0"/>
          </a:p>
        </p:txBody>
      </p:sp>
      <p:sp>
        <p:nvSpPr>
          <p:cNvPr id="159747" name="Rectangle 2"/>
          <p:cNvSpPr>
            <a:spLocks noGrp="1" noRot="1" noChangeAspect="1" noChangeArrowheads="1" noTextEdit="1"/>
          </p:cNvSpPr>
          <p:nvPr>
            <p:ph type="sldImg"/>
          </p:nvPr>
        </p:nvSpPr>
        <p:spPr>
          <a:xfrm>
            <a:off x="1208088" y="704850"/>
            <a:ext cx="4687887" cy="3517900"/>
          </a:xfrm>
          <a:ln/>
        </p:spPr>
      </p:sp>
      <p:sp>
        <p:nvSpPr>
          <p:cNvPr id="159748" name="Rectangle 3"/>
          <p:cNvSpPr>
            <a:spLocks noGrp="1" noChangeArrowheads="1"/>
          </p:cNvSpPr>
          <p:nvPr>
            <p:ph type="body" idx="1"/>
          </p:nvPr>
        </p:nvSpPr>
        <p:spPr>
          <a:noFill/>
          <a:ln/>
        </p:spPr>
        <p:txBody>
          <a:bodyPr/>
          <a:lstStyle/>
          <a:p>
            <a:pPr eaLnBrk="1" hangingPunct="1"/>
            <a:r>
              <a:rPr lang="en-US" smtClean="0"/>
              <a:t>Planning – Both in terms of the $ but since we are talking about efficiency and effectiveness – Quantity as well</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p:txBody>
          <a:bodyPr/>
          <a:lstStyle/>
          <a:p>
            <a:pPr>
              <a:defRPr/>
            </a:pPr>
            <a:fld id="{4468990F-24BC-4AA2-BE65-9D1B7EC0F672}" type="slidenum">
              <a:rPr lang="en-US" smtClean="0"/>
              <a:pPr>
                <a:defRPr/>
              </a:pPr>
              <a:t>78</a:t>
            </a:fld>
            <a:endParaRPr lang="en-US" smtClean="0"/>
          </a:p>
        </p:txBody>
      </p:sp>
      <p:sp>
        <p:nvSpPr>
          <p:cNvPr id="160771" name="Rectangle 2"/>
          <p:cNvSpPr>
            <a:spLocks noGrp="1" noRot="1" noChangeAspect="1" noChangeArrowheads="1" noTextEdit="1"/>
          </p:cNvSpPr>
          <p:nvPr>
            <p:ph type="sldImg"/>
          </p:nvPr>
        </p:nvSpPr>
        <p:spPr>
          <a:xfrm>
            <a:off x="1208088" y="704850"/>
            <a:ext cx="4687887" cy="3517900"/>
          </a:xfrm>
          <a:ln/>
        </p:spPr>
      </p:sp>
      <p:sp>
        <p:nvSpPr>
          <p:cNvPr id="160772" name="Rectangle 3"/>
          <p:cNvSpPr>
            <a:spLocks noGrp="1" noChangeArrowheads="1"/>
          </p:cNvSpPr>
          <p:nvPr>
            <p:ph type="body" idx="1"/>
          </p:nvPr>
        </p:nvSpPr>
        <p:spPr>
          <a:noFill/>
          <a:ln/>
        </p:spPr>
        <p:txBody>
          <a:bodyPr/>
          <a:lstStyle/>
          <a:p>
            <a:pPr eaLnBrk="1" hangingPunct="1"/>
            <a:r>
              <a:rPr lang="en-US" dirty="0" smtClean="0"/>
              <a:t>Translates ----  Combines the operational value chain with financial values - </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p:txBody>
          <a:bodyPr/>
          <a:lstStyle/>
          <a:p>
            <a:pPr>
              <a:defRPr/>
            </a:pPr>
            <a:fld id="{7ABDB6D9-84E4-473D-8820-B85FD8F6E661}" type="slidenum">
              <a:rPr lang="en-US" smtClean="0"/>
              <a:pPr>
                <a:defRPr/>
              </a:pPr>
              <a:t>79</a:t>
            </a:fld>
            <a:endParaRPr lang="en-US" smtClean="0"/>
          </a:p>
        </p:txBody>
      </p:sp>
      <p:sp>
        <p:nvSpPr>
          <p:cNvPr id="161795" name="Rectangle 2"/>
          <p:cNvSpPr>
            <a:spLocks noGrp="1" noRot="1" noChangeAspect="1" noChangeArrowheads="1" noTextEdit="1"/>
          </p:cNvSpPr>
          <p:nvPr>
            <p:ph type="sldImg"/>
          </p:nvPr>
        </p:nvSpPr>
        <p:spPr>
          <a:xfrm>
            <a:off x="1208088" y="704850"/>
            <a:ext cx="4687887" cy="3517900"/>
          </a:xfrm>
          <a:ln/>
        </p:spPr>
      </p:sp>
      <p:sp>
        <p:nvSpPr>
          <p:cNvPr id="1617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4E1B9B09-63FB-4331-A133-A311C1010889}" type="slidenum">
              <a:rPr lang="en-US" smtClean="0">
                <a:latin typeface="Arial" charset="0"/>
              </a:rPr>
              <a:pPr/>
              <a:t>80</a:t>
            </a:fld>
            <a:endParaRPr lang="en-US" smtClean="0">
              <a:latin typeface="Arial" charset="0"/>
            </a:endParaRPr>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txBox="1">
            <a:spLocks noGrp="1" noChangeArrowheads="1"/>
          </p:cNvSpPr>
          <p:nvPr/>
        </p:nvSpPr>
        <p:spPr bwMode="auto">
          <a:xfrm>
            <a:off x="4021026" y="8915321"/>
            <a:ext cx="3076683" cy="468391"/>
          </a:xfrm>
          <a:prstGeom prst="rect">
            <a:avLst/>
          </a:prstGeom>
          <a:noFill/>
          <a:ln w="9525">
            <a:noFill/>
            <a:miter lim="800000"/>
            <a:headEnd/>
            <a:tailEnd/>
          </a:ln>
        </p:spPr>
        <p:txBody>
          <a:bodyPr lIns="89058" tIns="44530" rIns="89058" bIns="44530" anchor="b"/>
          <a:lstStyle/>
          <a:p>
            <a:pPr algn="r"/>
            <a:fld id="{EFBF6046-5E32-4FD2-87E7-52A94FE31E61}" type="slidenum">
              <a:rPr lang="en-US" sz="1300">
                <a:latin typeface="Arial" pitchFamily="34" charset="0"/>
              </a:rPr>
              <a:pPr algn="r"/>
              <a:t>9</a:t>
            </a:fld>
            <a:endParaRPr lang="en-US" sz="1300" dirty="0">
              <a:latin typeface="Arial" pitchFamily="34"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lIns="89058" tIns="44530" rIns="89058" bIns="44530"/>
          <a:lstStyle/>
          <a:p>
            <a:pPr eaLnBrk="1" hangingPunct="1"/>
            <a:endParaRPr lang="en-US" dirty="0" smtClean="0"/>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7CD1960C-CBD4-4925-9C37-4122F151780E}" type="slidenum">
              <a:rPr lang="en-US" smtClean="0">
                <a:latin typeface="Arial" charset="0"/>
              </a:rPr>
              <a:pPr/>
              <a:t>81</a:t>
            </a:fld>
            <a:endParaRPr lang="en-US" smtClean="0">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D00A263D-AEEC-4FFA-9411-DCA2F6D44D1A}" type="slidenum">
              <a:rPr lang="en-US" smtClean="0">
                <a:latin typeface="Arial" charset="0"/>
              </a:rPr>
              <a:pPr/>
              <a:t>82</a:t>
            </a:fld>
            <a:endParaRPr lang="en-US" smtClean="0">
              <a:latin typeface="Arial"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p:txBody>
          <a:bodyPr/>
          <a:lstStyle/>
          <a:p>
            <a:pPr>
              <a:defRPr/>
            </a:pPr>
            <a:fld id="{5BD11A89-5083-41AB-8296-F3891FBC4E47}" type="slidenum">
              <a:rPr lang="en-US" smtClean="0"/>
              <a:pPr>
                <a:defRPr/>
              </a:pPr>
              <a:t>83</a:t>
            </a:fld>
            <a:endParaRPr lang="en-US" smtClean="0"/>
          </a:p>
        </p:txBody>
      </p:sp>
      <p:sp>
        <p:nvSpPr>
          <p:cNvPr id="162819" name="Rectangle 2"/>
          <p:cNvSpPr>
            <a:spLocks noGrp="1" noRot="1" noChangeAspect="1" noChangeArrowheads="1" noTextEdit="1"/>
          </p:cNvSpPr>
          <p:nvPr>
            <p:ph type="sldImg"/>
          </p:nvPr>
        </p:nvSpPr>
        <p:spPr>
          <a:xfrm>
            <a:off x="1208088" y="704850"/>
            <a:ext cx="4687887" cy="3517900"/>
          </a:xfrm>
          <a:ln/>
        </p:spPr>
      </p:sp>
      <p:sp>
        <p:nvSpPr>
          <p:cNvPr id="1628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p:txBody>
          <a:bodyPr/>
          <a:lstStyle/>
          <a:p>
            <a:pPr>
              <a:defRPr/>
            </a:pPr>
            <a:fld id="{E9C2C54B-033D-4518-A668-67E82C5DD465}" type="slidenum">
              <a:rPr lang="en-US" smtClean="0"/>
              <a:pPr>
                <a:defRPr/>
              </a:pPr>
              <a:t>84</a:t>
            </a:fld>
            <a:endParaRPr lang="en-US" smtClean="0"/>
          </a:p>
        </p:txBody>
      </p:sp>
      <p:sp>
        <p:nvSpPr>
          <p:cNvPr id="163843" name="Rectangle 2"/>
          <p:cNvSpPr>
            <a:spLocks noGrp="1" noRot="1" noChangeAspect="1" noChangeArrowheads="1" noTextEdit="1"/>
          </p:cNvSpPr>
          <p:nvPr>
            <p:ph type="sldImg"/>
          </p:nvPr>
        </p:nvSpPr>
        <p:spPr>
          <a:xfrm>
            <a:off x="1208088" y="704850"/>
            <a:ext cx="4687887" cy="3517900"/>
          </a:xfrm>
          <a:ln/>
        </p:spPr>
      </p:sp>
      <p:sp>
        <p:nvSpPr>
          <p:cNvPr id="1638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p:txBody>
          <a:bodyPr/>
          <a:lstStyle/>
          <a:p>
            <a:pPr>
              <a:defRPr/>
            </a:pPr>
            <a:fld id="{F8E61EA1-E2BC-4597-961B-3539BD9AF1E8}" type="slidenum">
              <a:rPr lang="en-US" smtClean="0"/>
              <a:pPr>
                <a:defRPr/>
              </a:pPr>
              <a:t>85</a:t>
            </a:fld>
            <a:endParaRPr lang="en-US" smtClean="0"/>
          </a:p>
        </p:txBody>
      </p:sp>
      <p:sp>
        <p:nvSpPr>
          <p:cNvPr id="164867" name="Rectangle 2"/>
          <p:cNvSpPr>
            <a:spLocks noGrp="1" noRot="1" noChangeAspect="1" noChangeArrowheads="1" noTextEdit="1"/>
          </p:cNvSpPr>
          <p:nvPr>
            <p:ph type="sldImg"/>
          </p:nvPr>
        </p:nvSpPr>
        <p:spPr>
          <a:xfrm>
            <a:off x="1208088" y="704850"/>
            <a:ext cx="4687887" cy="3517900"/>
          </a:xfrm>
          <a:ln/>
        </p:spPr>
      </p:sp>
      <p:sp>
        <p:nvSpPr>
          <p:cNvPr id="164868" name="Rectangle 3"/>
          <p:cNvSpPr>
            <a:spLocks noGrp="1" noChangeArrowheads="1"/>
          </p:cNvSpPr>
          <p:nvPr>
            <p:ph type="body" idx="1"/>
          </p:nvPr>
        </p:nvSpPr>
        <p:spPr>
          <a:noFill/>
          <a:ln/>
        </p:spPr>
        <p:txBody>
          <a:bodyPr/>
          <a:lstStyle/>
          <a:p>
            <a:pPr eaLnBrk="1" hangingPunct="1"/>
            <a:r>
              <a:rPr lang="en-US" smtClean="0"/>
              <a:t>The RM (Resource Managers) -  typically focused on accumulating the costs and reporting</a:t>
            </a:r>
          </a:p>
          <a:p>
            <a:pPr eaLnBrk="1" hangingPunct="1"/>
            <a:endParaRPr lang="en-US" smtClean="0"/>
          </a:p>
          <a:p>
            <a:pPr eaLnBrk="1" hangingPunct="1"/>
            <a:r>
              <a:rPr lang="en-US" smtClean="0"/>
              <a:t>OM  - Focuses on efficiency </a:t>
            </a:r>
          </a:p>
          <a:p>
            <a:pPr eaLnBrk="1" hangingPunct="1"/>
            <a:endParaRPr lang="en-US" smtClean="0"/>
          </a:p>
          <a:p>
            <a:pPr eaLnBrk="1" hangingPunct="1"/>
            <a:r>
              <a:rPr lang="en-US" smtClean="0"/>
              <a:t>This is not an RM only JOB</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p:txBody>
          <a:bodyPr/>
          <a:lstStyle/>
          <a:p>
            <a:pPr>
              <a:defRPr/>
            </a:pPr>
            <a:fld id="{D60C0278-1C12-4BEE-9D6E-81E049E8189C}" type="slidenum">
              <a:rPr lang="en-US" smtClean="0"/>
              <a:pPr>
                <a:defRPr/>
              </a:pPr>
              <a:t>86</a:t>
            </a:fld>
            <a:endParaRPr lang="en-US" smtClean="0"/>
          </a:p>
        </p:txBody>
      </p:sp>
      <p:sp>
        <p:nvSpPr>
          <p:cNvPr id="165891" name="Rectangle 2"/>
          <p:cNvSpPr>
            <a:spLocks noGrp="1" noRot="1" noChangeAspect="1" noChangeArrowheads="1" noTextEdit="1"/>
          </p:cNvSpPr>
          <p:nvPr>
            <p:ph type="sldImg"/>
          </p:nvPr>
        </p:nvSpPr>
        <p:spPr>
          <a:ln/>
        </p:spPr>
      </p:sp>
      <p:sp>
        <p:nvSpPr>
          <p:cNvPr id="1658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p:txBody>
          <a:bodyPr/>
          <a:lstStyle/>
          <a:p>
            <a:pPr>
              <a:defRPr/>
            </a:pPr>
            <a:fld id="{1B92BE82-70B1-49CF-BF42-09D295185EAC}" type="slidenum">
              <a:rPr lang="en-US" smtClean="0"/>
              <a:pPr>
                <a:defRPr/>
              </a:pPr>
              <a:t>87</a:t>
            </a:fld>
            <a:endParaRPr lang="en-US" smtClean="0"/>
          </a:p>
        </p:txBody>
      </p:sp>
      <p:sp>
        <p:nvSpPr>
          <p:cNvPr id="166915" name="Rectangle 2"/>
          <p:cNvSpPr>
            <a:spLocks noGrp="1" noRot="1" noChangeAspect="1" noChangeArrowheads="1" noTextEdit="1"/>
          </p:cNvSpPr>
          <p:nvPr>
            <p:ph type="sldImg"/>
          </p:nvPr>
        </p:nvSpPr>
        <p:spPr>
          <a:xfrm>
            <a:off x="1208088" y="704850"/>
            <a:ext cx="4687887" cy="3517900"/>
          </a:xfrm>
          <a:ln/>
        </p:spPr>
      </p:sp>
      <p:sp>
        <p:nvSpPr>
          <p:cNvPr id="1669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p:txBody>
          <a:bodyPr/>
          <a:lstStyle/>
          <a:p>
            <a:pPr>
              <a:defRPr/>
            </a:pPr>
            <a:fld id="{53FE4F4E-86DA-4BB6-BEB7-69C9A5DE78EA}" type="slidenum">
              <a:rPr lang="en-US" smtClean="0"/>
              <a:pPr>
                <a:defRPr/>
              </a:pPr>
              <a:t>88</a:t>
            </a:fld>
            <a:endParaRPr lang="en-US" smtClean="0"/>
          </a:p>
        </p:txBody>
      </p:sp>
      <p:sp>
        <p:nvSpPr>
          <p:cNvPr id="167939" name="Rectangle 2"/>
          <p:cNvSpPr>
            <a:spLocks noGrp="1" noRot="1" noChangeAspect="1" noChangeArrowheads="1" noTextEdit="1"/>
          </p:cNvSpPr>
          <p:nvPr>
            <p:ph type="sldImg"/>
          </p:nvPr>
        </p:nvSpPr>
        <p:spPr>
          <a:xfrm>
            <a:off x="1208088" y="704850"/>
            <a:ext cx="4687887" cy="3517900"/>
          </a:xfrm>
          <a:ln/>
        </p:spPr>
      </p:sp>
      <p:sp>
        <p:nvSpPr>
          <p:cNvPr id="1679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p:txBody>
          <a:bodyPr/>
          <a:lstStyle/>
          <a:p>
            <a:pPr>
              <a:defRPr/>
            </a:pPr>
            <a:fld id="{0EF983B6-DF8E-44A1-BD87-26E06588D974}" type="slidenum">
              <a:rPr lang="en-US" smtClean="0"/>
              <a:pPr>
                <a:defRPr/>
              </a:pPr>
              <a:t>89</a:t>
            </a:fld>
            <a:endParaRPr lang="en-US" smtClean="0"/>
          </a:p>
        </p:txBody>
      </p:sp>
      <p:sp>
        <p:nvSpPr>
          <p:cNvPr id="168963" name="Rectangle 2"/>
          <p:cNvSpPr>
            <a:spLocks noGrp="1" noRot="1" noChangeAspect="1" noChangeArrowheads="1" noTextEdit="1"/>
          </p:cNvSpPr>
          <p:nvPr>
            <p:ph type="sldImg"/>
          </p:nvPr>
        </p:nvSpPr>
        <p:spPr>
          <a:xfrm>
            <a:off x="1208088" y="704850"/>
            <a:ext cx="4687887" cy="3517900"/>
          </a:xfrm>
          <a:ln/>
        </p:spPr>
      </p:sp>
      <p:sp>
        <p:nvSpPr>
          <p:cNvPr id="168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p:txBody>
          <a:bodyPr/>
          <a:lstStyle/>
          <a:p>
            <a:pPr>
              <a:defRPr/>
            </a:pPr>
            <a:fld id="{73150D70-68EF-45A1-9763-BBADD3BB58C2}" type="slidenum">
              <a:rPr lang="en-US" smtClean="0"/>
              <a:pPr>
                <a:defRPr/>
              </a:pPr>
              <a:t>90</a:t>
            </a:fld>
            <a:endParaRPr lang="en-US" smtClean="0"/>
          </a:p>
        </p:txBody>
      </p:sp>
      <p:sp>
        <p:nvSpPr>
          <p:cNvPr id="169987" name="Rectangle 2"/>
          <p:cNvSpPr>
            <a:spLocks noGrp="1" noRot="1" noChangeAspect="1" noChangeArrowheads="1" noTextEdit="1"/>
          </p:cNvSpPr>
          <p:nvPr>
            <p:ph type="sldImg"/>
          </p:nvPr>
        </p:nvSpPr>
        <p:spPr>
          <a:xfrm>
            <a:off x="1208088" y="704850"/>
            <a:ext cx="4687887" cy="3517900"/>
          </a:xfrm>
          <a:ln/>
        </p:spPr>
      </p:sp>
      <p:sp>
        <p:nvSpPr>
          <p:cNvPr id="1699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35C794-2905-41D5-B41B-19EDFCFB3A1A}" type="slidenum">
              <a:rPr lang="en-US" smtClean="0"/>
              <a:pPr>
                <a:defRPr/>
              </a:pPr>
              <a:t>10</a:t>
            </a:fld>
            <a:endParaRPr 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p:txBody>
          <a:bodyPr/>
          <a:lstStyle/>
          <a:p>
            <a:pPr>
              <a:defRPr/>
            </a:pPr>
            <a:fld id="{EF10D71C-D992-487D-9E25-77F25914BF50}" type="slidenum">
              <a:rPr lang="en-US" smtClean="0"/>
              <a:pPr>
                <a:defRPr/>
              </a:pPr>
              <a:t>91</a:t>
            </a:fld>
            <a:endParaRPr lang="en-US" smtClean="0"/>
          </a:p>
        </p:txBody>
      </p:sp>
      <p:sp>
        <p:nvSpPr>
          <p:cNvPr id="171011" name="Rectangle 2"/>
          <p:cNvSpPr>
            <a:spLocks noGrp="1" noRot="1" noChangeAspect="1" noChangeArrowheads="1" noTextEdit="1"/>
          </p:cNvSpPr>
          <p:nvPr>
            <p:ph type="sldImg"/>
          </p:nvPr>
        </p:nvSpPr>
        <p:spPr>
          <a:xfrm>
            <a:off x="1208088" y="704850"/>
            <a:ext cx="4687887" cy="3517900"/>
          </a:xfrm>
          <a:ln/>
        </p:spPr>
      </p:sp>
      <p:sp>
        <p:nvSpPr>
          <p:cNvPr id="171012" name="Rectangle 3"/>
          <p:cNvSpPr>
            <a:spLocks noGrp="1" noChangeArrowheads="1"/>
          </p:cNvSpPr>
          <p:nvPr>
            <p:ph type="body" idx="1"/>
          </p:nvPr>
        </p:nvSpPr>
        <p:spPr>
          <a:noFill/>
          <a:ln/>
        </p:spPr>
        <p:txBody>
          <a:bodyPr/>
          <a:lstStyle/>
          <a:p>
            <a:pPr eaLnBrk="1" hangingPunct="1"/>
            <a:r>
              <a:rPr lang="en-US" smtClean="0"/>
              <a:t>Reverse the bullets so the fly in matches the discussion.</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userDrawn="1">
  <p:cSld name="4_Title Slide">
    <p:spTree>
      <p:nvGrpSpPr>
        <p:cNvPr id="1" name=""/>
        <p:cNvGrpSpPr/>
        <p:nvPr/>
      </p:nvGrpSpPr>
      <p:grpSpPr>
        <a:xfrm>
          <a:off x="0" y="0"/>
          <a:ext cx="0" cy="0"/>
          <a:chOff x="0" y="0"/>
          <a:chExt cx="0" cy="0"/>
        </a:xfrm>
      </p:grpSpPr>
      <p:pic>
        <p:nvPicPr>
          <p:cNvPr id="3" name="Picture 7" descr="AFM seal bright"/>
          <p:cNvPicPr>
            <a:picLocks noChangeAspect="1" noChangeArrowheads="1"/>
          </p:cNvPicPr>
          <p:nvPr userDrawn="1"/>
        </p:nvPicPr>
        <p:blipFill>
          <a:blip r:embed="rId2" cstate="print"/>
          <a:srcRect/>
          <a:stretch>
            <a:fillRect/>
          </a:stretch>
        </p:blipFill>
        <p:spPr bwMode="auto">
          <a:xfrm>
            <a:off x="49213" y="112713"/>
            <a:ext cx="1246187" cy="1238250"/>
          </a:xfrm>
          <a:prstGeom prst="rect">
            <a:avLst/>
          </a:prstGeom>
          <a:noFill/>
          <a:ln w="9525">
            <a:noFill/>
            <a:miter lim="800000"/>
            <a:headEnd/>
            <a:tailEnd/>
          </a:ln>
        </p:spPr>
      </p:pic>
      <p:pic>
        <p:nvPicPr>
          <p:cNvPr id="5" name="Picture 3"/>
          <p:cNvPicPr>
            <a:picLocks noChangeAspect="1" noChangeArrowheads="1"/>
          </p:cNvPicPr>
          <p:nvPr userDrawn="1"/>
        </p:nvPicPr>
        <p:blipFill>
          <a:blip r:embed="rId3" cstate="print"/>
          <a:srcRect/>
          <a:stretch>
            <a:fillRect/>
          </a:stretch>
        </p:blipFill>
        <p:spPr bwMode="auto">
          <a:xfrm>
            <a:off x="7977188" y="146050"/>
            <a:ext cx="1101725" cy="1085850"/>
          </a:xfrm>
          <a:prstGeom prst="rect">
            <a:avLst/>
          </a:prstGeom>
          <a:noFill/>
          <a:ln w="9525">
            <a:noFill/>
            <a:miter lim="800000"/>
            <a:headEnd/>
            <a:tailEnd/>
          </a:ln>
        </p:spPr>
      </p:pic>
      <p:sp>
        <p:nvSpPr>
          <p:cNvPr id="4" name="Title 1"/>
          <p:cNvSpPr>
            <a:spLocks noGrp="1"/>
          </p:cNvSpPr>
          <p:nvPr>
            <p:ph type="title"/>
          </p:nvPr>
        </p:nvSpPr>
        <p:spPr>
          <a:xfrm>
            <a:off x="1143000" y="274638"/>
            <a:ext cx="7010400" cy="944562"/>
          </a:xfrm>
          <a:prstGeom prst="rect">
            <a:avLst/>
          </a:prstGeom>
        </p:spPr>
        <p:txBody>
          <a:bodyPr/>
          <a:lstStyle>
            <a:lvl1pPr algn="l">
              <a:defRPr sz="3200"/>
            </a:lvl1pPr>
          </a:lstStyle>
          <a:p>
            <a:r>
              <a:rPr lang="en-US" dirty="0" smtClean="0"/>
              <a:t>Click to edit Master title style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2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4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Footer Placeholder 7"/>
          <p:cNvSpPr>
            <a:spLocks noGrp="1"/>
          </p:cNvSpPr>
          <p:nvPr>
            <p:ph type="ftr" sz="quarter" idx="10"/>
          </p:nvPr>
        </p:nvSpPr>
        <p:spPr/>
        <p:txBody>
          <a:bodyPr/>
          <a:lstStyle>
            <a:lvl1pPr>
              <a:defRPr/>
            </a:lvl1pPr>
          </a:lstStyle>
          <a:p>
            <a:pPr>
              <a:defRPr/>
            </a:pPr>
            <a:r>
              <a:rPr lang="en-US"/>
              <a:t>S1L1_p</a:t>
            </a:r>
            <a:endParaRPr lang="en-US" dirty="0"/>
          </a:p>
        </p:txBody>
      </p:sp>
      <p:sp>
        <p:nvSpPr>
          <p:cNvPr id="3" name="Slide Number Placeholder 8"/>
          <p:cNvSpPr>
            <a:spLocks noGrp="1"/>
          </p:cNvSpPr>
          <p:nvPr>
            <p:ph type="sldNum" sz="quarter" idx="11"/>
          </p:nvPr>
        </p:nvSpPr>
        <p:spPr/>
        <p:txBody>
          <a:bodyPr/>
          <a:lstStyle>
            <a:lvl1pPr>
              <a:defRPr/>
            </a:lvl1pPr>
          </a:lstStyle>
          <a:p>
            <a:pPr>
              <a:defRPr/>
            </a:pPr>
            <a:fld id="{2A630903-0405-4385-947A-62A13C1F0ED5}"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5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6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9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0_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0FF9E19-3E78-400D-AF0B-C2BF9D58FC23}" type="slidenum">
              <a:rPr lang="en-US" smtClean="0"/>
              <a:pPr/>
              <a:t>‹#›</a:t>
            </a:fld>
            <a:endParaRPr lang="en-US" dirty="0"/>
          </a:p>
        </p:txBody>
      </p:sp>
      <p:sp>
        <p:nvSpPr>
          <p:cNvPr id="3" name="Footer Placeholder 2"/>
          <p:cNvSpPr>
            <a:spLocks noGrp="1"/>
          </p:cNvSpPr>
          <p:nvPr>
            <p:ph type="ftr" sz="quarter" idx="11"/>
          </p:nvPr>
        </p:nvSpPr>
        <p:spPr/>
        <p:txBody>
          <a:bodyPr/>
          <a:lstStyle/>
          <a:p>
            <a:r>
              <a:rPr lang="en-US" b="0" dirty="0" smtClean="0"/>
              <a:t>S2L7_p</a:t>
            </a:r>
            <a:endParaRPr lang="en-US" dirty="0" smtClean="0"/>
          </a:p>
        </p:txBody>
      </p:sp>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934200" cy="944562"/>
          </a:xfrm>
          <a:prstGeom prst="rect">
            <a:avLst/>
          </a:prstGeom>
        </p:spPr>
        <p:txBody>
          <a:bodyPr/>
          <a:lstStyle>
            <a:lvl1pPr>
              <a:defRPr sz="3200"/>
            </a:lvl1pPr>
          </a:lstStyle>
          <a:p>
            <a:r>
              <a:rPr lang="en-US" dirty="0" smtClean="0"/>
              <a:t>Click to edit Master title style</a:t>
            </a:r>
            <a:endParaRPr lang="en-US" dirty="0"/>
          </a:p>
        </p:txBody>
      </p:sp>
      <p:sp>
        <p:nvSpPr>
          <p:cNvPr id="3" name="Footer Placeholder 7"/>
          <p:cNvSpPr>
            <a:spLocks noGrp="1"/>
          </p:cNvSpPr>
          <p:nvPr>
            <p:ph type="ftr" sz="quarter" idx="10"/>
          </p:nvPr>
        </p:nvSpPr>
        <p:spPr>
          <a:xfrm>
            <a:off x="76200" y="6324600"/>
            <a:ext cx="1219200" cy="365125"/>
          </a:xfrm>
        </p:spPr>
        <p:txBody>
          <a:bodyPr/>
          <a:lstStyle>
            <a:lvl1pPr>
              <a:defRPr/>
            </a:lvl1pPr>
          </a:lstStyle>
          <a:p>
            <a:pPr>
              <a:defRPr/>
            </a:pPr>
            <a:r>
              <a:rPr lang="en-US"/>
              <a:t>S1L1_p</a:t>
            </a:r>
            <a:endParaRPr lang="en-US" dirty="0"/>
          </a:p>
        </p:txBody>
      </p:sp>
      <p:sp>
        <p:nvSpPr>
          <p:cNvPr id="4" name="Slide Number Placeholder 8"/>
          <p:cNvSpPr>
            <a:spLocks noGrp="1"/>
          </p:cNvSpPr>
          <p:nvPr>
            <p:ph type="sldNum" sz="quarter" idx="11"/>
          </p:nvPr>
        </p:nvSpPr>
        <p:spPr>
          <a:xfrm>
            <a:off x="762000" y="6324600"/>
            <a:ext cx="533400" cy="365125"/>
          </a:xfrm>
        </p:spPr>
        <p:txBody>
          <a:bodyPr/>
          <a:lstStyle>
            <a:lvl1pPr>
              <a:defRPr/>
            </a:lvl1pPr>
          </a:lstStyle>
          <a:p>
            <a:pPr>
              <a:defRPr/>
            </a:pPr>
            <a:fld id="{2A630903-0405-4385-947A-62A13C1F0ED5}"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868362"/>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defRPr sz="2800"/>
            </a:lvl1pPr>
            <a:lvl2pPr>
              <a:defRPr sz="2400"/>
            </a:lvl2pPr>
            <a:lvl3pPr>
              <a:defRPr sz="2400"/>
            </a:lvl3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
          <p:cNvSpPr>
            <a:spLocks noGrp="1"/>
          </p:cNvSpPr>
          <p:nvPr>
            <p:ph type="sldNum" sz="quarter" idx="10"/>
          </p:nvPr>
        </p:nvSpPr>
        <p:spPr/>
        <p:txBody>
          <a:bodyPr/>
          <a:lstStyle>
            <a:lvl1pPr>
              <a:defRPr/>
            </a:lvl1pPr>
          </a:lstStyle>
          <a:p>
            <a:pPr>
              <a:defRPr/>
            </a:pPr>
            <a:fld id="{DE08B24B-DAC6-44AD-8AEE-8B1A5FD7BC20}" type="slidenum">
              <a:rPr lang="en-US"/>
              <a:pPr>
                <a:defRPr/>
              </a:pPr>
              <a:t>‹#›</a:t>
            </a:fld>
            <a:endParaRPr lang="en-US" dirty="0"/>
          </a:p>
        </p:txBody>
      </p:sp>
      <p:sp>
        <p:nvSpPr>
          <p:cNvPr id="5" name="Footer Placeholder 2"/>
          <p:cNvSpPr>
            <a:spLocks noGrp="1"/>
          </p:cNvSpPr>
          <p:nvPr>
            <p:ph type="ftr" sz="quarter" idx="11"/>
          </p:nvPr>
        </p:nvSpPr>
        <p:spPr/>
        <p:txBody>
          <a:bodyPr/>
          <a:lstStyle>
            <a:lvl1pPr>
              <a:defRPr b="1">
                <a:latin typeface="+mj-lt"/>
              </a:defRPr>
            </a:lvl1pPr>
          </a:lstStyle>
          <a:p>
            <a:pPr>
              <a:defRPr/>
            </a:pPr>
            <a:r>
              <a:rPr lang="en-US"/>
              <a:t>S1L1_p</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944562"/>
          </a:xfrm>
          <a:prstGeom prst="rect">
            <a:avLst/>
          </a:prstGeom>
        </p:spPr>
        <p:txBody>
          <a:bodyPr/>
          <a:lstStyle>
            <a:lvl1pPr>
              <a:defRPr sz="3200"/>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7"/>
          <p:cNvSpPr>
            <a:spLocks noGrp="1"/>
          </p:cNvSpPr>
          <p:nvPr>
            <p:ph type="ftr" sz="quarter" idx="10"/>
          </p:nvPr>
        </p:nvSpPr>
        <p:spPr>
          <a:xfrm>
            <a:off x="76200" y="6324600"/>
            <a:ext cx="1219200" cy="365125"/>
          </a:xfrm>
        </p:spPr>
        <p:txBody>
          <a:bodyPr/>
          <a:lstStyle>
            <a:lvl1pPr>
              <a:defRPr/>
            </a:lvl1pPr>
          </a:lstStyle>
          <a:p>
            <a:pPr>
              <a:defRPr/>
            </a:pPr>
            <a:r>
              <a:rPr lang="en-US"/>
              <a:t>S1L1_p</a:t>
            </a:r>
            <a:endParaRPr lang="en-US" dirty="0"/>
          </a:p>
        </p:txBody>
      </p:sp>
      <p:sp>
        <p:nvSpPr>
          <p:cNvPr id="6" name="Slide Number Placeholder 8"/>
          <p:cNvSpPr>
            <a:spLocks noGrp="1"/>
          </p:cNvSpPr>
          <p:nvPr>
            <p:ph type="sldNum" sz="quarter" idx="11"/>
          </p:nvPr>
        </p:nvSpPr>
        <p:spPr>
          <a:xfrm>
            <a:off x="762000" y="6324600"/>
            <a:ext cx="533400" cy="365125"/>
          </a:xfrm>
        </p:spPr>
        <p:txBody>
          <a:bodyPr/>
          <a:lstStyle>
            <a:lvl1pPr>
              <a:defRPr/>
            </a:lvl1pPr>
          </a:lstStyle>
          <a:p>
            <a:pPr>
              <a:defRPr/>
            </a:pPr>
            <a:fld id="{2A630903-0405-4385-947A-62A13C1F0ED5}"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3000" y="274638"/>
            <a:ext cx="6858000" cy="868362"/>
          </a:xfrm>
          <a:prstGeom prst="rect">
            <a:avLst/>
          </a:prstGeom>
        </p:spPr>
        <p:txBody>
          <a:bodyPr/>
          <a:lstStyle>
            <a:lvl1pPr>
              <a:defRPr sz="3200"/>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0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7"/>
          <p:cNvSpPr>
            <a:spLocks noGrp="1"/>
          </p:cNvSpPr>
          <p:nvPr>
            <p:ph type="ftr" sz="quarter" idx="10"/>
          </p:nvPr>
        </p:nvSpPr>
        <p:spPr>
          <a:xfrm>
            <a:off x="76200" y="6324600"/>
            <a:ext cx="1219200" cy="365125"/>
          </a:xfrm>
        </p:spPr>
        <p:txBody>
          <a:bodyPr/>
          <a:lstStyle>
            <a:lvl1pPr>
              <a:defRPr/>
            </a:lvl1pPr>
          </a:lstStyle>
          <a:p>
            <a:pPr>
              <a:defRPr/>
            </a:pPr>
            <a:r>
              <a:rPr lang="en-US"/>
              <a:t>S1L1_p</a:t>
            </a:r>
            <a:endParaRPr lang="en-US" dirty="0"/>
          </a:p>
        </p:txBody>
      </p:sp>
      <p:sp>
        <p:nvSpPr>
          <p:cNvPr id="8" name="Slide Number Placeholder 8"/>
          <p:cNvSpPr>
            <a:spLocks noGrp="1"/>
          </p:cNvSpPr>
          <p:nvPr>
            <p:ph type="sldNum" sz="quarter" idx="11"/>
          </p:nvPr>
        </p:nvSpPr>
        <p:spPr>
          <a:xfrm>
            <a:off x="762000" y="6324600"/>
            <a:ext cx="533400" cy="365125"/>
          </a:xfrm>
        </p:spPr>
        <p:txBody>
          <a:bodyPr/>
          <a:lstStyle>
            <a:lvl1pPr>
              <a:defRPr/>
            </a:lvl1pPr>
          </a:lstStyle>
          <a:p>
            <a:pPr>
              <a:defRPr/>
            </a:pPr>
            <a:fld id="{2A630903-0405-4385-947A-62A13C1F0ED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a:prstGeom prst="rect">
            <a:avLst/>
          </a:prstGeom>
        </p:spPr>
        <p:txBody>
          <a:bodyPr/>
          <a:lstStyle>
            <a:lvl1pPr>
              <a:defRPr sz="3200"/>
            </a:lvl1pPr>
          </a:lstStyle>
          <a:p>
            <a:r>
              <a:rPr lang="en-US" dirty="0" smtClean="0"/>
              <a:t>Click to edit Master title style</a:t>
            </a:r>
            <a:endParaRPr lang="en-US" dirty="0"/>
          </a:p>
        </p:txBody>
      </p:sp>
      <p:sp>
        <p:nvSpPr>
          <p:cNvPr id="3" name="Slide Number Placeholder 1"/>
          <p:cNvSpPr>
            <a:spLocks noGrp="1"/>
          </p:cNvSpPr>
          <p:nvPr>
            <p:ph type="sldNum" sz="quarter" idx="10"/>
          </p:nvPr>
        </p:nvSpPr>
        <p:spPr>
          <a:xfrm>
            <a:off x="6553200" y="6356350"/>
            <a:ext cx="2133600" cy="365125"/>
          </a:xfrm>
        </p:spPr>
        <p:txBody>
          <a:bodyPr/>
          <a:lstStyle>
            <a:lvl1pPr>
              <a:defRPr>
                <a:latin typeface="Arial" pitchFamily="34" charset="0"/>
              </a:defRPr>
            </a:lvl1pPr>
          </a:lstStyle>
          <a:p>
            <a:pPr>
              <a:defRPr/>
            </a:pPr>
            <a:fld id="{91B235D6-0F02-468E-9575-16428F547FAD}" type="slidenum">
              <a:rPr lang="en-US"/>
              <a:pPr>
                <a:defRPr/>
              </a:pPr>
              <a:t>‹#›</a:t>
            </a:fld>
            <a:endParaRPr lang="en-US" dirty="0"/>
          </a:p>
        </p:txBody>
      </p:sp>
      <p:sp>
        <p:nvSpPr>
          <p:cNvPr id="5"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itchFamily="34" charset="0"/>
              </a:defRPr>
            </a:lvl1pPr>
          </a:lstStyle>
          <a:p>
            <a:pPr>
              <a:defRPr/>
            </a:pPr>
            <a:r>
              <a:rPr lang="en-US"/>
              <a:t>S2L2_p</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pic>
        <p:nvPicPr>
          <p:cNvPr id="2" name="Picture 11" descr="AFM seal bright"/>
          <p:cNvPicPr>
            <a:picLocks noChangeAspect="1" noChangeArrowheads="1"/>
          </p:cNvPicPr>
          <p:nvPr userDrawn="1"/>
        </p:nvPicPr>
        <p:blipFill>
          <a:blip r:embed="rId2" cstate="print"/>
          <a:srcRect/>
          <a:stretch>
            <a:fillRect/>
          </a:stretch>
        </p:blipFill>
        <p:spPr bwMode="auto">
          <a:xfrm>
            <a:off x="49213" y="112713"/>
            <a:ext cx="1246187" cy="1238250"/>
          </a:xfrm>
          <a:prstGeom prst="rect">
            <a:avLst/>
          </a:prstGeom>
          <a:noFill/>
          <a:ln w="9525">
            <a:noFill/>
            <a:miter lim="800000"/>
            <a:headEnd/>
            <a:tailEnd/>
          </a:ln>
        </p:spPr>
      </p:pic>
      <p:pic>
        <p:nvPicPr>
          <p:cNvPr id="3" name="Picture 12"/>
          <p:cNvPicPr>
            <a:picLocks noChangeAspect="1" noChangeArrowheads="1"/>
          </p:cNvPicPr>
          <p:nvPr userDrawn="1"/>
        </p:nvPicPr>
        <p:blipFill>
          <a:blip r:embed="rId3" cstate="print"/>
          <a:srcRect/>
          <a:stretch>
            <a:fillRect/>
          </a:stretch>
        </p:blipFill>
        <p:spPr bwMode="auto">
          <a:xfrm>
            <a:off x="7977188" y="146050"/>
            <a:ext cx="1101725" cy="1085850"/>
          </a:xfrm>
          <a:prstGeom prst="rect">
            <a:avLst/>
          </a:prstGeom>
          <a:noFill/>
          <a:ln w="9525">
            <a:noFill/>
            <a:miter lim="800000"/>
            <a:headEnd/>
            <a:tailEnd/>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6" descr="AFM seal bright"/>
          <p:cNvPicPr>
            <a:picLocks noChangeAspect="1" noChangeArrowheads="1"/>
          </p:cNvPicPr>
          <p:nvPr userDrawn="1"/>
        </p:nvPicPr>
        <p:blipFill>
          <a:blip r:embed="rId25" cstate="print">
            <a:clrChange>
              <a:clrFrom>
                <a:srgbClr val="FFFFFF"/>
              </a:clrFrom>
              <a:clrTo>
                <a:srgbClr val="FFFFFF">
                  <a:alpha val="0"/>
                </a:srgbClr>
              </a:clrTo>
            </a:clrChange>
          </a:blip>
          <a:srcRect/>
          <a:stretch>
            <a:fillRect/>
          </a:stretch>
        </p:blipFill>
        <p:spPr bwMode="auto">
          <a:xfrm>
            <a:off x="125413" y="0"/>
            <a:ext cx="1246187" cy="1238250"/>
          </a:xfrm>
          <a:prstGeom prst="rect">
            <a:avLst/>
          </a:prstGeom>
          <a:solidFill>
            <a:schemeClr val="bg1"/>
          </a:solidFill>
          <a:ln w="9525">
            <a:noFill/>
            <a:miter lim="800000"/>
            <a:headEnd/>
            <a:tailEnd/>
          </a:ln>
        </p:spPr>
      </p:pic>
      <p:pic>
        <p:nvPicPr>
          <p:cNvPr id="2051" name="Picture 27"/>
          <p:cNvPicPr>
            <a:picLocks noChangeAspect="1" noChangeArrowheads="1"/>
          </p:cNvPicPr>
          <p:nvPr/>
        </p:nvPicPr>
        <p:blipFill>
          <a:blip r:embed="rId26" cstate="print">
            <a:clrChange>
              <a:clrFrom>
                <a:srgbClr val="FFFFFF"/>
              </a:clrFrom>
              <a:clrTo>
                <a:srgbClr val="FFFFFF">
                  <a:alpha val="0"/>
                </a:srgbClr>
              </a:clrTo>
            </a:clrChange>
          </a:blip>
          <a:srcRect/>
          <a:stretch>
            <a:fillRect/>
          </a:stretch>
        </p:blipFill>
        <p:spPr bwMode="auto">
          <a:xfrm>
            <a:off x="7977188" y="57150"/>
            <a:ext cx="1101725" cy="1085850"/>
          </a:xfrm>
          <a:prstGeom prst="rect">
            <a:avLst/>
          </a:prstGeom>
          <a:noFill/>
          <a:ln w="9525">
            <a:noFill/>
            <a:miter lim="800000"/>
            <a:headEnd/>
            <a:tailEnd/>
          </a:ln>
        </p:spPr>
      </p:pic>
      <p:sp>
        <p:nvSpPr>
          <p:cNvPr id="5" name="Footer Placeholder 7"/>
          <p:cNvSpPr>
            <a:spLocks noGrp="1"/>
          </p:cNvSpPr>
          <p:nvPr>
            <p:ph type="ftr" sz="quarter" idx="3"/>
          </p:nvPr>
        </p:nvSpPr>
        <p:spPr>
          <a:xfrm>
            <a:off x="76200" y="6324600"/>
            <a:ext cx="1219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US" smtClean="0"/>
              <a:t>S1L1_p</a:t>
            </a:r>
            <a:endParaRPr lang="en-US" dirty="0"/>
          </a:p>
        </p:txBody>
      </p:sp>
      <p:sp>
        <p:nvSpPr>
          <p:cNvPr id="6" name="Slide Number Placeholder 8"/>
          <p:cNvSpPr>
            <a:spLocks noGrp="1"/>
          </p:cNvSpPr>
          <p:nvPr>
            <p:ph type="sldNum" sz="quarter" idx="4"/>
          </p:nvPr>
        </p:nvSpPr>
        <p:spPr>
          <a:xfrm>
            <a:off x="762000" y="6324600"/>
            <a:ext cx="533400" cy="365125"/>
          </a:xfrm>
          <a:prstGeom prst="rect">
            <a:avLst/>
          </a:prstGeom>
        </p:spPr>
        <p:txBody>
          <a:bodyPr vert="horz" lIns="91440" tIns="45720" rIns="91440" bIns="45720" rtlCol="0" anchor="ctr"/>
          <a:lstStyle>
            <a:lvl1pPr algn="r">
              <a:defRPr sz="1200" b="1">
                <a:solidFill>
                  <a:schemeClr val="tx1">
                    <a:tint val="75000"/>
                  </a:schemeClr>
                </a:solidFill>
                <a:latin typeface="+mn-lt"/>
              </a:defRPr>
            </a:lvl1pPr>
          </a:lstStyle>
          <a:p>
            <a:pPr>
              <a:defRPr/>
            </a:pPr>
            <a:fld id="{14D38E4A-CFA6-4341-B8D4-144EE23848D7}"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89" r:id="rId1"/>
    <p:sldLayoutId id="2147483776" r:id="rId2"/>
    <p:sldLayoutId id="2147483782" r:id="rId3"/>
    <p:sldLayoutId id="2147483778" r:id="rId4"/>
    <p:sldLayoutId id="2147483780" r:id="rId5"/>
    <p:sldLayoutId id="2147483781" r:id="rId6"/>
    <p:sldLayoutId id="2147483791" r:id="rId7"/>
    <p:sldLayoutId id="2147483792" r:id="rId8"/>
    <p:sldLayoutId id="2147483797" r:id="rId9"/>
    <p:sldLayoutId id="2147483798" r:id="rId10"/>
    <p:sldLayoutId id="2147483800" r:id="rId11"/>
    <p:sldLayoutId id="2147483801" r:id="rId12"/>
    <p:sldLayoutId id="2147483802" r:id="rId13"/>
    <p:sldLayoutId id="2147483805" r:id="rId14"/>
    <p:sldLayoutId id="2147483806" r:id="rId15"/>
    <p:sldLayoutId id="2147483807" r:id="rId16"/>
    <p:sldLayoutId id="2147483808" r:id="rId17"/>
    <p:sldLayoutId id="2147483809" r:id="rId18"/>
    <p:sldLayoutId id="2147483811" r:id="rId19"/>
    <p:sldLayoutId id="2147483812" r:id="rId20"/>
    <p:sldLayoutId id="2147483813" r:id="rId21"/>
    <p:sldLayoutId id="2147483816" r:id="rId22"/>
    <p:sldLayoutId id="2147483817" r:id="rId23"/>
  </p:sldLayoutIdLst>
  <p:hf hdr="0" dt="0"/>
  <p:txStyles>
    <p:titleStyle>
      <a:lvl1pPr algn="ctr" rtl="0" eaLnBrk="0" fontAlgn="base" hangingPunct="0">
        <a:spcBef>
          <a:spcPct val="0"/>
        </a:spcBef>
        <a:spcAft>
          <a:spcPct val="0"/>
        </a:spcAft>
        <a:defRPr sz="4000" b="1">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pitchFamily="34" charset="0"/>
        </a:defRPr>
      </a:lvl2pPr>
      <a:lvl3pPr algn="ctr" rtl="0" eaLnBrk="0" fontAlgn="base" hangingPunct="0">
        <a:spcBef>
          <a:spcPct val="0"/>
        </a:spcBef>
        <a:spcAft>
          <a:spcPct val="0"/>
        </a:spcAft>
        <a:defRPr sz="4000" b="1">
          <a:solidFill>
            <a:schemeClr val="tx1"/>
          </a:solidFill>
          <a:latin typeface="Arial" pitchFamily="34" charset="0"/>
        </a:defRPr>
      </a:lvl3pPr>
      <a:lvl4pPr algn="ctr" rtl="0" eaLnBrk="0" fontAlgn="base" hangingPunct="0">
        <a:spcBef>
          <a:spcPct val="0"/>
        </a:spcBef>
        <a:spcAft>
          <a:spcPct val="0"/>
        </a:spcAft>
        <a:defRPr sz="4000" b="1">
          <a:solidFill>
            <a:schemeClr val="tx1"/>
          </a:solidFill>
          <a:latin typeface="Arial" pitchFamily="34" charset="0"/>
        </a:defRPr>
      </a:lvl4pPr>
      <a:lvl5pPr algn="ctr" rtl="0" eaLnBrk="0" fontAlgn="base" hangingPunct="0">
        <a:spcBef>
          <a:spcPct val="0"/>
        </a:spcBef>
        <a:spcAft>
          <a:spcPct val="0"/>
        </a:spcAft>
        <a:defRPr sz="4000" b="1">
          <a:solidFill>
            <a:schemeClr val="tx1"/>
          </a:solidFill>
          <a:latin typeface="Arial" pitchFamily="34" charset="0"/>
        </a:defRPr>
      </a:lvl5pPr>
      <a:lvl6pPr marL="457200" algn="ctr" rtl="0" fontAlgn="base">
        <a:spcBef>
          <a:spcPct val="0"/>
        </a:spcBef>
        <a:spcAft>
          <a:spcPct val="0"/>
        </a:spcAft>
        <a:defRPr sz="4000" b="1">
          <a:solidFill>
            <a:schemeClr val="tx1"/>
          </a:solidFill>
          <a:latin typeface="Arial" pitchFamily="34" charset="0"/>
        </a:defRPr>
      </a:lvl6pPr>
      <a:lvl7pPr marL="914400" algn="ctr" rtl="0" fontAlgn="base">
        <a:spcBef>
          <a:spcPct val="0"/>
        </a:spcBef>
        <a:spcAft>
          <a:spcPct val="0"/>
        </a:spcAft>
        <a:defRPr sz="4000" b="1">
          <a:solidFill>
            <a:schemeClr val="tx1"/>
          </a:solidFill>
          <a:latin typeface="Arial" pitchFamily="34" charset="0"/>
        </a:defRPr>
      </a:lvl7pPr>
      <a:lvl8pPr marL="1371600" algn="ctr" rtl="0" fontAlgn="base">
        <a:spcBef>
          <a:spcPct val="0"/>
        </a:spcBef>
        <a:spcAft>
          <a:spcPct val="0"/>
        </a:spcAft>
        <a:defRPr sz="4000" b="1">
          <a:solidFill>
            <a:schemeClr val="tx1"/>
          </a:solidFill>
          <a:latin typeface="Arial" pitchFamily="34" charset="0"/>
        </a:defRPr>
      </a:lvl8pPr>
      <a:lvl9pPr marL="1828800" algn="ctr" rtl="0" fontAlgn="base">
        <a:spcBef>
          <a:spcPct val="0"/>
        </a:spcBef>
        <a:spcAft>
          <a:spcPct val="0"/>
        </a:spcAft>
        <a:defRPr sz="4000" b="1">
          <a:solidFill>
            <a:schemeClr val="tx1"/>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wmf"/><Relationship Id="rId7"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9.e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image" Target="../media/image11.jpeg"/></Relationships>
</file>

<file path=ppt/slides/_rels/slide2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4.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hyperlink" Target="../Day%201%20to%20be%20burned/ma_pakettlemath.wmv"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13.wmf"/><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20.wmf"/><Relationship Id="rId3" Type="http://schemas.openxmlformats.org/officeDocument/2006/relationships/hyperlink" Target="http://www.rcainstitute.com/" TargetMode="External"/><Relationship Id="rId7" Type="http://schemas.openxmlformats.org/officeDocument/2006/relationships/image" Target="../media/image19.wmf"/><Relationship Id="rId2" Type="http://schemas.openxmlformats.org/officeDocument/2006/relationships/notesSlide" Target="../notesSlides/notesSlide26.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slide" Target="slide30.xml"/><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media/image27.png"/><Relationship Id="rId3" Type="http://schemas.openxmlformats.org/officeDocument/2006/relationships/image" Target="../media/image22.wmf"/><Relationship Id="rId7" Type="http://schemas.openxmlformats.org/officeDocument/2006/relationships/diagramColors" Target="../diagrams/colors1.xml"/><Relationship Id="rId12"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QuickStyle" Target="../diagrams/quickStyle1.xml"/><Relationship Id="rId11" Type="http://schemas.openxmlformats.org/officeDocument/2006/relationships/image" Target="../media/image25.png"/><Relationship Id="rId5" Type="http://schemas.openxmlformats.org/officeDocument/2006/relationships/diagramLayout" Target="../diagrams/layout1.xml"/><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diagramData" Target="../diagrams/data1.xml"/><Relationship Id="rId9" Type="http://schemas.openxmlformats.org/officeDocument/2006/relationships/image" Target="../media/image23.wmf"/><Relationship Id="rId1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3.xml"/><Relationship Id="rId1" Type="http://schemas.openxmlformats.org/officeDocument/2006/relationships/slideLayout" Target="../slideLayouts/slideLayout8.xml"/><Relationship Id="rId5" Type="http://schemas.openxmlformats.org/officeDocument/2006/relationships/image" Target="../media/image35.png"/><Relationship Id="rId4" Type="http://schemas.openxmlformats.org/officeDocument/2006/relationships/image" Target="../media/image34.png"/></Relationships>
</file>

<file path=ppt/slides/_rels/slide4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3" Type="http://schemas.openxmlformats.org/officeDocument/2006/relationships/hyperlink" Target="../Day%201%20to%20be%20burned/reebok.terry.tate.office.lb.mov" TargetMode="External"/><Relationship Id="rId2" Type="http://schemas.openxmlformats.org/officeDocument/2006/relationships/notesSlide" Target="../notesSlides/notesSlide45.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http://www.wikipedia.com/" TargetMode="Externa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9.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0.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5.xml"/></Relationships>
</file>

<file path=ppt/slides/_rels/slide5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53.xml"/><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60.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wmf"/><Relationship Id="rId7"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4.xml"/><Relationship Id="rId6" Type="http://schemas.openxmlformats.org/officeDocument/2006/relationships/image" Target="../media/image46.png"/><Relationship Id="rId5" Type="http://schemas.openxmlformats.org/officeDocument/2006/relationships/image" Target="../media/image45.wmf"/><Relationship Id="rId10" Type="http://schemas.openxmlformats.org/officeDocument/2006/relationships/image" Target="../media/image49.png"/><Relationship Id="rId4" Type="http://schemas.openxmlformats.org/officeDocument/2006/relationships/image" Target="../media/image44.wmf"/><Relationship Id="rId9" Type="http://schemas.openxmlformats.org/officeDocument/2006/relationships/image" Target="../media/image24.png"/></Relationships>
</file>

<file path=ppt/slides/_rels/slide6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4.xml"/><Relationship Id="rId1" Type="http://schemas.openxmlformats.org/officeDocument/2006/relationships/slideLayout" Target="../slideLayouts/slideLayout4.xml"/><Relationship Id="rId5" Type="http://schemas.openxmlformats.org/officeDocument/2006/relationships/image" Target="../media/image52.png"/><Relationship Id="rId4" Type="http://schemas.openxmlformats.org/officeDocument/2006/relationships/image" Target="../media/image51.png"/></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80.xml"/><Relationship Id="rId1" Type="http://schemas.openxmlformats.org/officeDocument/2006/relationships/slideLayout" Target="../slideLayouts/slideLayout4.xml"/><Relationship Id="rId4" Type="http://schemas.openxmlformats.org/officeDocument/2006/relationships/image" Target="../media/image55.png"/></Relationships>
</file>

<file path=ppt/slides/_rels/slide8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81.xml"/><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83.xml"/><Relationship Id="rId1" Type="http://schemas.openxmlformats.org/officeDocument/2006/relationships/slideLayout" Target="../slideLayouts/slideLayout4.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pn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4.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management 101</a:t>
            </a:r>
            <a:endParaRPr lang="en-US" dirty="0"/>
          </a:p>
        </p:txBody>
      </p:sp>
      <p:sp>
        <p:nvSpPr>
          <p:cNvPr id="3" name="Text Placeholder 2"/>
          <p:cNvSpPr>
            <a:spLocks noGrp="1"/>
          </p:cNvSpPr>
          <p:nvPr>
            <p:ph type="body" idx="1"/>
          </p:nvPr>
        </p:nvSpPr>
        <p:spPr/>
        <p:txBody>
          <a:bodyPr/>
          <a:lstStyle/>
          <a:p>
            <a:r>
              <a:rPr lang="en-US" dirty="0" smtClean="0"/>
              <a:t>DASA-CE Training</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82"/>
          <p:cNvSpPr/>
          <p:nvPr/>
        </p:nvSpPr>
        <p:spPr>
          <a:xfrm>
            <a:off x="1219200" y="1066800"/>
            <a:ext cx="3429000" cy="2514600"/>
          </a:xfrm>
          <a:prstGeom prst="ellipse">
            <a:avLst/>
          </a:prstGeom>
          <a:solidFill>
            <a:schemeClr val="accent1">
              <a:alpha val="29000"/>
            </a:schemeClr>
          </a:solidFill>
          <a:ln w="9525">
            <a:solidFill>
              <a:schemeClr val="tx1">
                <a:alpha val="2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2" name="Oval 81"/>
          <p:cNvSpPr/>
          <p:nvPr/>
        </p:nvSpPr>
        <p:spPr>
          <a:xfrm>
            <a:off x="19050" y="2590800"/>
            <a:ext cx="5791200" cy="4114800"/>
          </a:xfrm>
          <a:prstGeom prst="ellipse">
            <a:avLst/>
          </a:prstGeom>
          <a:solidFill>
            <a:srgbClr val="FFFF00">
              <a:alpha val="28000"/>
            </a:srgbClr>
          </a:solidFill>
          <a:ln w="1270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141" name="Straight Arrow Connector 140"/>
          <p:cNvCxnSpPr>
            <a:stCxn id="148" idx="0"/>
            <a:endCxn id="112" idx="4"/>
          </p:cNvCxnSpPr>
          <p:nvPr/>
        </p:nvCxnSpPr>
        <p:spPr>
          <a:xfrm rot="5400000" flipH="1" flipV="1">
            <a:off x="4590250" y="4966821"/>
            <a:ext cx="533400" cy="20095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a:stCxn id="148" idx="0"/>
            <a:endCxn id="110" idx="2"/>
          </p:cNvCxnSpPr>
          <p:nvPr/>
        </p:nvCxnSpPr>
        <p:spPr>
          <a:xfrm rot="16200000" flipV="1">
            <a:off x="3937215" y="4514743"/>
            <a:ext cx="827904" cy="8106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a:stCxn id="148" idx="0"/>
            <a:endCxn id="1073" idx="2"/>
          </p:cNvCxnSpPr>
          <p:nvPr/>
        </p:nvCxnSpPr>
        <p:spPr>
          <a:xfrm rot="16200000" flipV="1">
            <a:off x="3503825" y="4081354"/>
            <a:ext cx="599304" cy="19059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77" idx="0"/>
            <a:endCxn id="100" idx="2"/>
          </p:cNvCxnSpPr>
          <p:nvPr/>
        </p:nvCxnSpPr>
        <p:spPr>
          <a:xfrm rot="5400000" flipH="1" flipV="1">
            <a:off x="324480" y="5196798"/>
            <a:ext cx="955216" cy="5572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8" name="Straight Arrow Connector 117"/>
          <p:cNvCxnSpPr>
            <a:stCxn id="178" idx="0"/>
          </p:cNvCxnSpPr>
          <p:nvPr/>
        </p:nvCxnSpPr>
        <p:spPr>
          <a:xfrm rot="5400000" flipH="1" flipV="1">
            <a:off x="838170" y="4680302"/>
            <a:ext cx="1098933" cy="72993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stCxn id="178" idx="3"/>
          </p:cNvCxnSpPr>
          <p:nvPr/>
        </p:nvCxnSpPr>
        <p:spPr>
          <a:xfrm flipV="1">
            <a:off x="1176447" y="4557311"/>
            <a:ext cx="1128606" cy="12295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a:stCxn id="180" idx="1"/>
            <a:endCxn id="109" idx="2"/>
          </p:cNvCxnSpPr>
          <p:nvPr/>
        </p:nvCxnSpPr>
        <p:spPr>
          <a:xfrm rot="10800000" flipH="1">
            <a:off x="1268081" y="4343400"/>
            <a:ext cx="2113297" cy="14390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229280" y="4419600"/>
            <a:ext cx="1153207" cy="304800"/>
          </a:xfrm>
          <a:prstGeom prst="ellips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00" name="TextBox 99"/>
          <p:cNvSpPr txBox="1"/>
          <p:nvPr/>
        </p:nvSpPr>
        <p:spPr>
          <a:xfrm>
            <a:off x="419226" y="4408496"/>
            <a:ext cx="821443" cy="338554"/>
          </a:xfrm>
          <a:prstGeom prst="rect">
            <a:avLst/>
          </a:prstGeom>
          <a:noFill/>
        </p:spPr>
        <p:txBody>
          <a:bodyPr wrap="none" rtlCol="0">
            <a:spAutoFit/>
          </a:bodyPr>
          <a:lstStyle/>
          <a:p>
            <a:r>
              <a:rPr lang="en-US" sz="1600" b="1" dirty="0" smtClean="0"/>
              <a:t>Team 1</a:t>
            </a:r>
            <a:endParaRPr lang="en-US" sz="1600" b="1" dirty="0"/>
          </a:p>
        </p:txBody>
      </p:sp>
      <p:sp>
        <p:nvSpPr>
          <p:cNvPr id="103" name="Oval 102"/>
          <p:cNvSpPr/>
          <p:nvPr/>
        </p:nvSpPr>
        <p:spPr>
          <a:xfrm>
            <a:off x="1228726" y="4114800"/>
            <a:ext cx="1153207" cy="304800"/>
          </a:xfrm>
          <a:prstGeom prst="ellips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04" name="TextBox 103"/>
          <p:cNvSpPr txBox="1"/>
          <p:nvPr/>
        </p:nvSpPr>
        <p:spPr>
          <a:xfrm>
            <a:off x="1418672" y="4127653"/>
            <a:ext cx="821443" cy="338554"/>
          </a:xfrm>
          <a:prstGeom prst="rect">
            <a:avLst/>
          </a:prstGeom>
          <a:noFill/>
        </p:spPr>
        <p:txBody>
          <a:bodyPr wrap="none" rtlCol="0">
            <a:spAutoFit/>
          </a:bodyPr>
          <a:lstStyle/>
          <a:p>
            <a:r>
              <a:rPr lang="en-US" sz="1600" b="1" dirty="0" smtClean="0"/>
              <a:t>Team 2</a:t>
            </a:r>
            <a:endParaRPr lang="en-US" sz="1600" b="1" dirty="0"/>
          </a:p>
        </p:txBody>
      </p:sp>
      <p:sp>
        <p:nvSpPr>
          <p:cNvPr id="109" name="Oval 108"/>
          <p:cNvSpPr/>
          <p:nvPr/>
        </p:nvSpPr>
        <p:spPr>
          <a:xfrm>
            <a:off x="3381379" y="4191000"/>
            <a:ext cx="1153207" cy="304800"/>
          </a:xfrm>
          <a:prstGeom prst="ellips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10" name="TextBox 109"/>
          <p:cNvSpPr txBox="1"/>
          <p:nvPr/>
        </p:nvSpPr>
        <p:spPr>
          <a:xfrm>
            <a:off x="3535140" y="4167542"/>
            <a:ext cx="821443" cy="338554"/>
          </a:xfrm>
          <a:prstGeom prst="rect">
            <a:avLst/>
          </a:prstGeom>
          <a:noFill/>
        </p:spPr>
        <p:txBody>
          <a:bodyPr wrap="none" rtlCol="0">
            <a:spAutoFit/>
          </a:bodyPr>
          <a:lstStyle/>
          <a:p>
            <a:r>
              <a:rPr lang="en-US" sz="1600" b="1" dirty="0" smtClean="0"/>
              <a:t>Team 4</a:t>
            </a:r>
            <a:endParaRPr lang="en-US" sz="1600" b="1" dirty="0"/>
          </a:p>
        </p:txBody>
      </p:sp>
      <p:sp>
        <p:nvSpPr>
          <p:cNvPr id="112" name="Oval 111"/>
          <p:cNvSpPr/>
          <p:nvPr/>
        </p:nvSpPr>
        <p:spPr>
          <a:xfrm>
            <a:off x="4380825" y="4495801"/>
            <a:ext cx="1153207" cy="304799"/>
          </a:xfrm>
          <a:prstGeom prst="ellips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13" name="TextBox 112"/>
          <p:cNvSpPr txBox="1"/>
          <p:nvPr/>
        </p:nvSpPr>
        <p:spPr>
          <a:xfrm>
            <a:off x="4534586" y="4453981"/>
            <a:ext cx="821443" cy="338554"/>
          </a:xfrm>
          <a:prstGeom prst="rect">
            <a:avLst/>
          </a:prstGeom>
          <a:noFill/>
        </p:spPr>
        <p:txBody>
          <a:bodyPr wrap="none" rtlCol="0">
            <a:spAutoFit/>
          </a:bodyPr>
          <a:lstStyle/>
          <a:p>
            <a:r>
              <a:rPr lang="en-US" sz="1600" b="1" dirty="0" smtClean="0"/>
              <a:t>Team 5</a:t>
            </a:r>
            <a:endParaRPr lang="en-US" sz="1600" b="1" dirty="0"/>
          </a:p>
        </p:txBody>
      </p:sp>
      <p:cxnSp>
        <p:nvCxnSpPr>
          <p:cNvPr id="129" name="Straight Arrow Connector 128"/>
          <p:cNvCxnSpPr>
            <a:endCxn id="96" idx="4"/>
          </p:cNvCxnSpPr>
          <p:nvPr/>
        </p:nvCxnSpPr>
        <p:spPr>
          <a:xfrm rot="10800000">
            <a:off x="805884" y="4724400"/>
            <a:ext cx="1651328" cy="83544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endCxn id="104" idx="2"/>
          </p:cNvCxnSpPr>
          <p:nvPr/>
        </p:nvCxnSpPr>
        <p:spPr>
          <a:xfrm rot="16200000" flipV="1">
            <a:off x="1596484" y="4699117"/>
            <a:ext cx="1093640" cy="62781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a:stCxn id="169" idx="1"/>
          </p:cNvCxnSpPr>
          <p:nvPr/>
        </p:nvCxnSpPr>
        <p:spPr>
          <a:xfrm rot="10800000" flipH="1">
            <a:off x="2487281" y="4800602"/>
            <a:ext cx="255919" cy="7532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2" name="Straight Arrow Connector 131"/>
          <p:cNvCxnSpPr/>
          <p:nvPr/>
        </p:nvCxnSpPr>
        <p:spPr>
          <a:xfrm flipV="1">
            <a:off x="2457212" y="4485701"/>
            <a:ext cx="1154809" cy="10741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a:stCxn id="155" idx="0"/>
          </p:cNvCxnSpPr>
          <p:nvPr/>
        </p:nvCxnSpPr>
        <p:spPr>
          <a:xfrm rot="16200000" flipV="1">
            <a:off x="1828770" y="3962431"/>
            <a:ext cx="870333" cy="25466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55" idx="0"/>
          </p:cNvCxnSpPr>
          <p:nvPr/>
        </p:nvCxnSpPr>
        <p:spPr>
          <a:xfrm rot="16200000" flipV="1">
            <a:off x="2174786" y="4308448"/>
            <a:ext cx="1185231" cy="15397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55" idx="0"/>
          </p:cNvCxnSpPr>
          <p:nvPr/>
        </p:nvCxnSpPr>
        <p:spPr>
          <a:xfrm rot="5400000" flipH="1" flipV="1">
            <a:off x="3097351" y="4925623"/>
            <a:ext cx="1185231" cy="30539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155" idx="0"/>
            <a:endCxn id="112" idx="2"/>
          </p:cNvCxnSpPr>
          <p:nvPr/>
        </p:nvCxnSpPr>
        <p:spPr>
          <a:xfrm rot="5400000" flipH="1" flipV="1">
            <a:off x="3447682" y="4737790"/>
            <a:ext cx="1022732" cy="84355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90" name="Oval 189"/>
          <p:cNvSpPr/>
          <p:nvPr/>
        </p:nvSpPr>
        <p:spPr>
          <a:xfrm>
            <a:off x="1613129" y="2742281"/>
            <a:ext cx="2537055" cy="381919"/>
          </a:xfrm>
          <a:prstGeom prst="ellipse">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TextBox 190"/>
          <p:cNvSpPr txBox="1"/>
          <p:nvPr/>
        </p:nvSpPr>
        <p:spPr>
          <a:xfrm>
            <a:off x="1944485" y="2742281"/>
            <a:ext cx="1874343" cy="318159"/>
          </a:xfrm>
          <a:prstGeom prst="rect">
            <a:avLst/>
          </a:prstGeom>
          <a:noFill/>
        </p:spPr>
        <p:txBody>
          <a:bodyPr wrap="none" rtlCol="0">
            <a:spAutoFit/>
          </a:bodyPr>
          <a:lstStyle/>
          <a:p>
            <a:r>
              <a:rPr lang="en-US" sz="1600" b="1" dirty="0" smtClean="0"/>
              <a:t>Consolidation Team</a:t>
            </a:r>
            <a:endParaRPr lang="en-US" sz="1600" b="1" dirty="0"/>
          </a:p>
        </p:txBody>
      </p:sp>
      <p:sp>
        <p:nvSpPr>
          <p:cNvPr id="192" name="Oval 191"/>
          <p:cNvSpPr/>
          <p:nvPr/>
        </p:nvSpPr>
        <p:spPr>
          <a:xfrm>
            <a:off x="1860101" y="1434945"/>
            <a:ext cx="2043110" cy="392936"/>
          </a:xfrm>
          <a:prstGeom prst="ellipse">
            <a:avLst/>
          </a:prstGeom>
          <a:solidFill>
            <a:srgbClr val="FF660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TextBox 192"/>
          <p:cNvSpPr txBox="1"/>
          <p:nvPr/>
        </p:nvSpPr>
        <p:spPr>
          <a:xfrm>
            <a:off x="2057180" y="1445457"/>
            <a:ext cx="1648953" cy="318159"/>
          </a:xfrm>
          <a:prstGeom prst="rect">
            <a:avLst/>
          </a:prstGeom>
          <a:noFill/>
        </p:spPr>
        <p:txBody>
          <a:bodyPr wrap="none" rtlCol="0">
            <a:spAutoFit/>
          </a:bodyPr>
          <a:lstStyle/>
          <a:p>
            <a:r>
              <a:rPr lang="en-US" sz="1600" b="1" dirty="0" smtClean="0"/>
              <a:t>Conversion Team</a:t>
            </a:r>
            <a:endParaRPr lang="en-US" sz="1600" b="1" dirty="0"/>
          </a:p>
        </p:txBody>
      </p:sp>
      <p:cxnSp>
        <p:nvCxnSpPr>
          <p:cNvPr id="194" name="Straight Arrow Connector 193"/>
          <p:cNvCxnSpPr>
            <a:stCxn id="100" idx="0"/>
            <a:endCxn id="190" idx="3"/>
          </p:cNvCxnSpPr>
          <p:nvPr/>
        </p:nvCxnSpPr>
        <p:spPr>
          <a:xfrm rot="5400000" flipH="1" flipV="1">
            <a:off x="737197" y="3161021"/>
            <a:ext cx="1340227" cy="11547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a:stCxn id="104" idx="0"/>
            <a:endCxn id="190" idx="3"/>
          </p:cNvCxnSpPr>
          <p:nvPr/>
        </p:nvCxnSpPr>
        <p:spPr>
          <a:xfrm rot="5400000" flipH="1" flipV="1">
            <a:off x="1377341" y="3520322"/>
            <a:ext cx="1059384" cy="15527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endCxn id="190" idx="4"/>
          </p:cNvCxnSpPr>
          <p:nvPr/>
        </p:nvCxnSpPr>
        <p:spPr>
          <a:xfrm rot="5400000" flipH="1" flipV="1">
            <a:off x="2239137" y="3739852"/>
            <a:ext cx="1258171" cy="26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2" name="Straight Arrow Connector 201"/>
          <p:cNvCxnSpPr>
            <a:stCxn id="110" idx="0"/>
            <a:endCxn id="190" idx="5"/>
          </p:cNvCxnSpPr>
          <p:nvPr/>
        </p:nvCxnSpPr>
        <p:spPr>
          <a:xfrm rot="16200000" flipV="1">
            <a:off x="3312616" y="3534295"/>
            <a:ext cx="1099273" cy="16722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3" name="Straight Arrow Connector 202"/>
          <p:cNvCxnSpPr>
            <a:stCxn id="113" idx="0"/>
          </p:cNvCxnSpPr>
          <p:nvPr/>
        </p:nvCxnSpPr>
        <p:spPr>
          <a:xfrm rot="16200000" flipV="1">
            <a:off x="3636564" y="3145236"/>
            <a:ext cx="1405980" cy="121150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rot="16200000" flipV="1">
            <a:off x="2451997" y="2264884"/>
            <a:ext cx="859318" cy="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6133203" y="5733755"/>
            <a:ext cx="1952389" cy="828626"/>
          </a:xfrm>
          <a:prstGeom prst="roundRect">
            <a:avLst/>
          </a:prstGeom>
          <a:solidFill>
            <a:schemeClr val="accent5">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latin typeface="Calibri" pitchFamily="34" charset="0"/>
              </a:rPr>
              <a:t>COMMAND SITE POCS</a:t>
            </a:r>
          </a:p>
          <a:p>
            <a:pPr algn="ctr"/>
            <a:r>
              <a:rPr lang="en-US" sz="1800" b="1" dirty="0" smtClean="0">
                <a:solidFill>
                  <a:schemeClr val="bg1"/>
                </a:solidFill>
                <a:latin typeface="Calibri" pitchFamily="34" charset="0"/>
              </a:rPr>
              <a:t>CREATE</a:t>
            </a:r>
            <a:endParaRPr lang="en-US" sz="1800" b="1" dirty="0">
              <a:solidFill>
                <a:schemeClr val="bg1"/>
              </a:solidFill>
              <a:latin typeface="Calibri" pitchFamily="34" charset="0"/>
            </a:endParaRPr>
          </a:p>
        </p:txBody>
      </p:sp>
      <p:sp>
        <p:nvSpPr>
          <p:cNvPr id="58" name="Rounded Rectangle 57"/>
          <p:cNvSpPr/>
          <p:nvPr/>
        </p:nvSpPr>
        <p:spPr>
          <a:xfrm>
            <a:off x="6133203" y="4214608"/>
            <a:ext cx="1877297" cy="897678"/>
          </a:xfrm>
          <a:prstGeom prst="roundRect">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latin typeface="Calibri" pitchFamily="34" charset="0"/>
              </a:rPr>
              <a:t>CAPTURE TEAMS</a:t>
            </a:r>
          </a:p>
          <a:p>
            <a:pPr algn="ctr"/>
            <a:r>
              <a:rPr lang="en-US" sz="1800" b="1" dirty="0" smtClean="0">
                <a:solidFill>
                  <a:schemeClr val="bg1"/>
                </a:solidFill>
                <a:latin typeface="Calibri" pitchFamily="34" charset="0"/>
              </a:rPr>
              <a:t>CONTROL</a:t>
            </a:r>
            <a:endParaRPr lang="en-US" sz="1800" b="1" dirty="0">
              <a:solidFill>
                <a:schemeClr val="bg1"/>
              </a:solidFill>
              <a:latin typeface="Calibri" pitchFamily="34" charset="0"/>
            </a:endParaRPr>
          </a:p>
        </p:txBody>
      </p:sp>
      <p:sp>
        <p:nvSpPr>
          <p:cNvPr id="59" name="Rounded Rectangle 58"/>
          <p:cNvSpPr/>
          <p:nvPr/>
        </p:nvSpPr>
        <p:spPr>
          <a:xfrm>
            <a:off x="6133203" y="2695460"/>
            <a:ext cx="1877297" cy="897678"/>
          </a:xfrm>
          <a:prstGeom prst="roundRect">
            <a:avLst/>
          </a:prstGeom>
          <a:solidFill>
            <a:srgbClr val="92D050"/>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latin typeface="Calibri" pitchFamily="34" charset="0"/>
              </a:rPr>
              <a:t>DASA-CE CORE TEAM</a:t>
            </a:r>
          </a:p>
          <a:p>
            <a:pPr algn="ctr"/>
            <a:r>
              <a:rPr lang="en-US" sz="1800" b="1" dirty="0" smtClean="0">
                <a:solidFill>
                  <a:schemeClr val="bg1"/>
                </a:solidFill>
                <a:latin typeface="Calibri" pitchFamily="34" charset="0"/>
              </a:rPr>
              <a:t>CONSOLIDATE</a:t>
            </a:r>
            <a:endParaRPr lang="en-US" sz="1800" b="1" dirty="0">
              <a:solidFill>
                <a:schemeClr val="bg1"/>
              </a:solidFill>
              <a:latin typeface="Calibri" pitchFamily="34" charset="0"/>
            </a:endParaRPr>
          </a:p>
        </p:txBody>
      </p:sp>
      <p:sp>
        <p:nvSpPr>
          <p:cNvPr id="60" name="Rounded Rectangle 59"/>
          <p:cNvSpPr/>
          <p:nvPr/>
        </p:nvSpPr>
        <p:spPr>
          <a:xfrm>
            <a:off x="6133203" y="1314417"/>
            <a:ext cx="1877297" cy="828626"/>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latin typeface="Calibri" pitchFamily="34" charset="0"/>
              </a:rPr>
              <a:t>GFEBS TEAM</a:t>
            </a:r>
          </a:p>
          <a:p>
            <a:pPr algn="ctr"/>
            <a:r>
              <a:rPr lang="en-US" sz="1800" b="1" dirty="0" smtClean="0">
                <a:solidFill>
                  <a:schemeClr val="bg1"/>
                </a:solidFill>
                <a:latin typeface="Calibri" pitchFamily="34" charset="0"/>
              </a:rPr>
              <a:t>CONVERT</a:t>
            </a:r>
            <a:endParaRPr lang="en-US" sz="1800" b="1" dirty="0">
              <a:solidFill>
                <a:schemeClr val="bg1"/>
              </a:solidFill>
              <a:latin typeface="Calibri" pitchFamily="34" charset="0"/>
            </a:endParaRPr>
          </a:p>
        </p:txBody>
      </p:sp>
      <p:sp>
        <p:nvSpPr>
          <p:cNvPr id="226" name="Rectangle 225"/>
          <p:cNvSpPr/>
          <p:nvPr/>
        </p:nvSpPr>
        <p:spPr>
          <a:xfrm>
            <a:off x="7711696" y="2291721"/>
            <a:ext cx="969881" cy="338554"/>
          </a:xfrm>
          <a:prstGeom prst="rect">
            <a:avLst/>
          </a:prstGeom>
        </p:spPr>
        <p:txBody>
          <a:bodyPr wrap="none">
            <a:spAutoFit/>
          </a:bodyPr>
          <a:lstStyle/>
          <a:p>
            <a:r>
              <a:rPr lang="en-US" sz="1600" b="1" dirty="0" smtClean="0">
                <a:latin typeface="Calibri" pitchFamily="34" charset="0"/>
              </a:rPr>
              <a:t>CORRECT</a:t>
            </a:r>
            <a:endParaRPr lang="en-US" sz="1600" b="1" dirty="0">
              <a:latin typeface="Calibri" pitchFamily="34" charset="0"/>
            </a:endParaRPr>
          </a:p>
        </p:txBody>
      </p:sp>
      <p:sp>
        <p:nvSpPr>
          <p:cNvPr id="227" name="Rectangle 226"/>
          <p:cNvSpPr/>
          <p:nvPr/>
        </p:nvSpPr>
        <p:spPr>
          <a:xfrm>
            <a:off x="7595458" y="3731243"/>
            <a:ext cx="969881" cy="338554"/>
          </a:xfrm>
          <a:prstGeom prst="rect">
            <a:avLst/>
          </a:prstGeom>
        </p:spPr>
        <p:txBody>
          <a:bodyPr wrap="none">
            <a:spAutoFit/>
          </a:bodyPr>
          <a:lstStyle/>
          <a:p>
            <a:r>
              <a:rPr lang="en-US" sz="1600" b="1" dirty="0" smtClean="0">
                <a:latin typeface="Calibri" pitchFamily="34" charset="0"/>
              </a:rPr>
              <a:t>CORRECT</a:t>
            </a:r>
            <a:endParaRPr lang="en-US" sz="1600" b="1" dirty="0">
              <a:latin typeface="Calibri" pitchFamily="34" charset="0"/>
            </a:endParaRPr>
          </a:p>
        </p:txBody>
      </p:sp>
      <p:sp>
        <p:nvSpPr>
          <p:cNvPr id="228" name="Rectangle 227"/>
          <p:cNvSpPr/>
          <p:nvPr/>
        </p:nvSpPr>
        <p:spPr>
          <a:xfrm>
            <a:off x="7595458" y="5250390"/>
            <a:ext cx="969881" cy="338554"/>
          </a:xfrm>
          <a:prstGeom prst="rect">
            <a:avLst/>
          </a:prstGeom>
        </p:spPr>
        <p:txBody>
          <a:bodyPr wrap="none">
            <a:spAutoFit/>
          </a:bodyPr>
          <a:lstStyle/>
          <a:p>
            <a:r>
              <a:rPr lang="en-US" sz="1600" b="1" dirty="0" smtClean="0">
                <a:latin typeface="Calibri" pitchFamily="34" charset="0"/>
              </a:rPr>
              <a:t>CORRECT</a:t>
            </a:r>
            <a:endParaRPr lang="en-US" sz="1600" b="1" dirty="0">
              <a:latin typeface="Calibri" pitchFamily="34" charset="0"/>
            </a:endParaRPr>
          </a:p>
        </p:txBody>
      </p:sp>
      <p:cxnSp>
        <p:nvCxnSpPr>
          <p:cNvPr id="232" name="Elbow Connector 231"/>
          <p:cNvCxnSpPr/>
          <p:nvPr/>
        </p:nvCxnSpPr>
        <p:spPr>
          <a:xfrm>
            <a:off x="8085592" y="1797782"/>
            <a:ext cx="1565" cy="1381043"/>
          </a:xfrm>
          <a:prstGeom prst="bentConnector3">
            <a:avLst>
              <a:gd name="adj1" fmla="val 50807573"/>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0" name="Straight Arrow Connector 239"/>
          <p:cNvCxnSpPr>
            <a:stCxn id="59" idx="0"/>
            <a:endCxn id="60" idx="2"/>
          </p:cNvCxnSpPr>
          <p:nvPr/>
        </p:nvCxnSpPr>
        <p:spPr>
          <a:xfrm rot="5400000" flipH="1" flipV="1">
            <a:off x="6795643" y="2419189"/>
            <a:ext cx="552417" cy="156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2" name="Elbow Connector 241"/>
          <p:cNvCxnSpPr/>
          <p:nvPr/>
        </p:nvCxnSpPr>
        <p:spPr>
          <a:xfrm>
            <a:off x="8087157" y="3316930"/>
            <a:ext cx="1565" cy="1381043"/>
          </a:xfrm>
          <a:prstGeom prst="bentConnector3">
            <a:avLst>
              <a:gd name="adj1" fmla="val 50807573"/>
            </a:avLst>
          </a:prstGeom>
          <a:ln>
            <a:tailEnd type="arrow"/>
          </a:ln>
        </p:spPr>
        <p:style>
          <a:lnRef idx="2">
            <a:schemeClr val="accent2"/>
          </a:lnRef>
          <a:fillRef idx="0">
            <a:schemeClr val="accent2"/>
          </a:fillRef>
          <a:effectRef idx="1">
            <a:schemeClr val="accent2"/>
          </a:effectRef>
          <a:fontRef idx="minor">
            <a:schemeClr val="tx1"/>
          </a:fontRef>
        </p:style>
      </p:cxnSp>
      <p:cxnSp>
        <p:nvCxnSpPr>
          <p:cNvPr id="243" name="Elbow Connector 242"/>
          <p:cNvCxnSpPr/>
          <p:nvPr/>
        </p:nvCxnSpPr>
        <p:spPr>
          <a:xfrm>
            <a:off x="8087157" y="4836077"/>
            <a:ext cx="1565" cy="1381043"/>
          </a:xfrm>
          <a:prstGeom prst="bentConnector3">
            <a:avLst>
              <a:gd name="adj1" fmla="val 50807573"/>
            </a:avLst>
          </a:prstGeom>
          <a:ln>
            <a:tailEnd type="arrow"/>
          </a:ln>
        </p:spPr>
        <p:style>
          <a:lnRef idx="2">
            <a:schemeClr val="accent2"/>
          </a:lnRef>
          <a:fillRef idx="0">
            <a:schemeClr val="accent2"/>
          </a:fillRef>
          <a:effectRef idx="1">
            <a:schemeClr val="accent2"/>
          </a:effectRef>
          <a:fontRef idx="minor">
            <a:schemeClr val="tx1"/>
          </a:fontRef>
        </p:style>
      </p:cxnSp>
      <p:sp>
        <p:nvSpPr>
          <p:cNvPr id="244" name="Rectangle 243"/>
          <p:cNvSpPr/>
          <p:nvPr/>
        </p:nvSpPr>
        <p:spPr>
          <a:xfrm>
            <a:off x="5470904" y="5112286"/>
            <a:ext cx="1225335" cy="584775"/>
          </a:xfrm>
          <a:prstGeom prst="rect">
            <a:avLst/>
          </a:prstGeom>
        </p:spPr>
        <p:txBody>
          <a:bodyPr wrap="none">
            <a:spAutoFit/>
          </a:bodyPr>
          <a:lstStyle/>
          <a:p>
            <a:pPr algn="ctr"/>
            <a:r>
              <a:rPr lang="en-US" sz="1600" b="1" dirty="0" smtClean="0">
                <a:latin typeface="Calibri" pitchFamily="34" charset="0"/>
              </a:rPr>
              <a:t>DATA</a:t>
            </a:r>
          </a:p>
          <a:p>
            <a:pPr algn="ctr"/>
            <a:r>
              <a:rPr lang="en-US" sz="1600" b="1" dirty="0" smtClean="0">
                <a:latin typeface="Calibri" pitchFamily="34" charset="0"/>
              </a:rPr>
              <a:t>VALIDATION</a:t>
            </a:r>
            <a:endParaRPr lang="en-US" sz="1600" b="1" dirty="0">
              <a:latin typeface="Calibri" pitchFamily="34" charset="0"/>
            </a:endParaRPr>
          </a:p>
        </p:txBody>
      </p:sp>
      <p:sp>
        <p:nvSpPr>
          <p:cNvPr id="247" name="Rectangle 246"/>
          <p:cNvSpPr/>
          <p:nvPr/>
        </p:nvSpPr>
        <p:spPr>
          <a:xfrm>
            <a:off x="5486400" y="3628905"/>
            <a:ext cx="1225335" cy="584775"/>
          </a:xfrm>
          <a:prstGeom prst="rect">
            <a:avLst/>
          </a:prstGeom>
        </p:spPr>
        <p:txBody>
          <a:bodyPr wrap="none">
            <a:spAutoFit/>
          </a:bodyPr>
          <a:lstStyle/>
          <a:p>
            <a:pPr algn="ctr"/>
            <a:r>
              <a:rPr lang="en-US" sz="1600" b="1" dirty="0" smtClean="0">
                <a:latin typeface="Calibri" pitchFamily="34" charset="0"/>
              </a:rPr>
              <a:t>DATA</a:t>
            </a:r>
          </a:p>
          <a:p>
            <a:pPr algn="ctr"/>
            <a:r>
              <a:rPr lang="en-US" sz="1600" b="1" dirty="0" smtClean="0">
                <a:latin typeface="Calibri" pitchFamily="34" charset="0"/>
              </a:rPr>
              <a:t>VALIDATION</a:t>
            </a:r>
            <a:endParaRPr lang="en-US" sz="1600" b="1" dirty="0">
              <a:latin typeface="Calibri" pitchFamily="34" charset="0"/>
            </a:endParaRPr>
          </a:p>
        </p:txBody>
      </p:sp>
      <p:sp>
        <p:nvSpPr>
          <p:cNvPr id="248" name="Rectangle 247"/>
          <p:cNvSpPr/>
          <p:nvPr/>
        </p:nvSpPr>
        <p:spPr>
          <a:xfrm>
            <a:off x="5587143" y="2143043"/>
            <a:ext cx="1225335" cy="584775"/>
          </a:xfrm>
          <a:prstGeom prst="rect">
            <a:avLst/>
          </a:prstGeom>
        </p:spPr>
        <p:txBody>
          <a:bodyPr wrap="none">
            <a:spAutoFit/>
          </a:bodyPr>
          <a:lstStyle/>
          <a:p>
            <a:pPr algn="ctr"/>
            <a:r>
              <a:rPr lang="en-US" sz="1600" b="1" dirty="0" smtClean="0">
                <a:latin typeface="Calibri" pitchFamily="34" charset="0"/>
              </a:rPr>
              <a:t>INPUT</a:t>
            </a:r>
          </a:p>
          <a:p>
            <a:pPr algn="ctr"/>
            <a:r>
              <a:rPr lang="en-US" sz="1600" b="1" dirty="0" smtClean="0">
                <a:latin typeface="Calibri" pitchFamily="34" charset="0"/>
              </a:rPr>
              <a:t>VALIDATION</a:t>
            </a:r>
            <a:endParaRPr lang="en-US" sz="1600" b="1" dirty="0">
              <a:latin typeface="Calibri" pitchFamily="34" charset="0"/>
            </a:endParaRPr>
          </a:p>
        </p:txBody>
      </p:sp>
      <p:sp>
        <p:nvSpPr>
          <p:cNvPr id="251" name="Rectangle 250"/>
          <p:cNvSpPr/>
          <p:nvPr/>
        </p:nvSpPr>
        <p:spPr>
          <a:xfrm>
            <a:off x="5587142" y="762000"/>
            <a:ext cx="1225335" cy="584775"/>
          </a:xfrm>
          <a:prstGeom prst="rect">
            <a:avLst/>
          </a:prstGeom>
        </p:spPr>
        <p:txBody>
          <a:bodyPr wrap="none">
            <a:spAutoFit/>
          </a:bodyPr>
          <a:lstStyle/>
          <a:p>
            <a:pPr algn="ctr"/>
            <a:r>
              <a:rPr lang="en-US" sz="1600" b="1" dirty="0" smtClean="0">
                <a:latin typeface="Calibri" pitchFamily="34" charset="0"/>
              </a:rPr>
              <a:t>OUTPUT</a:t>
            </a:r>
          </a:p>
          <a:p>
            <a:pPr algn="ctr"/>
            <a:r>
              <a:rPr lang="en-US" sz="1600" b="1" dirty="0" smtClean="0">
                <a:latin typeface="Calibri" pitchFamily="34" charset="0"/>
              </a:rPr>
              <a:t>VALIDATION</a:t>
            </a:r>
            <a:endParaRPr lang="en-US" sz="1600" b="1" dirty="0">
              <a:latin typeface="Calibri" pitchFamily="34" charset="0"/>
            </a:endParaRPr>
          </a:p>
        </p:txBody>
      </p:sp>
      <p:sp>
        <p:nvSpPr>
          <p:cNvPr id="143" name="Title 142"/>
          <p:cNvSpPr>
            <a:spLocks noGrp="1"/>
          </p:cNvSpPr>
          <p:nvPr>
            <p:ph type="title"/>
          </p:nvPr>
        </p:nvSpPr>
        <p:spPr>
          <a:xfrm>
            <a:off x="1143000" y="228600"/>
            <a:ext cx="6934200" cy="685800"/>
          </a:xfrm>
        </p:spPr>
        <p:txBody>
          <a:bodyPr/>
          <a:lstStyle/>
          <a:p>
            <a:r>
              <a:rPr lang="en-US" dirty="0" smtClean="0"/>
              <a:t>Mission #3: CM Master Data Build</a:t>
            </a:r>
            <a:br>
              <a:rPr lang="en-US" dirty="0" smtClean="0"/>
            </a:br>
            <a:endParaRPr lang="en-US" dirty="0"/>
          </a:p>
        </p:txBody>
      </p:sp>
      <p:grpSp>
        <p:nvGrpSpPr>
          <p:cNvPr id="144" name="Group 19"/>
          <p:cNvGrpSpPr/>
          <p:nvPr/>
        </p:nvGrpSpPr>
        <p:grpSpPr>
          <a:xfrm>
            <a:off x="4114800" y="5334000"/>
            <a:ext cx="1153207" cy="501267"/>
            <a:chOff x="304800" y="4648200"/>
            <a:chExt cx="1981200" cy="685800"/>
          </a:xfrm>
        </p:grpSpPr>
        <p:sp>
          <p:nvSpPr>
            <p:cNvPr id="145" name="Oval 144"/>
            <p:cNvSpPr/>
            <p:nvPr/>
          </p:nvSpPr>
          <p:spPr>
            <a:xfrm>
              <a:off x="457200" y="4953000"/>
              <a:ext cx="1828800" cy="381000"/>
            </a:xfrm>
            <a:prstGeom prst="ellipse">
              <a:avLst/>
            </a:prstGeom>
            <a:solidFill>
              <a:schemeClr val="accent5">
                <a:lumMod val="50000"/>
              </a:schemeClr>
            </a:solidFill>
            <a:scene3d>
              <a:camera prst="orthographicFront">
                <a:rot lat="1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6" name="Picture 13" descr="C:\Documents and Settings\Ragingbull\Local Settings\Temporary Internet Files\Content.IE5\PVTWDC51\MC900060415[1].wmf"/>
            <p:cNvPicPr>
              <a:picLocks noChangeAspect="1" noChangeArrowheads="1"/>
            </p:cNvPicPr>
            <p:nvPr/>
          </p:nvPicPr>
          <p:blipFill>
            <a:blip r:embed="rId3" cstate="print"/>
            <a:srcRect/>
            <a:stretch>
              <a:fillRect/>
            </a:stretch>
          </p:blipFill>
          <p:spPr bwMode="auto">
            <a:xfrm>
              <a:off x="304800" y="4840744"/>
              <a:ext cx="533400" cy="326987"/>
            </a:xfrm>
            <a:prstGeom prst="rect">
              <a:avLst/>
            </a:prstGeom>
            <a:noFill/>
          </p:spPr>
        </p:pic>
        <p:pic>
          <p:nvPicPr>
            <p:cNvPr id="147" name="Picture 11" descr="C:\Documents and Settings\Ragingbull\Local Settings\Temporary Internet Files\Content.IE5\CSWNI8JV\MC900198487[1].wmf"/>
            <p:cNvPicPr>
              <a:picLocks noChangeAspect="1" noChangeArrowheads="1"/>
            </p:cNvPicPr>
            <p:nvPr/>
          </p:nvPicPr>
          <p:blipFill>
            <a:blip r:embed="rId4" cstate="print"/>
            <a:srcRect/>
            <a:stretch>
              <a:fillRect/>
            </a:stretch>
          </p:blipFill>
          <p:spPr bwMode="auto">
            <a:xfrm>
              <a:off x="741526" y="4795319"/>
              <a:ext cx="477674" cy="462481"/>
            </a:xfrm>
            <a:prstGeom prst="rect">
              <a:avLst/>
            </a:prstGeom>
            <a:noFill/>
          </p:spPr>
        </p:pic>
        <p:pic>
          <p:nvPicPr>
            <p:cNvPr id="148" name="Picture 14" descr="C:\Program Files\Microsoft Office\MEDIA\CAGCAT10\j0205462.wmf"/>
            <p:cNvPicPr>
              <a:picLocks noChangeAspect="1" noChangeArrowheads="1"/>
            </p:cNvPicPr>
            <p:nvPr/>
          </p:nvPicPr>
          <p:blipFill>
            <a:blip r:embed="rId5" cstate="print"/>
            <a:srcRect/>
            <a:stretch>
              <a:fillRect/>
            </a:stretch>
          </p:blipFill>
          <p:spPr bwMode="auto">
            <a:xfrm>
              <a:off x="1143000" y="4648200"/>
              <a:ext cx="528371" cy="525714"/>
            </a:xfrm>
            <a:prstGeom prst="rect">
              <a:avLst/>
            </a:prstGeom>
            <a:noFill/>
          </p:spPr>
        </p:pic>
        <p:pic>
          <p:nvPicPr>
            <p:cNvPr id="149" name="Picture 16" descr="C:\Documents and Settings\Ragingbull\Local Settings\Temporary Internet Files\Content.IE5\CSWNI8JV\MC900359029[1].wmf"/>
            <p:cNvPicPr>
              <a:picLocks noChangeAspect="1" noChangeArrowheads="1"/>
            </p:cNvPicPr>
            <p:nvPr/>
          </p:nvPicPr>
          <p:blipFill>
            <a:blip r:embed="rId6" cstate="print"/>
            <a:srcRect/>
            <a:stretch>
              <a:fillRect/>
            </a:stretch>
          </p:blipFill>
          <p:spPr bwMode="auto">
            <a:xfrm>
              <a:off x="1828800" y="4724400"/>
              <a:ext cx="424840" cy="361157"/>
            </a:xfrm>
            <a:prstGeom prst="rect">
              <a:avLst/>
            </a:prstGeom>
            <a:noFill/>
          </p:spPr>
        </p:pic>
        <p:pic>
          <p:nvPicPr>
            <p:cNvPr id="150" name="Picture 8" descr="C:\Documents and Settings\Ragingbull\Local Settings\Temporary Internet Files\Content.IE5\PVTWDC51\MC900339122[1].wmf"/>
            <p:cNvPicPr>
              <a:picLocks noChangeAspect="1" noChangeArrowheads="1"/>
            </p:cNvPicPr>
            <p:nvPr/>
          </p:nvPicPr>
          <p:blipFill>
            <a:blip r:embed="rId7" cstate="print"/>
            <a:srcRect/>
            <a:stretch>
              <a:fillRect/>
            </a:stretch>
          </p:blipFill>
          <p:spPr bwMode="auto">
            <a:xfrm>
              <a:off x="1524000" y="4876800"/>
              <a:ext cx="385798" cy="385417"/>
            </a:xfrm>
            <a:prstGeom prst="rect">
              <a:avLst/>
            </a:prstGeom>
            <a:noFill/>
          </p:spPr>
        </p:pic>
      </p:grpSp>
      <p:grpSp>
        <p:nvGrpSpPr>
          <p:cNvPr id="151" name="Group 19"/>
          <p:cNvGrpSpPr/>
          <p:nvPr/>
        </p:nvGrpSpPr>
        <p:grpSpPr>
          <a:xfrm>
            <a:off x="2895600" y="5670933"/>
            <a:ext cx="1153207" cy="501267"/>
            <a:chOff x="304800" y="4648200"/>
            <a:chExt cx="1981200" cy="685800"/>
          </a:xfrm>
        </p:grpSpPr>
        <p:sp>
          <p:nvSpPr>
            <p:cNvPr id="152" name="Oval 151"/>
            <p:cNvSpPr/>
            <p:nvPr/>
          </p:nvSpPr>
          <p:spPr>
            <a:xfrm>
              <a:off x="457200" y="4953000"/>
              <a:ext cx="1828800" cy="381000"/>
            </a:xfrm>
            <a:prstGeom prst="ellipse">
              <a:avLst/>
            </a:prstGeom>
            <a:solidFill>
              <a:schemeClr val="accent5">
                <a:lumMod val="50000"/>
              </a:schemeClr>
            </a:solidFill>
            <a:scene3d>
              <a:camera prst="orthographicFront">
                <a:rot lat="1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 name="Picture 13" descr="C:\Documents and Settings\Ragingbull\Local Settings\Temporary Internet Files\Content.IE5\PVTWDC51\MC900060415[1].wmf"/>
            <p:cNvPicPr>
              <a:picLocks noChangeAspect="1" noChangeArrowheads="1"/>
            </p:cNvPicPr>
            <p:nvPr/>
          </p:nvPicPr>
          <p:blipFill>
            <a:blip r:embed="rId3" cstate="print"/>
            <a:srcRect/>
            <a:stretch>
              <a:fillRect/>
            </a:stretch>
          </p:blipFill>
          <p:spPr bwMode="auto">
            <a:xfrm>
              <a:off x="304800" y="4840744"/>
              <a:ext cx="533400" cy="326987"/>
            </a:xfrm>
            <a:prstGeom prst="rect">
              <a:avLst/>
            </a:prstGeom>
            <a:noFill/>
          </p:spPr>
        </p:pic>
        <p:pic>
          <p:nvPicPr>
            <p:cNvPr id="154" name="Picture 11" descr="C:\Documents and Settings\Ragingbull\Local Settings\Temporary Internet Files\Content.IE5\CSWNI8JV\MC900198487[1].wmf"/>
            <p:cNvPicPr>
              <a:picLocks noChangeAspect="1" noChangeArrowheads="1"/>
            </p:cNvPicPr>
            <p:nvPr/>
          </p:nvPicPr>
          <p:blipFill>
            <a:blip r:embed="rId4" cstate="print"/>
            <a:srcRect/>
            <a:stretch>
              <a:fillRect/>
            </a:stretch>
          </p:blipFill>
          <p:spPr bwMode="auto">
            <a:xfrm>
              <a:off x="741526" y="4795319"/>
              <a:ext cx="477674" cy="462481"/>
            </a:xfrm>
            <a:prstGeom prst="rect">
              <a:avLst/>
            </a:prstGeom>
            <a:noFill/>
          </p:spPr>
        </p:pic>
        <p:pic>
          <p:nvPicPr>
            <p:cNvPr id="155" name="Picture 14" descr="C:\Program Files\Microsoft Office\MEDIA\CAGCAT10\j0205462.wmf"/>
            <p:cNvPicPr>
              <a:picLocks noChangeAspect="1" noChangeArrowheads="1"/>
            </p:cNvPicPr>
            <p:nvPr/>
          </p:nvPicPr>
          <p:blipFill>
            <a:blip r:embed="rId5" cstate="print"/>
            <a:srcRect/>
            <a:stretch>
              <a:fillRect/>
            </a:stretch>
          </p:blipFill>
          <p:spPr bwMode="auto">
            <a:xfrm>
              <a:off x="1143000" y="4648200"/>
              <a:ext cx="528371" cy="525714"/>
            </a:xfrm>
            <a:prstGeom prst="rect">
              <a:avLst/>
            </a:prstGeom>
            <a:noFill/>
          </p:spPr>
        </p:pic>
        <p:pic>
          <p:nvPicPr>
            <p:cNvPr id="156" name="Picture 16" descr="C:\Documents and Settings\Ragingbull\Local Settings\Temporary Internet Files\Content.IE5\CSWNI8JV\MC900359029[1].wmf"/>
            <p:cNvPicPr>
              <a:picLocks noChangeAspect="1" noChangeArrowheads="1"/>
            </p:cNvPicPr>
            <p:nvPr/>
          </p:nvPicPr>
          <p:blipFill>
            <a:blip r:embed="rId6" cstate="print"/>
            <a:srcRect/>
            <a:stretch>
              <a:fillRect/>
            </a:stretch>
          </p:blipFill>
          <p:spPr bwMode="auto">
            <a:xfrm>
              <a:off x="1828800" y="4724400"/>
              <a:ext cx="424840" cy="361157"/>
            </a:xfrm>
            <a:prstGeom prst="rect">
              <a:avLst/>
            </a:prstGeom>
            <a:noFill/>
          </p:spPr>
        </p:pic>
        <p:pic>
          <p:nvPicPr>
            <p:cNvPr id="157" name="Picture 8" descr="C:\Documents and Settings\Ragingbull\Local Settings\Temporary Internet Files\Content.IE5\PVTWDC51\MC900339122[1].wmf"/>
            <p:cNvPicPr>
              <a:picLocks noChangeAspect="1" noChangeArrowheads="1"/>
            </p:cNvPicPr>
            <p:nvPr/>
          </p:nvPicPr>
          <p:blipFill>
            <a:blip r:embed="rId7" cstate="print"/>
            <a:srcRect/>
            <a:stretch>
              <a:fillRect/>
            </a:stretch>
          </p:blipFill>
          <p:spPr bwMode="auto">
            <a:xfrm>
              <a:off x="1524000" y="4876800"/>
              <a:ext cx="385798" cy="385417"/>
            </a:xfrm>
            <a:prstGeom prst="rect">
              <a:avLst/>
            </a:prstGeom>
            <a:noFill/>
          </p:spPr>
        </p:pic>
      </p:grpSp>
      <p:grpSp>
        <p:nvGrpSpPr>
          <p:cNvPr id="159" name="Group 19"/>
          <p:cNvGrpSpPr/>
          <p:nvPr/>
        </p:nvGrpSpPr>
        <p:grpSpPr>
          <a:xfrm>
            <a:off x="1600200" y="5366133"/>
            <a:ext cx="1153207" cy="501267"/>
            <a:chOff x="304800" y="4648200"/>
            <a:chExt cx="1981200" cy="685800"/>
          </a:xfrm>
        </p:grpSpPr>
        <p:sp>
          <p:nvSpPr>
            <p:cNvPr id="161" name="Oval 160"/>
            <p:cNvSpPr/>
            <p:nvPr/>
          </p:nvSpPr>
          <p:spPr>
            <a:xfrm>
              <a:off x="457200" y="4953000"/>
              <a:ext cx="1828800" cy="381000"/>
            </a:xfrm>
            <a:prstGeom prst="ellipse">
              <a:avLst/>
            </a:prstGeom>
            <a:solidFill>
              <a:schemeClr val="accent5">
                <a:lumMod val="50000"/>
              </a:schemeClr>
            </a:solidFill>
            <a:scene3d>
              <a:camera prst="orthographicFront">
                <a:rot lat="1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5" name="Picture 13" descr="C:\Documents and Settings\Ragingbull\Local Settings\Temporary Internet Files\Content.IE5\PVTWDC51\MC900060415[1].wmf"/>
            <p:cNvPicPr>
              <a:picLocks noChangeAspect="1" noChangeArrowheads="1"/>
            </p:cNvPicPr>
            <p:nvPr/>
          </p:nvPicPr>
          <p:blipFill>
            <a:blip r:embed="rId3" cstate="print"/>
            <a:srcRect/>
            <a:stretch>
              <a:fillRect/>
            </a:stretch>
          </p:blipFill>
          <p:spPr bwMode="auto">
            <a:xfrm>
              <a:off x="304800" y="4840744"/>
              <a:ext cx="533400" cy="326987"/>
            </a:xfrm>
            <a:prstGeom prst="rect">
              <a:avLst/>
            </a:prstGeom>
            <a:noFill/>
          </p:spPr>
        </p:pic>
        <p:pic>
          <p:nvPicPr>
            <p:cNvPr id="167" name="Picture 11" descr="C:\Documents and Settings\Ragingbull\Local Settings\Temporary Internet Files\Content.IE5\CSWNI8JV\MC900198487[1].wmf"/>
            <p:cNvPicPr>
              <a:picLocks noChangeAspect="1" noChangeArrowheads="1"/>
            </p:cNvPicPr>
            <p:nvPr/>
          </p:nvPicPr>
          <p:blipFill>
            <a:blip r:embed="rId4" cstate="print"/>
            <a:srcRect/>
            <a:stretch>
              <a:fillRect/>
            </a:stretch>
          </p:blipFill>
          <p:spPr bwMode="auto">
            <a:xfrm>
              <a:off x="741526" y="4795319"/>
              <a:ext cx="477674" cy="462481"/>
            </a:xfrm>
            <a:prstGeom prst="rect">
              <a:avLst/>
            </a:prstGeom>
            <a:noFill/>
          </p:spPr>
        </p:pic>
        <p:pic>
          <p:nvPicPr>
            <p:cNvPr id="168" name="Picture 14" descr="C:\Program Files\Microsoft Office\MEDIA\CAGCAT10\j0205462.wmf"/>
            <p:cNvPicPr>
              <a:picLocks noChangeAspect="1" noChangeArrowheads="1"/>
            </p:cNvPicPr>
            <p:nvPr/>
          </p:nvPicPr>
          <p:blipFill>
            <a:blip r:embed="rId5" cstate="print"/>
            <a:srcRect/>
            <a:stretch>
              <a:fillRect/>
            </a:stretch>
          </p:blipFill>
          <p:spPr bwMode="auto">
            <a:xfrm>
              <a:off x="1143000" y="4648200"/>
              <a:ext cx="528371" cy="525714"/>
            </a:xfrm>
            <a:prstGeom prst="rect">
              <a:avLst/>
            </a:prstGeom>
            <a:noFill/>
          </p:spPr>
        </p:pic>
        <p:pic>
          <p:nvPicPr>
            <p:cNvPr id="169" name="Picture 16" descr="C:\Documents and Settings\Ragingbull\Local Settings\Temporary Internet Files\Content.IE5\CSWNI8JV\MC900359029[1].wmf"/>
            <p:cNvPicPr>
              <a:picLocks noChangeAspect="1" noChangeArrowheads="1"/>
            </p:cNvPicPr>
            <p:nvPr/>
          </p:nvPicPr>
          <p:blipFill>
            <a:blip r:embed="rId6" cstate="print"/>
            <a:srcRect/>
            <a:stretch>
              <a:fillRect/>
            </a:stretch>
          </p:blipFill>
          <p:spPr bwMode="auto">
            <a:xfrm>
              <a:off x="1828800" y="4724400"/>
              <a:ext cx="424840" cy="361157"/>
            </a:xfrm>
            <a:prstGeom prst="rect">
              <a:avLst/>
            </a:prstGeom>
            <a:noFill/>
          </p:spPr>
        </p:pic>
        <p:pic>
          <p:nvPicPr>
            <p:cNvPr id="171" name="Picture 8" descr="C:\Documents and Settings\Ragingbull\Local Settings\Temporary Internet Files\Content.IE5\PVTWDC51\MC900339122[1].wmf"/>
            <p:cNvPicPr>
              <a:picLocks noChangeAspect="1" noChangeArrowheads="1"/>
            </p:cNvPicPr>
            <p:nvPr/>
          </p:nvPicPr>
          <p:blipFill>
            <a:blip r:embed="rId7" cstate="print"/>
            <a:srcRect/>
            <a:stretch>
              <a:fillRect/>
            </a:stretch>
          </p:blipFill>
          <p:spPr bwMode="auto">
            <a:xfrm>
              <a:off x="1524000" y="4876800"/>
              <a:ext cx="385798" cy="385417"/>
            </a:xfrm>
            <a:prstGeom prst="rect">
              <a:avLst/>
            </a:prstGeom>
            <a:noFill/>
          </p:spPr>
        </p:pic>
      </p:grpSp>
      <p:grpSp>
        <p:nvGrpSpPr>
          <p:cNvPr id="172" name="Group 19"/>
          <p:cNvGrpSpPr/>
          <p:nvPr/>
        </p:nvGrpSpPr>
        <p:grpSpPr>
          <a:xfrm>
            <a:off x="381000" y="5594733"/>
            <a:ext cx="1153207" cy="501267"/>
            <a:chOff x="304800" y="4648200"/>
            <a:chExt cx="1981200" cy="685800"/>
          </a:xfrm>
        </p:grpSpPr>
        <p:sp>
          <p:nvSpPr>
            <p:cNvPr id="174" name="Oval 173"/>
            <p:cNvSpPr/>
            <p:nvPr/>
          </p:nvSpPr>
          <p:spPr>
            <a:xfrm>
              <a:off x="457200" y="4953000"/>
              <a:ext cx="1828800" cy="381000"/>
            </a:xfrm>
            <a:prstGeom prst="ellipse">
              <a:avLst/>
            </a:prstGeom>
            <a:solidFill>
              <a:schemeClr val="accent5">
                <a:lumMod val="50000"/>
              </a:schemeClr>
            </a:solidFill>
            <a:scene3d>
              <a:camera prst="orthographicFront">
                <a:rot lat="1800000" lon="0" rev="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5" name="Picture 13" descr="C:\Documents and Settings\Ragingbull\Local Settings\Temporary Internet Files\Content.IE5\PVTWDC51\MC900060415[1].wmf"/>
            <p:cNvPicPr>
              <a:picLocks noChangeAspect="1" noChangeArrowheads="1"/>
            </p:cNvPicPr>
            <p:nvPr/>
          </p:nvPicPr>
          <p:blipFill>
            <a:blip r:embed="rId3" cstate="print"/>
            <a:srcRect/>
            <a:stretch>
              <a:fillRect/>
            </a:stretch>
          </p:blipFill>
          <p:spPr bwMode="auto">
            <a:xfrm>
              <a:off x="304800" y="4840744"/>
              <a:ext cx="533400" cy="326987"/>
            </a:xfrm>
            <a:prstGeom prst="rect">
              <a:avLst/>
            </a:prstGeom>
            <a:noFill/>
          </p:spPr>
        </p:pic>
        <p:pic>
          <p:nvPicPr>
            <p:cNvPr id="177" name="Picture 11" descr="C:\Documents and Settings\Ragingbull\Local Settings\Temporary Internet Files\Content.IE5\CSWNI8JV\MC900198487[1].wmf"/>
            <p:cNvPicPr>
              <a:picLocks noChangeAspect="1" noChangeArrowheads="1"/>
            </p:cNvPicPr>
            <p:nvPr/>
          </p:nvPicPr>
          <p:blipFill>
            <a:blip r:embed="rId4" cstate="print"/>
            <a:srcRect/>
            <a:stretch>
              <a:fillRect/>
            </a:stretch>
          </p:blipFill>
          <p:spPr bwMode="auto">
            <a:xfrm>
              <a:off x="741526" y="4795319"/>
              <a:ext cx="477674" cy="462481"/>
            </a:xfrm>
            <a:prstGeom prst="rect">
              <a:avLst/>
            </a:prstGeom>
            <a:noFill/>
          </p:spPr>
        </p:pic>
        <p:pic>
          <p:nvPicPr>
            <p:cNvPr id="178" name="Picture 14" descr="C:\Program Files\Microsoft Office\MEDIA\CAGCAT10\j0205462.wmf"/>
            <p:cNvPicPr>
              <a:picLocks noChangeAspect="1" noChangeArrowheads="1"/>
            </p:cNvPicPr>
            <p:nvPr/>
          </p:nvPicPr>
          <p:blipFill>
            <a:blip r:embed="rId5" cstate="print"/>
            <a:srcRect/>
            <a:stretch>
              <a:fillRect/>
            </a:stretch>
          </p:blipFill>
          <p:spPr bwMode="auto">
            <a:xfrm>
              <a:off x="1143000" y="4648200"/>
              <a:ext cx="528371" cy="525714"/>
            </a:xfrm>
            <a:prstGeom prst="rect">
              <a:avLst/>
            </a:prstGeom>
            <a:noFill/>
          </p:spPr>
        </p:pic>
        <p:pic>
          <p:nvPicPr>
            <p:cNvPr id="180" name="Picture 16" descr="C:\Documents and Settings\Ragingbull\Local Settings\Temporary Internet Files\Content.IE5\CSWNI8JV\MC900359029[1].wmf"/>
            <p:cNvPicPr>
              <a:picLocks noChangeAspect="1" noChangeArrowheads="1"/>
            </p:cNvPicPr>
            <p:nvPr/>
          </p:nvPicPr>
          <p:blipFill>
            <a:blip r:embed="rId6" cstate="print"/>
            <a:srcRect/>
            <a:stretch>
              <a:fillRect/>
            </a:stretch>
          </p:blipFill>
          <p:spPr bwMode="auto">
            <a:xfrm>
              <a:off x="1828800" y="4724400"/>
              <a:ext cx="424840" cy="361157"/>
            </a:xfrm>
            <a:prstGeom prst="rect">
              <a:avLst/>
            </a:prstGeom>
            <a:noFill/>
          </p:spPr>
        </p:pic>
        <p:pic>
          <p:nvPicPr>
            <p:cNvPr id="181" name="Picture 8" descr="C:\Documents and Settings\Ragingbull\Local Settings\Temporary Internet Files\Content.IE5\PVTWDC51\MC900339122[1].wmf"/>
            <p:cNvPicPr>
              <a:picLocks noChangeAspect="1" noChangeArrowheads="1"/>
            </p:cNvPicPr>
            <p:nvPr/>
          </p:nvPicPr>
          <p:blipFill>
            <a:blip r:embed="rId7" cstate="print"/>
            <a:srcRect/>
            <a:stretch>
              <a:fillRect/>
            </a:stretch>
          </p:blipFill>
          <p:spPr bwMode="auto">
            <a:xfrm>
              <a:off x="1524000" y="4876800"/>
              <a:ext cx="385798" cy="385417"/>
            </a:xfrm>
            <a:prstGeom prst="rect">
              <a:avLst/>
            </a:prstGeom>
            <a:noFill/>
          </p:spPr>
        </p:pic>
      </p:grpSp>
      <p:sp>
        <p:nvSpPr>
          <p:cNvPr id="1072" name="Oval 1071"/>
          <p:cNvSpPr/>
          <p:nvPr/>
        </p:nvSpPr>
        <p:spPr>
          <a:xfrm>
            <a:off x="2286000" y="4419600"/>
            <a:ext cx="1153207" cy="304800"/>
          </a:xfrm>
          <a:prstGeom prst="ellipse">
            <a:avLst/>
          </a:prstGeom>
          <a:solidFill>
            <a:schemeClr val="accent2">
              <a:lumMod val="40000"/>
              <a:lumOff val="6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p>
        </p:txBody>
      </p:sp>
      <p:sp>
        <p:nvSpPr>
          <p:cNvPr id="1073" name="TextBox 1072"/>
          <p:cNvSpPr txBox="1"/>
          <p:nvPr/>
        </p:nvSpPr>
        <p:spPr>
          <a:xfrm>
            <a:off x="2439761" y="4396142"/>
            <a:ext cx="821443" cy="338554"/>
          </a:xfrm>
          <a:prstGeom prst="rect">
            <a:avLst/>
          </a:prstGeom>
          <a:noFill/>
        </p:spPr>
        <p:txBody>
          <a:bodyPr wrap="none" rtlCol="0">
            <a:spAutoFit/>
          </a:bodyPr>
          <a:lstStyle/>
          <a:p>
            <a:r>
              <a:rPr lang="en-US" sz="1600" b="1" dirty="0" smtClean="0"/>
              <a:t>Team 3</a:t>
            </a:r>
            <a:endParaRPr lang="en-US" sz="1600" b="1" dirty="0"/>
          </a:p>
        </p:txBody>
      </p:sp>
      <p:sp>
        <p:nvSpPr>
          <p:cNvPr id="81" name="Slide Number Placeholder 12"/>
          <p:cNvSpPr>
            <a:spLocks noGrp="1"/>
          </p:cNvSpPr>
          <p:nvPr>
            <p:ph type="sldNum" sz="quarter" idx="10"/>
          </p:nvPr>
        </p:nvSpPr>
        <p:spPr>
          <a:xfrm>
            <a:off x="6553200" y="6400800"/>
            <a:ext cx="2133600" cy="365125"/>
          </a:xfrm>
        </p:spPr>
        <p:txBody>
          <a:bodyPr/>
          <a:lstStyle/>
          <a:p>
            <a:pPr algn="r">
              <a:defRPr/>
            </a:pPr>
            <a:fld id="{2A630903-0405-4385-947A-62A13C1F0ED5}" type="slidenum">
              <a:rPr lang="en-US" smtClean="0"/>
              <a:pPr algn="r">
                <a:defRPr/>
              </a:pPr>
              <a:t>10</a:t>
            </a:fld>
            <a:endParaRPr lang="en-US" dirty="0"/>
          </a:p>
        </p:txBody>
      </p:sp>
      <p:sp>
        <p:nvSpPr>
          <p:cNvPr id="84" name="TextBox 148"/>
          <p:cNvSpPr txBox="1">
            <a:spLocks noChangeArrowheads="1"/>
          </p:cNvSpPr>
          <p:nvPr/>
        </p:nvSpPr>
        <p:spPr bwMode="auto">
          <a:xfrm>
            <a:off x="304800" y="1905000"/>
            <a:ext cx="2209800" cy="400110"/>
          </a:xfrm>
          <a:prstGeom prst="rect">
            <a:avLst/>
          </a:prstGeom>
          <a:noFill/>
          <a:ln w="9525">
            <a:noFill/>
            <a:miter lim="800000"/>
            <a:headEnd/>
            <a:tailEnd/>
          </a:ln>
        </p:spPr>
        <p:txBody>
          <a:bodyPr wrap="square">
            <a:spAutoFit/>
          </a:bodyPr>
          <a:lstStyle/>
          <a:p>
            <a:r>
              <a:rPr lang="en-US" sz="2000" b="1" dirty="0">
                <a:latin typeface="Calibri" pitchFamily="34" charset="0"/>
              </a:rPr>
              <a:t>DASA-CE / GFEBS</a:t>
            </a:r>
          </a:p>
        </p:txBody>
      </p:sp>
      <p:sp>
        <p:nvSpPr>
          <p:cNvPr id="85" name="TextBox 146"/>
          <p:cNvSpPr txBox="1">
            <a:spLocks noChangeArrowheads="1"/>
          </p:cNvSpPr>
          <p:nvPr/>
        </p:nvSpPr>
        <p:spPr bwMode="auto">
          <a:xfrm>
            <a:off x="3733800" y="6248400"/>
            <a:ext cx="2286000" cy="400110"/>
          </a:xfrm>
          <a:prstGeom prst="rect">
            <a:avLst/>
          </a:prstGeom>
          <a:noFill/>
          <a:ln w="9525">
            <a:noFill/>
            <a:miter lim="800000"/>
            <a:headEnd/>
            <a:tailEnd/>
          </a:ln>
        </p:spPr>
        <p:txBody>
          <a:bodyPr wrap="square">
            <a:spAutoFit/>
          </a:bodyPr>
          <a:lstStyle/>
          <a:p>
            <a:r>
              <a:rPr lang="en-US" sz="2000" b="1" dirty="0">
                <a:latin typeface="Calibri" pitchFamily="34" charset="0"/>
              </a:rPr>
              <a:t>DASA-CE / Army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kern="1200" dirty="0" smtClean="0"/>
              <a:t>Master Data: Cost Centers</a:t>
            </a:r>
            <a:endParaRPr lang="en-US" dirty="0"/>
          </a:p>
        </p:txBody>
      </p:sp>
      <p:sp>
        <p:nvSpPr>
          <p:cNvPr id="26627" name="Content Placeholder 2"/>
          <p:cNvSpPr>
            <a:spLocks noGrp="1"/>
          </p:cNvSpPr>
          <p:nvPr>
            <p:ph idx="4294967295"/>
          </p:nvPr>
        </p:nvSpPr>
        <p:spPr>
          <a:xfrm>
            <a:off x="381000" y="1295400"/>
            <a:ext cx="8229600" cy="5029200"/>
          </a:xfrm>
          <a:prstGeom prst="rect">
            <a:avLst/>
          </a:prstGeom>
        </p:spPr>
        <p:txBody>
          <a:bodyPr/>
          <a:lstStyle/>
          <a:p>
            <a:pPr eaLnBrk="1" hangingPunct="1"/>
            <a:r>
              <a:rPr lang="en-US" sz="2400" dirty="0" smtClean="0"/>
              <a:t>A Cost Center = Organization; which:</a:t>
            </a:r>
          </a:p>
          <a:p>
            <a:pPr lvl="1" eaLnBrk="1" hangingPunct="1"/>
            <a:r>
              <a:rPr lang="en-US" sz="2200" dirty="0" smtClean="0"/>
              <a:t>Incurs costs</a:t>
            </a:r>
          </a:p>
          <a:p>
            <a:pPr lvl="1" eaLnBrk="1" hangingPunct="1"/>
            <a:r>
              <a:rPr lang="en-US" sz="2200" dirty="0" smtClean="0"/>
              <a:t>Has a manager who is accountable for those costs</a:t>
            </a:r>
          </a:p>
          <a:p>
            <a:pPr lvl="1" eaLnBrk="1" hangingPunct="1"/>
            <a:r>
              <a:rPr lang="en-US" sz="2200" dirty="0" smtClean="0"/>
              <a:t>Has a long life span of more than 1 year (typically years)</a:t>
            </a:r>
          </a:p>
          <a:p>
            <a:pPr lvl="1" eaLnBrk="1" hangingPunct="1"/>
            <a:r>
              <a:rPr lang="en-US" sz="2200" dirty="0" smtClean="0"/>
              <a:t>Can be assigned informal budget</a:t>
            </a:r>
          </a:p>
          <a:p>
            <a:r>
              <a:rPr lang="en-US" sz="2400" dirty="0" smtClean="0"/>
              <a:t>A Cost Center accounts for resources:</a:t>
            </a:r>
          </a:p>
          <a:p>
            <a:pPr lvl="1"/>
            <a:r>
              <a:rPr lang="en-US" sz="2200" dirty="0" smtClean="0"/>
              <a:t>People: Ops &amp; Maintenance, DOIM IT Support, etc.</a:t>
            </a:r>
          </a:p>
          <a:p>
            <a:pPr lvl="1"/>
            <a:r>
              <a:rPr lang="en-US" sz="2200" dirty="0" smtClean="0"/>
              <a:t>Facilities: Warehouses, Hospitals, Office Space</a:t>
            </a:r>
          </a:p>
          <a:p>
            <a:pPr lvl="1"/>
            <a:r>
              <a:rPr lang="en-US" sz="2200" dirty="0" smtClean="0"/>
              <a:t>Equipment:  IT server farm, Cranes/Trucks</a:t>
            </a:r>
          </a:p>
          <a:p>
            <a:pPr lvl="1"/>
            <a:r>
              <a:rPr lang="en-US" sz="2200" dirty="0" smtClean="0"/>
              <a:t>Blended: mix of resources within a organization, e.g. Vehicles and Mechanics</a:t>
            </a:r>
          </a:p>
          <a:p>
            <a:pPr eaLnBrk="1" hangingPunct="1"/>
            <a:endParaRPr lang="en-US" sz="2400" dirty="0" smtClean="0"/>
          </a:p>
        </p:txBody>
      </p:sp>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Master Data: Activity Types</a:t>
            </a:r>
            <a:endParaRPr lang="en-US" dirty="0"/>
          </a:p>
        </p:txBody>
      </p:sp>
      <p:sp>
        <p:nvSpPr>
          <p:cNvPr id="31747" name="Rectangle 6"/>
          <p:cNvSpPr>
            <a:spLocks noGrp="1" noChangeArrowheads="1"/>
          </p:cNvSpPr>
          <p:nvPr>
            <p:ph type="body" sz="half" idx="4294967295"/>
          </p:nvPr>
        </p:nvSpPr>
        <p:spPr>
          <a:xfrm>
            <a:off x="685800" y="1447800"/>
            <a:ext cx="8229600" cy="4876800"/>
          </a:xfrm>
          <a:prstGeom prst="rect">
            <a:avLst/>
          </a:prstGeom>
        </p:spPr>
        <p:txBody>
          <a:bodyPr tIns="45720" bIns="45720"/>
          <a:lstStyle/>
          <a:p>
            <a:pPr eaLnBrk="1" hangingPunct="1">
              <a:lnSpc>
                <a:spcPct val="80000"/>
              </a:lnSpc>
            </a:pPr>
            <a:r>
              <a:rPr lang="en-US" sz="2400" b="0" dirty="0" smtClean="0">
                <a:cs typeface="Times New Roman" pitchFamily="18" charset="0"/>
              </a:rPr>
              <a:t>An Activity Type </a:t>
            </a:r>
            <a:r>
              <a:rPr lang="en-US" sz="2400" b="0" dirty="0" smtClean="0"/>
              <a:t>represents a group of resources within a Cost Center. These resource groups have capacity and a unit of measure such as: labor hours, machine hours, square footage, etc. </a:t>
            </a:r>
          </a:p>
          <a:p>
            <a:pPr eaLnBrk="1" hangingPunct="1">
              <a:lnSpc>
                <a:spcPct val="80000"/>
              </a:lnSpc>
            </a:pPr>
            <a:r>
              <a:rPr lang="en-US" sz="2400" b="0" dirty="0" smtClean="0">
                <a:cs typeface="Times New Roman" pitchFamily="18" charset="0"/>
              </a:rPr>
              <a:t>Activity Type Uses:</a:t>
            </a:r>
          </a:p>
          <a:p>
            <a:pPr lvl="1" eaLnBrk="1" hangingPunct="1"/>
            <a:r>
              <a:rPr lang="en-US" sz="2000" b="0" dirty="0" smtClean="0">
                <a:cs typeface="Times New Roman" pitchFamily="18" charset="0"/>
              </a:rPr>
              <a:t>Capture Capacity or Planned Output, e.g. technician works 2088 Hrs or machine runs 3500 Hrs (10 Hrs/Day for 350 days)</a:t>
            </a:r>
          </a:p>
          <a:p>
            <a:pPr lvl="1" eaLnBrk="1" hangingPunct="1"/>
            <a:r>
              <a:rPr lang="en-US" sz="2000" b="0" dirty="0" smtClean="0">
                <a:cs typeface="Times New Roman" pitchFamily="18" charset="0"/>
              </a:rPr>
              <a:t>Holds the rate for the output of the resource pool, e.g. $2 Hr, $5 Hr, $20 Hr</a:t>
            </a:r>
          </a:p>
          <a:p>
            <a:pPr lvl="1" eaLnBrk="1" hangingPunct="1"/>
            <a:r>
              <a:rPr lang="en-US" sz="2000" b="0" dirty="0" smtClean="0">
                <a:cs typeface="Times New Roman" pitchFamily="18" charset="0"/>
              </a:rPr>
              <a:t>Assigns capacity consumed by products/ services, e.g. Hrs/min worked per diagnostic test, which then valuates based on the rate</a:t>
            </a:r>
          </a:p>
          <a:p>
            <a:pPr eaLnBrk="1" hangingPunct="1">
              <a:lnSpc>
                <a:spcPct val="80000"/>
              </a:lnSpc>
            </a:pPr>
            <a:endParaRPr lang="en-US" sz="2400" dirty="0" smtClean="0"/>
          </a:p>
        </p:txBody>
      </p:sp>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Master Data: Things You Do</a:t>
            </a:r>
            <a:br>
              <a:rPr lang="en-US" dirty="0" smtClean="0"/>
            </a:br>
            <a:endParaRPr lang="en-US" dirty="0"/>
          </a:p>
        </p:txBody>
      </p:sp>
      <p:sp>
        <p:nvSpPr>
          <p:cNvPr id="71683" name="Rectangle 3"/>
          <p:cNvSpPr>
            <a:spLocks noGrp="1" noChangeArrowheads="1"/>
          </p:cNvSpPr>
          <p:nvPr>
            <p:ph type="body" idx="4294967295"/>
          </p:nvPr>
        </p:nvSpPr>
        <p:spPr>
          <a:xfrm>
            <a:off x="381000" y="1219200"/>
            <a:ext cx="8229600" cy="4876800"/>
          </a:xfrm>
          <a:prstGeom prst="rect">
            <a:avLst/>
          </a:prstGeom>
        </p:spPr>
        <p:txBody>
          <a:bodyPr tIns="45720" bIns="45720"/>
          <a:lstStyle/>
          <a:p>
            <a:pPr eaLnBrk="1" hangingPunct="1">
              <a:lnSpc>
                <a:spcPct val="90000"/>
              </a:lnSpc>
              <a:defRPr/>
            </a:pPr>
            <a:r>
              <a:rPr lang="en-US" sz="2400" b="0" kern="1200" dirty="0" smtClean="0"/>
              <a:t>Various other Cost Objects are used to represent the things that the Cost Centers/Orgs are providing: Internal Orders, Projects/Work Breakdown Structures, Maintenance Orders, etc.</a:t>
            </a:r>
          </a:p>
          <a:p>
            <a:pPr lvl="1" eaLnBrk="1" hangingPunct="1">
              <a:lnSpc>
                <a:spcPct val="90000"/>
              </a:lnSpc>
              <a:defRPr/>
            </a:pPr>
            <a:r>
              <a:rPr lang="en-US" sz="2000" b="0" kern="1200" dirty="0" smtClean="0"/>
              <a:t>Internal Orders: a</a:t>
            </a:r>
            <a:r>
              <a:rPr lang="en-US" sz="2000" b="0" dirty="0" smtClean="0">
                <a:cs typeface="+mn-cs"/>
              </a:rPr>
              <a:t>re short term in nature, represent an event or job, do not replace the rigor of the Project/WBS Element structure, e.g. </a:t>
            </a:r>
            <a:r>
              <a:rPr lang="en-US" sz="2000" b="0" dirty="0" smtClean="0"/>
              <a:t>Courses, CLS-SSPs, Pre-Deployment, Professional Certification</a:t>
            </a:r>
          </a:p>
          <a:p>
            <a:pPr lvl="1" eaLnBrk="1" hangingPunct="1">
              <a:lnSpc>
                <a:spcPct val="90000"/>
              </a:lnSpc>
              <a:defRPr/>
            </a:pPr>
            <a:r>
              <a:rPr lang="en-US" sz="2000" b="0" dirty="0" smtClean="0"/>
              <a:t>WBS Elements: sub-tasks within Projects used for planning, executing, and costing and managing dependencies, </a:t>
            </a:r>
            <a:r>
              <a:rPr lang="en-US" sz="2000" b="0" dirty="0" err="1" smtClean="0"/>
              <a:t>e.g</a:t>
            </a:r>
            <a:r>
              <a:rPr lang="en-US" sz="2000" b="0" dirty="0" smtClean="0"/>
              <a:t> MEDCOM MRMC Labs projects, DPW Minor Constructions, Environmental clean-ups.  Additionally, WBS Elements are used for reimbursable work either through a MIPR or as a Direct Charge.</a:t>
            </a:r>
          </a:p>
          <a:p>
            <a:pPr lvl="1" eaLnBrk="1" hangingPunct="1">
              <a:lnSpc>
                <a:spcPct val="90000"/>
              </a:lnSpc>
              <a:defRPr/>
            </a:pPr>
            <a:r>
              <a:rPr lang="en-US" sz="2000" b="0" dirty="0" smtClean="0"/>
              <a:t>Business Process:  Captures costs of cross-functional activities (the “work” performed by the Cost Center/Activity Types) and typically related to an action such as a “verb”, e.g. Pick Items, Pack Boxes, Ship Pallet</a:t>
            </a:r>
            <a:endParaRPr lang="en-US" sz="2000" b="0" dirty="0" smtClean="0">
              <a:cs typeface="+mn-cs"/>
            </a:endParaRPr>
          </a:p>
        </p:txBody>
      </p:sp>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defRPr/>
            </a:pPr>
            <a:r>
              <a:rPr lang="en-US" dirty="0" smtClean="0"/>
              <a:t>Master Data: Things You Track</a:t>
            </a:r>
            <a:endParaRPr lang="en-US" dirty="0"/>
          </a:p>
        </p:txBody>
      </p:sp>
      <p:sp>
        <p:nvSpPr>
          <p:cNvPr id="91139" name="Rectangle 3"/>
          <p:cNvSpPr>
            <a:spLocks noGrp="1" noChangeArrowheads="1"/>
          </p:cNvSpPr>
          <p:nvPr>
            <p:ph type="body" idx="4294967295"/>
          </p:nvPr>
        </p:nvSpPr>
        <p:spPr>
          <a:xfrm>
            <a:off x="647700" y="1447800"/>
            <a:ext cx="8496300" cy="5029200"/>
          </a:xfrm>
          <a:prstGeom prst="rect">
            <a:avLst/>
          </a:prstGeom>
        </p:spPr>
        <p:txBody>
          <a:bodyPr tIns="45720" bIns="45720"/>
          <a:lstStyle/>
          <a:p>
            <a:pPr marL="280988" indent="-280988">
              <a:buFontTx/>
              <a:buChar char="•"/>
              <a:tabLst>
                <a:tab pos="633413" algn="l"/>
              </a:tabLst>
              <a:defRPr/>
            </a:pPr>
            <a:r>
              <a:rPr lang="en-US" sz="2400" b="0" dirty="0" smtClean="0"/>
              <a:t>A Statistical Key Figure (SKF) is a piece of information about the cost object it is assigned to, e.g. # FTE for a cost center, # telephones, # of Students in a Class, # of Ads within a Campaign</a:t>
            </a:r>
          </a:p>
          <a:p>
            <a:pPr marL="280988" indent="-280988">
              <a:buFontTx/>
              <a:buChar char="•"/>
              <a:tabLst>
                <a:tab pos="633413" algn="l"/>
              </a:tabLst>
              <a:defRPr/>
            </a:pPr>
            <a:r>
              <a:rPr lang="en-US" sz="2400" b="0" dirty="0" smtClean="0"/>
              <a:t>SKFs are used to:</a:t>
            </a:r>
          </a:p>
          <a:p>
            <a:pPr marL="623888" lvl="1" indent="-280988">
              <a:buFontTx/>
              <a:buChar char="•"/>
              <a:tabLst>
                <a:tab pos="633413" algn="l"/>
              </a:tabLst>
              <a:defRPr/>
            </a:pPr>
            <a:r>
              <a:rPr lang="en-US" sz="2400" b="0" dirty="0" smtClean="0"/>
              <a:t>Capture non-financial information</a:t>
            </a:r>
          </a:p>
          <a:p>
            <a:pPr marL="623888" lvl="1" indent="-280988">
              <a:buFontTx/>
              <a:buChar char="•"/>
              <a:tabLst>
                <a:tab pos="633413" algn="l"/>
              </a:tabLst>
              <a:defRPr/>
            </a:pPr>
            <a:r>
              <a:rPr lang="en-US" sz="2400" b="0" dirty="0" smtClean="0"/>
              <a:t>Calculate the basis (cost driver) for cost assignments, e.g. # telephones to allocate out from the phone bill</a:t>
            </a:r>
          </a:p>
          <a:p>
            <a:pPr marL="623888" lvl="1" indent="-280988">
              <a:buFontTx/>
              <a:buChar char="•"/>
              <a:tabLst>
                <a:tab pos="633413" algn="l"/>
              </a:tabLst>
              <a:defRPr/>
            </a:pPr>
            <a:r>
              <a:rPr lang="en-US" sz="2400" b="0" dirty="0" smtClean="0"/>
              <a:t>Measure performance, e.g. # tests SKF can be planned for the year and then </a:t>
            </a:r>
            <a:r>
              <a:rPr lang="en-US" sz="2400" b="0" dirty="0" err="1" smtClean="0"/>
              <a:t>actuals</a:t>
            </a:r>
            <a:r>
              <a:rPr lang="en-US" sz="2400" b="0" dirty="0" smtClean="0"/>
              <a:t> captured to report progress</a:t>
            </a:r>
          </a:p>
          <a:p>
            <a:pPr marL="623888" lvl="1" indent="-280988">
              <a:buFontTx/>
              <a:buChar char="•"/>
              <a:tabLst>
                <a:tab pos="633413" algn="l"/>
              </a:tabLst>
              <a:defRPr/>
            </a:pPr>
            <a:r>
              <a:rPr lang="en-US" sz="2400" b="0" dirty="0" smtClean="0"/>
              <a:t>Calculate a unit cost rates</a:t>
            </a:r>
          </a:p>
          <a:p>
            <a:pPr marL="623888" lvl="1" indent="-280988">
              <a:buNone/>
              <a:tabLst>
                <a:tab pos="633413" algn="l"/>
              </a:tabLst>
              <a:defRPr/>
            </a:pPr>
            <a:endParaRPr lang="en-US" sz="2400" b="0" dirty="0" smtClean="0"/>
          </a:p>
          <a:p>
            <a:pPr marL="633413" lvl="1" indent="-238125">
              <a:buFont typeface="Arial" charset="0"/>
              <a:buChar char="–"/>
              <a:tabLst>
                <a:tab pos="633413" algn="l"/>
              </a:tabLst>
              <a:defRPr/>
            </a:pPr>
            <a:endParaRPr lang="en-US" sz="2400" b="0" dirty="0" smtClean="0"/>
          </a:p>
          <a:p>
            <a:pPr marL="0" indent="0" eaLnBrk="1" hangingPunct="1">
              <a:spcBef>
                <a:spcPct val="0"/>
              </a:spcBef>
              <a:buFont typeface="Times" pitchFamily="18" charset="0"/>
              <a:buNone/>
              <a:defRPr/>
            </a:pPr>
            <a:endParaRPr lang="en-US" sz="2400" i="1" dirty="0" smtClean="0">
              <a:latin typeface="Times New Roman" pitchFamily="18" charset="0"/>
              <a:cs typeface="Times New Roman" pitchFamily="18" charset="0"/>
            </a:endParaRPr>
          </a:p>
        </p:txBody>
      </p:sp>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bwMode="auto">
          <a:xfrm>
            <a:off x="381000" y="1676400"/>
            <a:ext cx="8458200" cy="2362200"/>
          </a:xfrm>
          <a:noFill/>
          <a:ln>
            <a:miter lim="800000"/>
            <a:headEnd/>
            <a:tailEnd/>
          </a:ln>
        </p:spPr>
        <p:txBody>
          <a:bodyPr vert="horz" wrap="square" lIns="91440" tIns="45720" rIns="91440" bIns="45720" numCol="1" anchor="t" anchorCtr="0" compatLnSpc="1">
            <a:prstTxWarp prst="textNoShape">
              <a:avLst/>
            </a:prstTxWarp>
          </a:bodyPr>
          <a:lstStyle/>
          <a:p>
            <a:pPr marL="566738" indent="-566738" eaLnBrk="1" hangingPunct="1">
              <a:lnSpc>
                <a:spcPct val="80000"/>
              </a:lnSpc>
            </a:pPr>
            <a:r>
              <a:rPr lang="en-US" sz="2600" dirty="0" smtClean="0"/>
              <a:t>There is a CM Cost Team that supports changes to the cost model such as new master data (e.g. Organizations)</a:t>
            </a:r>
          </a:p>
          <a:p>
            <a:pPr marL="566738" indent="-566738" eaLnBrk="1" hangingPunct="1">
              <a:lnSpc>
                <a:spcPct val="80000"/>
              </a:lnSpc>
            </a:pPr>
            <a:r>
              <a:rPr lang="en-US" sz="2600" dirty="0" smtClean="0"/>
              <a:t>CM Cost Team helps to define cost assignments and maintains those rules</a:t>
            </a:r>
          </a:p>
          <a:p>
            <a:pPr marL="566738" indent="-566738" eaLnBrk="1" hangingPunct="1">
              <a:lnSpc>
                <a:spcPct val="80000"/>
              </a:lnSpc>
            </a:pPr>
            <a:r>
              <a:rPr lang="en-US" sz="2600" dirty="0" smtClean="0"/>
              <a:t>Performs CO Period-End Close for the cost assignments</a:t>
            </a:r>
          </a:p>
          <a:p>
            <a:pPr marL="566738" indent="-566738" eaLnBrk="1" hangingPunct="1">
              <a:lnSpc>
                <a:spcPct val="80000"/>
              </a:lnSpc>
            </a:pPr>
            <a:r>
              <a:rPr lang="en-US" sz="2600" dirty="0" smtClean="0"/>
              <a:t>Integrates with system programs GFEBS, GCSS-A, etc.) to provide Cost Management related business requirements</a:t>
            </a:r>
          </a:p>
          <a:p>
            <a:pPr marL="566738" indent="-566738" eaLnBrk="1" hangingPunct="1">
              <a:lnSpc>
                <a:spcPct val="80000"/>
              </a:lnSpc>
            </a:pPr>
            <a:endParaRPr lang="en-US" sz="2600" dirty="0" smtClean="0"/>
          </a:p>
          <a:p>
            <a:pPr marL="566738" indent="-566738" eaLnBrk="1" hangingPunct="1">
              <a:lnSpc>
                <a:spcPct val="80000"/>
              </a:lnSpc>
            </a:pPr>
            <a:endParaRPr lang="en-US" sz="2600" dirty="0" smtClean="0"/>
          </a:p>
        </p:txBody>
      </p:sp>
      <p:sp>
        <p:nvSpPr>
          <p:cNvPr id="21508" name="Rectangle 4"/>
          <p:cNvSpPr>
            <a:spLocks noChangeArrowheads="1"/>
          </p:cNvSpPr>
          <p:nvPr/>
        </p:nvSpPr>
        <p:spPr bwMode="auto">
          <a:xfrm>
            <a:off x="1209675" y="345757"/>
            <a:ext cx="6705600" cy="492443"/>
          </a:xfrm>
          <a:prstGeom prst="rect">
            <a:avLst/>
          </a:prstGeom>
          <a:noFill/>
          <a:ln w="76200" cmpd="tri" algn="ctr">
            <a:noFill/>
            <a:miter lim="800000"/>
            <a:headEnd/>
            <a:tailEnd/>
          </a:ln>
        </p:spPr>
        <p:txBody>
          <a:bodyPr lIns="92075" tIns="0" rIns="92075" bIns="0">
            <a:spAutoFit/>
          </a:bodyPr>
          <a:lstStyle/>
          <a:p>
            <a:pPr algn="ctr"/>
            <a:r>
              <a:rPr lang="en-US" sz="3200" b="1" dirty="0" smtClean="0">
                <a:latin typeface="+mj-lt"/>
              </a:rPr>
              <a:t>Mission #4: On-Going Support</a:t>
            </a:r>
            <a:endParaRPr lang="en-US" sz="3200" b="1" dirty="0">
              <a:latin typeface="+mj-lt"/>
            </a:endParaRPr>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ChangeArrowheads="1"/>
          </p:cNvSpPr>
          <p:nvPr/>
        </p:nvSpPr>
        <p:spPr bwMode="auto">
          <a:xfrm>
            <a:off x="1219200" y="152400"/>
            <a:ext cx="6705600" cy="838200"/>
          </a:xfrm>
          <a:prstGeom prst="rect">
            <a:avLst/>
          </a:prstGeom>
          <a:noFill/>
          <a:ln w="9525">
            <a:noFill/>
            <a:miter lim="800000"/>
            <a:headEnd/>
            <a:tailEnd/>
          </a:ln>
        </p:spPr>
        <p:txBody>
          <a:bodyPr tIns="0" bIns="0"/>
          <a:lstStyle/>
          <a:p>
            <a:pPr algn="ctr"/>
            <a:r>
              <a:rPr lang="en-US" sz="3600" b="1" dirty="0" smtClean="0">
                <a:latin typeface="Arial" pitchFamily="34" charset="0"/>
              </a:rPr>
              <a:t>Mission #5: Cost Mgmt </a:t>
            </a:r>
          </a:p>
          <a:p>
            <a:pPr algn="ctr"/>
            <a:r>
              <a:rPr lang="en-US" sz="3600" b="1" dirty="0" smtClean="0">
                <a:latin typeface="Arial" pitchFamily="34" charset="0"/>
              </a:rPr>
              <a:t>Policy and Guidance</a:t>
            </a:r>
            <a:endParaRPr lang="en-US" sz="3600" b="1" dirty="0">
              <a:latin typeface="Arial" pitchFamily="34" charset="0"/>
            </a:endParaRPr>
          </a:p>
        </p:txBody>
      </p:sp>
      <p:sp>
        <p:nvSpPr>
          <p:cNvPr id="7" name="Slide Number Placeholder 12"/>
          <p:cNvSpPr txBox="1">
            <a:spLocks/>
          </p:cNvSpPr>
          <p:nvPr/>
        </p:nvSpPr>
        <p:spPr>
          <a:xfrm>
            <a:off x="6553200" y="640080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
        <p:nvSpPr>
          <p:cNvPr id="5" name="Slide Number Placeholder 5"/>
          <p:cNvSpPr txBox="1">
            <a:spLocks/>
          </p:cNvSpPr>
          <p:nvPr/>
        </p:nvSpPr>
        <p:spPr>
          <a:xfrm>
            <a:off x="7010400" y="6492875"/>
            <a:ext cx="2133600" cy="365125"/>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chemeClr val="tx1"/>
              </a:solidFill>
              <a:effectLst/>
              <a:uLnTx/>
              <a:uFillTx/>
              <a:latin typeface="Times New Roman" pitchFamily="18" charset="0"/>
              <a:ea typeface="+mn-ea"/>
              <a:cs typeface="Arial" pitchFamily="34" charset="0"/>
            </a:endParaRPr>
          </a:p>
        </p:txBody>
      </p:sp>
      <p:pic>
        <p:nvPicPr>
          <p:cNvPr id="6" name="Picture 5" descr="COVER 1-4.jpg"/>
          <p:cNvPicPr>
            <a:picLocks noChangeAspect="1"/>
          </p:cNvPicPr>
          <p:nvPr/>
        </p:nvPicPr>
        <p:blipFill>
          <a:blip r:embed="rId3" cstate="print"/>
          <a:srcRect l="3934" t="1" b="-862"/>
          <a:stretch>
            <a:fillRect/>
          </a:stretch>
        </p:blipFill>
        <p:spPr>
          <a:xfrm>
            <a:off x="228600" y="1573213"/>
            <a:ext cx="2895600" cy="3913187"/>
          </a:xfrm>
          <a:prstGeom prst="rect">
            <a:avLst/>
          </a:prstGeom>
          <a:ln w="19050">
            <a:solidFill>
              <a:schemeClr val="accent3">
                <a:lumMod val="75000"/>
              </a:schemeClr>
            </a:solidFill>
          </a:ln>
        </p:spPr>
      </p:pic>
      <p:graphicFrame>
        <p:nvGraphicFramePr>
          <p:cNvPr id="8" name="Content Placeholder 5"/>
          <p:cNvGraphicFramePr>
            <a:graphicFrameLocks/>
          </p:cNvGraphicFramePr>
          <p:nvPr/>
        </p:nvGraphicFramePr>
        <p:xfrm>
          <a:off x="2667000" y="1947863"/>
          <a:ext cx="3352800" cy="4757706"/>
        </p:xfrm>
        <a:graphic>
          <a:graphicData uri="http://schemas.openxmlformats.org/drawingml/2006/table">
            <a:tbl>
              <a:tblPr firstRow="1" bandRow="1">
                <a:tableStyleId>{5C22544A-7EE6-4342-B048-85BDC9FD1C3A}</a:tableStyleId>
              </a:tblPr>
              <a:tblGrid>
                <a:gridCol w="3352800"/>
              </a:tblGrid>
              <a:tr h="277773">
                <a:tc>
                  <a:txBody>
                    <a:bodyPr/>
                    <a:lstStyle/>
                    <a:p>
                      <a:endParaRPr lang="en-US" sz="1100" dirty="0"/>
                    </a:p>
                  </a:txBody>
                  <a:tcPr/>
                </a:tc>
              </a:tr>
              <a:tr h="996715">
                <a:tc>
                  <a:txBody>
                    <a:bodyPr/>
                    <a:lstStyle/>
                    <a:p>
                      <a:r>
                        <a:rPr lang="en-US" sz="1200" b="1" dirty="0" smtClean="0"/>
                        <a:t>Cost Management 101</a:t>
                      </a:r>
                    </a:p>
                    <a:p>
                      <a:r>
                        <a:rPr lang="en-US" sz="1100" kern="1200" dirty="0" smtClean="0">
                          <a:solidFill>
                            <a:schemeClr val="dk1"/>
                          </a:solidFill>
                          <a:latin typeface="+mn-lt"/>
                          <a:ea typeface="+mn-ea"/>
                          <a:cs typeface="+mn-cs"/>
                        </a:rPr>
                        <a:t>- Cost Management Overview</a:t>
                      </a:r>
                    </a:p>
                    <a:p>
                      <a:pPr>
                        <a:buFontTx/>
                        <a:buChar char="-"/>
                      </a:pPr>
                      <a:r>
                        <a:rPr lang="en-US" sz="1100" kern="1200" dirty="0" smtClean="0">
                          <a:solidFill>
                            <a:schemeClr val="dk1"/>
                          </a:solidFill>
                          <a:latin typeface="+mn-lt"/>
                          <a:ea typeface="+mn-ea"/>
                          <a:cs typeface="+mn-cs"/>
                        </a:rPr>
                        <a:t> Cost Object (ERP) Definitions</a:t>
                      </a:r>
                    </a:p>
                    <a:p>
                      <a:pPr>
                        <a:buFontTx/>
                        <a:buChar char="-"/>
                      </a:pPr>
                      <a:r>
                        <a:rPr lang="en-US" sz="1100" kern="1200" dirty="0" smtClean="0">
                          <a:solidFill>
                            <a:schemeClr val="dk1"/>
                          </a:solidFill>
                          <a:latin typeface="+mn-lt"/>
                          <a:ea typeface="+mn-ea"/>
                          <a:cs typeface="+mn-cs"/>
                        </a:rPr>
                        <a:t> Cost Flow Methods</a:t>
                      </a:r>
                    </a:p>
                    <a:p>
                      <a:pPr>
                        <a:buFontTx/>
                        <a:buChar char="-"/>
                      </a:pPr>
                      <a:r>
                        <a:rPr lang="en-US" sz="1100" kern="1200" dirty="0" smtClean="0">
                          <a:solidFill>
                            <a:schemeClr val="dk1"/>
                          </a:solidFill>
                          <a:latin typeface="+mn-lt"/>
                          <a:ea typeface="+mn-ea"/>
                          <a:cs typeface="+mn-cs"/>
                        </a:rPr>
                        <a:t> Cost Analysis and Reporting </a:t>
                      </a:r>
                      <a:endParaRPr lang="en-US" sz="1100" kern="1200" dirty="0">
                        <a:solidFill>
                          <a:schemeClr val="dk1"/>
                        </a:solidFill>
                        <a:latin typeface="+mn-lt"/>
                        <a:ea typeface="+mn-ea"/>
                        <a:cs typeface="+mn-cs"/>
                      </a:endParaRPr>
                    </a:p>
                  </a:txBody>
                  <a:tcPr/>
                </a:tc>
              </a:tr>
              <a:tr h="816980">
                <a:tc>
                  <a:txBody>
                    <a:bodyPr/>
                    <a:lstStyle/>
                    <a:p>
                      <a:r>
                        <a:rPr lang="en-US" sz="1200" b="1" dirty="0" smtClean="0"/>
                        <a:t>GFEBS – Cost Management Training</a:t>
                      </a:r>
                    </a:p>
                    <a:p>
                      <a:r>
                        <a:rPr lang="en-US" sz="1100" dirty="0" smtClean="0"/>
                        <a:t>These courses are either computer-based or instructor-led training classes to learn how</a:t>
                      </a:r>
                      <a:r>
                        <a:rPr lang="en-US" sz="1100" baseline="0" dirty="0" smtClean="0"/>
                        <a:t> to operate within the GFEBS cost module. </a:t>
                      </a:r>
                      <a:endParaRPr lang="en-US" sz="1100" dirty="0"/>
                    </a:p>
                  </a:txBody>
                  <a:tcPr/>
                </a:tc>
              </a:tr>
              <a:tr h="1356186">
                <a:tc>
                  <a:txBody>
                    <a:bodyPr/>
                    <a:lstStyle/>
                    <a:p>
                      <a:r>
                        <a:rPr lang="en-US" sz="1200" b="1" dirty="0" smtClean="0"/>
                        <a:t>Cost Management Certificate Course</a:t>
                      </a:r>
                    </a:p>
                    <a:p>
                      <a:r>
                        <a:rPr lang="en-US" sz="1100" dirty="0" smtClean="0">
                          <a:latin typeface="+mn-lt"/>
                        </a:rPr>
                        <a:t>The program of instruction (POI) is designed to teach the fundamentals of cost management with a view to developing a cadre of Army personnel who are professionally knowledgeable, analytically competent, and personally motivated to serve as proactive change agents within their respective Enterprise line and staff organizations.</a:t>
                      </a:r>
                      <a:endParaRPr lang="en-US" sz="1100" dirty="0"/>
                    </a:p>
                  </a:txBody>
                  <a:tcPr/>
                </a:tc>
              </a:tr>
              <a:tr h="45750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1" dirty="0" smtClean="0"/>
                        <a:t>Self Study-Cost Management Community of Practice   </a:t>
                      </a:r>
                      <a:r>
                        <a:rPr lang="en-US" sz="1100" b="1" i="0" u="sng" baseline="0" dirty="0" smtClean="0">
                          <a:solidFill>
                            <a:schemeClr val="tx1"/>
                          </a:solidFill>
                          <a:hlinkClick r:id=""/>
                        </a:rPr>
                        <a:t>https://www.us.army.mil/suite/page/593701 </a:t>
                      </a:r>
                      <a:r>
                        <a:rPr lang="en-US" sz="1100" b="1" i="0" u="sng" baseline="0" dirty="0" smtClean="0">
                          <a:solidFill>
                            <a:schemeClr val="tx1"/>
                          </a:solidFill>
                        </a:rPr>
                        <a:t> </a:t>
                      </a:r>
                      <a:endParaRPr lang="en-US" sz="1100" b="1" i="0" baseline="0" dirty="0">
                        <a:solidFill>
                          <a:schemeClr val="tx1"/>
                        </a:solidFill>
                      </a:endParaRPr>
                    </a:p>
                  </a:txBody>
                  <a:tcPr/>
                </a:tc>
              </a:tr>
              <a:tr h="6240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Cost Management Courses in all Professional Development</a:t>
                      </a:r>
                      <a:r>
                        <a:rPr lang="en-US" sz="1200" b="1" baseline="0" dirty="0" smtClean="0"/>
                        <a:t> Programs</a:t>
                      </a:r>
                      <a:endParaRPr lang="en-US" sz="1200" b="1" dirty="0"/>
                    </a:p>
                  </a:txBody>
                  <a:tcPr/>
                </a:tc>
              </a:tr>
            </a:tbl>
          </a:graphicData>
        </a:graphic>
      </p:graphicFrame>
      <p:pic>
        <p:nvPicPr>
          <p:cNvPr id="9" name="Picture 2"/>
          <p:cNvPicPr>
            <a:picLocks noChangeAspect="1" noChangeArrowheads="1"/>
          </p:cNvPicPr>
          <p:nvPr/>
        </p:nvPicPr>
        <p:blipFill>
          <a:blip r:embed="rId4" cstate="print"/>
          <a:srcRect/>
          <a:stretch>
            <a:fillRect/>
          </a:stretch>
        </p:blipFill>
        <p:spPr bwMode="auto">
          <a:xfrm>
            <a:off x="6019800" y="2819400"/>
            <a:ext cx="2895600" cy="3943350"/>
          </a:xfrm>
          <a:prstGeom prst="rect">
            <a:avLst/>
          </a:prstGeom>
          <a:noFill/>
          <a:ln w="9525">
            <a:noFill/>
            <a:miter lim="800000"/>
            <a:headEnd/>
            <a:tailEnd/>
          </a:ln>
        </p:spPr>
      </p:pic>
      <p:sp>
        <p:nvSpPr>
          <p:cNvPr id="10" name="TextBox 25"/>
          <p:cNvSpPr txBox="1">
            <a:spLocks noChangeArrowheads="1"/>
          </p:cNvSpPr>
          <p:nvPr/>
        </p:nvSpPr>
        <p:spPr bwMode="auto">
          <a:xfrm>
            <a:off x="635000" y="1143000"/>
            <a:ext cx="2108200" cy="400050"/>
          </a:xfrm>
          <a:prstGeom prst="rect">
            <a:avLst/>
          </a:prstGeom>
          <a:noFill/>
          <a:ln w="9525">
            <a:noFill/>
            <a:miter lim="800000"/>
            <a:headEnd/>
            <a:tailEnd/>
          </a:ln>
        </p:spPr>
        <p:txBody>
          <a:bodyPr wrap="none">
            <a:spAutoFit/>
          </a:bodyPr>
          <a:lstStyle/>
          <a:p>
            <a:pPr algn="l"/>
            <a:r>
              <a:rPr lang="en-US" sz="2000" b="1">
                <a:solidFill>
                  <a:schemeClr val="tx1"/>
                </a:solidFill>
              </a:rPr>
              <a:t>Policy &amp; Guidance</a:t>
            </a:r>
          </a:p>
        </p:txBody>
      </p:sp>
      <p:sp>
        <p:nvSpPr>
          <p:cNvPr id="11" name="TextBox 26"/>
          <p:cNvSpPr txBox="1">
            <a:spLocks noChangeArrowheads="1"/>
          </p:cNvSpPr>
          <p:nvPr/>
        </p:nvSpPr>
        <p:spPr bwMode="auto">
          <a:xfrm>
            <a:off x="3765550" y="1524000"/>
            <a:ext cx="3346450" cy="400050"/>
          </a:xfrm>
          <a:prstGeom prst="rect">
            <a:avLst/>
          </a:prstGeom>
          <a:noFill/>
          <a:ln w="9525">
            <a:noFill/>
            <a:miter lim="800000"/>
            <a:headEnd/>
            <a:tailEnd/>
          </a:ln>
        </p:spPr>
        <p:txBody>
          <a:bodyPr wrap="none">
            <a:spAutoFit/>
          </a:bodyPr>
          <a:lstStyle/>
          <a:p>
            <a:pPr algn="l"/>
            <a:r>
              <a:rPr lang="en-US" sz="2000" b="1">
                <a:solidFill>
                  <a:schemeClr val="tx1"/>
                </a:solidFill>
              </a:rPr>
              <a:t>Training </a:t>
            </a:r>
            <a:r>
              <a:rPr lang="en-US" sz="1400">
                <a:solidFill>
                  <a:schemeClr val="tx1"/>
                </a:solidFill>
              </a:rPr>
              <a:t>(Operational &amp; Resource Mgrs)</a:t>
            </a:r>
          </a:p>
        </p:txBody>
      </p:sp>
      <p:sp>
        <p:nvSpPr>
          <p:cNvPr id="12" name="TextBox 27"/>
          <p:cNvSpPr txBox="1">
            <a:spLocks noChangeArrowheads="1"/>
          </p:cNvSpPr>
          <p:nvPr/>
        </p:nvSpPr>
        <p:spPr bwMode="auto">
          <a:xfrm>
            <a:off x="7162800" y="2438400"/>
            <a:ext cx="730250" cy="400050"/>
          </a:xfrm>
          <a:prstGeom prst="rect">
            <a:avLst/>
          </a:prstGeom>
          <a:noFill/>
          <a:ln w="9525">
            <a:noFill/>
            <a:miter lim="800000"/>
            <a:headEnd/>
            <a:tailEnd/>
          </a:ln>
        </p:spPr>
        <p:txBody>
          <a:bodyPr wrap="none">
            <a:spAutoFit/>
          </a:bodyPr>
          <a:lstStyle/>
          <a:p>
            <a:pPr algn="l"/>
            <a:r>
              <a:rPr lang="en-US" sz="2000" b="1">
                <a:solidFill>
                  <a:schemeClr val="tx1"/>
                </a:solidFill>
              </a:rPr>
              <a:t>Tools</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fld id="{60FF9E19-3E78-400D-AF0B-C2BF9D58FC23}" type="slidenum">
              <a:rPr lang="en-US" smtClean="0"/>
              <a:pPr/>
              <a:t>17</a:t>
            </a:fld>
            <a:endParaRPr lang="en-US" dirty="0"/>
          </a:p>
        </p:txBody>
      </p:sp>
      <p:sp>
        <p:nvSpPr>
          <p:cNvPr id="19458"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3600" dirty="0" smtClean="0"/>
              <a:t>Lesson 1: </a:t>
            </a:r>
            <a:br>
              <a:rPr lang="en-US" sz="3600" dirty="0" smtClean="0"/>
            </a:br>
            <a:r>
              <a:rPr lang="en-US" sz="3600" dirty="0" smtClean="0"/>
              <a:t>Demand &amp; Define “Cost”</a:t>
            </a:r>
          </a:p>
        </p:txBody>
      </p:sp>
      <p:sp>
        <p:nvSpPr>
          <p:cNvPr id="19459" name="Rectangle 3"/>
          <p:cNvSpPr>
            <a:spLocks noGrp="1" noChangeArrowheads="1"/>
          </p:cNvSpPr>
          <p:nvPr>
            <p:ph type="body" idx="4294967295"/>
          </p:nvPr>
        </p:nvSpPr>
        <p:spPr bwMode="auto">
          <a:xfrm>
            <a:off x="609600" y="1828800"/>
            <a:ext cx="8229600" cy="2971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dirty="0" smtClean="0"/>
              <a:t>Objective(s):</a:t>
            </a:r>
          </a:p>
          <a:p>
            <a:pPr eaLnBrk="1" hangingPunct="1"/>
            <a:r>
              <a:rPr lang="en-US" dirty="0" smtClean="0"/>
              <a:t>To understand the demand for “cost” information and how “cost” is defined within the Army</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1190625" y="334962"/>
            <a:ext cx="6734175" cy="808038"/>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Cost - Who’s Asking?</a:t>
            </a:r>
          </a:p>
        </p:txBody>
      </p:sp>
      <p:pic>
        <p:nvPicPr>
          <p:cNvPr id="4100" name="Picture 4" descr="http://www.treehugger.com/senate-climate-bill-progress.jpg"/>
          <p:cNvPicPr>
            <a:picLocks noChangeAspect="1" noChangeArrowheads="1"/>
          </p:cNvPicPr>
          <p:nvPr/>
        </p:nvPicPr>
        <p:blipFill>
          <a:blip r:embed="rId3" cstate="print">
            <a:lum/>
          </a:blip>
          <a:srcRect/>
          <a:stretch>
            <a:fillRect/>
          </a:stretch>
        </p:blipFill>
        <p:spPr bwMode="auto">
          <a:xfrm>
            <a:off x="304800" y="2164079"/>
            <a:ext cx="2786743" cy="1950721"/>
          </a:xfrm>
          <a:prstGeom prst="rect">
            <a:avLst/>
          </a:prstGeom>
          <a:noFill/>
        </p:spPr>
      </p:pic>
      <p:sp>
        <p:nvSpPr>
          <p:cNvPr id="8" name="TextBox 7"/>
          <p:cNvSpPr txBox="1"/>
          <p:nvPr/>
        </p:nvSpPr>
        <p:spPr>
          <a:xfrm>
            <a:off x="3276600" y="1495485"/>
            <a:ext cx="4953000" cy="4524315"/>
          </a:xfrm>
          <a:prstGeom prst="rect">
            <a:avLst/>
          </a:prstGeom>
          <a:noFill/>
        </p:spPr>
        <p:txBody>
          <a:bodyPr wrap="square" rtlCol="0">
            <a:spAutoFit/>
          </a:bodyPr>
          <a:lstStyle/>
          <a:p>
            <a:pPr marL="177800" indent="-177800">
              <a:buFont typeface="Arial" pitchFamily="34" charset="0"/>
              <a:buChar char="•"/>
            </a:pPr>
            <a:r>
              <a:rPr lang="en-US" sz="2400" dirty="0" smtClean="0">
                <a:latin typeface="+mj-lt"/>
              </a:rPr>
              <a:t>We are cutting budget by 10% what will be the effect on output?</a:t>
            </a:r>
          </a:p>
          <a:p>
            <a:pPr marL="177800" indent="-177800">
              <a:buFont typeface="Arial" pitchFamily="34" charset="0"/>
              <a:buChar char="•"/>
            </a:pPr>
            <a:endParaRPr lang="en-US" sz="2400" dirty="0" smtClean="0">
              <a:latin typeface="+mj-lt"/>
            </a:endParaRPr>
          </a:p>
          <a:p>
            <a:pPr marL="231775" indent="-231775">
              <a:buFont typeface="Arial" pitchFamily="34" charset="0"/>
              <a:buChar char="•"/>
            </a:pPr>
            <a:r>
              <a:rPr lang="en-US" sz="2400" dirty="0" smtClean="0">
                <a:latin typeface="+mj-lt"/>
              </a:rPr>
              <a:t>How much money is being spent in my jurisdiction? </a:t>
            </a:r>
          </a:p>
          <a:p>
            <a:pPr marL="231775" indent="-231775">
              <a:buFont typeface="Arial" pitchFamily="34" charset="0"/>
              <a:buChar char="•"/>
            </a:pPr>
            <a:endParaRPr lang="en-US" sz="2400" dirty="0" smtClean="0">
              <a:latin typeface="+mj-lt"/>
            </a:endParaRPr>
          </a:p>
          <a:p>
            <a:pPr marL="231775" indent="-231775">
              <a:buFont typeface="Arial" pitchFamily="34" charset="0"/>
              <a:buChar char="•"/>
            </a:pPr>
            <a:r>
              <a:rPr lang="en-US" sz="2400" dirty="0" smtClean="0">
                <a:latin typeface="+mj-lt"/>
              </a:rPr>
              <a:t>How will this BRAC effect my constituents?</a:t>
            </a:r>
          </a:p>
          <a:p>
            <a:pPr marL="231775" indent="-231775">
              <a:buFont typeface="Arial" pitchFamily="34" charset="0"/>
              <a:buChar char="•"/>
            </a:pPr>
            <a:endParaRPr lang="en-US" sz="2400" dirty="0" smtClean="0">
              <a:latin typeface="+mj-lt"/>
            </a:endParaRPr>
          </a:p>
          <a:p>
            <a:pPr marL="231775" indent="-231775">
              <a:buFont typeface="Arial" pitchFamily="34" charset="0"/>
              <a:buChar char="•"/>
            </a:pPr>
            <a:r>
              <a:rPr lang="en-US" sz="2400" dirty="0" smtClean="0">
                <a:latin typeface="+mj-lt"/>
              </a:rPr>
              <a:t>What is the cost versus the benefits of this additional request?</a:t>
            </a:r>
            <a:endParaRPr lang="en-US" sz="2400" dirty="0">
              <a:latin typeface="+mj-lt"/>
            </a:endParaRPr>
          </a:p>
        </p:txBody>
      </p:sp>
      <p:sp>
        <p:nvSpPr>
          <p:cNvPr id="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body" idx="1"/>
          </p:nvPr>
        </p:nvSpPr>
        <p:spPr bwMode="auto">
          <a:xfrm>
            <a:off x="990600" y="1295400"/>
            <a:ext cx="6934200" cy="4754562"/>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spcBef>
                <a:spcPct val="0"/>
              </a:spcBef>
              <a:spcAft>
                <a:spcPct val="25000"/>
              </a:spcAft>
            </a:pPr>
            <a:r>
              <a:rPr lang="en-US" sz="2000" b="1" dirty="0" smtClean="0"/>
              <a:t>Actions Requiring Costs &amp; Performance</a:t>
            </a:r>
          </a:p>
          <a:p>
            <a:pPr lvl="1" eaLnBrk="1" hangingPunct="1">
              <a:lnSpc>
                <a:spcPct val="80000"/>
              </a:lnSpc>
              <a:spcBef>
                <a:spcPct val="0"/>
              </a:spcBef>
              <a:spcAft>
                <a:spcPct val="25000"/>
              </a:spcAft>
            </a:pPr>
            <a:r>
              <a:rPr lang="en-US" sz="2000" b="1" dirty="0" smtClean="0"/>
              <a:t>Chief Financial Officers Act (1990) </a:t>
            </a:r>
          </a:p>
          <a:p>
            <a:pPr lvl="1" eaLnBrk="1" hangingPunct="1">
              <a:lnSpc>
                <a:spcPct val="80000"/>
              </a:lnSpc>
              <a:spcBef>
                <a:spcPct val="0"/>
              </a:spcBef>
              <a:spcAft>
                <a:spcPct val="25000"/>
              </a:spcAft>
            </a:pPr>
            <a:r>
              <a:rPr lang="en-US" sz="2000" b="1" dirty="0" smtClean="0"/>
              <a:t>Government Performance Results Act (1993) </a:t>
            </a:r>
          </a:p>
          <a:p>
            <a:pPr lvl="1" eaLnBrk="1" hangingPunct="1">
              <a:lnSpc>
                <a:spcPct val="80000"/>
              </a:lnSpc>
              <a:spcBef>
                <a:spcPct val="0"/>
              </a:spcBef>
              <a:spcAft>
                <a:spcPct val="25000"/>
              </a:spcAft>
            </a:pPr>
            <a:r>
              <a:rPr lang="en-US" sz="2000" b="1" dirty="0" smtClean="0"/>
              <a:t>President’s Management Agenda (2002)</a:t>
            </a:r>
          </a:p>
          <a:p>
            <a:pPr lvl="1" eaLnBrk="1" hangingPunct="1">
              <a:lnSpc>
                <a:spcPct val="80000"/>
              </a:lnSpc>
              <a:spcBef>
                <a:spcPct val="0"/>
              </a:spcBef>
              <a:spcAft>
                <a:spcPct val="25000"/>
              </a:spcAft>
            </a:pPr>
            <a:r>
              <a:rPr lang="en-US" sz="2000" b="1" dirty="0" smtClean="0"/>
              <a:t>OMB Performance Assessment Rating Tool</a:t>
            </a:r>
          </a:p>
          <a:p>
            <a:pPr lvl="1" eaLnBrk="1" hangingPunct="1">
              <a:lnSpc>
                <a:spcPct val="80000"/>
              </a:lnSpc>
              <a:spcBef>
                <a:spcPct val="0"/>
              </a:spcBef>
              <a:spcAft>
                <a:spcPct val="25000"/>
              </a:spcAft>
            </a:pPr>
            <a:r>
              <a:rPr lang="en-US" sz="2000" b="1" dirty="0" smtClean="0"/>
              <a:t>OSD Requires Army Performance Budget</a:t>
            </a:r>
          </a:p>
          <a:p>
            <a:pPr lvl="1" eaLnBrk="1" hangingPunct="1">
              <a:lnSpc>
                <a:spcPct val="80000"/>
              </a:lnSpc>
              <a:spcBef>
                <a:spcPct val="0"/>
              </a:spcBef>
              <a:spcAft>
                <a:spcPct val="25000"/>
              </a:spcAft>
            </a:pPr>
            <a:endParaRPr lang="en-US" sz="2000" b="1" dirty="0" smtClean="0"/>
          </a:p>
          <a:p>
            <a:pPr eaLnBrk="1" hangingPunct="1">
              <a:lnSpc>
                <a:spcPct val="80000"/>
              </a:lnSpc>
              <a:spcBef>
                <a:spcPct val="0"/>
              </a:spcBef>
              <a:spcAft>
                <a:spcPct val="25000"/>
              </a:spcAft>
            </a:pPr>
            <a:r>
              <a:rPr lang="en-US" sz="2000" b="1" dirty="0" smtClean="0"/>
              <a:t>Public Sector GAAP (SFFAS 4) Full Cost (1995)</a:t>
            </a:r>
          </a:p>
          <a:p>
            <a:pPr lvl="1" eaLnBrk="1" hangingPunct="1">
              <a:lnSpc>
                <a:spcPct val="80000"/>
              </a:lnSpc>
              <a:spcBef>
                <a:spcPct val="0"/>
              </a:spcBef>
              <a:spcAft>
                <a:spcPct val="25000"/>
              </a:spcAft>
            </a:pPr>
            <a:r>
              <a:rPr lang="en-US" sz="2000" b="1" dirty="0" smtClean="0"/>
              <a:t>Army Developed GFEBS Costing Module</a:t>
            </a:r>
          </a:p>
          <a:p>
            <a:pPr lvl="1" eaLnBrk="1" hangingPunct="1">
              <a:lnSpc>
                <a:spcPct val="80000"/>
              </a:lnSpc>
              <a:spcBef>
                <a:spcPct val="0"/>
              </a:spcBef>
              <a:spcAft>
                <a:spcPct val="25000"/>
              </a:spcAft>
            </a:pPr>
            <a:endParaRPr lang="en-US" sz="2000" b="1" dirty="0" smtClean="0"/>
          </a:p>
          <a:p>
            <a:pPr eaLnBrk="1" hangingPunct="1">
              <a:lnSpc>
                <a:spcPct val="80000"/>
              </a:lnSpc>
              <a:spcBef>
                <a:spcPct val="0"/>
              </a:spcBef>
              <a:spcAft>
                <a:spcPct val="25000"/>
              </a:spcAft>
            </a:pPr>
            <a:r>
              <a:rPr lang="en-US" sz="2000" b="1" dirty="0" smtClean="0"/>
              <a:t>OSD Actions to Increases Cost Management</a:t>
            </a:r>
          </a:p>
          <a:p>
            <a:pPr lvl="1" eaLnBrk="1" hangingPunct="1">
              <a:lnSpc>
                <a:spcPct val="80000"/>
              </a:lnSpc>
              <a:spcBef>
                <a:spcPct val="0"/>
              </a:spcBef>
              <a:spcAft>
                <a:spcPct val="25000"/>
              </a:spcAft>
            </a:pPr>
            <a:r>
              <a:rPr lang="en-US" sz="2000" b="1" dirty="0" smtClean="0"/>
              <a:t>Acquisition Reform (1997)</a:t>
            </a:r>
          </a:p>
          <a:p>
            <a:pPr lvl="1" eaLnBrk="1" hangingPunct="1">
              <a:lnSpc>
                <a:spcPct val="80000"/>
              </a:lnSpc>
              <a:spcBef>
                <a:spcPct val="0"/>
              </a:spcBef>
              <a:spcAft>
                <a:spcPct val="25000"/>
              </a:spcAft>
            </a:pPr>
            <a:r>
              <a:rPr lang="en-US" sz="2000" b="1" dirty="0" smtClean="0"/>
              <a:t>OSD (AT&amp;L) Issues ABC Guidance (1999)</a:t>
            </a:r>
          </a:p>
          <a:p>
            <a:pPr lvl="1" eaLnBrk="1" hangingPunct="1">
              <a:lnSpc>
                <a:spcPct val="80000"/>
              </a:lnSpc>
              <a:spcBef>
                <a:spcPct val="0"/>
              </a:spcBef>
              <a:spcAft>
                <a:spcPct val="25000"/>
              </a:spcAft>
            </a:pPr>
            <a:r>
              <a:rPr lang="en-US" sz="2000" b="1" dirty="0" smtClean="0"/>
              <a:t>Business Transformation / Lean Six Sigma</a:t>
            </a:r>
            <a:endParaRPr lang="en-US" sz="1800" b="1" dirty="0" smtClean="0"/>
          </a:p>
        </p:txBody>
      </p:sp>
      <p:sp>
        <p:nvSpPr>
          <p:cNvPr id="25604" name="Rectangle 5"/>
          <p:cNvSpPr>
            <a:spLocks noChangeArrowheads="1"/>
          </p:cNvSpPr>
          <p:nvPr/>
        </p:nvSpPr>
        <p:spPr bwMode="auto">
          <a:xfrm>
            <a:off x="1219200" y="228600"/>
            <a:ext cx="6705600" cy="685800"/>
          </a:xfrm>
          <a:prstGeom prst="rect">
            <a:avLst/>
          </a:prstGeom>
          <a:noFill/>
          <a:ln w="9525">
            <a:noFill/>
            <a:miter lim="800000"/>
            <a:headEnd/>
            <a:tailEnd/>
          </a:ln>
        </p:spPr>
        <p:txBody>
          <a:bodyPr tIns="0" bIns="0"/>
          <a:lstStyle/>
          <a:p>
            <a:pPr algn="ctr"/>
            <a:r>
              <a:rPr lang="en-US" sz="3200" b="1" dirty="0" smtClean="0">
                <a:latin typeface="Arial" pitchFamily="34" charset="0"/>
              </a:rPr>
              <a:t>Cost Demands - Legislated </a:t>
            </a:r>
            <a:endParaRPr lang="en-US" sz="3200" b="1" dirty="0">
              <a:latin typeface="Arial" pitchFamily="34" charset="0"/>
            </a:endParaRPr>
          </a:p>
        </p:txBody>
      </p:sp>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8"/>
          <p:cNvSpPr txBox="1">
            <a:spLocks noChangeArrowheads="1"/>
          </p:cNvSpPr>
          <p:nvPr/>
        </p:nvSpPr>
        <p:spPr bwMode="auto">
          <a:xfrm>
            <a:off x="3886200" y="1371600"/>
            <a:ext cx="5092700" cy="4708981"/>
          </a:xfrm>
          <a:prstGeom prst="rect">
            <a:avLst/>
          </a:prstGeom>
          <a:noFill/>
          <a:ln w="9525">
            <a:noFill/>
            <a:miter lim="800000"/>
            <a:headEnd/>
            <a:tailEnd/>
          </a:ln>
        </p:spPr>
        <p:txBody>
          <a:bodyPr>
            <a:spAutoFit/>
          </a:bodyPr>
          <a:lstStyle/>
          <a:p>
            <a:pPr marL="341313" indent="-341313">
              <a:buFont typeface="Wingdings" pitchFamily="2" charset="2"/>
              <a:buChar char="Ø"/>
            </a:pPr>
            <a:r>
              <a:rPr lang="en-US" sz="1500" b="1" dirty="0" smtClean="0"/>
              <a:t>COMMAND </a:t>
            </a:r>
            <a:r>
              <a:rPr lang="en-US" sz="1500" b="1" dirty="0"/>
              <a:t>SITE SMEs</a:t>
            </a:r>
            <a:r>
              <a:rPr lang="en-US" sz="1500" dirty="0"/>
              <a:t>: Command Site resources identified in some manner to provide subject matter expertise and information for a GFEBS related effort (e.g. Supervisors, Users, etc.)</a:t>
            </a:r>
          </a:p>
          <a:p>
            <a:pPr marL="341313" indent="-341313">
              <a:buFont typeface="Wingdings" pitchFamily="2" charset="2"/>
              <a:buChar char="Ø"/>
            </a:pPr>
            <a:r>
              <a:rPr lang="en-US" sz="1500" b="1" dirty="0" smtClean="0"/>
              <a:t>COMMAND </a:t>
            </a:r>
            <a:r>
              <a:rPr lang="en-US" sz="1500" b="1" dirty="0"/>
              <a:t>COST TEAM</a:t>
            </a:r>
            <a:r>
              <a:rPr lang="en-US" sz="1500" dirty="0"/>
              <a:t>: Command HQ resources identified to support the deployment of Cost Management functionality within the </a:t>
            </a:r>
            <a:r>
              <a:rPr lang="en-US" sz="1500" dirty="0" smtClean="0"/>
              <a:t>new applications, e.g. GFEBS, GCSS-A.  (Not every command has a specific Cost Team)</a:t>
            </a:r>
            <a:endParaRPr lang="en-US" sz="1500" dirty="0"/>
          </a:p>
          <a:p>
            <a:pPr marL="341313" indent="-341313">
              <a:buFont typeface="Wingdings" pitchFamily="2" charset="2"/>
              <a:buChar char="Ø"/>
            </a:pPr>
            <a:r>
              <a:rPr lang="en-US" sz="1500" b="1" dirty="0"/>
              <a:t>DASA-CE COST TEAM</a:t>
            </a:r>
            <a:r>
              <a:rPr lang="en-US" sz="1500" dirty="0"/>
              <a:t>:  A specialty group supporting Army Commands in the transformation to a “Cost Culture” utilizing ERP tools (</a:t>
            </a:r>
            <a:r>
              <a:rPr lang="en-US" sz="1500" dirty="0" smtClean="0"/>
              <a:t>e.g. </a:t>
            </a:r>
            <a:r>
              <a:rPr lang="en-US" sz="1500" dirty="0"/>
              <a:t>GFEBS, GCSS)</a:t>
            </a:r>
          </a:p>
          <a:p>
            <a:pPr marL="742950" lvl="1" indent="-285750">
              <a:buFont typeface="Wingdings" pitchFamily="2" charset="2"/>
              <a:buChar char="ü"/>
            </a:pPr>
            <a:r>
              <a:rPr lang="en-US" sz="1500" dirty="0"/>
              <a:t>Provides Cost Management (CM) Training</a:t>
            </a:r>
          </a:p>
          <a:p>
            <a:pPr marL="742950" lvl="1" indent="-285750">
              <a:buFont typeface="Wingdings" pitchFamily="2" charset="2"/>
              <a:buChar char="ü"/>
            </a:pPr>
            <a:r>
              <a:rPr lang="en-US" sz="1500" dirty="0"/>
              <a:t>Assists Commands in defining Cost objectives</a:t>
            </a:r>
          </a:p>
          <a:p>
            <a:pPr marL="742950" lvl="1" indent="-285750">
              <a:buFont typeface="Wingdings" pitchFamily="2" charset="2"/>
              <a:buChar char="ü"/>
            </a:pPr>
            <a:r>
              <a:rPr lang="en-US" sz="1500" dirty="0"/>
              <a:t>Provides CM Capture Teams to develop CM Master Data with sites and then provided to GFEBS</a:t>
            </a:r>
          </a:p>
          <a:p>
            <a:pPr marL="341313" indent="-341313">
              <a:buFont typeface="Wingdings" pitchFamily="2" charset="2"/>
              <a:buChar char="Ø"/>
            </a:pPr>
            <a:endParaRPr lang="en-US" sz="1500" dirty="0" smtClean="0"/>
          </a:p>
          <a:p>
            <a:pPr marL="341313" indent="-341313">
              <a:buFont typeface="Wingdings" pitchFamily="2" charset="2"/>
              <a:buChar char="Ø"/>
            </a:pPr>
            <a:endParaRPr lang="en-US" sz="1500" dirty="0" smtClean="0"/>
          </a:p>
          <a:p>
            <a:pPr marL="341313" indent="-341313">
              <a:buFont typeface="Wingdings" pitchFamily="2" charset="2"/>
              <a:buChar char="Ø"/>
            </a:pPr>
            <a:endParaRPr lang="en-US" sz="1500" dirty="0"/>
          </a:p>
          <a:p>
            <a:pPr marL="341313" indent="-341313">
              <a:buFont typeface="Wingdings" pitchFamily="2" charset="2"/>
              <a:buChar char="Ø"/>
            </a:pPr>
            <a:r>
              <a:rPr lang="en-US" sz="1500" b="1" dirty="0"/>
              <a:t>GFEBS</a:t>
            </a:r>
            <a:r>
              <a:rPr lang="en-US" sz="1500" dirty="0"/>
              <a:t>: Various teams focusing on specific objectives in order to make the overall program a success</a:t>
            </a:r>
          </a:p>
        </p:txBody>
      </p:sp>
      <p:grpSp>
        <p:nvGrpSpPr>
          <p:cNvPr id="2" name="Group 17"/>
          <p:cNvGrpSpPr>
            <a:grpSpLocks/>
          </p:cNvGrpSpPr>
          <p:nvPr/>
        </p:nvGrpSpPr>
        <p:grpSpPr bwMode="auto">
          <a:xfrm>
            <a:off x="304800" y="1295400"/>
            <a:ext cx="3429000" cy="5029200"/>
            <a:chOff x="144" y="816"/>
            <a:chExt cx="2160" cy="3168"/>
          </a:xfrm>
        </p:grpSpPr>
        <p:sp>
          <p:nvSpPr>
            <p:cNvPr id="17412" name="AutoShape 5"/>
            <p:cNvSpPr>
              <a:spLocks noChangeArrowheads="1"/>
            </p:cNvSpPr>
            <p:nvPr/>
          </p:nvSpPr>
          <p:spPr bwMode="auto">
            <a:xfrm>
              <a:off x="192" y="816"/>
              <a:ext cx="2016" cy="2448"/>
            </a:xfrm>
            <a:prstGeom prst="flowChartAlternateProcess">
              <a:avLst/>
            </a:prstGeom>
            <a:solidFill>
              <a:srgbClr val="CCECFF"/>
            </a:solidFill>
            <a:ln w="9525">
              <a:solidFill>
                <a:schemeClr val="tx1"/>
              </a:solidFill>
              <a:miter lim="800000"/>
              <a:headEnd/>
              <a:tailEnd/>
            </a:ln>
          </p:spPr>
          <p:txBody>
            <a:bodyPr wrap="none" anchor="ctr"/>
            <a:lstStyle/>
            <a:p>
              <a:endParaRPr lang="en-US" sz="2000"/>
            </a:p>
          </p:txBody>
        </p:sp>
        <p:sp>
          <p:nvSpPr>
            <p:cNvPr id="17413" name="AutoShape 9"/>
            <p:cNvSpPr>
              <a:spLocks noChangeArrowheads="1"/>
            </p:cNvSpPr>
            <p:nvPr/>
          </p:nvSpPr>
          <p:spPr bwMode="auto">
            <a:xfrm>
              <a:off x="288" y="1008"/>
              <a:ext cx="1776" cy="816"/>
            </a:xfrm>
            <a:prstGeom prst="roundRect">
              <a:avLst>
                <a:gd name="adj" fmla="val 16667"/>
              </a:avLst>
            </a:prstGeom>
            <a:gradFill rotWithShape="1">
              <a:gsLst>
                <a:gs pos="0">
                  <a:srgbClr val="FFFFCC">
                    <a:alpha val="39998"/>
                  </a:srgbClr>
                </a:gs>
                <a:gs pos="100000">
                  <a:srgbClr val="FFFFD9">
                    <a:alpha val="39998"/>
                  </a:srgbClr>
                </a:gs>
              </a:gsLst>
              <a:lin ang="5400000" scaled="1"/>
            </a:gradFill>
            <a:ln w="9525">
              <a:solidFill>
                <a:schemeClr val="tx1"/>
              </a:solidFill>
              <a:round/>
              <a:headEnd/>
              <a:tailEnd/>
            </a:ln>
          </p:spPr>
          <p:txBody>
            <a:bodyPr wrap="none" anchor="ctr"/>
            <a:lstStyle/>
            <a:p>
              <a:endParaRPr lang="en-US" sz="2000"/>
            </a:p>
          </p:txBody>
        </p:sp>
        <p:sp>
          <p:nvSpPr>
            <p:cNvPr id="17414" name="AutoShape 10"/>
            <p:cNvSpPr>
              <a:spLocks noChangeArrowheads="1"/>
            </p:cNvSpPr>
            <p:nvPr/>
          </p:nvSpPr>
          <p:spPr bwMode="auto">
            <a:xfrm>
              <a:off x="1200" y="1008"/>
              <a:ext cx="864" cy="2064"/>
            </a:xfrm>
            <a:prstGeom prst="roundRect">
              <a:avLst>
                <a:gd name="adj" fmla="val 16667"/>
              </a:avLst>
            </a:prstGeom>
            <a:gradFill rotWithShape="1">
              <a:gsLst>
                <a:gs pos="0">
                  <a:srgbClr val="CCFFCC">
                    <a:alpha val="39998"/>
                  </a:srgbClr>
                </a:gs>
                <a:gs pos="100000">
                  <a:srgbClr val="D9FFD9">
                    <a:alpha val="39998"/>
                  </a:srgbClr>
                </a:gs>
              </a:gsLst>
              <a:lin ang="5400000" scaled="1"/>
            </a:gradFill>
            <a:ln w="9525">
              <a:solidFill>
                <a:schemeClr val="tx1"/>
              </a:solidFill>
              <a:round/>
              <a:headEnd/>
              <a:tailEnd/>
            </a:ln>
          </p:spPr>
          <p:txBody>
            <a:bodyPr wrap="none" anchor="ctr"/>
            <a:lstStyle/>
            <a:p>
              <a:endParaRPr lang="en-US" sz="2000"/>
            </a:p>
          </p:txBody>
        </p:sp>
        <p:sp>
          <p:nvSpPr>
            <p:cNvPr id="17415" name="Text Box 12"/>
            <p:cNvSpPr txBox="1">
              <a:spLocks noChangeArrowheads="1"/>
            </p:cNvSpPr>
            <p:nvPr/>
          </p:nvSpPr>
          <p:spPr bwMode="auto">
            <a:xfrm>
              <a:off x="264" y="1152"/>
              <a:ext cx="908" cy="582"/>
            </a:xfrm>
            <a:prstGeom prst="rect">
              <a:avLst/>
            </a:prstGeom>
            <a:noFill/>
            <a:ln w="9525">
              <a:noFill/>
              <a:miter lim="800000"/>
              <a:headEnd/>
              <a:tailEnd/>
            </a:ln>
          </p:spPr>
          <p:txBody>
            <a:bodyPr wrap="none">
              <a:spAutoFit/>
            </a:bodyPr>
            <a:lstStyle/>
            <a:p>
              <a:pPr algn="ctr"/>
              <a:r>
                <a:rPr lang="en-US" sz="1800" b="1" dirty="0" smtClean="0">
                  <a:latin typeface="Tahoma" pitchFamily="34" charset="0"/>
                </a:rPr>
                <a:t>COMMAND</a:t>
              </a:r>
              <a:endParaRPr lang="en-US" sz="1800" b="1" dirty="0">
                <a:latin typeface="Tahoma" pitchFamily="34" charset="0"/>
              </a:endParaRPr>
            </a:p>
            <a:p>
              <a:pPr algn="ctr"/>
              <a:r>
                <a:rPr lang="en-US" sz="1800" dirty="0">
                  <a:latin typeface="Tahoma" pitchFamily="34" charset="0"/>
                </a:rPr>
                <a:t>SITE</a:t>
              </a:r>
            </a:p>
            <a:p>
              <a:pPr algn="ctr"/>
              <a:r>
                <a:rPr lang="en-US" sz="1800" dirty="0">
                  <a:latin typeface="Tahoma" pitchFamily="34" charset="0"/>
                </a:rPr>
                <a:t>SMEs</a:t>
              </a:r>
            </a:p>
          </p:txBody>
        </p:sp>
        <p:sp>
          <p:nvSpPr>
            <p:cNvPr id="17416" name="Text Box 13"/>
            <p:cNvSpPr txBox="1">
              <a:spLocks noChangeArrowheads="1"/>
            </p:cNvSpPr>
            <p:nvPr/>
          </p:nvSpPr>
          <p:spPr bwMode="auto">
            <a:xfrm>
              <a:off x="1176" y="1155"/>
              <a:ext cx="908" cy="582"/>
            </a:xfrm>
            <a:prstGeom prst="rect">
              <a:avLst/>
            </a:prstGeom>
            <a:noFill/>
            <a:ln w="9525">
              <a:noFill/>
              <a:miter lim="800000"/>
              <a:headEnd/>
              <a:tailEnd/>
            </a:ln>
          </p:spPr>
          <p:txBody>
            <a:bodyPr wrap="none">
              <a:spAutoFit/>
            </a:bodyPr>
            <a:lstStyle/>
            <a:p>
              <a:pPr algn="ctr"/>
              <a:r>
                <a:rPr lang="en-US" sz="1800" b="1" dirty="0" smtClean="0">
                  <a:latin typeface="Tahoma" pitchFamily="34" charset="0"/>
                </a:rPr>
                <a:t>COMMAND</a:t>
              </a:r>
              <a:endParaRPr lang="en-US" sz="1800" b="1" dirty="0">
                <a:latin typeface="Tahoma" pitchFamily="34" charset="0"/>
              </a:endParaRPr>
            </a:p>
            <a:p>
              <a:pPr algn="ctr"/>
              <a:r>
                <a:rPr lang="en-US" sz="1800" dirty="0">
                  <a:latin typeface="Tahoma" pitchFamily="34" charset="0"/>
                </a:rPr>
                <a:t>Cost</a:t>
              </a:r>
            </a:p>
            <a:p>
              <a:pPr algn="ctr"/>
              <a:r>
                <a:rPr lang="en-US" sz="1800" dirty="0">
                  <a:latin typeface="Tahoma" pitchFamily="34" charset="0"/>
                </a:rPr>
                <a:t>Team</a:t>
              </a:r>
            </a:p>
          </p:txBody>
        </p:sp>
        <p:sp>
          <p:nvSpPr>
            <p:cNvPr id="17417" name="Text Box 14"/>
            <p:cNvSpPr txBox="1">
              <a:spLocks noChangeArrowheads="1"/>
            </p:cNvSpPr>
            <p:nvPr/>
          </p:nvSpPr>
          <p:spPr bwMode="auto">
            <a:xfrm>
              <a:off x="1246" y="2159"/>
              <a:ext cx="768" cy="582"/>
            </a:xfrm>
            <a:prstGeom prst="rect">
              <a:avLst/>
            </a:prstGeom>
            <a:noFill/>
            <a:ln w="9525">
              <a:noFill/>
              <a:miter lim="800000"/>
              <a:headEnd/>
              <a:tailEnd/>
            </a:ln>
          </p:spPr>
          <p:txBody>
            <a:bodyPr wrap="none">
              <a:spAutoFit/>
            </a:bodyPr>
            <a:lstStyle/>
            <a:p>
              <a:pPr algn="ctr"/>
              <a:r>
                <a:rPr lang="en-US" sz="1800" b="1" dirty="0">
                  <a:latin typeface="Tahoma" pitchFamily="34" charset="0"/>
                </a:rPr>
                <a:t>DASA-CE</a:t>
              </a:r>
            </a:p>
            <a:p>
              <a:pPr algn="ctr"/>
              <a:r>
                <a:rPr lang="en-US" sz="1800" dirty="0">
                  <a:latin typeface="Tahoma" pitchFamily="34" charset="0"/>
                </a:rPr>
                <a:t>Cost</a:t>
              </a:r>
            </a:p>
            <a:p>
              <a:pPr algn="ctr"/>
              <a:r>
                <a:rPr lang="en-US" sz="1800" dirty="0">
                  <a:latin typeface="Tahoma" pitchFamily="34" charset="0"/>
                </a:rPr>
                <a:t>Team</a:t>
              </a:r>
            </a:p>
          </p:txBody>
        </p:sp>
        <p:sp>
          <p:nvSpPr>
            <p:cNvPr id="17418" name="AutoShape 15"/>
            <p:cNvSpPr>
              <a:spLocks noChangeArrowheads="1"/>
            </p:cNvSpPr>
            <p:nvPr/>
          </p:nvSpPr>
          <p:spPr bwMode="auto">
            <a:xfrm>
              <a:off x="144" y="3408"/>
              <a:ext cx="2160" cy="576"/>
            </a:xfrm>
            <a:prstGeom prst="roundRect">
              <a:avLst>
                <a:gd name="adj" fmla="val 16667"/>
              </a:avLst>
            </a:prstGeom>
            <a:solidFill>
              <a:schemeClr val="accent2"/>
            </a:solidFill>
            <a:ln w="9525">
              <a:solidFill>
                <a:schemeClr val="tx1"/>
              </a:solidFill>
              <a:round/>
              <a:headEnd/>
              <a:tailEnd/>
            </a:ln>
          </p:spPr>
          <p:txBody>
            <a:bodyPr wrap="none" anchor="ctr"/>
            <a:lstStyle/>
            <a:p>
              <a:pPr>
                <a:tabLst>
                  <a:tab pos="571500" algn="l"/>
                  <a:tab pos="1143000" algn="l"/>
                </a:tabLst>
              </a:pPr>
              <a:r>
                <a:rPr lang="en-US" sz="2000" dirty="0">
                  <a:solidFill>
                    <a:schemeClr val="bg1"/>
                  </a:solidFill>
                </a:rPr>
                <a:t>     		</a:t>
              </a:r>
              <a:r>
                <a:rPr lang="en-US" sz="1800" b="1" dirty="0">
                  <a:solidFill>
                    <a:schemeClr val="bg1"/>
                  </a:solidFill>
                </a:rPr>
                <a:t>GFEBS</a:t>
              </a:r>
            </a:p>
            <a:p>
              <a:pPr>
                <a:tabLst>
                  <a:tab pos="571500" algn="l"/>
                  <a:tab pos="1143000" algn="l"/>
                </a:tabLst>
              </a:pPr>
              <a:r>
                <a:rPr lang="en-US" sz="1800" dirty="0">
                  <a:solidFill>
                    <a:schemeClr val="bg1"/>
                  </a:solidFill>
                </a:rPr>
                <a:t>- Deployment	- Training	</a:t>
              </a:r>
            </a:p>
            <a:p>
              <a:pPr>
                <a:tabLst>
                  <a:tab pos="571500" algn="l"/>
                  <a:tab pos="1143000" algn="l"/>
                </a:tabLst>
              </a:pPr>
              <a:r>
                <a:rPr lang="en-US" sz="1800" dirty="0">
                  <a:solidFill>
                    <a:schemeClr val="bg1"/>
                  </a:solidFill>
                </a:rPr>
                <a:t>- O &amp; S		- Site Support</a:t>
              </a:r>
            </a:p>
          </p:txBody>
        </p:sp>
      </p:grpSp>
      <p:sp>
        <p:nvSpPr>
          <p:cNvPr id="14" name="Title 13"/>
          <p:cNvSpPr>
            <a:spLocks noGrp="1"/>
          </p:cNvSpPr>
          <p:nvPr>
            <p:ph type="title"/>
          </p:nvPr>
        </p:nvSpPr>
        <p:spPr/>
        <p:txBody>
          <a:bodyPr/>
          <a:lstStyle/>
          <a:p>
            <a:r>
              <a:rPr lang="en-US" dirty="0" smtClean="0"/>
              <a:t>Who are We?</a:t>
            </a:r>
            <a:endParaRPr lang="en-US" dirty="0"/>
          </a:p>
        </p:txBody>
      </p:sp>
      <p:sp>
        <p:nvSpPr>
          <p:cNvPr id="13" name="Slide Number Placeholder 12"/>
          <p:cNvSpPr>
            <a:spLocks noGrp="1"/>
          </p:cNvSpPr>
          <p:nvPr>
            <p:ph type="sldNum" sz="quarter" idx="10"/>
          </p:nvPr>
        </p:nvSpPr>
        <p:spPr/>
        <p:txBody>
          <a:bodyPr/>
          <a:lstStyle/>
          <a:p>
            <a:pPr>
              <a:defRPr/>
            </a:pPr>
            <a:fld id="{2A630903-0405-4385-947A-62A13C1F0ED5}"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1190625" y="228600"/>
            <a:ext cx="6734175" cy="808038"/>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Cost - Who’s Asking?</a:t>
            </a:r>
          </a:p>
        </p:txBody>
      </p:sp>
      <p:pic>
        <p:nvPicPr>
          <p:cNvPr id="4098" name="Picture 2" descr="http://www.gearfuse.com/wp-content/uploads/2008/11/pentagon2.jpg"/>
          <p:cNvPicPr>
            <a:picLocks noChangeAspect="1" noChangeArrowheads="1"/>
          </p:cNvPicPr>
          <p:nvPr/>
        </p:nvPicPr>
        <p:blipFill>
          <a:blip r:embed="rId3" cstate="print"/>
          <a:srcRect/>
          <a:stretch>
            <a:fillRect/>
          </a:stretch>
        </p:blipFill>
        <p:spPr bwMode="auto">
          <a:xfrm>
            <a:off x="6324600" y="1905000"/>
            <a:ext cx="2590800" cy="2082927"/>
          </a:xfrm>
          <a:prstGeom prst="rect">
            <a:avLst/>
          </a:prstGeom>
          <a:noFill/>
        </p:spPr>
      </p:pic>
      <p:sp>
        <p:nvSpPr>
          <p:cNvPr id="8" name="TextBox 7"/>
          <p:cNvSpPr txBox="1"/>
          <p:nvPr/>
        </p:nvSpPr>
        <p:spPr>
          <a:xfrm>
            <a:off x="609600" y="1524000"/>
            <a:ext cx="5638800" cy="3785652"/>
          </a:xfrm>
          <a:prstGeom prst="rect">
            <a:avLst/>
          </a:prstGeom>
          <a:noFill/>
        </p:spPr>
        <p:txBody>
          <a:bodyPr wrap="square" rtlCol="0">
            <a:spAutoFit/>
          </a:bodyPr>
          <a:lstStyle/>
          <a:p>
            <a:pPr marL="177800" indent="-177800">
              <a:buFont typeface="Arial" pitchFamily="34" charset="0"/>
              <a:buChar char="•"/>
            </a:pPr>
            <a:r>
              <a:rPr lang="en-US" sz="2400" dirty="0" smtClean="0">
                <a:latin typeface="+mj-lt"/>
              </a:rPr>
              <a:t>We need to process more recruits this year, how much additionally will that cost?</a:t>
            </a:r>
          </a:p>
          <a:p>
            <a:pPr marL="177800" indent="-177800">
              <a:buFont typeface="Arial" pitchFamily="34" charset="0"/>
              <a:buChar char="•"/>
            </a:pPr>
            <a:endParaRPr lang="en-US" sz="2400" dirty="0" smtClean="0">
              <a:latin typeface="+mj-lt"/>
            </a:endParaRPr>
          </a:p>
          <a:p>
            <a:pPr marL="177800" indent="-177800">
              <a:buFont typeface="Arial" pitchFamily="34" charset="0"/>
              <a:buChar char="•"/>
            </a:pPr>
            <a:r>
              <a:rPr lang="en-US" sz="2400" dirty="0" smtClean="0">
                <a:latin typeface="+mj-lt"/>
              </a:rPr>
              <a:t>Training needs to refresh soldiers fast than previously planned how will that change performance targets?</a:t>
            </a:r>
          </a:p>
          <a:p>
            <a:pPr marL="177800" indent="-177800">
              <a:buFont typeface="Arial" pitchFamily="34" charset="0"/>
              <a:buChar char="•"/>
            </a:pPr>
            <a:endParaRPr lang="en-US" sz="2400" dirty="0" smtClean="0">
              <a:latin typeface="+mj-lt"/>
            </a:endParaRPr>
          </a:p>
          <a:p>
            <a:pPr marL="177800" indent="-177800">
              <a:buFont typeface="Arial" pitchFamily="34" charset="0"/>
              <a:buChar char="•"/>
            </a:pPr>
            <a:r>
              <a:rPr lang="en-US" sz="2400" dirty="0" smtClean="0">
                <a:latin typeface="+mj-lt"/>
              </a:rPr>
              <a:t>How do our IT operations compare to the outside world?</a:t>
            </a:r>
            <a:endParaRPr lang="en-US" sz="2400" dirty="0">
              <a:latin typeface="+mj-lt"/>
            </a:endParaRPr>
          </a:p>
        </p:txBody>
      </p:sp>
      <p:sp>
        <p:nvSpPr>
          <p:cNvPr id="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304800" y="1219200"/>
            <a:ext cx="8610600" cy="4711700"/>
          </a:xfrm>
          <a:prstGeom prst="rect">
            <a:avLst/>
          </a:prstGeom>
          <a:noFill/>
          <a:ln w="9525">
            <a:noFill/>
            <a:miter lim="800000"/>
            <a:headEnd/>
            <a:tailEnd/>
          </a:ln>
        </p:spPr>
        <p:txBody>
          <a:bodyPr>
            <a:spAutoFit/>
          </a:bodyPr>
          <a:lstStyle/>
          <a:p>
            <a:pPr marL="171450" indent="-171450"/>
            <a:r>
              <a:rPr lang="en-US" sz="1800" b="1" u="sng" dirty="0">
                <a:solidFill>
                  <a:schemeClr val="accent2"/>
                </a:solidFill>
                <a:latin typeface="Arial" pitchFamily="34" charset="0"/>
              </a:rPr>
              <a:t>From Chief of Staff, </a:t>
            </a:r>
            <a:r>
              <a:rPr lang="en-US" sz="1800" b="1" u="sng" dirty="0" smtClean="0">
                <a:solidFill>
                  <a:schemeClr val="accent2"/>
                </a:solidFill>
                <a:latin typeface="Arial" pitchFamily="34" charset="0"/>
              </a:rPr>
              <a:t>Army 2009:</a:t>
            </a:r>
            <a:endParaRPr lang="en-US" sz="1800" b="1" u="sng" dirty="0">
              <a:solidFill>
                <a:schemeClr val="accent2"/>
              </a:solidFill>
              <a:latin typeface="Arial" pitchFamily="34" charset="0"/>
            </a:endParaRPr>
          </a:p>
          <a:p>
            <a:pPr marL="171450" indent="-171450">
              <a:lnSpc>
                <a:spcPct val="90000"/>
              </a:lnSpc>
              <a:buFontTx/>
              <a:buChar char="•"/>
            </a:pPr>
            <a:r>
              <a:rPr lang="en-US" sz="1600" b="1" dirty="0">
                <a:solidFill>
                  <a:schemeClr val="accent2"/>
                </a:solidFill>
                <a:latin typeface="Arial" pitchFamily="34" charset="0"/>
              </a:rPr>
              <a:t>Most Army processes lack a cross-functional focus and </a:t>
            </a:r>
            <a:r>
              <a:rPr lang="en-US" sz="1600" b="1" i="1" dirty="0">
                <a:solidFill>
                  <a:srgbClr val="008000"/>
                </a:solidFill>
                <a:latin typeface="Arial" pitchFamily="34" charset="0"/>
              </a:rPr>
              <a:t>cost-benefit analysis</a:t>
            </a:r>
            <a:r>
              <a:rPr lang="en-US" sz="1600" b="1" dirty="0">
                <a:solidFill>
                  <a:schemeClr val="accent2"/>
                </a:solidFill>
                <a:latin typeface="Arial" pitchFamily="34" charset="0"/>
              </a:rPr>
              <a:t> which leads to grossly inefficient application of resources.</a:t>
            </a:r>
          </a:p>
          <a:p>
            <a:pPr marL="171450" indent="-171450">
              <a:lnSpc>
                <a:spcPct val="90000"/>
              </a:lnSpc>
              <a:buFontTx/>
              <a:buChar char="•"/>
            </a:pPr>
            <a:endParaRPr lang="en-US" sz="1600" b="1" dirty="0">
              <a:solidFill>
                <a:schemeClr val="accent2"/>
              </a:solidFill>
              <a:latin typeface="Arial" pitchFamily="34" charset="0"/>
            </a:endParaRPr>
          </a:p>
          <a:p>
            <a:pPr marL="171450" indent="-171450">
              <a:lnSpc>
                <a:spcPct val="90000"/>
              </a:lnSpc>
              <a:buFontTx/>
              <a:buChar char="•"/>
            </a:pPr>
            <a:r>
              <a:rPr lang="en-US" sz="1600" b="1" dirty="0">
                <a:solidFill>
                  <a:schemeClr val="accent2"/>
                </a:solidFill>
                <a:latin typeface="Arial" pitchFamily="34" charset="0"/>
              </a:rPr>
              <a:t>Large budgets in the past few years have produced a </a:t>
            </a:r>
            <a:r>
              <a:rPr lang="en-US" sz="1600" b="1" i="1" dirty="0">
                <a:solidFill>
                  <a:srgbClr val="008000"/>
                </a:solidFill>
                <a:latin typeface="Arial" pitchFamily="34" charset="0"/>
              </a:rPr>
              <a:t>consumption-based culture that focuses on accomplishing missions</a:t>
            </a:r>
            <a:r>
              <a:rPr lang="en-US" sz="1600" b="1" dirty="0">
                <a:solidFill>
                  <a:schemeClr val="accent2"/>
                </a:solidFill>
                <a:latin typeface="Arial" pitchFamily="34" charset="0"/>
              </a:rPr>
              <a:t> without concern for more efficient delivery of capabilities.</a:t>
            </a:r>
            <a:r>
              <a:rPr lang="en-US" sz="1700" b="1" dirty="0">
                <a:solidFill>
                  <a:schemeClr val="accent2"/>
                </a:solidFill>
                <a:latin typeface="Arial" pitchFamily="34" charset="0"/>
              </a:rPr>
              <a:t>   </a:t>
            </a:r>
          </a:p>
          <a:p>
            <a:pPr marL="171450" indent="-171450">
              <a:buFontTx/>
              <a:buChar char="•"/>
            </a:pPr>
            <a:endParaRPr lang="en-US" sz="1700" b="1" dirty="0">
              <a:solidFill>
                <a:schemeClr val="accent2"/>
              </a:solidFill>
              <a:latin typeface="Arial" pitchFamily="34" charset="0"/>
            </a:endParaRPr>
          </a:p>
          <a:p>
            <a:pPr marL="171450" indent="-171450"/>
            <a:r>
              <a:rPr lang="en-US" sz="1800" b="1" u="sng" dirty="0">
                <a:solidFill>
                  <a:schemeClr val="accent2"/>
                </a:solidFill>
                <a:latin typeface="Arial" pitchFamily="34" charset="0"/>
              </a:rPr>
              <a:t>From 2008 Army Posture Statement:</a:t>
            </a:r>
          </a:p>
          <a:p>
            <a:pPr marL="171450" indent="-171450">
              <a:buFontTx/>
              <a:buChar char="•"/>
            </a:pPr>
            <a:r>
              <a:rPr lang="en-US" sz="1600" b="1" dirty="0">
                <a:solidFill>
                  <a:schemeClr val="accent2"/>
                </a:solidFill>
                <a:latin typeface="Arial" pitchFamily="34" charset="0"/>
              </a:rPr>
              <a:t>Integral to achieving our goals is the development of an </a:t>
            </a:r>
            <a:r>
              <a:rPr lang="en-US" sz="1600" b="1" i="1" dirty="0">
                <a:solidFill>
                  <a:srgbClr val="008000"/>
                </a:solidFill>
                <a:latin typeface="Arial" pitchFamily="34" charset="0"/>
              </a:rPr>
              <a:t>Army-wide cost-management culture</a:t>
            </a:r>
            <a:r>
              <a:rPr lang="en-US" sz="1600" b="1" dirty="0">
                <a:solidFill>
                  <a:schemeClr val="accent2"/>
                </a:solidFill>
                <a:latin typeface="Arial" pitchFamily="34" charset="0"/>
              </a:rPr>
              <a:t> in which leaders better understand the </a:t>
            </a:r>
            <a:r>
              <a:rPr lang="en-US" sz="1600" b="1" i="1" dirty="0">
                <a:solidFill>
                  <a:srgbClr val="008000"/>
                </a:solidFill>
                <a:latin typeface="Arial" pitchFamily="34" charset="0"/>
              </a:rPr>
              <a:t>full cost</a:t>
            </a:r>
            <a:r>
              <a:rPr lang="en-US" sz="1600" b="1" dirty="0">
                <a:solidFill>
                  <a:schemeClr val="accent2"/>
                </a:solidFill>
                <a:latin typeface="Arial" pitchFamily="34" charset="0"/>
              </a:rPr>
              <a:t> of the capabilities they use and provide and incorporate cost considerations into their planning and decision-making. This approach will enable us to achieve readiness and performance objectives more efficiently.</a:t>
            </a:r>
          </a:p>
          <a:p>
            <a:pPr marL="171450" indent="-171450"/>
            <a:endParaRPr lang="en-US" sz="1600" b="1" dirty="0">
              <a:solidFill>
                <a:schemeClr val="accent2"/>
              </a:solidFill>
              <a:latin typeface="Arial" pitchFamily="34" charset="0"/>
            </a:endParaRPr>
          </a:p>
          <a:p>
            <a:pPr marL="171450" indent="-171450"/>
            <a:r>
              <a:rPr lang="en-US" sz="1800" b="1" u="sng" dirty="0">
                <a:solidFill>
                  <a:schemeClr val="accent2"/>
                </a:solidFill>
                <a:latin typeface="Arial" pitchFamily="34" charset="0"/>
              </a:rPr>
              <a:t>From HONORABLE Nelson Ford, ASA (FM&amp;C):</a:t>
            </a:r>
          </a:p>
          <a:p>
            <a:pPr marL="171450" indent="-171450">
              <a:buFontTx/>
              <a:buChar char="•"/>
            </a:pPr>
            <a:r>
              <a:rPr lang="en-US" sz="1600" b="1" dirty="0">
                <a:solidFill>
                  <a:schemeClr val="accent2"/>
                </a:solidFill>
                <a:latin typeface="Arial" pitchFamily="34" charset="0"/>
              </a:rPr>
              <a:t>The cultural change that is essential to Army financial management, and without which all the other improvements will leave us short of achieving our goals, is the adoption and integration of </a:t>
            </a:r>
            <a:r>
              <a:rPr lang="en-US" sz="1600" b="1" i="1" dirty="0">
                <a:solidFill>
                  <a:srgbClr val="008000"/>
                </a:solidFill>
                <a:latin typeface="Arial" pitchFamily="34" charset="0"/>
              </a:rPr>
              <a:t>cost management</a:t>
            </a:r>
            <a:r>
              <a:rPr lang="en-US" sz="1600" b="1" dirty="0">
                <a:solidFill>
                  <a:schemeClr val="accent2"/>
                </a:solidFill>
                <a:latin typeface="Arial" pitchFamily="34" charset="0"/>
              </a:rPr>
              <a:t> into the Army culture.</a:t>
            </a:r>
          </a:p>
        </p:txBody>
      </p:sp>
      <p:sp>
        <p:nvSpPr>
          <p:cNvPr id="9" name="Title 8"/>
          <p:cNvSpPr>
            <a:spLocks noGrp="1"/>
          </p:cNvSpPr>
          <p:nvPr>
            <p:ph type="title"/>
          </p:nvPr>
        </p:nvSpPr>
        <p:spPr/>
        <p:txBody>
          <a:bodyPr/>
          <a:lstStyle/>
          <a:p>
            <a:r>
              <a:rPr lang="en-US" dirty="0" smtClean="0"/>
              <a:t>Cost Demands: Army Leadership</a:t>
            </a:r>
            <a:endParaRPr lang="en-US" dirty="0"/>
          </a:p>
        </p:txBody>
      </p:sp>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533400" y="1676400"/>
            <a:ext cx="8305800" cy="2362200"/>
          </a:xfrm>
          <a:prstGeom prst="rect">
            <a:avLst/>
          </a:prstGeom>
          <a:solidFill>
            <a:schemeClr val="accent1"/>
          </a:solidFill>
          <a:ln w="12700" cap="flat" cmpd="sng" algn="ctr">
            <a:solidFill>
              <a:schemeClr val="tx1"/>
            </a:solidFill>
            <a:prstDash val="solid"/>
            <a:round/>
            <a:headEnd type="none" w="med" len="med"/>
            <a:tailEnd type="none" w="med" len="med"/>
          </a:ln>
          <a:effectLst/>
        </p:spPr>
        <p:txBody>
          <a:bodyPr vert="horz" wrap="square" lIns="92075" tIns="0" rIns="92075" bIns="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
                <a:schemeClr val="tx1"/>
              </a:buClr>
              <a:buSzTx/>
              <a:buFontTx/>
              <a:buNone/>
              <a:tabLst/>
            </a:pPr>
            <a:endParaRPr kumimoji="0" lang="en-US" sz="3200" b="1" i="0" u="none" strike="noStrike" cap="none" normalizeH="0" baseline="0" smtClean="0">
              <a:ln>
                <a:noFill/>
              </a:ln>
              <a:solidFill>
                <a:schemeClr val="tx1"/>
              </a:solidFill>
              <a:effectLst/>
              <a:latin typeface="Arial" pitchFamily="34" charset="0"/>
            </a:endParaRPr>
          </a:p>
        </p:txBody>
      </p:sp>
      <p:sp>
        <p:nvSpPr>
          <p:cNvPr id="26627" name="Rectangle 3"/>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Cost Priorities - ASA(FM&amp;C)</a:t>
            </a:r>
          </a:p>
        </p:txBody>
      </p:sp>
      <p:sp>
        <p:nvSpPr>
          <p:cNvPr id="23" name="TextBox 22"/>
          <p:cNvSpPr txBox="1"/>
          <p:nvPr/>
        </p:nvSpPr>
        <p:spPr>
          <a:xfrm>
            <a:off x="609600" y="1752600"/>
            <a:ext cx="8001000" cy="3477875"/>
          </a:xfrm>
          <a:prstGeom prst="rect">
            <a:avLst/>
          </a:prstGeom>
          <a:noFill/>
        </p:spPr>
        <p:txBody>
          <a:bodyPr wrap="square" rtlCol="0">
            <a:spAutoFit/>
          </a:bodyPr>
          <a:lstStyle/>
          <a:p>
            <a:pPr marL="342900" indent="-342900">
              <a:buFontTx/>
              <a:buChar char="•"/>
              <a:tabLst>
                <a:tab pos="228600" algn="l"/>
              </a:tabLst>
            </a:pPr>
            <a:r>
              <a:rPr lang="en-US" sz="2000" b="1" dirty="0" smtClean="0">
                <a:latin typeface="Arial" pitchFamily="34" charset="0"/>
              </a:rPr>
              <a:t>Provide accurate, reliable, and timely financial information and integrated functional performance data to Army decision makers</a:t>
            </a:r>
          </a:p>
          <a:p>
            <a:pPr marL="342900" indent="-342900">
              <a:buFontTx/>
              <a:buChar char="•"/>
              <a:tabLst>
                <a:tab pos="228600" algn="l"/>
              </a:tabLst>
            </a:pPr>
            <a:r>
              <a:rPr lang="en-US" sz="2000" b="1" dirty="0" smtClean="0">
                <a:latin typeface="Arial" pitchFamily="34" charset="0"/>
              </a:rPr>
              <a:t>Improve Army accountability and enable full cost management</a:t>
            </a:r>
          </a:p>
          <a:p>
            <a:pPr marL="342900" indent="-342900">
              <a:buFontTx/>
              <a:buChar char="•"/>
              <a:tabLst>
                <a:tab pos="228600" algn="l"/>
              </a:tabLst>
            </a:pPr>
            <a:r>
              <a:rPr lang="en-US" sz="2000" b="1" dirty="0" smtClean="0">
                <a:latin typeface="Arial" pitchFamily="34" charset="0"/>
              </a:rPr>
              <a:t>Exchange information with customer and stakeholders</a:t>
            </a:r>
          </a:p>
          <a:p>
            <a:pPr marL="342900" indent="-342900">
              <a:buFontTx/>
              <a:buChar char="•"/>
              <a:tabLst>
                <a:tab pos="228600" algn="l"/>
              </a:tabLst>
            </a:pPr>
            <a:r>
              <a:rPr lang="en-US" sz="2000" b="1" dirty="0" smtClean="0">
                <a:latin typeface="Arial" pitchFamily="34" charset="0"/>
              </a:rPr>
              <a:t>Achieve efficiencies and operate effectively</a:t>
            </a:r>
          </a:p>
          <a:p>
            <a:pPr marL="342900" indent="-342900">
              <a:buFontTx/>
              <a:buChar char="•"/>
              <a:tabLst>
                <a:tab pos="228600" algn="l"/>
              </a:tabLst>
            </a:pPr>
            <a:endParaRPr lang="en-US" sz="2000" b="1" dirty="0" smtClean="0">
              <a:latin typeface="Arial" pitchFamily="34" charset="0"/>
            </a:endParaRPr>
          </a:p>
          <a:p>
            <a:pPr marL="342900" indent="-342900">
              <a:buFontTx/>
              <a:buChar char="•"/>
              <a:tabLst>
                <a:tab pos="228600" algn="l"/>
              </a:tabLst>
            </a:pPr>
            <a:r>
              <a:rPr lang="en-US" sz="2000" b="1" dirty="0" smtClean="0">
                <a:latin typeface="Arial" pitchFamily="34" charset="0"/>
              </a:rPr>
              <a:t>Enable the Army to receive and unqualified audit opinion on annual financial statements with respect to Army General Funds</a:t>
            </a:r>
            <a:endParaRPr lang="en-US" sz="2000" b="1" dirty="0">
              <a:latin typeface="Arial" pitchFamily="34" charset="0"/>
            </a:endParaRPr>
          </a:p>
        </p:txBody>
      </p:sp>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1190625" y="228600"/>
            <a:ext cx="6734175" cy="808038"/>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Cost - Who’s Asking?</a:t>
            </a:r>
          </a:p>
        </p:txBody>
      </p:sp>
      <p:pic>
        <p:nvPicPr>
          <p:cNvPr id="4102" name="Picture 6" descr="My Desk at Work by karbon69."/>
          <p:cNvPicPr>
            <a:picLocks noChangeAspect="1" noChangeArrowheads="1"/>
          </p:cNvPicPr>
          <p:nvPr/>
        </p:nvPicPr>
        <p:blipFill>
          <a:blip r:embed="rId3" cstate="print"/>
          <a:srcRect/>
          <a:stretch>
            <a:fillRect/>
          </a:stretch>
        </p:blipFill>
        <p:spPr bwMode="auto">
          <a:xfrm>
            <a:off x="381000" y="2362200"/>
            <a:ext cx="2743200" cy="2057401"/>
          </a:xfrm>
          <a:prstGeom prst="rect">
            <a:avLst/>
          </a:prstGeom>
          <a:noFill/>
        </p:spPr>
      </p:pic>
      <p:sp>
        <p:nvSpPr>
          <p:cNvPr id="8" name="TextBox 7"/>
          <p:cNvSpPr txBox="1"/>
          <p:nvPr/>
        </p:nvSpPr>
        <p:spPr>
          <a:xfrm>
            <a:off x="3276600" y="1371600"/>
            <a:ext cx="5562600" cy="4154984"/>
          </a:xfrm>
          <a:prstGeom prst="rect">
            <a:avLst/>
          </a:prstGeom>
          <a:noFill/>
        </p:spPr>
        <p:txBody>
          <a:bodyPr wrap="square" rtlCol="0">
            <a:spAutoFit/>
          </a:bodyPr>
          <a:lstStyle/>
          <a:p>
            <a:pPr marL="177800" indent="-177800">
              <a:buFont typeface="Arial" pitchFamily="34" charset="0"/>
              <a:buChar char="•"/>
            </a:pPr>
            <a:r>
              <a:rPr lang="en-US" sz="2400" dirty="0" smtClean="0">
                <a:latin typeface="+mj-lt"/>
              </a:rPr>
              <a:t>Congress is cutting our budget, how can I explain the resulting cut in service?</a:t>
            </a:r>
          </a:p>
          <a:p>
            <a:pPr marL="231775" indent="-231775">
              <a:buFont typeface="Arial" pitchFamily="34" charset="0"/>
              <a:buChar char="•"/>
            </a:pPr>
            <a:endParaRPr lang="en-US" sz="2400" dirty="0" smtClean="0">
              <a:latin typeface="+mj-lt"/>
            </a:endParaRPr>
          </a:p>
          <a:p>
            <a:pPr marL="231775" indent="-231775">
              <a:buFont typeface="Arial" pitchFamily="34" charset="0"/>
              <a:buChar char="•"/>
            </a:pPr>
            <a:r>
              <a:rPr lang="en-US" sz="2400" dirty="0" smtClean="0">
                <a:latin typeface="+mj-lt"/>
              </a:rPr>
              <a:t>Everyone wants increased speed at the same quality but how much does that speed cost?</a:t>
            </a:r>
          </a:p>
          <a:p>
            <a:pPr marL="231775" indent="-231775">
              <a:buFont typeface="Arial" pitchFamily="34" charset="0"/>
              <a:buChar char="•"/>
            </a:pPr>
            <a:endParaRPr lang="en-US" sz="2400" dirty="0" smtClean="0">
              <a:latin typeface="+mj-lt"/>
            </a:endParaRPr>
          </a:p>
          <a:p>
            <a:pPr marL="231775" indent="-231775">
              <a:buFont typeface="Arial" pitchFamily="34" charset="0"/>
              <a:buChar char="•"/>
            </a:pPr>
            <a:r>
              <a:rPr lang="en-US" sz="2400" dirty="0" smtClean="0">
                <a:latin typeface="+mj-lt"/>
              </a:rPr>
              <a:t>Hurricane relief diverted my resources, how can I explain the need for additional funding?</a:t>
            </a:r>
            <a:endParaRPr lang="en-US" sz="2400" dirty="0">
              <a:latin typeface="+mj-lt"/>
            </a:endParaRPr>
          </a:p>
        </p:txBody>
      </p:sp>
      <p:sp>
        <p:nvSpPr>
          <p:cNvPr id="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title"/>
          </p:nvPr>
        </p:nvSpPr>
        <p:spPr bwMode="auto">
          <a:xfrm>
            <a:off x="1190625" y="228600"/>
            <a:ext cx="6734175" cy="808038"/>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Cost - Who’s Asking?</a:t>
            </a:r>
          </a:p>
        </p:txBody>
      </p:sp>
      <p:pic>
        <p:nvPicPr>
          <p:cNvPr id="4102" name="Picture 6" descr="My Desk at Work by karbon69."/>
          <p:cNvPicPr>
            <a:picLocks noChangeAspect="1" noChangeArrowheads="1"/>
          </p:cNvPicPr>
          <p:nvPr/>
        </p:nvPicPr>
        <p:blipFill>
          <a:blip r:embed="rId3" cstate="print"/>
          <a:srcRect/>
          <a:stretch>
            <a:fillRect/>
          </a:stretch>
        </p:blipFill>
        <p:spPr bwMode="auto">
          <a:xfrm>
            <a:off x="1447800" y="4191000"/>
            <a:ext cx="2743200" cy="2057401"/>
          </a:xfrm>
          <a:prstGeom prst="rect">
            <a:avLst/>
          </a:prstGeom>
          <a:noFill/>
        </p:spPr>
      </p:pic>
      <p:pic>
        <p:nvPicPr>
          <p:cNvPr id="9" name="Picture 2" descr="http://www.gearfuse.com/wp-content/uploads/2008/11/pentagon2.jpg"/>
          <p:cNvPicPr>
            <a:picLocks noChangeAspect="1" noChangeArrowheads="1"/>
          </p:cNvPicPr>
          <p:nvPr/>
        </p:nvPicPr>
        <p:blipFill>
          <a:blip r:embed="rId4" cstate="print"/>
          <a:srcRect/>
          <a:stretch>
            <a:fillRect/>
          </a:stretch>
        </p:blipFill>
        <p:spPr bwMode="auto">
          <a:xfrm>
            <a:off x="5410200" y="2362200"/>
            <a:ext cx="2590800" cy="2082927"/>
          </a:xfrm>
          <a:prstGeom prst="rect">
            <a:avLst/>
          </a:prstGeom>
          <a:noFill/>
        </p:spPr>
      </p:pic>
      <p:pic>
        <p:nvPicPr>
          <p:cNvPr id="10" name="Picture 4" descr="http://www.treehugger.com/senate-climate-bill-progress.jpg"/>
          <p:cNvPicPr>
            <a:picLocks noChangeAspect="1" noChangeArrowheads="1"/>
          </p:cNvPicPr>
          <p:nvPr/>
        </p:nvPicPr>
        <p:blipFill>
          <a:blip r:embed="rId5" cstate="print">
            <a:lum/>
          </a:blip>
          <a:srcRect/>
          <a:stretch>
            <a:fillRect/>
          </a:stretch>
        </p:blipFill>
        <p:spPr bwMode="auto">
          <a:xfrm>
            <a:off x="304800" y="1905000"/>
            <a:ext cx="2819400" cy="1973581"/>
          </a:xfrm>
          <a:prstGeom prst="rect">
            <a:avLst/>
          </a:prstGeom>
          <a:noFill/>
        </p:spPr>
      </p:pic>
      <p:sp>
        <p:nvSpPr>
          <p:cNvPr id="11" name="TextBox 10"/>
          <p:cNvSpPr txBox="1"/>
          <p:nvPr/>
        </p:nvSpPr>
        <p:spPr>
          <a:xfrm>
            <a:off x="228600" y="1290935"/>
            <a:ext cx="8686800" cy="461665"/>
          </a:xfrm>
          <a:prstGeom prst="rect">
            <a:avLst/>
          </a:prstGeom>
          <a:noFill/>
        </p:spPr>
        <p:txBody>
          <a:bodyPr wrap="square" rtlCol="0">
            <a:spAutoFit/>
          </a:bodyPr>
          <a:lstStyle/>
          <a:p>
            <a:pPr marL="177800" indent="-177800"/>
            <a:r>
              <a:rPr lang="en-US" sz="2400" dirty="0" smtClean="0"/>
              <a:t>Regardless of who’s asking the cost question is being asked….</a:t>
            </a:r>
            <a:endParaRPr lang="en-US" sz="2400" dirty="0"/>
          </a:p>
        </p:txBody>
      </p:sp>
      <p:sp>
        <p:nvSpPr>
          <p:cNvPr id="12" name="TextBox 11"/>
          <p:cNvSpPr txBox="1"/>
          <p:nvPr/>
        </p:nvSpPr>
        <p:spPr>
          <a:xfrm>
            <a:off x="4343400" y="5105400"/>
            <a:ext cx="4800600" cy="461665"/>
          </a:xfrm>
          <a:prstGeom prst="rect">
            <a:avLst/>
          </a:prstGeom>
          <a:noFill/>
        </p:spPr>
        <p:txBody>
          <a:bodyPr wrap="square" rtlCol="0">
            <a:spAutoFit/>
          </a:bodyPr>
          <a:lstStyle/>
          <a:p>
            <a:r>
              <a:rPr lang="en-US" sz="2400" dirty="0" smtClean="0"/>
              <a:t>How can you answer when asked?</a:t>
            </a:r>
            <a:endParaRPr lang="en-US" sz="2400" dirty="0"/>
          </a:p>
        </p:txBody>
      </p:sp>
      <p:sp>
        <p:nvSpPr>
          <p:cNvPr id="13"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An Easy Definition of Cost</a:t>
            </a:r>
          </a:p>
        </p:txBody>
      </p:sp>
      <p:pic>
        <p:nvPicPr>
          <p:cNvPr id="8260" name="Picture 68" descr="MCj00787110000[1]"/>
          <p:cNvPicPr>
            <a:picLocks noChangeAspect="1" noChangeArrowheads="1"/>
          </p:cNvPicPr>
          <p:nvPr/>
        </p:nvPicPr>
        <p:blipFill>
          <a:blip r:embed="rId3" cstate="print"/>
          <a:srcRect/>
          <a:stretch>
            <a:fillRect/>
          </a:stretch>
        </p:blipFill>
        <p:spPr bwMode="auto">
          <a:xfrm>
            <a:off x="2209800" y="1905000"/>
            <a:ext cx="1905000" cy="3815191"/>
          </a:xfrm>
          <a:prstGeom prst="rect">
            <a:avLst/>
          </a:prstGeom>
          <a:noFill/>
          <a:ln w="9525">
            <a:noFill/>
            <a:miter lim="800000"/>
            <a:headEnd/>
            <a:tailEnd/>
          </a:ln>
        </p:spPr>
      </p:pic>
      <p:pic>
        <p:nvPicPr>
          <p:cNvPr id="13" name="Picture 6" descr="movie_run">
            <a:hlinkClick r:id="rId4" action="ppaction://hlinkfile"/>
          </p:cNvPr>
          <p:cNvPicPr>
            <a:picLocks noChangeAspect="1" noChangeArrowheads="1"/>
          </p:cNvPicPr>
          <p:nvPr/>
        </p:nvPicPr>
        <p:blipFill>
          <a:blip r:embed="rId5" cstate="print"/>
          <a:srcRect/>
          <a:stretch>
            <a:fillRect/>
          </a:stretch>
        </p:blipFill>
        <p:spPr bwMode="auto">
          <a:xfrm>
            <a:off x="4114800" y="2387600"/>
            <a:ext cx="3251200" cy="3251200"/>
          </a:xfrm>
          <a:prstGeom prst="rect">
            <a:avLst/>
          </a:prstGeom>
          <a:noFill/>
          <a:ln w="9525">
            <a:noFill/>
            <a:miter lim="800000"/>
            <a:headEnd/>
            <a:tailEnd/>
          </a:ln>
        </p:spPr>
      </p:pic>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An Easy Definition of Cost</a:t>
            </a:r>
          </a:p>
        </p:txBody>
      </p:sp>
      <p:sp>
        <p:nvSpPr>
          <p:cNvPr id="1945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sz="2400" dirty="0" smtClean="0"/>
              <a:t>…..”a </a:t>
            </a:r>
            <a:r>
              <a:rPr lang="en-US" sz="2400" b="1" i="1" dirty="0" smtClean="0"/>
              <a:t>cost</a:t>
            </a:r>
            <a:r>
              <a:rPr lang="en-US" sz="2400" dirty="0" smtClean="0"/>
              <a:t> is the value of money that has been used up to produce something”*</a:t>
            </a:r>
          </a:p>
        </p:txBody>
      </p:sp>
      <p:sp>
        <p:nvSpPr>
          <p:cNvPr id="19460" name="Text Box 6"/>
          <p:cNvSpPr txBox="1">
            <a:spLocks noChangeArrowheads="1"/>
          </p:cNvSpPr>
          <p:nvPr/>
        </p:nvSpPr>
        <p:spPr bwMode="auto">
          <a:xfrm>
            <a:off x="533400" y="6400800"/>
            <a:ext cx="2401888" cy="21272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dirty="0">
                <a:latin typeface="Arial" pitchFamily="34" charset="0"/>
              </a:rPr>
              <a:t>* en.wikipedia.com 11/26/09</a:t>
            </a:r>
          </a:p>
        </p:txBody>
      </p:sp>
      <p:pic>
        <p:nvPicPr>
          <p:cNvPr id="19461" name="Picture 58" descr="MPj04422940000[1]"/>
          <p:cNvPicPr>
            <a:picLocks noChangeAspect="1" noChangeArrowheads="1"/>
          </p:cNvPicPr>
          <p:nvPr/>
        </p:nvPicPr>
        <p:blipFill>
          <a:blip r:embed="rId3" cstate="print"/>
          <a:srcRect/>
          <a:stretch>
            <a:fillRect/>
          </a:stretch>
        </p:blipFill>
        <p:spPr bwMode="auto">
          <a:xfrm>
            <a:off x="838200" y="3200400"/>
            <a:ext cx="2981325" cy="1987550"/>
          </a:xfrm>
          <a:prstGeom prst="rect">
            <a:avLst/>
          </a:prstGeom>
          <a:noFill/>
          <a:ln w="9525">
            <a:noFill/>
            <a:miter lim="800000"/>
            <a:headEnd/>
            <a:tailEnd/>
          </a:ln>
        </p:spPr>
      </p:pic>
      <p:pic>
        <p:nvPicPr>
          <p:cNvPr id="19462" name="Picture 60" descr="MPj04429870000[1]"/>
          <p:cNvPicPr>
            <a:picLocks noChangeAspect="1" noChangeArrowheads="1"/>
          </p:cNvPicPr>
          <p:nvPr/>
        </p:nvPicPr>
        <p:blipFill>
          <a:blip r:embed="rId4" cstate="print"/>
          <a:srcRect t="19823" r="41519"/>
          <a:stretch>
            <a:fillRect/>
          </a:stretch>
        </p:blipFill>
        <p:spPr bwMode="auto">
          <a:xfrm>
            <a:off x="5943600" y="3124200"/>
            <a:ext cx="2214563" cy="2020888"/>
          </a:xfrm>
          <a:prstGeom prst="rect">
            <a:avLst/>
          </a:prstGeom>
          <a:noFill/>
          <a:ln w="9525">
            <a:noFill/>
            <a:miter lim="800000"/>
            <a:headEnd/>
            <a:tailEnd/>
          </a:ln>
        </p:spPr>
      </p:pic>
      <p:sp>
        <p:nvSpPr>
          <p:cNvPr id="19463" name="AutoShape 64"/>
          <p:cNvSpPr>
            <a:spLocks noChangeArrowheads="1"/>
          </p:cNvSpPr>
          <p:nvPr/>
        </p:nvSpPr>
        <p:spPr bwMode="auto">
          <a:xfrm>
            <a:off x="4191000" y="3810000"/>
            <a:ext cx="12954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12700" algn="ctr">
            <a:solidFill>
              <a:schemeClr val="hlink"/>
            </a:solidFill>
            <a:miter lim="800000"/>
            <a:headEnd/>
            <a:tailEnd/>
          </a:ln>
        </p:spPr>
        <p:txBody>
          <a:bodyPr wrap="none" lIns="92075" tIns="0" rIns="92075" bIns="0" anchor="ctr">
            <a:spAutoFit/>
          </a:bodyPr>
          <a:lstStyle/>
          <a:p>
            <a:endParaRPr lang="en-US"/>
          </a:p>
        </p:txBody>
      </p:sp>
      <p:sp>
        <p:nvSpPr>
          <p:cNvPr id="19464" name="Text Box 65"/>
          <p:cNvSpPr txBox="1">
            <a:spLocks noChangeArrowheads="1"/>
          </p:cNvSpPr>
          <p:nvPr/>
        </p:nvSpPr>
        <p:spPr bwMode="auto">
          <a:xfrm>
            <a:off x="6019800" y="5257800"/>
            <a:ext cx="1809750" cy="274638"/>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800" b="1">
                <a:latin typeface="Arial" pitchFamily="34" charset="0"/>
              </a:rPr>
              <a:t># Clean Dishes</a:t>
            </a:r>
          </a:p>
        </p:txBody>
      </p:sp>
      <p:pic>
        <p:nvPicPr>
          <p:cNvPr id="8260" name="Picture 68" descr="MCj00787110000[1]"/>
          <p:cNvPicPr>
            <a:picLocks noChangeAspect="1" noChangeArrowheads="1"/>
          </p:cNvPicPr>
          <p:nvPr/>
        </p:nvPicPr>
        <p:blipFill>
          <a:blip r:embed="rId5" cstate="print"/>
          <a:srcRect/>
          <a:stretch>
            <a:fillRect/>
          </a:stretch>
        </p:blipFill>
        <p:spPr bwMode="auto">
          <a:xfrm>
            <a:off x="4267200" y="3200400"/>
            <a:ext cx="1165225" cy="2333625"/>
          </a:xfrm>
          <a:prstGeom prst="rect">
            <a:avLst/>
          </a:prstGeom>
          <a:noFill/>
          <a:ln w="9525">
            <a:noFill/>
            <a:miter lim="800000"/>
            <a:headEnd/>
            <a:tailEnd/>
          </a:ln>
        </p:spPr>
      </p:pic>
      <p:sp>
        <p:nvSpPr>
          <p:cNvPr id="13"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260"/>
                                        </p:tgtEl>
                                        <p:attrNameLst>
                                          <p:attrName>style.visibility</p:attrName>
                                        </p:attrNameLst>
                                      </p:cBhvr>
                                      <p:to>
                                        <p:strVal val="visible"/>
                                      </p:to>
                                    </p:set>
                                    <p:anim calcmode="lin" valueType="num">
                                      <p:cBhvr additive="base">
                                        <p:cTn id="7" dur="1000" fill="hold"/>
                                        <p:tgtEl>
                                          <p:spTgt spid="8260"/>
                                        </p:tgtEl>
                                        <p:attrNameLst>
                                          <p:attrName>ppt_x</p:attrName>
                                        </p:attrNameLst>
                                      </p:cBhvr>
                                      <p:tavLst>
                                        <p:tav tm="0">
                                          <p:val>
                                            <p:strVal val="#ppt_x"/>
                                          </p:val>
                                        </p:tav>
                                        <p:tav tm="100000">
                                          <p:val>
                                            <p:strVal val="#ppt_x"/>
                                          </p:val>
                                        </p:tav>
                                      </p:tavLst>
                                    </p:anim>
                                    <p:anim calcmode="lin" valueType="num">
                                      <p:cBhvr additive="base">
                                        <p:cTn id="8" dur="1000" fill="hold"/>
                                        <p:tgtEl>
                                          <p:spTgt spid="826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Cost in More Detail</a:t>
            </a:r>
          </a:p>
        </p:txBody>
      </p:sp>
      <p:sp>
        <p:nvSpPr>
          <p:cNvPr id="20483" name="Text Box 4"/>
          <p:cNvSpPr txBox="1">
            <a:spLocks noChangeArrowheads="1"/>
          </p:cNvSpPr>
          <p:nvPr/>
        </p:nvSpPr>
        <p:spPr bwMode="auto">
          <a:xfrm>
            <a:off x="4876800" y="6248400"/>
            <a:ext cx="3389313" cy="21272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dirty="0">
                <a:latin typeface="Arial" pitchFamily="34" charset="0"/>
              </a:rPr>
              <a:t>* </a:t>
            </a:r>
            <a:r>
              <a:rPr lang="en-US" sz="1400" dirty="0">
                <a:latin typeface="Arial" pitchFamily="34" charset="0"/>
                <a:hlinkClick r:id="rId3"/>
              </a:rPr>
              <a:t>www.rcainstitute.com</a:t>
            </a:r>
            <a:r>
              <a:rPr lang="en-US" sz="1400" dirty="0">
                <a:latin typeface="Arial" pitchFamily="34" charset="0"/>
              </a:rPr>
              <a:t> - RCA Taxonomy</a:t>
            </a:r>
          </a:p>
        </p:txBody>
      </p:sp>
      <p:graphicFrame>
        <p:nvGraphicFramePr>
          <p:cNvPr id="178204" name="Group 28"/>
          <p:cNvGraphicFramePr>
            <a:graphicFrameLocks noGrp="1"/>
          </p:cNvGraphicFramePr>
          <p:nvPr/>
        </p:nvGraphicFramePr>
        <p:xfrm>
          <a:off x="381000" y="3933825"/>
          <a:ext cx="8229600" cy="2316480"/>
        </p:xfrm>
        <a:graphic>
          <a:graphicData uri="http://schemas.openxmlformats.org/drawingml/2006/table">
            <a:tbl>
              <a:tblPr/>
              <a:tblGrid>
                <a:gridCol w="8229600"/>
              </a:tblGrid>
              <a:tr h="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pitchFamily="34" charset="0"/>
                      </a:endParaRPr>
                    </a:p>
                  </a:txBody>
                  <a:tcPr marL="92075" marR="92075"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152400">
                <a:tc>
                  <a:txBody>
                    <a:bodyPr/>
                    <a:lstStyle/>
                    <a:p>
                      <a:pPr marL="0" marR="0" lvl="0" indent="0" algn="just" defTabSz="914400" rtl="0" eaLnBrk="0" fontAlgn="base" latinLnBrk="0" hangingPunct="0">
                        <a:lnSpc>
                          <a:spcPct val="100000"/>
                        </a:lnSpc>
                        <a:spcBef>
                          <a:spcPct val="0"/>
                        </a:spcBef>
                        <a:spcAft>
                          <a:spcPct val="0"/>
                        </a:spcAft>
                        <a:buClr>
                          <a:schemeClr val="tx1"/>
                        </a:buClr>
                        <a:buSzTx/>
                        <a:buFontTx/>
                        <a:buNone/>
                        <a:tabLst>
                          <a:tab pos="6080125" algn="l"/>
                        </a:tabLst>
                      </a:pPr>
                      <a:r>
                        <a:rPr kumimoji="0" lang="en-US" sz="24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“Cost </a:t>
                      </a:r>
                      <a:r>
                        <a:rPr kumimoji="0" lang="en-US" sz="24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is a monetary measure of the sacrifice associated with:</a:t>
                      </a:r>
                    </a:p>
                  </a:txBody>
                  <a:tcPr marL="92075" marR="92075"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04800">
                <a:tc>
                  <a:txBody>
                    <a:bodyPr/>
                    <a:lstStyle/>
                    <a:p>
                      <a:pPr marL="228600" marR="0" lvl="0" indent="-228600" algn="l" defTabSz="914400" rtl="0" eaLnBrk="0" fontAlgn="base" latinLnBrk="0" hangingPunct="0">
                        <a:lnSpc>
                          <a:spcPct val="100000"/>
                        </a:lnSpc>
                        <a:spcBef>
                          <a:spcPct val="0"/>
                        </a:spcBef>
                        <a:spcAft>
                          <a:spcPct val="0"/>
                        </a:spcAft>
                        <a:buClr>
                          <a:schemeClr val="tx1"/>
                        </a:buClr>
                        <a:buSzTx/>
                        <a:buFontTx/>
                        <a:buChar char="•"/>
                        <a:tabLst/>
                      </a:pP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expending </a:t>
                      </a: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 action="ppaction://noaction"/>
                        </a:rPr>
                        <a:t>resource functionality</a:t>
                      </a: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to achieve a specific </a:t>
                      </a: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hlinkClick r:id="rId4" action="ppaction://hlinksldjump"/>
                        </a:rPr>
                        <a:t>objective</a:t>
                      </a: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or</a:t>
                      </a:r>
                    </a:p>
                  </a:txBody>
                  <a:tcPr marL="92075" marR="92075"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04800">
                <a:tc>
                  <a:txBody>
                    <a:bodyPr/>
                    <a:lstStyle/>
                    <a:p>
                      <a:pPr marL="228600" marR="0" lvl="0" indent="-228600" algn="l" defTabSz="914400" rtl="0" eaLnBrk="0" fontAlgn="base" latinLnBrk="0" hangingPunct="0">
                        <a:lnSpc>
                          <a:spcPct val="100000"/>
                        </a:lnSpc>
                        <a:spcBef>
                          <a:spcPct val="0"/>
                        </a:spcBef>
                        <a:spcAft>
                          <a:spcPct val="0"/>
                        </a:spcAft>
                        <a:buClr>
                          <a:schemeClr val="tx1"/>
                        </a:buClr>
                        <a:buSzTx/>
                        <a:buFontTx/>
                        <a:buChar char="•"/>
                        <a:tabLst/>
                      </a:pP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utilizing </a:t>
                      </a:r>
                      <a:r>
                        <a:rPr kumimoji="0" lang="en-US" sz="2000" b="0" i="0" u="sng" strike="noStrike" cap="none" normalizeH="0" baseline="0" smtClean="0">
                          <a:ln>
                            <a:noFill/>
                          </a:ln>
                          <a:solidFill>
                            <a:schemeClr val="tx1"/>
                          </a:solidFill>
                          <a:effectLst/>
                          <a:latin typeface="Arial" pitchFamily="34" charset="0"/>
                          <a:ea typeface="Times New Roman" pitchFamily="18" charset="0"/>
                          <a:cs typeface="Arial" pitchFamily="34" charset="0"/>
                          <a:hlinkClick r:id="" action="ppaction://noaction"/>
                        </a:rPr>
                        <a:t>resource output</a:t>
                      </a:r>
                      <a:r>
                        <a:rPr kumimoji="0" lang="en-US" sz="2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 required to achieve a specific objective, or</a:t>
                      </a:r>
                    </a:p>
                  </a:txBody>
                  <a:tcPr marL="92075" marR="92075"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r h="304800">
                <a:tc>
                  <a:txBody>
                    <a:bodyPr/>
                    <a:lstStyle/>
                    <a:p>
                      <a:pPr marL="228600" marR="0" lvl="0" indent="-228600" algn="l" defTabSz="914400" rtl="0" eaLnBrk="0" fontAlgn="base" latinLnBrk="0" hangingPunct="0">
                        <a:lnSpc>
                          <a:spcPct val="100000"/>
                        </a:lnSpc>
                        <a:spcBef>
                          <a:spcPct val="0"/>
                        </a:spcBef>
                        <a:spcAft>
                          <a:spcPct val="0"/>
                        </a:spcAft>
                        <a:buClr>
                          <a:schemeClr val="tx1"/>
                        </a:buClr>
                        <a:buSzTx/>
                        <a:buFontTx/>
                        <a:buChar char="•"/>
                        <a:tabLst/>
                      </a:pPr>
                      <a:r>
                        <a:rPr kumimoji="0" lang="en-US"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provision of resource functionality or resource output while not using it.</a:t>
                      </a:r>
                    </a:p>
                  </a:txBody>
                  <a:tcPr marL="92075" marR="92075" marT="0" marB="0"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tr>
            </a:tbl>
          </a:graphicData>
        </a:graphic>
      </p:graphicFrame>
      <p:pic>
        <p:nvPicPr>
          <p:cNvPr id="20498" name="Picture 20" descr="MCj04403840000[1]"/>
          <p:cNvPicPr>
            <a:picLocks noChangeAspect="1" noChangeArrowheads="1"/>
          </p:cNvPicPr>
          <p:nvPr/>
        </p:nvPicPr>
        <p:blipFill>
          <a:blip r:embed="rId5" cstate="print"/>
          <a:srcRect/>
          <a:stretch>
            <a:fillRect/>
          </a:stretch>
        </p:blipFill>
        <p:spPr bwMode="auto">
          <a:xfrm>
            <a:off x="1066800" y="1524000"/>
            <a:ext cx="1143000" cy="1143000"/>
          </a:xfrm>
          <a:prstGeom prst="rect">
            <a:avLst/>
          </a:prstGeom>
          <a:noFill/>
          <a:ln w="9525">
            <a:noFill/>
            <a:miter lim="800000"/>
            <a:headEnd/>
            <a:tailEnd/>
          </a:ln>
        </p:spPr>
      </p:pic>
      <p:pic>
        <p:nvPicPr>
          <p:cNvPr id="20499" name="Picture 21" descr="MCj04413140000[1]"/>
          <p:cNvPicPr>
            <a:picLocks noChangeAspect="1" noChangeArrowheads="1"/>
          </p:cNvPicPr>
          <p:nvPr/>
        </p:nvPicPr>
        <p:blipFill>
          <a:blip r:embed="rId6" cstate="print"/>
          <a:srcRect/>
          <a:stretch>
            <a:fillRect/>
          </a:stretch>
        </p:blipFill>
        <p:spPr bwMode="auto">
          <a:xfrm>
            <a:off x="1143000" y="2971800"/>
            <a:ext cx="1143000" cy="1143000"/>
          </a:xfrm>
          <a:prstGeom prst="rect">
            <a:avLst/>
          </a:prstGeom>
          <a:noFill/>
          <a:ln w="9525">
            <a:noFill/>
            <a:miter lim="800000"/>
            <a:headEnd/>
            <a:tailEnd/>
          </a:ln>
        </p:spPr>
      </p:pic>
      <p:pic>
        <p:nvPicPr>
          <p:cNvPr id="20500" name="Picture 22" descr="MCj03911060000[1]"/>
          <p:cNvPicPr>
            <a:picLocks noChangeAspect="1" noChangeArrowheads="1"/>
          </p:cNvPicPr>
          <p:nvPr/>
        </p:nvPicPr>
        <p:blipFill>
          <a:blip r:embed="rId7" cstate="print"/>
          <a:srcRect/>
          <a:stretch>
            <a:fillRect/>
          </a:stretch>
        </p:blipFill>
        <p:spPr bwMode="auto">
          <a:xfrm>
            <a:off x="3657600" y="1524000"/>
            <a:ext cx="1087438" cy="1308100"/>
          </a:xfrm>
          <a:prstGeom prst="rect">
            <a:avLst/>
          </a:prstGeom>
          <a:noFill/>
          <a:ln w="9525">
            <a:noFill/>
            <a:miter lim="800000"/>
            <a:headEnd/>
            <a:tailEnd/>
          </a:ln>
        </p:spPr>
      </p:pic>
      <p:pic>
        <p:nvPicPr>
          <p:cNvPr id="20501" name="Picture 23" descr="MCj03012740000[1]"/>
          <p:cNvPicPr>
            <a:picLocks noChangeAspect="1" noChangeArrowheads="1"/>
          </p:cNvPicPr>
          <p:nvPr/>
        </p:nvPicPr>
        <p:blipFill>
          <a:blip r:embed="rId8" cstate="print"/>
          <a:srcRect/>
          <a:stretch>
            <a:fillRect/>
          </a:stretch>
        </p:blipFill>
        <p:spPr bwMode="auto">
          <a:xfrm>
            <a:off x="3733800" y="2971800"/>
            <a:ext cx="1020763" cy="1219200"/>
          </a:xfrm>
          <a:prstGeom prst="rect">
            <a:avLst/>
          </a:prstGeom>
          <a:noFill/>
          <a:ln w="9525">
            <a:noFill/>
            <a:miter lim="800000"/>
            <a:headEnd/>
            <a:tailEnd/>
          </a:ln>
        </p:spPr>
      </p:pic>
      <p:pic>
        <p:nvPicPr>
          <p:cNvPr id="20502" name="Picture 24" descr="MPj04429870000[1]"/>
          <p:cNvPicPr>
            <a:picLocks noChangeAspect="1" noChangeArrowheads="1"/>
          </p:cNvPicPr>
          <p:nvPr/>
        </p:nvPicPr>
        <p:blipFill>
          <a:blip r:embed="rId9" cstate="print"/>
          <a:srcRect t="19823" r="41519"/>
          <a:stretch>
            <a:fillRect/>
          </a:stretch>
        </p:blipFill>
        <p:spPr bwMode="auto">
          <a:xfrm>
            <a:off x="6396038" y="2362200"/>
            <a:ext cx="1223962" cy="1117600"/>
          </a:xfrm>
          <a:prstGeom prst="rect">
            <a:avLst/>
          </a:prstGeom>
          <a:noFill/>
          <a:ln w="9525">
            <a:noFill/>
            <a:miter lim="800000"/>
            <a:headEnd/>
            <a:tailEnd/>
          </a:ln>
        </p:spPr>
      </p:pic>
      <p:sp>
        <p:nvSpPr>
          <p:cNvPr id="20503" name="AutoShape 25"/>
          <p:cNvSpPr>
            <a:spLocks noChangeArrowheads="1"/>
          </p:cNvSpPr>
          <p:nvPr/>
        </p:nvSpPr>
        <p:spPr bwMode="auto">
          <a:xfrm>
            <a:off x="2211388" y="2439988"/>
            <a:ext cx="1293812" cy="987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12700" algn="ctr">
            <a:solidFill>
              <a:schemeClr val="hlink"/>
            </a:solidFill>
            <a:miter lim="800000"/>
            <a:headEnd/>
            <a:tailEnd/>
          </a:ln>
        </p:spPr>
        <p:txBody>
          <a:bodyPr lIns="92075" tIns="0" rIns="92075" bIns="0" anchor="ctr">
            <a:spAutoFit/>
          </a:bodyPr>
          <a:lstStyle/>
          <a:p>
            <a:endParaRPr lang="en-US"/>
          </a:p>
        </p:txBody>
      </p:sp>
      <p:sp>
        <p:nvSpPr>
          <p:cNvPr id="20504" name="AutoShape 26"/>
          <p:cNvSpPr>
            <a:spLocks noChangeArrowheads="1"/>
          </p:cNvSpPr>
          <p:nvPr/>
        </p:nvSpPr>
        <p:spPr bwMode="auto">
          <a:xfrm>
            <a:off x="4876800" y="2514600"/>
            <a:ext cx="1371600" cy="838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chemeClr val="folHlink"/>
          </a:solidFill>
          <a:ln w="12700" algn="ctr">
            <a:solidFill>
              <a:schemeClr val="hlink"/>
            </a:solidFill>
            <a:miter lim="800000"/>
            <a:headEnd/>
            <a:tailEnd/>
          </a:ln>
        </p:spPr>
        <p:txBody>
          <a:bodyPr lIns="92075" tIns="0" rIns="92075" bIns="0" anchor="ctr">
            <a:spAutoFit/>
          </a:bodyPr>
          <a:lstStyle/>
          <a:p>
            <a:endParaRPr lang="en-US"/>
          </a:p>
        </p:txBody>
      </p:sp>
      <p:sp>
        <p:nvSpPr>
          <p:cNvPr id="20505" name="Text Box 30"/>
          <p:cNvSpPr txBox="1">
            <a:spLocks noChangeArrowheads="1"/>
          </p:cNvSpPr>
          <p:nvPr/>
        </p:nvSpPr>
        <p:spPr bwMode="auto">
          <a:xfrm>
            <a:off x="2389188" y="2759075"/>
            <a:ext cx="1090612" cy="21272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b="1" dirty="0">
                <a:latin typeface="Arial" pitchFamily="34" charset="0"/>
              </a:rPr>
              <a:t>Resources</a:t>
            </a:r>
          </a:p>
        </p:txBody>
      </p:sp>
      <p:sp>
        <p:nvSpPr>
          <p:cNvPr id="20506" name="Text Box 31"/>
          <p:cNvSpPr txBox="1">
            <a:spLocks noChangeArrowheads="1"/>
          </p:cNvSpPr>
          <p:nvPr/>
        </p:nvSpPr>
        <p:spPr bwMode="auto">
          <a:xfrm>
            <a:off x="4995863" y="2698750"/>
            <a:ext cx="1100137" cy="425450"/>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b="1" dirty="0">
                <a:latin typeface="Arial" pitchFamily="34" charset="0"/>
              </a:rPr>
              <a:t>Resources</a:t>
            </a:r>
          </a:p>
          <a:p>
            <a:pPr algn="ctr">
              <a:buClr>
                <a:schemeClr val="tx1"/>
              </a:buClr>
            </a:pPr>
            <a:r>
              <a:rPr lang="en-US" sz="1400" b="1" dirty="0">
                <a:latin typeface="Arial" pitchFamily="34" charset="0"/>
              </a:rPr>
              <a:t>Consumed</a:t>
            </a:r>
          </a:p>
        </p:txBody>
      </p:sp>
      <p:sp>
        <p:nvSpPr>
          <p:cNvPr id="1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29"/>
          <p:cNvSpPr txBox="1">
            <a:spLocks noChangeArrowheads="1"/>
          </p:cNvSpPr>
          <p:nvPr/>
        </p:nvSpPr>
        <p:spPr bwMode="auto">
          <a:xfrm>
            <a:off x="1219200" y="228600"/>
            <a:ext cx="6705600" cy="492443"/>
          </a:xfrm>
          <a:prstGeom prst="rect">
            <a:avLst/>
          </a:prstGeom>
          <a:noFill/>
          <a:ln w="76200" cmpd="tri" algn="ctr">
            <a:noFill/>
            <a:miter lim="800000"/>
            <a:headEnd/>
            <a:tailEnd/>
          </a:ln>
        </p:spPr>
        <p:txBody>
          <a:bodyPr wrap="square" lIns="92075" tIns="0" rIns="92075" bIns="0">
            <a:spAutoFit/>
          </a:bodyPr>
          <a:lstStyle/>
          <a:p>
            <a:pPr algn="ctr">
              <a:buClr>
                <a:schemeClr val="tx1"/>
              </a:buClr>
            </a:pPr>
            <a:r>
              <a:rPr lang="en-US" sz="3200" b="1" dirty="0" smtClean="0">
                <a:latin typeface="+mn-lt"/>
              </a:rPr>
              <a:t>The Management </a:t>
            </a:r>
            <a:r>
              <a:rPr lang="en-US" sz="3200" b="1" dirty="0">
                <a:latin typeface="+mn-lt"/>
              </a:rPr>
              <a:t>Processes</a:t>
            </a:r>
          </a:p>
        </p:txBody>
      </p:sp>
      <p:sp>
        <p:nvSpPr>
          <p:cNvPr id="16388" name="Rectangle 31"/>
          <p:cNvSpPr>
            <a:spLocks noChangeArrowheads="1"/>
          </p:cNvSpPr>
          <p:nvPr/>
        </p:nvSpPr>
        <p:spPr bwMode="auto">
          <a:xfrm>
            <a:off x="1219200" y="1719263"/>
            <a:ext cx="6324600" cy="2743200"/>
          </a:xfrm>
          <a:prstGeom prst="rect">
            <a:avLst/>
          </a:prstGeom>
          <a:solidFill>
            <a:srgbClr val="CCFFCC"/>
          </a:solidFill>
          <a:ln w="19050">
            <a:solidFill>
              <a:schemeClr val="tx1"/>
            </a:solidFill>
            <a:miter lim="800000"/>
            <a:headEnd/>
            <a:tailEnd/>
          </a:ln>
        </p:spPr>
        <p:txBody>
          <a:bodyPr wrap="none" anchor="ctr"/>
          <a:lstStyle/>
          <a:p>
            <a:endParaRPr lang="en-US"/>
          </a:p>
        </p:txBody>
      </p:sp>
      <p:grpSp>
        <p:nvGrpSpPr>
          <p:cNvPr id="2" name="Group 42"/>
          <p:cNvGrpSpPr>
            <a:grpSpLocks/>
          </p:cNvGrpSpPr>
          <p:nvPr/>
        </p:nvGrpSpPr>
        <p:grpSpPr bwMode="auto">
          <a:xfrm>
            <a:off x="1665288" y="1955801"/>
            <a:ext cx="5580062" cy="2144712"/>
            <a:chOff x="1722" y="1387"/>
            <a:chExt cx="2916" cy="1074"/>
          </a:xfrm>
        </p:grpSpPr>
        <p:sp>
          <p:nvSpPr>
            <p:cNvPr id="16401" name="Rectangle 43"/>
            <p:cNvSpPr>
              <a:spLocks noChangeArrowheads="1"/>
            </p:cNvSpPr>
            <p:nvPr/>
          </p:nvSpPr>
          <p:spPr bwMode="auto">
            <a:xfrm>
              <a:off x="1722" y="1387"/>
              <a:ext cx="2916" cy="1074"/>
            </a:xfrm>
            <a:prstGeom prst="rect">
              <a:avLst/>
            </a:prstGeom>
            <a:solidFill>
              <a:srgbClr val="FFE8D1"/>
            </a:solidFill>
            <a:ln w="9525">
              <a:noFill/>
              <a:miter lim="800000"/>
              <a:headEnd/>
              <a:tailEnd/>
            </a:ln>
          </p:spPr>
          <p:txBody>
            <a:bodyPr wrap="none" anchor="ctr"/>
            <a:lstStyle/>
            <a:p>
              <a:endParaRPr lang="en-US"/>
            </a:p>
          </p:txBody>
        </p:sp>
        <p:sp>
          <p:nvSpPr>
            <p:cNvPr id="16402" name="Text Box 44"/>
            <p:cNvSpPr txBox="1">
              <a:spLocks noChangeArrowheads="1"/>
            </p:cNvSpPr>
            <p:nvPr/>
          </p:nvSpPr>
          <p:spPr bwMode="auto">
            <a:xfrm>
              <a:off x="1722" y="2163"/>
              <a:ext cx="2916" cy="168"/>
            </a:xfrm>
            <a:prstGeom prst="rect">
              <a:avLst/>
            </a:prstGeom>
            <a:noFill/>
            <a:ln w="9525">
              <a:noFill/>
              <a:miter lim="800000"/>
              <a:headEnd/>
              <a:tailEnd/>
            </a:ln>
          </p:spPr>
          <p:txBody>
            <a:bodyPr>
              <a:spAutoFit/>
            </a:bodyPr>
            <a:lstStyle/>
            <a:p>
              <a:pPr algn="ctr"/>
              <a:endParaRPr lang="en-US" sz="1600">
                <a:latin typeface="Tahoma" pitchFamily="34" charset="0"/>
              </a:endParaRPr>
            </a:p>
          </p:txBody>
        </p:sp>
      </p:grpSp>
      <p:cxnSp>
        <p:nvCxnSpPr>
          <p:cNvPr id="16393" name="Straight Arrow Connector 26"/>
          <p:cNvCxnSpPr>
            <a:cxnSpLocks noChangeShapeType="1"/>
          </p:cNvCxnSpPr>
          <p:nvPr/>
        </p:nvCxnSpPr>
        <p:spPr bwMode="auto">
          <a:xfrm flipV="1">
            <a:off x="1979613" y="3868738"/>
            <a:ext cx="3175" cy="685800"/>
          </a:xfrm>
          <a:prstGeom prst="straightConnector1">
            <a:avLst/>
          </a:prstGeom>
          <a:noFill/>
          <a:ln w="63500" algn="ctr">
            <a:solidFill>
              <a:schemeClr val="tx1"/>
            </a:solidFill>
            <a:round/>
            <a:headEnd/>
            <a:tailEnd type="arrow" w="med" len="med"/>
          </a:ln>
        </p:spPr>
      </p:cxnSp>
      <p:cxnSp>
        <p:nvCxnSpPr>
          <p:cNvPr id="16394" name="Straight Arrow Connector 27"/>
          <p:cNvCxnSpPr>
            <a:cxnSpLocks noChangeShapeType="1"/>
          </p:cNvCxnSpPr>
          <p:nvPr/>
        </p:nvCxnSpPr>
        <p:spPr bwMode="auto">
          <a:xfrm flipV="1">
            <a:off x="6704013" y="3868738"/>
            <a:ext cx="1587" cy="685800"/>
          </a:xfrm>
          <a:prstGeom prst="straightConnector1">
            <a:avLst/>
          </a:prstGeom>
          <a:noFill/>
          <a:ln w="63500" algn="ctr">
            <a:solidFill>
              <a:schemeClr val="tx1"/>
            </a:solidFill>
            <a:round/>
            <a:headEnd/>
            <a:tailEnd type="arrow" w="med" len="med"/>
          </a:ln>
        </p:spPr>
      </p:cxnSp>
      <p:cxnSp>
        <p:nvCxnSpPr>
          <p:cNvPr id="16395" name="Straight Arrow Connector 28"/>
          <p:cNvCxnSpPr>
            <a:cxnSpLocks noChangeShapeType="1"/>
          </p:cNvCxnSpPr>
          <p:nvPr/>
        </p:nvCxnSpPr>
        <p:spPr bwMode="auto">
          <a:xfrm flipV="1">
            <a:off x="4341813" y="3868738"/>
            <a:ext cx="1587" cy="685800"/>
          </a:xfrm>
          <a:prstGeom prst="straightConnector1">
            <a:avLst/>
          </a:prstGeom>
          <a:noFill/>
          <a:ln w="63500" algn="ctr">
            <a:solidFill>
              <a:schemeClr val="tx1"/>
            </a:solidFill>
            <a:round/>
            <a:headEnd/>
            <a:tailEnd type="arrow" w="med" len="med"/>
          </a:ln>
        </p:spPr>
      </p:cxnSp>
      <p:cxnSp>
        <p:nvCxnSpPr>
          <p:cNvPr id="27" name="Straight Connector 26"/>
          <p:cNvCxnSpPr/>
          <p:nvPr/>
        </p:nvCxnSpPr>
        <p:spPr>
          <a:xfrm flipV="1">
            <a:off x="533400" y="1109663"/>
            <a:ext cx="3581400" cy="3505200"/>
          </a:xfrm>
          <a:prstGeom prst="line">
            <a:avLst/>
          </a:prstGeom>
          <a:ln w="317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 name="Group 54"/>
          <p:cNvGrpSpPr>
            <a:grpSpLocks/>
          </p:cNvGrpSpPr>
          <p:nvPr/>
        </p:nvGrpSpPr>
        <p:grpSpPr bwMode="auto">
          <a:xfrm>
            <a:off x="1417638" y="2344738"/>
            <a:ext cx="5989637" cy="1157287"/>
            <a:chOff x="785" y="2938"/>
            <a:chExt cx="1855" cy="336"/>
          </a:xfrm>
          <a:solidFill>
            <a:schemeClr val="tx2">
              <a:lumMod val="40000"/>
              <a:lumOff val="60000"/>
            </a:schemeClr>
          </a:solidFill>
        </p:grpSpPr>
        <p:sp>
          <p:nvSpPr>
            <p:cNvPr id="45071" name="Oval 55"/>
            <p:cNvSpPr>
              <a:spLocks noChangeArrowheads="1"/>
            </p:cNvSpPr>
            <p:nvPr/>
          </p:nvSpPr>
          <p:spPr bwMode="auto">
            <a:xfrm>
              <a:off x="1409" y="2938"/>
              <a:ext cx="576" cy="336"/>
            </a:xfrm>
            <a:prstGeom prst="ellipse">
              <a:avLst/>
            </a:prstGeom>
            <a:grpFill/>
            <a:ln w="9525">
              <a:solidFill>
                <a:schemeClr val="tx1"/>
              </a:solidFill>
              <a:round/>
              <a:headEnd/>
              <a:tailEnd/>
            </a:ln>
          </p:spPr>
          <p:txBody>
            <a:bodyPr wrap="none" anchor="ctr"/>
            <a:lstStyle/>
            <a:p>
              <a:pPr>
                <a:defRPr/>
              </a:pPr>
              <a:endParaRPr lang="en-US"/>
            </a:p>
          </p:txBody>
        </p:sp>
        <p:grpSp>
          <p:nvGrpSpPr>
            <p:cNvPr id="4" name="Group 56"/>
            <p:cNvGrpSpPr>
              <a:grpSpLocks/>
            </p:cNvGrpSpPr>
            <p:nvPr/>
          </p:nvGrpSpPr>
          <p:grpSpPr bwMode="auto">
            <a:xfrm>
              <a:off x="785" y="2953"/>
              <a:ext cx="1855" cy="311"/>
              <a:chOff x="785" y="2976"/>
              <a:chExt cx="1855" cy="311"/>
            </a:xfrm>
            <a:grpFill/>
          </p:grpSpPr>
          <p:sp>
            <p:nvSpPr>
              <p:cNvPr id="45073" name="AutoShape 57"/>
              <p:cNvSpPr>
                <a:spLocks noChangeArrowheads="1"/>
              </p:cNvSpPr>
              <p:nvPr/>
            </p:nvSpPr>
            <p:spPr bwMode="auto">
              <a:xfrm>
                <a:off x="785" y="2976"/>
                <a:ext cx="576" cy="31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17 h 21600"/>
                  <a:gd name="T14" fmla="*/ 18900 w 21600"/>
                  <a:gd name="T15" fmla="*/ 1618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pFill/>
              <a:ln w="9525">
                <a:solidFill>
                  <a:schemeClr val="tx1"/>
                </a:solidFill>
                <a:miter lim="800000"/>
                <a:headEnd/>
                <a:tailEnd/>
              </a:ln>
            </p:spPr>
            <p:txBody>
              <a:bodyPr wrap="none" anchor="ctr"/>
              <a:lstStyle/>
              <a:p>
                <a:pPr algn="ctr">
                  <a:defRPr/>
                </a:pPr>
                <a:r>
                  <a:rPr lang="en-US" dirty="0"/>
                  <a:t>Inputs</a:t>
                </a:r>
              </a:p>
            </p:txBody>
          </p:sp>
          <p:sp>
            <p:nvSpPr>
              <p:cNvPr id="45074" name="Rectangle 58"/>
              <p:cNvSpPr>
                <a:spLocks noChangeArrowheads="1"/>
              </p:cNvSpPr>
              <p:nvPr/>
            </p:nvSpPr>
            <p:spPr bwMode="auto">
              <a:xfrm>
                <a:off x="1470" y="3033"/>
                <a:ext cx="415" cy="187"/>
              </a:xfrm>
              <a:prstGeom prst="rect">
                <a:avLst/>
              </a:prstGeom>
              <a:grpFill/>
              <a:ln w="9525">
                <a:noFill/>
                <a:miter lim="800000"/>
                <a:headEnd/>
                <a:tailEnd/>
              </a:ln>
            </p:spPr>
            <p:txBody>
              <a:bodyPr wrap="none">
                <a:spAutoFit/>
              </a:bodyPr>
              <a:lstStyle/>
              <a:p>
                <a:pPr algn="ctr">
                  <a:spcBef>
                    <a:spcPct val="100000"/>
                  </a:spcBef>
                  <a:defRPr/>
                </a:pPr>
                <a:r>
                  <a:rPr lang="en-US"/>
                  <a:t>Conversion</a:t>
                </a:r>
              </a:p>
              <a:p>
                <a:pPr algn="ctr">
                  <a:defRPr/>
                </a:pPr>
                <a:r>
                  <a:rPr lang="en-US"/>
                  <a:t>“Work”</a:t>
                </a:r>
              </a:p>
            </p:txBody>
          </p:sp>
          <p:sp>
            <p:nvSpPr>
              <p:cNvPr id="45075" name="AutoShape 59"/>
              <p:cNvSpPr>
                <a:spLocks noChangeArrowheads="1"/>
              </p:cNvSpPr>
              <p:nvPr/>
            </p:nvSpPr>
            <p:spPr bwMode="auto">
              <a:xfrm>
                <a:off x="2064" y="2976"/>
                <a:ext cx="576" cy="311"/>
              </a:xfrm>
              <a:custGeom>
                <a:avLst/>
                <a:gdLst>
                  <a:gd name="T0" fmla="*/ 0 w 21600"/>
                  <a:gd name="T1" fmla="*/ 0 h 21600"/>
                  <a:gd name="T2" fmla="*/ 0 w 21600"/>
                  <a:gd name="T3" fmla="*/ 0 h 21600"/>
                  <a:gd name="T4" fmla="*/ 0 w 21600"/>
                  <a:gd name="T5" fmla="*/ 0 h 21600"/>
                  <a:gd name="T6" fmla="*/ 0 w 21600"/>
                  <a:gd name="T7" fmla="*/ 0 h 21600"/>
                  <a:gd name="T8" fmla="*/ 17694720 60000 65536"/>
                  <a:gd name="T9" fmla="*/ 11796480 60000 65536"/>
                  <a:gd name="T10" fmla="*/ 5898240 60000 65536"/>
                  <a:gd name="T11" fmla="*/ 0 60000 65536"/>
                  <a:gd name="T12" fmla="*/ 3375 w 21600"/>
                  <a:gd name="T13" fmla="*/ 5417 h 21600"/>
                  <a:gd name="T14" fmla="*/ 18900 w 21600"/>
                  <a:gd name="T15" fmla="*/ 16183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pFill/>
              <a:ln w="9525">
                <a:solidFill>
                  <a:schemeClr val="tx1"/>
                </a:solidFill>
                <a:miter lim="800000"/>
                <a:headEnd/>
                <a:tailEnd/>
              </a:ln>
            </p:spPr>
            <p:txBody>
              <a:bodyPr wrap="none" anchor="ctr"/>
              <a:lstStyle/>
              <a:p>
                <a:pPr algn="ctr">
                  <a:defRPr/>
                </a:pPr>
                <a:r>
                  <a:rPr lang="en-US"/>
                  <a:t> Outputs</a:t>
                </a:r>
              </a:p>
            </p:txBody>
          </p:sp>
        </p:grpSp>
      </p:grpSp>
      <p:sp>
        <p:nvSpPr>
          <p:cNvPr id="16398" name="TextBox 31"/>
          <p:cNvSpPr txBox="1">
            <a:spLocks noChangeArrowheads="1"/>
          </p:cNvSpPr>
          <p:nvPr/>
        </p:nvSpPr>
        <p:spPr bwMode="auto">
          <a:xfrm>
            <a:off x="1828800" y="881063"/>
            <a:ext cx="1406154" cy="830997"/>
          </a:xfrm>
          <a:prstGeom prst="rect">
            <a:avLst/>
          </a:prstGeom>
          <a:noFill/>
          <a:ln w="9525">
            <a:noFill/>
            <a:miter lim="800000"/>
            <a:headEnd/>
            <a:tailEnd/>
          </a:ln>
        </p:spPr>
        <p:txBody>
          <a:bodyPr wrap="none">
            <a:spAutoFit/>
          </a:bodyPr>
          <a:lstStyle/>
          <a:p>
            <a:r>
              <a:rPr lang="en-US" sz="2400" dirty="0"/>
              <a:t>Resource </a:t>
            </a:r>
            <a:endParaRPr lang="en-US" sz="2400" dirty="0" smtClean="0"/>
          </a:p>
          <a:p>
            <a:r>
              <a:rPr lang="en-US" sz="2400" dirty="0" smtClean="0"/>
              <a:t>Managers</a:t>
            </a:r>
            <a:endParaRPr lang="en-US" sz="2400" dirty="0"/>
          </a:p>
        </p:txBody>
      </p:sp>
      <p:sp>
        <p:nvSpPr>
          <p:cNvPr id="16399" name="TextBox 32"/>
          <p:cNvSpPr txBox="1">
            <a:spLocks noChangeArrowheads="1"/>
          </p:cNvSpPr>
          <p:nvPr/>
        </p:nvSpPr>
        <p:spPr bwMode="auto">
          <a:xfrm>
            <a:off x="5105400" y="881063"/>
            <a:ext cx="1635384" cy="830997"/>
          </a:xfrm>
          <a:prstGeom prst="rect">
            <a:avLst/>
          </a:prstGeom>
          <a:noFill/>
          <a:ln w="9525">
            <a:noFill/>
            <a:miter lim="800000"/>
            <a:headEnd/>
            <a:tailEnd/>
          </a:ln>
        </p:spPr>
        <p:txBody>
          <a:bodyPr wrap="none">
            <a:spAutoFit/>
          </a:bodyPr>
          <a:lstStyle/>
          <a:p>
            <a:r>
              <a:rPr lang="en-US" sz="2400" dirty="0" smtClean="0"/>
              <a:t>Operational</a:t>
            </a:r>
          </a:p>
          <a:p>
            <a:r>
              <a:rPr lang="en-US" sz="2400" dirty="0" smtClean="0"/>
              <a:t> </a:t>
            </a:r>
            <a:r>
              <a:rPr lang="en-US" sz="2400" dirty="0"/>
              <a:t>Managers</a:t>
            </a:r>
          </a:p>
        </p:txBody>
      </p:sp>
      <p:sp>
        <p:nvSpPr>
          <p:cNvPr id="16400" name="TextBox 22"/>
          <p:cNvSpPr txBox="1">
            <a:spLocks noChangeArrowheads="1"/>
          </p:cNvSpPr>
          <p:nvPr/>
        </p:nvSpPr>
        <p:spPr bwMode="auto">
          <a:xfrm>
            <a:off x="1828800" y="1643063"/>
            <a:ext cx="533400" cy="769938"/>
          </a:xfrm>
          <a:prstGeom prst="rect">
            <a:avLst/>
          </a:prstGeom>
          <a:noFill/>
          <a:ln w="9525">
            <a:noFill/>
            <a:miter lim="800000"/>
            <a:headEnd/>
            <a:tailEnd/>
          </a:ln>
        </p:spPr>
        <p:txBody>
          <a:bodyPr>
            <a:spAutoFit/>
          </a:bodyPr>
          <a:lstStyle/>
          <a:p>
            <a:r>
              <a:rPr lang="en-US" sz="4400" b="1"/>
              <a:t>$</a:t>
            </a:r>
          </a:p>
        </p:txBody>
      </p:sp>
      <p:sp>
        <p:nvSpPr>
          <p:cNvPr id="28" name="Footer Placeholder 3"/>
          <p:cNvSpPr txBox="1">
            <a:spLocks noGrp="1"/>
          </p:cNvSpPr>
          <p:nvPr/>
        </p:nvSpPr>
        <p:spPr bwMode="auto">
          <a:xfrm>
            <a:off x="190500" y="6561138"/>
            <a:ext cx="8763000" cy="236537"/>
          </a:xfrm>
          <a:prstGeom prst="rect">
            <a:avLst/>
          </a:prstGeom>
          <a:noFill/>
          <a:ln>
            <a:miter lim="800000"/>
            <a:headEnd/>
            <a:tailEnd/>
          </a:ln>
        </p:spPr>
        <p:txBody>
          <a:bodyPr/>
          <a:lstStyle/>
          <a:p>
            <a:pPr>
              <a:tabLst>
                <a:tab pos="8572500" algn="r"/>
              </a:tabLst>
              <a:defRPr/>
            </a:pPr>
            <a:r>
              <a:rPr lang="en-US" sz="1300">
                <a:solidFill>
                  <a:srgbClr val="FFFFFF"/>
                </a:solidFill>
                <a:latin typeface="+mn-lt"/>
                <a:ea typeface="ＭＳ Ｐゴシック" pitchFamily="1" charset="-128"/>
                <a:cs typeface="+mn-cs"/>
              </a:rPr>
              <a:t>	</a:t>
            </a:r>
            <a:fld id="{FAB229D6-10FC-447C-A377-0A6676802278}" type="slidenum">
              <a:rPr lang="en-US" sz="1300">
                <a:solidFill>
                  <a:srgbClr val="FFFFFF"/>
                </a:solidFill>
                <a:latin typeface="+mn-lt"/>
                <a:ea typeface="ＭＳ Ｐゴシック" pitchFamily="1" charset="-128"/>
                <a:cs typeface="+mn-cs"/>
              </a:rPr>
              <a:pPr>
                <a:tabLst>
                  <a:tab pos="8572500" algn="r"/>
                </a:tabLst>
                <a:defRPr/>
              </a:pPr>
              <a:t>28</a:t>
            </a:fld>
            <a:endParaRPr lang="en-US" sz="1300">
              <a:solidFill>
                <a:srgbClr val="FFFFFF"/>
              </a:solidFill>
              <a:latin typeface="+mn-lt"/>
              <a:ea typeface="ＭＳ Ｐゴシック" pitchFamily="1" charset="-128"/>
              <a:cs typeface="+mn-cs"/>
            </a:endParaRPr>
          </a:p>
        </p:txBody>
      </p:sp>
      <p:sp>
        <p:nvSpPr>
          <p:cNvPr id="29" name="TextBox 21"/>
          <p:cNvSpPr txBox="1">
            <a:spLocks noChangeArrowheads="1"/>
          </p:cNvSpPr>
          <p:nvPr/>
        </p:nvSpPr>
        <p:spPr bwMode="auto">
          <a:xfrm>
            <a:off x="1295400" y="4614863"/>
            <a:ext cx="1339850" cy="2014537"/>
          </a:xfrm>
          <a:prstGeom prst="rect">
            <a:avLst/>
          </a:prstGeom>
          <a:noFill/>
          <a:ln w="9525">
            <a:noFill/>
            <a:miter lim="800000"/>
            <a:headEnd/>
            <a:tailEnd/>
          </a:ln>
        </p:spPr>
        <p:txBody>
          <a:bodyPr wrap="none">
            <a:spAutoFit/>
          </a:bodyPr>
          <a:lstStyle/>
          <a:p>
            <a:r>
              <a:rPr lang="en-US" sz="1800" u="sng" dirty="0">
                <a:latin typeface="Arial" pitchFamily="34" charset="0"/>
              </a:rPr>
              <a:t>Resources</a:t>
            </a:r>
            <a:r>
              <a:rPr lang="en-US" sz="1800" dirty="0">
                <a:latin typeface="Arial" pitchFamily="34" charset="0"/>
              </a:rPr>
              <a:t>:</a:t>
            </a:r>
          </a:p>
          <a:p>
            <a:r>
              <a:rPr lang="en-US" sz="1800" dirty="0">
                <a:latin typeface="Arial" pitchFamily="34" charset="0"/>
              </a:rPr>
              <a:t>Labor</a:t>
            </a:r>
          </a:p>
          <a:p>
            <a:r>
              <a:rPr lang="en-US" sz="1800" dirty="0">
                <a:latin typeface="Arial" pitchFamily="34" charset="0"/>
              </a:rPr>
              <a:t>Material</a:t>
            </a:r>
          </a:p>
          <a:p>
            <a:r>
              <a:rPr lang="en-US" sz="1800" dirty="0">
                <a:latin typeface="Arial" pitchFamily="34" charset="0"/>
              </a:rPr>
              <a:t>Equipment</a:t>
            </a:r>
          </a:p>
          <a:p>
            <a:r>
              <a:rPr lang="en-US" sz="1800" dirty="0">
                <a:latin typeface="Arial" pitchFamily="34" charset="0"/>
              </a:rPr>
              <a:t>Supplies</a:t>
            </a:r>
          </a:p>
          <a:p>
            <a:r>
              <a:rPr lang="en-US" sz="1800" dirty="0">
                <a:latin typeface="Arial" pitchFamily="34" charset="0"/>
              </a:rPr>
              <a:t>Contracts</a:t>
            </a:r>
          </a:p>
          <a:p>
            <a:r>
              <a:rPr lang="en-US" sz="1800" dirty="0">
                <a:latin typeface="Arial" pitchFamily="34" charset="0"/>
              </a:rPr>
              <a:t>Assets</a:t>
            </a:r>
          </a:p>
        </p:txBody>
      </p:sp>
      <p:sp>
        <p:nvSpPr>
          <p:cNvPr id="30" name="TextBox 23"/>
          <p:cNvSpPr txBox="1">
            <a:spLocks noChangeArrowheads="1"/>
          </p:cNvSpPr>
          <p:nvPr/>
        </p:nvSpPr>
        <p:spPr bwMode="auto">
          <a:xfrm>
            <a:off x="5873750" y="4691063"/>
            <a:ext cx="2978150" cy="1739900"/>
          </a:xfrm>
          <a:prstGeom prst="rect">
            <a:avLst/>
          </a:prstGeom>
          <a:noFill/>
          <a:ln w="9525">
            <a:noFill/>
            <a:miter lim="800000"/>
            <a:headEnd/>
            <a:tailEnd/>
          </a:ln>
        </p:spPr>
        <p:txBody>
          <a:bodyPr wrap="none">
            <a:spAutoFit/>
          </a:bodyPr>
          <a:lstStyle/>
          <a:p>
            <a:r>
              <a:rPr lang="en-US" sz="1800" u="sng" dirty="0">
                <a:latin typeface="Arial" pitchFamily="34" charset="0"/>
              </a:rPr>
              <a:t>Products Services</a:t>
            </a:r>
            <a:r>
              <a:rPr lang="en-US" sz="1800" dirty="0">
                <a:latin typeface="Arial" pitchFamily="34" charset="0"/>
              </a:rPr>
              <a:t>:</a:t>
            </a:r>
          </a:p>
          <a:p>
            <a:r>
              <a:rPr lang="en-US" sz="1800" dirty="0">
                <a:latin typeface="Arial" pitchFamily="34" charset="0"/>
              </a:rPr>
              <a:t>Courses</a:t>
            </a:r>
          </a:p>
          <a:p>
            <a:r>
              <a:rPr lang="en-US" sz="1800" dirty="0">
                <a:latin typeface="Arial" pitchFamily="34" charset="0"/>
              </a:rPr>
              <a:t>Services Support Programs</a:t>
            </a:r>
          </a:p>
          <a:p>
            <a:r>
              <a:rPr lang="en-US" sz="1800" dirty="0">
                <a:latin typeface="Arial" pitchFamily="34" charset="0"/>
              </a:rPr>
              <a:t>Tests </a:t>
            </a:r>
          </a:p>
          <a:p>
            <a:r>
              <a:rPr lang="en-US" sz="1800" dirty="0">
                <a:latin typeface="Arial" pitchFamily="34" charset="0"/>
              </a:rPr>
              <a:t>Research Projects</a:t>
            </a:r>
          </a:p>
          <a:p>
            <a:r>
              <a:rPr lang="en-US" sz="1800" dirty="0">
                <a:latin typeface="Arial" pitchFamily="34" charset="0"/>
              </a:rPr>
              <a:t>Training Events</a:t>
            </a:r>
          </a:p>
        </p:txBody>
      </p:sp>
      <p:sp>
        <p:nvSpPr>
          <p:cNvPr id="31" name="TextBox 24"/>
          <p:cNvSpPr txBox="1">
            <a:spLocks noChangeArrowheads="1"/>
          </p:cNvSpPr>
          <p:nvPr/>
        </p:nvSpPr>
        <p:spPr bwMode="auto">
          <a:xfrm>
            <a:off x="3048000" y="4890135"/>
            <a:ext cx="2590800" cy="1477328"/>
          </a:xfrm>
          <a:prstGeom prst="rect">
            <a:avLst/>
          </a:prstGeom>
          <a:noFill/>
          <a:ln w="9525">
            <a:noFill/>
            <a:miter lim="800000"/>
            <a:headEnd/>
            <a:tailEnd/>
          </a:ln>
        </p:spPr>
        <p:txBody>
          <a:bodyPr wrap="square">
            <a:spAutoFit/>
          </a:bodyPr>
          <a:lstStyle/>
          <a:p>
            <a:r>
              <a:rPr lang="en-US" sz="1800" dirty="0">
                <a:latin typeface="Arial" pitchFamily="34" charset="0"/>
              </a:rPr>
              <a:t>Work Performed by Organizations (Cost Centers) to Produce Products and Services for Customers</a:t>
            </a:r>
          </a:p>
        </p:txBody>
      </p:sp>
      <p:sp>
        <p:nvSpPr>
          <p:cNvPr id="25" name="Slide Number Placeholder 12"/>
          <p:cNvSpPr>
            <a:spLocks noGrp="1"/>
          </p:cNvSpPr>
          <p:nvPr>
            <p:ph type="sldNum" sz="quarter" idx="10"/>
          </p:nvPr>
        </p:nvSpPr>
        <p:spPr>
          <a:xfrm>
            <a:off x="6553200" y="6400800"/>
            <a:ext cx="2133600" cy="365125"/>
          </a:xfrm>
        </p:spPr>
        <p:txBody>
          <a:bodyPr/>
          <a:lstStyle/>
          <a:p>
            <a:pPr algn="r">
              <a:defRPr/>
            </a:pPr>
            <a:fld id="{2A630903-0405-4385-947A-62A13C1F0ED5}" type="slidenum">
              <a:rPr lang="en-US" smtClean="0"/>
              <a:pPr algn="r">
                <a:defRPr/>
              </a:pPr>
              <a:t>28</a:t>
            </a:fld>
            <a:endParaRPr lang="en-US"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5" name="AutoShape 2"/>
          <p:cNvSpPr>
            <a:spLocks noChangeArrowheads="1"/>
          </p:cNvSpPr>
          <p:nvPr/>
        </p:nvSpPr>
        <p:spPr bwMode="auto">
          <a:xfrm>
            <a:off x="3124200" y="4610100"/>
            <a:ext cx="3810000" cy="685800"/>
          </a:xfrm>
          <a:prstGeom prst="rightArrow">
            <a:avLst>
              <a:gd name="adj1" fmla="val 50000"/>
              <a:gd name="adj2" fmla="val 138889"/>
            </a:avLst>
          </a:prstGeom>
          <a:solidFill>
            <a:srgbClr val="FFFF99">
              <a:alpha val="89803"/>
            </a:srgbClr>
          </a:solidFill>
          <a:ln w="9525" algn="ctr">
            <a:noFill/>
            <a:miter lim="800000"/>
            <a:headEnd/>
            <a:tailEnd/>
          </a:ln>
        </p:spPr>
        <p:txBody>
          <a:bodyPr anchor="ctr">
            <a:spAutoFit/>
          </a:bodyPr>
          <a:lstStyle/>
          <a:p>
            <a:pPr algn="ctr">
              <a:buClr>
                <a:schemeClr val="tx1"/>
              </a:buClr>
            </a:pPr>
            <a:endParaRPr lang="en-US" sz="3200" b="1">
              <a:latin typeface="Arial" pitchFamily="34" charset="0"/>
            </a:endParaRPr>
          </a:p>
        </p:txBody>
      </p:sp>
      <p:sp>
        <p:nvSpPr>
          <p:cNvPr id="1036" name="AutoShape 3"/>
          <p:cNvSpPr>
            <a:spLocks noChangeArrowheads="1"/>
          </p:cNvSpPr>
          <p:nvPr/>
        </p:nvSpPr>
        <p:spPr bwMode="auto">
          <a:xfrm>
            <a:off x="3136900" y="5715000"/>
            <a:ext cx="3835400" cy="685800"/>
          </a:xfrm>
          <a:prstGeom prst="rightArrow">
            <a:avLst>
              <a:gd name="adj1" fmla="val 50000"/>
              <a:gd name="adj2" fmla="val 139815"/>
            </a:avLst>
          </a:prstGeom>
          <a:solidFill>
            <a:srgbClr val="FFFF99">
              <a:alpha val="89803"/>
            </a:srgbClr>
          </a:solidFill>
          <a:ln w="9525" algn="ctr">
            <a:noFill/>
            <a:miter lim="800000"/>
            <a:headEnd/>
            <a:tailEnd/>
          </a:ln>
        </p:spPr>
        <p:txBody>
          <a:bodyPr anchor="ctr">
            <a:spAutoFit/>
          </a:bodyPr>
          <a:lstStyle/>
          <a:p>
            <a:pPr algn="ctr">
              <a:buClr>
                <a:schemeClr val="tx1"/>
              </a:buClr>
            </a:pPr>
            <a:endParaRPr lang="en-US" sz="3200" b="1">
              <a:latin typeface="Arial" pitchFamily="34" charset="0"/>
            </a:endParaRPr>
          </a:p>
        </p:txBody>
      </p:sp>
      <p:sp>
        <p:nvSpPr>
          <p:cNvPr id="1037" name="AutoShape 4"/>
          <p:cNvSpPr>
            <a:spLocks noChangeArrowheads="1"/>
          </p:cNvSpPr>
          <p:nvPr/>
        </p:nvSpPr>
        <p:spPr bwMode="auto">
          <a:xfrm>
            <a:off x="3124200" y="3505200"/>
            <a:ext cx="3657600" cy="685800"/>
          </a:xfrm>
          <a:prstGeom prst="rightArrow">
            <a:avLst>
              <a:gd name="adj1" fmla="val 50000"/>
              <a:gd name="adj2" fmla="val 133333"/>
            </a:avLst>
          </a:prstGeom>
          <a:solidFill>
            <a:srgbClr val="FFFF99">
              <a:alpha val="89803"/>
            </a:srgbClr>
          </a:solidFill>
          <a:ln w="9525" algn="ctr">
            <a:noFill/>
            <a:miter lim="800000"/>
            <a:headEnd/>
            <a:tailEnd/>
          </a:ln>
        </p:spPr>
        <p:txBody>
          <a:bodyPr anchor="ctr">
            <a:spAutoFit/>
          </a:bodyPr>
          <a:lstStyle/>
          <a:p>
            <a:pPr algn="ctr">
              <a:buClr>
                <a:schemeClr val="tx1"/>
              </a:buClr>
            </a:pPr>
            <a:endParaRPr lang="en-US" sz="3200" b="1">
              <a:latin typeface="Arial" pitchFamily="34" charset="0"/>
            </a:endParaRPr>
          </a:p>
        </p:txBody>
      </p:sp>
      <p:sp>
        <p:nvSpPr>
          <p:cNvPr id="1038" name="AutoShape 5"/>
          <p:cNvSpPr>
            <a:spLocks noChangeArrowheads="1"/>
          </p:cNvSpPr>
          <p:nvPr/>
        </p:nvSpPr>
        <p:spPr bwMode="auto">
          <a:xfrm>
            <a:off x="3124200" y="2057400"/>
            <a:ext cx="3581400" cy="685800"/>
          </a:xfrm>
          <a:prstGeom prst="rightArrow">
            <a:avLst>
              <a:gd name="adj1" fmla="val 50000"/>
              <a:gd name="adj2" fmla="val 130556"/>
            </a:avLst>
          </a:prstGeom>
          <a:solidFill>
            <a:srgbClr val="FFFF99">
              <a:alpha val="89803"/>
            </a:srgbClr>
          </a:solidFill>
          <a:ln w="9525" algn="ctr">
            <a:noFill/>
            <a:miter lim="800000"/>
            <a:headEnd/>
            <a:tailEnd/>
          </a:ln>
        </p:spPr>
        <p:txBody>
          <a:bodyPr anchor="ctr">
            <a:spAutoFit/>
          </a:bodyPr>
          <a:lstStyle/>
          <a:p>
            <a:pPr algn="ctr">
              <a:buClr>
                <a:schemeClr val="tx1"/>
              </a:buClr>
            </a:pPr>
            <a:endParaRPr lang="en-US" sz="3200" b="1">
              <a:latin typeface="Arial" pitchFamily="34" charset="0"/>
            </a:endParaRPr>
          </a:p>
        </p:txBody>
      </p:sp>
      <p:sp>
        <p:nvSpPr>
          <p:cNvPr id="1039" name="AutoShape 6"/>
          <p:cNvSpPr>
            <a:spLocks noChangeArrowheads="1"/>
          </p:cNvSpPr>
          <p:nvPr/>
        </p:nvSpPr>
        <p:spPr bwMode="auto">
          <a:xfrm>
            <a:off x="2438400" y="1143000"/>
            <a:ext cx="4572000" cy="685800"/>
          </a:xfrm>
          <a:prstGeom prst="rightArrow">
            <a:avLst>
              <a:gd name="adj1" fmla="val 50000"/>
              <a:gd name="adj2" fmla="val 166667"/>
            </a:avLst>
          </a:prstGeom>
          <a:solidFill>
            <a:srgbClr val="FFFF99">
              <a:alpha val="89803"/>
            </a:srgbClr>
          </a:solidFill>
          <a:ln w="9525" algn="ctr">
            <a:noFill/>
            <a:miter lim="800000"/>
            <a:headEnd/>
            <a:tailEnd/>
          </a:ln>
        </p:spPr>
        <p:txBody>
          <a:bodyPr anchor="ctr">
            <a:spAutoFit/>
          </a:bodyPr>
          <a:lstStyle/>
          <a:p>
            <a:pPr algn="ctr">
              <a:buClr>
                <a:schemeClr val="tx1"/>
              </a:buClr>
            </a:pPr>
            <a:endParaRPr lang="en-US" sz="3200" b="1">
              <a:latin typeface="Arial" pitchFamily="34" charset="0"/>
            </a:endParaRPr>
          </a:p>
        </p:txBody>
      </p:sp>
      <p:sp>
        <p:nvSpPr>
          <p:cNvPr id="1040" name="Rectangle 7"/>
          <p:cNvSpPr>
            <a:spLocks noGrp="1" noChangeArrowheads="1"/>
          </p:cNvSpPr>
          <p:nvPr>
            <p:ph type="ctrTitle" idx="4294967295"/>
          </p:nvPr>
        </p:nvSpPr>
        <p:spPr bwMode="auto">
          <a:xfrm>
            <a:off x="1209675" y="228600"/>
            <a:ext cx="6705600" cy="984885"/>
          </a:xfrm>
          <a:prstGeom prst="rect">
            <a:avLst/>
          </a:prstGeom>
          <a:noFill/>
          <a:ln w="76200" cmpd="tri" algn="ctr">
            <a:miter lim="800000"/>
            <a:headEnd/>
            <a:tailEnd/>
          </a:ln>
        </p:spPr>
        <p:txBody>
          <a:bodyPr lIns="92075" tIns="0" rIns="92075" bIns="0">
            <a:spAutoFit/>
          </a:bodyPr>
          <a:lstStyle/>
          <a:p>
            <a:pPr eaLnBrk="1" hangingPunct="1">
              <a:buClr>
                <a:schemeClr val="tx1"/>
              </a:buClr>
            </a:pPr>
            <a:r>
              <a:rPr lang="en-US" sz="3200" dirty="0" smtClean="0"/>
              <a:t> Cost = Converting and Measurement of  Work</a:t>
            </a:r>
          </a:p>
        </p:txBody>
      </p:sp>
      <p:sp>
        <p:nvSpPr>
          <p:cNvPr id="1041" name="Rectangle 8"/>
          <p:cNvSpPr>
            <a:spLocks noGrp="1" noChangeArrowheads="1"/>
          </p:cNvSpPr>
          <p:nvPr>
            <p:ph type="subTitle" idx="4294967295"/>
          </p:nvPr>
        </p:nvSpPr>
        <p:spPr bwMode="auto">
          <a:xfrm>
            <a:off x="901700" y="1295400"/>
            <a:ext cx="5715000" cy="5397500"/>
          </a:xfrm>
          <a:prstGeom prst="rect">
            <a:avLst/>
          </a:prstGeom>
          <a:noFill/>
          <a:ln>
            <a:miter lim="800000"/>
            <a:headEnd/>
            <a:tailEnd/>
          </a:ln>
        </p:spPr>
        <p:txBody>
          <a:bodyPr/>
          <a:lstStyle/>
          <a:p>
            <a:pPr marL="0" indent="0" eaLnBrk="1" hangingPunct="1">
              <a:buFontTx/>
              <a:buNone/>
            </a:pPr>
            <a:r>
              <a:rPr lang="en-US" sz="1600" dirty="0" smtClean="0"/>
              <a:t>Cost Center</a:t>
            </a:r>
          </a:p>
          <a:p>
            <a:pPr marL="0" indent="0" eaLnBrk="1" hangingPunct="1">
              <a:buFontTx/>
              <a:buNone/>
            </a:pPr>
            <a:endParaRPr lang="en-US" sz="1600" dirty="0" smtClean="0"/>
          </a:p>
          <a:p>
            <a:pPr marL="0" indent="0" eaLnBrk="1" hangingPunct="1">
              <a:buFontTx/>
              <a:buNone/>
            </a:pPr>
            <a:endParaRPr lang="en-US" sz="1600" dirty="0" smtClean="0"/>
          </a:p>
          <a:p>
            <a:pPr marL="0" indent="0" eaLnBrk="1" hangingPunct="1">
              <a:buFontTx/>
              <a:buNone/>
            </a:pPr>
            <a:r>
              <a:rPr lang="en-US" sz="1600" dirty="0" smtClean="0"/>
              <a:t>Asset / Equipment</a:t>
            </a:r>
          </a:p>
          <a:p>
            <a:pPr marL="0" indent="0" eaLnBrk="1" hangingPunct="1">
              <a:buFontTx/>
              <a:buNone/>
            </a:pPr>
            <a:endParaRPr lang="en-US" sz="1600" dirty="0" smtClean="0"/>
          </a:p>
          <a:p>
            <a:pPr marL="0" indent="0" eaLnBrk="1" hangingPunct="1">
              <a:buFontTx/>
              <a:buNone/>
            </a:pPr>
            <a:endParaRPr lang="en-US" sz="1600" dirty="0" smtClean="0"/>
          </a:p>
          <a:p>
            <a:pPr marL="0" indent="0" eaLnBrk="1" hangingPunct="1">
              <a:buFontTx/>
              <a:buNone/>
            </a:pPr>
            <a:endParaRPr lang="en-US" sz="1600" dirty="0" smtClean="0"/>
          </a:p>
          <a:p>
            <a:pPr marL="0" indent="0" eaLnBrk="1" hangingPunct="1">
              <a:buFontTx/>
              <a:buNone/>
            </a:pPr>
            <a:endParaRPr lang="en-US" sz="1600" dirty="0" smtClean="0"/>
          </a:p>
          <a:p>
            <a:pPr marL="0" indent="0" eaLnBrk="1" hangingPunct="1">
              <a:buFontTx/>
              <a:buNone/>
            </a:pPr>
            <a:r>
              <a:rPr lang="en-US" sz="1600" dirty="0" smtClean="0"/>
              <a:t>Project / Program</a:t>
            </a:r>
          </a:p>
          <a:p>
            <a:pPr marL="0" indent="0" eaLnBrk="1" hangingPunct="1">
              <a:buFontTx/>
              <a:buNone/>
            </a:pPr>
            <a:endParaRPr lang="en-US" sz="1600" dirty="0" smtClean="0"/>
          </a:p>
          <a:p>
            <a:pPr marL="0" indent="0" eaLnBrk="1" hangingPunct="1">
              <a:buFontTx/>
              <a:buNone/>
            </a:pPr>
            <a:endParaRPr lang="en-US" sz="1600" dirty="0" smtClean="0"/>
          </a:p>
          <a:p>
            <a:pPr marL="0" indent="0" eaLnBrk="1" hangingPunct="1">
              <a:buFontTx/>
              <a:buNone/>
            </a:pPr>
            <a:r>
              <a:rPr lang="en-US" sz="1600" dirty="0" smtClean="0"/>
              <a:t>Internal Order </a:t>
            </a:r>
          </a:p>
          <a:p>
            <a:pPr marL="0" indent="0" eaLnBrk="1" hangingPunct="1">
              <a:buFontTx/>
              <a:buNone/>
            </a:pPr>
            <a:endParaRPr lang="en-US" sz="1600" dirty="0" smtClean="0"/>
          </a:p>
          <a:p>
            <a:pPr marL="0" indent="0" eaLnBrk="1" hangingPunct="1">
              <a:buFontTx/>
              <a:buNone/>
            </a:pPr>
            <a:endParaRPr lang="en-US" sz="1600" dirty="0" smtClean="0"/>
          </a:p>
          <a:p>
            <a:pPr marL="0" indent="0" eaLnBrk="1" hangingPunct="1">
              <a:buFontTx/>
              <a:buNone/>
            </a:pPr>
            <a:r>
              <a:rPr lang="en-US" sz="1600" dirty="0" smtClean="0"/>
              <a:t>WBS / Work Order</a:t>
            </a:r>
          </a:p>
          <a:p>
            <a:pPr marL="0" indent="0" eaLnBrk="1" hangingPunct="1">
              <a:buFontTx/>
              <a:buNone/>
            </a:pPr>
            <a:endParaRPr lang="en-US" sz="1600" dirty="0" smtClean="0"/>
          </a:p>
          <a:p>
            <a:pPr marL="0" indent="0" eaLnBrk="1" hangingPunct="1">
              <a:buFontTx/>
              <a:buNone/>
            </a:pPr>
            <a:endParaRPr lang="en-US" sz="2000" dirty="0" smtClean="0"/>
          </a:p>
        </p:txBody>
      </p:sp>
      <p:sp>
        <p:nvSpPr>
          <p:cNvPr id="1042" name="Text Box 9"/>
          <p:cNvSpPr txBox="1">
            <a:spLocks noChangeArrowheads="1"/>
          </p:cNvSpPr>
          <p:nvPr/>
        </p:nvSpPr>
        <p:spPr bwMode="auto">
          <a:xfrm>
            <a:off x="2438400" y="1333500"/>
            <a:ext cx="4419600" cy="336550"/>
          </a:xfrm>
          <a:prstGeom prst="rect">
            <a:avLst/>
          </a:prstGeom>
          <a:noFill/>
          <a:ln w="9525">
            <a:noFill/>
            <a:miter lim="800000"/>
            <a:headEnd/>
            <a:tailEnd/>
          </a:ln>
        </p:spPr>
        <p:txBody>
          <a:bodyPr>
            <a:spAutoFit/>
          </a:bodyPr>
          <a:lstStyle/>
          <a:p>
            <a:r>
              <a:rPr lang="en-US" sz="1600" b="1">
                <a:solidFill>
                  <a:schemeClr val="accent2"/>
                </a:solidFill>
                <a:latin typeface="Arial" pitchFamily="34" charset="0"/>
              </a:rPr>
              <a:t>Organization - Labor, Materials, Supplies</a:t>
            </a:r>
          </a:p>
        </p:txBody>
      </p:sp>
      <p:pic>
        <p:nvPicPr>
          <p:cNvPr id="1043" name="Picture 10" descr="MCj04103210000[1]"/>
          <p:cNvPicPr>
            <a:picLocks noChangeAspect="1" noChangeArrowheads="1"/>
          </p:cNvPicPr>
          <p:nvPr/>
        </p:nvPicPr>
        <p:blipFill>
          <a:blip r:embed="rId3" cstate="print"/>
          <a:srcRect/>
          <a:stretch>
            <a:fillRect/>
          </a:stretch>
        </p:blipFill>
        <p:spPr bwMode="auto">
          <a:xfrm>
            <a:off x="6873875" y="3506788"/>
            <a:ext cx="1050925" cy="531812"/>
          </a:xfrm>
          <a:prstGeom prst="rect">
            <a:avLst/>
          </a:prstGeom>
          <a:noFill/>
          <a:ln w="9525">
            <a:noFill/>
            <a:miter lim="800000"/>
            <a:headEnd/>
            <a:tailEnd/>
          </a:ln>
        </p:spPr>
      </p:pic>
      <p:sp>
        <p:nvSpPr>
          <p:cNvPr id="1044" name="Text Box 11"/>
          <p:cNvSpPr txBox="1">
            <a:spLocks noChangeArrowheads="1"/>
          </p:cNvSpPr>
          <p:nvPr/>
        </p:nvSpPr>
        <p:spPr bwMode="auto">
          <a:xfrm rot="-5400000">
            <a:off x="-902494" y="2221707"/>
            <a:ext cx="2566987"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Resources/Inputs</a:t>
            </a:r>
          </a:p>
        </p:txBody>
      </p:sp>
      <p:graphicFrame>
        <p:nvGraphicFramePr>
          <p:cNvPr id="3" name="Diagram 2"/>
          <p:cNvGraphicFramePr/>
          <p:nvPr/>
        </p:nvGraphicFramePr>
        <p:xfrm>
          <a:off x="7239000" y="1104900"/>
          <a:ext cx="1143000" cy="5715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45" name="Text Box 21"/>
          <p:cNvSpPr txBox="1">
            <a:spLocks noChangeArrowheads="1"/>
          </p:cNvSpPr>
          <p:nvPr/>
        </p:nvSpPr>
        <p:spPr bwMode="auto">
          <a:xfrm rot="-5400000">
            <a:off x="-419100" y="4610100"/>
            <a:ext cx="1447800" cy="457200"/>
          </a:xfrm>
          <a:prstGeom prst="rect">
            <a:avLst/>
          </a:prstGeom>
          <a:noFill/>
          <a:ln w="9525">
            <a:noFill/>
            <a:miter lim="800000"/>
            <a:headEnd/>
            <a:tailEnd/>
          </a:ln>
        </p:spPr>
        <p:txBody>
          <a:bodyPr>
            <a:spAutoFit/>
          </a:bodyPr>
          <a:lstStyle/>
          <a:p>
            <a:pPr>
              <a:spcBef>
                <a:spcPct val="50000"/>
              </a:spcBef>
            </a:pPr>
            <a:r>
              <a:rPr lang="en-US" sz="2400">
                <a:latin typeface="Arial" pitchFamily="34" charset="0"/>
              </a:rPr>
              <a:t>Outputs</a:t>
            </a:r>
          </a:p>
        </p:txBody>
      </p:sp>
      <p:grpSp>
        <p:nvGrpSpPr>
          <p:cNvPr id="2" name="Group 22"/>
          <p:cNvGrpSpPr>
            <a:grpSpLocks/>
          </p:cNvGrpSpPr>
          <p:nvPr/>
        </p:nvGrpSpPr>
        <p:grpSpPr bwMode="auto">
          <a:xfrm>
            <a:off x="6934200" y="2290763"/>
            <a:ext cx="685800" cy="681037"/>
            <a:chOff x="3984" y="1072"/>
            <a:chExt cx="671" cy="557"/>
          </a:xfrm>
        </p:grpSpPr>
        <p:pic>
          <p:nvPicPr>
            <p:cNvPr id="1061" name="Picture 23" descr="MCj04103470000[1]"/>
            <p:cNvPicPr>
              <a:picLocks noChangeAspect="1" noChangeArrowheads="1"/>
            </p:cNvPicPr>
            <p:nvPr/>
          </p:nvPicPr>
          <p:blipFill>
            <a:blip r:embed="rId9" cstate="print"/>
            <a:srcRect/>
            <a:stretch>
              <a:fillRect/>
            </a:stretch>
          </p:blipFill>
          <p:spPr bwMode="auto">
            <a:xfrm>
              <a:off x="3984" y="1104"/>
              <a:ext cx="671" cy="525"/>
            </a:xfrm>
            <a:prstGeom prst="rect">
              <a:avLst/>
            </a:prstGeom>
            <a:noFill/>
            <a:ln w="9525">
              <a:noFill/>
              <a:miter lim="800000"/>
              <a:headEnd/>
              <a:tailEnd/>
            </a:ln>
          </p:spPr>
        </p:pic>
        <p:sp>
          <p:nvSpPr>
            <p:cNvPr id="1062" name="Rectangle 24"/>
            <p:cNvSpPr>
              <a:spLocks noChangeArrowheads="1"/>
            </p:cNvSpPr>
            <p:nvPr/>
          </p:nvSpPr>
          <p:spPr bwMode="auto">
            <a:xfrm>
              <a:off x="4152" y="1072"/>
              <a:ext cx="288" cy="144"/>
            </a:xfrm>
            <a:prstGeom prst="rect">
              <a:avLst/>
            </a:prstGeom>
            <a:solidFill>
              <a:schemeClr val="bg1"/>
            </a:solidFill>
            <a:ln w="9525" algn="ctr">
              <a:noFill/>
              <a:miter lim="800000"/>
              <a:headEnd/>
              <a:tailEnd/>
            </a:ln>
          </p:spPr>
          <p:txBody>
            <a:bodyPr wrap="none" anchor="ctr">
              <a:spAutoFit/>
            </a:bodyPr>
            <a:lstStyle/>
            <a:p>
              <a:pPr algn="ctr">
                <a:buClr>
                  <a:schemeClr val="tx1"/>
                </a:buClr>
              </a:pPr>
              <a:endParaRPr lang="en-US" sz="3200" b="1">
                <a:latin typeface="Arial" pitchFamily="34" charset="0"/>
              </a:endParaRPr>
            </a:p>
          </p:txBody>
        </p:sp>
      </p:grpSp>
      <p:sp>
        <p:nvSpPr>
          <p:cNvPr id="1047" name="Text Box 25"/>
          <p:cNvSpPr txBox="1">
            <a:spLocks noChangeArrowheads="1"/>
          </p:cNvSpPr>
          <p:nvPr/>
        </p:nvSpPr>
        <p:spPr bwMode="auto">
          <a:xfrm>
            <a:off x="3200400" y="2254250"/>
            <a:ext cx="3124200" cy="336550"/>
          </a:xfrm>
          <a:prstGeom prst="rect">
            <a:avLst/>
          </a:prstGeom>
          <a:noFill/>
          <a:ln w="9525">
            <a:noFill/>
            <a:miter lim="800000"/>
            <a:headEnd/>
            <a:tailEnd/>
          </a:ln>
        </p:spPr>
        <p:txBody>
          <a:bodyPr>
            <a:spAutoFit/>
          </a:bodyPr>
          <a:lstStyle/>
          <a:p>
            <a:r>
              <a:rPr lang="en-US" sz="1600" b="1">
                <a:solidFill>
                  <a:schemeClr val="accent2"/>
                </a:solidFill>
                <a:latin typeface="Arial" pitchFamily="34" charset="0"/>
              </a:rPr>
              <a:t>Plant, Property &amp; Equipment</a:t>
            </a:r>
          </a:p>
        </p:txBody>
      </p:sp>
      <p:sp>
        <p:nvSpPr>
          <p:cNvPr id="1048" name="Text Box 26"/>
          <p:cNvSpPr txBox="1">
            <a:spLocks noChangeArrowheads="1"/>
          </p:cNvSpPr>
          <p:nvPr/>
        </p:nvSpPr>
        <p:spPr bwMode="auto">
          <a:xfrm>
            <a:off x="3124200" y="3702050"/>
            <a:ext cx="3657600" cy="336550"/>
          </a:xfrm>
          <a:prstGeom prst="rect">
            <a:avLst/>
          </a:prstGeom>
          <a:noFill/>
          <a:ln w="9525">
            <a:noFill/>
            <a:miter lim="800000"/>
            <a:headEnd/>
            <a:tailEnd/>
          </a:ln>
        </p:spPr>
        <p:txBody>
          <a:bodyPr>
            <a:spAutoFit/>
          </a:bodyPr>
          <a:lstStyle/>
          <a:p>
            <a:r>
              <a:rPr lang="en-US" sz="1600" b="1">
                <a:solidFill>
                  <a:schemeClr val="accent2"/>
                </a:solidFill>
                <a:latin typeface="Arial" pitchFamily="34" charset="0"/>
              </a:rPr>
              <a:t>Building Project, Weapon System</a:t>
            </a:r>
          </a:p>
        </p:txBody>
      </p:sp>
      <p:sp>
        <p:nvSpPr>
          <p:cNvPr id="1049" name="Text Box 27"/>
          <p:cNvSpPr txBox="1">
            <a:spLocks noChangeArrowheads="1"/>
          </p:cNvSpPr>
          <p:nvPr/>
        </p:nvSpPr>
        <p:spPr bwMode="auto">
          <a:xfrm>
            <a:off x="3276600" y="4800600"/>
            <a:ext cx="3276600" cy="336550"/>
          </a:xfrm>
          <a:prstGeom prst="rect">
            <a:avLst/>
          </a:prstGeom>
          <a:noFill/>
          <a:ln w="9525">
            <a:noFill/>
            <a:miter lim="800000"/>
            <a:headEnd/>
            <a:tailEnd/>
          </a:ln>
        </p:spPr>
        <p:txBody>
          <a:bodyPr>
            <a:spAutoFit/>
          </a:bodyPr>
          <a:lstStyle/>
          <a:p>
            <a:r>
              <a:rPr lang="en-US" sz="1600" b="1">
                <a:solidFill>
                  <a:schemeClr val="accent2"/>
                </a:solidFill>
                <a:latin typeface="Arial" pitchFamily="34" charset="0"/>
              </a:rPr>
              <a:t>Services, Events (SSP, Course)</a:t>
            </a:r>
          </a:p>
        </p:txBody>
      </p:sp>
      <p:sp>
        <p:nvSpPr>
          <p:cNvPr id="1050" name="Text Box 28"/>
          <p:cNvSpPr txBox="1">
            <a:spLocks noChangeArrowheads="1"/>
          </p:cNvSpPr>
          <p:nvPr/>
        </p:nvSpPr>
        <p:spPr bwMode="auto">
          <a:xfrm>
            <a:off x="3060700" y="5867400"/>
            <a:ext cx="4038600" cy="336550"/>
          </a:xfrm>
          <a:prstGeom prst="rect">
            <a:avLst/>
          </a:prstGeom>
          <a:noFill/>
          <a:ln w="9525">
            <a:noFill/>
            <a:miter lim="800000"/>
            <a:headEnd/>
            <a:tailEnd/>
          </a:ln>
        </p:spPr>
        <p:txBody>
          <a:bodyPr>
            <a:spAutoFit/>
          </a:bodyPr>
          <a:lstStyle/>
          <a:p>
            <a:r>
              <a:rPr lang="en-US" sz="1600" b="1">
                <a:solidFill>
                  <a:schemeClr val="accent2"/>
                </a:solidFill>
                <a:latin typeface="Arial" pitchFamily="34" charset="0"/>
              </a:rPr>
              <a:t>Job (Set of Tasks) – Maint &amp; Repair</a:t>
            </a:r>
          </a:p>
        </p:txBody>
      </p:sp>
      <p:sp>
        <p:nvSpPr>
          <p:cNvPr id="1051" name="AutoShape 29"/>
          <p:cNvSpPr>
            <a:spLocks/>
          </p:cNvSpPr>
          <p:nvPr/>
        </p:nvSpPr>
        <p:spPr bwMode="auto">
          <a:xfrm>
            <a:off x="609600" y="1333500"/>
            <a:ext cx="228600" cy="1447800"/>
          </a:xfrm>
          <a:prstGeom prst="leftBrace">
            <a:avLst>
              <a:gd name="adj1" fmla="val 52778"/>
              <a:gd name="adj2" fmla="val 50000"/>
            </a:avLst>
          </a:prstGeom>
          <a:noFill/>
          <a:ln w="22225">
            <a:solidFill>
              <a:schemeClr val="tx1"/>
            </a:solidFill>
            <a:round/>
            <a:headEnd/>
            <a:tailEnd/>
          </a:ln>
        </p:spPr>
        <p:txBody>
          <a:bodyPr wrap="none" anchor="ctr">
            <a:spAutoFit/>
          </a:bodyPr>
          <a:lstStyle/>
          <a:p>
            <a:pPr algn="ctr">
              <a:buClr>
                <a:schemeClr val="tx1"/>
              </a:buClr>
            </a:pPr>
            <a:endParaRPr lang="en-US" sz="3200" b="1">
              <a:latin typeface="Arial" pitchFamily="34" charset="0"/>
            </a:endParaRPr>
          </a:p>
        </p:txBody>
      </p:sp>
      <p:sp>
        <p:nvSpPr>
          <p:cNvPr id="1052" name="AutoShape 30"/>
          <p:cNvSpPr>
            <a:spLocks/>
          </p:cNvSpPr>
          <p:nvPr/>
        </p:nvSpPr>
        <p:spPr bwMode="auto">
          <a:xfrm>
            <a:off x="533400" y="3797300"/>
            <a:ext cx="381000" cy="2362200"/>
          </a:xfrm>
          <a:prstGeom prst="leftBrace">
            <a:avLst>
              <a:gd name="adj1" fmla="val 51667"/>
              <a:gd name="adj2" fmla="val 50000"/>
            </a:avLst>
          </a:prstGeom>
          <a:noFill/>
          <a:ln w="22225">
            <a:solidFill>
              <a:schemeClr val="tx1"/>
            </a:solidFill>
            <a:round/>
            <a:headEnd/>
            <a:tailEnd/>
          </a:ln>
        </p:spPr>
        <p:txBody>
          <a:bodyPr anchor="ctr">
            <a:spAutoFit/>
          </a:bodyPr>
          <a:lstStyle/>
          <a:p>
            <a:pPr algn="ctr">
              <a:buClr>
                <a:schemeClr val="tx1"/>
              </a:buClr>
            </a:pPr>
            <a:endParaRPr lang="en-US" sz="3200" b="1">
              <a:latin typeface="Arial" pitchFamily="34" charset="0"/>
            </a:endParaRPr>
          </a:p>
        </p:txBody>
      </p:sp>
      <p:pic>
        <p:nvPicPr>
          <p:cNvPr id="1053" name="Picture 32" descr="worker"/>
          <p:cNvPicPr>
            <a:picLocks noChangeAspect="1" noChangeArrowheads="1"/>
          </p:cNvPicPr>
          <p:nvPr/>
        </p:nvPicPr>
        <p:blipFill>
          <a:blip r:embed="rId10" cstate="print"/>
          <a:srcRect/>
          <a:stretch>
            <a:fillRect/>
          </a:stretch>
        </p:blipFill>
        <p:spPr bwMode="auto">
          <a:xfrm>
            <a:off x="7239000" y="5867400"/>
            <a:ext cx="609600" cy="609600"/>
          </a:xfrm>
          <a:prstGeom prst="rect">
            <a:avLst/>
          </a:prstGeom>
          <a:noFill/>
          <a:ln w="9525">
            <a:noFill/>
            <a:miter lim="800000"/>
            <a:headEnd/>
            <a:tailEnd/>
          </a:ln>
        </p:spPr>
      </p:pic>
      <p:pic>
        <p:nvPicPr>
          <p:cNvPr id="1054" name="Picture 33" descr="worker2"/>
          <p:cNvPicPr>
            <a:picLocks noChangeAspect="1" noChangeArrowheads="1"/>
          </p:cNvPicPr>
          <p:nvPr/>
        </p:nvPicPr>
        <p:blipFill>
          <a:blip r:embed="rId11" cstate="print"/>
          <a:srcRect/>
          <a:stretch>
            <a:fillRect/>
          </a:stretch>
        </p:blipFill>
        <p:spPr bwMode="auto">
          <a:xfrm>
            <a:off x="7696200" y="5715000"/>
            <a:ext cx="914400" cy="914400"/>
          </a:xfrm>
          <a:prstGeom prst="rect">
            <a:avLst/>
          </a:prstGeom>
          <a:noFill/>
          <a:ln w="9525">
            <a:noFill/>
            <a:miter lim="800000"/>
            <a:headEnd/>
            <a:tailEnd/>
          </a:ln>
        </p:spPr>
      </p:pic>
      <p:pic>
        <p:nvPicPr>
          <p:cNvPr id="1055" name="Picture 34" descr="surgeon2"/>
          <p:cNvPicPr>
            <a:picLocks noChangeAspect="1" noChangeArrowheads="1"/>
          </p:cNvPicPr>
          <p:nvPr/>
        </p:nvPicPr>
        <p:blipFill>
          <a:blip r:embed="rId12" cstate="print"/>
          <a:srcRect/>
          <a:stretch>
            <a:fillRect/>
          </a:stretch>
        </p:blipFill>
        <p:spPr bwMode="auto">
          <a:xfrm>
            <a:off x="7239000" y="4800600"/>
            <a:ext cx="609600" cy="609600"/>
          </a:xfrm>
          <a:prstGeom prst="rect">
            <a:avLst/>
          </a:prstGeom>
          <a:noFill/>
          <a:ln w="9525">
            <a:noFill/>
            <a:miter lim="800000"/>
            <a:headEnd/>
            <a:tailEnd/>
          </a:ln>
        </p:spPr>
      </p:pic>
      <p:pic>
        <p:nvPicPr>
          <p:cNvPr id="1056" name="Picture 35" descr="doctor"/>
          <p:cNvPicPr>
            <a:picLocks noChangeAspect="1" noChangeArrowheads="1"/>
          </p:cNvPicPr>
          <p:nvPr/>
        </p:nvPicPr>
        <p:blipFill>
          <a:blip r:embed="rId13" cstate="print"/>
          <a:srcRect/>
          <a:stretch>
            <a:fillRect/>
          </a:stretch>
        </p:blipFill>
        <p:spPr bwMode="auto">
          <a:xfrm>
            <a:off x="7696200" y="4572000"/>
            <a:ext cx="914400" cy="914400"/>
          </a:xfrm>
          <a:prstGeom prst="rect">
            <a:avLst/>
          </a:prstGeom>
          <a:noFill/>
          <a:ln w="9525">
            <a:noFill/>
            <a:miter lim="800000"/>
            <a:headEnd/>
            <a:tailEnd/>
          </a:ln>
        </p:spPr>
      </p:pic>
      <p:pic>
        <p:nvPicPr>
          <p:cNvPr id="1057" name="Picture 36" descr="factory"/>
          <p:cNvPicPr>
            <a:picLocks noChangeAspect="1" noChangeArrowheads="1"/>
          </p:cNvPicPr>
          <p:nvPr/>
        </p:nvPicPr>
        <p:blipFill>
          <a:blip r:embed="rId14" cstate="print"/>
          <a:srcRect/>
          <a:stretch>
            <a:fillRect/>
          </a:stretch>
        </p:blipFill>
        <p:spPr bwMode="auto">
          <a:xfrm>
            <a:off x="7696200" y="2057400"/>
            <a:ext cx="914400" cy="914400"/>
          </a:xfrm>
          <a:prstGeom prst="rect">
            <a:avLst/>
          </a:prstGeom>
          <a:noFill/>
          <a:ln w="9525">
            <a:noFill/>
            <a:miter lim="800000"/>
            <a:headEnd/>
            <a:tailEnd/>
          </a:ln>
        </p:spPr>
      </p:pic>
      <p:pic>
        <p:nvPicPr>
          <p:cNvPr id="1058" name="Picture 37" descr="houses"/>
          <p:cNvPicPr>
            <a:picLocks noChangeAspect="1" noChangeArrowheads="1"/>
          </p:cNvPicPr>
          <p:nvPr/>
        </p:nvPicPr>
        <p:blipFill>
          <a:blip r:embed="rId15" cstate="print"/>
          <a:srcRect/>
          <a:stretch>
            <a:fillRect/>
          </a:stretch>
        </p:blipFill>
        <p:spPr bwMode="auto">
          <a:xfrm>
            <a:off x="7924800" y="3276600"/>
            <a:ext cx="1066800" cy="1066800"/>
          </a:xfrm>
          <a:prstGeom prst="rect">
            <a:avLst/>
          </a:prstGeom>
          <a:noFill/>
          <a:ln w="9525">
            <a:noFill/>
            <a:miter lim="800000"/>
            <a:headEnd/>
            <a:tailEnd/>
          </a:ln>
        </p:spPr>
      </p:pic>
      <p:sp>
        <p:nvSpPr>
          <p:cNvPr id="29" name="Slide Number Placeholder 12"/>
          <p:cNvSpPr txBox="1">
            <a:spLocks/>
          </p:cNvSpPr>
          <p:nvPr/>
        </p:nvSpPr>
        <p:spPr>
          <a:xfrm>
            <a:off x="6705600" y="640080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715962"/>
          </a:xfrm>
        </p:spPr>
        <p:txBody>
          <a:bodyPr/>
          <a:lstStyle/>
          <a:p>
            <a:r>
              <a:rPr lang="en-US" dirty="0" smtClean="0"/>
              <a:t>DASA-CE Cost Mission</a:t>
            </a:r>
            <a:endParaRPr lang="en-US" dirty="0"/>
          </a:p>
        </p:txBody>
      </p:sp>
      <p:sp>
        <p:nvSpPr>
          <p:cNvPr id="7173" name="Slide Number Placeholder 4"/>
          <p:cNvSpPr>
            <a:spLocks noGrp="1"/>
          </p:cNvSpPr>
          <p:nvPr>
            <p:ph type="sldNum" sz="quarter" idx="10"/>
          </p:nvPr>
        </p:nvSpPr>
        <p:spPr/>
        <p:txBody>
          <a:bodyPr/>
          <a:lstStyle/>
          <a:p>
            <a:pPr>
              <a:defRPr/>
            </a:pPr>
            <a:endParaRPr lang="en-US" smtClean="0"/>
          </a:p>
          <a:p>
            <a:pPr>
              <a:defRPr/>
            </a:pPr>
            <a:fld id="{1B676722-4A0C-4A55-9F6A-BF6CDF5D8939}" type="slidenum">
              <a:rPr lang="en-US" smtClean="0"/>
              <a:pPr>
                <a:defRPr/>
              </a:pPr>
              <a:t>3</a:t>
            </a:fld>
            <a:endParaRPr lang="en-US" smtClean="0"/>
          </a:p>
        </p:txBody>
      </p:sp>
      <p:sp>
        <p:nvSpPr>
          <p:cNvPr id="10243" name="Content Placeholder 2"/>
          <p:cNvSpPr>
            <a:spLocks noGrp="1"/>
          </p:cNvSpPr>
          <p:nvPr>
            <p:ph idx="4294967295"/>
          </p:nvPr>
        </p:nvSpPr>
        <p:spPr>
          <a:xfrm>
            <a:off x="381000" y="1371600"/>
            <a:ext cx="8458200" cy="4114800"/>
          </a:xfrm>
          <a:prstGeom prst="rect">
            <a:avLst/>
          </a:prstGeom>
        </p:spPr>
        <p:txBody>
          <a:bodyPr/>
          <a:lstStyle/>
          <a:p>
            <a:pPr marL="0" indent="0" eaLnBrk="1" hangingPunct="1">
              <a:lnSpc>
                <a:spcPct val="80000"/>
              </a:lnSpc>
              <a:buFontTx/>
              <a:buNone/>
              <a:defRPr/>
            </a:pPr>
            <a:r>
              <a:rPr lang="en-US" sz="2000" dirty="0" smtClean="0"/>
              <a:t>Enable the Army in Transitioning to a Cost Culture utilizing ERP applications (e.g. GFEBS, GCSS, etc.)</a:t>
            </a:r>
          </a:p>
          <a:p>
            <a:pPr marL="914400" lvl="1" indent="-457200" eaLnBrk="1" hangingPunct="1">
              <a:buFont typeface="+mj-lt"/>
              <a:buAutoNum type="arabicPeriod"/>
              <a:defRPr/>
            </a:pPr>
            <a:r>
              <a:rPr lang="en-US" sz="2000" b="1" dirty="0" smtClean="0"/>
              <a:t>Define the Cost Model across the Army</a:t>
            </a:r>
            <a:r>
              <a:rPr lang="en-US" sz="2000" dirty="0" smtClean="0"/>
              <a:t> (HQ Design)</a:t>
            </a:r>
          </a:p>
          <a:p>
            <a:pPr marL="1139825" lvl="2" indent="-225425" eaLnBrk="1" hangingPunct="1">
              <a:defRPr/>
            </a:pPr>
            <a:r>
              <a:rPr lang="en-US" sz="2000" dirty="0" smtClean="0"/>
              <a:t>Identify Command Strategic Objectives (e.g. products/services)</a:t>
            </a:r>
          </a:p>
          <a:p>
            <a:pPr marL="1139825" lvl="2" indent="-225425" eaLnBrk="1" hangingPunct="1">
              <a:defRPr/>
            </a:pPr>
            <a:r>
              <a:rPr lang="en-US" sz="2000" dirty="0" smtClean="0"/>
              <a:t>Determine methods/mechanisms to determine Full Costs of Objectives</a:t>
            </a:r>
          </a:p>
          <a:p>
            <a:pPr marL="914400" lvl="1" indent="-457200" eaLnBrk="1" hangingPunct="1">
              <a:buFont typeface="+mj-lt"/>
              <a:buAutoNum type="arabicPeriod"/>
              <a:defRPr/>
            </a:pPr>
            <a:r>
              <a:rPr lang="en-US" sz="2000" b="1" dirty="0" smtClean="0"/>
              <a:t>Train Cost Concepts </a:t>
            </a:r>
            <a:r>
              <a:rPr lang="en-US" sz="2000" dirty="0" smtClean="0"/>
              <a:t>(approx. 12 hr Training Session)</a:t>
            </a:r>
          </a:p>
          <a:p>
            <a:pPr lvl="2" eaLnBrk="1" hangingPunct="1">
              <a:defRPr/>
            </a:pPr>
            <a:r>
              <a:rPr lang="en-US" sz="2000" dirty="0" smtClean="0"/>
              <a:t>Not specific GFEBS training on running cost transactions</a:t>
            </a:r>
          </a:p>
          <a:p>
            <a:pPr lvl="2" eaLnBrk="1" hangingPunct="1">
              <a:defRPr/>
            </a:pPr>
            <a:r>
              <a:rPr lang="en-US" sz="2000" dirty="0" smtClean="0"/>
              <a:t>Builds a language to transition from legacy to future</a:t>
            </a:r>
          </a:p>
          <a:p>
            <a:pPr lvl="2" eaLnBrk="1" hangingPunct="1">
              <a:defRPr/>
            </a:pPr>
            <a:r>
              <a:rPr lang="en-US" sz="2000" dirty="0" smtClean="0"/>
              <a:t>Aids field in understanding level of effort to perform Budget Execution </a:t>
            </a:r>
            <a:r>
              <a:rPr lang="en-US" sz="2000" dirty="0" err="1" smtClean="0"/>
              <a:t>vs</a:t>
            </a:r>
            <a:r>
              <a:rPr lang="en-US" sz="2000" dirty="0" smtClean="0"/>
              <a:t> Cost Management</a:t>
            </a:r>
          </a:p>
          <a:p>
            <a:pPr lvl="2" eaLnBrk="1" hangingPunct="1">
              <a:defRPr/>
            </a:pPr>
            <a:r>
              <a:rPr lang="en-US" sz="2000" dirty="0" smtClean="0"/>
              <a:t>Focus is on Cost Management  terms, processes, structures, reporting, etc.</a:t>
            </a:r>
          </a:p>
          <a:p>
            <a:pPr lvl="1" eaLnBrk="1" hangingPunct="1">
              <a:defRPr/>
            </a:pPr>
            <a:endParaRPr lang="en-US" dirty="0" smtClean="0"/>
          </a:p>
        </p:txBody>
      </p:sp>
      <p:sp>
        <p:nvSpPr>
          <p:cNvPr id="7172" name="Date Placeholder 3"/>
          <p:cNvSpPr>
            <a:spLocks noGrp="1"/>
          </p:cNvSpPr>
          <p:nvPr>
            <p:ph type="dt" sz="quarter" idx="4294967295"/>
          </p:nvPr>
        </p:nvSpPr>
        <p:spPr>
          <a:xfrm>
            <a:off x="0" y="6324600"/>
            <a:ext cx="533400" cy="365125"/>
          </a:xfrm>
          <a:prstGeom prst="rect">
            <a:avLst/>
          </a:prstGeom>
        </p:spPr>
        <p:txBody>
          <a:bodyPr/>
          <a:lstStyle/>
          <a:p>
            <a:pPr>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32"/>
          <p:cNvPicPr>
            <a:picLocks noChangeAspect="1" noChangeArrowheads="1"/>
          </p:cNvPicPr>
          <p:nvPr/>
        </p:nvPicPr>
        <p:blipFill>
          <a:blip r:embed="rId3" cstate="print"/>
          <a:srcRect/>
          <a:stretch>
            <a:fillRect/>
          </a:stretch>
        </p:blipFill>
        <p:spPr bwMode="auto">
          <a:xfrm>
            <a:off x="457200" y="1981200"/>
            <a:ext cx="8077200" cy="4870450"/>
          </a:xfrm>
          <a:prstGeom prst="rect">
            <a:avLst/>
          </a:prstGeom>
          <a:noFill/>
          <a:ln w="9525">
            <a:noFill/>
            <a:miter lim="800000"/>
            <a:headEnd/>
            <a:tailEnd/>
          </a:ln>
        </p:spPr>
      </p:pic>
      <p:sp>
        <p:nvSpPr>
          <p:cNvPr id="14340" name="Rectangle 2"/>
          <p:cNvSpPr>
            <a:spLocks noChangeArrowheads="1"/>
          </p:cNvSpPr>
          <p:nvPr/>
        </p:nvSpPr>
        <p:spPr bwMode="auto">
          <a:xfrm>
            <a:off x="119063" y="1112838"/>
            <a:ext cx="8915400" cy="868362"/>
          </a:xfrm>
          <a:prstGeom prst="rect">
            <a:avLst/>
          </a:prstGeom>
          <a:solidFill>
            <a:srgbClr val="FFFF66"/>
          </a:solidFill>
          <a:ln w="9525" algn="ctr">
            <a:solidFill>
              <a:schemeClr val="tx1"/>
            </a:solidFill>
            <a:miter lim="800000"/>
            <a:headEnd/>
            <a:tailEnd/>
          </a:ln>
        </p:spPr>
        <p:txBody>
          <a:bodyPr>
            <a:spAutoFit/>
          </a:bodyPr>
          <a:lstStyle/>
          <a:p>
            <a:pPr>
              <a:lnSpc>
                <a:spcPct val="105000"/>
              </a:lnSpc>
            </a:pPr>
            <a:r>
              <a:rPr lang="en-US" sz="1600" b="1" dirty="0">
                <a:solidFill>
                  <a:schemeClr val="tx2"/>
                </a:solidFill>
              </a:rPr>
              <a:t>Managing Business Operations </a:t>
            </a:r>
            <a:r>
              <a:rPr lang="en-US" sz="1600" b="1" i="1" dirty="0">
                <a:solidFill>
                  <a:srgbClr val="000099"/>
                </a:solidFill>
              </a:rPr>
              <a:t>Efficiently</a:t>
            </a:r>
            <a:r>
              <a:rPr lang="en-US" sz="1600" b="1" dirty="0">
                <a:solidFill>
                  <a:schemeClr val="tx2"/>
                </a:solidFill>
              </a:rPr>
              <a:t> &amp;</a:t>
            </a:r>
            <a:r>
              <a:rPr lang="en-US" sz="1600" b="1" i="1" dirty="0">
                <a:solidFill>
                  <a:srgbClr val="000099"/>
                </a:solidFill>
              </a:rPr>
              <a:t> Effectively</a:t>
            </a:r>
            <a:r>
              <a:rPr lang="en-US" sz="1600" b="1" dirty="0">
                <a:solidFill>
                  <a:schemeClr val="tx2"/>
                </a:solidFill>
              </a:rPr>
              <a:t> Through the Accurate Measurement &amp; Thorough </a:t>
            </a:r>
            <a:r>
              <a:rPr lang="en-US" sz="1600" b="1" i="1" dirty="0">
                <a:solidFill>
                  <a:srgbClr val="000099"/>
                </a:solidFill>
              </a:rPr>
              <a:t>Understanding of the</a:t>
            </a:r>
            <a:r>
              <a:rPr lang="en-US" sz="1600" b="1" dirty="0">
                <a:solidFill>
                  <a:schemeClr val="tx2"/>
                </a:solidFill>
              </a:rPr>
              <a:t> </a:t>
            </a:r>
            <a:r>
              <a:rPr lang="en-US" sz="1600" b="1" i="1" dirty="0">
                <a:solidFill>
                  <a:srgbClr val="000099"/>
                </a:solidFill>
              </a:rPr>
              <a:t>"Full Cost"</a:t>
            </a:r>
            <a:r>
              <a:rPr lang="en-US" sz="1600" b="1" dirty="0">
                <a:solidFill>
                  <a:schemeClr val="tx2"/>
                </a:solidFill>
              </a:rPr>
              <a:t> of an Organization's Business Processes, Products &amp; Services in Order to Provide the </a:t>
            </a:r>
            <a:r>
              <a:rPr lang="en-US" sz="1600" b="1" i="1" dirty="0">
                <a:solidFill>
                  <a:srgbClr val="000099"/>
                </a:solidFill>
              </a:rPr>
              <a:t>Best Value</a:t>
            </a:r>
            <a:r>
              <a:rPr lang="en-US" sz="1600" b="1" dirty="0">
                <a:solidFill>
                  <a:schemeClr val="tx2"/>
                </a:solidFill>
              </a:rPr>
              <a:t> to </a:t>
            </a:r>
            <a:r>
              <a:rPr lang="en-US" sz="1600" b="1" i="1" dirty="0">
                <a:solidFill>
                  <a:srgbClr val="000099"/>
                </a:solidFill>
              </a:rPr>
              <a:t>Customers</a:t>
            </a:r>
            <a:r>
              <a:rPr lang="en-US" sz="1600" b="1" dirty="0">
                <a:solidFill>
                  <a:schemeClr val="tx2"/>
                </a:solidFill>
              </a:rPr>
              <a:t>.</a:t>
            </a:r>
            <a:endParaRPr lang="en-US" sz="2000" b="1" dirty="0">
              <a:solidFill>
                <a:schemeClr val="tx2"/>
              </a:solidFill>
            </a:endParaRPr>
          </a:p>
        </p:txBody>
      </p:sp>
      <p:sp>
        <p:nvSpPr>
          <p:cNvPr id="7" name="Title 6"/>
          <p:cNvSpPr>
            <a:spLocks noGrp="1"/>
          </p:cNvSpPr>
          <p:nvPr>
            <p:ph type="title"/>
          </p:nvPr>
        </p:nvSpPr>
        <p:spPr>
          <a:xfrm>
            <a:off x="1143000" y="304800"/>
            <a:ext cx="6858000" cy="868362"/>
          </a:xfrm>
        </p:spPr>
        <p:txBody>
          <a:bodyPr/>
          <a:lstStyle/>
          <a:p>
            <a:r>
              <a:rPr lang="en-US" dirty="0" smtClean="0"/>
              <a:t>Cost Management Process</a:t>
            </a:r>
            <a:endParaRPr lang="en-US" dirty="0"/>
          </a:p>
        </p:txBody>
      </p:sp>
      <p:sp>
        <p:nvSpPr>
          <p:cNvPr id="5"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9" name="Freeform 238"/>
          <p:cNvSpPr/>
          <p:nvPr/>
        </p:nvSpPr>
        <p:spPr>
          <a:xfrm>
            <a:off x="7686675" y="1752600"/>
            <a:ext cx="641350" cy="3949700"/>
          </a:xfrm>
          <a:custGeom>
            <a:avLst/>
            <a:gdLst>
              <a:gd name="connsiteX0" fmla="*/ 0 w 641350"/>
              <a:gd name="connsiteY0" fmla="*/ 215900 h 3949700"/>
              <a:gd name="connsiteX1" fmla="*/ 635000 w 641350"/>
              <a:gd name="connsiteY1" fmla="*/ 0 h 3949700"/>
              <a:gd name="connsiteX2" fmla="*/ 641350 w 641350"/>
              <a:gd name="connsiteY2" fmla="*/ 3714750 h 3949700"/>
              <a:gd name="connsiteX3" fmla="*/ 0 w 641350"/>
              <a:gd name="connsiteY3" fmla="*/ 3949700 h 3949700"/>
              <a:gd name="connsiteX4" fmla="*/ 0 w 641350"/>
              <a:gd name="connsiteY4" fmla="*/ 215900 h 3949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350" h="3949700">
                <a:moveTo>
                  <a:pt x="0" y="215900"/>
                </a:moveTo>
                <a:lnTo>
                  <a:pt x="635000" y="0"/>
                </a:lnTo>
                <a:cubicBezTo>
                  <a:pt x="637117" y="1238250"/>
                  <a:pt x="639233" y="2476500"/>
                  <a:pt x="641350" y="3714750"/>
                </a:cubicBezTo>
                <a:lnTo>
                  <a:pt x="0" y="3949700"/>
                </a:lnTo>
                <a:lnTo>
                  <a:pt x="0" y="215900"/>
                </a:lnTo>
                <a:close/>
              </a:path>
            </a:pathLst>
          </a:cu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6" name="Freeform 215"/>
          <p:cNvSpPr/>
          <p:nvPr/>
        </p:nvSpPr>
        <p:spPr>
          <a:xfrm>
            <a:off x="5475288" y="4724400"/>
            <a:ext cx="2209800" cy="1587500"/>
          </a:xfrm>
          <a:custGeom>
            <a:avLst/>
            <a:gdLst>
              <a:gd name="connsiteX0" fmla="*/ 0 w 2209800"/>
              <a:gd name="connsiteY0" fmla="*/ 609600 h 1587500"/>
              <a:gd name="connsiteX1" fmla="*/ 6350 w 2209800"/>
              <a:gd name="connsiteY1" fmla="*/ 1587500 h 1587500"/>
              <a:gd name="connsiteX2" fmla="*/ 2203450 w 2209800"/>
              <a:gd name="connsiteY2" fmla="*/ 990600 h 1587500"/>
              <a:gd name="connsiteX3" fmla="*/ 2209800 w 2209800"/>
              <a:gd name="connsiteY3" fmla="*/ 0 h 1587500"/>
              <a:gd name="connsiteX4" fmla="*/ 0 w 2209800"/>
              <a:gd name="connsiteY4" fmla="*/ 609600 h 1587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587500">
                <a:moveTo>
                  <a:pt x="0" y="609600"/>
                </a:moveTo>
                <a:cubicBezTo>
                  <a:pt x="2117" y="935567"/>
                  <a:pt x="4233" y="1261533"/>
                  <a:pt x="6350" y="1587500"/>
                </a:cubicBezTo>
                <a:lnTo>
                  <a:pt x="2203450" y="990600"/>
                </a:lnTo>
                <a:cubicBezTo>
                  <a:pt x="2205567" y="660400"/>
                  <a:pt x="2207683" y="330200"/>
                  <a:pt x="2209800" y="0"/>
                </a:cubicBezTo>
                <a:lnTo>
                  <a:pt x="0" y="609600"/>
                </a:lnTo>
                <a:close/>
              </a:path>
            </a:pathLst>
          </a:custGeom>
          <a:solidFill>
            <a:srgbClr val="5283BE"/>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5" name="Freeform 214"/>
          <p:cNvSpPr/>
          <p:nvPr/>
        </p:nvSpPr>
        <p:spPr>
          <a:xfrm>
            <a:off x="5468938" y="3822700"/>
            <a:ext cx="2209800" cy="1498600"/>
          </a:xfrm>
          <a:custGeom>
            <a:avLst/>
            <a:gdLst>
              <a:gd name="connsiteX0" fmla="*/ 6350 w 2209800"/>
              <a:gd name="connsiteY0" fmla="*/ 596900 h 1498600"/>
              <a:gd name="connsiteX1" fmla="*/ 0 w 2209800"/>
              <a:gd name="connsiteY1" fmla="*/ 1498600 h 1498600"/>
              <a:gd name="connsiteX2" fmla="*/ 2209800 w 2209800"/>
              <a:gd name="connsiteY2" fmla="*/ 889000 h 1498600"/>
              <a:gd name="connsiteX3" fmla="*/ 2209800 w 2209800"/>
              <a:gd name="connsiteY3" fmla="*/ 0 h 1498600"/>
              <a:gd name="connsiteX4" fmla="*/ 6350 w 2209800"/>
              <a:gd name="connsiteY4" fmla="*/ 596900 h 149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498600">
                <a:moveTo>
                  <a:pt x="6350" y="596900"/>
                </a:moveTo>
                <a:cubicBezTo>
                  <a:pt x="4233" y="897467"/>
                  <a:pt x="2117" y="1198033"/>
                  <a:pt x="0" y="1498600"/>
                </a:cubicBezTo>
                <a:lnTo>
                  <a:pt x="2209800" y="889000"/>
                </a:lnTo>
                <a:lnTo>
                  <a:pt x="2209800" y="0"/>
                </a:lnTo>
                <a:lnTo>
                  <a:pt x="6350" y="596900"/>
                </a:lnTo>
                <a:close/>
              </a:path>
            </a:pathLst>
          </a:cu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4" name="Freeform 213"/>
          <p:cNvSpPr/>
          <p:nvPr/>
        </p:nvSpPr>
        <p:spPr>
          <a:xfrm>
            <a:off x="5468938" y="2679700"/>
            <a:ext cx="2209800" cy="1733550"/>
          </a:xfrm>
          <a:custGeom>
            <a:avLst/>
            <a:gdLst>
              <a:gd name="connsiteX0" fmla="*/ 0 w 2209800"/>
              <a:gd name="connsiteY0" fmla="*/ 609600 h 1733550"/>
              <a:gd name="connsiteX1" fmla="*/ 0 w 2209800"/>
              <a:gd name="connsiteY1" fmla="*/ 1733550 h 1733550"/>
              <a:gd name="connsiteX2" fmla="*/ 2209800 w 2209800"/>
              <a:gd name="connsiteY2" fmla="*/ 1130300 h 1733550"/>
              <a:gd name="connsiteX3" fmla="*/ 2209800 w 2209800"/>
              <a:gd name="connsiteY3" fmla="*/ 0 h 1733550"/>
              <a:gd name="connsiteX4" fmla="*/ 0 w 2209800"/>
              <a:gd name="connsiteY4" fmla="*/ 609600 h 1733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733550">
                <a:moveTo>
                  <a:pt x="0" y="609600"/>
                </a:moveTo>
                <a:lnTo>
                  <a:pt x="0" y="1733550"/>
                </a:lnTo>
                <a:lnTo>
                  <a:pt x="2209800" y="1130300"/>
                </a:lnTo>
                <a:lnTo>
                  <a:pt x="2209800" y="0"/>
                </a:lnTo>
                <a:lnTo>
                  <a:pt x="0" y="609600"/>
                </a:lnTo>
                <a:close/>
              </a:path>
            </a:pathLst>
          </a:cu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213" name="Freeform 212"/>
          <p:cNvSpPr/>
          <p:nvPr/>
        </p:nvSpPr>
        <p:spPr>
          <a:xfrm>
            <a:off x="5468938" y="1974850"/>
            <a:ext cx="2209800" cy="1301750"/>
          </a:xfrm>
          <a:custGeom>
            <a:avLst/>
            <a:gdLst>
              <a:gd name="connsiteX0" fmla="*/ 0 w 2209800"/>
              <a:gd name="connsiteY0" fmla="*/ 622300 h 1295400"/>
              <a:gd name="connsiteX1" fmla="*/ 0 w 2209800"/>
              <a:gd name="connsiteY1" fmla="*/ 1295400 h 1295400"/>
              <a:gd name="connsiteX2" fmla="*/ 2209800 w 2209800"/>
              <a:gd name="connsiteY2" fmla="*/ 685800 h 1295400"/>
              <a:gd name="connsiteX3" fmla="*/ 2209800 w 2209800"/>
              <a:gd name="connsiteY3" fmla="*/ 0 h 1295400"/>
              <a:gd name="connsiteX4" fmla="*/ 0 w 2209800"/>
              <a:gd name="connsiteY4" fmla="*/ 622300 h 1295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1295400">
                <a:moveTo>
                  <a:pt x="0" y="622300"/>
                </a:moveTo>
                <a:lnTo>
                  <a:pt x="0" y="1295400"/>
                </a:lnTo>
                <a:lnTo>
                  <a:pt x="2209800" y="685800"/>
                </a:lnTo>
                <a:lnTo>
                  <a:pt x="2209800" y="0"/>
                </a:lnTo>
                <a:lnTo>
                  <a:pt x="0" y="622300"/>
                </a:lnTo>
                <a:close/>
              </a:path>
            </a:pathLst>
          </a:cu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751" name="Down Arrow 183"/>
          <p:cNvSpPr>
            <a:spLocks noChangeArrowheads="1"/>
          </p:cNvSpPr>
          <p:nvPr/>
        </p:nvSpPr>
        <p:spPr bwMode="auto">
          <a:xfrm rot="10800000">
            <a:off x="8458200" y="2209800"/>
            <a:ext cx="609600" cy="3089275"/>
          </a:xfrm>
          <a:prstGeom prst="downArrow">
            <a:avLst>
              <a:gd name="adj1" fmla="val 50000"/>
              <a:gd name="adj2" fmla="val 49997"/>
            </a:avLst>
          </a:prstGeom>
          <a:solidFill>
            <a:srgbClr val="92D050"/>
          </a:solidFill>
          <a:ln w="25400" algn="ctr">
            <a:solidFill>
              <a:schemeClr val="tx1"/>
            </a:solidFill>
            <a:miter lim="800000"/>
            <a:headEnd/>
            <a:tailEnd/>
          </a:ln>
        </p:spPr>
        <p:txBody>
          <a:bodyPr rot="10800000" anchor="ctr"/>
          <a:lstStyle/>
          <a:p>
            <a:pPr algn="ctr"/>
            <a:endParaRPr lang="en-US" sz="1800">
              <a:solidFill>
                <a:srgbClr val="FFFFFF"/>
              </a:solidFill>
              <a:latin typeface="Calibri" pitchFamily="34" charset="0"/>
            </a:endParaRPr>
          </a:p>
        </p:txBody>
      </p:sp>
      <p:sp>
        <p:nvSpPr>
          <p:cNvPr id="182" name="Down Arrow 181"/>
          <p:cNvSpPr>
            <a:spLocks noChangeArrowheads="1"/>
          </p:cNvSpPr>
          <p:nvPr/>
        </p:nvSpPr>
        <p:spPr bwMode="auto">
          <a:xfrm>
            <a:off x="76200" y="3006725"/>
            <a:ext cx="609600" cy="3089275"/>
          </a:xfrm>
          <a:prstGeom prst="downArrow">
            <a:avLst>
              <a:gd name="adj1" fmla="val 50000"/>
              <a:gd name="adj2" fmla="val 49996"/>
            </a:avLst>
          </a:prstGeom>
          <a:solidFill>
            <a:schemeClr val="bg2">
              <a:lumMod val="75000"/>
            </a:schemeClr>
          </a:solidFill>
          <a:ln w="25400" algn="ctr">
            <a:solidFill>
              <a:schemeClr val="tx1"/>
            </a:solidFill>
            <a:miter lim="800000"/>
            <a:headEnd/>
            <a:tailEnd/>
          </a:ln>
        </p:spPr>
        <p:txBody>
          <a:bodyPr rot="10800000" anchor="ctr"/>
          <a:lstStyle/>
          <a:p>
            <a:pPr algn="ctr" fontAlgn="auto">
              <a:spcBef>
                <a:spcPts val="0"/>
              </a:spcBef>
              <a:spcAft>
                <a:spcPts val="0"/>
              </a:spcAft>
              <a:defRPr/>
            </a:pPr>
            <a:endParaRPr lang="en-US" sz="1800">
              <a:solidFill>
                <a:schemeClr val="lt1"/>
              </a:solidFill>
              <a:latin typeface="+mn-lt"/>
            </a:endParaRPr>
          </a:p>
        </p:txBody>
      </p:sp>
      <p:pic>
        <p:nvPicPr>
          <p:cNvPr id="31753" name="AutoShape 29"/>
          <p:cNvPicPr>
            <a:picLocks noChangeArrowheads="1"/>
          </p:cNvPicPr>
          <p:nvPr/>
        </p:nvPicPr>
        <p:blipFill>
          <a:blip r:embed="rId3" cstate="print"/>
          <a:srcRect/>
          <a:stretch>
            <a:fillRect/>
          </a:stretch>
        </p:blipFill>
        <p:spPr bwMode="auto">
          <a:xfrm>
            <a:off x="444500" y="990600"/>
            <a:ext cx="4911725" cy="847725"/>
          </a:xfrm>
          <a:prstGeom prst="rect">
            <a:avLst/>
          </a:prstGeom>
          <a:noFill/>
          <a:ln w="9525">
            <a:noFill/>
            <a:miter lim="800000"/>
            <a:headEnd/>
            <a:tailEnd/>
          </a:ln>
        </p:spPr>
      </p:pic>
      <p:sp>
        <p:nvSpPr>
          <p:cNvPr id="30" name="Rectangle 29"/>
          <p:cNvSpPr/>
          <p:nvPr/>
        </p:nvSpPr>
        <p:spPr>
          <a:xfrm>
            <a:off x="2319338" y="2606675"/>
            <a:ext cx="3152775" cy="684213"/>
          </a:xfrm>
          <a:prstGeom prst="rect">
            <a:avLst/>
          </a:prstGeom>
          <a:solidFill>
            <a:schemeClr val="accent1">
              <a:lumMod val="20000"/>
              <a:lumOff val="80000"/>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fontAlgn="auto">
              <a:spcBef>
                <a:spcPts val="0"/>
              </a:spcBef>
              <a:spcAft>
                <a:spcPts val="0"/>
              </a:spcAft>
              <a:defRPr/>
            </a:pPr>
            <a:endParaRPr lang="en-US" sz="1800" dirty="0">
              <a:cs typeface="Arial" pitchFamily="34" charset="0"/>
            </a:endParaRPr>
          </a:p>
        </p:txBody>
      </p:sp>
      <p:sp>
        <p:nvSpPr>
          <p:cNvPr id="29" name="Rectangle 28"/>
          <p:cNvSpPr/>
          <p:nvPr/>
        </p:nvSpPr>
        <p:spPr>
          <a:xfrm>
            <a:off x="2319338" y="3290888"/>
            <a:ext cx="3152775" cy="1128712"/>
          </a:xfrm>
          <a:prstGeom prst="rect">
            <a:avLst/>
          </a:prstGeom>
          <a:solidFill>
            <a:schemeClr val="accent1">
              <a:lumMod val="40000"/>
              <a:lumOff val="60000"/>
              <a:alpha val="7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fontAlgn="auto">
              <a:spcBef>
                <a:spcPts val="0"/>
              </a:spcBef>
              <a:spcAft>
                <a:spcPts val="0"/>
              </a:spcAft>
              <a:defRPr/>
            </a:pPr>
            <a:endParaRPr lang="en-US" sz="1800" dirty="0">
              <a:cs typeface="Arial" pitchFamily="34" charset="0"/>
            </a:endParaRPr>
          </a:p>
        </p:txBody>
      </p:sp>
      <p:sp>
        <p:nvSpPr>
          <p:cNvPr id="28" name="Rectangle 27"/>
          <p:cNvSpPr/>
          <p:nvPr/>
        </p:nvSpPr>
        <p:spPr>
          <a:xfrm>
            <a:off x="2319338" y="4419600"/>
            <a:ext cx="3152775" cy="914400"/>
          </a:xfrm>
          <a:prstGeom prst="rect">
            <a:avLst/>
          </a:prstGeom>
          <a:solidFill>
            <a:schemeClr val="accent1">
              <a:lumMod val="60000"/>
              <a:lumOff val="40000"/>
              <a:alpha val="73725"/>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fontAlgn="auto">
              <a:spcBef>
                <a:spcPts val="0"/>
              </a:spcBef>
              <a:spcAft>
                <a:spcPts val="0"/>
              </a:spcAft>
              <a:defRPr/>
            </a:pPr>
            <a:endParaRPr lang="en-US" sz="1800" dirty="0">
              <a:cs typeface="Arial" pitchFamily="34" charset="0"/>
            </a:endParaRPr>
          </a:p>
        </p:txBody>
      </p:sp>
      <p:sp>
        <p:nvSpPr>
          <p:cNvPr id="24" name="Rectangle 23"/>
          <p:cNvSpPr/>
          <p:nvPr/>
        </p:nvSpPr>
        <p:spPr>
          <a:xfrm>
            <a:off x="2319338" y="5334000"/>
            <a:ext cx="3152775" cy="990600"/>
          </a:xfrm>
          <a:prstGeom prst="rect">
            <a:avLst/>
          </a:prstGeom>
          <a:solidFill>
            <a:srgbClr val="5283BE">
              <a:alpha val="7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27" tIns="45713" rIns="91427" bIns="45713" anchor="ctr"/>
          <a:lstStyle/>
          <a:p>
            <a:pPr algn="ctr" fontAlgn="auto">
              <a:spcBef>
                <a:spcPts val="0"/>
              </a:spcBef>
              <a:spcAft>
                <a:spcPts val="0"/>
              </a:spcAft>
              <a:defRPr/>
            </a:pPr>
            <a:endParaRPr lang="en-US" sz="1800" dirty="0">
              <a:cs typeface="Arial" pitchFamily="34" charset="0"/>
            </a:endParaRPr>
          </a:p>
        </p:txBody>
      </p:sp>
      <p:sp>
        <p:nvSpPr>
          <p:cNvPr id="31758" name="TextBox 10"/>
          <p:cNvSpPr txBox="1">
            <a:spLocks noChangeArrowheads="1"/>
          </p:cNvSpPr>
          <p:nvPr/>
        </p:nvSpPr>
        <p:spPr bwMode="auto">
          <a:xfrm>
            <a:off x="2573338" y="1600200"/>
            <a:ext cx="2151062" cy="369888"/>
          </a:xfrm>
          <a:prstGeom prst="rect">
            <a:avLst/>
          </a:prstGeom>
          <a:noFill/>
          <a:ln w="9525">
            <a:noFill/>
            <a:miter lim="800000"/>
            <a:headEnd/>
            <a:tailEnd/>
          </a:ln>
        </p:spPr>
        <p:txBody>
          <a:bodyPr wrap="none" lIns="91427" tIns="45713" rIns="91427" bIns="45713">
            <a:spAutoFit/>
          </a:bodyPr>
          <a:lstStyle/>
          <a:p>
            <a:r>
              <a:rPr lang="en-US" sz="1800" b="1">
                <a:solidFill>
                  <a:srgbClr val="000099"/>
                </a:solidFill>
                <a:latin typeface="Calibri" pitchFamily="34" charset="0"/>
              </a:rPr>
              <a:t>Available / Deploy</a:t>
            </a:r>
          </a:p>
        </p:txBody>
      </p:sp>
      <p:sp>
        <p:nvSpPr>
          <p:cNvPr id="31759" name="TextBox 11"/>
          <p:cNvSpPr txBox="1">
            <a:spLocks noChangeArrowheads="1"/>
          </p:cNvSpPr>
          <p:nvPr/>
        </p:nvSpPr>
        <p:spPr bwMode="auto">
          <a:xfrm>
            <a:off x="2003425" y="1916113"/>
            <a:ext cx="1958975" cy="369887"/>
          </a:xfrm>
          <a:prstGeom prst="rect">
            <a:avLst/>
          </a:prstGeom>
          <a:noFill/>
          <a:ln w="9525">
            <a:noFill/>
            <a:miter lim="800000"/>
            <a:headEnd/>
            <a:tailEnd/>
          </a:ln>
        </p:spPr>
        <p:txBody>
          <a:bodyPr lIns="91427" tIns="45713" rIns="91427" bIns="45713">
            <a:spAutoFit/>
          </a:bodyPr>
          <a:lstStyle/>
          <a:p>
            <a:r>
              <a:rPr lang="en-US" sz="1800" b="1">
                <a:solidFill>
                  <a:srgbClr val="000099"/>
                </a:solidFill>
                <a:latin typeface="Calibri" pitchFamily="34" charset="0"/>
              </a:rPr>
              <a:t>Train / Ready</a:t>
            </a:r>
          </a:p>
        </p:txBody>
      </p:sp>
      <p:sp>
        <p:nvSpPr>
          <p:cNvPr id="31760" name="TextBox 16"/>
          <p:cNvSpPr txBox="1">
            <a:spLocks noChangeArrowheads="1"/>
          </p:cNvSpPr>
          <p:nvPr/>
        </p:nvSpPr>
        <p:spPr bwMode="auto">
          <a:xfrm>
            <a:off x="1701800" y="2209800"/>
            <a:ext cx="812800" cy="369888"/>
          </a:xfrm>
          <a:prstGeom prst="rect">
            <a:avLst/>
          </a:prstGeom>
          <a:noFill/>
          <a:ln w="9525">
            <a:noFill/>
            <a:miter lim="800000"/>
            <a:headEnd/>
            <a:tailEnd/>
          </a:ln>
        </p:spPr>
        <p:txBody>
          <a:bodyPr wrap="none" lIns="91427" tIns="45713" rIns="91427" bIns="45713">
            <a:spAutoFit/>
          </a:bodyPr>
          <a:lstStyle/>
          <a:p>
            <a:r>
              <a:rPr lang="en-US" sz="1800" b="1">
                <a:solidFill>
                  <a:srgbClr val="1C04AC"/>
                </a:solidFill>
                <a:latin typeface="Calibri" pitchFamily="34" charset="0"/>
              </a:rPr>
              <a:t>Reset</a:t>
            </a:r>
          </a:p>
        </p:txBody>
      </p:sp>
      <p:cxnSp>
        <p:nvCxnSpPr>
          <p:cNvPr id="20" name="Straight Connector 19"/>
          <p:cNvCxnSpPr/>
          <p:nvPr/>
        </p:nvCxnSpPr>
        <p:spPr>
          <a:xfrm flipV="1">
            <a:off x="4757738" y="1752600"/>
            <a:ext cx="2960687" cy="838200"/>
          </a:xfrm>
          <a:prstGeom prst="line">
            <a:avLst/>
          </a:prstGeom>
        </p:spPr>
        <p:style>
          <a:lnRef idx="1">
            <a:schemeClr val="accent1"/>
          </a:lnRef>
          <a:fillRef idx="0">
            <a:schemeClr val="accent1"/>
          </a:fillRef>
          <a:effectRef idx="0">
            <a:schemeClr val="accent1"/>
          </a:effectRef>
          <a:fontRef idx="minor">
            <a:schemeClr val="tx1"/>
          </a:fontRef>
        </p:style>
      </p:cxnSp>
      <p:sp>
        <p:nvSpPr>
          <p:cNvPr id="18448" name="Rectangle 23"/>
          <p:cNvSpPr>
            <a:spLocks noChangeArrowheads="1"/>
          </p:cNvSpPr>
          <p:nvPr/>
        </p:nvSpPr>
        <p:spPr bwMode="auto">
          <a:xfrm rot="20652337">
            <a:off x="5564188" y="2520950"/>
            <a:ext cx="1655762" cy="354013"/>
          </a:xfrm>
          <a:prstGeom prst="rect">
            <a:avLst/>
          </a:prstGeom>
          <a:noFill/>
          <a:ln w="9525">
            <a:noFill/>
            <a:miter lim="800000"/>
            <a:headEnd/>
            <a:tailEnd/>
          </a:ln>
        </p:spPr>
        <p:txBody>
          <a:bodyPr wrap="none" lIns="0" tIns="0" rIns="0" bIns="0">
            <a:spAutoFit/>
          </a:bodyPr>
          <a:lstStyle/>
          <a:p>
            <a:pPr fontAlgn="auto">
              <a:spcBef>
                <a:spcPts val="0"/>
              </a:spcBef>
              <a:spcAft>
                <a:spcPts val="0"/>
              </a:spcAft>
              <a:buFont typeface="Arial" pitchFamily="34" charset="0"/>
              <a:buChar char="•"/>
              <a:defRPr/>
            </a:pPr>
            <a:r>
              <a:rPr lang="en-US" sz="1150" dirty="0">
                <a:solidFill>
                  <a:srgbClr val="000000"/>
                </a:solidFill>
                <a:latin typeface="+mn-lt"/>
              </a:rPr>
              <a:t>Command &amp; Intelligence</a:t>
            </a:r>
          </a:p>
          <a:p>
            <a:pPr fontAlgn="auto">
              <a:spcBef>
                <a:spcPts val="0"/>
              </a:spcBef>
              <a:spcAft>
                <a:spcPts val="0"/>
              </a:spcAft>
              <a:buFont typeface="Arial" pitchFamily="34" charset="0"/>
              <a:buChar char="•"/>
              <a:defRPr/>
            </a:pPr>
            <a:r>
              <a:rPr lang="en-US" sz="1150" dirty="0">
                <a:solidFill>
                  <a:srgbClr val="000000"/>
                </a:solidFill>
                <a:latin typeface="+mn-lt"/>
              </a:rPr>
              <a:t>Operating Forces</a:t>
            </a:r>
            <a:endParaRPr lang="en-US" sz="1150" dirty="0">
              <a:latin typeface="+mn-lt"/>
            </a:endParaRPr>
          </a:p>
        </p:txBody>
      </p:sp>
      <p:sp>
        <p:nvSpPr>
          <p:cNvPr id="31763" name="Line 154"/>
          <p:cNvSpPr>
            <a:spLocks noChangeShapeType="1"/>
          </p:cNvSpPr>
          <p:nvPr/>
        </p:nvSpPr>
        <p:spPr bwMode="auto">
          <a:xfrm>
            <a:off x="2319338" y="2606675"/>
            <a:ext cx="0" cy="3733800"/>
          </a:xfrm>
          <a:prstGeom prst="line">
            <a:avLst/>
          </a:prstGeom>
          <a:noFill/>
          <a:ln w="28575">
            <a:solidFill>
              <a:schemeClr val="tx1"/>
            </a:solidFill>
            <a:round/>
            <a:headEnd/>
            <a:tailEnd/>
          </a:ln>
        </p:spPr>
        <p:txBody>
          <a:bodyPr lIns="91427" tIns="45713" rIns="91427" bIns="45713"/>
          <a:lstStyle/>
          <a:p>
            <a:endParaRPr lang="en-US"/>
          </a:p>
        </p:txBody>
      </p:sp>
      <p:sp>
        <p:nvSpPr>
          <p:cNvPr id="31764" name="Line 155"/>
          <p:cNvSpPr>
            <a:spLocks noChangeShapeType="1"/>
          </p:cNvSpPr>
          <p:nvPr/>
        </p:nvSpPr>
        <p:spPr bwMode="auto">
          <a:xfrm>
            <a:off x="3028950" y="2606675"/>
            <a:ext cx="0" cy="3733800"/>
          </a:xfrm>
          <a:prstGeom prst="line">
            <a:avLst/>
          </a:prstGeom>
          <a:noFill/>
          <a:ln w="9525">
            <a:solidFill>
              <a:schemeClr val="tx1"/>
            </a:solidFill>
            <a:round/>
            <a:headEnd/>
            <a:tailEnd/>
          </a:ln>
        </p:spPr>
        <p:txBody>
          <a:bodyPr lIns="91427" tIns="45713" rIns="91427" bIns="45713"/>
          <a:lstStyle/>
          <a:p>
            <a:endParaRPr lang="en-US"/>
          </a:p>
        </p:txBody>
      </p:sp>
      <p:sp>
        <p:nvSpPr>
          <p:cNvPr id="31765" name="Line 156"/>
          <p:cNvSpPr>
            <a:spLocks noChangeShapeType="1"/>
          </p:cNvSpPr>
          <p:nvPr/>
        </p:nvSpPr>
        <p:spPr bwMode="auto">
          <a:xfrm>
            <a:off x="3881438" y="2606675"/>
            <a:ext cx="0" cy="3733800"/>
          </a:xfrm>
          <a:prstGeom prst="line">
            <a:avLst/>
          </a:prstGeom>
          <a:noFill/>
          <a:ln w="9525">
            <a:solidFill>
              <a:schemeClr val="tx1"/>
            </a:solidFill>
            <a:round/>
            <a:headEnd/>
            <a:tailEnd/>
          </a:ln>
        </p:spPr>
        <p:txBody>
          <a:bodyPr lIns="91427" tIns="45713" rIns="91427" bIns="45713"/>
          <a:lstStyle/>
          <a:p>
            <a:endParaRPr lang="en-US"/>
          </a:p>
        </p:txBody>
      </p:sp>
      <p:sp>
        <p:nvSpPr>
          <p:cNvPr id="31766" name="Line 159"/>
          <p:cNvSpPr>
            <a:spLocks noChangeShapeType="1"/>
          </p:cNvSpPr>
          <p:nvPr/>
        </p:nvSpPr>
        <p:spPr bwMode="auto">
          <a:xfrm>
            <a:off x="4727575" y="2606675"/>
            <a:ext cx="0" cy="3733800"/>
          </a:xfrm>
          <a:prstGeom prst="line">
            <a:avLst/>
          </a:prstGeom>
          <a:noFill/>
          <a:ln w="9525">
            <a:solidFill>
              <a:schemeClr val="tx1"/>
            </a:solidFill>
            <a:round/>
            <a:headEnd/>
            <a:tailEnd/>
          </a:ln>
        </p:spPr>
        <p:txBody>
          <a:bodyPr lIns="91427" tIns="45713" rIns="91427" bIns="45713"/>
          <a:lstStyle/>
          <a:p>
            <a:endParaRPr lang="en-US"/>
          </a:p>
        </p:txBody>
      </p:sp>
      <p:sp>
        <p:nvSpPr>
          <p:cNvPr id="31767" name="TextBox 31"/>
          <p:cNvSpPr txBox="1">
            <a:spLocks noChangeArrowheads="1"/>
          </p:cNvSpPr>
          <p:nvPr/>
        </p:nvSpPr>
        <p:spPr bwMode="auto">
          <a:xfrm>
            <a:off x="708025" y="2590800"/>
            <a:ext cx="1809750" cy="646113"/>
          </a:xfrm>
          <a:prstGeom prst="rect">
            <a:avLst/>
          </a:prstGeom>
          <a:noFill/>
          <a:ln w="9525">
            <a:noFill/>
            <a:miter lim="800000"/>
            <a:headEnd/>
            <a:tailEnd/>
          </a:ln>
        </p:spPr>
        <p:txBody>
          <a:bodyPr lIns="91427" tIns="45713" rIns="91427" bIns="45713">
            <a:spAutoFit/>
          </a:bodyPr>
          <a:lstStyle/>
          <a:p>
            <a:pPr>
              <a:buFont typeface="Arial" pitchFamily="34" charset="0"/>
              <a:buChar char="•"/>
            </a:pPr>
            <a:r>
              <a:rPr lang="en-US" sz="1200">
                <a:latin typeface="Calibri" pitchFamily="34" charset="0"/>
              </a:rPr>
              <a:t>Train Units</a:t>
            </a:r>
          </a:p>
          <a:p>
            <a:pPr>
              <a:buFont typeface="Arial" pitchFamily="34" charset="0"/>
              <a:buChar char="•"/>
            </a:pPr>
            <a:r>
              <a:rPr lang="en-US" sz="1200">
                <a:latin typeface="Calibri" pitchFamily="34" charset="0"/>
              </a:rPr>
              <a:t>Operations &amp;  </a:t>
            </a:r>
          </a:p>
          <a:p>
            <a:r>
              <a:rPr lang="en-US" sz="1200">
                <a:latin typeface="Calibri" pitchFamily="34" charset="0"/>
              </a:rPr>
              <a:t>  Activities</a:t>
            </a:r>
          </a:p>
        </p:txBody>
      </p:sp>
      <p:sp>
        <p:nvSpPr>
          <p:cNvPr id="31768" name="TextBox 31"/>
          <p:cNvSpPr txBox="1">
            <a:spLocks noChangeArrowheads="1"/>
          </p:cNvSpPr>
          <p:nvPr/>
        </p:nvSpPr>
        <p:spPr bwMode="auto">
          <a:xfrm>
            <a:off x="708025" y="4394200"/>
            <a:ext cx="1924050" cy="1016000"/>
          </a:xfrm>
          <a:prstGeom prst="rect">
            <a:avLst/>
          </a:prstGeom>
          <a:noFill/>
          <a:ln w="9525">
            <a:noFill/>
            <a:miter lim="800000"/>
            <a:headEnd/>
            <a:tailEnd/>
          </a:ln>
        </p:spPr>
        <p:txBody>
          <a:bodyPr lIns="91427" tIns="45713" rIns="91427" bIns="45713">
            <a:spAutoFit/>
          </a:bodyPr>
          <a:lstStyle/>
          <a:p>
            <a:pPr>
              <a:buFont typeface="Arial" pitchFamily="34" charset="0"/>
              <a:buChar char="•"/>
            </a:pPr>
            <a:r>
              <a:rPr lang="en-US" sz="1200">
                <a:latin typeface="Calibri" pitchFamily="34" charset="0"/>
              </a:rPr>
              <a:t>Acquire &amp; Train</a:t>
            </a:r>
          </a:p>
          <a:p>
            <a:pPr>
              <a:buFont typeface="Arial" pitchFamily="34" charset="0"/>
              <a:buChar char="•"/>
            </a:pPr>
            <a:r>
              <a:rPr lang="en-US" sz="1200">
                <a:latin typeface="Calibri" pitchFamily="34" charset="0"/>
              </a:rPr>
              <a:t>Manage (Pay) </a:t>
            </a:r>
          </a:p>
          <a:p>
            <a:r>
              <a:rPr lang="en-US" sz="1200">
                <a:latin typeface="Calibri" pitchFamily="34" charset="0"/>
              </a:rPr>
              <a:t>  &amp; Distribute</a:t>
            </a:r>
          </a:p>
          <a:p>
            <a:pPr>
              <a:buFont typeface="Arial" pitchFamily="34" charset="0"/>
              <a:buChar char="•"/>
            </a:pPr>
            <a:r>
              <a:rPr lang="en-US" sz="1200">
                <a:latin typeface="Calibri" pitchFamily="34" charset="0"/>
              </a:rPr>
              <a:t>Develop &amp; Educate</a:t>
            </a:r>
          </a:p>
          <a:p>
            <a:pPr>
              <a:buFont typeface="Arial" pitchFamily="34" charset="0"/>
              <a:buChar char="•"/>
            </a:pPr>
            <a:r>
              <a:rPr lang="en-US" sz="1200">
                <a:latin typeface="Calibri" pitchFamily="34" charset="0"/>
              </a:rPr>
              <a:t>Force Development</a:t>
            </a:r>
          </a:p>
        </p:txBody>
      </p:sp>
      <p:sp>
        <p:nvSpPr>
          <p:cNvPr id="31769" name="TextBox 31"/>
          <p:cNvSpPr txBox="1">
            <a:spLocks noChangeArrowheads="1"/>
          </p:cNvSpPr>
          <p:nvPr/>
        </p:nvSpPr>
        <p:spPr bwMode="auto">
          <a:xfrm>
            <a:off x="708025" y="3365500"/>
            <a:ext cx="1924050" cy="1016000"/>
          </a:xfrm>
          <a:prstGeom prst="rect">
            <a:avLst/>
          </a:prstGeom>
          <a:noFill/>
          <a:ln w="9525">
            <a:noFill/>
            <a:miter lim="800000"/>
            <a:headEnd/>
            <a:tailEnd/>
          </a:ln>
        </p:spPr>
        <p:txBody>
          <a:bodyPr lIns="91427" tIns="45713" rIns="91427" bIns="45713">
            <a:spAutoFit/>
          </a:bodyPr>
          <a:lstStyle/>
          <a:p>
            <a:pPr>
              <a:buFont typeface="Arial" pitchFamily="34" charset="0"/>
              <a:buChar char="•"/>
            </a:pPr>
            <a:r>
              <a:rPr lang="en-US" sz="1200">
                <a:latin typeface="Calibri" pitchFamily="34" charset="0"/>
              </a:rPr>
              <a:t>Research</a:t>
            </a:r>
          </a:p>
          <a:p>
            <a:pPr>
              <a:buFont typeface="Arial" pitchFamily="34" charset="0"/>
              <a:buChar char="•"/>
            </a:pPr>
            <a:r>
              <a:rPr lang="en-US" sz="1200">
                <a:latin typeface="Calibri" pitchFamily="34" charset="0"/>
              </a:rPr>
              <a:t>Procure</a:t>
            </a:r>
          </a:p>
          <a:p>
            <a:pPr>
              <a:buFont typeface="Arial" pitchFamily="34" charset="0"/>
              <a:buChar char="•"/>
            </a:pPr>
            <a:r>
              <a:rPr lang="en-US" sz="1200">
                <a:latin typeface="Calibri" pitchFamily="34" charset="0"/>
              </a:rPr>
              <a:t>Sustain</a:t>
            </a:r>
          </a:p>
          <a:p>
            <a:pPr>
              <a:buFont typeface="Arial" pitchFamily="34" charset="0"/>
              <a:buChar char="•"/>
            </a:pPr>
            <a:r>
              <a:rPr lang="en-US" sz="1200">
                <a:latin typeface="Calibri" pitchFamily="34" charset="0"/>
              </a:rPr>
              <a:t>Distribute </a:t>
            </a:r>
          </a:p>
          <a:p>
            <a:pPr>
              <a:buFont typeface="Arial" pitchFamily="34" charset="0"/>
              <a:buChar char="•"/>
            </a:pPr>
            <a:r>
              <a:rPr lang="en-US" sz="1200">
                <a:latin typeface="Calibri" pitchFamily="34" charset="0"/>
              </a:rPr>
              <a:t>Dispose</a:t>
            </a:r>
          </a:p>
        </p:txBody>
      </p:sp>
      <p:sp>
        <p:nvSpPr>
          <p:cNvPr id="31770" name="TextBox 31"/>
          <p:cNvSpPr txBox="1">
            <a:spLocks noChangeArrowheads="1"/>
          </p:cNvSpPr>
          <p:nvPr/>
        </p:nvSpPr>
        <p:spPr bwMode="auto">
          <a:xfrm>
            <a:off x="708025" y="5334000"/>
            <a:ext cx="1924050" cy="1016000"/>
          </a:xfrm>
          <a:prstGeom prst="rect">
            <a:avLst/>
          </a:prstGeom>
          <a:noFill/>
          <a:ln w="9525">
            <a:noFill/>
            <a:miter lim="800000"/>
            <a:headEnd/>
            <a:tailEnd/>
          </a:ln>
        </p:spPr>
        <p:txBody>
          <a:bodyPr lIns="91427" tIns="45713" rIns="91427" bIns="45713">
            <a:spAutoFit/>
          </a:bodyPr>
          <a:lstStyle/>
          <a:p>
            <a:pPr>
              <a:buFont typeface="Arial" pitchFamily="34" charset="0"/>
              <a:buChar char="•"/>
            </a:pPr>
            <a:r>
              <a:rPr lang="en-US" sz="1200">
                <a:latin typeface="Calibri" pitchFamily="34" charset="0"/>
              </a:rPr>
              <a:t>Facility</a:t>
            </a:r>
          </a:p>
          <a:p>
            <a:pPr>
              <a:buFont typeface="Arial" pitchFamily="34" charset="0"/>
              <a:buChar char="•"/>
            </a:pPr>
            <a:r>
              <a:rPr lang="en-US" sz="1200">
                <a:latin typeface="Calibri" pitchFamily="34" charset="0"/>
              </a:rPr>
              <a:t>Installation</a:t>
            </a:r>
          </a:p>
          <a:p>
            <a:pPr>
              <a:buFont typeface="Arial" pitchFamily="34" charset="0"/>
              <a:buChar char="•"/>
            </a:pPr>
            <a:r>
              <a:rPr lang="en-US" sz="1200">
                <a:latin typeface="Calibri" pitchFamily="34" charset="0"/>
              </a:rPr>
              <a:t>Command Programs</a:t>
            </a:r>
          </a:p>
          <a:p>
            <a:pPr>
              <a:buFont typeface="Arial" pitchFamily="34" charset="0"/>
              <a:buChar char="•"/>
            </a:pPr>
            <a:r>
              <a:rPr lang="en-US" sz="1200">
                <a:latin typeface="Calibri" pitchFamily="34" charset="0"/>
              </a:rPr>
              <a:t>Centrally Managed </a:t>
            </a:r>
          </a:p>
          <a:p>
            <a:r>
              <a:rPr lang="en-US" sz="1200">
                <a:latin typeface="Calibri" pitchFamily="34" charset="0"/>
              </a:rPr>
              <a:t>  Programs</a:t>
            </a:r>
          </a:p>
        </p:txBody>
      </p:sp>
      <p:cxnSp>
        <p:nvCxnSpPr>
          <p:cNvPr id="83" name="Straight Connector 82"/>
          <p:cNvCxnSpPr/>
          <p:nvPr/>
        </p:nvCxnSpPr>
        <p:spPr>
          <a:xfrm flipV="1">
            <a:off x="3886200" y="1752600"/>
            <a:ext cx="3070225" cy="854075"/>
          </a:xfrm>
          <a:prstGeom prst="line">
            <a:avLst/>
          </a:prstGeom>
        </p:spPr>
        <p:style>
          <a:lnRef idx="1">
            <a:schemeClr val="accent1"/>
          </a:lnRef>
          <a:fillRef idx="0">
            <a:schemeClr val="accent1"/>
          </a:fillRef>
          <a:effectRef idx="0">
            <a:schemeClr val="accent1"/>
          </a:effectRef>
          <a:fontRef idx="minor">
            <a:schemeClr val="tx1"/>
          </a:fontRef>
        </p:style>
      </p:cxnSp>
      <p:cxnSp>
        <p:nvCxnSpPr>
          <p:cNvPr id="84" name="Straight Connector 83"/>
          <p:cNvCxnSpPr>
            <a:stCxn id="31764" idx="0"/>
          </p:cNvCxnSpPr>
          <p:nvPr/>
        </p:nvCxnSpPr>
        <p:spPr>
          <a:xfrm rot="5400000" flipH="1" flipV="1">
            <a:off x="4146550" y="635000"/>
            <a:ext cx="854075" cy="3089275"/>
          </a:xfrm>
          <a:prstGeom prst="line">
            <a:avLst/>
          </a:prstGeom>
        </p:spPr>
        <p:style>
          <a:lnRef idx="1">
            <a:schemeClr val="accent1"/>
          </a:lnRef>
          <a:fillRef idx="0">
            <a:schemeClr val="accent1"/>
          </a:fillRef>
          <a:effectRef idx="0">
            <a:schemeClr val="accent1"/>
          </a:effectRef>
          <a:fontRef idx="minor">
            <a:schemeClr val="tx1"/>
          </a:fontRef>
        </p:style>
      </p:cxnSp>
      <p:sp>
        <p:nvSpPr>
          <p:cNvPr id="31773" name="TextBox 34"/>
          <p:cNvSpPr txBox="1">
            <a:spLocks noChangeArrowheads="1"/>
          </p:cNvSpPr>
          <p:nvPr/>
        </p:nvSpPr>
        <p:spPr bwMode="auto">
          <a:xfrm rot="-5400000">
            <a:off x="-1084262" y="4173538"/>
            <a:ext cx="2897187" cy="338137"/>
          </a:xfrm>
          <a:prstGeom prst="rect">
            <a:avLst/>
          </a:prstGeom>
          <a:noFill/>
          <a:ln w="9525">
            <a:noFill/>
            <a:miter lim="800000"/>
            <a:headEnd/>
            <a:tailEnd/>
          </a:ln>
        </p:spPr>
        <p:txBody>
          <a:bodyPr lIns="91427" tIns="45713" rIns="91427" bIns="45713">
            <a:spAutoFit/>
          </a:bodyPr>
          <a:lstStyle/>
          <a:p>
            <a:r>
              <a:rPr lang="en-US" sz="1600">
                <a:latin typeface="Calibri" pitchFamily="34" charset="0"/>
              </a:rPr>
              <a:t>Program / Budget Construct</a:t>
            </a:r>
          </a:p>
        </p:txBody>
      </p:sp>
      <p:sp>
        <p:nvSpPr>
          <p:cNvPr id="31774" name="TextBox 34"/>
          <p:cNvSpPr txBox="1">
            <a:spLocks noChangeArrowheads="1"/>
          </p:cNvSpPr>
          <p:nvPr/>
        </p:nvSpPr>
        <p:spPr bwMode="auto">
          <a:xfrm rot="-5400000">
            <a:off x="7278688" y="3660775"/>
            <a:ext cx="2935288" cy="338137"/>
          </a:xfrm>
          <a:prstGeom prst="rect">
            <a:avLst/>
          </a:prstGeom>
          <a:noFill/>
          <a:ln w="9525">
            <a:noFill/>
            <a:miter lim="800000"/>
            <a:headEnd/>
            <a:tailEnd/>
          </a:ln>
        </p:spPr>
        <p:txBody>
          <a:bodyPr lIns="91427" tIns="45713" rIns="91427" bIns="45713">
            <a:spAutoFit/>
          </a:bodyPr>
          <a:lstStyle/>
          <a:p>
            <a:pPr algn="ctr"/>
            <a:r>
              <a:rPr lang="en-US" sz="1600">
                <a:latin typeface="Calibri" pitchFamily="34" charset="0"/>
              </a:rPr>
              <a:t>Cost Management Construct</a:t>
            </a:r>
          </a:p>
        </p:txBody>
      </p:sp>
      <p:sp>
        <p:nvSpPr>
          <p:cNvPr id="18476" name="Rectangle 23"/>
          <p:cNvSpPr>
            <a:spLocks noChangeArrowheads="1"/>
          </p:cNvSpPr>
          <p:nvPr/>
        </p:nvSpPr>
        <p:spPr bwMode="auto">
          <a:xfrm rot="20674284">
            <a:off x="5607050" y="4171950"/>
            <a:ext cx="1692275" cy="884238"/>
          </a:xfrm>
          <a:prstGeom prst="rect">
            <a:avLst/>
          </a:prstGeom>
          <a:noFill/>
          <a:ln w="9525">
            <a:noFill/>
            <a:miter lim="800000"/>
            <a:headEnd/>
            <a:tailEnd/>
          </a:ln>
        </p:spPr>
        <p:txBody>
          <a:bodyPr wrap="none" lIns="0" tIns="0" rIns="0" bIns="0">
            <a:spAutoFit/>
          </a:bodyPr>
          <a:lstStyle/>
          <a:p>
            <a:pPr fontAlgn="auto">
              <a:spcBef>
                <a:spcPts val="0"/>
              </a:spcBef>
              <a:spcAft>
                <a:spcPts val="0"/>
              </a:spcAft>
              <a:buFont typeface="Arial" pitchFamily="34" charset="0"/>
              <a:buChar char="•"/>
              <a:defRPr/>
            </a:pPr>
            <a:r>
              <a:rPr lang="en-US" sz="1150" dirty="0">
                <a:solidFill>
                  <a:srgbClr val="000000"/>
                </a:solidFill>
                <a:latin typeface="+mn-lt"/>
              </a:rPr>
              <a:t>Civ Education / Training</a:t>
            </a:r>
          </a:p>
          <a:p>
            <a:pPr fontAlgn="auto">
              <a:spcBef>
                <a:spcPts val="0"/>
              </a:spcBef>
              <a:spcAft>
                <a:spcPts val="0"/>
              </a:spcAft>
              <a:buFont typeface="Arial" pitchFamily="34" charset="0"/>
              <a:buChar char="•"/>
              <a:defRPr/>
            </a:pPr>
            <a:r>
              <a:rPr lang="en-US" sz="1150" dirty="0">
                <a:solidFill>
                  <a:srgbClr val="000000"/>
                </a:solidFill>
                <a:latin typeface="+mn-lt"/>
              </a:rPr>
              <a:t>Civ Personnel Svcs</a:t>
            </a:r>
          </a:p>
          <a:p>
            <a:pPr fontAlgn="auto">
              <a:spcBef>
                <a:spcPts val="0"/>
              </a:spcBef>
              <a:spcAft>
                <a:spcPts val="0"/>
              </a:spcAft>
              <a:buFont typeface="Arial" pitchFamily="34" charset="0"/>
              <a:buChar char="•"/>
              <a:defRPr/>
            </a:pPr>
            <a:r>
              <a:rPr lang="en-US" sz="1150" dirty="0">
                <a:solidFill>
                  <a:srgbClr val="000000"/>
                </a:solidFill>
                <a:latin typeface="+mn-lt"/>
              </a:rPr>
              <a:t>Mil Education / Training</a:t>
            </a:r>
          </a:p>
          <a:p>
            <a:pPr fontAlgn="auto">
              <a:spcBef>
                <a:spcPts val="0"/>
              </a:spcBef>
              <a:spcAft>
                <a:spcPts val="0"/>
              </a:spcAft>
              <a:buFont typeface="Arial" pitchFamily="34" charset="0"/>
              <a:buChar char="•"/>
              <a:defRPr/>
            </a:pPr>
            <a:r>
              <a:rPr lang="en-US" sz="1150" dirty="0">
                <a:solidFill>
                  <a:srgbClr val="000000"/>
                </a:solidFill>
                <a:latin typeface="+mn-lt"/>
              </a:rPr>
              <a:t>Mil Personnel Svcs</a:t>
            </a:r>
          </a:p>
          <a:p>
            <a:pPr fontAlgn="auto">
              <a:spcBef>
                <a:spcPts val="0"/>
              </a:spcBef>
              <a:spcAft>
                <a:spcPts val="0"/>
              </a:spcAft>
              <a:buFont typeface="Arial" pitchFamily="34" charset="0"/>
              <a:buChar char="•"/>
              <a:defRPr/>
            </a:pPr>
            <a:r>
              <a:rPr lang="en-US" sz="1150" dirty="0">
                <a:solidFill>
                  <a:srgbClr val="000000"/>
                </a:solidFill>
                <a:latin typeface="+mn-lt"/>
              </a:rPr>
              <a:t>Prof. Development Educ.</a:t>
            </a:r>
            <a:endParaRPr lang="en-US" sz="1150" dirty="0">
              <a:latin typeface="+mn-lt"/>
            </a:endParaRPr>
          </a:p>
        </p:txBody>
      </p:sp>
      <p:sp>
        <p:nvSpPr>
          <p:cNvPr id="18477" name="Rectangle 23"/>
          <p:cNvSpPr>
            <a:spLocks noChangeArrowheads="1"/>
          </p:cNvSpPr>
          <p:nvPr/>
        </p:nvSpPr>
        <p:spPr bwMode="auto">
          <a:xfrm rot="20682790">
            <a:off x="5618163" y="3097213"/>
            <a:ext cx="2062162" cy="884237"/>
          </a:xfrm>
          <a:prstGeom prst="rect">
            <a:avLst/>
          </a:prstGeom>
          <a:noFill/>
          <a:ln w="9525">
            <a:noFill/>
            <a:miter lim="800000"/>
            <a:headEnd/>
            <a:tailEnd/>
          </a:ln>
        </p:spPr>
        <p:txBody>
          <a:bodyPr wrap="none" lIns="0" tIns="0" rIns="0" bIns="0">
            <a:spAutoFit/>
          </a:bodyPr>
          <a:lstStyle/>
          <a:p>
            <a:pPr fontAlgn="auto">
              <a:spcBef>
                <a:spcPts val="0"/>
              </a:spcBef>
              <a:spcAft>
                <a:spcPts val="0"/>
              </a:spcAft>
              <a:buFont typeface="Arial" pitchFamily="34" charset="0"/>
              <a:buChar char="•"/>
              <a:defRPr/>
            </a:pPr>
            <a:r>
              <a:rPr lang="en-US" sz="1150" dirty="0">
                <a:solidFill>
                  <a:srgbClr val="000000"/>
                </a:solidFill>
                <a:latin typeface="+mn-lt"/>
              </a:rPr>
              <a:t>Depot </a:t>
            </a:r>
            <a:r>
              <a:rPr lang="en-US" sz="1150" dirty="0" err="1">
                <a:solidFill>
                  <a:srgbClr val="000000"/>
                </a:solidFill>
                <a:latin typeface="+mn-lt"/>
              </a:rPr>
              <a:t>Maint</a:t>
            </a:r>
            <a:r>
              <a:rPr lang="en-US" sz="1150" dirty="0">
                <a:solidFill>
                  <a:srgbClr val="000000"/>
                </a:solidFill>
                <a:latin typeface="+mn-lt"/>
              </a:rPr>
              <a:t> / Repair of Mil </a:t>
            </a:r>
            <a:r>
              <a:rPr lang="en-US" sz="1150" dirty="0" err="1">
                <a:solidFill>
                  <a:srgbClr val="000000"/>
                </a:solidFill>
                <a:latin typeface="+mn-lt"/>
              </a:rPr>
              <a:t>Eqt</a:t>
            </a:r>
            <a:endParaRPr lang="en-US" sz="1150" dirty="0">
              <a:solidFill>
                <a:srgbClr val="000000"/>
              </a:solidFill>
              <a:latin typeface="+mn-lt"/>
            </a:endParaRPr>
          </a:p>
          <a:p>
            <a:pPr fontAlgn="auto">
              <a:spcBef>
                <a:spcPts val="0"/>
              </a:spcBef>
              <a:spcAft>
                <a:spcPts val="0"/>
              </a:spcAft>
              <a:buFont typeface="Arial" pitchFamily="34" charset="0"/>
              <a:buChar char="•"/>
              <a:defRPr/>
            </a:pPr>
            <a:r>
              <a:rPr lang="en-US" sz="1150" dirty="0">
                <a:solidFill>
                  <a:srgbClr val="000000"/>
                </a:solidFill>
                <a:latin typeface="+mn-lt"/>
              </a:rPr>
              <a:t>Ordnance</a:t>
            </a:r>
          </a:p>
          <a:p>
            <a:pPr fontAlgn="auto">
              <a:spcBef>
                <a:spcPts val="0"/>
              </a:spcBef>
              <a:spcAft>
                <a:spcPts val="0"/>
              </a:spcAft>
              <a:buFont typeface="Arial" pitchFamily="34" charset="0"/>
              <a:buChar char="•"/>
              <a:defRPr/>
            </a:pPr>
            <a:r>
              <a:rPr lang="en-US" sz="1150" dirty="0">
                <a:solidFill>
                  <a:srgbClr val="000000"/>
                </a:solidFill>
                <a:latin typeface="+mn-lt"/>
              </a:rPr>
              <a:t>S&amp;T &amp; R&amp;D</a:t>
            </a:r>
          </a:p>
          <a:p>
            <a:pPr fontAlgn="auto">
              <a:spcBef>
                <a:spcPts val="0"/>
              </a:spcBef>
              <a:spcAft>
                <a:spcPts val="0"/>
              </a:spcAft>
              <a:buFont typeface="Arial" pitchFamily="34" charset="0"/>
              <a:buChar char="•"/>
              <a:defRPr/>
            </a:pPr>
            <a:r>
              <a:rPr lang="en-US" sz="1150" dirty="0">
                <a:solidFill>
                  <a:srgbClr val="000000"/>
                </a:solidFill>
                <a:latin typeface="+mn-lt"/>
              </a:rPr>
              <a:t>Systems Acquisition, T&amp;E, </a:t>
            </a:r>
          </a:p>
          <a:p>
            <a:pPr fontAlgn="auto">
              <a:spcBef>
                <a:spcPts val="0"/>
              </a:spcBef>
              <a:spcAft>
                <a:spcPts val="0"/>
              </a:spcAft>
              <a:defRPr/>
            </a:pPr>
            <a:r>
              <a:rPr lang="en-US" sz="1150" dirty="0">
                <a:solidFill>
                  <a:srgbClr val="000000"/>
                </a:solidFill>
                <a:latin typeface="+mn-lt"/>
              </a:rPr>
              <a:t>  Engineering, &amp; Contracting</a:t>
            </a:r>
          </a:p>
        </p:txBody>
      </p:sp>
      <p:sp>
        <p:nvSpPr>
          <p:cNvPr id="18478" name="Rectangle 23"/>
          <p:cNvSpPr>
            <a:spLocks noChangeArrowheads="1"/>
          </p:cNvSpPr>
          <p:nvPr/>
        </p:nvSpPr>
        <p:spPr bwMode="auto">
          <a:xfrm rot="20697151">
            <a:off x="5603875" y="5119688"/>
            <a:ext cx="1771650" cy="885825"/>
          </a:xfrm>
          <a:prstGeom prst="rect">
            <a:avLst/>
          </a:prstGeom>
          <a:noFill/>
          <a:ln w="9525">
            <a:noFill/>
            <a:miter lim="800000"/>
            <a:headEnd/>
            <a:tailEnd/>
          </a:ln>
        </p:spPr>
        <p:txBody>
          <a:bodyPr wrap="none" lIns="0" tIns="0" rIns="0" bIns="0">
            <a:spAutoFit/>
          </a:bodyPr>
          <a:lstStyle/>
          <a:p>
            <a:pPr fontAlgn="auto">
              <a:spcBef>
                <a:spcPts val="0"/>
              </a:spcBef>
              <a:spcAft>
                <a:spcPts val="0"/>
              </a:spcAft>
              <a:buFont typeface="Arial" pitchFamily="34" charset="0"/>
              <a:buChar char="•"/>
              <a:defRPr/>
            </a:pPr>
            <a:r>
              <a:rPr lang="en-US" sz="1150" dirty="0">
                <a:solidFill>
                  <a:srgbClr val="000000"/>
                </a:solidFill>
                <a:latin typeface="+mn-lt"/>
              </a:rPr>
              <a:t>Community &amp; Family Svcs</a:t>
            </a:r>
          </a:p>
          <a:p>
            <a:pPr fontAlgn="auto">
              <a:spcBef>
                <a:spcPts val="0"/>
              </a:spcBef>
              <a:spcAft>
                <a:spcPts val="0"/>
              </a:spcAft>
              <a:buFont typeface="Arial" pitchFamily="34" charset="0"/>
              <a:buChar char="•"/>
              <a:defRPr/>
            </a:pPr>
            <a:r>
              <a:rPr lang="en-US" sz="1150" dirty="0">
                <a:solidFill>
                  <a:srgbClr val="000000"/>
                </a:solidFill>
                <a:latin typeface="+mn-lt"/>
              </a:rPr>
              <a:t>Environmental Security &amp; </a:t>
            </a:r>
          </a:p>
          <a:p>
            <a:pPr fontAlgn="auto">
              <a:spcBef>
                <a:spcPts val="0"/>
              </a:spcBef>
              <a:spcAft>
                <a:spcPts val="0"/>
              </a:spcAft>
              <a:defRPr/>
            </a:pPr>
            <a:r>
              <a:rPr lang="en-US" sz="1150" dirty="0">
                <a:solidFill>
                  <a:srgbClr val="000000"/>
                </a:solidFill>
                <a:latin typeface="+mn-lt"/>
              </a:rPr>
              <a:t>  National Resource Svcs</a:t>
            </a:r>
          </a:p>
          <a:p>
            <a:pPr fontAlgn="auto">
              <a:spcBef>
                <a:spcPts val="0"/>
              </a:spcBef>
              <a:spcAft>
                <a:spcPts val="0"/>
              </a:spcAft>
              <a:buFont typeface="Arial" pitchFamily="34" charset="0"/>
              <a:buChar char="•"/>
              <a:defRPr/>
            </a:pPr>
            <a:r>
              <a:rPr lang="en-US" sz="1150" dirty="0">
                <a:solidFill>
                  <a:srgbClr val="000000"/>
                </a:solidFill>
                <a:latin typeface="+mn-lt"/>
              </a:rPr>
              <a:t>Health Svcs</a:t>
            </a:r>
          </a:p>
          <a:p>
            <a:pPr fontAlgn="auto">
              <a:spcBef>
                <a:spcPts val="0"/>
              </a:spcBef>
              <a:spcAft>
                <a:spcPts val="0"/>
              </a:spcAft>
              <a:buFont typeface="Arial" pitchFamily="34" charset="0"/>
              <a:buChar char="•"/>
              <a:defRPr/>
            </a:pPr>
            <a:r>
              <a:rPr lang="en-US" sz="1150" dirty="0">
                <a:solidFill>
                  <a:srgbClr val="000000"/>
                </a:solidFill>
                <a:latin typeface="+mn-lt"/>
              </a:rPr>
              <a:t>Installation / Facility Mgt</a:t>
            </a:r>
            <a:endParaRPr lang="en-US" sz="1150" dirty="0">
              <a:latin typeface="+mn-lt"/>
            </a:endParaRPr>
          </a:p>
        </p:txBody>
      </p:sp>
      <p:sp>
        <p:nvSpPr>
          <p:cNvPr id="31778" name="Line 154"/>
          <p:cNvSpPr>
            <a:spLocks noChangeShapeType="1"/>
          </p:cNvSpPr>
          <p:nvPr/>
        </p:nvSpPr>
        <p:spPr bwMode="auto">
          <a:xfrm>
            <a:off x="5472113" y="2590800"/>
            <a:ext cx="0" cy="3733800"/>
          </a:xfrm>
          <a:prstGeom prst="line">
            <a:avLst/>
          </a:prstGeom>
          <a:noFill/>
          <a:ln w="28575">
            <a:solidFill>
              <a:schemeClr val="tx1"/>
            </a:solidFill>
            <a:round/>
            <a:headEnd/>
            <a:tailEnd/>
          </a:ln>
        </p:spPr>
        <p:txBody>
          <a:bodyPr lIns="91427" tIns="45713" rIns="91427" bIns="45713"/>
          <a:lstStyle/>
          <a:p>
            <a:endParaRPr lang="en-US"/>
          </a:p>
        </p:txBody>
      </p:sp>
      <p:sp>
        <p:nvSpPr>
          <p:cNvPr id="31779" name="Text Box 30"/>
          <p:cNvSpPr txBox="1">
            <a:spLocks noChangeArrowheads="1"/>
          </p:cNvSpPr>
          <p:nvPr/>
        </p:nvSpPr>
        <p:spPr bwMode="auto">
          <a:xfrm>
            <a:off x="1733550" y="1143000"/>
            <a:ext cx="1946275" cy="461963"/>
          </a:xfrm>
          <a:prstGeom prst="rect">
            <a:avLst/>
          </a:prstGeom>
          <a:noFill/>
          <a:ln w="9525">
            <a:noFill/>
            <a:miter lim="800000"/>
            <a:headEnd/>
            <a:tailEnd/>
          </a:ln>
        </p:spPr>
        <p:txBody>
          <a:bodyPr wrap="none">
            <a:spAutoFit/>
          </a:bodyPr>
          <a:lstStyle/>
          <a:p>
            <a:pPr algn="ctr" eaLnBrk="0" hangingPunct="0"/>
            <a:r>
              <a:rPr lang="en-US" sz="2400" b="1">
                <a:solidFill>
                  <a:srgbClr val="000000"/>
                </a:solidFill>
                <a:latin typeface="Calibri" pitchFamily="34" charset="0"/>
              </a:rPr>
              <a:t>ARFORGEN</a:t>
            </a:r>
          </a:p>
        </p:txBody>
      </p:sp>
      <p:grpSp>
        <p:nvGrpSpPr>
          <p:cNvPr id="2" name="Group 133"/>
          <p:cNvGrpSpPr>
            <a:grpSpLocks noChangeAspect="1"/>
          </p:cNvGrpSpPr>
          <p:nvPr/>
        </p:nvGrpSpPr>
        <p:grpSpPr bwMode="auto">
          <a:xfrm>
            <a:off x="3292475" y="3352800"/>
            <a:ext cx="1236663" cy="1019175"/>
            <a:chOff x="671" y="2122"/>
            <a:chExt cx="896" cy="799"/>
          </a:xfrm>
        </p:grpSpPr>
        <p:sp>
          <p:nvSpPr>
            <p:cNvPr id="50" name="AutoShape 9"/>
            <p:cNvSpPr>
              <a:spLocks noChangeArrowheads="1"/>
            </p:cNvSpPr>
            <p:nvPr/>
          </p:nvSpPr>
          <p:spPr bwMode="auto">
            <a:xfrm>
              <a:off x="744" y="2122"/>
              <a:ext cx="747" cy="799"/>
            </a:xfrm>
            <a:prstGeom prst="triangle">
              <a:avLst>
                <a:gd name="adj" fmla="val 50000"/>
              </a:avLst>
            </a:prstGeom>
            <a:solidFill>
              <a:srgbClr val="FFFFCC"/>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fontAlgn="auto" hangingPunct="0">
                <a:spcBef>
                  <a:spcPts val="0"/>
                </a:spcBef>
                <a:spcAft>
                  <a:spcPts val="0"/>
                </a:spcAft>
                <a:defRPr/>
              </a:pPr>
              <a:endParaRPr lang="en-US" sz="1200">
                <a:solidFill>
                  <a:srgbClr val="FFFFFF"/>
                </a:solidFill>
                <a:cs typeface="Arial" pitchFamily="34" charset="0"/>
              </a:endParaRPr>
            </a:p>
          </p:txBody>
        </p:sp>
        <p:sp>
          <p:nvSpPr>
            <p:cNvPr id="31914" name="Text Box 14"/>
            <p:cNvSpPr txBox="1">
              <a:spLocks noChangeArrowheads="1"/>
            </p:cNvSpPr>
            <p:nvPr/>
          </p:nvSpPr>
          <p:spPr bwMode="auto">
            <a:xfrm>
              <a:off x="671" y="2615"/>
              <a:ext cx="896" cy="188"/>
            </a:xfrm>
            <a:prstGeom prst="rect">
              <a:avLst/>
            </a:prstGeom>
            <a:noFill/>
            <a:ln w="9525">
              <a:noFill/>
              <a:miter lim="800000"/>
              <a:headEnd/>
              <a:tailEnd/>
            </a:ln>
          </p:spPr>
          <p:txBody>
            <a:bodyPr>
              <a:spAutoFit/>
            </a:bodyPr>
            <a:lstStyle/>
            <a:p>
              <a:pPr algn="ctr" eaLnBrk="0" hangingPunct="0">
                <a:lnSpc>
                  <a:spcPct val="80000"/>
                </a:lnSpc>
              </a:pPr>
              <a:endParaRPr lang="en-US" sz="1200" b="1">
                <a:solidFill>
                  <a:srgbClr val="000000"/>
                </a:solidFill>
                <a:latin typeface="Calibri" pitchFamily="34" charset="0"/>
              </a:endParaRPr>
            </a:p>
          </p:txBody>
        </p:sp>
      </p:grpSp>
      <p:sp>
        <p:nvSpPr>
          <p:cNvPr id="31781" name="Oval 13"/>
          <p:cNvSpPr>
            <a:spLocks noChangeAspect="1" noChangeArrowheads="1"/>
          </p:cNvSpPr>
          <p:nvPr/>
        </p:nvSpPr>
        <p:spPr bwMode="gray">
          <a:xfrm>
            <a:off x="3233738" y="4267200"/>
            <a:ext cx="241300" cy="133350"/>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782" name="Oval 13"/>
          <p:cNvSpPr>
            <a:spLocks noChangeAspect="1" noChangeArrowheads="1"/>
          </p:cNvSpPr>
          <p:nvPr/>
        </p:nvSpPr>
        <p:spPr bwMode="gray">
          <a:xfrm>
            <a:off x="3767138" y="3295650"/>
            <a:ext cx="241300" cy="133350"/>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783" name="Oval 13"/>
          <p:cNvSpPr>
            <a:spLocks noChangeAspect="1" noChangeArrowheads="1"/>
          </p:cNvSpPr>
          <p:nvPr/>
        </p:nvSpPr>
        <p:spPr bwMode="gray">
          <a:xfrm>
            <a:off x="4252913" y="4267200"/>
            <a:ext cx="241300" cy="131763"/>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784" name="TextBox 34"/>
          <p:cNvSpPr txBox="1">
            <a:spLocks noChangeArrowheads="1"/>
          </p:cNvSpPr>
          <p:nvPr/>
        </p:nvSpPr>
        <p:spPr bwMode="auto">
          <a:xfrm>
            <a:off x="3157538" y="3695700"/>
            <a:ext cx="1446212" cy="338138"/>
          </a:xfrm>
          <a:prstGeom prst="rect">
            <a:avLst/>
          </a:prstGeom>
          <a:noFill/>
          <a:ln w="9525">
            <a:noFill/>
            <a:miter lim="800000"/>
            <a:headEnd/>
            <a:tailEnd/>
          </a:ln>
        </p:spPr>
        <p:txBody>
          <a:bodyPr lIns="91427" tIns="45713" rIns="91427" bIns="45713">
            <a:spAutoFit/>
          </a:bodyPr>
          <a:lstStyle/>
          <a:p>
            <a:pPr algn="ctr"/>
            <a:r>
              <a:rPr lang="en-US" sz="1600" b="1">
                <a:latin typeface="Calibri" pitchFamily="34" charset="0"/>
              </a:rPr>
              <a:t>Material</a:t>
            </a:r>
          </a:p>
        </p:txBody>
      </p:sp>
      <p:grpSp>
        <p:nvGrpSpPr>
          <p:cNvPr id="3" name="Group 104"/>
          <p:cNvGrpSpPr>
            <a:grpSpLocks/>
          </p:cNvGrpSpPr>
          <p:nvPr/>
        </p:nvGrpSpPr>
        <p:grpSpPr bwMode="auto">
          <a:xfrm>
            <a:off x="5661025" y="838200"/>
            <a:ext cx="2286000" cy="890588"/>
            <a:chOff x="3057525" y="1600200"/>
            <a:chExt cx="2886075" cy="1538170"/>
          </a:xfrm>
        </p:grpSpPr>
        <p:sp>
          <p:nvSpPr>
            <p:cNvPr id="31847" name="Rectangle 64"/>
            <p:cNvSpPr>
              <a:spLocks noChangeArrowheads="1"/>
            </p:cNvSpPr>
            <p:nvPr/>
          </p:nvSpPr>
          <p:spPr bwMode="auto">
            <a:xfrm>
              <a:off x="4419600" y="1600200"/>
              <a:ext cx="151785" cy="372131"/>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Calibri" pitchFamily="34" charset="0"/>
                </a:rPr>
                <a:t>X</a:t>
              </a:r>
              <a:endParaRPr lang="en-US" sz="1400" baseline="-25000">
                <a:latin typeface="Calibri" pitchFamily="34" charset="0"/>
              </a:endParaRPr>
            </a:p>
          </p:txBody>
        </p:sp>
        <p:grpSp>
          <p:nvGrpSpPr>
            <p:cNvPr id="4" name="Group 92"/>
            <p:cNvGrpSpPr>
              <a:grpSpLocks/>
            </p:cNvGrpSpPr>
            <p:nvPr/>
          </p:nvGrpSpPr>
          <p:grpSpPr bwMode="auto">
            <a:xfrm>
              <a:off x="4100518" y="1981204"/>
              <a:ext cx="852488" cy="419101"/>
              <a:chOff x="2631" y="1069"/>
              <a:chExt cx="537" cy="264"/>
            </a:xfrm>
          </p:grpSpPr>
          <p:sp>
            <p:nvSpPr>
              <p:cNvPr id="31906" name="Freeform 93"/>
              <p:cNvSpPr>
                <a:spLocks/>
              </p:cNvSpPr>
              <p:nvPr/>
            </p:nvSpPr>
            <p:spPr bwMode="auto">
              <a:xfrm>
                <a:off x="2743" y="1136"/>
                <a:ext cx="313" cy="131"/>
              </a:xfrm>
              <a:custGeom>
                <a:avLst/>
                <a:gdLst>
                  <a:gd name="T0" fmla="*/ 141 w 313"/>
                  <a:gd name="T1" fmla="*/ 1 h 131"/>
                  <a:gd name="T2" fmla="*/ 110 w 313"/>
                  <a:gd name="T3" fmla="*/ 3 h 131"/>
                  <a:gd name="T4" fmla="*/ 82 w 313"/>
                  <a:gd name="T5" fmla="*/ 8 h 131"/>
                  <a:gd name="T6" fmla="*/ 57 w 313"/>
                  <a:gd name="T7" fmla="*/ 16 h 131"/>
                  <a:gd name="T8" fmla="*/ 40 w 313"/>
                  <a:gd name="T9" fmla="*/ 22 h 131"/>
                  <a:gd name="T10" fmla="*/ 31 w 313"/>
                  <a:gd name="T11" fmla="*/ 27 h 131"/>
                  <a:gd name="T12" fmla="*/ 23 w 313"/>
                  <a:gd name="T13" fmla="*/ 32 h 131"/>
                  <a:gd name="T14" fmla="*/ 16 w 313"/>
                  <a:gd name="T15" fmla="*/ 37 h 131"/>
                  <a:gd name="T16" fmla="*/ 9 w 313"/>
                  <a:gd name="T17" fmla="*/ 44 h 131"/>
                  <a:gd name="T18" fmla="*/ 5 w 313"/>
                  <a:gd name="T19" fmla="*/ 50 h 131"/>
                  <a:gd name="T20" fmla="*/ 2 w 313"/>
                  <a:gd name="T21" fmla="*/ 56 h 131"/>
                  <a:gd name="T22" fmla="*/ 0 w 313"/>
                  <a:gd name="T23" fmla="*/ 62 h 131"/>
                  <a:gd name="T24" fmla="*/ 0 w 313"/>
                  <a:gd name="T25" fmla="*/ 69 h 131"/>
                  <a:gd name="T26" fmla="*/ 2 w 313"/>
                  <a:gd name="T27" fmla="*/ 76 h 131"/>
                  <a:gd name="T28" fmla="*/ 5 w 313"/>
                  <a:gd name="T29" fmla="*/ 82 h 131"/>
                  <a:gd name="T30" fmla="*/ 9 w 313"/>
                  <a:gd name="T31" fmla="*/ 88 h 131"/>
                  <a:gd name="T32" fmla="*/ 16 w 313"/>
                  <a:gd name="T33" fmla="*/ 94 h 131"/>
                  <a:gd name="T34" fmla="*/ 23 w 313"/>
                  <a:gd name="T35" fmla="*/ 99 h 131"/>
                  <a:gd name="T36" fmla="*/ 31 w 313"/>
                  <a:gd name="T37" fmla="*/ 105 h 131"/>
                  <a:gd name="T38" fmla="*/ 40 w 313"/>
                  <a:gd name="T39" fmla="*/ 110 h 131"/>
                  <a:gd name="T40" fmla="*/ 57 w 313"/>
                  <a:gd name="T41" fmla="*/ 116 h 131"/>
                  <a:gd name="T42" fmla="*/ 82 w 313"/>
                  <a:gd name="T43" fmla="*/ 123 h 131"/>
                  <a:gd name="T44" fmla="*/ 110 w 313"/>
                  <a:gd name="T45" fmla="*/ 127 h 131"/>
                  <a:gd name="T46" fmla="*/ 141 w 313"/>
                  <a:gd name="T47" fmla="*/ 131 h 131"/>
                  <a:gd name="T48" fmla="*/ 172 w 313"/>
                  <a:gd name="T49" fmla="*/ 131 h 131"/>
                  <a:gd name="T50" fmla="*/ 203 w 313"/>
                  <a:gd name="T51" fmla="*/ 127 h 131"/>
                  <a:gd name="T52" fmla="*/ 231 w 313"/>
                  <a:gd name="T53" fmla="*/ 123 h 131"/>
                  <a:gd name="T54" fmla="*/ 256 w 313"/>
                  <a:gd name="T55" fmla="*/ 116 h 131"/>
                  <a:gd name="T56" fmla="*/ 273 w 313"/>
                  <a:gd name="T57" fmla="*/ 110 h 131"/>
                  <a:gd name="T58" fmla="*/ 282 w 313"/>
                  <a:gd name="T59" fmla="*/ 105 h 131"/>
                  <a:gd name="T60" fmla="*/ 290 w 313"/>
                  <a:gd name="T61" fmla="*/ 99 h 131"/>
                  <a:gd name="T62" fmla="*/ 297 w 313"/>
                  <a:gd name="T63" fmla="*/ 94 h 131"/>
                  <a:gd name="T64" fmla="*/ 304 w 313"/>
                  <a:gd name="T65" fmla="*/ 88 h 131"/>
                  <a:gd name="T66" fmla="*/ 308 w 313"/>
                  <a:gd name="T67" fmla="*/ 82 h 131"/>
                  <a:gd name="T68" fmla="*/ 311 w 313"/>
                  <a:gd name="T69" fmla="*/ 76 h 131"/>
                  <a:gd name="T70" fmla="*/ 313 w 313"/>
                  <a:gd name="T71" fmla="*/ 69 h 131"/>
                  <a:gd name="T72" fmla="*/ 313 w 313"/>
                  <a:gd name="T73" fmla="*/ 62 h 131"/>
                  <a:gd name="T74" fmla="*/ 311 w 313"/>
                  <a:gd name="T75" fmla="*/ 56 h 131"/>
                  <a:gd name="T76" fmla="*/ 308 w 313"/>
                  <a:gd name="T77" fmla="*/ 50 h 131"/>
                  <a:gd name="T78" fmla="*/ 304 w 313"/>
                  <a:gd name="T79" fmla="*/ 44 h 131"/>
                  <a:gd name="T80" fmla="*/ 297 w 313"/>
                  <a:gd name="T81" fmla="*/ 37 h 131"/>
                  <a:gd name="T82" fmla="*/ 290 w 313"/>
                  <a:gd name="T83" fmla="*/ 32 h 131"/>
                  <a:gd name="T84" fmla="*/ 282 w 313"/>
                  <a:gd name="T85" fmla="*/ 27 h 131"/>
                  <a:gd name="T86" fmla="*/ 273 w 313"/>
                  <a:gd name="T87" fmla="*/ 22 h 131"/>
                  <a:gd name="T88" fmla="*/ 256 w 313"/>
                  <a:gd name="T89" fmla="*/ 16 h 131"/>
                  <a:gd name="T90" fmla="*/ 231 w 313"/>
                  <a:gd name="T91" fmla="*/ 8 h 131"/>
                  <a:gd name="T92" fmla="*/ 203 w 313"/>
                  <a:gd name="T93" fmla="*/ 3 h 131"/>
                  <a:gd name="T94" fmla="*/ 172 w 313"/>
                  <a:gd name="T95" fmla="*/ 1 h 13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3"/>
                  <a:gd name="T145" fmla="*/ 0 h 131"/>
                  <a:gd name="T146" fmla="*/ 313 w 313"/>
                  <a:gd name="T147" fmla="*/ 131 h 13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3" h="131">
                    <a:moveTo>
                      <a:pt x="157" y="0"/>
                    </a:moveTo>
                    <a:lnTo>
                      <a:pt x="141" y="1"/>
                    </a:lnTo>
                    <a:lnTo>
                      <a:pt x="125" y="2"/>
                    </a:lnTo>
                    <a:lnTo>
                      <a:pt x="110" y="3"/>
                    </a:lnTo>
                    <a:lnTo>
                      <a:pt x="95" y="5"/>
                    </a:lnTo>
                    <a:lnTo>
                      <a:pt x="82" y="8"/>
                    </a:lnTo>
                    <a:lnTo>
                      <a:pt x="70" y="11"/>
                    </a:lnTo>
                    <a:lnTo>
                      <a:pt x="57" y="16"/>
                    </a:lnTo>
                    <a:lnTo>
                      <a:pt x="46" y="20"/>
                    </a:lnTo>
                    <a:lnTo>
                      <a:pt x="40" y="22"/>
                    </a:lnTo>
                    <a:lnTo>
                      <a:pt x="36" y="24"/>
                    </a:lnTo>
                    <a:lnTo>
                      <a:pt x="31" y="27"/>
                    </a:lnTo>
                    <a:lnTo>
                      <a:pt x="27" y="29"/>
                    </a:lnTo>
                    <a:lnTo>
                      <a:pt x="23" y="32"/>
                    </a:lnTo>
                    <a:lnTo>
                      <a:pt x="19" y="34"/>
                    </a:lnTo>
                    <a:lnTo>
                      <a:pt x="16" y="37"/>
                    </a:lnTo>
                    <a:lnTo>
                      <a:pt x="13" y="40"/>
                    </a:lnTo>
                    <a:lnTo>
                      <a:pt x="9" y="44"/>
                    </a:lnTo>
                    <a:lnTo>
                      <a:pt x="7" y="47"/>
                    </a:lnTo>
                    <a:lnTo>
                      <a:pt x="5" y="50"/>
                    </a:lnTo>
                    <a:lnTo>
                      <a:pt x="3" y="53"/>
                    </a:lnTo>
                    <a:lnTo>
                      <a:pt x="2" y="56"/>
                    </a:lnTo>
                    <a:lnTo>
                      <a:pt x="1" y="59"/>
                    </a:lnTo>
                    <a:lnTo>
                      <a:pt x="0" y="62"/>
                    </a:lnTo>
                    <a:lnTo>
                      <a:pt x="0" y="65"/>
                    </a:lnTo>
                    <a:lnTo>
                      <a:pt x="0" y="69"/>
                    </a:lnTo>
                    <a:lnTo>
                      <a:pt x="1" y="73"/>
                    </a:lnTo>
                    <a:lnTo>
                      <a:pt x="2" y="76"/>
                    </a:lnTo>
                    <a:lnTo>
                      <a:pt x="3" y="79"/>
                    </a:lnTo>
                    <a:lnTo>
                      <a:pt x="5" y="82"/>
                    </a:lnTo>
                    <a:lnTo>
                      <a:pt x="7" y="85"/>
                    </a:lnTo>
                    <a:lnTo>
                      <a:pt x="9" y="88"/>
                    </a:lnTo>
                    <a:lnTo>
                      <a:pt x="13" y="91"/>
                    </a:lnTo>
                    <a:lnTo>
                      <a:pt x="16" y="94"/>
                    </a:lnTo>
                    <a:lnTo>
                      <a:pt x="19" y="96"/>
                    </a:lnTo>
                    <a:lnTo>
                      <a:pt x="23" y="99"/>
                    </a:lnTo>
                    <a:lnTo>
                      <a:pt x="27" y="102"/>
                    </a:lnTo>
                    <a:lnTo>
                      <a:pt x="31" y="105"/>
                    </a:lnTo>
                    <a:lnTo>
                      <a:pt x="36" y="107"/>
                    </a:lnTo>
                    <a:lnTo>
                      <a:pt x="40" y="110"/>
                    </a:lnTo>
                    <a:lnTo>
                      <a:pt x="46" y="112"/>
                    </a:lnTo>
                    <a:lnTo>
                      <a:pt x="57" y="116"/>
                    </a:lnTo>
                    <a:lnTo>
                      <a:pt x="70" y="119"/>
                    </a:lnTo>
                    <a:lnTo>
                      <a:pt x="82" y="123"/>
                    </a:lnTo>
                    <a:lnTo>
                      <a:pt x="95" y="125"/>
                    </a:lnTo>
                    <a:lnTo>
                      <a:pt x="110" y="127"/>
                    </a:lnTo>
                    <a:lnTo>
                      <a:pt x="125" y="130"/>
                    </a:lnTo>
                    <a:lnTo>
                      <a:pt x="141" y="131"/>
                    </a:lnTo>
                    <a:lnTo>
                      <a:pt x="157" y="131"/>
                    </a:lnTo>
                    <a:lnTo>
                      <a:pt x="172" y="131"/>
                    </a:lnTo>
                    <a:lnTo>
                      <a:pt x="188" y="130"/>
                    </a:lnTo>
                    <a:lnTo>
                      <a:pt x="203" y="127"/>
                    </a:lnTo>
                    <a:lnTo>
                      <a:pt x="218" y="125"/>
                    </a:lnTo>
                    <a:lnTo>
                      <a:pt x="231" y="123"/>
                    </a:lnTo>
                    <a:lnTo>
                      <a:pt x="244" y="119"/>
                    </a:lnTo>
                    <a:lnTo>
                      <a:pt x="256" y="116"/>
                    </a:lnTo>
                    <a:lnTo>
                      <a:pt x="267" y="112"/>
                    </a:lnTo>
                    <a:lnTo>
                      <a:pt x="273" y="110"/>
                    </a:lnTo>
                    <a:lnTo>
                      <a:pt x="278" y="107"/>
                    </a:lnTo>
                    <a:lnTo>
                      <a:pt x="282" y="105"/>
                    </a:lnTo>
                    <a:lnTo>
                      <a:pt x="286" y="102"/>
                    </a:lnTo>
                    <a:lnTo>
                      <a:pt x="290" y="99"/>
                    </a:lnTo>
                    <a:lnTo>
                      <a:pt x="294" y="96"/>
                    </a:lnTo>
                    <a:lnTo>
                      <a:pt x="297" y="94"/>
                    </a:lnTo>
                    <a:lnTo>
                      <a:pt x="301" y="91"/>
                    </a:lnTo>
                    <a:lnTo>
                      <a:pt x="304" y="88"/>
                    </a:lnTo>
                    <a:lnTo>
                      <a:pt x="306" y="85"/>
                    </a:lnTo>
                    <a:lnTo>
                      <a:pt x="308" y="82"/>
                    </a:lnTo>
                    <a:lnTo>
                      <a:pt x="310" y="79"/>
                    </a:lnTo>
                    <a:lnTo>
                      <a:pt x="311" y="76"/>
                    </a:lnTo>
                    <a:lnTo>
                      <a:pt x="312" y="73"/>
                    </a:lnTo>
                    <a:lnTo>
                      <a:pt x="313" y="69"/>
                    </a:lnTo>
                    <a:lnTo>
                      <a:pt x="313" y="65"/>
                    </a:lnTo>
                    <a:lnTo>
                      <a:pt x="313" y="62"/>
                    </a:lnTo>
                    <a:lnTo>
                      <a:pt x="312" y="59"/>
                    </a:lnTo>
                    <a:lnTo>
                      <a:pt x="311" y="56"/>
                    </a:lnTo>
                    <a:lnTo>
                      <a:pt x="310" y="53"/>
                    </a:lnTo>
                    <a:lnTo>
                      <a:pt x="308" y="50"/>
                    </a:lnTo>
                    <a:lnTo>
                      <a:pt x="306" y="47"/>
                    </a:lnTo>
                    <a:lnTo>
                      <a:pt x="304" y="44"/>
                    </a:lnTo>
                    <a:lnTo>
                      <a:pt x="301" y="40"/>
                    </a:lnTo>
                    <a:lnTo>
                      <a:pt x="297" y="37"/>
                    </a:lnTo>
                    <a:lnTo>
                      <a:pt x="294" y="34"/>
                    </a:lnTo>
                    <a:lnTo>
                      <a:pt x="290" y="32"/>
                    </a:lnTo>
                    <a:lnTo>
                      <a:pt x="286" y="29"/>
                    </a:lnTo>
                    <a:lnTo>
                      <a:pt x="282" y="27"/>
                    </a:lnTo>
                    <a:lnTo>
                      <a:pt x="278" y="24"/>
                    </a:lnTo>
                    <a:lnTo>
                      <a:pt x="273" y="22"/>
                    </a:lnTo>
                    <a:lnTo>
                      <a:pt x="267" y="20"/>
                    </a:lnTo>
                    <a:lnTo>
                      <a:pt x="256" y="16"/>
                    </a:lnTo>
                    <a:lnTo>
                      <a:pt x="244" y="11"/>
                    </a:lnTo>
                    <a:lnTo>
                      <a:pt x="231" y="8"/>
                    </a:lnTo>
                    <a:lnTo>
                      <a:pt x="218" y="5"/>
                    </a:lnTo>
                    <a:lnTo>
                      <a:pt x="203" y="3"/>
                    </a:lnTo>
                    <a:lnTo>
                      <a:pt x="188" y="2"/>
                    </a:lnTo>
                    <a:lnTo>
                      <a:pt x="172" y="1"/>
                    </a:lnTo>
                    <a:lnTo>
                      <a:pt x="157" y="0"/>
                    </a:lnTo>
                  </a:path>
                </a:pathLst>
              </a:custGeom>
              <a:noFill/>
              <a:ln w="9525">
                <a:solidFill>
                  <a:srgbClr val="000000"/>
                </a:solidFill>
                <a:round/>
                <a:headEnd/>
                <a:tailEnd/>
              </a:ln>
            </p:spPr>
            <p:txBody>
              <a:bodyPr/>
              <a:lstStyle/>
              <a:p>
                <a:endParaRPr lang="en-US"/>
              </a:p>
            </p:txBody>
          </p:sp>
          <p:grpSp>
            <p:nvGrpSpPr>
              <p:cNvPr id="5" name="Group 94"/>
              <p:cNvGrpSpPr>
                <a:grpSpLocks/>
              </p:cNvGrpSpPr>
              <p:nvPr/>
            </p:nvGrpSpPr>
            <p:grpSpPr bwMode="auto">
              <a:xfrm>
                <a:off x="2631" y="1069"/>
                <a:ext cx="537" cy="264"/>
                <a:chOff x="2631" y="1069"/>
                <a:chExt cx="537" cy="264"/>
              </a:xfrm>
            </p:grpSpPr>
            <p:sp>
              <p:nvSpPr>
                <p:cNvPr id="31908" name="Rectangle 95"/>
                <p:cNvSpPr>
                  <a:spLocks noChangeArrowheads="1"/>
                </p:cNvSpPr>
                <p:nvPr/>
              </p:nvSpPr>
              <p:spPr bwMode="auto">
                <a:xfrm>
                  <a:off x="2636" y="1069"/>
                  <a:ext cx="528" cy="264"/>
                </a:xfrm>
                <a:prstGeom prst="rect">
                  <a:avLst/>
                </a:prstGeom>
                <a:noFill/>
                <a:ln w="12700">
                  <a:solidFill>
                    <a:srgbClr val="000000"/>
                  </a:solidFill>
                  <a:miter lim="800000"/>
                  <a:headEnd/>
                  <a:tailEnd/>
                </a:ln>
              </p:spPr>
              <p:txBody>
                <a:bodyPr/>
                <a:lstStyle/>
                <a:p>
                  <a:endParaRPr lang="en-US" sz="1800">
                    <a:latin typeface="Calibri" pitchFamily="34" charset="0"/>
                  </a:endParaRPr>
                </a:p>
              </p:txBody>
            </p:sp>
            <p:sp>
              <p:nvSpPr>
                <p:cNvPr id="31909" name="Line 96"/>
                <p:cNvSpPr>
                  <a:spLocks noChangeShapeType="1"/>
                </p:cNvSpPr>
                <p:nvPr/>
              </p:nvSpPr>
              <p:spPr bwMode="auto">
                <a:xfrm rot="21318750" flipV="1">
                  <a:off x="2634" y="1090"/>
                  <a:ext cx="528" cy="210"/>
                </a:xfrm>
                <a:prstGeom prst="line">
                  <a:avLst/>
                </a:prstGeom>
                <a:noFill/>
                <a:ln w="9525">
                  <a:solidFill>
                    <a:srgbClr val="000000"/>
                  </a:solidFill>
                  <a:round/>
                  <a:headEnd/>
                  <a:tailEnd/>
                </a:ln>
              </p:spPr>
              <p:txBody>
                <a:bodyPr/>
                <a:lstStyle/>
                <a:p>
                  <a:endParaRPr lang="en-US"/>
                </a:p>
              </p:txBody>
            </p:sp>
            <p:sp>
              <p:nvSpPr>
                <p:cNvPr id="31910" name="Line 97"/>
                <p:cNvSpPr>
                  <a:spLocks noChangeShapeType="1"/>
                </p:cNvSpPr>
                <p:nvPr/>
              </p:nvSpPr>
              <p:spPr bwMode="auto">
                <a:xfrm rot="368185">
                  <a:off x="2631" y="1103"/>
                  <a:ext cx="537" cy="193"/>
                </a:xfrm>
                <a:prstGeom prst="line">
                  <a:avLst/>
                </a:prstGeom>
                <a:noFill/>
                <a:ln w="9525">
                  <a:solidFill>
                    <a:srgbClr val="000000"/>
                  </a:solidFill>
                  <a:round/>
                  <a:headEnd/>
                  <a:tailEnd/>
                </a:ln>
              </p:spPr>
              <p:txBody>
                <a:bodyPr/>
                <a:lstStyle/>
                <a:p>
                  <a:endParaRPr lang="en-US"/>
                </a:p>
              </p:txBody>
            </p:sp>
          </p:grpSp>
        </p:grpSp>
        <p:sp>
          <p:nvSpPr>
            <p:cNvPr id="31849" name="Rectangle 47"/>
            <p:cNvSpPr>
              <a:spLocks noChangeArrowheads="1"/>
            </p:cNvSpPr>
            <p:nvPr/>
          </p:nvSpPr>
          <p:spPr bwMode="auto">
            <a:xfrm>
              <a:off x="3057525" y="2362200"/>
              <a:ext cx="904875" cy="411163"/>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31850" name="Rectangle 48"/>
            <p:cNvSpPr>
              <a:spLocks noChangeArrowheads="1"/>
            </p:cNvSpPr>
            <p:nvPr/>
          </p:nvSpPr>
          <p:spPr bwMode="auto">
            <a:xfrm>
              <a:off x="3057525" y="2362200"/>
              <a:ext cx="904875" cy="411163"/>
            </a:xfrm>
            <a:prstGeom prst="rect">
              <a:avLst/>
            </a:prstGeom>
            <a:noFill/>
            <a:ln w="9525">
              <a:solidFill>
                <a:srgbClr val="000000"/>
              </a:solidFill>
              <a:miter lim="800000"/>
              <a:headEnd/>
              <a:tailEnd/>
            </a:ln>
          </p:spPr>
          <p:txBody>
            <a:bodyPr/>
            <a:lstStyle/>
            <a:p>
              <a:endParaRPr lang="en-US" sz="1800">
                <a:latin typeface="Calibri" pitchFamily="34" charset="0"/>
              </a:endParaRPr>
            </a:p>
          </p:txBody>
        </p:sp>
        <p:sp>
          <p:nvSpPr>
            <p:cNvPr id="31851" name="Line 49"/>
            <p:cNvSpPr>
              <a:spLocks noChangeShapeType="1"/>
            </p:cNvSpPr>
            <p:nvPr/>
          </p:nvSpPr>
          <p:spPr bwMode="auto">
            <a:xfrm flipV="1">
              <a:off x="3057525" y="2362200"/>
              <a:ext cx="904875" cy="411163"/>
            </a:xfrm>
            <a:prstGeom prst="line">
              <a:avLst/>
            </a:prstGeom>
            <a:noFill/>
            <a:ln w="9525">
              <a:solidFill>
                <a:srgbClr val="000000"/>
              </a:solidFill>
              <a:round/>
              <a:headEnd/>
              <a:tailEnd/>
            </a:ln>
          </p:spPr>
          <p:txBody>
            <a:bodyPr/>
            <a:lstStyle/>
            <a:p>
              <a:endParaRPr lang="en-US"/>
            </a:p>
          </p:txBody>
        </p:sp>
        <p:sp>
          <p:nvSpPr>
            <p:cNvPr id="31852" name="Line 50"/>
            <p:cNvSpPr>
              <a:spLocks noChangeShapeType="1"/>
            </p:cNvSpPr>
            <p:nvPr/>
          </p:nvSpPr>
          <p:spPr bwMode="auto">
            <a:xfrm>
              <a:off x="3057525" y="2362200"/>
              <a:ext cx="904875" cy="411163"/>
            </a:xfrm>
            <a:prstGeom prst="line">
              <a:avLst/>
            </a:prstGeom>
            <a:noFill/>
            <a:ln w="9525">
              <a:solidFill>
                <a:srgbClr val="000000"/>
              </a:solidFill>
              <a:round/>
              <a:headEnd/>
              <a:tailEnd/>
            </a:ln>
          </p:spPr>
          <p:txBody>
            <a:bodyPr/>
            <a:lstStyle/>
            <a:p>
              <a:endParaRPr lang="en-US"/>
            </a:p>
          </p:txBody>
        </p:sp>
        <p:sp>
          <p:nvSpPr>
            <p:cNvPr id="31853" name="Rectangle 62"/>
            <p:cNvSpPr>
              <a:spLocks noChangeArrowheads="1"/>
            </p:cNvSpPr>
            <p:nvPr/>
          </p:nvSpPr>
          <p:spPr bwMode="auto">
            <a:xfrm>
              <a:off x="3279776" y="2819401"/>
              <a:ext cx="477615" cy="318969"/>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latin typeface="Calibri" pitchFamily="34" charset="0"/>
                </a:rPr>
                <a:t>Light</a:t>
              </a:r>
              <a:endParaRPr lang="en-US" sz="1200" baseline="-25000">
                <a:latin typeface="Calibri" pitchFamily="34" charset="0"/>
              </a:endParaRPr>
            </a:p>
          </p:txBody>
        </p:sp>
        <p:sp>
          <p:nvSpPr>
            <p:cNvPr id="31854" name="Rectangle 71"/>
            <p:cNvSpPr>
              <a:spLocks noChangeArrowheads="1"/>
            </p:cNvSpPr>
            <p:nvPr/>
          </p:nvSpPr>
          <p:spPr bwMode="auto">
            <a:xfrm>
              <a:off x="3057525" y="2362200"/>
              <a:ext cx="904875" cy="411163"/>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31855" name="Rectangle 72"/>
            <p:cNvSpPr>
              <a:spLocks noChangeArrowheads="1"/>
            </p:cNvSpPr>
            <p:nvPr/>
          </p:nvSpPr>
          <p:spPr bwMode="auto">
            <a:xfrm>
              <a:off x="3057525" y="2362200"/>
              <a:ext cx="904875" cy="411163"/>
            </a:xfrm>
            <a:prstGeom prst="rect">
              <a:avLst/>
            </a:prstGeom>
            <a:noFill/>
            <a:ln w="9525">
              <a:solidFill>
                <a:srgbClr val="000000"/>
              </a:solidFill>
              <a:miter lim="800000"/>
              <a:headEnd/>
              <a:tailEnd/>
            </a:ln>
          </p:spPr>
          <p:txBody>
            <a:bodyPr/>
            <a:lstStyle/>
            <a:p>
              <a:endParaRPr lang="en-US" sz="1800">
                <a:latin typeface="Calibri" pitchFamily="34" charset="0"/>
              </a:endParaRPr>
            </a:p>
          </p:txBody>
        </p:sp>
        <p:sp>
          <p:nvSpPr>
            <p:cNvPr id="31856" name="Line 73"/>
            <p:cNvSpPr>
              <a:spLocks noChangeShapeType="1"/>
            </p:cNvSpPr>
            <p:nvPr/>
          </p:nvSpPr>
          <p:spPr bwMode="auto">
            <a:xfrm flipV="1">
              <a:off x="3057525" y="2362200"/>
              <a:ext cx="904875" cy="411163"/>
            </a:xfrm>
            <a:prstGeom prst="line">
              <a:avLst/>
            </a:prstGeom>
            <a:noFill/>
            <a:ln w="9525">
              <a:solidFill>
                <a:srgbClr val="000000"/>
              </a:solidFill>
              <a:round/>
              <a:headEnd/>
              <a:tailEnd/>
            </a:ln>
          </p:spPr>
          <p:txBody>
            <a:bodyPr/>
            <a:lstStyle/>
            <a:p>
              <a:endParaRPr lang="en-US"/>
            </a:p>
          </p:txBody>
        </p:sp>
        <p:sp>
          <p:nvSpPr>
            <p:cNvPr id="31857" name="Line 74"/>
            <p:cNvSpPr>
              <a:spLocks noChangeShapeType="1"/>
            </p:cNvSpPr>
            <p:nvPr/>
          </p:nvSpPr>
          <p:spPr bwMode="auto">
            <a:xfrm>
              <a:off x="3057525" y="2362200"/>
              <a:ext cx="904875" cy="411163"/>
            </a:xfrm>
            <a:prstGeom prst="line">
              <a:avLst/>
            </a:prstGeom>
            <a:noFill/>
            <a:ln w="9525">
              <a:solidFill>
                <a:srgbClr val="000000"/>
              </a:solidFill>
              <a:round/>
              <a:headEnd/>
              <a:tailEnd/>
            </a:ln>
          </p:spPr>
          <p:txBody>
            <a:bodyPr/>
            <a:lstStyle/>
            <a:p>
              <a:endParaRPr lang="en-US"/>
            </a:p>
          </p:txBody>
        </p:sp>
        <p:sp>
          <p:nvSpPr>
            <p:cNvPr id="31858" name="Rectangle 84"/>
            <p:cNvSpPr>
              <a:spLocks noChangeArrowheads="1"/>
            </p:cNvSpPr>
            <p:nvPr/>
          </p:nvSpPr>
          <p:spPr bwMode="auto">
            <a:xfrm>
              <a:off x="3279776" y="2819401"/>
              <a:ext cx="82" cy="212646"/>
            </a:xfrm>
            <a:prstGeom prst="rect">
              <a:avLst/>
            </a:prstGeom>
            <a:noFill/>
            <a:ln w="9525">
              <a:noFill/>
              <a:miter lim="800000"/>
              <a:headEnd/>
              <a:tailEnd/>
            </a:ln>
          </p:spPr>
          <p:txBody>
            <a:bodyPr wrap="none" lIns="0" tIns="0" rIns="0" bIns="0">
              <a:spAutoFit/>
            </a:bodyPr>
            <a:lstStyle/>
            <a:p>
              <a:pPr eaLnBrk="0" hangingPunct="0"/>
              <a:endParaRPr lang="en-US" sz="1200" baseline="-25000">
                <a:latin typeface="Calibri" pitchFamily="34" charset="0"/>
              </a:endParaRPr>
            </a:p>
          </p:txBody>
        </p:sp>
        <p:sp>
          <p:nvSpPr>
            <p:cNvPr id="31859" name="Rectangle 98"/>
            <p:cNvSpPr>
              <a:spLocks noChangeArrowheads="1"/>
            </p:cNvSpPr>
            <p:nvPr/>
          </p:nvSpPr>
          <p:spPr bwMode="auto">
            <a:xfrm>
              <a:off x="3057525" y="2362200"/>
              <a:ext cx="904875" cy="411163"/>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31860" name="Rectangle 99"/>
            <p:cNvSpPr>
              <a:spLocks noChangeArrowheads="1"/>
            </p:cNvSpPr>
            <p:nvPr/>
          </p:nvSpPr>
          <p:spPr bwMode="auto">
            <a:xfrm>
              <a:off x="3057525" y="2362200"/>
              <a:ext cx="904875" cy="411163"/>
            </a:xfrm>
            <a:prstGeom prst="rect">
              <a:avLst/>
            </a:prstGeom>
            <a:noFill/>
            <a:ln w="9525">
              <a:solidFill>
                <a:srgbClr val="000000"/>
              </a:solidFill>
              <a:miter lim="800000"/>
              <a:headEnd/>
              <a:tailEnd/>
            </a:ln>
          </p:spPr>
          <p:txBody>
            <a:bodyPr/>
            <a:lstStyle/>
            <a:p>
              <a:endParaRPr lang="en-US" sz="1800">
                <a:latin typeface="Calibri" pitchFamily="34" charset="0"/>
              </a:endParaRPr>
            </a:p>
          </p:txBody>
        </p:sp>
        <p:sp>
          <p:nvSpPr>
            <p:cNvPr id="31861" name="Line 100"/>
            <p:cNvSpPr>
              <a:spLocks noChangeShapeType="1"/>
            </p:cNvSpPr>
            <p:nvPr/>
          </p:nvSpPr>
          <p:spPr bwMode="auto">
            <a:xfrm flipV="1">
              <a:off x="3057525" y="2362200"/>
              <a:ext cx="904875" cy="411163"/>
            </a:xfrm>
            <a:prstGeom prst="line">
              <a:avLst/>
            </a:prstGeom>
            <a:noFill/>
            <a:ln w="9525">
              <a:solidFill>
                <a:srgbClr val="000000"/>
              </a:solidFill>
              <a:round/>
              <a:headEnd/>
              <a:tailEnd/>
            </a:ln>
          </p:spPr>
          <p:txBody>
            <a:bodyPr/>
            <a:lstStyle/>
            <a:p>
              <a:endParaRPr lang="en-US"/>
            </a:p>
          </p:txBody>
        </p:sp>
        <p:sp>
          <p:nvSpPr>
            <p:cNvPr id="31862" name="Line 101"/>
            <p:cNvSpPr>
              <a:spLocks noChangeShapeType="1"/>
            </p:cNvSpPr>
            <p:nvPr/>
          </p:nvSpPr>
          <p:spPr bwMode="auto">
            <a:xfrm>
              <a:off x="3057525" y="2362200"/>
              <a:ext cx="904875" cy="411163"/>
            </a:xfrm>
            <a:prstGeom prst="line">
              <a:avLst/>
            </a:prstGeom>
            <a:noFill/>
            <a:ln w="9525">
              <a:solidFill>
                <a:srgbClr val="000000"/>
              </a:solidFill>
              <a:round/>
              <a:headEnd/>
              <a:tailEnd/>
            </a:ln>
          </p:spPr>
          <p:txBody>
            <a:bodyPr/>
            <a:lstStyle/>
            <a:p>
              <a:endParaRPr lang="en-US"/>
            </a:p>
          </p:txBody>
        </p:sp>
        <p:sp>
          <p:nvSpPr>
            <p:cNvPr id="31863" name="Rectangle 102"/>
            <p:cNvSpPr>
              <a:spLocks noChangeArrowheads="1"/>
            </p:cNvSpPr>
            <p:nvPr/>
          </p:nvSpPr>
          <p:spPr bwMode="auto">
            <a:xfrm>
              <a:off x="3057525" y="2362200"/>
              <a:ext cx="904875" cy="411163"/>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31864" name="Rectangle 103"/>
            <p:cNvSpPr>
              <a:spLocks noChangeArrowheads="1"/>
            </p:cNvSpPr>
            <p:nvPr/>
          </p:nvSpPr>
          <p:spPr bwMode="auto">
            <a:xfrm>
              <a:off x="3057525" y="2362200"/>
              <a:ext cx="904875" cy="411163"/>
            </a:xfrm>
            <a:prstGeom prst="rect">
              <a:avLst/>
            </a:prstGeom>
            <a:noFill/>
            <a:ln w="9525">
              <a:solidFill>
                <a:srgbClr val="000000"/>
              </a:solidFill>
              <a:miter lim="800000"/>
              <a:headEnd/>
              <a:tailEnd/>
            </a:ln>
          </p:spPr>
          <p:txBody>
            <a:bodyPr/>
            <a:lstStyle/>
            <a:p>
              <a:endParaRPr lang="en-US" sz="1800">
                <a:latin typeface="Calibri" pitchFamily="34" charset="0"/>
              </a:endParaRPr>
            </a:p>
          </p:txBody>
        </p:sp>
        <p:sp>
          <p:nvSpPr>
            <p:cNvPr id="31865" name="Line 104"/>
            <p:cNvSpPr>
              <a:spLocks noChangeShapeType="1"/>
            </p:cNvSpPr>
            <p:nvPr/>
          </p:nvSpPr>
          <p:spPr bwMode="auto">
            <a:xfrm flipV="1">
              <a:off x="3057525" y="2362200"/>
              <a:ext cx="904875" cy="411163"/>
            </a:xfrm>
            <a:prstGeom prst="line">
              <a:avLst/>
            </a:prstGeom>
            <a:noFill/>
            <a:ln w="9525">
              <a:solidFill>
                <a:srgbClr val="000000"/>
              </a:solidFill>
              <a:round/>
              <a:headEnd/>
              <a:tailEnd/>
            </a:ln>
          </p:spPr>
          <p:txBody>
            <a:bodyPr/>
            <a:lstStyle/>
            <a:p>
              <a:endParaRPr lang="en-US"/>
            </a:p>
          </p:txBody>
        </p:sp>
        <p:sp>
          <p:nvSpPr>
            <p:cNvPr id="31866" name="Line 105"/>
            <p:cNvSpPr>
              <a:spLocks noChangeShapeType="1"/>
            </p:cNvSpPr>
            <p:nvPr/>
          </p:nvSpPr>
          <p:spPr bwMode="auto">
            <a:xfrm>
              <a:off x="3057525" y="2362200"/>
              <a:ext cx="904875" cy="411163"/>
            </a:xfrm>
            <a:prstGeom prst="line">
              <a:avLst/>
            </a:prstGeom>
            <a:noFill/>
            <a:ln w="9525">
              <a:solidFill>
                <a:srgbClr val="000000"/>
              </a:solidFill>
              <a:round/>
              <a:headEnd/>
              <a:tailEnd/>
            </a:ln>
          </p:spPr>
          <p:txBody>
            <a:bodyPr/>
            <a:lstStyle/>
            <a:p>
              <a:endParaRPr lang="en-US"/>
            </a:p>
          </p:txBody>
        </p:sp>
        <p:sp>
          <p:nvSpPr>
            <p:cNvPr id="31867" name="Rectangle 52"/>
            <p:cNvSpPr>
              <a:spLocks noChangeArrowheads="1"/>
            </p:cNvSpPr>
            <p:nvPr/>
          </p:nvSpPr>
          <p:spPr bwMode="auto">
            <a:xfrm>
              <a:off x="5070475" y="2279650"/>
              <a:ext cx="873125" cy="447675"/>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31868" name="Rectangle 53"/>
            <p:cNvSpPr>
              <a:spLocks noChangeArrowheads="1"/>
            </p:cNvSpPr>
            <p:nvPr/>
          </p:nvSpPr>
          <p:spPr bwMode="auto">
            <a:xfrm>
              <a:off x="5070475" y="2279650"/>
              <a:ext cx="873125" cy="447675"/>
            </a:xfrm>
            <a:prstGeom prst="rect">
              <a:avLst/>
            </a:prstGeom>
            <a:noFill/>
            <a:ln w="12700">
              <a:solidFill>
                <a:srgbClr val="000000"/>
              </a:solidFill>
              <a:miter lim="800000"/>
              <a:headEnd/>
              <a:tailEnd/>
            </a:ln>
          </p:spPr>
          <p:txBody>
            <a:bodyPr/>
            <a:lstStyle/>
            <a:p>
              <a:endParaRPr lang="en-US" sz="1800">
                <a:latin typeface="Calibri" pitchFamily="34" charset="0"/>
              </a:endParaRPr>
            </a:p>
          </p:txBody>
        </p:sp>
        <p:sp>
          <p:nvSpPr>
            <p:cNvPr id="31869" name="Line 54"/>
            <p:cNvSpPr>
              <a:spLocks noChangeShapeType="1"/>
            </p:cNvSpPr>
            <p:nvPr/>
          </p:nvSpPr>
          <p:spPr bwMode="auto">
            <a:xfrm flipH="1">
              <a:off x="5060950" y="2276475"/>
              <a:ext cx="882650" cy="452438"/>
            </a:xfrm>
            <a:prstGeom prst="line">
              <a:avLst/>
            </a:prstGeom>
            <a:noFill/>
            <a:ln w="12700">
              <a:solidFill>
                <a:srgbClr val="000000"/>
              </a:solidFill>
              <a:round/>
              <a:headEnd/>
              <a:tailEnd/>
            </a:ln>
          </p:spPr>
          <p:txBody>
            <a:bodyPr/>
            <a:lstStyle/>
            <a:p>
              <a:endParaRPr lang="en-US"/>
            </a:p>
          </p:txBody>
        </p:sp>
        <p:sp>
          <p:nvSpPr>
            <p:cNvPr id="31870" name="Line 55"/>
            <p:cNvSpPr>
              <a:spLocks noChangeShapeType="1"/>
            </p:cNvSpPr>
            <p:nvPr/>
          </p:nvSpPr>
          <p:spPr bwMode="auto">
            <a:xfrm>
              <a:off x="5060950" y="2276475"/>
              <a:ext cx="882650" cy="452438"/>
            </a:xfrm>
            <a:prstGeom prst="line">
              <a:avLst/>
            </a:prstGeom>
            <a:noFill/>
            <a:ln w="12700">
              <a:solidFill>
                <a:srgbClr val="000000"/>
              </a:solidFill>
              <a:round/>
              <a:headEnd/>
              <a:tailEnd/>
            </a:ln>
          </p:spPr>
          <p:txBody>
            <a:bodyPr/>
            <a:lstStyle/>
            <a:p>
              <a:endParaRPr lang="en-US"/>
            </a:p>
          </p:txBody>
        </p:sp>
        <p:sp>
          <p:nvSpPr>
            <p:cNvPr id="31871" name="Freeform 56"/>
            <p:cNvSpPr>
              <a:spLocks/>
            </p:cNvSpPr>
            <p:nvPr/>
          </p:nvSpPr>
          <p:spPr bwMode="auto">
            <a:xfrm>
              <a:off x="5178425" y="2355850"/>
              <a:ext cx="650875" cy="263525"/>
            </a:xfrm>
            <a:custGeom>
              <a:avLst/>
              <a:gdLst>
                <a:gd name="T0" fmla="*/ 2147483647 w 410"/>
                <a:gd name="T1" fmla="*/ 0 h 166"/>
                <a:gd name="T2" fmla="*/ 2147483647 w 410"/>
                <a:gd name="T3" fmla="*/ 2147483647 h 166"/>
                <a:gd name="T4" fmla="*/ 2147483647 w 410"/>
                <a:gd name="T5" fmla="*/ 2147483647 h 166"/>
                <a:gd name="T6" fmla="*/ 2147483647 w 410"/>
                <a:gd name="T7" fmla="*/ 2147483647 h 166"/>
                <a:gd name="T8" fmla="*/ 2147483647 w 410"/>
                <a:gd name="T9" fmla="*/ 2147483647 h 166"/>
                <a:gd name="T10" fmla="*/ 2147483647 w 410"/>
                <a:gd name="T11" fmla="*/ 2147483647 h 166"/>
                <a:gd name="T12" fmla="*/ 2147483647 w 410"/>
                <a:gd name="T13" fmla="*/ 2147483647 h 166"/>
                <a:gd name="T14" fmla="*/ 2147483647 w 410"/>
                <a:gd name="T15" fmla="*/ 2147483647 h 166"/>
                <a:gd name="T16" fmla="*/ 2147483647 w 410"/>
                <a:gd name="T17" fmla="*/ 2147483647 h 166"/>
                <a:gd name="T18" fmla="*/ 2147483647 w 410"/>
                <a:gd name="T19" fmla="*/ 2147483647 h 166"/>
                <a:gd name="T20" fmla="*/ 2147483647 w 410"/>
                <a:gd name="T21" fmla="*/ 2147483647 h 166"/>
                <a:gd name="T22" fmla="*/ 2147483647 w 410"/>
                <a:gd name="T23" fmla="*/ 2147483647 h 166"/>
                <a:gd name="T24" fmla="*/ 2147483647 w 410"/>
                <a:gd name="T25" fmla="*/ 2147483647 h 166"/>
                <a:gd name="T26" fmla="*/ 0 w 410"/>
                <a:gd name="T27" fmla="*/ 2147483647 h 166"/>
                <a:gd name="T28" fmla="*/ 2147483647 w 410"/>
                <a:gd name="T29" fmla="*/ 2147483647 h 166"/>
                <a:gd name="T30" fmla="*/ 2147483647 w 410"/>
                <a:gd name="T31" fmla="*/ 2147483647 h 166"/>
                <a:gd name="T32" fmla="*/ 2147483647 w 410"/>
                <a:gd name="T33" fmla="*/ 2147483647 h 166"/>
                <a:gd name="T34" fmla="*/ 2147483647 w 410"/>
                <a:gd name="T35" fmla="*/ 2147483647 h 166"/>
                <a:gd name="T36" fmla="*/ 2147483647 w 410"/>
                <a:gd name="T37" fmla="*/ 2147483647 h 166"/>
                <a:gd name="T38" fmla="*/ 2147483647 w 410"/>
                <a:gd name="T39" fmla="*/ 2147483647 h 166"/>
                <a:gd name="T40" fmla="*/ 2147483647 w 410"/>
                <a:gd name="T41" fmla="*/ 2147483647 h 166"/>
                <a:gd name="T42" fmla="*/ 2147483647 w 410"/>
                <a:gd name="T43" fmla="*/ 2147483647 h 166"/>
                <a:gd name="T44" fmla="*/ 2147483647 w 410"/>
                <a:gd name="T45" fmla="*/ 2147483647 h 166"/>
                <a:gd name="T46" fmla="*/ 2147483647 w 410"/>
                <a:gd name="T47" fmla="*/ 2147483647 h 166"/>
                <a:gd name="T48" fmla="*/ 2147483647 w 410"/>
                <a:gd name="T49" fmla="*/ 2147483647 h 166"/>
                <a:gd name="T50" fmla="*/ 2147483647 w 410"/>
                <a:gd name="T51" fmla="*/ 2147483647 h 166"/>
                <a:gd name="T52" fmla="*/ 2147483647 w 410"/>
                <a:gd name="T53" fmla="*/ 2147483647 h 166"/>
                <a:gd name="T54" fmla="*/ 2147483647 w 410"/>
                <a:gd name="T55" fmla="*/ 2147483647 h 166"/>
                <a:gd name="T56" fmla="*/ 2147483647 w 410"/>
                <a:gd name="T57" fmla="*/ 2147483647 h 166"/>
                <a:gd name="T58" fmla="*/ 2147483647 w 410"/>
                <a:gd name="T59" fmla="*/ 2147483647 h 166"/>
                <a:gd name="T60" fmla="*/ 2147483647 w 410"/>
                <a:gd name="T61" fmla="*/ 2147483647 h 166"/>
                <a:gd name="T62" fmla="*/ 2147483647 w 410"/>
                <a:gd name="T63" fmla="*/ 2147483647 h 166"/>
                <a:gd name="T64" fmla="*/ 2147483647 w 410"/>
                <a:gd name="T65" fmla="*/ 2147483647 h 166"/>
                <a:gd name="T66" fmla="*/ 2147483647 w 410"/>
                <a:gd name="T67" fmla="*/ 2147483647 h 166"/>
                <a:gd name="T68" fmla="*/ 2147483647 w 410"/>
                <a:gd name="T69" fmla="*/ 2147483647 h 166"/>
                <a:gd name="T70" fmla="*/ 2147483647 w 410"/>
                <a:gd name="T71" fmla="*/ 2147483647 h 166"/>
                <a:gd name="T72" fmla="*/ 2147483647 w 410"/>
                <a:gd name="T73" fmla="*/ 2147483647 h 166"/>
                <a:gd name="T74" fmla="*/ 2147483647 w 410"/>
                <a:gd name="T75" fmla="*/ 2147483647 h 166"/>
                <a:gd name="T76" fmla="*/ 2147483647 w 410"/>
                <a:gd name="T77" fmla="*/ 2147483647 h 166"/>
                <a:gd name="T78" fmla="*/ 2147483647 w 410"/>
                <a:gd name="T79" fmla="*/ 2147483647 h 166"/>
                <a:gd name="T80" fmla="*/ 2147483647 w 410"/>
                <a:gd name="T81" fmla="*/ 2147483647 h 166"/>
                <a:gd name="T82" fmla="*/ 2147483647 w 410"/>
                <a:gd name="T83" fmla="*/ 2147483647 h 166"/>
                <a:gd name="T84" fmla="*/ 2147483647 w 410"/>
                <a:gd name="T85" fmla="*/ 2147483647 h 166"/>
                <a:gd name="T86" fmla="*/ 2147483647 w 410"/>
                <a:gd name="T87" fmla="*/ 2147483647 h 166"/>
                <a:gd name="T88" fmla="*/ 2147483647 w 410"/>
                <a:gd name="T89" fmla="*/ 2147483647 h 166"/>
                <a:gd name="T90" fmla="*/ 2147483647 w 410"/>
                <a:gd name="T91" fmla="*/ 2147483647 h 166"/>
                <a:gd name="T92" fmla="*/ 2147483647 w 410"/>
                <a:gd name="T93" fmla="*/ 2147483647 h 166"/>
                <a:gd name="T94" fmla="*/ 2147483647 w 410"/>
                <a:gd name="T95" fmla="*/ 2147483647 h 166"/>
                <a:gd name="T96" fmla="*/ 2147483647 w 410"/>
                <a:gd name="T97" fmla="*/ 2147483647 h 166"/>
                <a:gd name="T98" fmla="*/ 2147483647 w 410"/>
                <a:gd name="T99" fmla="*/ 2147483647 h 166"/>
                <a:gd name="T100" fmla="*/ 2147483647 w 410"/>
                <a:gd name="T101" fmla="*/ 2147483647 h 166"/>
                <a:gd name="T102" fmla="*/ 2147483647 w 410"/>
                <a:gd name="T103" fmla="*/ 2147483647 h 166"/>
                <a:gd name="T104" fmla="*/ 2147483647 w 410"/>
                <a:gd name="T105" fmla="*/ 2147483647 h 166"/>
                <a:gd name="T106" fmla="*/ 2147483647 w 410"/>
                <a:gd name="T107" fmla="*/ 0 h 1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0"/>
                <a:gd name="T163" fmla="*/ 0 h 166"/>
                <a:gd name="T164" fmla="*/ 410 w 410"/>
                <a:gd name="T165" fmla="*/ 166 h 1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round/>
              <a:headEnd/>
              <a:tailEnd/>
            </a:ln>
          </p:spPr>
          <p:txBody>
            <a:bodyPr/>
            <a:lstStyle/>
            <a:p>
              <a:endParaRPr lang="en-US"/>
            </a:p>
          </p:txBody>
        </p:sp>
        <p:sp>
          <p:nvSpPr>
            <p:cNvPr id="31872" name="Line 57"/>
            <p:cNvSpPr>
              <a:spLocks noChangeShapeType="1"/>
            </p:cNvSpPr>
            <p:nvPr/>
          </p:nvSpPr>
          <p:spPr bwMode="auto">
            <a:xfrm>
              <a:off x="5170488" y="2276475"/>
              <a:ext cx="1587" cy="452438"/>
            </a:xfrm>
            <a:prstGeom prst="line">
              <a:avLst/>
            </a:prstGeom>
            <a:noFill/>
            <a:ln w="12700">
              <a:solidFill>
                <a:srgbClr val="000000"/>
              </a:solidFill>
              <a:round/>
              <a:headEnd/>
              <a:tailEnd/>
            </a:ln>
          </p:spPr>
          <p:txBody>
            <a:bodyPr/>
            <a:lstStyle/>
            <a:p>
              <a:endParaRPr lang="en-US"/>
            </a:p>
          </p:txBody>
        </p:sp>
        <p:sp>
          <p:nvSpPr>
            <p:cNvPr id="31873" name="Freeform 58"/>
            <p:cNvSpPr>
              <a:spLocks/>
            </p:cNvSpPr>
            <p:nvPr/>
          </p:nvSpPr>
          <p:spPr bwMode="auto">
            <a:xfrm>
              <a:off x="5324475" y="2636838"/>
              <a:ext cx="63500" cy="63500"/>
            </a:xfrm>
            <a:custGeom>
              <a:avLst/>
              <a:gdLst>
                <a:gd name="T0" fmla="*/ 2147483647 w 40"/>
                <a:gd name="T1" fmla="*/ 0 h 40"/>
                <a:gd name="T2" fmla="*/ 2147483647 w 40"/>
                <a:gd name="T3" fmla="*/ 0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0 w 40"/>
                <a:gd name="T15" fmla="*/ 2147483647 h 40"/>
                <a:gd name="T16" fmla="*/ 0 w 40"/>
                <a:gd name="T17" fmla="*/ 2147483647 h 40"/>
                <a:gd name="T18" fmla="*/ 0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2147483647 w 40"/>
                <a:gd name="T29" fmla="*/ 2147483647 h 40"/>
                <a:gd name="T30" fmla="*/ 2147483647 w 40"/>
                <a:gd name="T31" fmla="*/ 2147483647 h 40"/>
                <a:gd name="T32" fmla="*/ 2147483647 w 40"/>
                <a:gd name="T33" fmla="*/ 2147483647 h 40"/>
                <a:gd name="T34" fmla="*/ 2147483647 w 40"/>
                <a:gd name="T35" fmla="*/ 2147483647 h 40"/>
                <a:gd name="T36" fmla="*/ 2147483647 w 40"/>
                <a:gd name="T37" fmla="*/ 2147483647 h 40"/>
                <a:gd name="T38" fmla="*/ 2147483647 w 40"/>
                <a:gd name="T39" fmla="*/ 2147483647 h 40"/>
                <a:gd name="T40" fmla="*/ 2147483647 w 40"/>
                <a:gd name="T41" fmla="*/ 2147483647 h 40"/>
                <a:gd name="T42" fmla="*/ 2147483647 w 40"/>
                <a:gd name="T43" fmla="*/ 2147483647 h 40"/>
                <a:gd name="T44" fmla="*/ 2147483647 w 40"/>
                <a:gd name="T45" fmla="*/ 2147483647 h 40"/>
                <a:gd name="T46" fmla="*/ 2147483647 w 40"/>
                <a:gd name="T47" fmla="*/ 2147483647 h 40"/>
                <a:gd name="T48" fmla="*/ 2147483647 w 40"/>
                <a:gd name="T49" fmla="*/ 2147483647 h 40"/>
                <a:gd name="T50" fmla="*/ 2147483647 w 40"/>
                <a:gd name="T51" fmla="*/ 2147483647 h 40"/>
                <a:gd name="T52" fmla="*/ 2147483647 w 40"/>
                <a:gd name="T53" fmla="*/ 2147483647 h 40"/>
                <a:gd name="T54" fmla="*/ 2147483647 w 40"/>
                <a:gd name="T55" fmla="*/ 2147483647 h 40"/>
                <a:gd name="T56" fmla="*/ 2147483647 w 40"/>
                <a:gd name="T57" fmla="*/ 2147483647 h 40"/>
                <a:gd name="T58" fmla="*/ 2147483647 w 40"/>
                <a:gd name="T59" fmla="*/ 2147483647 h 40"/>
                <a:gd name="T60" fmla="*/ 2147483647 w 40"/>
                <a:gd name="T61" fmla="*/ 2147483647 h 40"/>
                <a:gd name="T62" fmla="*/ 2147483647 w 40"/>
                <a:gd name="T63" fmla="*/ 0 h 40"/>
                <a:gd name="T64" fmla="*/ 2147483647 w 40"/>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round/>
              <a:headEnd/>
              <a:tailEnd/>
            </a:ln>
          </p:spPr>
          <p:txBody>
            <a:bodyPr/>
            <a:lstStyle/>
            <a:p>
              <a:endParaRPr lang="en-US"/>
            </a:p>
          </p:txBody>
        </p:sp>
        <p:sp>
          <p:nvSpPr>
            <p:cNvPr id="31874" name="Freeform 59"/>
            <p:cNvSpPr>
              <a:spLocks/>
            </p:cNvSpPr>
            <p:nvPr/>
          </p:nvSpPr>
          <p:spPr bwMode="auto">
            <a:xfrm>
              <a:off x="5470525" y="2636838"/>
              <a:ext cx="63500" cy="63500"/>
            </a:xfrm>
            <a:custGeom>
              <a:avLst/>
              <a:gdLst>
                <a:gd name="T0" fmla="*/ 2147483647 w 40"/>
                <a:gd name="T1" fmla="*/ 0 h 40"/>
                <a:gd name="T2" fmla="*/ 2147483647 w 40"/>
                <a:gd name="T3" fmla="*/ 0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0 w 40"/>
                <a:gd name="T15" fmla="*/ 2147483647 h 40"/>
                <a:gd name="T16" fmla="*/ 0 w 40"/>
                <a:gd name="T17" fmla="*/ 2147483647 h 40"/>
                <a:gd name="T18" fmla="*/ 0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2147483647 w 40"/>
                <a:gd name="T29" fmla="*/ 2147483647 h 40"/>
                <a:gd name="T30" fmla="*/ 2147483647 w 40"/>
                <a:gd name="T31" fmla="*/ 2147483647 h 40"/>
                <a:gd name="T32" fmla="*/ 2147483647 w 40"/>
                <a:gd name="T33" fmla="*/ 2147483647 h 40"/>
                <a:gd name="T34" fmla="*/ 2147483647 w 40"/>
                <a:gd name="T35" fmla="*/ 2147483647 h 40"/>
                <a:gd name="T36" fmla="*/ 2147483647 w 40"/>
                <a:gd name="T37" fmla="*/ 2147483647 h 40"/>
                <a:gd name="T38" fmla="*/ 2147483647 w 40"/>
                <a:gd name="T39" fmla="*/ 2147483647 h 40"/>
                <a:gd name="T40" fmla="*/ 2147483647 w 40"/>
                <a:gd name="T41" fmla="*/ 2147483647 h 40"/>
                <a:gd name="T42" fmla="*/ 2147483647 w 40"/>
                <a:gd name="T43" fmla="*/ 2147483647 h 40"/>
                <a:gd name="T44" fmla="*/ 2147483647 w 40"/>
                <a:gd name="T45" fmla="*/ 2147483647 h 40"/>
                <a:gd name="T46" fmla="*/ 2147483647 w 40"/>
                <a:gd name="T47" fmla="*/ 2147483647 h 40"/>
                <a:gd name="T48" fmla="*/ 2147483647 w 40"/>
                <a:gd name="T49" fmla="*/ 2147483647 h 40"/>
                <a:gd name="T50" fmla="*/ 2147483647 w 40"/>
                <a:gd name="T51" fmla="*/ 2147483647 h 40"/>
                <a:gd name="T52" fmla="*/ 2147483647 w 40"/>
                <a:gd name="T53" fmla="*/ 2147483647 h 40"/>
                <a:gd name="T54" fmla="*/ 2147483647 w 40"/>
                <a:gd name="T55" fmla="*/ 2147483647 h 40"/>
                <a:gd name="T56" fmla="*/ 2147483647 w 40"/>
                <a:gd name="T57" fmla="*/ 2147483647 h 40"/>
                <a:gd name="T58" fmla="*/ 2147483647 w 40"/>
                <a:gd name="T59" fmla="*/ 2147483647 h 40"/>
                <a:gd name="T60" fmla="*/ 2147483647 w 40"/>
                <a:gd name="T61" fmla="*/ 2147483647 h 40"/>
                <a:gd name="T62" fmla="*/ 2147483647 w 40"/>
                <a:gd name="T63" fmla="*/ 0 h 40"/>
                <a:gd name="T64" fmla="*/ 2147483647 w 40"/>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round/>
              <a:headEnd/>
              <a:tailEnd/>
            </a:ln>
          </p:spPr>
          <p:txBody>
            <a:bodyPr/>
            <a:lstStyle/>
            <a:p>
              <a:endParaRPr lang="en-US"/>
            </a:p>
          </p:txBody>
        </p:sp>
        <p:sp>
          <p:nvSpPr>
            <p:cNvPr id="31875" name="Freeform 60"/>
            <p:cNvSpPr>
              <a:spLocks/>
            </p:cNvSpPr>
            <p:nvPr/>
          </p:nvSpPr>
          <p:spPr bwMode="auto">
            <a:xfrm>
              <a:off x="5614988" y="2636838"/>
              <a:ext cx="69850" cy="63500"/>
            </a:xfrm>
            <a:custGeom>
              <a:avLst/>
              <a:gdLst>
                <a:gd name="T0" fmla="*/ 2147483647 w 44"/>
                <a:gd name="T1" fmla="*/ 0 h 40"/>
                <a:gd name="T2" fmla="*/ 2147483647 w 44"/>
                <a:gd name="T3" fmla="*/ 0 h 40"/>
                <a:gd name="T4" fmla="*/ 2147483647 w 44"/>
                <a:gd name="T5" fmla="*/ 2147483647 h 40"/>
                <a:gd name="T6" fmla="*/ 2147483647 w 44"/>
                <a:gd name="T7" fmla="*/ 2147483647 h 40"/>
                <a:gd name="T8" fmla="*/ 2147483647 w 44"/>
                <a:gd name="T9" fmla="*/ 2147483647 h 40"/>
                <a:gd name="T10" fmla="*/ 2147483647 w 44"/>
                <a:gd name="T11" fmla="*/ 2147483647 h 40"/>
                <a:gd name="T12" fmla="*/ 2147483647 w 44"/>
                <a:gd name="T13" fmla="*/ 2147483647 h 40"/>
                <a:gd name="T14" fmla="*/ 0 w 44"/>
                <a:gd name="T15" fmla="*/ 2147483647 h 40"/>
                <a:gd name="T16" fmla="*/ 0 w 44"/>
                <a:gd name="T17" fmla="*/ 2147483647 h 40"/>
                <a:gd name="T18" fmla="*/ 0 w 44"/>
                <a:gd name="T19" fmla="*/ 2147483647 h 40"/>
                <a:gd name="T20" fmla="*/ 2147483647 w 44"/>
                <a:gd name="T21" fmla="*/ 2147483647 h 40"/>
                <a:gd name="T22" fmla="*/ 2147483647 w 44"/>
                <a:gd name="T23" fmla="*/ 2147483647 h 40"/>
                <a:gd name="T24" fmla="*/ 2147483647 w 44"/>
                <a:gd name="T25" fmla="*/ 2147483647 h 40"/>
                <a:gd name="T26" fmla="*/ 2147483647 w 44"/>
                <a:gd name="T27" fmla="*/ 2147483647 h 40"/>
                <a:gd name="T28" fmla="*/ 2147483647 w 44"/>
                <a:gd name="T29" fmla="*/ 2147483647 h 40"/>
                <a:gd name="T30" fmla="*/ 2147483647 w 44"/>
                <a:gd name="T31" fmla="*/ 2147483647 h 40"/>
                <a:gd name="T32" fmla="*/ 2147483647 w 44"/>
                <a:gd name="T33" fmla="*/ 2147483647 h 40"/>
                <a:gd name="T34" fmla="*/ 2147483647 w 44"/>
                <a:gd name="T35" fmla="*/ 2147483647 h 40"/>
                <a:gd name="T36" fmla="*/ 2147483647 w 44"/>
                <a:gd name="T37" fmla="*/ 2147483647 h 40"/>
                <a:gd name="T38" fmla="*/ 2147483647 w 44"/>
                <a:gd name="T39" fmla="*/ 2147483647 h 40"/>
                <a:gd name="T40" fmla="*/ 2147483647 w 44"/>
                <a:gd name="T41" fmla="*/ 2147483647 h 40"/>
                <a:gd name="T42" fmla="*/ 2147483647 w 44"/>
                <a:gd name="T43" fmla="*/ 2147483647 h 40"/>
                <a:gd name="T44" fmla="*/ 2147483647 w 44"/>
                <a:gd name="T45" fmla="*/ 2147483647 h 40"/>
                <a:gd name="T46" fmla="*/ 2147483647 w 44"/>
                <a:gd name="T47" fmla="*/ 2147483647 h 40"/>
                <a:gd name="T48" fmla="*/ 2147483647 w 44"/>
                <a:gd name="T49" fmla="*/ 2147483647 h 40"/>
                <a:gd name="T50" fmla="*/ 2147483647 w 44"/>
                <a:gd name="T51" fmla="*/ 2147483647 h 40"/>
                <a:gd name="T52" fmla="*/ 2147483647 w 44"/>
                <a:gd name="T53" fmla="*/ 2147483647 h 40"/>
                <a:gd name="T54" fmla="*/ 2147483647 w 44"/>
                <a:gd name="T55" fmla="*/ 2147483647 h 40"/>
                <a:gd name="T56" fmla="*/ 2147483647 w 44"/>
                <a:gd name="T57" fmla="*/ 2147483647 h 40"/>
                <a:gd name="T58" fmla="*/ 2147483647 w 44"/>
                <a:gd name="T59" fmla="*/ 2147483647 h 40"/>
                <a:gd name="T60" fmla="*/ 2147483647 w 44"/>
                <a:gd name="T61" fmla="*/ 2147483647 h 40"/>
                <a:gd name="T62" fmla="*/ 2147483647 w 44"/>
                <a:gd name="T63" fmla="*/ 0 h 40"/>
                <a:gd name="T64" fmla="*/ 2147483647 w 44"/>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0"/>
                <a:gd name="T101" fmla="*/ 44 w 44"/>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round/>
              <a:headEnd/>
              <a:tailEnd/>
            </a:ln>
          </p:spPr>
          <p:txBody>
            <a:bodyPr/>
            <a:lstStyle/>
            <a:p>
              <a:endParaRPr lang="en-US"/>
            </a:p>
          </p:txBody>
        </p:sp>
        <p:sp>
          <p:nvSpPr>
            <p:cNvPr id="31876" name="Rectangle 61"/>
            <p:cNvSpPr>
              <a:spLocks noChangeArrowheads="1"/>
            </p:cNvSpPr>
            <p:nvPr/>
          </p:nvSpPr>
          <p:spPr bwMode="auto">
            <a:xfrm>
              <a:off x="5389563" y="1981200"/>
              <a:ext cx="82" cy="425291"/>
            </a:xfrm>
            <a:prstGeom prst="rect">
              <a:avLst/>
            </a:prstGeom>
            <a:noFill/>
            <a:ln w="9525">
              <a:noFill/>
              <a:miter lim="800000"/>
              <a:headEnd/>
              <a:tailEnd/>
            </a:ln>
          </p:spPr>
          <p:txBody>
            <a:bodyPr wrap="none" lIns="0" tIns="0" rIns="0" bIns="0">
              <a:spAutoFit/>
            </a:bodyPr>
            <a:lstStyle/>
            <a:p>
              <a:pPr eaLnBrk="0" hangingPunct="0"/>
              <a:endParaRPr lang="en-US" sz="2400" baseline="-25000">
                <a:latin typeface="Calibri" pitchFamily="34" charset="0"/>
              </a:endParaRPr>
            </a:p>
          </p:txBody>
        </p:sp>
        <p:sp>
          <p:nvSpPr>
            <p:cNvPr id="31877" name="Rectangle 63"/>
            <p:cNvSpPr>
              <a:spLocks noChangeArrowheads="1"/>
            </p:cNvSpPr>
            <p:nvPr/>
          </p:nvSpPr>
          <p:spPr bwMode="auto">
            <a:xfrm>
              <a:off x="5122863" y="2763838"/>
              <a:ext cx="665827" cy="318969"/>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latin typeface="Calibri" pitchFamily="34" charset="0"/>
                </a:rPr>
                <a:t>Stryker</a:t>
              </a:r>
              <a:endParaRPr lang="en-US" sz="1200" baseline="-25000">
                <a:latin typeface="Calibri" pitchFamily="34" charset="0"/>
              </a:endParaRPr>
            </a:p>
          </p:txBody>
        </p:sp>
        <p:sp>
          <p:nvSpPr>
            <p:cNvPr id="31878" name="Rectangle 75"/>
            <p:cNvSpPr>
              <a:spLocks noChangeArrowheads="1"/>
            </p:cNvSpPr>
            <p:nvPr/>
          </p:nvSpPr>
          <p:spPr bwMode="auto">
            <a:xfrm>
              <a:off x="5070475" y="2279650"/>
              <a:ext cx="873125" cy="447675"/>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31879" name="Rectangle 76"/>
            <p:cNvSpPr>
              <a:spLocks noChangeArrowheads="1"/>
            </p:cNvSpPr>
            <p:nvPr/>
          </p:nvSpPr>
          <p:spPr bwMode="auto">
            <a:xfrm>
              <a:off x="5070475" y="2279650"/>
              <a:ext cx="873125" cy="447675"/>
            </a:xfrm>
            <a:prstGeom prst="rect">
              <a:avLst/>
            </a:prstGeom>
            <a:noFill/>
            <a:ln w="12700">
              <a:solidFill>
                <a:srgbClr val="000000"/>
              </a:solidFill>
              <a:miter lim="800000"/>
              <a:headEnd/>
              <a:tailEnd/>
            </a:ln>
          </p:spPr>
          <p:txBody>
            <a:bodyPr/>
            <a:lstStyle/>
            <a:p>
              <a:endParaRPr lang="en-US" sz="1800">
                <a:latin typeface="Calibri" pitchFamily="34" charset="0"/>
              </a:endParaRPr>
            </a:p>
          </p:txBody>
        </p:sp>
        <p:sp>
          <p:nvSpPr>
            <p:cNvPr id="31880" name="Line 77"/>
            <p:cNvSpPr>
              <a:spLocks noChangeShapeType="1"/>
            </p:cNvSpPr>
            <p:nvPr/>
          </p:nvSpPr>
          <p:spPr bwMode="auto">
            <a:xfrm flipH="1">
              <a:off x="5060950" y="2276475"/>
              <a:ext cx="882650" cy="452438"/>
            </a:xfrm>
            <a:prstGeom prst="line">
              <a:avLst/>
            </a:prstGeom>
            <a:noFill/>
            <a:ln w="12700">
              <a:solidFill>
                <a:srgbClr val="000000"/>
              </a:solidFill>
              <a:round/>
              <a:headEnd/>
              <a:tailEnd/>
            </a:ln>
          </p:spPr>
          <p:txBody>
            <a:bodyPr/>
            <a:lstStyle/>
            <a:p>
              <a:endParaRPr lang="en-US"/>
            </a:p>
          </p:txBody>
        </p:sp>
        <p:sp>
          <p:nvSpPr>
            <p:cNvPr id="31881" name="Line 78"/>
            <p:cNvSpPr>
              <a:spLocks noChangeShapeType="1"/>
            </p:cNvSpPr>
            <p:nvPr/>
          </p:nvSpPr>
          <p:spPr bwMode="auto">
            <a:xfrm>
              <a:off x="5060950" y="2276475"/>
              <a:ext cx="882650" cy="452438"/>
            </a:xfrm>
            <a:prstGeom prst="line">
              <a:avLst/>
            </a:prstGeom>
            <a:noFill/>
            <a:ln w="12700">
              <a:solidFill>
                <a:srgbClr val="000000"/>
              </a:solidFill>
              <a:round/>
              <a:headEnd/>
              <a:tailEnd/>
            </a:ln>
          </p:spPr>
          <p:txBody>
            <a:bodyPr/>
            <a:lstStyle/>
            <a:p>
              <a:endParaRPr lang="en-US"/>
            </a:p>
          </p:txBody>
        </p:sp>
        <p:sp>
          <p:nvSpPr>
            <p:cNvPr id="31882" name="Freeform 79"/>
            <p:cNvSpPr>
              <a:spLocks/>
            </p:cNvSpPr>
            <p:nvPr/>
          </p:nvSpPr>
          <p:spPr bwMode="auto">
            <a:xfrm>
              <a:off x="5178425" y="2355850"/>
              <a:ext cx="650875" cy="263525"/>
            </a:xfrm>
            <a:custGeom>
              <a:avLst/>
              <a:gdLst>
                <a:gd name="T0" fmla="*/ 2147483647 w 410"/>
                <a:gd name="T1" fmla="*/ 0 h 166"/>
                <a:gd name="T2" fmla="*/ 2147483647 w 410"/>
                <a:gd name="T3" fmla="*/ 2147483647 h 166"/>
                <a:gd name="T4" fmla="*/ 2147483647 w 410"/>
                <a:gd name="T5" fmla="*/ 2147483647 h 166"/>
                <a:gd name="T6" fmla="*/ 2147483647 w 410"/>
                <a:gd name="T7" fmla="*/ 2147483647 h 166"/>
                <a:gd name="T8" fmla="*/ 2147483647 w 410"/>
                <a:gd name="T9" fmla="*/ 2147483647 h 166"/>
                <a:gd name="T10" fmla="*/ 2147483647 w 410"/>
                <a:gd name="T11" fmla="*/ 2147483647 h 166"/>
                <a:gd name="T12" fmla="*/ 2147483647 w 410"/>
                <a:gd name="T13" fmla="*/ 2147483647 h 166"/>
                <a:gd name="T14" fmla="*/ 2147483647 w 410"/>
                <a:gd name="T15" fmla="*/ 2147483647 h 166"/>
                <a:gd name="T16" fmla="*/ 2147483647 w 410"/>
                <a:gd name="T17" fmla="*/ 2147483647 h 166"/>
                <a:gd name="T18" fmla="*/ 2147483647 w 410"/>
                <a:gd name="T19" fmla="*/ 2147483647 h 166"/>
                <a:gd name="T20" fmla="*/ 2147483647 w 410"/>
                <a:gd name="T21" fmla="*/ 2147483647 h 166"/>
                <a:gd name="T22" fmla="*/ 2147483647 w 410"/>
                <a:gd name="T23" fmla="*/ 2147483647 h 166"/>
                <a:gd name="T24" fmla="*/ 2147483647 w 410"/>
                <a:gd name="T25" fmla="*/ 2147483647 h 166"/>
                <a:gd name="T26" fmla="*/ 0 w 410"/>
                <a:gd name="T27" fmla="*/ 2147483647 h 166"/>
                <a:gd name="T28" fmla="*/ 2147483647 w 410"/>
                <a:gd name="T29" fmla="*/ 2147483647 h 166"/>
                <a:gd name="T30" fmla="*/ 2147483647 w 410"/>
                <a:gd name="T31" fmla="*/ 2147483647 h 166"/>
                <a:gd name="T32" fmla="*/ 2147483647 w 410"/>
                <a:gd name="T33" fmla="*/ 2147483647 h 166"/>
                <a:gd name="T34" fmla="*/ 2147483647 w 410"/>
                <a:gd name="T35" fmla="*/ 2147483647 h 166"/>
                <a:gd name="T36" fmla="*/ 2147483647 w 410"/>
                <a:gd name="T37" fmla="*/ 2147483647 h 166"/>
                <a:gd name="T38" fmla="*/ 2147483647 w 410"/>
                <a:gd name="T39" fmla="*/ 2147483647 h 166"/>
                <a:gd name="T40" fmla="*/ 2147483647 w 410"/>
                <a:gd name="T41" fmla="*/ 2147483647 h 166"/>
                <a:gd name="T42" fmla="*/ 2147483647 w 410"/>
                <a:gd name="T43" fmla="*/ 2147483647 h 166"/>
                <a:gd name="T44" fmla="*/ 2147483647 w 410"/>
                <a:gd name="T45" fmla="*/ 2147483647 h 166"/>
                <a:gd name="T46" fmla="*/ 2147483647 w 410"/>
                <a:gd name="T47" fmla="*/ 2147483647 h 166"/>
                <a:gd name="T48" fmla="*/ 2147483647 w 410"/>
                <a:gd name="T49" fmla="*/ 2147483647 h 166"/>
                <a:gd name="T50" fmla="*/ 2147483647 w 410"/>
                <a:gd name="T51" fmla="*/ 2147483647 h 166"/>
                <a:gd name="T52" fmla="*/ 2147483647 w 410"/>
                <a:gd name="T53" fmla="*/ 2147483647 h 166"/>
                <a:gd name="T54" fmla="*/ 2147483647 w 410"/>
                <a:gd name="T55" fmla="*/ 2147483647 h 166"/>
                <a:gd name="T56" fmla="*/ 2147483647 w 410"/>
                <a:gd name="T57" fmla="*/ 2147483647 h 166"/>
                <a:gd name="T58" fmla="*/ 2147483647 w 410"/>
                <a:gd name="T59" fmla="*/ 2147483647 h 166"/>
                <a:gd name="T60" fmla="*/ 2147483647 w 410"/>
                <a:gd name="T61" fmla="*/ 2147483647 h 166"/>
                <a:gd name="T62" fmla="*/ 2147483647 w 410"/>
                <a:gd name="T63" fmla="*/ 2147483647 h 166"/>
                <a:gd name="T64" fmla="*/ 2147483647 w 410"/>
                <a:gd name="T65" fmla="*/ 2147483647 h 166"/>
                <a:gd name="T66" fmla="*/ 2147483647 w 410"/>
                <a:gd name="T67" fmla="*/ 2147483647 h 166"/>
                <a:gd name="T68" fmla="*/ 2147483647 w 410"/>
                <a:gd name="T69" fmla="*/ 2147483647 h 166"/>
                <a:gd name="T70" fmla="*/ 2147483647 w 410"/>
                <a:gd name="T71" fmla="*/ 2147483647 h 166"/>
                <a:gd name="T72" fmla="*/ 2147483647 w 410"/>
                <a:gd name="T73" fmla="*/ 2147483647 h 166"/>
                <a:gd name="T74" fmla="*/ 2147483647 w 410"/>
                <a:gd name="T75" fmla="*/ 2147483647 h 166"/>
                <a:gd name="T76" fmla="*/ 2147483647 w 410"/>
                <a:gd name="T77" fmla="*/ 2147483647 h 166"/>
                <a:gd name="T78" fmla="*/ 2147483647 w 410"/>
                <a:gd name="T79" fmla="*/ 2147483647 h 166"/>
                <a:gd name="T80" fmla="*/ 2147483647 w 410"/>
                <a:gd name="T81" fmla="*/ 2147483647 h 166"/>
                <a:gd name="T82" fmla="*/ 2147483647 w 410"/>
                <a:gd name="T83" fmla="*/ 2147483647 h 166"/>
                <a:gd name="T84" fmla="*/ 2147483647 w 410"/>
                <a:gd name="T85" fmla="*/ 2147483647 h 166"/>
                <a:gd name="T86" fmla="*/ 2147483647 w 410"/>
                <a:gd name="T87" fmla="*/ 2147483647 h 166"/>
                <a:gd name="T88" fmla="*/ 2147483647 w 410"/>
                <a:gd name="T89" fmla="*/ 2147483647 h 166"/>
                <a:gd name="T90" fmla="*/ 2147483647 w 410"/>
                <a:gd name="T91" fmla="*/ 2147483647 h 166"/>
                <a:gd name="T92" fmla="*/ 2147483647 w 410"/>
                <a:gd name="T93" fmla="*/ 2147483647 h 166"/>
                <a:gd name="T94" fmla="*/ 2147483647 w 410"/>
                <a:gd name="T95" fmla="*/ 2147483647 h 166"/>
                <a:gd name="T96" fmla="*/ 2147483647 w 410"/>
                <a:gd name="T97" fmla="*/ 2147483647 h 166"/>
                <a:gd name="T98" fmla="*/ 2147483647 w 410"/>
                <a:gd name="T99" fmla="*/ 2147483647 h 166"/>
                <a:gd name="T100" fmla="*/ 2147483647 w 410"/>
                <a:gd name="T101" fmla="*/ 2147483647 h 166"/>
                <a:gd name="T102" fmla="*/ 2147483647 w 410"/>
                <a:gd name="T103" fmla="*/ 2147483647 h 166"/>
                <a:gd name="T104" fmla="*/ 2147483647 w 410"/>
                <a:gd name="T105" fmla="*/ 2147483647 h 166"/>
                <a:gd name="T106" fmla="*/ 2147483647 w 410"/>
                <a:gd name="T107" fmla="*/ 0 h 1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0"/>
                <a:gd name="T163" fmla="*/ 0 h 166"/>
                <a:gd name="T164" fmla="*/ 410 w 410"/>
                <a:gd name="T165" fmla="*/ 166 h 1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round/>
              <a:headEnd/>
              <a:tailEnd/>
            </a:ln>
          </p:spPr>
          <p:txBody>
            <a:bodyPr/>
            <a:lstStyle/>
            <a:p>
              <a:endParaRPr lang="en-US"/>
            </a:p>
          </p:txBody>
        </p:sp>
        <p:sp>
          <p:nvSpPr>
            <p:cNvPr id="31883" name="Line 80"/>
            <p:cNvSpPr>
              <a:spLocks noChangeShapeType="1"/>
            </p:cNvSpPr>
            <p:nvPr/>
          </p:nvSpPr>
          <p:spPr bwMode="auto">
            <a:xfrm>
              <a:off x="5170488" y="2276475"/>
              <a:ext cx="1587" cy="452438"/>
            </a:xfrm>
            <a:prstGeom prst="line">
              <a:avLst/>
            </a:prstGeom>
            <a:noFill/>
            <a:ln w="12700">
              <a:solidFill>
                <a:srgbClr val="000000"/>
              </a:solidFill>
              <a:round/>
              <a:headEnd/>
              <a:tailEnd/>
            </a:ln>
          </p:spPr>
          <p:txBody>
            <a:bodyPr/>
            <a:lstStyle/>
            <a:p>
              <a:endParaRPr lang="en-US"/>
            </a:p>
          </p:txBody>
        </p:sp>
        <p:sp>
          <p:nvSpPr>
            <p:cNvPr id="31884" name="Freeform 81"/>
            <p:cNvSpPr>
              <a:spLocks/>
            </p:cNvSpPr>
            <p:nvPr/>
          </p:nvSpPr>
          <p:spPr bwMode="auto">
            <a:xfrm>
              <a:off x="5324475" y="2636838"/>
              <a:ext cx="63500" cy="63500"/>
            </a:xfrm>
            <a:custGeom>
              <a:avLst/>
              <a:gdLst>
                <a:gd name="T0" fmla="*/ 2147483647 w 40"/>
                <a:gd name="T1" fmla="*/ 0 h 40"/>
                <a:gd name="T2" fmla="*/ 2147483647 w 40"/>
                <a:gd name="T3" fmla="*/ 0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0 w 40"/>
                <a:gd name="T15" fmla="*/ 2147483647 h 40"/>
                <a:gd name="T16" fmla="*/ 0 w 40"/>
                <a:gd name="T17" fmla="*/ 2147483647 h 40"/>
                <a:gd name="T18" fmla="*/ 0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2147483647 w 40"/>
                <a:gd name="T29" fmla="*/ 2147483647 h 40"/>
                <a:gd name="T30" fmla="*/ 2147483647 w 40"/>
                <a:gd name="T31" fmla="*/ 2147483647 h 40"/>
                <a:gd name="T32" fmla="*/ 2147483647 w 40"/>
                <a:gd name="T33" fmla="*/ 2147483647 h 40"/>
                <a:gd name="T34" fmla="*/ 2147483647 w 40"/>
                <a:gd name="T35" fmla="*/ 2147483647 h 40"/>
                <a:gd name="T36" fmla="*/ 2147483647 w 40"/>
                <a:gd name="T37" fmla="*/ 2147483647 h 40"/>
                <a:gd name="T38" fmla="*/ 2147483647 w 40"/>
                <a:gd name="T39" fmla="*/ 2147483647 h 40"/>
                <a:gd name="T40" fmla="*/ 2147483647 w 40"/>
                <a:gd name="T41" fmla="*/ 2147483647 h 40"/>
                <a:gd name="T42" fmla="*/ 2147483647 w 40"/>
                <a:gd name="T43" fmla="*/ 2147483647 h 40"/>
                <a:gd name="T44" fmla="*/ 2147483647 w 40"/>
                <a:gd name="T45" fmla="*/ 2147483647 h 40"/>
                <a:gd name="T46" fmla="*/ 2147483647 w 40"/>
                <a:gd name="T47" fmla="*/ 2147483647 h 40"/>
                <a:gd name="T48" fmla="*/ 2147483647 w 40"/>
                <a:gd name="T49" fmla="*/ 2147483647 h 40"/>
                <a:gd name="T50" fmla="*/ 2147483647 w 40"/>
                <a:gd name="T51" fmla="*/ 2147483647 h 40"/>
                <a:gd name="T52" fmla="*/ 2147483647 w 40"/>
                <a:gd name="T53" fmla="*/ 2147483647 h 40"/>
                <a:gd name="T54" fmla="*/ 2147483647 w 40"/>
                <a:gd name="T55" fmla="*/ 2147483647 h 40"/>
                <a:gd name="T56" fmla="*/ 2147483647 w 40"/>
                <a:gd name="T57" fmla="*/ 2147483647 h 40"/>
                <a:gd name="T58" fmla="*/ 2147483647 w 40"/>
                <a:gd name="T59" fmla="*/ 2147483647 h 40"/>
                <a:gd name="T60" fmla="*/ 2147483647 w 40"/>
                <a:gd name="T61" fmla="*/ 2147483647 h 40"/>
                <a:gd name="T62" fmla="*/ 2147483647 w 40"/>
                <a:gd name="T63" fmla="*/ 0 h 40"/>
                <a:gd name="T64" fmla="*/ 2147483647 w 40"/>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round/>
              <a:headEnd/>
              <a:tailEnd/>
            </a:ln>
          </p:spPr>
          <p:txBody>
            <a:bodyPr/>
            <a:lstStyle/>
            <a:p>
              <a:endParaRPr lang="en-US"/>
            </a:p>
          </p:txBody>
        </p:sp>
        <p:sp>
          <p:nvSpPr>
            <p:cNvPr id="31885" name="Freeform 82"/>
            <p:cNvSpPr>
              <a:spLocks/>
            </p:cNvSpPr>
            <p:nvPr/>
          </p:nvSpPr>
          <p:spPr bwMode="auto">
            <a:xfrm>
              <a:off x="5470525" y="2636838"/>
              <a:ext cx="63500" cy="63500"/>
            </a:xfrm>
            <a:custGeom>
              <a:avLst/>
              <a:gdLst>
                <a:gd name="T0" fmla="*/ 2147483647 w 40"/>
                <a:gd name="T1" fmla="*/ 0 h 40"/>
                <a:gd name="T2" fmla="*/ 2147483647 w 40"/>
                <a:gd name="T3" fmla="*/ 0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0 w 40"/>
                <a:gd name="T15" fmla="*/ 2147483647 h 40"/>
                <a:gd name="T16" fmla="*/ 0 w 40"/>
                <a:gd name="T17" fmla="*/ 2147483647 h 40"/>
                <a:gd name="T18" fmla="*/ 0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2147483647 w 40"/>
                <a:gd name="T29" fmla="*/ 2147483647 h 40"/>
                <a:gd name="T30" fmla="*/ 2147483647 w 40"/>
                <a:gd name="T31" fmla="*/ 2147483647 h 40"/>
                <a:gd name="T32" fmla="*/ 2147483647 w 40"/>
                <a:gd name="T33" fmla="*/ 2147483647 h 40"/>
                <a:gd name="T34" fmla="*/ 2147483647 w 40"/>
                <a:gd name="T35" fmla="*/ 2147483647 h 40"/>
                <a:gd name="T36" fmla="*/ 2147483647 w 40"/>
                <a:gd name="T37" fmla="*/ 2147483647 h 40"/>
                <a:gd name="T38" fmla="*/ 2147483647 w 40"/>
                <a:gd name="T39" fmla="*/ 2147483647 h 40"/>
                <a:gd name="T40" fmla="*/ 2147483647 w 40"/>
                <a:gd name="T41" fmla="*/ 2147483647 h 40"/>
                <a:gd name="T42" fmla="*/ 2147483647 w 40"/>
                <a:gd name="T43" fmla="*/ 2147483647 h 40"/>
                <a:gd name="T44" fmla="*/ 2147483647 w 40"/>
                <a:gd name="T45" fmla="*/ 2147483647 h 40"/>
                <a:gd name="T46" fmla="*/ 2147483647 w 40"/>
                <a:gd name="T47" fmla="*/ 2147483647 h 40"/>
                <a:gd name="T48" fmla="*/ 2147483647 w 40"/>
                <a:gd name="T49" fmla="*/ 2147483647 h 40"/>
                <a:gd name="T50" fmla="*/ 2147483647 w 40"/>
                <a:gd name="T51" fmla="*/ 2147483647 h 40"/>
                <a:gd name="T52" fmla="*/ 2147483647 w 40"/>
                <a:gd name="T53" fmla="*/ 2147483647 h 40"/>
                <a:gd name="T54" fmla="*/ 2147483647 w 40"/>
                <a:gd name="T55" fmla="*/ 2147483647 h 40"/>
                <a:gd name="T56" fmla="*/ 2147483647 w 40"/>
                <a:gd name="T57" fmla="*/ 2147483647 h 40"/>
                <a:gd name="T58" fmla="*/ 2147483647 w 40"/>
                <a:gd name="T59" fmla="*/ 2147483647 h 40"/>
                <a:gd name="T60" fmla="*/ 2147483647 w 40"/>
                <a:gd name="T61" fmla="*/ 2147483647 h 40"/>
                <a:gd name="T62" fmla="*/ 2147483647 w 40"/>
                <a:gd name="T63" fmla="*/ 0 h 40"/>
                <a:gd name="T64" fmla="*/ 2147483647 w 40"/>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round/>
              <a:headEnd/>
              <a:tailEnd/>
            </a:ln>
          </p:spPr>
          <p:txBody>
            <a:bodyPr/>
            <a:lstStyle/>
            <a:p>
              <a:endParaRPr lang="en-US"/>
            </a:p>
          </p:txBody>
        </p:sp>
        <p:sp>
          <p:nvSpPr>
            <p:cNvPr id="31886" name="Freeform 83"/>
            <p:cNvSpPr>
              <a:spLocks/>
            </p:cNvSpPr>
            <p:nvPr/>
          </p:nvSpPr>
          <p:spPr bwMode="auto">
            <a:xfrm>
              <a:off x="5614988" y="2636838"/>
              <a:ext cx="69850" cy="63500"/>
            </a:xfrm>
            <a:custGeom>
              <a:avLst/>
              <a:gdLst>
                <a:gd name="T0" fmla="*/ 2147483647 w 44"/>
                <a:gd name="T1" fmla="*/ 0 h 40"/>
                <a:gd name="T2" fmla="*/ 2147483647 w 44"/>
                <a:gd name="T3" fmla="*/ 0 h 40"/>
                <a:gd name="T4" fmla="*/ 2147483647 w 44"/>
                <a:gd name="T5" fmla="*/ 2147483647 h 40"/>
                <a:gd name="T6" fmla="*/ 2147483647 w 44"/>
                <a:gd name="T7" fmla="*/ 2147483647 h 40"/>
                <a:gd name="T8" fmla="*/ 2147483647 w 44"/>
                <a:gd name="T9" fmla="*/ 2147483647 h 40"/>
                <a:gd name="T10" fmla="*/ 2147483647 w 44"/>
                <a:gd name="T11" fmla="*/ 2147483647 h 40"/>
                <a:gd name="T12" fmla="*/ 2147483647 w 44"/>
                <a:gd name="T13" fmla="*/ 2147483647 h 40"/>
                <a:gd name="T14" fmla="*/ 0 w 44"/>
                <a:gd name="T15" fmla="*/ 2147483647 h 40"/>
                <a:gd name="T16" fmla="*/ 0 w 44"/>
                <a:gd name="T17" fmla="*/ 2147483647 h 40"/>
                <a:gd name="T18" fmla="*/ 0 w 44"/>
                <a:gd name="T19" fmla="*/ 2147483647 h 40"/>
                <a:gd name="T20" fmla="*/ 2147483647 w 44"/>
                <a:gd name="T21" fmla="*/ 2147483647 h 40"/>
                <a:gd name="T22" fmla="*/ 2147483647 w 44"/>
                <a:gd name="T23" fmla="*/ 2147483647 h 40"/>
                <a:gd name="T24" fmla="*/ 2147483647 w 44"/>
                <a:gd name="T25" fmla="*/ 2147483647 h 40"/>
                <a:gd name="T26" fmla="*/ 2147483647 w 44"/>
                <a:gd name="T27" fmla="*/ 2147483647 h 40"/>
                <a:gd name="T28" fmla="*/ 2147483647 w 44"/>
                <a:gd name="T29" fmla="*/ 2147483647 h 40"/>
                <a:gd name="T30" fmla="*/ 2147483647 w 44"/>
                <a:gd name="T31" fmla="*/ 2147483647 h 40"/>
                <a:gd name="T32" fmla="*/ 2147483647 w 44"/>
                <a:gd name="T33" fmla="*/ 2147483647 h 40"/>
                <a:gd name="T34" fmla="*/ 2147483647 w 44"/>
                <a:gd name="T35" fmla="*/ 2147483647 h 40"/>
                <a:gd name="T36" fmla="*/ 2147483647 w 44"/>
                <a:gd name="T37" fmla="*/ 2147483647 h 40"/>
                <a:gd name="T38" fmla="*/ 2147483647 w 44"/>
                <a:gd name="T39" fmla="*/ 2147483647 h 40"/>
                <a:gd name="T40" fmla="*/ 2147483647 w 44"/>
                <a:gd name="T41" fmla="*/ 2147483647 h 40"/>
                <a:gd name="T42" fmla="*/ 2147483647 w 44"/>
                <a:gd name="T43" fmla="*/ 2147483647 h 40"/>
                <a:gd name="T44" fmla="*/ 2147483647 w 44"/>
                <a:gd name="T45" fmla="*/ 2147483647 h 40"/>
                <a:gd name="T46" fmla="*/ 2147483647 w 44"/>
                <a:gd name="T47" fmla="*/ 2147483647 h 40"/>
                <a:gd name="T48" fmla="*/ 2147483647 w 44"/>
                <a:gd name="T49" fmla="*/ 2147483647 h 40"/>
                <a:gd name="T50" fmla="*/ 2147483647 w 44"/>
                <a:gd name="T51" fmla="*/ 2147483647 h 40"/>
                <a:gd name="T52" fmla="*/ 2147483647 w 44"/>
                <a:gd name="T53" fmla="*/ 2147483647 h 40"/>
                <a:gd name="T54" fmla="*/ 2147483647 w 44"/>
                <a:gd name="T55" fmla="*/ 2147483647 h 40"/>
                <a:gd name="T56" fmla="*/ 2147483647 w 44"/>
                <a:gd name="T57" fmla="*/ 2147483647 h 40"/>
                <a:gd name="T58" fmla="*/ 2147483647 w 44"/>
                <a:gd name="T59" fmla="*/ 2147483647 h 40"/>
                <a:gd name="T60" fmla="*/ 2147483647 w 44"/>
                <a:gd name="T61" fmla="*/ 2147483647 h 40"/>
                <a:gd name="T62" fmla="*/ 2147483647 w 44"/>
                <a:gd name="T63" fmla="*/ 0 h 40"/>
                <a:gd name="T64" fmla="*/ 2147483647 w 44"/>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0"/>
                <a:gd name="T101" fmla="*/ 44 w 44"/>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round/>
              <a:headEnd/>
              <a:tailEnd/>
            </a:ln>
          </p:spPr>
          <p:txBody>
            <a:bodyPr/>
            <a:lstStyle/>
            <a:p>
              <a:endParaRPr lang="en-US"/>
            </a:p>
          </p:txBody>
        </p:sp>
        <p:sp>
          <p:nvSpPr>
            <p:cNvPr id="31887" name="Rectangle 106"/>
            <p:cNvSpPr>
              <a:spLocks noChangeArrowheads="1"/>
            </p:cNvSpPr>
            <p:nvPr/>
          </p:nvSpPr>
          <p:spPr bwMode="auto">
            <a:xfrm>
              <a:off x="5070475" y="2279650"/>
              <a:ext cx="873125" cy="447675"/>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31888" name="Rectangle 107"/>
            <p:cNvSpPr>
              <a:spLocks noChangeArrowheads="1"/>
            </p:cNvSpPr>
            <p:nvPr/>
          </p:nvSpPr>
          <p:spPr bwMode="auto">
            <a:xfrm>
              <a:off x="5070475" y="2279650"/>
              <a:ext cx="873125" cy="447675"/>
            </a:xfrm>
            <a:prstGeom prst="rect">
              <a:avLst/>
            </a:prstGeom>
            <a:noFill/>
            <a:ln w="12700">
              <a:solidFill>
                <a:srgbClr val="000000"/>
              </a:solidFill>
              <a:miter lim="800000"/>
              <a:headEnd/>
              <a:tailEnd/>
            </a:ln>
          </p:spPr>
          <p:txBody>
            <a:bodyPr/>
            <a:lstStyle/>
            <a:p>
              <a:endParaRPr lang="en-US" sz="1800">
                <a:latin typeface="Calibri" pitchFamily="34" charset="0"/>
              </a:endParaRPr>
            </a:p>
          </p:txBody>
        </p:sp>
        <p:sp>
          <p:nvSpPr>
            <p:cNvPr id="31889" name="Line 108"/>
            <p:cNvSpPr>
              <a:spLocks noChangeShapeType="1"/>
            </p:cNvSpPr>
            <p:nvPr/>
          </p:nvSpPr>
          <p:spPr bwMode="auto">
            <a:xfrm flipH="1">
              <a:off x="5060950" y="2276475"/>
              <a:ext cx="882650" cy="452438"/>
            </a:xfrm>
            <a:prstGeom prst="line">
              <a:avLst/>
            </a:prstGeom>
            <a:noFill/>
            <a:ln w="12700">
              <a:solidFill>
                <a:srgbClr val="000000"/>
              </a:solidFill>
              <a:round/>
              <a:headEnd/>
              <a:tailEnd/>
            </a:ln>
          </p:spPr>
          <p:txBody>
            <a:bodyPr/>
            <a:lstStyle/>
            <a:p>
              <a:endParaRPr lang="en-US"/>
            </a:p>
          </p:txBody>
        </p:sp>
        <p:sp>
          <p:nvSpPr>
            <p:cNvPr id="31890" name="Line 109"/>
            <p:cNvSpPr>
              <a:spLocks noChangeShapeType="1"/>
            </p:cNvSpPr>
            <p:nvPr/>
          </p:nvSpPr>
          <p:spPr bwMode="auto">
            <a:xfrm>
              <a:off x="5060950" y="2276475"/>
              <a:ext cx="882650" cy="452438"/>
            </a:xfrm>
            <a:prstGeom prst="line">
              <a:avLst/>
            </a:prstGeom>
            <a:noFill/>
            <a:ln w="12700">
              <a:solidFill>
                <a:srgbClr val="000000"/>
              </a:solidFill>
              <a:round/>
              <a:headEnd/>
              <a:tailEnd/>
            </a:ln>
          </p:spPr>
          <p:txBody>
            <a:bodyPr/>
            <a:lstStyle/>
            <a:p>
              <a:endParaRPr lang="en-US"/>
            </a:p>
          </p:txBody>
        </p:sp>
        <p:sp>
          <p:nvSpPr>
            <p:cNvPr id="31891" name="Freeform 110"/>
            <p:cNvSpPr>
              <a:spLocks/>
            </p:cNvSpPr>
            <p:nvPr/>
          </p:nvSpPr>
          <p:spPr bwMode="auto">
            <a:xfrm>
              <a:off x="5178425" y="2355850"/>
              <a:ext cx="650875" cy="263525"/>
            </a:xfrm>
            <a:custGeom>
              <a:avLst/>
              <a:gdLst>
                <a:gd name="T0" fmla="*/ 2147483647 w 410"/>
                <a:gd name="T1" fmla="*/ 0 h 166"/>
                <a:gd name="T2" fmla="*/ 2147483647 w 410"/>
                <a:gd name="T3" fmla="*/ 2147483647 h 166"/>
                <a:gd name="T4" fmla="*/ 2147483647 w 410"/>
                <a:gd name="T5" fmla="*/ 2147483647 h 166"/>
                <a:gd name="T6" fmla="*/ 2147483647 w 410"/>
                <a:gd name="T7" fmla="*/ 2147483647 h 166"/>
                <a:gd name="T8" fmla="*/ 2147483647 w 410"/>
                <a:gd name="T9" fmla="*/ 2147483647 h 166"/>
                <a:gd name="T10" fmla="*/ 2147483647 w 410"/>
                <a:gd name="T11" fmla="*/ 2147483647 h 166"/>
                <a:gd name="T12" fmla="*/ 2147483647 w 410"/>
                <a:gd name="T13" fmla="*/ 2147483647 h 166"/>
                <a:gd name="T14" fmla="*/ 2147483647 w 410"/>
                <a:gd name="T15" fmla="*/ 2147483647 h 166"/>
                <a:gd name="T16" fmla="*/ 2147483647 w 410"/>
                <a:gd name="T17" fmla="*/ 2147483647 h 166"/>
                <a:gd name="T18" fmla="*/ 2147483647 w 410"/>
                <a:gd name="T19" fmla="*/ 2147483647 h 166"/>
                <a:gd name="T20" fmla="*/ 2147483647 w 410"/>
                <a:gd name="T21" fmla="*/ 2147483647 h 166"/>
                <a:gd name="T22" fmla="*/ 2147483647 w 410"/>
                <a:gd name="T23" fmla="*/ 2147483647 h 166"/>
                <a:gd name="T24" fmla="*/ 2147483647 w 410"/>
                <a:gd name="T25" fmla="*/ 2147483647 h 166"/>
                <a:gd name="T26" fmla="*/ 0 w 410"/>
                <a:gd name="T27" fmla="*/ 2147483647 h 166"/>
                <a:gd name="T28" fmla="*/ 2147483647 w 410"/>
                <a:gd name="T29" fmla="*/ 2147483647 h 166"/>
                <a:gd name="T30" fmla="*/ 2147483647 w 410"/>
                <a:gd name="T31" fmla="*/ 2147483647 h 166"/>
                <a:gd name="T32" fmla="*/ 2147483647 w 410"/>
                <a:gd name="T33" fmla="*/ 2147483647 h 166"/>
                <a:gd name="T34" fmla="*/ 2147483647 w 410"/>
                <a:gd name="T35" fmla="*/ 2147483647 h 166"/>
                <a:gd name="T36" fmla="*/ 2147483647 w 410"/>
                <a:gd name="T37" fmla="*/ 2147483647 h 166"/>
                <a:gd name="T38" fmla="*/ 2147483647 w 410"/>
                <a:gd name="T39" fmla="*/ 2147483647 h 166"/>
                <a:gd name="T40" fmla="*/ 2147483647 w 410"/>
                <a:gd name="T41" fmla="*/ 2147483647 h 166"/>
                <a:gd name="T42" fmla="*/ 2147483647 w 410"/>
                <a:gd name="T43" fmla="*/ 2147483647 h 166"/>
                <a:gd name="T44" fmla="*/ 2147483647 w 410"/>
                <a:gd name="T45" fmla="*/ 2147483647 h 166"/>
                <a:gd name="T46" fmla="*/ 2147483647 w 410"/>
                <a:gd name="T47" fmla="*/ 2147483647 h 166"/>
                <a:gd name="T48" fmla="*/ 2147483647 w 410"/>
                <a:gd name="T49" fmla="*/ 2147483647 h 166"/>
                <a:gd name="T50" fmla="*/ 2147483647 w 410"/>
                <a:gd name="T51" fmla="*/ 2147483647 h 166"/>
                <a:gd name="T52" fmla="*/ 2147483647 w 410"/>
                <a:gd name="T53" fmla="*/ 2147483647 h 166"/>
                <a:gd name="T54" fmla="*/ 2147483647 w 410"/>
                <a:gd name="T55" fmla="*/ 2147483647 h 166"/>
                <a:gd name="T56" fmla="*/ 2147483647 w 410"/>
                <a:gd name="T57" fmla="*/ 2147483647 h 166"/>
                <a:gd name="T58" fmla="*/ 2147483647 w 410"/>
                <a:gd name="T59" fmla="*/ 2147483647 h 166"/>
                <a:gd name="T60" fmla="*/ 2147483647 w 410"/>
                <a:gd name="T61" fmla="*/ 2147483647 h 166"/>
                <a:gd name="T62" fmla="*/ 2147483647 w 410"/>
                <a:gd name="T63" fmla="*/ 2147483647 h 166"/>
                <a:gd name="T64" fmla="*/ 2147483647 w 410"/>
                <a:gd name="T65" fmla="*/ 2147483647 h 166"/>
                <a:gd name="T66" fmla="*/ 2147483647 w 410"/>
                <a:gd name="T67" fmla="*/ 2147483647 h 166"/>
                <a:gd name="T68" fmla="*/ 2147483647 w 410"/>
                <a:gd name="T69" fmla="*/ 2147483647 h 166"/>
                <a:gd name="T70" fmla="*/ 2147483647 w 410"/>
                <a:gd name="T71" fmla="*/ 2147483647 h 166"/>
                <a:gd name="T72" fmla="*/ 2147483647 w 410"/>
                <a:gd name="T73" fmla="*/ 2147483647 h 166"/>
                <a:gd name="T74" fmla="*/ 2147483647 w 410"/>
                <a:gd name="T75" fmla="*/ 2147483647 h 166"/>
                <a:gd name="T76" fmla="*/ 2147483647 w 410"/>
                <a:gd name="T77" fmla="*/ 2147483647 h 166"/>
                <a:gd name="T78" fmla="*/ 2147483647 w 410"/>
                <a:gd name="T79" fmla="*/ 2147483647 h 166"/>
                <a:gd name="T80" fmla="*/ 2147483647 w 410"/>
                <a:gd name="T81" fmla="*/ 2147483647 h 166"/>
                <a:gd name="T82" fmla="*/ 2147483647 w 410"/>
                <a:gd name="T83" fmla="*/ 2147483647 h 166"/>
                <a:gd name="T84" fmla="*/ 2147483647 w 410"/>
                <a:gd name="T85" fmla="*/ 2147483647 h 166"/>
                <a:gd name="T86" fmla="*/ 2147483647 w 410"/>
                <a:gd name="T87" fmla="*/ 2147483647 h 166"/>
                <a:gd name="T88" fmla="*/ 2147483647 w 410"/>
                <a:gd name="T89" fmla="*/ 2147483647 h 166"/>
                <a:gd name="T90" fmla="*/ 2147483647 w 410"/>
                <a:gd name="T91" fmla="*/ 2147483647 h 166"/>
                <a:gd name="T92" fmla="*/ 2147483647 w 410"/>
                <a:gd name="T93" fmla="*/ 2147483647 h 166"/>
                <a:gd name="T94" fmla="*/ 2147483647 w 410"/>
                <a:gd name="T95" fmla="*/ 2147483647 h 166"/>
                <a:gd name="T96" fmla="*/ 2147483647 w 410"/>
                <a:gd name="T97" fmla="*/ 2147483647 h 166"/>
                <a:gd name="T98" fmla="*/ 2147483647 w 410"/>
                <a:gd name="T99" fmla="*/ 2147483647 h 166"/>
                <a:gd name="T100" fmla="*/ 2147483647 w 410"/>
                <a:gd name="T101" fmla="*/ 2147483647 h 166"/>
                <a:gd name="T102" fmla="*/ 2147483647 w 410"/>
                <a:gd name="T103" fmla="*/ 2147483647 h 166"/>
                <a:gd name="T104" fmla="*/ 2147483647 w 410"/>
                <a:gd name="T105" fmla="*/ 2147483647 h 166"/>
                <a:gd name="T106" fmla="*/ 2147483647 w 410"/>
                <a:gd name="T107" fmla="*/ 0 h 1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0"/>
                <a:gd name="T163" fmla="*/ 0 h 166"/>
                <a:gd name="T164" fmla="*/ 410 w 410"/>
                <a:gd name="T165" fmla="*/ 166 h 1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round/>
              <a:headEnd/>
              <a:tailEnd/>
            </a:ln>
          </p:spPr>
          <p:txBody>
            <a:bodyPr/>
            <a:lstStyle/>
            <a:p>
              <a:endParaRPr lang="en-US"/>
            </a:p>
          </p:txBody>
        </p:sp>
        <p:sp>
          <p:nvSpPr>
            <p:cNvPr id="31892" name="Line 111"/>
            <p:cNvSpPr>
              <a:spLocks noChangeShapeType="1"/>
            </p:cNvSpPr>
            <p:nvPr/>
          </p:nvSpPr>
          <p:spPr bwMode="auto">
            <a:xfrm>
              <a:off x="5170488" y="2276475"/>
              <a:ext cx="1587" cy="452438"/>
            </a:xfrm>
            <a:prstGeom prst="line">
              <a:avLst/>
            </a:prstGeom>
            <a:noFill/>
            <a:ln w="12700">
              <a:solidFill>
                <a:srgbClr val="000000"/>
              </a:solidFill>
              <a:round/>
              <a:headEnd/>
              <a:tailEnd/>
            </a:ln>
          </p:spPr>
          <p:txBody>
            <a:bodyPr/>
            <a:lstStyle/>
            <a:p>
              <a:endParaRPr lang="en-US"/>
            </a:p>
          </p:txBody>
        </p:sp>
        <p:sp>
          <p:nvSpPr>
            <p:cNvPr id="31893" name="Freeform 112"/>
            <p:cNvSpPr>
              <a:spLocks/>
            </p:cNvSpPr>
            <p:nvPr/>
          </p:nvSpPr>
          <p:spPr bwMode="auto">
            <a:xfrm>
              <a:off x="5324475" y="2636838"/>
              <a:ext cx="63500" cy="63500"/>
            </a:xfrm>
            <a:custGeom>
              <a:avLst/>
              <a:gdLst>
                <a:gd name="T0" fmla="*/ 2147483647 w 40"/>
                <a:gd name="T1" fmla="*/ 0 h 40"/>
                <a:gd name="T2" fmla="*/ 2147483647 w 40"/>
                <a:gd name="T3" fmla="*/ 0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0 w 40"/>
                <a:gd name="T15" fmla="*/ 2147483647 h 40"/>
                <a:gd name="T16" fmla="*/ 0 w 40"/>
                <a:gd name="T17" fmla="*/ 2147483647 h 40"/>
                <a:gd name="T18" fmla="*/ 0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2147483647 w 40"/>
                <a:gd name="T29" fmla="*/ 2147483647 h 40"/>
                <a:gd name="T30" fmla="*/ 2147483647 w 40"/>
                <a:gd name="T31" fmla="*/ 2147483647 h 40"/>
                <a:gd name="T32" fmla="*/ 2147483647 w 40"/>
                <a:gd name="T33" fmla="*/ 2147483647 h 40"/>
                <a:gd name="T34" fmla="*/ 2147483647 w 40"/>
                <a:gd name="T35" fmla="*/ 2147483647 h 40"/>
                <a:gd name="T36" fmla="*/ 2147483647 w 40"/>
                <a:gd name="T37" fmla="*/ 2147483647 h 40"/>
                <a:gd name="T38" fmla="*/ 2147483647 w 40"/>
                <a:gd name="T39" fmla="*/ 2147483647 h 40"/>
                <a:gd name="T40" fmla="*/ 2147483647 w 40"/>
                <a:gd name="T41" fmla="*/ 2147483647 h 40"/>
                <a:gd name="T42" fmla="*/ 2147483647 w 40"/>
                <a:gd name="T43" fmla="*/ 2147483647 h 40"/>
                <a:gd name="T44" fmla="*/ 2147483647 w 40"/>
                <a:gd name="T45" fmla="*/ 2147483647 h 40"/>
                <a:gd name="T46" fmla="*/ 2147483647 w 40"/>
                <a:gd name="T47" fmla="*/ 2147483647 h 40"/>
                <a:gd name="T48" fmla="*/ 2147483647 w 40"/>
                <a:gd name="T49" fmla="*/ 2147483647 h 40"/>
                <a:gd name="T50" fmla="*/ 2147483647 w 40"/>
                <a:gd name="T51" fmla="*/ 2147483647 h 40"/>
                <a:gd name="T52" fmla="*/ 2147483647 w 40"/>
                <a:gd name="T53" fmla="*/ 2147483647 h 40"/>
                <a:gd name="T54" fmla="*/ 2147483647 w 40"/>
                <a:gd name="T55" fmla="*/ 2147483647 h 40"/>
                <a:gd name="T56" fmla="*/ 2147483647 w 40"/>
                <a:gd name="T57" fmla="*/ 2147483647 h 40"/>
                <a:gd name="T58" fmla="*/ 2147483647 w 40"/>
                <a:gd name="T59" fmla="*/ 2147483647 h 40"/>
                <a:gd name="T60" fmla="*/ 2147483647 w 40"/>
                <a:gd name="T61" fmla="*/ 2147483647 h 40"/>
                <a:gd name="T62" fmla="*/ 2147483647 w 40"/>
                <a:gd name="T63" fmla="*/ 0 h 40"/>
                <a:gd name="T64" fmla="*/ 2147483647 w 40"/>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round/>
              <a:headEnd/>
              <a:tailEnd/>
            </a:ln>
          </p:spPr>
          <p:txBody>
            <a:bodyPr/>
            <a:lstStyle/>
            <a:p>
              <a:endParaRPr lang="en-US"/>
            </a:p>
          </p:txBody>
        </p:sp>
        <p:sp>
          <p:nvSpPr>
            <p:cNvPr id="31894" name="Freeform 113"/>
            <p:cNvSpPr>
              <a:spLocks/>
            </p:cNvSpPr>
            <p:nvPr/>
          </p:nvSpPr>
          <p:spPr bwMode="auto">
            <a:xfrm>
              <a:off x="5470525" y="2636838"/>
              <a:ext cx="63500" cy="63500"/>
            </a:xfrm>
            <a:custGeom>
              <a:avLst/>
              <a:gdLst>
                <a:gd name="T0" fmla="*/ 2147483647 w 40"/>
                <a:gd name="T1" fmla="*/ 0 h 40"/>
                <a:gd name="T2" fmla="*/ 2147483647 w 40"/>
                <a:gd name="T3" fmla="*/ 0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0 w 40"/>
                <a:gd name="T15" fmla="*/ 2147483647 h 40"/>
                <a:gd name="T16" fmla="*/ 0 w 40"/>
                <a:gd name="T17" fmla="*/ 2147483647 h 40"/>
                <a:gd name="T18" fmla="*/ 0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2147483647 w 40"/>
                <a:gd name="T29" fmla="*/ 2147483647 h 40"/>
                <a:gd name="T30" fmla="*/ 2147483647 w 40"/>
                <a:gd name="T31" fmla="*/ 2147483647 h 40"/>
                <a:gd name="T32" fmla="*/ 2147483647 w 40"/>
                <a:gd name="T33" fmla="*/ 2147483647 h 40"/>
                <a:gd name="T34" fmla="*/ 2147483647 w 40"/>
                <a:gd name="T35" fmla="*/ 2147483647 h 40"/>
                <a:gd name="T36" fmla="*/ 2147483647 w 40"/>
                <a:gd name="T37" fmla="*/ 2147483647 h 40"/>
                <a:gd name="T38" fmla="*/ 2147483647 w 40"/>
                <a:gd name="T39" fmla="*/ 2147483647 h 40"/>
                <a:gd name="T40" fmla="*/ 2147483647 w 40"/>
                <a:gd name="T41" fmla="*/ 2147483647 h 40"/>
                <a:gd name="T42" fmla="*/ 2147483647 w 40"/>
                <a:gd name="T43" fmla="*/ 2147483647 h 40"/>
                <a:gd name="T44" fmla="*/ 2147483647 w 40"/>
                <a:gd name="T45" fmla="*/ 2147483647 h 40"/>
                <a:gd name="T46" fmla="*/ 2147483647 w 40"/>
                <a:gd name="T47" fmla="*/ 2147483647 h 40"/>
                <a:gd name="T48" fmla="*/ 2147483647 w 40"/>
                <a:gd name="T49" fmla="*/ 2147483647 h 40"/>
                <a:gd name="T50" fmla="*/ 2147483647 w 40"/>
                <a:gd name="T51" fmla="*/ 2147483647 h 40"/>
                <a:gd name="T52" fmla="*/ 2147483647 w 40"/>
                <a:gd name="T53" fmla="*/ 2147483647 h 40"/>
                <a:gd name="T54" fmla="*/ 2147483647 w 40"/>
                <a:gd name="T55" fmla="*/ 2147483647 h 40"/>
                <a:gd name="T56" fmla="*/ 2147483647 w 40"/>
                <a:gd name="T57" fmla="*/ 2147483647 h 40"/>
                <a:gd name="T58" fmla="*/ 2147483647 w 40"/>
                <a:gd name="T59" fmla="*/ 2147483647 h 40"/>
                <a:gd name="T60" fmla="*/ 2147483647 w 40"/>
                <a:gd name="T61" fmla="*/ 2147483647 h 40"/>
                <a:gd name="T62" fmla="*/ 2147483647 w 40"/>
                <a:gd name="T63" fmla="*/ 0 h 40"/>
                <a:gd name="T64" fmla="*/ 2147483647 w 40"/>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round/>
              <a:headEnd/>
              <a:tailEnd/>
            </a:ln>
          </p:spPr>
          <p:txBody>
            <a:bodyPr/>
            <a:lstStyle/>
            <a:p>
              <a:endParaRPr lang="en-US"/>
            </a:p>
          </p:txBody>
        </p:sp>
        <p:sp>
          <p:nvSpPr>
            <p:cNvPr id="31895" name="Freeform 114"/>
            <p:cNvSpPr>
              <a:spLocks/>
            </p:cNvSpPr>
            <p:nvPr/>
          </p:nvSpPr>
          <p:spPr bwMode="auto">
            <a:xfrm>
              <a:off x="5614988" y="2636838"/>
              <a:ext cx="69850" cy="63500"/>
            </a:xfrm>
            <a:custGeom>
              <a:avLst/>
              <a:gdLst>
                <a:gd name="T0" fmla="*/ 2147483647 w 44"/>
                <a:gd name="T1" fmla="*/ 0 h 40"/>
                <a:gd name="T2" fmla="*/ 2147483647 w 44"/>
                <a:gd name="T3" fmla="*/ 0 h 40"/>
                <a:gd name="T4" fmla="*/ 2147483647 w 44"/>
                <a:gd name="T5" fmla="*/ 2147483647 h 40"/>
                <a:gd name="T6" fmla="*/ 2147483647 w 44"/>
                <a:gd name="T7" fmla="*/ 2147483647 h 40"/>
                <a:gd name="T8" fmla="*/ 2147483647 w 44"/>
                <a:gd name="T9" fmla="*/ 2147483647 h 40"/>
                <a:gd name="T10" fmla="*/ 2147483647 w 44"/>
                <a:gd name="T11" fmla="*/ 2147483647 h 40"/>
                <a:gd name="T12" fmla="*/ 2147483647 w 44"/>
                <a:gd name="T13" fmla="*/ 2147483647 h 40"/>
                <a:gd name="T14" fmla="*/ 0 w 44"/>
                <a:gd name="T15" fmla="*/ 2147483647 h 40"/>
                <a:gd name="T16" fmla="*/ 0 w 44"/>
                <a:gd name="T17" fmla="*/ 2147483647 h 40"/>
                <a:gd name="T18" fmla="*/ 0 w 44"/>
                <a:gd name="T19" fmla="*/ 2147483647 h 40"/>
                <a:gd name="T20" fmla="*/ 2147483647 w 44"/>
                <a:gd name="T21" fmla="*/ 2147483647 h 40"/>
                <a:gd name="T22" fmla="*/ 2147483647 w 44"/>
                <a:gd name="T23" fmla="*/ 2147483647 h 40"/>
                <a:gd name="T24" fmla="*/ 2147483647 w 44"/>
                <a:gd name="T25" fmla="*/ 2147483647 h 40"/>
                <a:gd name="T26" fmla="*/ 2147483647 w 44"/>
                <a:gd name="T27" fmla="*/ 2147483647 h 40"/>
                <a:gd name="T28" fmla="*/ 2147483647 w 44"/>
                <a:gd name="T29" fmla="*/ 2147483647 h 40"/>
                <a:gd name="T30" fmla="*/ 2147483647 w 44"/>
                <a:gd name="T31" fmla="*/ 2147483647 h 40"/>
                <a:gd name="T32" fmla="*/ 2147483647 w 44"/>
                <a:gd name="T33" fmla="*/ 2147483647 h 40"/>
                <a:gd name="T34" fmla="*/ 2147483647 w 44"/>
                <a:gd name="T35" fmla="*/ 2147483647 h 40"/>
                <a:gd name="T36" fmla="*/ 2147483647 w 44"/>
                <a:gd name="T37" fmla="*/ 2147483647 h 40"/>
                <a:gd name="T38" fmla="*/ 2147483647 w 44"/>
                <a:gd name="T39" fmla="*/ 2147483647 h 40"/>
                <a:gd name="T40" fmla="*/ 2147483647 w 44"/>
                <a:gd name="T41" fmla="*/ 2147483647 h 40"/>
                <a:gd name="T42" fmla="*/ 2147483647 w 44"/>
                <a:gd name="T43" fmla="*/ 2147483647 h 40"/>
                <a:gd name="T44" fmla="*/ 2147483647 w 44"/>
                <a:gd name="T45" fmla="*/ 2147483647 h 40"/>
                <a:gd name="T46" fmla="*/ 2147483647 w 44"/>
                <a:gd name="T47" fmla="*/ 2147483647 h 40"/>
                <a:gd name="T48" fmla="*/ 2147483647 w 44"/>
                <a:gd name="T49" fmla="*/ 2147483647 h 40"/>
                <a:gd name="T50" fmla="*/ 2147483647 w 44"/>
                <a:gd name="T51" fmla="*/ 2147483647 h 40"/>
                <a:gd name="T52" fmla="*/ 2147483647 w 44"/>
                <a:gd name="T53" fmla="*/ 2147483647 h 40"/>
                <a:gd name="T54" fmla="*/ 2147483647 w 44"/>
                <a:gd name="T55" fmla="*/ 2147483647 h 40"/>
                <a:gd name="T56" fmla="*/ 2147483647 w 44"/>
                <a:gd name="T57" fmla="*/ 2147483647 h 40"/>
                <a:gd name="T58" fmla="*/ 2147483647 w 44"/>
                <a:gd name="T59" fmla="*/ 2147483647 h 40"/>
                <a:gd name="T60" fmla="*/ 2147483647 w 44"/>
                <a:gd name="T61" fmla="*/ 2147483647 h 40"/>
                <a:gd name="T62" fmla="*/ 2147483647 w 44"/>
                <a:gd name="T63" fmla="*/ 0 h 40"/>
                <a:gd name="T64" fmla="*/ 2147483647 w 44"/>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0"/>
                <a:gd name="T101" fmla="*/ 44 w 44"/>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round/>
              <a:headEnd/>
              <a:tailEnd/>
            </a:ln>
          </p:spPr>
          <p:txBody>
            <a:bodyPr/>
            <a:lstStyle/>
            <a:p>
              <a:endParaRPr lang="en-US"/>
            </a:p>
          </p:txBody>
        </p:sp>
        <p:sp>
          <p:nvSpPr>
            <p:cNvPr id="31896" name="Rectangle 115"/>
            <p:cNvSpPr>
              <a:spLocks noChangeArrowheads="1"/>
            </p:cNvSpPr>
            <p:nvPr/>
          </p:nvSpPr>
          <p:spPr bwMode="auto">
            <a:xfrm>
              <a:off x="5070475" y="2279650"/>
              <a:ext cx="873125" cy="447675"/>
            </a:xfrm>
            <a:prstGeom prst="rect">
              <a:avLst/>
            </a:prstGeom>
            <a:solidFill>
              <a:srgbClr val="FFFFFF"/>
            </a:solidFill>
            <a:ln w="9525">
              <a:noFill/>
              <a:miter lim="800000"/>
              <a:headEnd/>
              <a:tailEnd/>
            </a:ln>
          </p:spPr>
          <p:txBody>
            <a:bodyPr/>
            <a:lstStyle/>
            <a:p>
              <a:endParaRPr lang="en-US" sz="1800">
                <a:latin typeface="Calibri" pitchFamily="34" charset="0"/>
              </a:endParaRPr>
            </a:p>
          </p:txBody>
        </p:sp>
        <p:sp>
          <p:nvSpPr>
            <p:cNvPr id="31897" name="Rectangle 116"/>
            <p:cNvSpPr>
              <a:spLocks noChangeArrowheads="1"/>
            </p:cNvSpPr>
            <p:nvPr/>
          </p:nvSpPr>
          <p:spPr bwMode="auto">
            <a:xfrm>
              <a:off x="5070475" y="2279650"/>
              <a:ext cx="873125" cy="447675"/>
            </a:xfrm>
            <a:prstGeom prst="rect">
              <a:avLst/>
            </a:prstGeom>
            <a:noFill/>
            <a:ln w="12700">
              <a:solidFill>
                <a:srgbClr val="000000"/>
              </a:solidFill>
              <a:miter lim="800000"/>
              <a:headEnd/>
              <a:tailEnd/>
            </a:ln>
          </p:spPr>
          <p:txBody>
            <a:bodyPr/>
            <a:lstStyle/>
            <a:p>
              <a:endParaRPr lang="en-US" sz="1800">
                <a:latin typeface="Calibri" pitchFamily="34" charset="0"/>
              </a:endParaRPr>
            </a:p>
          </p:txBody>
        </p:sp>
        <p:sp>
          <p:nvSpPr>
            <p:cNvPr id="31898" name="Line 117"/>
            <p:cNvSpPr>
              <a:spLocks noChangeShapeType="1"/>
            </p:cNvSpPr>
            <p:nvPr/>
          </p:nvSpPr>
          <p:spPr bwMode="auto">
            <a:xfrm flipH="1">
              <a:off x="5060950" y="2276475"/>
              <a:ext cx="882650" cy="452438"/>
            </a:xfrm>
            <a:prstGeom prst="line">
              <a:avLst/>
            </a:prstGeom>
            <a:noFill/>
            <a:ln w="12700">
              <a:solidFill>
                <a:srgbClr val="000000"/>
              </a:solidFill>
              <a:round/>
              <a:headEnd/>
              <a:tailEnd/>
            </a:ln>
          </p:spPr>
          <p:txBody>
            <a:bodyPr/>
            <a:lstStyle/>
            <a:p>
              <a:endParaRPr lang="en-US"/>
            </a:p>
          </p:txBody>
        </p:sp>
        <p:sp>
          <p:nvSpPr>
            <p:cNvPr id="31899" name="Freeform 119"/>
            <p:cNvSpPr>
              <a:spLocks/>
            </p:cNvSpPr>
            <p:nvPr/>
          </p:nvSpPr>
          <p:spPr bwMode="auto">
            <a:xfrm>
              <a:off x="5178425" y="2355850"/>
              <a:ext cx="650875" cy="263525"/>
            </a:xfrm>
            <a:custGeom>
              <a:avLst/>
              <a:gdLst>
                <a:gd name="T0" fmla="*/ 2147483647 w 410"/>
                <a:gd name="T1" fmla="*/ 0 h 166"/>
                <a:gd name="T2" fmla="*/ 2147483647 w 410"/>
                <a:gd name="T3" fmla="*/ 2147483647 h 166"/>
                <a:gd name="T4" fmla="*/ 2147483647 w 410"/>
                <a:gd name="T5" fmla="*/ 2147483647 h 166"/>
                <a:gd name="T6" fmla="*/ 2147483647 w 410"/>
                <a:gd name="T7" fmla="*/ 2147483647 h 166"/>
                <a:gd name="T8" fmla="*/ 2147483647 w 410"/>
                <a:gd name="T9" fmla="*/ 2147483647 h 166"/>
                <a:gd name="T10" fmla="*/ 2147483647 w 410"/>
                <a:gd name="T11" fmla="*/ 2147483647 h 166"/>
                <a:gd name="T12" fmla="*/ 2147483647 w 410"/>
                <a:gd name="T13" fmla="*/ 2147483647 h 166"/>
                <a:gd name="T14" fmla="*/ 2147483647 w 410"/>
                <a:gd name="T15" fmla="*/ 2147483647 h 166"/>
                <a:gd name="T16" fmla="*/ 2147483647 w 410"/>
                <a:gd name="T17" fmla="*/ 2147483647 h 166"/>
                <a:gd name="T18" fmla="*/ 2147483647 w 410"/>
                <a:gd name="T19" fmla="*/ 2147483647 h 166"/>
                <a:gd name="T20" fmla="*/ 2147483647 w 410"/>
                <a:gd name="T21" fmla="*/ 2147483647 h 166"/>
                <a:gd name="T22" fmla="*/ 2147483647 w 410"/>
                <a:gd name="T23" fmla="*/ 2147483647 h 166"/>
                <a:gd name="T24" fmla="*/ 2147483647 w 410"/>
                <a:gd name="T25" fmla="*/ 2147483647 h 166"/>
                <a:gd name="T26" fmla="*/ 0 w 410"/>
                <a:gd name="T27" fmla="*/ 2147483647 h 166"/>
                <a:gd name="T28" fmla="*/ 2147483647 w 410"/>
                <a:gd name="T29" fmla="*/ 2147483647 h 166"/>
                <a:gd name="T30" fmla="*/ 2147483647 w 410"/>
                <a:gd name="T31" fmla="*/ 2147483647 h 166"/>
                <a:gd name="T32" fmla="*/ 2147483647 w 410"/>
                <a:gd name="T33" fmla="*/ 2147483647 h 166"/>
                <a:gd name="T34" fmla="*/ 2147483647 w 410"/>
                <a:gd name="T35" fmla="*/ 2147483647 h 166"/>
                <a:gd name="T36" fmla="*/ 2147483647 w 410"/>
                <a:gd name="T37" fmla="*/ 2147483647 h 166"/>
                <a:gd name="T38" fmla="*/ 2147483647 w 410"/>
                <a:gd name="T39" fmla="*/ 2147483647 h 166"/>
                <a:gd name="T40" fmla="*/ 2147483647 w 410"/>
                <a:gd name="T41" fmla="*/ 2147483647 h 166"/>
                <a:gd name="T42" fmla="*/ 2147483647 w 410"/>
                <a:gd name="T43" fmla="*/ 2147483647 h 166"/>
                <a:gd name="T44" fmla="*/ 2147483647 w 410"/>
                <a:gd name="T45" fmla="*/ 2147483647 h 166"/>
                <a:gd name="T46" fmla="*/ 2147483647 w 410"/>
                <a:gd name="T47" fmla="*/ 2147483647 h 166"/>
                <a:gd name="T48" fmla="*/ 2147483647 w 410"/>
                <a:gd name="T49" fmla="*/ 2147483647 h 166"/>
                <a:gd name="T50" fmla="*/ 2147483647 w 410"/>
                <a:gd name="T51" fmla="*/ 2147483647 h 166"/>
                <a:gd name="T52" fmla="*/ 2147483647 w 410"/>
                <a:gd name="T53" fmla="*/ 2147483647 h 166"/>
                <a:gd name="T54" fmla="*/ 2147483647 w 410"/>
                <a:gd name="T55" fmla="*/ 2147483647 h 166"/>
                <a:gd name="T56" fmla="*/ 2147483647 w 410"/>
                <a:gd name="T57" fmla="*/ 2147483647 h 166"/>
                <a:gd name="T58" fmla="*/ 2147483647 w 410"/>
                <a:gd name="T59" fmla="*/ 2147483647 h 166"/>
                <a:gd name="T60" fmla="*/ 2147483647 w 410"/>
                <a:gd name="T61" fmla="*/ 2147483647 h 166"/>
                <a:gd name="T62" fmla="*/ 2147483647 w 410"/>
                <a:gd name="T63" fmla="*/ 2147483647 h 166"/>
                <a:gd name="T64" fmla="*/ 2147483647 w 410"/>
                <a:gd name="T65" fmla="*/ 2147483647 h 166"/>
                <a:gd name="T66" fmla="*/ 2147483647 w 410"/>
                <a:gd name="T67" fmla="*/ 2147483647 h 166"/>
                <a:gd name="T68" fmla="*/ 2147483647 w 410"/>
                <a:gd name="T69" fmla="*/ 2147483647 h 166"/>
                <a:gd name="T70" fmla="*/ 2147483647 w 410"/>
                <a:gd name="T71" fmla="*/ 2147483647 h 166"/>
                <a:gd name="T72" fmla="*/ 2147483647 w 410"/>
                <a:gd name="T73" fmla="*/ 2147483647 h 166"/>
                <a:gd name="T74" fmla="*/ 2147483647 w 410"/>
                <a:gd name="T75" fmla="*/ 2147483647 h 166"/>
                <a:gd name="T76" fmla="*/ 2147483647 w 410"/>
                <a:gd name="T77" fmla="*/ 2147483647 h 166"/>
                <a:gd name="T78" fmla="*/ 2147483647 w 410"/>
                <a:gd name="T79" fmla="*/ 2147483647 h 166"/>
                <a:gd name="T80" fmla="*/ 2147483647 w 410"/>
                <a:gd name="T81" fmla="*/ 2147483647 h 166"/>
                <a:gd name="T82" fmla="*/ 2147483647 w 410"/>
                <a:gd name="T83" fmla="*/ 2147483647 h 166"/>
                <a:gd name="T84" fmla="*/ 2147483647 w 410"/>
                <a:gd name="T85" fmla="*/ 2147483647 h 166"/>
                <a:gd name="T86" fmla="*/ 2147483647 w 410"/>
                <a:gd name="T87" fmla="*/ 2147483647 h 166"/>
                <a:gd name="T88" fmla="*/ 2147483647 w 410"/>
                <a:gd name="T89" fmla="*/ 2147483647 h 166"/>
                <a:gd name="T90" fmla="*/ 2147483647 w 410"/>
                <a:gd name="T91" fmla="*/ 2147483647 h 166"/>
                <a:gd name="T92" fmla="*/ 2147483647 w 410"/>
                <a:gd name="T93" fmla="*/ 2147483647 h 166"/>
                <a:gd name="T94" fmla="*/ 2147483647 w 410"/>
                <a:gd name="T95" fmla="*/ 2147483647 h 166"/>
                <a:gd name="T96" fmla="*/ 2147483647 w 410"/>
                <a:gd name="T97" fmla="*/ 2147483647 h 166"/>
                <a:gd name="T98" fmla="*/ 2147483647 w 410"/>
                <a:gd name="T99" fmla="*/ 2147483647 h 166"/>
                <a:gd name="T100" fmla="*/ 2147483647 w 410"/>
                <a:gd name="T101" fmla="*/ 2147483647 h 166"/>
                <a:gd name="T102" fmla="*/ 2147483647 w 410"/>
                <a:gd name="T103" fmla="*/ 2147483647 h 166"/>
                <a:gd name="T104" fmla="*/ 2147483647 w 410"/>
                <a:gd name="T105" fmla="*/ 2147483647 h 166"/>
                <a:gd name="T106" fmla="*/ 2147483647 w 410"/>
                <a:gd name="T107" fmla="*/ 0 h 1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10"/>
                <a:gd name="T163" fmla="*/ 0 h 166"/>
                <a:gd name="T164" fmla="*/ 410 w 410"/>
                <a:gd name="T165" fmla="*/ 166 h 1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10" h="166">
                  <a:moveTo>
                    <a:pt x="205" y="0"/>
                  </a:moveTo>
                  <a:lnTo>
                    <a:pt x="184" y="0"/>
                  </a:lnTo>
                  <a:lnTo>
                    <a:pt x="163" y="2"/>
                  </a:lnTo>
                  <a:lnTo>
                    <a:pt x="144" y="4"/>
                  </a:lnTo>
                  <a:lnTo>
                    <a:pt x="125" y="6"/>
                  </a:lnTo>
                  <a:lnTo>
                    <a:pt x="107" y="10"/>
                  </a:lnTo>
                  <a:lnTo>
                    <a:pt x="98" y="13"/>
                  </a:lnTo>
                  <a:lnTo>
                    <a:pt x="90" y="15"/>
                  </a:lnTo>
                  <a:lnTo>
                    <a:pt x="81" y="17"/>
                  </a:lnTo>
                  <a:lnTo>
                    <a:pt x="74" y="19"/>
                  </a:lnTo>
                  <a:lnTo>
                    <a:pt x="67" y="22"/>
                  </a:lnTo>
                  <a:lnTo>
                    <a:pt x="60" y="25"/>
                  </a:lnTo>
                  <a:lnTo>
                    <a:pt x="52" y="27"/>
                  </a:lnTo>
                  <a:lnTo>
                    <a:pt x="46" y="30"/>
                  </a:lnTo>
                  <a:lnTo>
                    <a:pt x="40" y="33"/>
                  </a:lnTo>
                  <a:lnTo>
                    <a:pt x="35" y="36"/>
                  </a:lnTo>
                  <a:lnTo>
                    <a:pt x="30" y="41"/>
                  </a:lnTo>
                  <a:lnTo>
                    <a:pt x="24" y="44"/>
                  </a:lnTo>
                  <a:lnTo>
                    <a:pt x="19" y="47"/>
                  </a:lnTo>
                  <a:lnTo>
                    <a:pt x="15" y="51"/>
                  </a:lnTo>
                  <a:lnTo>
                    <a:pt x="12" y="55"/>
                  </a:lnTo>
                  <a:lnTo>
                    <a:pt x="9" y="58"/>
                  </a:lnTo>
                  <a:lnTo>
                    <a:pt x="6" y="62"/>
                  </a:lnTo>
                  <a:lnTo>
                    <a:pt x="4" y="66"/>
                  </a:lnTo>
                  <a:lnTo>
                    <a:pt x="2" y="71"/>
                  </a:lnTo>
                  <a:lnTo>
                    <a:pt x="1" y="75"/>
                  </a:lnTo>
                  <a:lnTo>
                    <a:pt x="0" y="79"/>
                  </a:lnTo>
                  <a:lnTo>
                    <a:pt x="0" y="83"/>
                  </a:lnTo>
                  <a:lnTo>
                    <a:pt x="0" y="87"/>
                  </a:lnTo>
                  <a:lnTo>
                    <a:pt x="1" y="91"/>
                  </a:lnTo>
                  <a:lnTo>
                    <a:pt x="2" y="95"/>
                  </a:lnTo>
                  <a:lnTo>
                    <a:pt x="4" y="100"/>
                  </a:lnTo>
                  <a:lnTo>
                    <a:pt x="6" y="104"/>
                  </a:lnTo>
                  <a:lnTo>
                    <a:pt x="9" y="108"/>
                  </a:lnTo>
                  <a:lnTo>
                    <a:pt x="12" y="112"/>
                  </a:lnTo>
                  <a:lnTo>
                    <a:pt x="15" y="115"/>
                  </a:lnTo>
                  <a:lnTo>
                    <a:pt x="19" y="119"/>
                  </a:lnTo>
                  <a:lnTo>
                    <a:pt x="24" y="122"/>
                  </a:lnTo>
                  <a:lnTo>
                    <a:pt x="30" y="127"/>
                  </a:lnTo>
                  <a:lnTo>
                    <a:pt x="35" y="130"/>
                  </a:lnTo>
                  <a:lnTo>
                    <a:pt x="40" y="133"/>
                  </a:lnTo>
                  <a:lnTo>
                    <a:pt x="46" y="136"/>
                  </a:lnTo>
                  <a:lnTo>
                    <a:pt x="52" y="139"/>
                  </a:lnTo>
                  <a:lnTo>
                    <a:pt x="60" y="142"/>
                  </a:lnTo>
                  <a:lnTo>
                    <a:pt x="67" y="145"/>
                  </a:lnTo>
                  <a:lnTo>
                    <a:pt x="74" y="147"/>
                  </a:lnTo>
                  <a:lnTo>
                    <a:pt x="81" y="149"/>
                  </a:lnTo>
                  <a:lnTo>
                    <a:pt x="90" y="152"/>
                  </a:lnTo>
                  <a:lnTo>
                    <a:pt x="98" y="154"/>
                  </a:lnTo>
                  <a:lnTo>
                    <a:pt x="107" y="157"/>
                  </a:lnTo>
                  <a:lnTo>
                    <a:pt x="125" y="160"/>
                  </a:lnTo>
                  <a:lnTo>
                    <a:pt x="144" y="163"/>
                  </a:lnTo>
                  <a:lnTo>
                    <a:pt x="163" y="165"/>
                  </a:lnTo>
                  <a:lnTo>
                    <a:pt x="184" y="166"/>
                  </a:lnTo>
                  <a:lnTo>
                    <a:pt x="205" y="166"/>
                  </a:lnTo>
                  <a:lnTo>
                    <a:pt x="225" y="166"/>
                  </a:lnTo>
                  <a:lnTo>
                    <a:pt x="246" y="165"/>
                  </a:lnTo>
                  <a:lnTo>
                    <a:pt x="266" y="163"/>
                  </a:lnTo>
                  <a:lnTo>
                    <a:pt x="284" y="160"/>
                  </a:lnTo>
                  <a:lnTo>
                    <a:pt x="302" y="157"/>
                  </a:lnTo>
                  <a:lnTo>
                    <a:pt x="310" y="154"/>
                  </a:lnTo>
                  <a:lnTo>
                    <a:pt x="320" y="152"/>
                  </a:lnTo>
                  <a:lnTo>
                    <a:pt x="327" y="149"/>
                  </a:lnTo>
                  <a:lnTo>
                    <a:pt x="335" y="147"/>
                  </a:lnTo>
                  <a:lnTo>
                    <a:pt x="343" y="145"/>
                  </a:lnTo>
                  <a:lnTo>
                    <a:pt x="350" y="142"/>
                  </a:lnTo>
                  <a:lnTo>
                    <a:pt x="356" y="139"/>
                  </a:lnTo>
                  <a:lnTo>
                    <a:pt x="363" y="136"/>
                  </a:lnTo>
                  <a:lnTo>
                    <a:pt x="368" y="133"/>
                  </a:lnTo>
                  <a:lnTo>
                    <a:pt x="375" y="130"/>
                  </a:lnTo>
                  <a:lnTo>
                    <a:pt x="380" y="127"/>
                  </a:lnTo>
                  <a:lnTo>
                    <a:pt x="385" y="122"/>
                  </a:lnTo>
                  <a:lnTo>
                    <a:pt x="389" y="119"/>
                  </a:lnTo>
                  <a:lnTo>
                    <a:pt x="393" y="115"/>
                  </a:lnTo>
                  <a:lnTo>
                    <a:pt x="397" y="112"/>
                  </a:lnTo>
                  <a:lnTo>
                    <a:pt x="401" y="108"/>
                  </a:lnTo>
                  <a:lnTo>
                    <a:pt x="404" y="104"/>
                  </a:lnTo>
                  <a:lnTo>
                    <a:pt x="406" y="100"/>
                  </a:lnTo>
                  <a:lnTo>
                    <a:pt x="407" y="95"/>
                  </a:lnTo>
                  <a:lnTo>
                    <a:pt x="409" y="91"/>
                  </a:lnTo>
                  <a:lnTo>
                    <a:pt x="410" y="87"/>
                  </a:lnTo>
                  <a:lnTo>
                    <a:pt x="410" y="83"/>
                  </a:lnTo>
                  <a:lnTo>
                    <a:pt x="410" y="79"/>
                  </a:lnTo>
                  <a:lnTo>
                    <a:pt x="409" y="75"/>
                  </a:lnTo>
                  <a:lnTo>
                    <a:pt x="407" y="71"/>
                  </a:lnTo>
                  <a:lnTo>
                    <a:pt x="406" y="66"/>
                  </a:lnTo>
                  <a:lnTo>
                    <a:pt x="404" y="62"/>
                  </a:lnTo>
                  <a:lnTo>
                    <a:pt x="401" y="58"/>
                  </a:lnTo>
                  <a:lnTo>
                    <a:pt x="397" y="55"/>
                  </a:lnTo>
                  <a:lnTo>
                    <a:pt x="393" y="51"/>
                  </a:lnTo>
                  <a:lnTo>
                    <a:pt x="389" y="47"/>
                  </a:lnTo>
                  <a:lnTo>
                    <a:pt x="385" y="44"/>
                  </a:lnTo>
                  <a:lnTo>
                    <a:pt x="380" y="41"/>
                  </a:lnTo>
                  <a:lnTo>
                    <a:pt x="375" y="36"/>
                  </a:lnTo>
                  <a:lnTo>
                    <a:pt x="368" y="33"/>
                  </a:lnTo>
                  <a:lnTo>
                    <a:pt x="363" y="30"/>
                  </a:lnTo>
                  <a:lnTo>
                    <a:pt x="356" y="27"/>
                  </a:lnTo>
                  <a:lnTo>
                    <a:pt x="350" y="25"/>
                  </a:lnTo>
                  <a:lnTo>
                    <a:pt x="343" y="22"/>
                  </a:lnTo>
                  <a:lnTo>
                    <a:pt x="335" y="19"/>
                  </a:lnTo>
                  <a:lnTo>
                    <a:pt x="327" y="17"/>
                  </a:lnTo>
                  <a:lnTo>
                    <a:pt x="320" y="15"/>
                  </a:lnTo>
                  <a:lnTo>
                    <a:pt x="310" y="13"/>
                  </a:lnTo>
                  <a:lnTo>
                    <a:pt x="302" y="10"/>
                  </a:lnTo>
                  <a:lnTo>
                    <a:pt x="284" y="6"/>
                  </a:lnTo>
                  <a:lnTo>
                    <a:pt x="266" y="4"/>
                  </a:lnTo>
                  <a:lnTo>
                    <a:pt x="246" y="2"/>
                  </a:lnTo>
                  <a:lnTo>
                    <a:pt x="225" y="0"/>
                  </a:lnTo>
                  <a:lnTo>
                    <a:pt x="205" y="0"/>
                  </a:lnTo>
                </a:path>
              </a:pathLst>
            </a:custGeom>
            <a:noFill/>
            <a:ln w="12700">
              <a:solidFill>
                <a:srgbClr val="000000"/>
              </a:solidFill>
              <a:round/>
              <a:headEnd/>
              <a:tailEnd/>
            </a:ln>
          </p:spPr>
          <p:txBody>
            <a:bodyPr/>
            <a:lstStyle/>
            <a:p>
              <a:endParaRPr lang="en-US"/>
            </a:p>
          </p:txBody>
        </p:sp>
        <p:sp>
          <p:nvSpPr>
            <p:cNvPr id="31900" name="Freeform 120"/>
            <p:cNvSpPr>
              <a:spLocks/>
            </p:cNvSpPr>
            <p:nvPr/>
          </p:nvSpPr>
          <p:spPr bwMode="auto">
            <a:xfrm>
              <a:off x="5324475" y="2636838"/>
              <a:ext cx="63500" cy="63500"/>
            </a:xfrm>
            <a:custGeom>
              <a:avLst/>
              <a:gdLst>
                <a:gd name="T0" fmla="*/ 2147483647 w 40"/>
                <a:gd name="T1" fmla="*/ 0 h 40"/>
                <a:gd name="T2" fmla="*/ 2147483647 w 40"/>
                <a:gd name="T3" fmla="*/ 0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0 w 40"/>
                <a:gd name="T15" fmla="*/ 2147483647 h 40"/>
                <a:gd name="T16" fmla="*/ 0 w 40"/>
                <a:gd name="T17" fmla="*/ 2147483647 h 40"/>
                <a:gd name="T18" fmla="*/ 0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2147483647 w 40"/>
                <a:gd name="T29" fmla="*/ 2147483647 h 40"/>
                <a:gd name="T30" fmla="*/ 2147483647 w 40"/>
                <a:gd name="T31" fmla="*/ 2147483647 h 40"/>
                <a:gd name="T32" fmla="*/ 2147483647 w 40"/>
                <a:gd name="T33" fmla="*/ 2147483647 h 40"/>
                <a:gd name="T34" fmla="*/ 2147483647 w 40"/>
                <a:gd name="T35" fmla="*/ 2147483647 h 40"/>
                <a:gd name="T36" fmla="*/ 2147483647 w 40"/>
                <a:gd name="T37" fmla="*/ 2147483647 h 40"/>
                <a:gd name="T38" fmla="*/ 2147483647 w 40"/>
                <a:gd name="T39" fmla="*/ 2147483647 h 40"/>
                <a:gd name="T40" fmla="*/ 2147483647 w 40"/>
                <a:gd name="T41" fmla="*/ 2147483647 h 40"/>
                <a:gd name="T42" fmla="*/ 2147483647 w 40"/>
                <a:gd name="T43" fmla="*/ 2147483647 h 40"/>
                <a:gd name="T44" fmla="*/ 2147483647 w 40"/>
                <a:gd name="T45" fmla="*/ 2147483647 h 40"/>
                <a:gd name="T46" fmla="*/ 2147483647 w 40"/>
                <a:gd name="T47" fmla="*/ 2147483647 h 40"/>
                <a:gd name="T48" fmla="*/ 2147483647 w 40"/>
                <a:gd name="T49" fmla="*/ 2147483647 h 40"/>
                <a:gd name="T50" fmla="*/ 2147483647 w 40"/>
                <a:gd name="T51" fmla="*/ 2147483647 h 40"/>
                <a:gd name="T52" fmla="*/ 2147483647 w 40"/>
                <a:gd name="T53" fmla="*/ 2147483647 h 40"/>
                <a:gd name="T54" fmla="*/ 2147483647 w 40"/>
                <a:gd name="T55" fmla="*/ 2147483647 h 40"/>
                <a:gd name="T56" fmla="*/ 2147483647 w 40"/>
                <a:gd name="T57" fmla="*/ 2147483647 h 40"/>
                <a:gd name="T58" fmla="*/ 2147483647 w 40"/>
                <a:gd name="T59" fmla="*/ 2147483647 h 40"/>
                <a:gd name="T60" fmla="*/ 2147483647 w 40"/>
                <a:gd name="T61" fmla="*/ 2147483647 h 40"/>
                <a:gd name="T62" fmla="*/ 2147483647 w 40"/>
                <a:gd name="T63" fmla="*/ 0 h 40"/>
                <a:gd name="T64" fmla="*/ 2147483647 w 40"/>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19" y="0"/>
                  </a:moveTo>
                  <a:lnTo>
                    <a:pt x="15" y="0"/>
                  </a:lnTo>
                  <a:lnTo>
                    <a:pt x="12" y="1"/>
                  </a:lnTo>
                  <a:lnTo>
                    <a:pt x="8" y="3"/>
                  </a:lnTo>
                  <a:lnTo>
                    <a:pt x="5" y="6"/>
                  </a:lnTo>
                  <a:lnTo>
                    <a:pt x="3" y="9"/>
                  </a:lnTo>
                  <a:lnTo>
                    <a:pt x="1" y="13"/>
                  </a:lnTo>
                  <a:lnTo>
                    <a:pt x="0" y="16"/>
                  </a:lnTo>
                  <a:lnTo>
                    <a:pt x="0" y="20"/>
                  </a:lnTo>
                  <a:lnTo>
                    <a:pt x="0" y="24"/>
                  </a:lnTo>
                  <a:lnTo>
                    <a:pt x="1" y="28"/>
                  </a:lnTo>
                  <a:lnTo>
                    <a:pt x="3" y="31"/>
                  </a:lnTo>
                  <a:lnTo>
                    <a:pt x="5" y="34"/>
                  </a:lnTo>
                  <a:lnTo>
                    <a:pt x="8" y="37"/>
                  </a:lnTo>
                  <a:lnTo>
                    <a:pt x="12" y="39"/>
                  </a:lnTo>
                  <a:lnTo>
                    <a:pt x="15" y="40"/>
                  </a:lnTo>
                  <a:lnTo>
                    <a:pt x="19" y="40"/>
                  </a:lnTo>
                  <a:lnTo>
                    <a:pt x="24" y="40"/>
                  </a:lnTo>
                  <a:lnTo>
                    <a:pt x="28" y="39"/>
                  </a:lnTo>
                  <a:lnTo>
                    <a:pt x="31" y="37"/>
                  </a:lnTo>
                  <a:lnTo>
                    <a:pt x="34" y="34"/>
                  </a:lnTo>
                  <a:lnTo>
                    <a:pt x="37" y="31"/>
                  </a:lnTo>
                  <a:lnTo>
                    <a:pt x="38" y="28"/>
                  </a:lnTo>
                  <a:lnTo>
                    <a:pt x="40" y="24"/>
                  </a:lnTo>
                  <a:lnTo>
                    <a:pt x="40" y="20"/>
                  </a:lnTo>
                  <a:lnTo>
                    <a:pt x="40" y="16"/>
                  </a:lnTo>
                  <a:lnTo>
                    <a:pt x="38" y="13"/>
                  </a:lnTo>
                  <a:lnTo>
                    <a:pt x="37" y="9"/>
                  </a:lnTo>
                  <a:lnTo>
                    <a:pt x="34" y="6"/>
                  </a:lnTo>
                  <a:lnTo>
                    <a:pt x="31" y="3"/>
                  </a:lnTo>
                  <a:lnTo>
                    <a:pt x="28" y="1"/>
                  </a:lnTo>
                  <a:lnTo>
                    <a:pt x="24" y="0"/>
                  </a:lnTo>
                  <a:lnTo>
                    <a:pt x="19" y="0"/>
                  </a:lnTo>
                </a:path>
              </a:pathLst>
            </a:custGeom>
            <a:noFill/>
            <a:ln w="12700">
              <a:solidFill>
                <a:srgbClr val="000000"/>
              </a:solidFill>
              <a:round/>
              <a:headEnd/>
              <a:tailEnd/>
            </a:ln>
          </p:spPr>
          <p:txBody>
            <a:bodyPr/>
            <a:lstStyle/>
            <a:p>
              <a:endParaRPr lang="en-US"/>
            </a:p>
          </p:txBody>
        </p:sp>
        <p:sp>
          <p:nvSpPr>
            <p:cNvPr id="31901" name="Freeform 121"/>
            <p:cNvSpPr>
              <a:spLocks/>
            </p:cNvSpPr>
            <p:nvPr/>
          </p:nvSpPr>
          <p:spPr bwMode="auto">
            <a:xfrm>
              <a:off x="5470525" y="2636838"/>
              <a:ext cx="63500" cy="63500"/>
            </a:xfrm>
            <a:custGeom>
              <a:avLst/>
              <a:gdLst>
                <a:gd name="T0" fmla="*/ 2147483647 w 40"/>
                <a:gd name="T1" fmla="*/ 0 h 40"/>
                <a:gd name="T2" fmla="*/ 2147483647 w 40"/>
                <a:gd name="T3" fmla="*/ 0 h 40"/>
                <a:gd name="T4" fmla="*/ 2147483647 w 40"/>
                <a:gd name="T5" fmla="*/ 2147483647 h 40"/>
                <a:gd name="T6" fmla="*/ 2147483647 w 40"/>
                <a:gd name="T7" fmla="*/ 2147483647 h 40"/>
                <a:gd name="T8" fmla="*/ 2147483647 w 40"/>
                <a:gd name="T9" fmla="*/ 2147483647 h 40"/>
                <a:gd name="T10" fmla="*/ 2147483647 w 40"/>
                <a:gd name="T11" fmla="*/ 2147483647 h 40"/>
                <a:gd name="T12" fmla="*/ 2147483647 w 40"/>
                <a:gd name="T13" fmla="*/ 2147483647 h 40"/>
                <a:gd name="T14" fmla="*/ 0 w 40"/>
                <a:gd name="T15" fmla="*/ 2147483647 h 40"/>
                <a:gd name="T16" fmla="*/ 0 w 40"/>
                <a:gd name="T17" fmla="*/ 2147483647 h 40"/>
                <a:gd name="T18" fmla="*/ 0 w 40"/>
                <a:gd name="T19" fmla="*/ 2147483647 h 40"/>
                <a:gd name="T20" fmla="*/ 2147483647 w 40"/>
                <a:gd name="T21" fmla="*/ 2147483647 h 40"/>
                <a:gd name="T22" fmla="*/ 2147483647 w 40"/>
                <a:gd name="T23" fmla="*/ 2147483647 h 40"/>
                <a:gd name="T24" fmla="*/ 2147483647 w 40"/>
                <a:gd name="T25" fmla="*/ 2147483647 h 40"/>
                <a:gd name="T26" fmla="*/ 2147483647 w 40"/>
                <a:gd name="T27" fmla="*/ 2147483647 h 40"/>
                <a:gd name="T28" fmla="*/ 2147483647 w 40"/>
                <a:gd name="T29" fmla="*/ 2147483647 h 40"/>
                <a:gd name="T30" fmla="*/ 2147483647 w 40"/>
                <a:gd name="T31" fmla="*/ 2147483647 h 40"/>
                <a:gd name="T32" fmla="*/ 2147483647 w 40"/>
                <a:gd name="T33" fmla="*/ 2147483647 h 40"/>
                <a:gd name="T34" fmla="*/ 2147483647 w 40"/>
                <a:gd name="T35" fmla="*/ 2147483647 h 40"/>
                <a:gd name="T36" fmla="*/ 2147483647 w 40"/>
                <a:gd name="T37" fmla="*/ 2147483647 h 40"/>
                <a:gd name="T38" fmla="*/ 2147483647 w 40"/>
                <a:gd name="T39" fmla="*/ 2147483647 h 40"/>
                <a:gd name="T40" fmla="*/ 2147483647 w 40"/>
                <a:gd name="T41" fmla="*/ 2147483647 h 40"/>
                <a:gd name="T42" fmla="*/ 2147483647 w 40"/>
                <a:gd name="T43" fmla="*/ 2147483647 h 40"/>
                <a:gd name="T44" fmla="*/ 2147483647 w 40"/>
                <a:gd name="T45" fmla="*/ 2147483647 h 40"/>
                <a:gd name="T46" fmla="*/ 2147483647 w 40"/>
                <a:gd name="T47" fmla="*/ 2147483647 h 40"/>
                <a:gd name="T48" fmla="*/ 2147483647 w 40"/>
                <a:gd name="T49" fmla="*/ 2147483647 h 40"/>
                <a:gd name="T50" fmla="*/ 2147483647 w 40"/>
                <a:gd name="T51" fmla="*/ 2147483647 h 40"/>
                <a:gd name="T52" fmla="*/ 2147483647 w 40"/>
                <a:gd name="T53" fmla="*/ 2147483647 h 40"/>
                <a:gd name="T54" fmla="*/ 2147483647 w 40"/>
                <a:gd name="T55" fmla="*/ 2147483647 h 40"/>
                <a:gd name="T56" fmla="*/ 2147483647 w 40"/>
                <a:gd name="T57" fmla="*/ 2147483647 h 40"/>
                <a:gd name="T58" fmla="*/ 2147483647 w 40"/>
                <a:gd name="T59" fmla="*/ 2147483647 h 40"/>
                <a:gd name="T60" fmla="*/ 2147483647 w 40"/>
                <a:gd name="T61" fmla="*/ 2147483647 h 40"/>
                <a:gd name="T62" fmla="*/ 2147483647 w 40"/>
                <a:gd name="T63" fmla="*/ 0 h 40"/>
                <a:gd name="T64" fmla="*/ 2147483647 w 40"/>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
                <a:gd name="T100" fmla="*/ 0 h 40"/>
                <a:gd name="T101" fmla="*/ 40 w 40"/>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 h="40">
                  <a:moveTo>
                    <a:pt x="20" y="0"/>
                  </a:moveTo>
                  <a:lnTo>
                    <a:pt x="16" y="0"/>
                  </a:lnTo>
                  <a:lnTo>
                    <a:pt x="12" y="1"/>
                  </a:lnTo>
                  <a:lnTo>
                    <a:pt x="9" y="3"/>
                  </a:lnTo>
                  <a:lnTo>
                    <a:pt x="6" y="6"/>
                  </a:lnTo>
                  <a:lnTo>
                    <a:pt x="3" y="9"/>
                  </a:lnTo>
                  <a:lnTo>
                    <a:pt x="2" y="13"/>
                  </a:lnTo>
                  <a:lnTo>
                    <a:pt x="0" y="16"/>
                  </a:lnTo>
                  <a:lnTo>
                    <a:pt x="0" y="20"/>
                  </a:lnTo>
                  <a:lnTo>
                    <a:pt x="0" y="24"/>
                  </a:lnTo>
                  <a:lnTo>
                    <a:pt x="2" y="28"/>
                  </a:lnTo>
                  <a:lnTo>
                    <a:pt x="3" y="31"/>
                  </a:lnTo>
                  <a:lnTo>
                    <a:pt x="6" y="34"/>
                  </a:lnTo>
                  <a:lnTo>
                    <a:pt x="9" y="37"/>
                  </a:lnTo>
                  <a:lnTo>
                    <a:pt x="12" y="39"/>
                  </a:lnTo>
                  <a:lnTo>
                    <a:pt x="16" y="40"/>
                  </a:lnTo>
                  <a:lnTo>
                    <a:pt x="20" y="40"/>
                  </a:lnTo>
                  <a:lnTo>
                    <a:pt x="24" y="40"/>
                  </a:lnTo>
                  <a:lnTo>
                    <a:pt x="28" y="39"/>
                  </a:lnTo>
                  <a:lnTo>
                    <a:pt x="31" y="37"/>
                  </a:lnTo>
                  <a:lnTo>
                    <a:pt x="34" y="34"/>
                  </a:lnTo>
                  <a:lnTo>
                    <a:pt x="36" y="31"/>
                  </a:lnTo>
                  <a:lnTo>
                    <a:pt x="38" y="28"/>
                  </a:lnTo>
                  <a:lnTo>
                    <a:pt x="39" y="24"/>
                  </a:lnTo>
                  <a:lnTo>
                    <a:pt x="40" y="20"/>
                  </a:lnTo>
                  <a:lnTo>
                    <a:pt x="39" y="16"/>
                  </a:lnTo>
                  <a:lnTo>
                    <a:pt x="38" y="13"/>
                  </a:lnTo>
                  <a:lnTo>
                    <a:pt x="36" y="9"/>
                  </a:lnTo>
                  <a:lnTo>
                    <a:pt x="34" y="6"/>
                  </a:lnTo>
                  <a:lnTo>
                    <a:pt x="31" y="3"/>
                  </a:lnTo>
                  <a:lnTo>
                    <a:pt x="28" y="1"/>
                  </a:lnTo>
                  <a:lnTo>
                    <a:pt x="24" y="0"/>
                  </a:lnTo>
                  <a:lnTo>
                    <a:pt x="20" y="0"/>
                  </a:lnTo>
                </a:path>
              </a:pathLst>
            </a:custGeom>
            <a:noFill/>
            <a:ln w="12700">
              <a:solidFill>
                <a:srgbClr val="000000"/>
              </a:solidFill>
              <a:round/>
              <a:headEnd/>
              <a:tailEnd/>
            </a:ln>
          </p:spPr>
          <p:txBody>
            <a:bodyPr/>
            <a:lstStyle/>
            <a:p>
              <a:endParaRPr lang="en-US"/>
            </a:p>
          </p:txBody>
        </p:sp>
        <p:sp>
          <p:nvSpPr>
            <p:cNvPr id="31902" name="Freeform 122"/>
            <p:cNvSpPr>
              <a:spLocks/>
            </p:cNvSpPr>
            <p:nvPr/>
          </p:nvSpPr>
          <p:spPr bwMode="auto">
            <a:xfrm>
              <a:off x="5614988" y="2636838"/>
              <a:ext cx="69850" cy="63500"/>
            </a:xfrm>
            <a:custGeom>
              <a:avLst/>
              <a:gdLst>
                <a:gd name="T0" fmla="*/ 2147483647 w 44"/>
                <a:gd name="T1" fmla="*/ 0 h 40"/>
                <a:gd name="T2" fmla="*/ 2147483647 w 44"/>
                <a:gd name="T3" fmla="*/ 0 h 40"/>
                <a:gd name="T4" fmla="*/ 2147483647 w 44"/>
                <a:gd name="T5" fmla="*/ 2147483647 h 40"/>
                <a:gd name="T6" fmla="*/ 2147483647 w 44"/>
                <a:gd name="T7" fmla="*/ 2147483647 h 40"/>
                <a:gd name="T8" fmla="*/ 2147483647 w 44"/>
                <a:gd name="T9" fmla="*/ 2147483647 h 40"/>
                <a:gd name="T10" fmla="*/ 2147483647 w 44"/>
                <a:gd name="T11" fmla="*/ 2147483647 h 40"/>
                <a:gd name="T12" fmla="*/ 2147483647 w 44"/>
                <a:gd name="T13" fmla="*/ 2147483647 h 40"/>
                <a:gd name="T14" fmla="*/ 0 w 44"/>
                <a:gd name="T15" fmla="*/ 2147483647 h 40"/>
                <a:gd name="T16" fmla="*/ 0 w 44"/>
                <a:gd name="T17" fmla="*/ 2147483647 h 40"/>
                <a:gd name="T18" fmla="*/ 0 w 44"/>
                <a:gd name="T19" fmla="*/ 2147483647 h 40"/>
                <a:gd name="T20" fmla="*/ 2147483647 w 44"/>
                <a:gd name="T21" fmla="*/ 2147483647 h 40"/>
                <a:gd name="T22" fmla="*/ 2147483647 w 44"/>
                <a:gd name="T23" fmla="*/ 2147483647 h 40"/>
                <a:gd name="T24" fmla="*/ 2147483647 w 44"/>
                <a:gd name="T25" fmla="*/ 2147483647 h 40"/>
                <a:gd name="T26" fmla="*/ 2147483647 w 44"/>
                <a:gd name="T27" fmla="*/ 2147483647 h 40"/>
                <a:gd name="T28" fmla="*/ 2147483647 w 44"/>
                <a:gd name="T29" fmla="*/ 2147483647 h 40"/>
                <a:gd name="T30" fmla="*/ 2147483647 w 44"/>
                <a:gd name="T31" fmla="*/ 2147483647 h 40"/>
                <a:gd name="T32" fmla="*/ 2147483647 w 44"/>
                <a:gd name="T33" fmla="*/ 2147483647 h 40"/>
                <a:gd name="T34" fmla="*/ 2147483647 w 44"/>
                <a:gd name="T35" fmla="*/ 2147483647 h 40"/>
                <a:gd name="T36" fmla="*/ 2147483647 w 44"/>
                <a:gd name="T37" fmla="*/ 2147483647 h 40"/>
                <a:gd name="T38" fmla="*/ 2147483647 w 44"/>
                <a:gd name="T39" fmla="*/ 2147483647 h 40"/>
                <a:gd name="T40" fmla="*/ 2147483647 w 44"/>
                <a:gd name="T41" fmla="*/ 2147483647 h 40"/>
                <a:gd name="T42" fmla="*/ 2147483647 w 44"/>
                <a:gd name="T43" fmla="*/ 2147483647 h 40"/>
                <a:gd name="T44" fmla="*/ 2147483647 w 44"/>
                <a:gd name="T45" fmla="*/ 2147483647 h 40"/>
                <a:gd name="T46" fmla="*/ 2147483647 w 44"/>
                <a:gd name="T47" fmla="*/ 2147483647 h 40"/>
                <a:gd name="T48" fmla="*/ 2147483647 w 44"/>
                <a:gd name="T49" fmla="*/ 2147483647 h 40"/>
                <a:gd name="T50" fmla="*/ 2147483647 w 44"/>
                <a:gd name="T51" fmla="*/ 2147483647 h 40"/>
                <a:gd name="T52" fmla="*/ 2147483647 w 44"/>
                <a:gd name="T53" fmla="*/ 2147483647 h 40"/>
                <a:gd name="T54" fmla="*/ 2147483647 w 44"/>
                <a:gd name="T55" fmla="*/ 2147483647 h 40"/>
                <a:gd name="T56" fmla="*/ 2147483647 w 44"/>
                <a:gd name="T57" fmla="*/ 2147483647 h 40"/>
                <a:gd name="T58" fmla="*/ 2147483647 w 44"/>
                <a:gd name="T59" fmla="*/ 2147483647 h 40"/>
                <a:gd name="T60" fmla="*/ 2147483647 w 44"/>
                <a:gd name="T61" fmla="*/ 2147483647 h 40"/>
                <a:gd name="T62" fmla="*/ 2147483647 w 44"/>
                <a:gd name="T63" fmla="*/ 0 h 40"/>
                <a:gd name="T64" fmla="*/ 2147483647 w 44"/>
                <a:gd name="T65" fmla="*/ 0 h 4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4"/>
                <a:gd name="T100" fmla="*/ 0 h 40"/>
                <a:gd name="T101" fmla="*/ 44 w 44"/>
                <a:gd name="T102" fmla="*/ 40 h 4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4" h="40">
                  <a:moveTo>
                    <a:pt x="22" y="0"/>
                  </a:moveTo>
                  <a:lnTo>
                    <a:pt x="18" y="0"/>
                  </a:lnTo>
                  <a:lnTo>
                    <a:pt x="14" y="1"/>
                  </a:lnTo>
                  <a:lnTo>
                    <a:pt x="9" y="3"/>
                  </a:lnTo>
                  <a:lnTo>
                    <a:pt x="6" y="6"/>
                  </a:lnTo>
                  <a:lnTo>
                    <a:pt x="3" y="9"/>
                  </a:lnTo>
                  <a:lnTo>
                    <a:pt x="1" y="13"/>
                  </a:lnTo>
                  <a:lnTo>
                    <a:pt x="0" y="16"/>
                  </a:lnTo>
                  <a:lnTo>
                    <a:pt x="0" y="20"/>
                  </a:lnTo>
                  <a:lnTo>
                    <a:pt x="0" y="24"/>
                  </a:lnTo>
                  <a:lnTo>
                    <a:pt x="1" y="28"/>
                  </a:lnTo>
                  <a:lnTo>
                    <a:pt x="3" y="31"/>
                  </a:lnTo>
                  <a:lnTo>
                    <a:pt x="6" y="34"/>
                  </a:lnTo>
                  <a:lnTo>
                    <a:pt x="9" y="37"/>
                  </a:lnTo>
                  <a:lnTo>
                    <a:pt x="14" y="39"/>
                  </a:lnTo>
                  <a:lnTo>
                    <a:pt x="18" y="40"/>
                  </a:lnTo>
                  <a:lnTo>
                    <a:pt x="22" y="40"/>
                  </a:lnTo>
                  <a:lnTo>
                    <a:pt x="26" y="40"/>
                  </a:lnTo>
                  <a:lnTo>
                    <a:pt x="30" y="39"/>
                  </a:lnTo>
                  <a:lnTo>
                    <a:pt x="34" y="37"/>
                  </a:lnTo>
                  <a:lnTo>
                    <a:pt x="37" y="34"/>
                  </a:lnTo>
                  <a:lnTo>
                    <a:pt x="41" y="31"/>
                  </a:lnTo>
                  <a:lnTo>
                    <a:pt x="43" y="28"/>
                  </a:lnTo>
                  <a:lnTo>
                    <a:pt x="44" y="24"/>
                  </a:lnTo>
                  <a:lnTo>
                    <a:pt x="44" y="20"/>
                  </a:lnTo>
                  <a:lnTo>
                    <a:pt x="44" y="16"/>
                  </a:lnTo>
                  <a:lnTo>
                    <a:pt x="43" y="13"/>
                  </a:lnTo>
                  <a:lnTo>
                    <a:pt x="41" y="9"/>
                  </a:lnTo>
                  <a:lnTo>
                    <a:pt x="37" y="6"/>
                  </a:lnTo>
                  <a:lnTo>
                    <a:pt x="34" y="3"/>
                  </a:lnTo>
                  <a:lnTo>
                    <a:pt x="30" y="1"/>
                  </a:lnTo>
                  <a:lnTo>
                    <a:pt x="26" y="0"/>
                  </a:lnTo>
                  <a:lnTo>
                    <a:pt x="22" y="0"/>
                  </a:lnTo>
                </a:path>
              </a:pathLst>
            </a:custGeom>
            <a:noFill/>
            <a:ln w="12700">
              <a:solidFill>
                <a:srgbClr val="000000"/>
              </a:solidFill>
              <a:round/>
              <a:headEnd/>
              <a:tailEnd/>
            </a:ln>
          </p:spPr>
          <p:txBody>
            <a:bodyPr/>
            <a:lstStyle/>
            <a:p>
              <a:endParaRPr lang="en-US"/>
            </a:p>
          </p:txBody>
        </p:sp>
        <p:sp>
          <p:nvSpPr>
            <p:cNvPr id="31903" name="Line 155"/>
            <p:cNvSpPr>
              <a:spLocks noChangeShapeType="1"/>
            </p:cNvSpPr>
            <p:nvPr/>
          </p:nvSpPr>
          <p:spPr bwMode="auto">
            <a:xfrm>
              <a:off x="5165725" y="2282825"/>
              <a:ext cx="0" cy="457200"/>
            </a:xfrm>
            <a:prstGeom prst="line">
              <a:avLst/>
            </a:prstGeom>
            <a:noFill/>
            <a:ln w="9525">
              <a:solidFill>
                <a:schemeClr val="tx1"/>
              </a:solidFill>
              <a:round/>
              <a:headEnd/>
              <a:tailEnd/>
            </a:ln>
          </p:spPr>
          <p:txBody>
            <a:bodyPr/>
            <a:lstStyle/>
            <a:p>
              <a:endParaRPr lang="en-US"/>
            </a:p>
          </p:txBody>
        </p:sp>
        <p:sp>
          <p:nvSpPr>
            <p:cNvPr id="31904" name="Line 118"/>
            <p:cNvSpPr>
              <a:spLocks noChangeShapeType="1"/>
            </p:cNvSpPr>
            <p:nvPr/>
          </p:nvSpPr>
          <p:spPr bwMode="auto">
            <a:xfrm>
              <a:off x="5060950" y="2276475"/>
              <a:ext cx="882650" cy="452438"/>
            </a:xfrm>
            <a:prstGeom prst="line">
              <a:avLst/>
            </a:prstGeom>
            <a:noFill/>
            <a:ln w="12700">
              <a:solidFill>
                <a:srgbClr val="000000"/>
              </a:solidFill>
              <a:round/>
              <a:headEnd/>
              <a:tailEnd/>
            </a:ln>
          </p:spPr>
          <p:txBody>
            <a:bodyPr/>
            <a:lstStyle/>
            <a:p>
              <a:endParaRPr lang="en-US"/>
            </a:p>
          </p:txBody>
        </p:sp>
        <p:sp>
          <p:nvSpPr>
            <p:cNvPr id="31905" name="Rectangle 85"/>
            <p:cNvSpPr>
              <a:spLocks noChangeArrowheads="1"/>
            </p:cNvSpPr>
            <p:nvPr/>
          </p:nvSpPr>
          <p:spPr bwMode="auto">
            <a:xfrm>
              <a:off x="4267199" y="2438401"/>
              <a:ext cx="568686" cy="318969"/>
            </a:xfrm>
            <a:prstGeom prst="rect">
              <a:avLst/>
            </a:prstGeom>
            <a:noFill/>
            <a:ln w="9525">
              <a:noFill/>
              <a:miter lim="800000"/>
              <a:headEnd/>
              <a:tailEnd/>
            </a:ln>
          </p:spPr>
          <p:txBody>
            <a:bodyPr wrap="none" lIns="0" tIns="0" rIns="0" bIns="0">
              <a:spAutoFit/>
            </a:bodyPr>
            <a:lstStyle/>
            <a:p>
              <a:pPr eaLnBrk="0" hangingPunct="0"/>
              <a:r>
                <a:rPr lang="en-US" sz="1200" b="1">
                  <a:solidFill>
                    <a:srgbClr val="000000"/>
                  </a:solidFill>
                  <a:latin typeface="Calibri" pitchFamily="34" charset="0"/>
                </a:rPr>
                <a:t>Heavy</a:t>
              </a:r>
              <a:endParaRPr lang="en-US" sz="1200" baseline="-25000">
                <a:latin typeface="Calibri" pitchFamily="34" charset="0"/>
              </a:endParaRPr>
            </a:p>
          </p:txBody>
        </p:sp>
      </p:grpSp>
      <p:sp>
        <p:nvSpPr>
          <p:cNvPr id="31786" name="Rectangle 64"/>
          <p:cNvSpPr>
            <a:spLocks noChangeArrowheads="1"/>
          </p:cNvSpPr>
          <p:nvPr/>
        </p:nvSpPr>
        <p:spPr bwMode="auto">
          <a:xfrm>
            <a:off x="7566025" y="1003300"/>
            <a:ext cx="120650" cy="215900"/>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Calibri" pitchFamily="34" charset="0"/>
              </a:rPr>
              <a:t>X</a:t>
            </a:r>
            <a:endParaRPr lang="en-US" sz="1400" baseline="-25000">
              <a:latin typeface="Calibri" pitchFamily="34" charset="0"/>
            </a:endParaRPr>
          </a:p>
        </p:txBody>
      </p:sp>
      <p:sp>
        <p:nvSpPr>
          <p:cNvPr id="31787" name="Rectangle 64"/>
          <p:cNvSpPr>
            <a:spLocks noChangeArrowheads="1"/>
          </p:cNvSpPr>
          <p:nvPr/>
        </p:nvSpPr>
        <p:spPr bwMode="auto">
          <a:xfrm>
            <a:off x="5965825" y="1066800"/>
            <a:ext cx="120650" cy="215900"/>
          </a:xfrm>
          <a:prstGeom prst="rect">
            <a:avLst/>
          </a:prstGeom>
          <a:noFill/>
          <a:ln w="9525">
            <a:noFill/>
            <a:miter lim="800000"/>
            <a:headEnd/>
            <a:tailEnd/>
          </a:ln>
        </p:spPr>
        <p:txBody>
          <a:bodyPr wrap="none" lIns="0" tIns="0" rIns="0" bIns="0">
            <a:spAutoFit/>
          </a:bodyPr>
          <a:lstStyle/>
          <a:p>
            <a:pPr eaLnBrk="0" hangingPunct="0"/>
            <a:r>
              <a:rPr lang="en-US" sz="1400" b="1">
                <a:solidFill>
                  <a:srgbClr val="000000"/>
                </a:solidFill>
                <a:latin typeface="Calibri" pitchFamily="34" charset="0"/>
              </a:rPr>
              <a:t>X</a:t>
            </a:r>
            <a:endParaRPr lang="en-US" sz="1400" baseline="-25000">
              <a:latin typeface="Calibri" pitchFamily="34" charset="0"/>
            </a:endParaRPr>
          </a:p>
        </p:txBody>
      </p:sp>
      <p:cxnSp>
        <p:nvCxnSpPr>
          <p:cNvPr id="128" name="Straight Connector 127"/>
          <p:cNvCxnSpPr/>
          <p:nvPr/>
        </p:nvCxnSpPr>
        <p:spPr>
          <a:xfrm>
            <a:off x="3375025" y="2286000"/>
            <a:ext cx="3124200"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5280025" y="1752600"/>
            <a:ext cx="3048000" cy="1588"/>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2347913" y="1752600"/>
            <a:ext cx="2932112" cy="8382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a:xfrm>
            <a:off x="4470400" y="1981200"/>
            <a:ext cx="3095625" cy="1588"/>
          </a:xfrm>
          <a:prstGeom prst="line">
            <a:avLst/>
          </a:prstGeom>
          <a:ln/>
        </p:spPr>
        <p:style>
          <a:lnRef idx="1">
            <a:schemeClr val="accent1"/>
          </a:lnRef>
          <a:fillRef idx="0">
            <a:schemeClr val="accent1"/>
          </a:fillRef>
          <a:effectRef idx="0">
            <a:schemeClr val="accent1"/>
          </a:effectRef>
          <a:fontRef idx="minor">
            <a:schemeClr val="tx1"/>
          </a:fontRef>
        </p:style>
      </p:cxnSp>
      <p:grpSp>
        <p:nvGrpSpPr>
          <p:cNvPr id="6" name="Group 133"/>
          <p:cNvGrpSpPr>
            <a:grpSpLocks noChangeAspect="1"/>
          </p:cNvGrpSpPr>
          <p:nvPr/>
        </p:nvGrpSpPr>
        <p:grpSpPr bwMode="auto">
          <a:xfrm>
            <a:off x="3262313" y="2667000"/>
            <a:ext cx="1236662" cy="587375"/>
            <a:chOff x="671" y="2122"/>
            <a:chExt cx="896" cy="834"/>
          </a:xfrm>
        </p:grpSpPr>
        <p:sp>
          <p:nvSpPr>
            <p:cNvPr id="143" name="AutoShape 9"/>
            <p:cNvSpPr>
              <a:spLocks noChangeArrowheads="1"/>
            </p:cNvSpPr>
            <p:nvPr/>
          </p:nvSpPr>
          <p:spPr bwMode="auto">
            <a:xfrm>
              <a:off x="744" y="2122"/>
              <a:ext cx="747" cy="799"/>
            </a:xfrm>
            <a:prstGeom prst="triangle">
              <a:avLst>
                <a:gd name="adj" fmla="val 50000"/>
              </a:avLst>
            </a:prstGeom>
            <a:solidFill>
              <a:srgbClr val="FFFFCC"/>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fontAlgn="auto" hangingPunct="0">
                <a:spcBef>
                  <a:spcPts val="0"/>
                </a:spcBef>
                <a:spcAft>
                  <a:spcPts val="0"/>
                </a:spcAft>
                <a:defRPr/>
              </a:pPr>
              <a:endParaRPr lang="en-US" sz="1200">
                <a:solidFill>
                  <a:srgbClr val="FFFFFF"/>
                </a:solidFill>
                <a:cs typeface="Arial" pitchFamily="34" charset="0"/>
              </a:endParaRPr>
            </a:p>
          </p:txBody>
        </p:sp>
        <p:sp>
          <p:nvSpPr>
            <p:cNvPr id="31846" name="Text Box 14"/>
            <p:cNvSpPr txBox="1">
              <a:spLocks noChangeArrowheads="1"/>
            </p:cNvSpPr>
            <p:nvPr/>
          </p:nvSpPr>
          <p:spPr bwMode="auto">
            <a:xfrm>
              <a:off x="671" y="2615"/>
              <a:ext cx="896" cy="341"/>
            </a:xfrm>
            <a:prstGeom prst="rect">
              <a:avLst/>
            </a:prstGeom>
            <a:noFill/>
            <a:ln w="9525">
              <a:noFill/>
              <a:miter lim="800000"/>
              <a:headEnd/>
              <a:tailEnd/>
            </a:ln>
          </p:spPr>
          <p:txBody>
            <a:bodyPr>
              <a:spAutoFit/>
            </a:bodyPr>
            <a:lstStyle/>
            <a:p>
              <a:pPr algn="ctr" eaLnBrk="0" hangingPunct="0">
                <a:lnSpc>
                  <a:spcPct val="80000"/>
                </a:lnSpc>
              </a:pPr>
              <a:endParaRPr lang="en-US" sz="1200" b="1">
                <a:solidFill>
                  <a:srgbClr val="000000"/>
                </a:solidFill>
                <a:latin typeface="Calibri" pitchFamily="34" charset="0"/>
              </a:endParaRPr>
            </a:p>
          </p:txBody>
        </p:sp>
      </p:grpSp>
      <p:sp>
        <p:nvSpPr>
          <p:cNvPr id="145" name="Line 154"/>
          <p:cNvSpPr>
            <a:spLocks noChangeShapeType="1"/>
          </p:cNvSpPr>
          <p:nvPr/>
        </p:nvSpPr>
        <p:spPr bwMode="auto">
          <a:xfrm>
            <a:off x="7681913" y="1981200"/>
            <a:ext cx="0" cy="3733800"/>
          </a:xfrm>
          <a:prstGeom prst="line">
            <a:avLst/>
          </a:prstGeom>
          <a:ln w="3175">
            <a:headEnd/>
            <a:tailEnd/>
          </a:ln>
        </p:spPr>
        <p:style>
          <a:lnRef idx="1">
            <a:schemeClr val="accent1"/>
          </a:lnRef>
          <a:fillRef idx="0">
            <a:schemeClr val="accent1"/>
          </a:fillRef>
          <a:effectRef idx="0">
            <a:schemeClr val="accent1"/>
          </a:effectRef>
          <a:fontRef idx="minor">
            <a:schemeClr val="tx1"/>
          </a:fontRef>
        </p:style>
        <p:txBody>
          <a:bodyPr lIns="91427" tIns="45713" rIns="91427" bIns="45713"/>
          <a:lstStyle/>
          <a:p>
            <a:pPr fontAlgn="auto">
              <a:spcBef>
                <a:spcPts val="0"/>
              </a:spcBef>
              <a:spcAft>
                <a:spcPts val="0"/>
              </a:spcAft>
              <a:defRPr/>
            </a:pPr>
            <a:endParaRPr lang="en-US" sz="1800">
              <a:cs typeface="Arial" pitchFamily="34" charset="0"/>
            </a:endParaRPr>
          </a:p>
        </p:txBody>
      </p:sp>
      <p:sp>
        <p:nvSpPr>
          <p:cNvPr id="31794" name="TextBox 35"/>
          <p:cNvSpPr txBox="1">
            <a:spLocks noChangeArrowheads="1"/>
          </p:cNvSpPr>
          <p:nvPr/>
        </p:nvSpPr>
        <p:spPr bwMode="auto">
          <a:xfrm>
            <a:off x="3309938" y="2768600"/>
            <a:ext cx="1209675" cy="338138"/>
          </a:xfrm>
          <a:prstGeom prst="rect">
            <a:avLst/>
          </a:prstGeom>
          <a:noFill/>
          <a:ln w="9525">
            <a:noFill/>
            <a:miter lim="800000"/>
            <a:headEnd/>
            <a:tailEnd/>
          </a:ln>
        </p:spPr>
        <p:txBody>
          <a:bodyPr wrap="none" lIns="91427" tIns="45713" rIns="91427" bIns="45713">
            <a:spAutoFit/>
          </a:bodyPr>
          <a:lstStyle/>
          <a:p>
            <a:pPr algn="ctr"/>
            <a:r>
              <a:rPr lang="en-US" sz="1600" b="1">
                <a:latin typeface="Calibri" pitchFamily="34" charset="0"/>
              </a:rPr>
              <a:t>Readiness</a:t>
            </a:r>
          </a:p>
        </p:txBody>
      </p:sp>
      <p:sp>
        <p:nvSpPr>
          <p:cNvPr id="31795" name="Oval 13"/>
          <p:cNvSpPr>
            <a:spLocks noChangeAspect="1" noChangeArrowheads="1"/>
          </p:cNvSpPr>
          <p:nvPr/>
        </p:nvSpPr>
        <p:spPr bwMode="gray">
          <a:xfrm>
            <a:off x="3262313" y="3124200"/>
            <a:ext cx="241300" cy="131763"/>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796" name="Oval 13"/>
          <p:cNvSpPr>
            <a:spLocks noChangeAspect="1" noChangeArrowheads="1"/>
          </p:cNvSpPr>
          <p:nvPr/>
        </p:nvSpPr>
        <p:spPr bwMode="gray">
          <a:xfrm>
            <a:off x="4252913" y="3124200"/>
            <a:ext cx="241300" cy="131763"/>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797" name="Oval 13"/>
          <p:cNvSpPr>
            <a:spLocks noChangeAspect="1" noChangeArrowheads="1"/>
          </p:cNvSpPr>
          <p:nvPr/>
        </p:nvSpPr>
        <p:spPr bwMode="gray">
          <a:xfrm>
            <a:off x="3754438" y="2611438"/>
            <a:ext cx="241300" cy="131762"/>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grpSp>
        <p:nvGrpSpPr>
          <p:cNvPr id="7" name="Group 133"/>
          <p:cNvGrpSpPr>
            <a:grpSpLocks noChangeAspect="1"/>
          </p:cNvGrpSpPr>
          <p:nvPr/>
        </p:nvGrpSpPr>
        <p:grpSpPr bwMode="auto">
          <a:xfrm>
            <a:off x="3262313" y="4495800"/>
            <a:ext cx="1236662" cy="762000"/>
            <a:chOff x="671" y="2122"/>
            <a:chExt cx="896" cy="799"/>
          </a:xfrm>
        </p:grpSpPr>
        <p:sp>
          <p:nvSpPr>
            <p:cNvPr id="151" name="AutoShape 9"/>
            <p:cNvSpPr>
              <a:spLocks noChangeArrowheads="1"/>
            </p:cNvSpPr>
            <p:nvPr/>
          </p:nvSpPr>
          <p:spPr bwMode="auto">
            <a:xfrm>
              <a:off x="744" y="2122"/>
              <a:ext cx="747" cy="799"/>
            </a:xfrm>
            <a:prstGeom prst="triangle">
              <a:avLst>
                <a:gd name="adj" fmla="val 50000"/>
              </a:avLst>
            </a:prstGeom>
            <a:solidFill>
              <a:srgbClr val="FFFFCC"/>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fontAlgn="auto" hangingPunct="0">
                <a:spcBef>
                  <a:spcPts val="0"/>
                </a:spcBef>
                <a:spcAft>
                  <a:spcPts val="0"/>
                </a:spcAft>
                <a:defRPr/>
              </a:pPr>
              <a:endParaRPr lang="en-US" sz="1200">
                <a:solidFill>
                  <a:srgbClr val="FFFFFF"/>
                </a:solidFill>
                <a:cs typeface="Arial" pitchFamily="34" charset="0"/>
              </a:endParaRPr>
            </a:p>
          </p:txBody>
        </p:sp>
        <p:sp>
          <p:nvSpPr>
            <p:cNvPr id="31842" name="Text Box 14"/>
            <p:cNvSpPr txBox="1">
              <a:spLocks noChangeArrowheads="1"/>
            </p:cNvSpPr>
            <p:nvPr/>
          </p:nvSpPr>
          <p:spPr bwMode="auto">
            <a:xfrm>
              <a:off x="671" y="2615"/>
              <a:ext cx="896" cy="252"/>
            </a:xfrm>
            <a:prstGeom prst="rect">
              <a:avLst/>
            </a:prstGeom>
            <a:noFill/>
            <a:ln w="9525">
              <a:noFill/>
              <a:miter lim="800000"/>
              <a:headEnd/>
              <a:tailEnd/>
            </a:ln>
          </p:spPr>
          <p:txBody>
            <a:bodyPr>
              <a:spAutoFit/>
            </a:bodyPr>
            <a:lstStyle/>
            <a:p>
              <a:pPr algn="ctr" eaLnBrk="0" hangingPunct="0">
                <a:lnSpc>
                  <a:spcPct val="80000"/>
                </a:lnSpc>
              </a:pPr>
              <a:endParaRPr lang="en-US" sz="1200" b="1">
                <a:solidFill>
                  <a:srgbClr val="000000"/>
                </a:solidFill>
                <a:latin typeface="Calibri" pitchFamily="34" charset="0"/>
              </a:endParaRPr>
            </a:p>
          </p:txBody>
        </p:sp>
      </p:grpSp>
      <p:grpSp>
        <p:nvGrpSpPr>
          <p:cNvPr id="8" name="Group 133"/>
          <p:cNvGrpSpPr>
            <a:grpSpLocks noChangeAspect="1"/>
          </p:cNvGrpSpPr>
          <p:nvPr/>
        </p:nvGrpSpPr>
        <p:grpSpPr bwMode="auto">
          <a:xfrm>
            <a:off x="3262313" y="5410200"/>
            <a:ext cx="1236662" cy="838200"/>
            <a:chOff x="671" y="2122"/>
            <a:chExt cx="896" cy="799"/>
          </a:xfrm>
        </p:grpSpPr>
        <p:sp>
          <p:nvSpPr>
            <p:cNvPr id="154" name="AutoShape 9"/>
            <p:cNvSpPr>
              <a:spLocks noChangeArrowheads="1"/>
            </p:cNvSpPr>
            <p:nvPr/>
          </p:nvSpPr>
          <p:spPr bwMode="auto">
            <a:xfrm>
              <a:off x="744" y="2122"/>
              <a:ext cx="747" cy="799"/>
            </a:xfrm>
            <a:prstGeom prst="triangle">
              <a:avLst>
                <a:gd name="adj" fmla="val 50000"/>
              </a:avLst>
            </a:prstGeom>
            <a:solidFill>
              <a:srgbClr val="FFFFCC"/>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eaLnBrk="0" fontAlgn="auto" hangingPunct="0">
                <a:spcBef>
                  <a:spcPts val="0"/>
                </a:spcBef>
                <a:spcAft>
                  <a:spcPts val="0"/>
                </a:spcAft>
                <a:defRPr/>
              </a:pPr>
              <a:endParaRPr lang="en-US" sz="1200">
                <a:solidFill>
                  <a:srgbClr val="FFFFFF"/>
                </a:solidFill>
                <a:cs typeface="Arial" pitchFamily="34" charset="0"/>
              </a:endParaRPr>
            </a:p>
          </p:txBody>
        </p:sp>
        <p:sp>
          <p:nvSpPr>
            <p:cNvPr id="31838" name="Text Box 14"/>
            <p:cNvSpPr txBox="1">
              <a:spLocks noChangeArrowheads="1"/>
            </p:cNvSpPr>
            <p:nvPr/>
          </p:nvSpPr>
          <p:spPr bwMode="auto">
            <a:xfrm>
              <a:off x="671" y="2615"/>
              <a:ext cx="896" cy="229"/>
            </a:xfrm>
            <a:prstGeom prst="rect">
              <a:avLst/>
            </a:prstGeom>
            <a:noFill/>
            <a:ln w="9525">
              <a:noFill/>
              <a:miter lim="800000"/>
              <a:headEnd/>
              <a:tailEnd/>
            </a:ln>
          </p:spPr>
          <p:txBody>
            <a:bodyPr>
              <a:spAutoFit/>
            </a:bodyPr>
            <a:lstStyle/>
            <a:p>
              <a:pPr algn="ctr" eaLnBrk="0" hangingPunct="0">
                <a:lnSpc>
                  <a:spcPct val="80000"/>
                </a:lnSpc>
              </a:pPr>
              <a:endParaRPr lang="en-US" sz="1200" b="1">
                <a:solidFill>
                  <a:srgbClr val="000000"/>
                </a:solidFill>
                <a:latin typeface="Calibri" pitchFamily="34" charset="0"/>
              </a:endParaRPr>
            </a:p>
          </p:txBody>
        </p:sp>
      </p:grpSp>
      <p:sp>
        <p:nvSpPr>
          <p:cNvPr id="31800" name="Oval 13"/>
          <p:cNvSpPr>
            <a:spLocks noChangeAspect="1" noChangeArrowheads="1"/>
          </p:cNvSpPr>
          <p:nvPr/>
        </p:nvSpPr>
        <p:spPr bwMode="gray">
          <a:xfrm>
            <a:off x="3767138" y="4438650"/>
            <a:ext cx="241300" cy="133350"/>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801" name="Oval 13"/>
          <p:cNvSpPr>
            <a:spLocks noChangeAspect="1" noChangeArrowheads="1"/>
          </p:cNvSpPr>
          <p:nvPr/>
        </p:nvSpPr>
        <p:spPr bwMode="gray">
          <a:xfrm>
            <a:off x="4252913" y="5181600"/>
            <a:ext cx="241300" cy="133350"/>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802" name="Oval 13"/>
          <p:cNvSpPr>
            <a:spLocks noChangeAspect="1" noChangeArrowheads="1"/>
          </p:cNvSpPr>
          <p:nvPr/>
        </p:nvSpPr>
        <p:spPr bwMode="gray">
          <a:xfrm>
            <a:off x="3754438" y="5353050"/>
            <a:ext cx="241300" cy="133350"/>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803" name="Oval 13"/>
          <p:cNvSpPr>
            <a:spLocks noChangeAspect="1" noChangeArrowheads="1"/>
          </p:cNvSpPr>
          <p:nvPr/>
        </p:nvSpPr>
        <p:spPr bwMode="gray">
          <a:xfrm>
            <a:off x="3262313" y="5181600"/>
            <a:ext cx="241300" cy="133350"/>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804" name="Oval 13"/>
          <p:cNvSpPr>
            <a:spLocks noChangeAspect="1" noChangeArrowheads="1"/>
          </p:cNvSpPr>
          <p:nvPr/>
        </p:nvSpPr>
        <p:spPr bwMode="gray">
          <a:xfrm>
            <a:off x="4252913" y="6172200"/>
            <a:ext cx="241300" cy="133350"/>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805" name="Oval 13"/>
          <p:cNvSpPr>
            <a:spLocks noChangeAspect="1" noChangeArrowheads="1"/>
          </p:cNvSpPr>
          <p:nvPr/>
        </p:nvSpPr>
        <p:spPr bwMode="gray">
          <a:xfrm>
            <a:off x="3262313" y="6172200"/>
            <a:ext cx="241300" cy="133350"/>
          </a:xfrm>
          <a:prstGeom prst="ellipse">
            <a:avLst/>
          </a:prstGeom>
          <a:solidFill>
            <a:srgbClr val="006600"/>
          </a:solidFill>
          <a:ln w="12700">
            <a:solidFill>
              <a:schemeClr val="tx1"/>
            </a:solidFill>
            <a:round/>
            <a:headEnd/>
            <a:tailEnd/>
          </a:ln>
        </p:spPr>
        <p:txBody>
          <a:bodyPr wrap="none" lIns="96652" tIns="48327" rIns="96652" bIns="48327" anchor="ctr"/>
          <a:lstStyle/>
          <a:p>
            <a:pPr algn="ctr" eaLnBrk="0" hangingPunct="0"/>
            <a:endParaRPr lang="en-US" sz="1200" b="1">
              <a:solidFill>
                <a:srgbClr val="FFFF66"/>
              </a:solidFill>
              <a:latin typeface="Calibri" pitchFamily="34" charset="0"/>
            </a:endParaRPr>
          </a:p>
        </p:txBody>
      </p:sp>
      <p:sp>
        <p:nvSpPr>
          <p:cNvPr id="31806" name="TextBox 31"/>
          <p:cNvSpPr txBox="1">
            <a:spLocks noChangeArrowheads="1"/>
          </p:cNvSpPr>
          <p:nvPr/>
        </p:nvSpPr>
        <p:spPr bwMode="auto">
          <a:xfrm>
            <a:off x="3109913" y="4592638"/>
            <a:ext cx="1524000" cy="584200"/>
          </a:xfrm>
          <a:prstGeom prst="rect">
            <a:avLst/>
          </a:prstGeom>
          <a:noFill/>
          <a:ln w="9525">
            <a:noFill/>
            <a:miter lim="800000"/>
            <a:headEnd/>
            <a:tailEnd/>
          </a:ln>
        </p:spPr>
        <p:txBody>
          <a:bodyPr lIns="91427" tIns="45713" rIns="91427" bIns="45713">
            <a:spAutoFit/>
          </a:bodyPr>
          <a:lstStyle/>
          <a:p>
            <a:pPr algn="ctr"/>
            <a:r>
              <a:rPr lang="en-US" sz="1600" b="1">
                <a:latin typeface="Calibri" pitchFamily="34" charset="0"/>
              </a:rPr>
              <a:t>Human </a:t>
            </a:r>
          </a:p>
          <a:p>
            <a:pPr algn="ctr"/>
            <a:r>
              <a:rPr lang="en-US" sz="1600" b="1">
                <a:latin typeface="Calibri" pitchFamily="34" charset="0"/>
              </a:rPr>
              <a:t>Capital</a:t>
            </a:r>
          </a:p>
        </p:txBody>
      </p:sp>
      <p:sp>
        <p:nvSpPr>
          <p:cNvPr id="31807" name="TextBox 30"/>
          <p:cNvSpPr txBox="1">
            <a:spLocks noChangeArrowheads="1"/>
          </p:cNvSpPr>
          <p:nvPr/>
        </p:nvSpPr>
        <p:spPr bwMode="auto">
          <a:xfrm>
            <a:off x="3109913" y="5526088"/>
            <a:ext cx="1524000" cy="584200"/>
          </a:xfrm>
          <a:prstGeom prst="rect">
            <a:avLst/>
          </a:prstGeom>
          <a:noFill/>
          <a:ln w="9525">
            <a:noFill/>
            <a:miter lim="800000"/>
            <a:headEnd/>
            <a:tailEnd/>
          </a:ln>
        </p:spPr>
        <p:txBody>
          <a:bodyPr lIns="91427" tIns="45713" rIns="91427" bIns="45713">
            <a:spAutoFit/>
          </a:bodyPr>
          <a:lstStyle/>
          <a:p>
            <a:pPr algn="ctr"/>
            <a:r>
              <a:rPr lang="en-US" sz="1600" b="1">
                <a:latin typeface="Calibri" pitchFamily="34" charset="0"/>
              </a:rPr>
              <a:t>Services &amp; </a:t>
            </a:r>
          </a:p>
          <a:p>
            <a:pPr algn="ctr"/>
            <a:r>
              <a:rPr lang="en-US" sz="1600" b="1">
                <a:latin typeface="Calibri" pitchFamily="34" charset="0"/>
              </a:rPr>
              <a:t>Infrastructure</a:t>
            </a:r>
          </a:p>
        </p:txBody>
      </p:sp>
      <p:cxnSp>
        <p:nvCxnSpPr>
          <p:cNvPr id="163" name="Straight Connector 162"/>
          <p:cNvCxnSpPr>
            <a:endCxn id="31778" idx="0"/>
          </p:cNvCxnSpPr>
          <p:nvPr/>
        </p:nvCxnSpPr>
        <p:spPr>
          <a:xfrm>
            <a:off x="2319338" y="2590800"/>
            <a:ext cx="3152775" cy="1588"/>
          </a:xfrm>
          <a:prstGeom prst="line">
            <a:avLst/>
          </a:prstGeom>
        </p:spPr>
        <p:style>
          <a:lnRef idx="1">
            <a:schemeClr val="dk1"/>
          </a:lnRef>
          <a:fillRef idx="0">
            <a:schemeClr val="dk1"/>
          </a:fillRef>
          <a:effectRef idx="0">
            <a:schemeClr val="dk1"/>
          </a:effectRef>
          <a:fontRef idx="minor">
            <a:schemeClr val="tx1"/>
          </a:fontRef>
        </p:style>
      </p:cxnSp>
      <p:cxnSp>
        <p:nvCxnSpPr>
          <p:cNvPr id="165" name="Straight Connector 164"/>
          <p:cNvCxnSpPr/>
          <p:nvPr/>
        </p:nvCxnSpPr>
        <p:spPr>
          <a:xfrm>
            <a:off x="2319338" y="3276600"/>
            <a:ext cx="3152775" cy="1588"/>
          </a:xfrm>
          <a:prstGeom prst="line">
            <a:avLst/>
          </a:prstGeom>
        </p:spPr>
        <p:style>
          <a:lnRef idx="1">
            <a:schemeClr val="dk1"/>
          </a:lnRef>
          <a:fillRef idx="0">
            <a:schemeClr val="dk1"/>
          </a:fillRef>
          <a:effectRef idx="0">
            <a:schemeClr val="dk1"/>
          </a:effectRef>
          <a:fontRef idx="minor">
            <a:schemeClr val="tx1"/>
          </a:fontRef>
        </p:style>
      </p:cxnSp>
      <p:cxnSp>
        <p:nvCxnSpPr>
          <p:cNvPr id="166" name="Straight Connector 165"/>
          <p:cNvCxnSpPr/>
          <p:nvPr/>
        </p:nvCxnSpPr>
        <p:spPr>
          <a:xfrm>
            <a:off x="2319338" y="6324600"/>
            <a:ext cx="3152775" cy="1588"/>
          </a:xfrm>
          <a:prstGeom prst="line">
            <a:avLst/>
          </a:prstGeom>
        </p:spPr>
        <p:style>
          <a:lnRef idx="1">
            <a:schemeClr val="dk1"/>
          </a:lnRef>
          <a:fillRef idx="0">
            <a:schemeClr val="dk1"/>
          </a:fillRef>
          <a:effectRef idx="0">
            <a:schemeClr val="dk1"/>
          </a:effectRef>
          <a:fontRef idx="minor">
            <a:schemeClr val="tx1"/>
          </a:fontRef>
        </p:style>
      </p:cxnSp>
      <p:cxnSp>
        <p:nvCxnSpPr>
          <p:cNvPr id="177" name="Straight Connector 176"/>
          <p:cNvCxnSpPr/>
          <p:nvPr/>
        </p:nvCxnSpPr>
        <p:spPr>
          <a:xfrm>
            <a:off x="2319338" y="4419600"/>
            <a:ext cx="3152775" cy="1588"/>
          </a:xfrm>
          <a:prstGeom prst="line">
            <a:avLst/>
          </a:prstGeom>
        </p:spPr>
        <p:style>
          <a:lnRef idx="1">
            <a:schemeClr val="dk1"/>
          </a:lnRef>
          <a:fillRef idx="0">
            <a:schemeClr val="dk1"/>
          </a:fillRef>
          <a:effectRef idx="0">
            <a:schemeClr val="dk1"/>
          </a:effectRef>
          <a:fontRef idx="minor">
            <a:schemeClr val="tx1"/>
          </a:fontRef>
        </p:style>
      </p:cxnSp>
      <p:cxnSp>
        <p:nvCxnSpPr>
          <p:cNvPr id="178" name="Straight Connector 177"/>
          <p:cNvCxnSpPr/>
          <p:nvPr/>
        </p:nvCxnSpPr>
        <p:spPr>
          <a:xfrm flipV="1">
            <a:off x="5472113" y="2667000"/>
            <a:ext cx="2170112"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5472113" y="3810000"/>
            <a:ext cx="2201862"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flipV="1">
            <a:off x="5472113" y="5715000"/>
            <a:ext cx="2201862" cy="609600"/>
          </a:xfrm>
          <a:prstGeom prst="line">
            <a:avLst/>
          </a:prstGeom>
        </p:spPr>
        <p:style>
          <a:lnRef idx="1">
            <a:schemeClr val="accent1"/>
          </a:lnRef>
          <a:fillRef idx="0">
            <a:schemeClr val="accent1"/>
          </a:fillRef>
          <a:effectRef idx="0">
            <a:schemeClr val="accent1"/>
          </a:effectRef>
          <a:fontRef idx="minor">
            <a:schemeClr val="tx1"/>
          </a:fontRef>
        </p:style>
      </p:cxnSp>
      <p:sp>
        <p:nvSpPr>
          <p:cNvPr id="31815" name="Rectangle 23"/>
          <p:cNvSpPr>
            <a:spLocks noChangeArrowheads="1"/>
          </p:cNvSpPr>
          <p:nvPr/>
        </p:nvSpPr>
        <p:spPr bwMode="auto">
          <a:xfrm rot="-945070">
            <a:off x="6103938" y="6070600"/>
            <a:ext cx="968375" cy="185738"/>
          </a:xfrm>
          <a:prstGeom prst="rect">
            <a:avLst/>
          </a:prstGeom>
          <a:noFill/>
          <a:ln w="9525">
            <a:noFill/>
            <a:miter lim="800000"/>
            <a:headEnd/>
            <a:tailEnd/>
          </a:ln>
        </p:spPr>
        <p:txBody>
          <a:bodyPr wrap="none" lIns="0" tIns="0" rIns="0" bIns="0">
            <a:spAutoFit/>
          </a:bodyPr>
          <a:lstStyle/>
          <a:p>
            <a:r>
              <a:rPr lang="en-US" sz="1200" b="1">
                <a:solidFill>
                  <a:srgbClr val="000000"/>
                </a:solidFill>
                <a:latin typeface="Calibri" pitchFamily="34" charset="0"/>
              </a:rPr>
              <a:t>Unique to CE</a:t>
            </a:r>
          </a:p>
        </p:txBody>
      </p:sp>
      <p:cxnSp>
        <p:nvCxnSpPr>
          <p:cNvPr id="187" name="Straight Connector 186"/>
          <p:cNvCxnSpPr/>
          <p:nvPr/>
        </p:nvCxnSpPr>
        <p:spPr>
          <a:xfrm>
            <a:off x="2319338" y="5334000"/>
            <a:ext cx="3152775" cy="1588"/>
          </a:xfrm>
          <a:prstGeom prst="line">
            <a:avLst/>
          </a:prstGeom>
        </p:spPr>
        <p:style>
          <a:lnRef idx="1">
            <a:schemeClr val="dk1"/>
          </a:lnRef>
          <a:fillRef idx="0">
            <a:schemeClr val="dk1"/>
          </a:fillRef>
          <a:effectRef idx="0">
            <a:schemeClr val="dk1"/>
          </a:effectRef>
          <a:fontRef idx="minor">
            <a:schemeClr val="tx1"/>
          </a:fontRef>
        </p:style>
      </p:cxnSp>
      <p:cxnSp>
        <p:nvCxnSpPr>
          <p:cNvPr id="195" name="Straight Connector 194"/>
          <p:cNvCxnSpPr/>
          <p:nvPr/>
        </p:nvCxnSpPr>
        <p:spPr>
          <a:xfrm flipV="1">
            <a:off x="5443538" y="4724400"/>
            <a:ext cx="2209800" cy="609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708025" y="3276600"/>
            <a:ext cx="1828800" cy="1588"/>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7" name="Straight Connector 206"/>
          <p:cNvCxnSpPr/>
          <p:nvPr/>
        </p:nvCxnSpPr>
        <p:spPr>
          <a:xfrm>
            <a:off x="708025" y="4418013"/>
            <a:ext cx="1828800" cy="158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8" name="Straight Connector 207"/>
          <p:cNvCxnSpPr/>
          <p:nvPr/>
        </p:nvCxnSpPr>
        <p:spPr>
          <a:xfrm>
            <a:off x="708025" y="5332413"/>
            <a:ext cx="1828800" cy="1587"/>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209" name="Straight Connector 208"/>
          <p:cNvCxnSpPr/>
          <p:nvPr/>
        </p:nvCxnSpPr>
        <p:spPr>
          <a:xfrm>
            <a:off x="708025" y="6323013"/>
            <a:ext cx="1828800" cy="1587"/>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31822" name="Line 154"/>
          <p:cNvSpPr>
            <a:spLocks noChangeShapeType="1"/>
          </p:cNvSpPr>
          <p:nvPr/>
        </p:nvSpPr>
        <p:spPr bwMode="auto">
          <a:xfrm>
            <a:off x="7881938" y="1905000"/>
            <a:ext cx="0" cy="3733800"/>
          </a:xfrm>
          <a:prstGeom prst="line">
            <a:avLst/>
          </a:prstGeom>
          <a:noFill/>
          <a:ln w="28575">
            <a:solidFill>
              <a:schemeClr val="tx1"/>
            </a:solidFill>
            <a:round/>
            <a:headEnd/>
            <a:tailEnd/>
          </a:ln>
        </p:spPr>
        <p:txBody>
          <a:bodyPr lIns="91427" tIns="45713" rIns="91427" bIns="45713"/>
          <a:lstStyle/>
          <a:p>
            <a:endParaRPr lang="en-US"/>
          </a:p>
        </p:txBody>
      </p:sp>
      <p:sp>
        <p:nvSpPr>
          <p:cNvPr id="31823" name="Line 154"/>
          <p:cNvSpPr>
            <a:spLocks noChangeShapeType="1"/>
          </p:cNvSpPr>
          <p:nvPr/>
        </p:nvSpPr>
        <p:spPr bwMode="auto">
          <a:xfrm>
            <a:off x="8099425" y="1828800"/>
            <a:ext cx="0" cy="3733800"/>
          </a:xfrm>
          <a:prstGeom prst="line">
            <a:avLst/>
          </a:prstGeom>
          <a:noFill/>
          <a:ln w="28575">
            <a:solidFill>
              <a:schemeClr val="tx1"/>
            </a:solidFill>
            <a:round/>
            <a:headEnd/>
            <a:tailEnd/>
          </a:ln>
        </p:spPr>
        <p:txBody>
          <a:bodyPr lIns="91427" tIns="45713" rIns="91427" bIns="45713"/>
          <a:lstStyle/>
          <a:p>
            <a:endParaRPr lang="en-US"/>
          </a:p>
        </p:txBody>
      </p:sp>
      <p:sp>
        <p:nvSpPr>
          <p:cNvPr id="31824" name="Line 154"/>
          <p:cNvSpPr>
            <a:spLocks noChangeShapeType="1"/>
          </p:cNvSpPr>
          <p:nvPr/>
        </p:nvSpPr>
        <p:spPr bwMode="auto">
          <a:xfrm>
            <a:off x="8328025" y="1752600"/>
            <a:ext cx="0" cy="3733800"/>
          </a:xfrm>
          <a:prstGeom prst="line">
            <a:avLst/>
          </a:prstGeom>
          <a:noFill/>
          <a:ln w="28575">
            <a:solidFill>
              <a:schemeClr val="tx1"/>
            </a:solidFill>
            <a:round/>
            <a:headEnd/>
            <a:tailEnd/>
          </a:ln>
        </p:spPr>
        <p:txBody>
          <a:bodyPr lIns="91427" tIns="45713" rIns="91427" bIns="45713"/>
          <a:lstStyle/>
          <a:p>
            <a:endParaRPr lang="en-US"/>
          </a:p>
        </p:txBody>
      </p:sp>
      <p:cxnSp>
        <p:nvCxnSpPr>
          <p:cNvPr id="227" name="Straight Connector 226"/>
          <p:cNvCxnSpPr>
            <a:stCxn id="145" idx="0"/>
            <a:endCxn id="31824" idx="0"/>
          </p:cNvCxnSpPr>
          <p:nvPr/>
        </p:nvCxnSpPr>
        <p:spPr>
          <a:xfrm rot="5400000" flipH="1" flipV="1">
            <a:off x="7890669" y="1543844"/>
            <a:ext cx="228600" cy="646112"/>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5400000" flipH="1" flipV="1">
            <a:off x="7890669" y="5277644"/>
            <a:ext cx="228600" cy="646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1827" name="Rectangle 23"/>
          <p:cNvSpPr>
            <a:spLocks noChangeArrowheads="1"/>
          </p:cNvSpPr>
          <p:nvPr/>
        </p:nvSpPr>
        <p:spPr bwMode="auto">
          <a:xfrm rot="-945070">
            <a:off x="7710488" y="5637213"/>
            <a:ext cx="711200" cy="369887"/>
          </a:xfrm>
          <a:prstGeom prst="rect">
            <a:avLst/>
          </a:prstGeom>
          <a:noFill/>
          <a:ln w="9525">
            <a:noFill/>
            <a:miter lim="800000"/>
            <a:headEnd/>
            <a:tailEnd/>
          </a:ln>
        </p:spPr>
        <p:txBody>
          <a:bodyPr wrap="none" lIns="0" tIns="0" rIns="0" bIns="0">
            <a:spAutoFit/>
          </a:bodyPr>
          <a:lstStyle/>
          <a:p>
            <a:pPr algn="ctr"/>
            <a:r>
              <a:rPr lang="en-US" sz="1200" b="1">
                <a:solidFill>
                  <a:srgbClr val="000000"/>
                </a:solidFill>
                <a:latin typeface="Calibri" pitchFamily="34" charset="0"/>
              </a:rPr>
              <a:t>Common </a:t>
            </a:r>
          </a:p>
          <a:p>
            <a:pPr algn="ctr"/>
            <a:r>
              <a:rPr lang="en-US" sz="1200" b="1">
                <a:solidFill>
                  <a:srgbClr val="000000"/>
                </a:solidFill>
                <a:latin typeface="Calibri" pitchFamily="34" charset="0"/>
              </a:rPr>
              <a:t>to CEs</a:t>
            </a:r>
          </a:p>
        </p:txBody>
      </p:sp>
      <p:sp>
        <p:nvSpPr>
          <p:cNvPr id="31828" name="Rectangle 234"/>
          <p:cNvSpPr>
            <a:spLocks noChangeArrowheads="1"/>
          </p:cNvSpPr>
          <p:nvPr/>
        </p:nvSpPr>
        <p:spPr bwMode="auto">
          <a:xfrm rot="-5400000">
            <a:off x="6125370" y="3745706"/>
            <a:ext cx="3275012" cy="276225"/>
          </a:xfrm>
          <a:prstGeom prst="rect">
            <a:avLst/>
          </a:prstGeom>
          <a:noFill/>
          <a:ln w="9525">
            <a:noFill/>
            <a:miter lim="800000"/>
            <a:headEnd/>
            <a:tailEnd/>
          </a:ln>
        </p:spPr>
        <p:txBody>
          <a:bodyPr wrap="none">
            <a:spAutoFit/>
          </a:bodyPr>
          <a:lstStyle/>
          <a:p>
            <a:pPr algn="ctr"/>
            <a:r>
              <a:rPr lang="en-US" sz="1200">
                <a:latin typeface="Calibri" pitchFamily="34" charset="0"/>
              </a:rPr>
              <a:t>Communications, Computing, &amp; Info Systems</a:t>
            </a:r>
          </a:p>
        </p:txBody>
      </p:sp>
      <p:sp>
        <p:nvSpPr>
          <p:cNvPr id="31829" name="Rectangle 235"/>
          <p:cNvSpPr>
            <a:spLocks noChangeArrowheads="1"/>
          </p:cNvSpPr>
          <p:nvPr/>
        </p:nvSpPr>
        <p:spPr bwMode="auto">
          <a:xfrm rot="-5400000">
            <a:off x="6785769" y="3704431"/>
            <a:ext cx="2351088" cy="276225"/>
          </a:xfrm>
          <a:prstGeom prst="rect">
            <a:avLst/>
          </a:prstGeom>
          <a:noFill/>
          <a:ln w="9525">
            <a:noFill/>
            <a:miter lim="800000"/>
            <a:headEnd/>
            <a:tailEnd/>
          </a:ln>
        </p:spPr>
        <p:txBody>
          <a:bodyPr wrap="none">
            <a:spAutoFit/>
          </a:bodyPr>
          <a:lstStyle/>
          <a:p>
            <a:pPr algn="ctr"/>
            <a:r>
              <a:rPr lang="en-US" sz="1200">
                <a:latin typeface="Calibri" pitchFamily="34" charset="0"/>
              </a:rPr>
              <a:t>Financial Management / Budget</a:t>
            </a:r>
          </a:p>
        </p:txBody>
      </p:sp>
      <p:sp>
        <p:nvSpPr>
          <p:cNvPr id="31830" name="Rectangle 237"/>
          <p:cNvSpPr>
            <a:spLocks noChangeArrowheads="1"/>
          </p:cNvSpPr>
          <p:nvPr/>
        </p:nvSpPr>
        <p:spPr bwMode="auto">
          <a:xfrm rot="-5400000">
            <a:off x="7100888" y="3649662"/>
            <a:ext cx="2178050" cy="276225"/>
          </a:xfrm>
          <a:prstGeom prst="rect">
            <a:avLst/>
          </a:prstGeom>
          <a:noFill/>
          <a:ln w="9525">
            <a:noFill/>
            <a:miter lim="800000"/>
            <a:headEnd/>
            <a:tailEnd/>
          </a:ln>
        </p:spPr>
        <p:txBody>
          <a:bodyPr wrap="none">
            <a:spAutoFit/>
          </a:bodyPr>
          <a:lstStyle/>
          <a:p>
            <a:pPr algn="ctr"/>
            <a:r>
              <a:rPr lang="en-US" sz="1200">
                <a:latin typeface="Calibri" pitchFamily="34" charset="0"/>
              </a:rPr>
              <a:t>Operation Planning &amp; Control</a:t>
            </a:r>
          </a:p>
        </p:txBody>
      </p:sp>
      <p:sp>
        <p:nvSpPr>
          <p:cNvPr id="31831" name="TextBox 239"/>
          <p:cNvSpPr txBox="1">
            <a:spLocks noChangeArrowheads="1"/>
          </p:cNvSpPr>
          <p:nvPr/>
        </p:nvSpPr>
        <p:spPr bwMode="auto">
          <a:xfrm>
            <a:off x="304800" y="6550025"/>
            <a:ext cx="8686800" cy="307975"/>
          </a:xfrm>
          <a:prstGeom prst="rect">
            <a:avLst/>
          </a:prstGeom>
          <a:noFill/>
          <a:ln w="9525">
            <a:noFill/>
            <a:miter lim="800000"/>
            <a:headEnd/>
            <a:tailEnd/>
          </a:ln>
        </p:spPr>
        <p:txBody>
          <a:bodyPr>
            <a:spAutoFit/>
          </a:bodyPr>
          <a:lstStyle/>
          <a:p>
            <a:r>
              <a:rPr lang="en-US" sz="1400">
                <a:latin typeface="Calibri" pitchFamily="34" charset="0"/>
              </a:rPr>
              <a:t>Note:  Program / Budget and Cost Management constructs shown represent subset of overall framework  </a:t>
            </a:r>
          </a:p>
        </p:txBody>
      </p:sp>
      <p:sp>
        <p:nvSpPr>
          <p:cNvPr id="31832" name="Rectangle 196"/>
          <p:cNvSpPr>
            <a:spLocks noChangeArrowheads="1"/>
          </p:cNvSpPr>
          <p:nvPr/>
        </p:nvSpPr>
        <p:spPr bwMode="auto">
          <a:xfrm>
            <a:off x="838200" y="395288"/>
            <a:ext cx="7391400" cy="457200"/>
          </a:xfrm>
          <a:prstGeom prst="rect">
            <a:avLst/>
          </a:prstGeom>
          <a:noFill/>
          <a:ln w="9525">
            <a:noFill/>
            <a:miter lim="800000"/>
            <a:headEnd/>
            <a:tailEnd/>
          </a:ln>
        </p:spPr>
        <p:txBody>
          <a:bodyPr lIns="274320" tIns="0" rIns="182880" bIns="0" anchor="ctr">
            <a:spAutoFit/>
          </a:bodyPr>
          <a:lstStyle/>
          <a:p>
            <a:pPr algn="ctr"/>
            <a:r>
              <a:rPr lang="en-US" sz="3000" b="1">
                <a:latin typeface="Arial" pitchFamily="34" charset="0"/>
              </a:rPr>
              <a:t>Army Cost Management Framework</a:t>
            </a:r>
          </a:p>
        </p:txBody>
      </p:sp>
      <p:sp>
        <p:nvSpPr>
          <p:cNvPr id="164"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31</a:t>
            </a:fld>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ooter Placeholder 1"/>
          <p:cNvSpPr txBox="1">
            <a:spLocks noGrp="1"/>
          </p:cNvSpPr>
          <p:nvPr/>
        </p:nvSpPr>
        <p:spPr bwMode="auto">
          <a:xfrm>
            <a:off x="190500" y="6561138"/>
            <a:ext cx="8763000" cy="236537"/>
          </a:xfrm>
          <a:prstGeom prst="rect">
            <a:avLst/>
          </a:prstGeom>
          <a:noFill/>
          <a:ln>
            <a:miter lim="800000"/>
            <a:headEnd/>
            <a:tailEnd/>
          </a:ln>
        </p:spPr>
        <p:txBody>
          <a:bodyPr/>
          <a:lstStyle/>
          <a:p>
            <a:pPr>
              <a:tabLst>
                <a:tab pos="8572500" algn="r"/>
              </a:tabLst>
              <a:defRPr/>
            </a:pPr>
            <a:r>
              <a:rPr lang="en-US" sz="1300">
                <a:solidFill>
                  <a:srgbClr val="FFFFFF"/>
                </a:solidFill>
                <a:latin typeface="+mn-lt"/>
                <a:ea typeface="ＭＳ Ｐゴシック" pitchFamily="1" charset="-128"/>
              </a:rPr>
              <a:t>	</a:t>
            </a:r>
            <a:fld id="{FA83C0F2-33D8-49D7-874E-2255609A89ED}" type="slidenum">
              <a:rPr lang="en-US" sz="1300">
                <a:solidFill>
                  <a:srgbClr val="FFFFFF"/>
                </a:solidFill>
                <a:latin typeface="+mn-lt"/>
                <a:ea typeface="ＭＳ Ｐゴシック" pitchFamily="1" charset="-128"/>
              </a:rPr>
              <a:pPr>
                <a:tabLst>
                  <a:tab pos="8572500" algn="r"/>
                </a:tabLst>
                <a:defRPr/>
              </a:pPr>
              <a:t>32</a:t>
            </a:fld>
            <a:endParaRPr lang="en-US" sz="1300">
              <a:solidFill>
                <a:srgbClr val="FFFFFF"/>
              </a:solidFill>
              <a:latin typeface="+mn-lt"/>
              <a:ea typeface="ＭＳ Ｐゴシック" pitchFamily="1" charset="-128"/>
            </a:endParaRPr>
          </a:p>
        </p:txBody>
      </p:sp>
      <p:sp>
        <p:nvSpPr>
          <p:cNvPr id="24580" name="Text Box 71"/>
          <p:cNvSpPr txBox="1">
            <a:spLocks noChangeArrowheads="1"/>
          </p:cNvSpPr>
          <p:nvPr/>
        </p:nvSpPr>
        <p:spPr bwMode="auto">
          <a:xfrm>
            <a:off x="1074738" y="1295400"/>
            <a:ext cx="1616340" cy="707886"/>
          </a:xfrm>
          <a:prstGeom prst="rect">
            <a:avLst/>
          </a:prstGeom>
          <a:noFill/>
          <a:ln w="9525" algn="ctr">
            <a:noFill/>
            <a:miter lim="800000"/>
            <a:headEnd/>
            <a:tailEnd/>
          </a:ln>
        </p:spPr>
        <p:txBody>
          <a:bodyPr wrap="none">
            <a:spAutoFit/>
          </a:bodyPr>
          <a:lstStyle/>
          <a:p>
            <a:r>
              <a:rPr lang="en-US" sz="2000">
                <a:solidFill>
                  <a:schemeClr val="tx2"/>
                </a:solidFill>
              </a:rPr>
              <a:t>Full Cost </a:t>
            </a:r>
          </a:p>
          <a:p>
            <a:r>
              <a:rPr lang="en-US" sz="2000">
                <a:solidFill>
                  <a:schemeClr val="tx2"/>
                </a:solidFill>
              </a:rPr>
              <a:t>Organizations</a:t>
            </a:r>
          </a:p>
        </p:txBody>
      </p:sp>
      <p:sp>
        <p:nvSpPr>
          <p:cNvPr id="24581" name="Text Box 72"/>
          <p:cNvSpPr txBox="1">
            <a:spLocks noChangeArrowheads="1"/>
          </p:cNvSpPr>
          <p:nvPr/>
        </p:nvSpPr>
        <p:spPr bwMode="auto">
          <a:xfrm>
            <a:off x="3405188" y="1295400"/>
            <a:ext cx="1919115" cy="707886"/>
          </a:xfrm>
          <a:prstGeom prst="rect">
            <a:avLst/>
          </a:prstGeom>
          <a:noFill/>
          <a:ln w="9525" algn="ctr">
            <a:noFill/>
            <a:miter lim="800000"/>
            <a:headEnd/>
            <a:tailEnd/>
          </a:ln>
        </p:spPr>
        <p:txBody>
          <a:bodyPr wrap="none">
            <a:spAutoFit/>
          </a:bodyPr>
          <a:lstStyle/>
          <a:p>
            <a:r>
              <a:rPr lang="en-US" sz="2000">
                <a:solidFill>
                  <a:schemeClr val="tx2"/>
                </a:solidFill>
              </a:rPr>
              <a:t>Full Cost </a:t>
            </a:r>
          </a:p>
          <a:p>
            <a:r>
              <a:rPr lang="en-US" sz="2000">
                <a:solidFill>
                  <a:schemeClr val="tx2"/>
                </a:solidFill>
              </a:rPr>
              <a:t>Product/Services</a:t>
            </a:r>
          </a:p>
        </p:txBody>
      </p:sp>
      <p:sp>
        <p:nvSpPr>
          <p:cNvPr id="24582" name="Text Box 73"/>
          <p:cNvSpPr txBox="1">
            <a:spLocks noChangeArrowheads="1"/>
          </p:cNvSpPr>
          <p:nvPr/>
        </p:nvSpPr>
        <p:spPr bwMode="auto">
          <a:xfrm>
            <a:off x="6097588" y="1308100"/>
            <a:ext cx="1279517" cy="707886"/>
          </a:xfrm>
          <a:prstGeom prst="rect">
            <a:avLst/>
          </a:prstGeom>
          <a:noFill/>
          <a:ln w="9525" algn="ctr">
            <a:noFill/>
            <a:miter lim="800000"/>
            <a:headEnd/>
            <a:tailEnd/>
          </a:ln>
        </p:spPr>
        <p:txBody>
          <a:bodyPr wrap="none">
            <a:spAutoFit/>
          </a:bodyPr>
          <a:lstStyle/>
          <a:p>
            <a:r>
              <a:rPr lang="en-US" sz="2000">
                <a:solidFill>
                  <a:schemeClr val="tx2"/>
                </a:solidFill>
              </a:rPr>
              <a:t>Full Cost </a:t>
            </a:r>
          </a:p>
          <a:p>
            <a:r>
              <a:rPr lang="en-US" sz="2000">
                <a:solidFill>
                  <a:schemeClr val="tx2"/>
                </a:solidFill>
              </a:rPr>
              <a:t>Customers</a:t>
            </a:r>
          </a:p>
        </p:txBody>
      </p:sp>
      <p:sp>
        <p:nvSpPr>
          <p:cNvPr id="24583" name="Line 74"/>
          <p:cNvSpPr>
            <a:spLocks noChangeShapeType="1"/>
          </p:cNvSpPr>
          <p:nvPr/>
        </p:nvSpPr>
        <p:spPr bwMode="auto">
          <a:xfrm>
            <a:off x="3297238" y="1295400"/>
            <a:ext cx="0" cy="5257800"/>
          </a:xfrm>
          <a:prstGeom prst="line">
            <a:avLst/>
          </a:prstGeom>
          <a:noFill/>
          <a:ln w="38100">
            <a:solidFill>
              <a:srgbClr val="990099"/>
            </a:solidFill>
            <a:prstDash val="dash"/>
            <a:round/>
            <a:headEnd/>
            <a:tailEnd/>
          </a:ln>
        </p:spPr>
        <p:txBody>
          <a:bodyPr anchor="ctr"/>
          <a:lstStyle/>
          <a:p>
            <a:endParaRPr lang="en-US"/>
          </a:p>
        </p:txBody>
      </p:sp>
      <p:sp>
        <p:nvSpPr>
          <p:cNvPr id="24584" name="Line 75"/>
          <p:cNvSpPr>
            <a:spLocks noChangeShapeType="1"/>
          </p:cNvSpPr>
          <p:nvPr/>
        </p:nvSpPr>
        <p:spPr bwMode="auto">
          <a:xfrm>
            <a:off x="5834063" y="1295400"/>
            <a:ext cx="0" cy="5257800"/>
          </a:xfrm>
          <a:prstGeom prst="line">
            <a:avLst/>
          </a:prstGeom>
          <a:noFill/>
          <a:ln w="38100">
            <a:solidFill>
              <a:srgbClr val="990099"/>
            </a:solidFill>
            <a:prstDash val="dash"/>
            <a:round/>
            <a:headEnd/>
            <a:tailEnd/>
          </a:ln>
        </p:spPr>
        <p:txBody>
          <a:bodyPr anchor="ctr"/>
          <a:lstStyle/>
          <a:p>
            <a:endParaRPr lang="en-US"/>
          </a:p>
        </p:txBody>
      </p:sp>
      <p:sp>
        <p:nvSpPr>
          <p:cNvPr id="24585" name="Line 76"/>
          <p:cNvSpPr>
            <a:spLocks noChangeShapeType="1"/>
          </p:cNvSpPr>
          <p:nvPr/>
        </p:nvSpPr>
        <p:spPr bwMode="auto">
          <a:xfrm>
            <a:off x="836613" y="2133600"/>
            <a:ext cx="6786562" cy="0"/>
          </a:xfrm>
          <a:prstGeom prst="line">
            <a:avLst/>
          </a:prstGeom>
          <a:noFill/>
          <a:ln w="9525">
            <a:solidFill>
              <a:srgbClr val="990099"/>
            </a:solidFill>
            <a:round/>
            <a:headEnd/>
            <a:tailEnd/>
          </a:ln>
        </p:spPr>
        <p:txBody>
          <a:bodyPr anchor="ctr"/>
          <a:lstStyle/>
          <a:p>
            <a:endParaRPr lang="en-US" sz="2000"/>
          </a:p>
        </p:txBody>
      </p:sp>
      <p:sp>
        <p:nvSpPr>
          <p:cNvPr id="24586" name="AutoShape 72"/>
          <p:cNvSpPr>
            <a:spLocks noChangeArrowheads="1"/>
          </p:cNvSpPr>
          <p:nvPr/>
        </p:nvSpPr>
        <p:spPr bwMode="auto">
          <a:xfrm>
            <a:off x="762000" y="2286000"/>
            <a:ext cx="2162175" cy="838200"/>
          </a:xfrm>
          <a:prstGeom prst="flowChartProcess">
            <a:avLst/>
          </a:prstGeom>
          <a:solidFill>
            <a:srgbClr val="CCFFCC"/>
          </a:solidFill>
          <a:ln w="9525">
            <a:solidFill>
              <a:schemeClr val="tx1"/>
            </a:solidFill>
            <a:miter lim="800000"/>
            <a:headEnd/>
            <a:tailEnd/>
          </a:ln>
        </p:spPr>
        <p:txBody>
          <a:bodyPr wrap="none" anchor="ctr"/>
          <a:lstStyle/>
          <a:p>
            <a:r>
              <a:rPr lang="en-US" sz="1600"/>
              <a:t>IMCOM:</a:t>
            </a:r>
          </a:p>
          <a:p>
            <a:r>
              <a:rPr lang="en-US" sz="1600"/>
              <a:t>Garrison</a:t>
            </a:r>
          </a:p>
        </p:txBody>
      </p:sp>
      <p:sp>
        <p:nvSpPr>
          <p:cNvPr id="24587" name="AutoShape 73"/>
          <p:cNvSpPr>
            <a:spLocks noChangeArrowheads="1"/>
          </p:cNvSpPr>
          <p:nvPr/>
        </p:nvSpPr>
        <p:spPr bwMode="auto">
          <a:xfrm>
            <a:off x="762000" y="3581400"/>
            <a:ext cx="2162175" cy="838200"/>
          </a:xfrm>
          <a:prstGeom prst="flowChartProcess">
            <a:avLst/>
          </a:prstGeom>
          <a:solidFill>
            <a:srgbClr val="CCFFFF"/>
          </a:solidFill>
          <a:ln w="9525">
            <a:solidFill>
              <a:schemeClr val="tx1"/>
            </a:solidFill>
            <a:miter lim="800000"/>
            <a:headEnd/>
            <a:tailEnd/>
          </a:ln>
        </p:spPr>
        <p:txBody>
          <a:bodyPr wrap="none" anchor="ctr"/>
          <a:lstStyle/>
          <a:p>
            <a:r>
              <a:rPr lang="en-US" sz="1600"/>
              <a:t>AMC:</a:t>
            </a:r>
          </a:p>
          <a:p>
            <a:r>
              <a:rPr lang="en-US" sz="1600"/>
              <a:t>RDEC</a:t>
            </a:r>
          </a:p>
        </p:txBody>
      </p:sp>
      <p:sp>
        <p:nvSpPr>
          <p:cNvPr id="24588" name="AutoShape 74"/>
          <p:cNvSpPr>
            <a:spLocks noChangeArrowheads="1"/>
          </p:cNvSpPr>
          <p:nvPr/>
        </p:nvSpPr>
        <p:spPr bwMode="auto">
          <a:xfrm>
            <a:off x="762000" y="4953000"/>
            <a:ext cx="2133600" cy="838200"/>
          </a:xfrm>
          <a:prstGeom prst="flowChartProcess">
            <a:avLst/>
          </a:prstGeom>
          <a:solidFill>
            <a:srgbClr val="FFFF99"/>
          </a:solidFill>
          <a:ln w="9525">
            <a:solidFill>
              <a:schemeClr val="tx1"/>
            </a:solidFill>
            <a:miter lim="800000"/>
            <a:headEnd/>
            <a:tailEnd/>
          </a:ln>
        </p:spPr>
        <p:txBody>
          <a:bodyPr wrap="none" anchor="ctr"/>
          <a:lstStyle/>
          <a:p>
            <a:r>
              <a:rPr lang="en-US" sz="1600"/>
              <a:t>FORSCOM:</a:t>
            </a:r>
          </a:p>
          <a:p>
            <a:r>
              <a:rPr lang="en-US" sz="1600"/>
              <a:t>3</a:t>
            </a:r>
            <a:r>
              <a:rPr lang="en-US" sz="1600" baseline="30000"/>
              <a:t>rd</a:t>
            </a:r>
            <a:r>
              <a:rPr lang="en-US" sz="1600"/>
              <a:t> Army - 1</a:t>
            </a:r>
            <a:r>
              <a:rPr lang="en-US" sz="1600" baseline="30000"/>
              <a:t>st</a:t>
            </a:r>
            <a:r>
              <a:rPr lang="en-US" sz="1600"/>
              <a:t> BCT</a:t>
            </a:r>
          </a:p>
        </p:txBody>
      </p:sp>
      <p:sp>
        <p:nvSpPr>
          <p:cNvPr id="24589" name="AutoShape 75"/>
          <p:cNvSpPr>
            <a:spLocks noChangeArrowheads="1"/>
          </p:cNvSpPr>
          <p:nvPr/>
        </p:nvSpPr>
        <p:spPr bwMode="auto">
          <a:xfrm>
            <a:off x="3521075" y="2209800"/>
            <a:ext cx="1965325" cy="990600"/>
          </a:xfrm>
          <a:prstGeom prst="flowChartDocument">
            <a:avLst/>
          </a:prstGeom>
          <a:solidFill>
            <a:srgbClr val="CCFFCC"/>
          </a:solidFill>
          <a:ln w="9525">
            <a:solidFill>
              <a:schemeClr val="tx1"/>
            </a:solidFill>
            <a:miter lim="800000"/>
            <a:headEnd/>
            <a:tailEnd/>
          </a:ln>
        </p:spPr>
        <p:txBody>
          <a:bodyPr wrap="none" anchor="ctr"/>
          <a:lstStyle/>
          <a:p>
            <a:endParaRPr lang="en-US" sz="1600" b="1"/>
          </a:p>
          <a:p>
            <a:r>
              <a:rPr lang="en-US" sz="1600" b="1"/>
              <a:t>Services:</a:t>
            </a:r>
          </a:p>
          <a:p>
            <a:r>
              <a:rPr lang="en-US" sz="1400">
                <a:cs typeface="Arial" charset="0"/>
              </a:rPr>
              <a:t>Food Services, </a:t>
            </a:r>
          </a:p>
          <a:p>
            <a:r>
              <a:rPr lang="en-US" sz="1400">
                <a:cs typeface="Arial" charset="0"/>
              </a:rPr>
              <a:t>Transportation, </a:t>
            </a:r>
          </a:p>
          <a:p>
            <a:r>
              <a:rPr lang="en-US" sz="1400">
                <a:cs typeface="Arial" charset="0"/>
              </a:rPr>
              <a:t>CIF, etc.</a:t>
            </a:r>
          </a:p>
        </p:txBody>
      </p:sp>
      <p:sp>
        <p:nvSpPr>
          <p:cNvPr id="24590" name="AutoShape 76"/>
          <p:cNvSpPr>
            <a:spLocks noChangeArrowheads="1"/>
          </p:cNvSpPr>
          <p:nvPr/>
        </p:nvSpPr>
        <p:spPr bwMode="auto">
          <a:xfrm>
            <a:off x="3521075" y="3429000"/>
            <a:ext cx="1965325" cy="1143000"/>
          </a:xfrm>
          <a:prstGeom prst="flowChartDocument">
            <a:avLst/>
          </a:prstGeom>
          <a:solidFill>
            <a:srgbClr val="CCFFFF"/>
          </a:solidFill>
          <a:ln w="9525">
            <a:solidFill>
              <a:schemeClr val="tx1"/>
            </a:solidFill>
            <a:miter lim="800000"/>
            <a:headEnd/>
            <a:tailEnd/>
          </a:ln>
        </p:spPr>
        <p:txBody>
          <a:bodyPr wrap="none" anchor="ctr"/>
          <a:lstStyle/>
          <a:p>
            <a:r>
              <a:rPr lang="en-US" sz="1600" b="1"/>
              <a:t>Projects:</a:t>
            </a:r>
          </a:p>
          <a:p>
            <a:r>
              <a:rPr lang="en-US" sz="1400">
                <a:cs typeface="Arial" charset="0"/>
              </a:rPr>
              <a:t>- SW Development </a:t>
            </a:r>
          </a:p>
          <a:p>
            <a:pPr>
              <a:buFontTx/>
              <a:buChar char="-"/>
            </a:pPr>
            <a:r>
              <a:rPr lang="en-US" sz="1400">
                <a:cs typeface="Arial" charset="0"/>
              </a:rPr>
              <a:t> Smart Munitions</a:t>
            </a:r>
          </a:p>
          <a:p>
            <a:pPr>
              <a:buFontTx/>
              <a:buChar char="-"/>
            </a:pPr>
            <a:r>
              <a:rPr lang="en-US" sz="1400">
                <a:cs typeface="Arial" charset="0"/>
              </a:rPr>
              <a:t> Quick MEDS</a:t>
            </a:r>
          </a:p>
        </p:txBody>
      </p:sp>
      <p:sp>
        <p:nvSpPr>
          <p:cNvPr id="24591" name="AutoShape 77"/>
          <p:cNvSpPr>
            <a:spLocks noChangeArrowheads="1"/>
          </p:cNvSpPr>
          <p:nvPr/>
        </p:nvSpPr>
        <p:spPr bwMode="auto">
          <a:xfrm>
            <a:off x="3546475" y="4800600"/>
            <a:ext cx="1939925" cy="1143000"/>
          </a:xfrm>
          <a:prstGeom prst="flowChartDocument">
            <a:avLst/>
          </a:prstGeom>
          <a:solidFill>
            <a:srgbClr val="FFFF99"/>
          </a:solidFill>
          <a:ln w="9525">
            <a:solidFill>
              <a:schemeClr val="tx1"/>
            </a:solidFill>
            <a:miter lim="800000"/>
            <a:headEnd/>
            <a:tailEnd/>
          </a:ln>
        </p:spPr>
        <p:txBody>
          <a:bodyPr wrap="none" anchor="ctr"/>
          <a:lstStyle/>
          <a:p>
            <a:endParaRPr lang="en-US" sz="1600"/>
          </a:p>
          <a:p>
            <a:endParaRPr lang="en-US" sz="1600" b="1"/>
          </a:p>
          <a:p>
            <a:r>
              <a:rPr lang="en-US" sz="1600" b="1"/>
              <a:t>Units:</a:t>
            </a:r>
          </a:p>
          <a:p>
            <a:r>
              <a:rPr lang="en-US" sz="1600">
                <a:cs typeface="Arial" charset="0"/>
              </a:rPr>
              <a:t>Optempo,</a:t>
            </a:r>
          </a:p>
          <a:p>
            <a:r>
              <a:rPr lang="en-US" sz="1600">
                <a:cs typeface="Arial" charset="0"/>
              </a:rPr>
              <a:t>Mobilization, </a:t>
            </a:r>
          </a:p>
          <a:p>
            <a:r>
              <a:rPr lang="en-US" sz="1600">
                <a:cs typeface="Arial" charset="0"/>
              </a:rPr>
              <a:t>Events, Etc. </a:t>
            </a:r>
          </a:p>
          <a:p>
            <a:endParaRPr lang="en-US" sz="1600">
              <a:cs typeface="Arial" charset="0"/>
            </a:endParaRPr>
          </a:p>
        </p:txBody>
      </p:sp>
      <p:sp>
        <p:nvSpPr>
          <p:cNvPr id="24592" name="AutoShape 78"/>
          <p:cNvSpPr>
            <a:spLocks noChangeArrowheads="1"/>
          </p:cNvSpPr>
          <p:nvPr/>
        </p:nvSpPr>
        <p:spPr bwMode="auto">
          <a:xfrm>
            <a:off x="6205538" y="4953000"/>
            <a:ext cx="1566862" cy="838200"/>
          </a:xfrm>
          <a:prstGeom prst="flowChartProcess">
            <a:avLst/>
          </a:prstGeom>
          <a:solidFill>
            <a:srgbClr val="FFFF99"/>
          </a:solidFill>
          <a:ln w="9525">
            <a:solidFill>
              <a:schemeClr val="tx1"/>
            </a:solidFill>
            <a:miter lim="800000"/>
            <a:headEnd/>
            <a:tailEnd/>
          </a:ln>
        </p:spPr>
        <p:txBody>
          <a:bodyPr wrap="none" anchor="ctr"/>
          <a:lstStyle/>
          <a:p>
            <a:r>
              <a:rPr lang="en-US" sz="1600"/>
              <a:t>- Mission </a:t>
            </a:r>
          </a:p>
          <a:p>
            <a:r>
              <a:rPr lang="en-US" sz="1600"/>
              <a:t>Commander</a:t>
            </a:r>
          </a:p>
        </p:txBody>
      </p:sp>
      <p:sp>
        <p:nvSpPr>
          <p:cNvPr id="24593" name="AutoShape 79"/>
          <p:cNvSpPr>
            <a:spLocks noChangeArrowheads="1"/>
          </p:cNvSpPr>
          <p:nvPr/>
        </p:nvSpPr>
        <p:spPr bwMode="auto">
          <a:xfrm>
            <a:off x="6172200" y="3581400"/>
            <a:ext cx="1600200" cy="838200"/>
          </a:xfrm>
          <a:prstGeom prst="flowChartProcess">
            <a:avLst/>
          </a:prstGeom>
          <a:solidFill>
            <a:srgbClr val="CCFFFF"/>
          </a:solidFill>
          <a:ln w="9525">
            <a:solidFill>
              <a:schemeClr val="tx1"/>
            </a:solidFill>
            <a:miter lim="800000"/>
            <a:headEnd/>
            <a:tailEnd/>
          </a:ln>
        </p:spPr>
        <p:txBody>
          <a:bodyPr wrap="none" anchor="ctr"/>
          <a:lstStyle/>
          <a:p>
            <a:r>
              <a:rPr lang="en-US" sz="1600"/>
              <a:t>- PEO Aviation</a:t>
            </a:r>
          </a:p>
          <a:p>
            <a:r>
              <a:rPr lang="en-US" sz="1600"/>
              <a:t>- CMDS PM</a:t>
            </a:r>
          </a:p>
          <a:p>
            <a:r>
              <a:rPr lang="en-US" sz="1600"/>
              <a:t>- FORSCOM</a:t>
            </a:r>
          </a:p>
        </p:txBody>
      </p:sp>
      <p:sp>
        <p:nvSpPr>
          <p:cNvPr id="24594" name="AutoShape 80"/>
          <p:cNvSpPr>
            <a:spLocks noChangeArrowheads="1"/>
          </p:cNvSpPr>
          <p:nvPr/>
        </p:nvSpPr>
        <p:spPr bwMode="auto">
          <a:xfrm>
            <a:off x="6172200" y="2286000"/>
            <a:ext cx="1600200" cy="838200"/>
          </a:xfrm>
          <a:prstGeom prst="flowChartProcess">
            <a:avLst/>
          </a:prstGeom>
          <a:solidFill>
            <a:srgbClr val="CCFFCC"/>
          </a:solidFill>
          <a:ln w="9525">
            <a:solidFill>
              <a:schemeClr val="tx1"/>
            </a:solidFill>
            <a:miter lim="800000"/>
            <a:headEnd/>
            <a:tailEnd/>
          </a:ln>
        </p:spPr>
        <p:txBody>
          <a:bodyPr wrap="none" anchor="ctr"/>
          <a:lstStyle/>
          <a:p>
            <a:r>
              <a:rPr lang="en-US" sz="1600"/>
              <a:t>- Tenants </a:t>
            </a:r>
          </a:p>
        </p:txBody>
      </p:sp>
      <p:grpSp>
        <p:nvGrpSpPr>
          <p:cNvPr id="2" name="Group 31"/>
          <p:cNvGrpSpPr>
            <a:grpSpLocks/>
          </p:cNvGrpSpPr>
          <p:nvPr/>
        </p:nvGrpSpPr>
        <p:grpSpPr bwMode="auto">
          <a:xfrm>
            <a:off x="2895600" y="2667000"/>
            <a:ext cx="609600" cy="2667000"/>
            <a:chOff x="1488" y="1584"/>
            <a:chExt cx="384" cy="1680"/>
          </a:xfrm>
        </p:grpSpPr>
        <p:sp>
          <p:nvSpPr>
            <p:cNvPr id="24600" name="Line 21"/>
            <p:cNvSpPr>
              <a:spLocks noChangeShapeType="1"/>
            </p:cNvSpPr>
            <p:nvPr/>
          </p:nvSpPr>
          <p:spPr bwMode="auto">
            <a:xfrm>
              <a:off x="1488" y="1584"/>
              <a:ext cx="384" cy="0"/>
            </a:xfrm>
            <a:prstGeom prst="line">
              <a:avLst/>
            </a:prstGeom>
            <a:noFill/>
            <a:ln w="12700">
              <a:solidFill>
                <a:schemeClr val="tx1"/>
              </a:solidFill>
              <a:round/>
              <a:headEnd/>
              <a:tailEnd type="triangle" w="med" len="med"/>
            </a:ln>
          </p:spPr>
          <p:txBody>
            <a:bodyPr lIns="92075" tIns="0" rIns="92075" bIns="0">
              <a:spAutoFit/>
            </a:bodyPr>
            <a:lstStyle/>
            <a:p>
              <a:endParaRPr lang="en-US"/>
            </a:p>
          </p:txBody>
        </p:sp>
        <p:sp>
          <p:nvSpPr>
            <p:cNvPr id="24601" name="Line 22"/>
            <p:cNvSpPr>
              <a:spLocks noChangeShapeType="1"/>
            </p:cNvSpPr>
            <p:nvPr/>
          </p:nvSpPr>
          <p:spPr bwMode="auto">
            <a:xfrm>
              <a:off x="1488" y="2400"/>
              <a:ext cx="384" cy="0"/>
            </a:xfrm>
            <a:prstGeom prst="line">
              <a:avLst/>
            </a:prstGeom>
            <a:noFill/>
            <a:ln w="12700">
              <a:solidFill>
                <a:schemeClr val="tx1"/>
              </a:solidFill>
              <a:round/>
              <a:headEnd/>
              <a:tailEnd type="triangle" w="med" len="med"/>
            </a:ln>
          </p:spPr>
          <p:txBody>
            <a:bodyPr lIns="92075" tIns="0" rIns="92075" bIns="0">
              <a:spAutoFit/>
            </a:bodyPr>
            <a:lstStyle/>
            <a:p>
              <a:endParaRPr lang="en-US"/>
            </a:p>
          </p:txBody>
        </p:sp>
        <p:sp>
          <p:nvSpPr>
            <p:cNvPr id="24602" name="Line 23"/>
            <p:cNvSpPr>
              <a:spLocks noChangeShapeType="1"/>
            </p:cNvSpPr>
            <p:nvPr/>
          </p:nvSpPr>
          <p:spPr bwMode="auto">
            <a:xfrm>
              <a:off x="1488" y="3264"/>
              <a:ext cx="384" cy="0"/>
            </a:xfrm>
            <a:prstGeom prst="line">
              <a:avLst/>
            </a:prstGeom>
            <a:noFill/>
            <a:ln w="12700">
              <a:solidFill>
                <a:schemeClr val="tx1"/>
              </a:solidFill>
              <a:round/>
              <a:headEnd/>
              <a:tailEnd type="triangle" w="med" len="med"/>
            </a:ln>
          </p:spPr>
          <p:txBody>
            <a:bodyPr lIns="92075" tIns="0" rIns="92075" bIns="0">
              <a:spAutoFit/>
            </a:bodyPr>
            <a:lstStyle/>
            <a:p>
              <a:endParaRPr lang="en-US"/>
            </a:p>
          </p:txBody>
        </p:sp>
      </p:grpSp>
      <p:grpSp>
        <p:nvGrpSpPr>
          <p:cNvPr id="3" name="Group 32"/>
          <p:cNvGrpSpPr>
            <a:grpSpLocks/>
          </p:cNvGrpSpPr>
          <p:nvPr/>
        </p:nvGrpSpPr>
        <p:grpSpPr bwMode="auto">
          <a:xfrm>
            <a:off x="5486400" y="2667000"/>
            <a:ext cx="609600" cy="2667000"/>
            <a:chOff x="3120" y="1584"/>
            <a:chExt cx="384" cy="1680"/>
          </a:xfrm>
        </p:grpSpPr>
        <p:sp>
          <p:nvSpPr>
            <p:cNvPr id="24597" name="Line 24"/>
            <p:cNvSpPr>
              <a:spLocks noChangeShapeType="1"/>
            </p:cNvSpPr>
            <p:nvPr/>
          </p:nvSpPr>
          <p:spPr bwMode="auto">
            <a:xfrm>
              <a:off x="3120" y="1584"/>
              <a:ext cx="384" cy="0"/>
            </a:xfrm>
            <a:prstGeom prst="line">
              <a:avLst/>
            </a:prstGeom>
            <a:noFill/>
            <a:ln w="12700">
              <a:solidFill>
                <a:schemeClr val="tx1"/>
              </a:solidFill>
              <a:round/>
              <a:headEnd/>
              <a:tailEnd type="triangle" w="med" len="med"/>
            </a:ln>
          </p:spPr>
          <p:txBody>
            <a:bodyPr lIns="92075" tIns="0" rIns="92075" bIns="0">
              <a:spAutoFit/>
            </a:bodyPr>
            <a:lstStyle/>
            <a:p>
              <a:endParaRPr lang="en-US"/>
            </a:p>
          </p:txBody>
        </p:sp>
        <p:sp>
          <p:nvSpPr>
            <p:cNvPr id="24598" name="Line 25"/>
            <p:cNvSpPr>
              <a:spLocks noChangeShapeType="1"/>
            </p:cNvSpPr>
            <p:nvPr/>
          </p:nvSpPr>
          <p:spPr bwMode="auto">
            <a:xfrm>
              <a:off x="3120" y="2400"/>
              <a:ext cx="384" cy="0"/>
            </a:xfrm>
            <a:prstGeom prst="line">
              <a:avLst/>
            </a:prstGeom>
            <a:noFill/>
            <a:ln w="12700">
              <a:solidFill>
                <a:schemeClr val="tx1"/>
              </a:solidFill>
              <a:round/>
              <a:headEnd/>
              <a:tailEnd type="triangle" w="med" len="med"/>
            </a:ln>
          </p:spPr>
          <p:txBody>
            <a:bodyPr lIns="92075" tIns="0" rIns="92075" bIns="0">
              <a:spAutoFit/>
            </a:bodyPr>
            <a:lstStyle/>
            <a:p>
              <a:endParaRPr lang="en-US"/>
            </a:p>
          </p:txBody>
        </p:sp>
        <p:sp>
          <p:nvSpPr>
            <p:cNvPr id="24599" name="Line 26"/>
            <p:cNvSpPr>
              <a:spLocks noChangeShapeType="1"/>
            </p:cNvSpPr>
            <p:nvPr/>
          </p:nvSpPr>
          <p:spPr bwMode="auto">
            <a:xfrm>
              <a:off x="3120" y="3264"/>
              <a:ext cx="384" cy="0"/>
            </a:xfrm>
            <a:prstGeom prst="line">
              <a:avLst/>
            </a:prstGeom>
            <a:noFill/>
            <a:ln w="12700">
              <a:solidFill>
                <a:schemeClr val="tx1"/>
              </a:solidFill>
              <a:round/>
              <a:headEnd/>
              <a:tailEnd type="triangle" w="med" len="med"/>
            </a:ln>
          </p:spPr>
          <p:txBody>
            <a:bodyPr lIns="92075" tIns="0" rIns="92075" bIns="0">
              <a:spAutoFit/>
            </a:bodyPr>
            <a:lstStyle/>
            <a:p>
              <a:endParaRPr lang="en-US"/>
            </a:p>
          </p:txBody>
        </p:sp>
      </p:grpSp>
      <p:sp>
        <p:nvSpPr>
          <p:cNvPr id="31" name="Title 30"/>
          <p:cNvSpPr>
            <a:spLocks noGrp="1"/>
          </p:cNvSpPr>
          <p:nvPr>
            <p:ph type="title"/>
          </p:nvPr>
        </p:nvSpPr>
        <p:spPr/>
        <p:txBody>
          <a:bodyPr/>
          <a:lstStyle/>
          <a:p>
            <a:r>
              <a:rPr lang="en-US" kern="1200" dirty="0" smtClean="0"/>
              <a:t>The Army Cost Framework</a:t>
            </a:r>
            <a:endParaRPr lang="en-US" dirty="0"/>
          </a:p>
        </p:txBody>
      </p:sp>
      <p:sp>
        <p:nvSpPr>
          <p:cNvPr id="2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32</a:t>
            </a:fld>
            <a:endParaRPr lang="en-US" dirty="0"/>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1143000" y="541337"/>
            <a:ext cx="6858000" cy="1668463"/>
          </a:xfrm>
          <a:prstGeom prst="rect">
            <a:avLst/>
          </a:prstGeom>
          <a:noFill/>
          <a:ln w="9525">
            <a:noFill/>
            <a:miter lim="800000"/>
            <a:headEnd/>
            <a:tailEnd/>
          </a:ln>
        </p:spPr>
        <p:txBody>
          <a:bodyPr tIns="0" bIns="0" anchor="ctr"/>
          <a:lstStyle/>
          <a:p>
            <a:pPr algn="ctr"/>
            <a:r>
              <a:rPr lang="en-US" sz="3200" b="1" dirty="0" smtClean="0">
                <a:latin typeface="Arial" pitchFamily="34" charset="0"/>
              </a:rPr>
              <a:t>What </a:t>
            </a:r>
            <a:r>
              <a:rPr lang="en-US" sz="3200" b="1" dirty="0">
                <a:latin typeface="Arial" pitchFamily="34" charset="0"/>
              </a:rPr>
              <a:t>are some examples of how Your Command is impacted by the Army’s optimization strategies, i.e. ARFORGEN Process? </a:t>
            </a:r>
            <a:br>
              <a:rPr lang="en-US" sz="3200" b="1" dirty="0">
                <a:latin typeface="Arial" pitchFamily="34" charset="0"/>
              </a:rPr>
            </a:br>
            <a:endParaRPr lang="en-US" sz="3200" b="1" dirty="0">
              <a:latin typeface="Arial" pitchFamily="34" charset="0"/>
            </a:endParaRPr>
          </a:p>
        </p:txBody>
      </p:sp>
      <p:sp>
        <p:nvSpPr>
          <p:cNvPr id="1220629" name="Rectangle 21"/>
          <p:cNvSpPr>
            <a:spLocks noChangeArrowheads="1"/>
          </p:cNvSpPr>
          <p:nvPr/>
        </p:nvSpPr>
        <p:spPr bwMode="auto">
          <a:xfrm>
            <a:off x="11113" y="2667000"/>
            <a:ext cx="1589087" cy="519113"/>
          </a:xfrm>
          <a:prstGeom prst="rect">
            <a:avLst/>
          </a:prstGeom>
          <a:noFill/>
          <a:ln w="9525" algn="ctr">
            <a:noFill/>
            <a:miter lim="800000"/>
            <a:headEnd/>
            <a:tailEnd/>
          </a:ln>
        </p:spPr>
        <p:txBody>
          <a:bodyPr wrap="none">
            <a:spAutoFit/>
          </a:bodyPr>
          <a:lstStyle/>
          <a:p>
            <a:pPr algn="ctr"/>
            <a:r>
              <a:rPr lang="en-US" b="1">
                <a:solidFill>
                  <a:schemeClr val="tx2"/>
                </a:solidFill>
                <a:latin typeface="Arial" pitchFamily="34" charset="0"/>
              </a:rPr>
              <a:t>Answer:</a:t>
            </a:r>
          </a:p>
        </p:txBody>
      </p:sp>
      <p:grpSp>
        <p:nvGrpSpPr>
          <p:cNvPr id="2" name="Group 42"/>
          <p:cNvGrpSpPr>
            <a:grpSpLocks/>
          </p:cNvGrpSpPr>
          <p:nvPr/>
        </p:nvGrpSpPr>
        <p:grpSpPr bwMode="auto">
          <a:xfrm>
            <a:off x="685800" y="2755900"/>
            <a:ext cx="8305800" cy="3963988"/>
            <a:chOff x="432" y="1736"/>
            <a:chExt cx="5232" cy="2497"/>
          </a:xfrm>
        </p:grpSpPr>
        <p:sp>
          <p:nvSpPr>
            <p:cNvPr id="34823" name="Text Box 4"/>
            <p:cNvSpPr txBox="1">
              <a:spLocks noChangeArrowheads="1"/>
            </p:cNvSpPr>
            <p:nvPr/>
          </p:nvSpPr>
          <p:spPr bwMode="auto">
            <a:xfrm>
              <a:off x="1149" y="1743"/>
              <a:ext cx="844" cy="231"/>
            </a:xfrm>
            <a:prstGeom prst="rect">
              <a:avLst/>
            </a:prstGeom>
            <a:noFill/>
            <a:ln w="9525">
              <a:noFill/>
              <a:miter lim="800000"/>
              <a:headEnd/>
              <a:tailEnd/>
            </a:ln>
          </p:spPr>
          <p:txBody>
            <a:bodyPr wrap="none">
              <a:spAutoFit/>
            </a:bodyPr>
            <a:lstStyle/>
            <a:p>
              <a:pPr algn="ctr" eaLnBrk="0" hangingPunct="0"/>
              <a:r>
                <a:rPr lang="en-US" sz="1800" b="1"/>
                <a:t>Reset/Train</a:t>
              </a:r>
            </a:p>
          </p:txBody>
        </p:sp>
        <p:sp>
          <p:nvSpPr>
            <p:cNvPr id="34824" name="Text Box 5"/>
            <p:cNvSpPr txBox="1">
              <a:spLocks noChangeArrowheads="1"/>
            </p:cNvSpPr>
            <p:nvPr/>
          </p:nvSpPr>
          <p:spPr bwMode="auto">
            <a:xfrm>
              <a:off x="2799" y="1736"/>
              <a:ext cx="508" cy="231"/>
            </a:xfrm>
            <a:prstGeom prst="rect">
              <a:avLst/>
            </a:prstGeom>
            <a:noFill/>
            <a:ln w="9525">
              <a:noFill/>
              <a:miter lim="800000"/>
              <a:headEnd/>
              <a:tailEnd/>
            </a:ln>
          </p:spPr>
          <p:txBody>
            <a:bodyPr wrap="none">
              <a:spAutoFit/>
            </a:bodyPr>
            <a:lstStyle/>
            <a:p>
              <a:pPr algn="ctr" eaLnBrk="0" hangingPunct="0"/>
              <a:r>
                <a:rPr lang="en-US" sz="1800" b="1"/>
                <a:t>Ready</a:t>
              </a:r>
            </a:p>
          </p:txBody>
        </p:sp>
        <p:sp>
          <p:nvSpPr>
            <p:cNvPr id="34825" name="Text Box 6"/>
            <p:cNvSpPr txBox="1">
              <a:spLocks noChangeArrowheads="1"/>
            </p:cNvSpPr>
            <p:nvPr/>
          </p:nvSpPr>
          <p:spPr bwMode="auto">
            <a:xfrm>
              <a:off x="4169" y="1736"/>
              <a:ext cx="736" cy="231"/>
            </a:xfrm>
            <a:prstGeom prst="rect">
              <a:avLst/>
            </a:prstGeom>
            <a:noFill/>
            <a:ln w="9525">
              <a:noFill/>
              <a:miter lim="800000"/>
              <a:headEnd/>
              <a:tailEnd/>
            </a:ln>
          </p:spPr>
          <p:txBody>
            <a:bodyPr wrap="none">
              <a:spAutoFit/>
            </a:bodyPr>
            <a:lstStyle/>
            <a:p>
              <a:pPr algn="ctr" eaLnBrk="0" hangingPunct="0"/>
              <a:r>
                <a:rPr lang="en-US" sz="1800" b="1"/>
                <a:t>Available </a:t>
              </a:r>
            </a:p>
          </p:txBody>
        </p:sp>
        <p:grpSp>
          <p:nvGrpSpPr>
            <p:cNvPr id="3" name="Group 41"/>
            <p:cNvGrpSpPr>
              <a:grpSpLocks/>
            </p:cNvGrpSpPr>
            <p:nvPr/>
          </p:nvGrpSpPr>
          <p:grpSpPr bwMode="auto">
            <a:xfrm>
              <a:off x="432" y="1824"/>
              <a:ext cx="5232" cy="2409"/>
              <a:chOff x="432" y="1815"/>
              <a:chExt cx="5232" cy="2409"/>
            </a:xfrm>
          </p:grpSpPr>
          <p:sp>
            <p:nvSpPr>
              <p:cNvPr id="34827" name="AutoShape 2"/>
              <p:cNvSpPr>
                <a:spLocks noChangeArrowheads="1"/>
              </p:cNvSpPr>
              <p:nvPr/>
            </p:nvSpPr>
            <p:spPr bwMode="auto">
              <a:xfrm>
                <a:off x="1662" y="2248"/>
                <a:ext cx="3796" cy="1967"/>
              </a:xfrm>
              <a:prstGeom prst="rightArrow">
                <a:avLst>
                  <a:gd name="adj1" fmla="val 76926"/>
                  <a:gd name="adj2" fmla="val 54831"/>
                </a:avLst>
              </a:prstGeom>
              <a:solidFill>
                <a:srgbClr val="FFFF99">
                  <a:alpha val="49019"/>
                </a:srgbClr>
              </a:solidFill>
              <a:ln w="9525" algn="ctr">
                <a:noFill/>
                <a:miter lim="800000"/>
                <a:headEnd/>
                <a:tailEnd/>
              </a:ln>
            </p:spPr>
            <p:txBody>
              <a:bodyPr wrap="none" anchor="ctr"/>
              <a:lstStyle/>
              <a:p>
                <a:endParaRPr lang="en-US" sz="3600">
                  <a:solidFill>
                    <a:schemeClr val="tx2"/>
                  </a:solidFill>
                  <a:latin typeface="Arial" pitchFamily="34" charset="0"/>
                </a:endParaRPr>
              </a:p>
            </p:txBody>
          </p:sp>
          <p:sp>
            <p:nvSpPr>
              <p:cNvPr id="34828" name="Text Box 3"/>
              <p:cNvSpPr txBox="1">
                <a:spLocks noChangeArrowheads="1"/>
              </p:cNvSpPr>
              <p:nvPr/>
            </p:nvSpPr>
            <p:spPr bwMode="auto">
              <a:xfrm>
                <a:off x="432" y="2175"/>
                <a:ext cx="1361" cy="1809"/>
              </a:xfrm>
              <a:prstGeom prst="rect">
                <a:avLst/>
              </a:prstGeom>
              <a:noFill/>
              <a:ln w="9525">
                <a:noFill/>
                <a:miter lim="800000"/>
                <a:headEnd/>
                <a:tailEnd/>
              </a:ln>
            </p:spPr>
            <p:txBody>
              <a:bodyPr>
                <a:spAutoFit/>
              </a:bodyPr>
              <a:lstStyle/>
              <a:p>
                <a:pPr marL="117475" indent="-117475" eaLnBrk="0" hangingPunct="0">
                  <a:lnSpc>
                    <a:spcPct val="130000"/>
                  </a:lnSpc>
                  <a:buFontTx/>
                  <a:buChar char="•"/>
                </a:pPr>
                <a:r>
                  <a:rPr lang="en-US"/>
                  <a:t> Man</a:t>
                </a:r>
              </a:p>
              <a:p>
                <a:pPr marL="117475" indent="-117475" eaLnBrk="0" hangingPunct="0">
                  <a:lnSpc>
                    <a:spcPct val="130000"/>
                  </a:lnSpc>
                  <a:buFontTx/>
                  <a:buChar char="•"/>
                </a:pPr>
                <a:r>
                  <a:rPr lang="en-US"/>
                  <a:t> Euip</a:t>
                </a:r>
              </a:p>
              <a:p>
                <a:pPr marL="117475" indent="-117475" eaLnBrk="0" hangingPunct="0">
                  <a:lnSpc>
                    <a:spcPct val="130000"/>
                  </a:lnSpc>
                  <a:buFontTx/>
                  <a:buChar char="•"/>
                </a:pPr>
                <a:r>
                  <a:rPr lang="en-US"/>
                  <a:t> Train</a:t>
                </a:r>
              </a:p>
              <a:p>
                <a:pPr marL="117475" indent="-117475" eaLnBrk="0" hangingPunct="0">
                  <a:lnSpc>
                    <a:spcPct val="130000"/>
                  </a:lnSpc>
                  <a:buFontTx/>
                  <a:buChar char="•"/>
                </a:pPr>
                <a:r>
                  <a:rPr lang="en-US"/>
                  <a:t> Sustain</a:t>
                </a:r>
              </a:p>
              <a:p>
                <a:pPr marL="117475" indent="-117475" eaLnBrk="0" hangingPunct="0">
                  <a:lnSpc>
                    <a:spcPct val="130000"/>
                  </a:lnSpc>
                  <a:buFontTx/>
                  <a:buChar char="•"/>
                </a:pPr>
                <a:r>
                  <a:rPr lang="en-US"/>
                  <a:t> Operate</a:t>
                </a:r>
              </a:p>
            </p:txBody>
          </p:sp>
          <p:sp>
            <p:nvSpPr>
              <p:cNvPr id="34829" name="Line 7"/>
              <p:cNvSpPr>
                <a:spLocks noChangeShapeType="1"/>
              </p:cNvSpPr>
              <p:nvPr/>
            </p:nvSpPr>
            <p:spPr bwMode="auto">
              <a:xfrm>
                <a:off x="2405" y="2366"/>
                <a:ext cx="0" cy="1770"/>
              </a:xfrm>
              <a:prstGeom prst="line">
                <a:avLst/>
              </a:prstGeom>
              <a:noFill/>
              <a:ln w="123825">
                <a:solidFill>
                  <a:srgbClr val="CCFFCC"/>
                </a:solidFill>
                <a:prstDash val="sysDot"/>
                <a:round/>
                <a:headEnd/>
                <a:tailEnd/>
              </a:ln>
            </p:spPr>
            <p:txBody>
              <a:bodyPr wrap="none" anchor="ctr"/>
              <a:lstStyle/>
              <a:p>
                <a:endParaRPr lang="en-US"/>
              </a:p>
            </p:txBody>
          </p:sp>
          <p:pic>
            <p:nvPicPr>
              <p:cNvPr id="34830" name="Picture 9" descr="MCj04103190000[1]"/>
              <p:cNvPicPr>
                <a:picLocks noChangeAspect="1" noChangeArrowheads="1"/>
              </p:cNvPicPr>
              <p:nvPr/>
            </p:nvPicPr>
            <p:blipFill>
              <a:blip r:embed="rId3" cstate="print"/>
              <a:srcRect/>
              <a:stretch>
                <a:fillRect/>
              </a:stretch>
            </p:blipFill>
            <p:spPr bwMode="auto">
              <a:xfrm flipH="1">
                <a:off x="2652" y="1815"/>
                <a:ext cx="1000" cy="433"/>
              </a:xfrm>
              <a:prstGeom prst="rect">
                <a:avLst/>
              </a:prstGeom>
              <a:noFill/>
              <a:ln w="9525">
                <a:noFill/>
                <a:miter lim="800000"/>
                <a:headEnd/>
                <a:tailEnd/>
              </a:ln>
            </p:spPr>
          </p:pic>
          <p:pic>
            <p:nvPicPr>
              <p:cNvPr id="34831" name="Picture 10" descr="MCj04103190000[1]"/>
              <p:cNvPicPr>
                <a:picLocks noChangeAspect="1" noChangeArrowheads="1"/>
              </p:cNvPicPr>
              <p:nvPr/>
            </p:nvPicPr>
            <p:blipFill>
              <a:blip r:embed="rId3" cstate="print"/>
              <a:srcRect/>
              <a:stretch>
                <a:fillRect/>
              </a:stretch>
            </p:blipFill>
            <p:spPr bwMode="auto">
              <a:xfrm flipH="1">
                <a:off x="1167" y="1815"/>
                <a:ext cx="1000" cy="433"/>
              </a:xfrm>
              <a:prstGeom prst="rect">
                <a:avLst/>
              </a:prstGeom>
              <a:noFill/>
              <a:ln w="9525">
                <a:noFill/>
                <a:miter lim="800000"/>
                <a:headEnd/>
                <a:tailEnd/>
              </a:ln>
            </p:spPr>
          </p:pic>
          <p:pic>
            <p:nvPicPr>
              <p:cNvPr id="34832" name="Picture 11" descr="MCj04103190000[1]"/>
              <p:cNvPicPr>
                <a:picLocks noChangeAspect="1" noChangeArrowheads="1"/>
              </p:cNvPicPr>
              <p:nvPr/>
            </p:nvPicPr>
            <p:blipFill>
              <a:blip r:embed="rId3" cstate="print"/>
              <a:srcRect/>
              <a:stretch>
                <a:fillRect/>
              </a:stretch>
            </p:blipFill>
            <p:spPr bwMode="auto">
              <a:xfrm flipH="1">
                <a:off x="4128" y="1815"/>
                <a:ext cx="1000" cy="433"/>
              </a:xfrm>
              <a:prstGeom prst="rect">
                <a:avLst/>
              </a:prstGeom>
              <a:noFill/>
              <a:ln w="9525">
                <a:noFill/>
                <a:miter lim="800000"/>
                <a:headEnd/>
                <a:tailEnd/>
              </a:ln>
            </p:spPr>
          </p:pic>
          <p:sp>
            <p:nvSpPr>
              <p:cNvPr id="34833" name="Line 12"/>
              <p:cNvSpPr>
                <a:spLocks noChangeShapeType="1"/>
              </p:cNvSpPr>
              <p:nvPr/>
            </p:nvSpPr>
            <p:spPr bwMode="auto">
              <a:xfrm>
                <a:off x="3890" y="2366"/>
                <a:ext cx="41" cy="1770"/>
              </a:xfrm>
              <a:prstGeom prst="line">
                <a:avLst/>
              </a:prstGeom>
              <a:noFill/>
              <a:ln w="123825">
                <a:solidFill>
                  <a:srgbClr val="CCFFCC"/>
                </a:solidFill>
                <a:prstDash val="sysDot"/>
                <a:round/>
                <a:headEnd/>
                <a:tailEnd/>
              </a:ln>
            </p:spPr>
            <p:txBody>
              <a:bodyPr wrap="none" anchor="ctr"/>
              <a:lstStyle/>
              <a:p>
                <a:endParaRPr lang="en-US"/>
              </a:p>
            </p:txBody>
          </p:sp>
          <p:sp>
            <p:nvSpPr>
              <p:cNvPr id="34834" name="AutoShape 13"/>
              <p:cNvSpPr>
                <a:spLocks noChangeArrowheads="1"/>
              </p:cNvSpPr>
              <p:nvPr/>
            </p:nvSpPr>
            <p:spPr bwMode="auto">
              <a:xfrm>
                <a:off x="2198" y="2011"/>
                <a:ext cx="331" cy="197"/>
              </a:xfrm>
              <a:prstGeom prst="rightArrow">
                <a:avLst>
                  <a:gd name="adj1" fmla="val 50000"/>
                  <a:gd name="adj2" fmla="val 42005"/>
                </a:avLst>
              </a:prstGeom>
              <a:solidFill>
                <a:srgbClr val="669900"/>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sp>
            <p:nvSpPr>
              <p:cNvPr id="34835" name="AutoShape 14"/>
              <p:cNvSpPr>
                <a:spLocks noChangeArrowheads="1"/>
              </p:cNvSpPr>
              <p:nvPr/>
            </p:nvSpPr>
            <p:spPr bwMode="auto">
              <a:xfrm>
                <a:off x="3725" y="2011"/>
                <a:ext cx="330" cy="197"/>
              </a:xfrm>
              <a:prstGeom prst="rightArrow">
                <a:avLst>
                  <a:gd name="adj1" fmla="val 50000"/>
                  <a:gd name="adj2" fmla="val 41878"/>
                </a:avLst>
              </a:prstGeom>
              <a:solidFill>
                <a:srgbClr val="669900"/>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sp>
            <p:nvSpPr>
              <p:cNvPr id="34836" name="AutoShape 15"/>
              <p:cNvSpPr>
                <a:spLocks noChangeArrowheads="1"/>
              </p:cNvSpPr>
              <p:nvPr/>
            </p:nvSpPr>
            <p:spPr bwMode="auto">
              <a:xfrm>
                <a:off x="5210" y="2011"/>
                <a:ext cx="330" cy="197"/>
              </a:xfrm>
              <a:prstGeom prst="rightArrow">
                <a:avLst>
                  <a:gd name="adj1" fmla="val 50000"/>
                  <a:gd name="adj2" fmla="val 41878"/>
                </a:avLst>
              </a:prstGeom>
              <a:solidFill>
                <a:srgbClr val="669900"/>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sp>
            <p:nvSpPr>
              <p:cNvPr id="34837" name="AutoShape 16"/>
              <p:cNvSpPr>
                <a:spLocks noChangeArrowheads="1"/>
              </p:cNvSpPr>
              <p:nvPr/>
            </p:nvSpPr>
            <p:spPr bwMode="auto">
              <a:xfrm>
                <a:off x="755" y="2011"/>
                <a:ext cx="330" cy="197"/>
              </a:xfrm>
              <a:prstGeom prst="rightArrow">
                <a:avLst>
                  <a:gd name="adj1" fmla="val 50000"/>
                  <a:gd name="adj2" fmla="val 41878"/>
                </a:avLst>
              </a:prstGeom>
              <a:solidFill>
                <a:srgbClr val="669900"/>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sp>
            <p:nvSpPr>
              <p:cNvPr id="34838" name="Text Box 17"/>
              <p:cNvSpPr txBox="1">
                <a:spLocks noChangeArrowheads="1"/>
              </p:cNvSpPr>
              <p:nvPr/>
            </p:nvSpPr>
            <p:spPr bwMode="auto">
              <a:xfrm>
                <a:off x="1662" y="2287"/>
                <a:ext cx="4002" cy="1937"/>
              </a:xfrm>
              <a:prstGeom prst="rect">
                <a:avLst/>
              </a:prstGeom>
              <a:noFill/>
              <a:ln w="9525" algn="ctr">
                <a:noFill/>
                <a:miter lim="800000"/>
                <a:headEnd/>
                <a:tailEnd/>
              </a:ln>
            </p:spPr>
            <p:txBody>
              <a:bodyPr>
                <a:spAutoFit/>
              </a:bodyPr>
              <a:lstStyle/>
              <a:p>
                <a:r>
                  <a:rPr lang="en-US" sz="1600" b="1" dirty="0">
                    <a:solidFill>
                      <a:schemeClr val="tx2"/>
                    </a:solidFill>
                    <a:latin typeface="Arial" pitchFamily="34" charset="0"/>
                  </a:rPr>
                  <a:t>- </a:t>
                </a:r>
                <a:r>
                  <a:rPr lang="en-US" sz="1200" b="1" dirty="0">
                    <a:solidFill>
                      <a:schemeClr val="tx2"/>
                    </a:solidFill>
                    <a:latin typeface="Arial" pitchFamily="34" charset="0"/>
                  </a:rPr>
                  <a:t>HQDA</a:t>
                </a:r>
              </a:p>
              <a:p>
                <a:r>
                  <a:rPr lang="en-US" sz="1200" b="1" dirty="0">
                    <a:solidFill>
                      <a:schemeClr val="tx2"/>
                    </a:solidFill>
                    <a:latin typeface="Arial" pitchFamily="34" charset="0"/>
                  </a:rPr>
                  <a:t>     - IMCOM / REGION</a:t>
                </a:r>
              </a:p>
              <a:p>
                <a:r>
                  <a:rPr lang="en-US" sz="1200" b="1" dirty="0">
                    <a:solidFill>
                      <a:schemeClr val="tx2"/>
                    </a:solidFill>
                    <a:latin typeface="Arial" pitchFamily="34" charset="0"/>
                  </a:rPr>
                  <a:t>           - GARRISON</a:t>
                </a:r>
              </a:p>
              <a:p>
                <a:pPr marL="1143000" lvl="2" indent="-228600">
                  <a:buFontTx/>
                  <a:buChar char="•"/>
                </a:pPr>
                <a:r>
                  <a:rPr lang="en-US" sz="1200" b="1" dirty="0">
                    <a:solidFill>
                      <a:schemeClr val="tx2"/>
                    </a:solidFill>
                    <a:latin typeface="Arial" pitchFamily="34" charset="0"/>
                  </a:rPr>
                  <a:t>Population Shifts (Deployments, Training, Etc.)</a:t>
                </a:r>
              </a:p>
              <a:p>
                <a:pPr marL="1143000" lvl="2" indent="-228600">
                  <a:buFontTx/>
                  <a:buChar char="•"/>
                </a:pPr>
                <a:r>
                  <a:rPr lang="en-US" sz="1200" b="1" dirty="0">
                    <a:solidFill>
                      <a:schemeClr val="tx2"/>
                    </a:solidFill>
                    <a:latin typeface="Arial" pitchFamily="34" charset="0"/>
                  </a:rPr>
                  <a:t>Family Programs</a:t>
                </a:r>
              </a:p>
              <a:p>
                <a:pPr marL="1143000" lvl="2" indent="-228600">
                  <a:buFontTx/>
                  <a:buChar char="•"/>
                </a:pPr>
                <a:r>
                  <a:rPr lang="en-US" sz="1200" b="1" dirty="0">
                    <a:solidFill>
                      <a:schemeClr val="tx2"/>
                    </a:solidFill>
                    <a:latin typeface="Arial" pitchFamily="34" charset="0"/>
                  </a:rPr>
                  <a:t>Facilities Utilization</a:t>
                </a:r>
              </a:p>
              <a:p>
                <a:pPr marL="1143000" lvl="2" indent="-228600">
                  <a:buFontTx/>
                  <a:buChar char="•"/>
                </a:pPr>
                <a:r>
                  <a:rPr lang="en-US" sz="1200" b="1" dirty="0">
                    <a:solidFill>
                      <a:schemeClr val="tx2"/>
                    </a:solidFill>
                    <a:latin typeface="Arial" pitchFamily="34" charset="0"/>
                  </a:rPr>
                  <a:t>Maintenance &amp; Repair</a:t>
                </a:r>
              </a:p>
              <a:p>
                <a:pPr marL="1143000" lvl="2" indent="-228600">
                  <a:buFontTx/>
                  <a:buChar char="•"/>
                </a:pPr>
                <a:r>
                  <a:rPr lang="en-US" sz="1200" b="1" dirty="0">
                    <a:solidFill>
                      <a:schemeClr val="tx2"/>
                    </a:solidFill>
                    <a:latin typeface="Arial" pitchFamily="34" charset="0"/>
                  </a:rPr>
                  <a:t>Etc. ..</a:t>
                </a:r>
              </a:p>
              <a:p>
                <a:pPr>
                  <a:buFont typeface="Arial" pitchFamily="34" charset="0"/>
                  <a:buChar char="–"/>
                </a:pPr>
                <a:r>
                  <a:rPr lang="en-US" sz="1200" b="1" dirty="0">
                    <a:solidFill>
                      <a:schemeClr val="tx2"/>
                    </a:solidFill>
                    <a:latin typeface="Arial" pitchFamily="34" charset="0"/>
                  </a:rPr>
                  <a:t> TRADOC</a:t>
                </a:r>
              </a:p>
              <a:p>
                <a:pPr lvl="1">
                  <a:buFont typeface="Arial" pitchFamily="34" charset="0"/>
                  <a:buChar char="–"/>
                </a:pPr>
                <a:r>
                  <a:rPr lang="en-US" sz="1200" b="1" dirty="0">
                    <a:solidFill>
                      <a:schemeClr val="tx2"/>
                    </a:solidFill>
                    <a:latin typeface="Arial" pitchFamily="34" charset="0"/>
                  </a:rPr>
                  <a:t> Infantry School</a:t>
                </a:r>
              </a:p>
              <a:p>
                <a:pPr marL="1143000" lvl="2" indent="-228600">
                  <a:buFontTx/>
                  <a:buChar char="•"/>
                </a:pPr>
                <a:r>
                  <a:rPr lang="en-US" sz="1200" b="1" dirty="0">
                    <a:solidFill>
                      <a:schemeClr val="tx2"/>
                    </a:solidFill>
                    <a:latin typeface="Arial" pitchFamily="34" charset="0"/>
                  </a:rPr>
                  <a:t>Course ABC</a:t>
                </a:r>
              </a:p>
              <a:p>
                <a:pPr marL="1143000" lvl="2" indent="-228600">
                  <a:buFontTx/>
                  <a:buChar char="•"/>
                </a:pPr>
                <a:r>
                  <a:rPr lang="en-US" sz="1200" b="1" dirty="0">
                    <a:solidFill>
                      <a:schemeClr val="tx2"/>
                    </a:solidFill>
                    <a:latin typeface="Arial" pitchFamily="34" charset="0"/>
                  </a:rPr>
                  <a:t>Course XYZ</a:t>
                </a:r>
              </a:p>
              <a:p>
                <a:pPr lvl="1">
                  <a:buFont typeface="Arial" pitchFamily="34" charset="0"/>
                  <a:buChar char="–"/>
                </a:pPr>
                <a:r>
                  <a:rPr lang="en-US" sz="1200" b="1" dirty="0">
                    <a:solidFill>
                      <a:schemeClr val="tx2"/>
                    </a:solidFill>
                    <a:latin typeface="Arial" pitchFamily="34" charset="0"/>
                  </a:rPr>
                  <a:t> National Training Center</a:t>
                </a:r>
              </a:p>
              <a:p>
                <a:pPr marL="1143000" lvl="2" indent="-228600">
                  <a:buFontTx/>
                  <a:buChar char="•"/>
                </a:pPr>
                <a:r>
                  <a:rPr lang="en-US" sz="1200" b="1" dirty="0">
                    <a:solidFill>
                      <a:schemeClr val="tx2"/>
                    </a:solidFill>
                    <a:latin typeface="Arial" pitchFamily="34" charset="0"/>
                  </a:rPr>
                  <a:t>Event 123</a:t>
                </a:r>
              </a:p>
              <a:p>
                <a:pPr marL="1143000" lvl="2" indent="-228600">
                  <a:buFontTx/>
                  <a:buChar char="•"/>
                </a:pPr>
                <a:r>
                  <a:rPr lang="en-US" sz="1200" b="1" dirty="0">
                    <a:solidFill>
                      <a:schemeClr val="tx2"/>
                    </a:solidFill>
                    <a:latin typeface="Arial" pitchFamily="34" charset="0"/>
                  </a:rPr>
                  <a:t>Event 456</a:t>
                </a:r>
              </a:p>
              <a:p>
                <a:pPr marL="1143000" lvl="2" indent="-228600">
                  <a:buFontTx/>
                  <a:buChar char="•"/>
                </a:pPr>
                <a:r>
                  <a:rPr lang="en-US" sz="1200" b="1" dirty="0">
                    <a:solidFill>
                      <a:schemeClr val="tx2"/>
                    </a:solidFill>
                    <a:latin typeface="Arial" pitchFamily="34" charset="0"/>
                  </a:rPr>
                  <a:t>Etc…</a:t>
                </a:r>
              </a:p>
            </p:txBody>
          </p:sp>
          <p:sp>
            <p:nvSpPr>
              <p:cNvPr id="34839" name="AutoShape 18"/>
              <p:cNvSpPr>
                <a:spLocks/>
              </p:cNvSpPr>
              <p:nvPr/>
            </p:nvSpPr>
            <p:spPr bwMode="auto">
              <a:xfrm>
                <a:off x="1373" y="2405"/>
                <a:ext cx="289" cy="1416"/>
              </a:xfrm>
              <a:prstGeom prst="rightBrace">
                <a:avLst>
                  <a:gd name="adj1" fmla="val 36294"/>
                  <a:gd name="adj2" fmla="val 50000"/>
                </a:avLst>
              </a:prstGeom>
              <a:noFill/>
              <a:ln w="28575">
                <a:solidFill>
                  <a:schemeClr val="tx1"/>
                </a:solidFill>
                <a:round/>
                <a:headEnd/>
                <a:tailEnd type="triangle" w="med" len="med"/>
              </a:ln>
            </p:spPr>
            <p:txBody>
              <a:bodyPr wrap="none" anchor="ctr"/>
              <a:lstStyle/>
              <a:p>
                <a:pPr algn="ctr">
                  <a:buClr>
                    <a:schemeClr val="tx1"/>
                  </a:buClr>
                </a:pPr>
                <a:endParaRPr lang="en-US" sz="3200" b="1">
                  <a:latin typeface="Arial" pitchFamily="34" charset="0"/>
                </a:endParaRPr>
              </a:p>
            </p:txBody>
          </p:sp>
        </p:grpSp>
      </p:grpSp>
      <p:sp>
        <p:nvSpPr>
          <p:cNvPr id="25"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33</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220629"/>
                                        </p:tgtEl>
                                        <p:attrNameLst>
                                          <p:attrName>style.visibility</p:attrName>
                                        </p:attrNameLst>
                                      </p:cBhvr>
                                      <p:to>
                                        <p:strVal val="visible"/>
                                      </p:to>
                                    </p:set>
                                    <p:anim calcmode="lin" valueType="num">
                                      <p:cBhvr additive="base">
                                        <p:cTn id="7" dur="1000" fill="hold"/>
                                        <p:tgtEl>
                                          <p:spTgt spid="1220629"/>
                                        </p:tgtEl>
                                        <p:attrNameLst>
                                          <p:attrName>ppt_x</p:attrName>
                                        </p:attrNameLst>
                                      </p:cBhvr>
                                      <p:tavLst>
                                        <p:tav tm="0">
                                          <p:val>
                                            <p:strVal val="0-#ppt_w/2"/>
                                          </p:val>
                                        </p:tav>
                                        <p:tav tm="100000">
                                          <p:val>
                                            <p:strVal val="#ppt_x"/>
                                          </p:val>
                                        </p:tav>
                                      </p:tavLst>
                                    </p:anim>
                                    <p:anim calcmode="lin" valueType="num">
                                      <p:cBhvr additive="base">
                                        <p:cTn id="8" dur="1000" fill="hold"/>
                                        <p:tgtEl>
                                          <p:spTgt spid="122062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1000" fill="hold"/>
                                        <p:tgtEl>
                                          <p:spTgt spid="2"/>
                                        </p:tgtEl>
                                        <p:attrNameLst>
                                          <p:attrName>ppt_x</p:attrName>
                                        </p:attrNameLst>
                                      </p:cBhvr>
                                      <p:tavLst>
                                        <p:tav tm="0">
                                          <p:val>
                                            <p:strVal val="#ppt_x"/>
                                          </p:val>
                                        </p:tav>
                                        <p:tav tm="100000">
                                          <p:val>
                                            <p:strVal val="#ppt_x"/>
                                          </p:val>
                                        </p:tav>
                                      </p:tavLst>
                                    </p:anim>
                                    <p:anim calcmode="lin" valueType="num">
                                      <p:cBhvr additive="base">
                                        <p:cTn id="14"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06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1: Wrap-Up</a:t>
            </a:r>
          </a:p>
        </p:txBody>
      </p:sp>
      <p:sp>
        <p:nvSpPr>
          <p:cNvPr id="18435" name="Rectangle 3"/>
          <p:cNvSpPr>
            <a:spLocks noGrp="1" noChangeArrowheads="1"/>
          </p:cNvSpPr>
          <p:nvPr>
            <p:ph type="body" idx="4294967295"/>
          </p:nvPr>
        </p:nvSpPr>
        <p:spPr bwMode="auto">
          <a:xfrm>
            <a:off x="431800" y="1270000"/>
            <a:ext cx="8255000" cy="5130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400" dirty="0" smtClean="0"/>
              <a:t>Many different requests for Cost information</a:t>
            </a:r>
          </a:p>
          <a:p>
            <a:pPr eaLnBrk="1" hangingPunct="1">
              <a:lnSpc>
                <a:spcPct val="90000"/>
              </a:lnSpc>
            </a:pPr>
            <a:r>
              <a:rPr lang="en-US" sz="2400" b="1" i="1" dirty="0" smtClean="0"/>
              <a:t>Cost</a:t>
            </a:r>
            <a:r>
              <a:rPr lang="en-US" sz="2400" dirty="0" smtClean="0"/>
              <a:t> is the value of money for resources that have been consumed to produce something </a:t>
            </a:r>
          </a:p>
          <a:p>
            <a:pPr>
              <a:lnSpc>
                <a:spcPct val="105000"/>
              </a:lnSpc>
            </a:pPr>
            <a:r>
              <a:rPr lang="en-US" sz="2400" b="1" dirty="0" smtClean="0">
                <a:solidFill>
                  <a:schemeClr val="tx2"/>
                </a:solidFill>
              </a:rPr>
              <a:t>Cost Management </a:t>
            </a:r>
            <a:r>
              <a:rPr lang="en-US" sz="2400" dirty="0" smtClean="0">
                <a:solidFill>
                  <a:schemeClr val="tx2"/>
                </a:solidFill>
              </a:rPr>
              <a:t>is managing business operations </a:t>
            </a:r>
            <a:r>
              <a:rPr lang="en-US" sz="2400" b="1" i="1" dirty="0" smtClean="0">
                <a:solidFill>
                  <a:srgbClr val="000099"/>
                </a:solidFill>
              </a:rPr>
              <a:t>Efficiently</a:t>
            </a:r>
            <a:r>
              <a:rPr lang="en-US" sz="2400" b="1" dirty="0" smtClean="0">
                <a:solidFill>
                  <a:schemeClr val="tx2"/>
                </a:solidFill>
              </a:rPr>
              <a:t> &amp;</a:t>
            </a:r>
            <a:r>
              <a:rPr lang="en-US" sz="2400" b="1" i="1" dirty="0" smtClean="0">
                <a:solidFill>
                  <a:srgbClr val="000099"/>
                </a:solidFill>
              </a:rPr>
              <a:t> Effectively</a:t>
            </a:r>
            <a:r>
              <a:rPr lang="en-US" sz="2400" b="1" dirty="0" smtClean="0">
                <a:solidFill>
                  <a:schemeClr val="tx2"/>
                </a:solidFill>
              </a:rPr>
              <a:t> </a:t>
            </a:r>
            <a:r>
              <a:rPr lang="en-US" sz="2400" dirty="0" smtClean="0">
                <a:solidFill>
                  <a:schemeClr val="tx2"/>
                </a:solidFill>
              </a:rPr>
              <a:t>through the accurate Measurement &amp; Thorough</a:t>
            </a:r>
            <a:r>
              <a:rPr lang="en-US" sz="2400" b="1" dirty="0" smtClean="0">
                <a:solidFill>
                  <a:schemeClr val="tx2"/>
                </a:solidFill>
              </a:rPr>
              <a:t> </a:t>
            </a:r>
            <a:r>
              <a:rPr lang="en-US" sz="2400" b="1" i="1" dirty="0" smtClean="0">
                <a:solidFill>
                  <a:srgbClr val="000099"/>
                </a:solidFill>
              </a:rPr>
              <a:t>Understanding of the</a:t>
            </a:r>
            <a:r>
              <a:rPr lang="en-US" sz="2400" b="1" dirty="0" smtClean="0">
                <a:solidFill>
                  <a:schemeClr val="tx2"/>
                </a:solidFill>
              </a:rPr>
              <a:t> </a:t>
            </a:r>
            <a:r>
              <a:rPr lang="en-US" sz="2400" b="1" i="1" dirty="0" smtClean="0">
                <a:solidFill>
                  <a:srgbClr val="000099"/>
                </a:solidFill>
              </a:rPr>
              <a:t>"Full Cost"</a:t>
            </a:r>
            <a:r>
              <a:rPr lang="en-US" sz="2400" b="1" dirty="0" smtClean="0">
                <a:solidFill>
                  <a:schemeClr val="tx2"/>
                </a:solidFill>
              </a:rPr>
              <a:t> </a:t>
            </a:r>
            <a:r>
              <a:rPr lang="en-US" sz="2400" dirty="0" smtClean="0">
                <a:solidFill>
                  <a:schemeClr val="tx2"/>
                </a:solidFill>
              </a:rPr>
              <a:t>of an organization's business processes, products &amp; services in order to provide the </a:t>
            </a:r>
            <a:r>
              <a:rPr lang="en-US" sz="2400" b="1" i="1" dirty="0" smtClean="0">
                <a:solidFill>
                  <a:srgbClr val="000099"/>
                </a:solidFill>
              </a:rPr>
              <a:t>Best Value</a:t>
            </a:r>
            <a:r>
              <a:rPr lang="en-US" sz="2400" b="1" dirty="0" smtClean="0">
                <a:solidFill>
                  <a:schemeClr val="tx2"/>
                </a:solidFill>
              </a:rPr>
              <a:t> </a:t>
            </a:r>
            <a:r>
              <a:rPr lang="en-US" sz="2400" dirty="0" smtClean="0">
                <a:solidFill>
                  <a:schemeClr val="tx2"/>
                </a:solidFill>
              </a:rPr>
              <a:t>to</a:t>
            </a:r>
            <a:r>
              <a:rPr lang="en-US" sz="2400" b="1" dirty="0" smtClean="0">
                <a:solidFill>
                  <a:schemeClr val="tx2"/>
                </a:solidFill>
              </a:rPr>
              <a:t> </a:t>
            </a:r>
            <a:r>
              <a:rPr lang="en-US" sz="2400" b="1" i="1" dirty="0" smtClean="0">
                <a:solidFill>
                  <a:srgbClr val="000099"/>
                </a:solidFill>
              </a:rPr>
              <a:t>Customers</a:t>
            </a:r>
            <a:endParaRPr lang="en-US" sz="2400" b="1" dirty="0" smtClean="0">
              <a:solidFill>
                <a:schemeClr val="tx2"/>
              </a:solidFill>
            </a:endParaRPr>
          </a:p>
          <a:p>
            <a:pPr eaLnBrk="1" hangingPunct="1">
              <a:lnSpc>
                <a:spcPct val="90000"/>
              </a:lnSpc>
            </a:pPr>
            <a:r>
              <a:rPr lang="en-US" sz="2400" dirty="0" smtClean="0"/>
              <a:t>The Army Cost Framework focuses on the Army product of BCT and supporting products/services</a:t>
            </a:r>
          </a:p>
          <a:p>
            <a:pPr lvl="1" eaLnBrk="1" hangingPunct="1">
              <a:lnSpc>
                <a:spcPct val="90000"/>
              </a:lnSpc>
              <a:buFontTx/>
              <a:buNone/>
            </a:pPr>
            <a:endParaRPr lang="en-US" sz="2400" i="1" dirty="0" smtClean="0"/>
          </a:p>
        </p:txBody>
      </p:sp>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mtClean="0"/>
              <a:t>Lesson 2: Cost Culture</a:t>
            </a:r>
          </a:p>
        </p:txBody>
      </p:sp>
      <p:sp>
        <p:nvSpPr>
          <p:cNvPr id="35843" name="Rectangle 3"/>
          <p:cNvSpPr>
            <a:spLocks noGrp="1" noChangeArrowheads="1"/>
          </p:cNvSpPr>
          <p:nvPr>
            <p:ph type="body" idx="1"/>
          </p:nvPr>
        </p:nvSpPr>
        <p:spPr bwMode="auto">
          <a:xfrm>
            <a:off x="457200" y="1676400"/>
            <a:ext cx="8229600" cy="3581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dirty="0" smtClean="0"/>
              <a:t>Objective(s):</a:t>
            </a:r>
          </a:p>
          <a:p>
            <a:pPr eaLnBrk="1" hangingPunct="1"/>
            <a:r>
              <a:rPr lang="en-US" dirty="0" smtClean="0"/>
              <a:t> Understand the level of effort for deploying cost awareness throughout the Army, i.e. generating a Cost Culture </a:t>
            </a:r>
          </a:p>
        </p:txBody>
      </p:sp>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2210" name="Rectangle 2"/>
          <p:cNvSpPr>
            <a:spLocks noChangeArrowheads="1"/>
          </p:cNvSpPr>
          <p:nvPr/>
        </p:nvSpPr>
        <p:spPr bwMode="auto">
          <a:xfrm>
            <a:off x="381000" y="1219200"/>
            <a:ext cx="8382000" cy="3785652"/>
          </a:xfrm>
          <a:prstGeom prst="rect">
            <a:avLst/>
          </a:prstGeom>
          <a:noFill/>
          <a:ln w="9525">
            <a:noFill/>
            <a:miter lim="800000"/>
            <a:headEnd/>
            <a:tailEnd/>
          </a:ln>
          <a:effectLst/>
        </p:spPr>
        <p:txBody>
          <a:bodyPr wrap="square">
            <a:spAutoFit/>
          </a:bodyPr>
          <a:lstStyle/>
          <a:p>
            <a:pPr marL="228600" indent="-228600">
              <a:buFontTx/>
              <a:buChar char="•"/>
              <a:tabLst>
                <a:tab pos="228600" algn="l"/>
              </a:tabLst>
              <a:defRPr/>
            </a:pPr>
            <a:r>
              <a:rPr lang="en-US" sz="2400" b="1" dirty="0" smtClean="0">
                <a:latin typeface="Arial" pitchFamily="34" charset="0"/>
                <a:cs typeface="+mn-cs"/>
              </a:rPr>
              <a:t>Comprises </a:t>
            </a:r>
            <a:r>
              <a:rPr lang="en-US" sz="2400" b="1" dirty="0">
                <a:latin typeface="Arial" pitchFamily="34" charset="0"/>
                <a:cs typeface="+mn-cs"/>
              </a:rPr>
              <a:t>the Attitudes, Experiences, Beliefs &amp; Values of an Organization</a:t>
            </a:r>
          </a:p>
          <a:p>
            <a:pPr marL="228600" indent="-228600">
              <a:tabLst>
                <a:tab pos="228600" algn="l"/>
              </a:tabLst>
              <a:defRPr/>
            </a:pPr>
            <a:endParaRPr lang="en-US" sz="2400" b="1" dirty="0">
              <a:latin typeface="Arial" pitchFamily="34" charset="0"/>
              <a:cs typeface="+mn-cs"/>
            </a:endParaRPr>
          </a:p>
          <a:p>
            <a:pPr marL="228600" indent="-228600">
              <a:buFontTx/>
              <a:buChar char="•"/>
              <a:tabLst>
                <a:tab pos="228600" algn="l"/>
              </a:tabLst>
              <a:defRPr/>
            </a:pPr>
            <a:r>
              <a:rPr lang="en-US" sz="2400" b="1" dirty="0">
                <a:latin typeface="Arial" pitchFamily="34" charset="0"/>
                <a:cs typeface="+mn-cs"/>
              </a:rPr>
              <a:t>A Shared Behavior by People &amp; Groups in an Organization</a:t>
            </a:r>
          </a:p>
          <a:p>
            <a:pPr marL="228600" indent="-228600">
              <a:tabLst>
                <a:tab pos="228600" algn="l"/>
              </a:tabLst>
              <a:defRPr/>
            </a:pPr>
            <a:endParaRPr lang="en-US" sz="2400" b="1" dirty="0">
              <a:latin typeface="Arial" pitchFamily="34" charset="0"/>
              <a:cs typeface="+mn-cs"/>
            </a:endParaRPr>
          </a:p>
          <a:p>
            <a:pPr marL="228600" indent="-228600">
              <a:buFontTx/>
              <a:buChar char="•"/>
              <a:tabLst>
                <a:tab pos="228600" algn="l"/>
              </a:tabLst>
              <a:defRPr/>
            </a:pPr>
            <a:r>
              <a:rPr lang="en-US" sz="2400" b="1" dirty="0">
                <a:latin typeface="Arial" pitchFamily="34" charset="0"/>
                <a:cs typeface="+mn-cs"/>
              </a:rPr>
              <a:t>Most Experts Agree that it is the Shared “Taken-For-Granted” Assumptions, Beliefs, Values, Expectations &amp; Rules that Members of a Work Unit Team or a Corporate Organization Hold  </a:t>
            </a:r>
          </a:p>
        </p:txBody>
      </p:sp>
      <p:grpSp>
        <p:nvGrpSpPr>
          <p:cNvPr id="2" name="Group 3"/>
          <p:cNvGrpSpPr>
            <a:grpSpLocks/>
          </p:cNvGrpSpPr>
          <p:nvPr/>
        </p:nvGrpSpPr>
        <p:grpSpPr bwMode="auto">
          <a:xfrm>
            <a:off x="685800" y="5105400"/>
            <a:ext cx="7772400" cy="1219200"/>
            <a:chOff x="432" y="3360"/>
            <a:chExt cx="4704" cy="768"/>
          </a:xfrm>
        </p:grpSpPr>
        <p:sp>
          <p:nvSpPr>
            <p:cNvPr id="36871" name="Rectangle 4"/>
            <p:cNvSpPr>
              <a:spLocks noChangeArrowheads="1"/>
            </p:cNvSpPr>
            <p:nvPr/>
          </p:nvSpPr>
          <p:spPr bwMode="auto">
            <a:xfrm>
              <a:off x="432" y="3360"/>
              <a:ext cx="4704" cy="768"/>
            </a:xfrm>
            <a:prstGeom prst="rect">
              <a:avLst/>
            </a:prstGeom>
            <a:solidFill>
              <a:srgbClr val="FFCC00"/>
            </a:solidFill>
            <a:ln w="9525">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sp>
          <p:nvSpPr>
            <p:cNvPr id="36872" name="Text Box 5"/>
            <p:cNvSpPr txBox="1">
              <a:spLocks noChangeArrowheads="1"/>
            </p:cNvSpPr>
            <p:nvPr/>
          </p:nvSpPr>
          <p:spPr bwMode="auto">
            <a:xfrm>
              <a:off x="480" y="3449"/>
              <a:ext cx="4608" cy="634"/>
            </a:xfrm>
            <a:prstGeom prst="rect">
              <a:avLst/>
            </a:prstGeom>
            <a:noFill/>
            <a:ln w="9525">
              <a:noFill/>
              <a:miter lim="800000"/>
              <a:headEnd/>
              <a:tailEnd/>
            </a:ln>
          </p:spPr>
          <p:txBody>
            <a:bodyPr>
              <a:spAutoFit/>
            </a:bodyPr>
            <a:lstStyle/>
            <a:p>
              <a:r>
                <a:rPr lang="en-US" sz="2000" b="1">
                  <a:latin typeface="Arial" pitchFamily="34" charset="0"/>
                </a:rPr>
                <a:t>A Cost Culture is the Cultural Shift from “Accomplish the Mission at Any Cost” to “Accomplish the Mission Considering Cost”</a:t>
              </a:r>
            </a:p>
          </p:txBody>
        </p:sp>
      </p:grpSp>
      <p:sp>
        <p:nvSpPr>
          <p:cNvPr id="36868" name="Rectangle 6"/>
          <p:cNvSpPr>
            <a:spLocks noChangeArrowheads="1"/>
          </p:cNvSpPr>
          <p:nvPr/>
        </p:nvSpPr>
        <p:spPr bwMode="auto">
          <a:xfrm>
            <a:off x="1219200" y="228600"/>
            <a:ext cx="6705600" cy="838200"/>
          </a:xfrm>
          <a:prstGeom prst="rect">
            <a:avLst/>
          </a:prstGeom>
          <a:noFill/>
          <a:ln w="9525">
            <a:noFill/>
            <a:miter lim="800000"/>
            <a:headEnd/>
            <a:tailEnd/>
          </a:ln>
        </p:spPr>
        <p:txBody>
          <a:bodyPr lIns="274320" tIns="0" rIns="182880" bIns="0"/>
          <a:lstStyle/>
          <a:p>
            <a:pPr algn="ctr"/>
            <a:r>
              <a:rPr lang="en-US" sz="4000" b="1">
                <a:latin typeface="Arial" pitchFamily="34" charset="0"/>
              </a:rPr>
              <a:t>What is a Cost Culture?</a:t>
            </a:r>
          </a:p>
        </p:txBody>
      </p:sp>
      <p:sp>
        <p:nvSpPr>
          <p:cNvPr id="10"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62000" y="4373563"/>
            <a:ext cx="7772400" cy="2332037"/>
          </a:xfrm>
          <a:prstGeom prst="rect">
            <a:avLst/>
          </a:prstGeom>
          <a:noFill/>
          <a:ln w="9525">
            <a:noFill/>
            <a:miter lim="800000"/>
            <a:headEnd/>
            <a:tailEnd/>
          </a:ln>
        </p:spPr>
        <p:txBody>
          <a:bodyPr tIns="0" bIns="0" anchor="ctr">
            <a:spAutoFit/>
          </a:bodyPr>
          <a:lstStyle/>
          <a:p>
            <a:pPr marL="285750" indent="-285750">
              <a:spcAft>
                <a:spcPct val="25000"/>
              </a:spcAft>
              <a:buFontTx/>
              <a:buChar char="•"/>
            </a:pPr>
            <a:r>
              <a:rPr lang="en-US" sz="2000" b="1">
                <a:solidFill>
                  <a:srgbClr val="006600"/>
                </a:solidFill>
                <a:latin typeface="Arial" pitchFamily="34" charset="0"/>
              </a:rPr>
              <a:t>Knowing Our Costs &amp; Managing Them To Increase Our Mission Capability Must Become Ingrained in Our Culture</a:t>
            </a:r>
          </a:p>
          <a:p>
            <a:pPr marL="285750" indent="-285750">
              <a:spcAft>
                <a:spcPct val="25000"/>
              </a:spcAft>
              <a:buFontTx/>
              <a:buChar char="•"/>
            </a:pPr>
            <a:r>
              <a:rPr lang="en-US" sz="2000" b="1">
                <a:solidFill>
                  <a:srgbClr val="006600"/>
                </a:solidFill>
                <a:latin typeface="Arial" pitchFamily="34" charset="0"/>
              </a:rPr>
              <a:t>Leaders Must Demand Cost Information &amp; Use It In Decision-making — Otherwise It Provides No Utility To The Army</a:t>
            </a:r>
          </a:p>
          <a:p>
            <a:pPr marL="285750" indent="-285750">
              <a:spcAft>
                <a:spcPct val="25000"/>
              </a:spcAft>
              <a:buFontTx/>
              <a:buChar char="•"/>
            </a:pPr>
            <a:r>
              <a:rPr lang="en-US" sz="2000" b="1">
                <a:solidFill>
                  <a:srgbClr val="006600"/>
                </a:solidFill>
                <a:latin typeface="Arial" pitchFamily="34" charset="0"/>
              </a:rPr>
              <a:t>We Need A Lifestyle Change, Not A Diet!</a:t>
            </a:r>
          </a:p>
          <a:p>
            <a:pPr marL="285750" indent="-285750" eaLnBrk="0" hangingPunct="0">
              <a:spcAft>
                <a:spcPct val="25000"/>
              </a:spcAft>
            </a:pPr>
            <a:endParaRPr lang="en-US" sz="1800" b="1" i="1">
              <a:solidFill>
                <a:srgbClr val="006600"/>
              </a:solidFill>
              <a:latin typeface="Arial" pitchFamily="34" charset="0"/>
            </a:endParaRPr>
          </a:p>
        </p:txBody>
      </p:sp>
      <p:sp>
        <p:nvSpPr>
          <p:cNvPr id="37891" name="Text Box 3"/>
          <p:cNvSpPr txBox="1">
            <a:spLocks noChangeArrowheads="1"/>
          </p:cNvSpPr>
          <p:nvPr/>
        </p:nvSpPr>
        <p:spPr bwMode="auto">
          <a:xfrm>
            <a:off x="762000" y="1905000"/>
            <a:ext cx="7543800" cy="1917700"/>
          </a:xfrm>
          <a:prstGeom prst="rect">
            <a:avLst/>
          </a:prstGeom>
          <a:noFill/>
          <a:ln w="9525">
            <a:noFill/>
            <a:miter lim="800000"/>
            <a:headEnd/>
            <a:tailEnd/>
          </a:ln>
        </p:spPr>
        <p:txBody>
          <a:bodyPr>
            <a:spAutoFit/>
          </a:bodyPr>
          <a:lstStyle/>
          <a:p>
            <a:pPr algn="ctr">
              <a:spcBef>
                <a:spcPct val="50000"/>
              </a:spcBef>
            </a:pPr>
            <a:r>
              <a:rPr lang="en-US" sz="2400">
                <a:latin typeface="Arial" pitchFamily="34" charset="0"/>
              </a:rPr>
              <a:t>Deploying Systems, Improving Cost Models, Issuing  Policies, Training Staff, Recruiting Experts </a:t>
            </a:r>
            <a:br>
              <a:rPr lang="en-US" sz="2400">
                <a:latin typeface="Arial" pitchFamily="34" charset="0"/>
              </a:rPr>
            </a:br>
            <a:r>
              <a:rPr lang="en-US" sz="2400" b="1">
                <a:latin typeface="Arial" pitchFamily="34" charset="0"/>
              </a:rPr>
              <a:t>will not Enhance</a:t>
            </a:r>
            <a:r>
              <a:rPr lang="en-US" sz="2400">
                <a:latin typeface="Arial" pitchFamily="34" charset="0"/>
              </a:rPr>
              <a:t> the Army’s ability to manage costs </a:t>
            </a:r>
            <a:br>
              <a:rPr lang="en-US" sz="2400">
                <a:latin typeface="Arial" pitchFamily="34" charset="0"/>
              </a:rPr>
            </a:br>
            <a:r>
              <a:rPr lang="en-US" sz="2400" b="1">
                <a:latin typeface="Arial" pitchFamily="34" charset="0"/>
              </a:rPr>
              <a:t>unless Army Soldiers / Civilians Understand &amp; Value the Need to Manage Costs</a:t>
            </a:r>
          </a:p>
        </p:txBody>
      </p:sp>
      <p:sp>
        <p:nvSpPr>
          <p:cNvPr id="37892" name="AutoShape 4"/>
          <p:cNvSpPr>
            <a:spLocks noChangeArrowheads="1"/>
          </p:cNvSpPr>
          <p:nvPr/>
        </p:nvSpPr>
        <p:spPr bwMode="auto">
          <a:xfrm>
            <a:off x="685800" y="1676400"/>
            <a:ext cx="8001000" cy="2209800"/>
          </a:xfrm>
          <a:prstGeom prst="roundRect">
            <a:avLst>
              <a:gd name="adj" fmla="val 16667"/>
            </a:avLst>
          </a:prstGeom>
          <a:noFill/>
          <a:ln w="9525">
            <a:solidFill>
              <a:srgbClr val="008000"/>
            </a:solidFill>
            <a:round/>
            <a:headEnd/>
            <a:tailEnd/>
          </a:ln>
          <a:scene3d>
            <a:camera prst="legacyObliqueBottomLeft"/>
            <a:lightRig rig="legacyFlat3" dir="t"/>
          </a:scene3d>
          <a:sp3d extrusionH="430200" prstMaterial="legacyMatte">
            <a:bevelT w="13500" h="13500" prst="angle"/>
            <a:bevelB w="13500" h="13500" prst="angle"/>
            <a:extrusionClr>
              <a:srgbClr val="008000"/>
            </a:extrusionClr>
          </a:sp3d>
        </p:spPr>
        <p:txBody>
          <a:bodyPr wrap="none" anchor="ctr">
            <a:flatTx/>
          </a:bodyPr>
          <a:lstStyle/>
          <a:p>
            <a:pPr algn="ctr"/>
            <a:endParaRPr lang="en-US" sz="3200">
              <a:latin typeface="Arial" pitchFamily="34" charset="0"/>
            </a:endParaRPr>
          </a:p>
        </p:txBody>
      </p:sp>
      <p:sp>
        <p:nvSpPr>
          <p:cNvPr id="37893" name="Rectangle 5"/>
          <p:cNvSpPr>
            <a:spLocks noChangeArrowheads="1"/>
          </p:cNvSpPr>
          <p:nvPr/>
        </p:nvSpPr>
        <p:spPr bwMode="auto">
          <a:xfrm>
            <a:off x="685800" y="304800"/>
            <a:ext cx="7543800" cy="762000"/>
          </a:xfrm>
          <a:prstGeom prst="rect">
            <a:avLst/>
          </a:prstGeom>
          <a:noFill/>
          <a:ln w="9525">
            <a:noFill/>
            <a:miter lim="800000"/>
            <a:headEnd/>
            <a:tailEnd/>
          </a:ln>
        </p:spPr>
        <p:txBody>
          <a:bodyPr lIns="274320" tIns="0" rIns="182880" bIns="0"/>
          <a:lstStyle/>
          <a:p>
            <a:pPr algn="ctr"/>
            <a:r>
              <a:rPr lang="en-US" sz="3600" b="1">
                <a:latin typeface="Arial" pitchFamily="34" charset="0"/>
              </a:rPr>
              <a:t>Why Focus on Cost Culture?</a:t>
            </a:r>
          </a:p>
        </p:txBody>
      </p:sp>
      <p:sp>
        <p:nvSpPr>
          <p:cNvPr id="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685800" y="5943600"/>
            <a:ext cx="1905000" cy="457200"/>
          </a:xfrm>
          <a:prstGeom prst="rect">
            <a:avLst/>
          </a:prstGeom>
          <a:noFill/>
          <a:ln w="12700">
            <a:noFill/>
            <a:miter lim="800000"/>
            <a:headEnd/>
            <a:tailEnd/>
          </a:ln>
        </p:spPr>
        <p:txBody>
          <a:bodyPr wrap="none" anchor="ctr"/>
          <a:lstStyle/>
          <a:p>
            <a:pPr algn="ctr">
              <a:buClr>
                <a:schemeClr val="tx1"/>
              </a:buClr>
            </a:pPr>
            <a:endParaRPr lang="en-US" sz="3200" b="1">
              <a:latin typeface="Arial" pitchFamily="34" charset="0"/>
            </a:endParaRPr>
          </a:p>
        </p:txBody>
      </p:sp>
      <p:sp>
        <p:nvSpPr>
          <p:cNvPr id="39939" name="Rectangle 3"/>
          <p:cNvSpPr>
            <a:spLocks noChangeArrowheads="1"/>
          </p:cNvSpPr>
          <p:nvPr/>
        </p:nvSpPr>
        <p:spPr bwMode="auto">
          <a:xfrm>
            <a:off x="3124200" y="5943600"/>
            <a:ext cx="2895600" cy="457200"/>
          </a:xfrm>
          <a:prstGeom prst="rect">
            <a:avLst/>
          </a:prstGeom>
          <a:noFill/>
          <a:ln w="12700">
            <a:noFill/>
            <a:miter lim="800000"/>
            <a:headEnd/>
            <a:tailEnd/>
          </a:ln>
        </p:spPr>
        <p:txBody>
          <a:bodyPr wrap="none" anchor="ctr"/>
          <a:lstStyle/>
          <a:p>
            <a:pPr algn="ctr">
              <a:buClr>
                <a:schemeClr val="tx1"/>
              </a:buClr>
            </a:pPr>
            <a:endParaRPr lang="en-US" sz="3200" b="1">
              <a:latin typeface="Arial" pitchFamily="34" charset="0"/>
            </a:endParaRPr>
          </a:p>
        </p:txBody>
      </p:sp>
      <p:sp>
        <p:nvSpPr>
          <p:cNvPr id="39940" name="Rectangle 4"/>
          <p:cNvSpPr>
            <a:spLocks noGrp="1" noChangeArrowheads="1"/>
          </p:cNvSpPr>
          <p:nvPr>
            <p:ph type="body" idx="1"/>
          </p:nvPr>
        </p:nvSpPr>
        <p:spPr bwMode="auto">
          <a:xfrm>
            <a:off x="214313" y="3657600"/>
            <a:ext cx="8686800" cy="2895600"/>
          </a:xfrm>
          <a:noFill/>
          <a:ln w="12700">
            <a:miter lim="800000"/>
            <a:headEnd/>
            <a:tailEnd/>
          </a:ln>
        </p:spPr>
        <p:txBody>
          <a:bodyPr vert="horz" wrap="square" lIns="90488" tIns="44450" rIns="90488" bIns="44450" numCol="1" anchor="t" anchorCtr="0" compatLnSpc="1">
            <a:prstTxWarp prst="textNoShape">
              <a:avLst/>
            </a:prstTxWarp>
          </a:bodyPr>
          <a:lstStyle/>
          <a:p>
            <a:pPr eaLnBrk="1" hangingPunct="1">
              <a:lnSpc>
                <a:spcPct val="110000"/>
              </a:lnSpc>
              <a:spcBef>
                <a:spcPct val="0"/>
              </a:spcBef>
              <a:spcAft>
                <a:spcPct val="25000"/>
              </a:spcAft>
              <a:buClr>
                <a:schemeClr val="tx1"/>
              </a:buClr>
              <a:buFontTx/>
              <a:buNone/>
            </a:pPr>
            <a:r>
              <a:rPr lang="en-US" sz="2000" b="1" u="sng" smtClean="0"/>
              <a:t>Cost Culture Take - Aways:</a:t>
            </a:r>
          </a:p>
          <a:p>
            <a:pPr eaLnBrk="1" hangingPunct="1">
              <a:lnSpc>
                <a:spcPct val="110000"/>
              </a:lnSpc>
              <a:spcBef>
                <a:spcPct val="0"/>
              </a:spcBef>
              <a:spcAft>
                <a:spcPct val="25000"/>
              </a:spcAft>
              <a:buClr>
                <a:schemeClr val="tx1"/>
              </a:buClr>
            </a:pPr>
            <a:r>
              <a:rPr lang="en-US" sz="1800" b="1" smtClean="0"/>
              <a:t>Know the True Cost of What You Do - Not Knowing Cost Makes Everything Appear Free -- </a:t>
            </a:r>
            <a:r>
              <a:rPr lang="en-US" sz="1800" b="1" i="1" smtClean="0"/>
              <a:t>“Free Goods Have Infinite Demand”</a:t>
            </a:r>
          </a:p>
          <a:p>
            <a:pPr eaLnBrk="1" hangingPunct="1">
              <a:lnSpc>
                <a:spcPct val="110000"/>
              </a:lnSpc>
              <a:spcBef>
                <a:spcPct val="0"/>
              </a:spcBef>
              <a:spcAft>
                <a:spcPct val="25000"/>
              </a:spcAft>
              <a:buClr>
                <a:schemeClr val="tx1"/>
              </a:buClr>
            </a:pPr>
            <a:r>
              <a:rPr lang="en-US" sz="1800" b="1" smtClean="0"/>
              <a:t>Cost Management is Not Easy -- You Have to Know What Drives Costs &amp; Take Action to Control Costs</a:t>
            </a:r>
          </a:p>
          <a:p>
            <a:pPr eaLnBrk="1" hangingPunct="1">
              <a:lnSpc>
                <a:spcPct val="110000"/>
              </a:lnSpc>
              <a:spcBef>
                <a:spcPct val="0"/>
              </a:spcBef>
              <a:spcAft>
                <a:spcPct val="25000"/>
              </a:spcAft>
              <a:buClr>
                <a:schemeClr val="tx1"/>
              </a:buClr>
            </a:pPr>
            <a:r>
              <a:rPr lang="en-US" sz="1800" b="1" smtClean="0"/>
              <a:t>Cost Management Goes Beyond “Do More With Less” -  It Is Optimizing Resources to Efficiently and Effectively Meet Mission  -- “</a:t>
            </a:r>
            <a:r>
              <a:rPr lang="en-US" sz="1800" b="1" i="1" smtClean="0"/>
              <a:t>Focused on Continuous Improvement</a:t>
            </a:r>
            <a:r>
              <a:rPr lang="en-US" sz="1800" b="1" smtClean="0"/>
              <a:t>”</a:t>
            </a:r>
          </a:p>
        </p:txBody>
      </p:sp>
      <p:sp>
        <p:nvSpPr>
          <p:cNvPr id="39941" name="AutoShape 5"/>
          <p:cNvSpPr>
            <a:spLocks noChangeArrowheads="1"/>
          </p:cNvSpPr>
          <p:nvPr/>
        </p:nvSpPr>
        <p:spPr bwMode="auto">
          <a:xfrm>
            <a:off x="457200" y="1524000"/>
            <a:ext cx="2819400" cy="2057400"/>
          </a:xfrm>
          <a:prstGeom prst="rightArrowCallout">
            <a:avLst>
              <a:gd name="adj1" fmla="val 25000"/>
              <a:gd name="adj2" fmla="val 25000"/>
              <a:gd name="adj3" fmla="val 22840"/>
              <a:gd name="adj4" fmla="val 79069"/>
            </a:avLst>
          </a:prstGeom>
          <a:solidFill>
            <a:srgbClr val="FFCC00"/>
          </a:solidFill>
          <a:ln w="9525">
            <a:solidFill>
              <a:schemeClr val="tx1"/>
            </a:solidFill>
            <a:miter lim="800000"/>
            <a:headEnd/>
            <a:tailEnd/>
          </a:ln>
        </p:spPr>
        <p:txBody>
          <a:bodyPr wrap="none" anchor="ctr"/>
          <a:lstStyle/>
          <a:p>
            <a:r>
              <a:rPr lang="en-US" sz="1600" b="1" u="sng">
                <a:solidFill>
                  <a:schemeClr val="accent2"/>
                </a:solidFill>
                <a:latin typeface="Arial" pitchFamily="34" charset="0"/>
              </a:rPr>
              <a:t>Cost Culture Vision:</a:t>
            </a:r>
          </a:p>
          <a:p>
            <a:r>
              <a:rPr lang="en-US" sz="1600" b="1">
                <a:solidFill>
                  <a:schemeClr val="accent2"/>
                </a:solidFill>
                <a:latin typeface="Arial" pitchFamily="34" charset="0"/>
              </a:rPr>
              <a:t>Leaders Use Cost </a:t>
            </a:r>
          </a:p>
          <a:p>
            <a:r>
              <a:rPr lang="en-US" sz="1600" b="1">
                <a:solidFill>
                  <a:schemeClr val="accent2"/>
                </a:solidFill>
                <a:latin typeface="Arial" pitchFamily="34" charset="0"/>
              </a:rPr>
              <a:t>Information for </a:t>
            </a:r>
          </a:p>
          <a:p>
            <a:r>
              <a:rPr lang="en-US" sz="1600" b="1">
                <a:solidFill>
                  <a:schemeClr val="accent2"/>
                </a:solidFill>
                <a:latin typeface="Arial" pitchFamily="34" charset="0"/>
              </a:rPr>
              <a:t>Effective Decision-</a:t>
            </a:r>
          </a:p>
          <a:p>
            <a:r>
              <a:rPr lang="en-US" sz="1600" b="1">
                <a:solidFill>
                  <a:schemeClr val="accent2"/>
                </a:solidFill>
                <a:latin typeface="Arial" pitchFamily="34" charset="0"/>
              </a:rPr>
              <a:t>Making &amp; </a:t>
            </a:r>
          </a:p>
          <a:p>
            <a:r>
              <a:rPr lang="en-US" sz="1600" b="1">
                <a:solidFill>
                  <a:schemeClr val="accent2"/>
                </a:solidFill>
                <a:latin typeface="Arial" pitchFamily="34" charset="0"/>
              </a:rPr>
              <a:t>Performance </a:t>
            </a:r>
          </a:p>
          <a:p>
            <a:r>
              <a:rPr lang="en-US" sz="1600" b="1">
                <a:solidFill>
                  <a:schemeClr val="accent2"/>
                </a:solidFill>
                <a:latin typeface="Arial" pitchFamily="34" charset="0"/>
              </a:rPr>
              <a:t>Management by …</a:t>
            </a:r>
          </a:p>
        </p:txBody>
      </p:sp>
      <p:sp>
        <p:nvSpPr>
          <p:cNvPr id="39942" name="Text Box 6"/>
          <p:cNvSpPr txBox="1">
            <a:spLocks noChangeArrowheads="1"/>
          </p:cNvSpPr>
          <p:nvPr/>
        </p:nvSpPr>
        <p:spPr bwMode="auto">
          <a:xfrm>
            <a:off x="3494088" y="1462088"/>
            <a:ext cx="5426075" cy="2160587"/>
          </a:xfrm>
          <a:prstGeom prst="rect">
            <a:avLst/>
          </a:prstGeom>
          <a:solidFill>
            <a:srgbClr val="CCCC00"/>
          </a:solidFill>
          <a:ln w="9525">
            <a:solidFill>
              <a:schemeClr val="tx1"/>
            </a:solidFill>
            <a:miter lim="800000"/>
            <a:headEnd/>
            <a:tailEnd/>
          </a:ln>
        </p:spPr>
        <p:txBody>
          <a:bodyPr>
            <a:spAutoFit/>
          </a:bodyPr>
          <a:lstStyle/>
          <a:p>
            <a:pPr>
              <a:spcAft>
                <a:spcPct val="25000"/>
              </a:spcAft>
              <a:buClr>
                <a:schemeClr val="accent2"/>
              </a:buClr>
              <a:buFont typeface="Wingdings" pitchFamily="2" charset="2"/>
              <a:buChar char="ü"/>
              <a:tabLst>
                <a:tab pos="285750" algn="l"/>
              </a:tabLst>
            </a:pPr>
            <a:r>
              <a:rPr lang="en-US" sz="1800" b="1">
                <a:latin typeface="Arial" pitchFamily="34" charset="0"/>
              </a:rPr>
              <a:t>  Understanding Both Near &amp; Long-Term Cost 	Implications of Their Decisions</a:t>
            </a:r>
          </a:p>
          <a:p>
            <a:pPr>
              <a:spcAft>
                <a:spcPct val="25000"/>
              </a:spcAft>
              <a:buClr>
                <a:schemeClr val="accent2"/>
              </a:buClr>
              <a:buFont typeface="Wingdings" pitchFamily="2" charset="2"/>
              <a:buChar char="ü"/>
              <a:tabLst>
                <a:tab pos="285750" algn="l"/>
              </a:tabLst>
            </a:pPr>
            <a:r>
              <a:rPr lang="en-US" sz="1800" b="1">
                <a:latin typeface="Arial" pitchFamily="34" charset="0"/>
              </a:rPr>
              <a:t>  Making Effective Trade-Off Decisions to 	Achieve Best Use of Limited Resources</a:t>
            </a:r>
          </a:p>
          <a:p>
            <a:pPr>
              <a:spcAft>
                <a:spcPct val="25000"/>
              </a:spcAft>
              <a:buClr>
                <a:schemeClr val="accent2"/>
              </a:buClr>
              <a:buFont typeface="Wingdings" pitchFamily="2" charset="2"/>
              <a:buChar char="ü"/>
              <a:tabLst>
                <a:tab pos="285750" algn="l"/>
              </a:tabLst>
            </a:pPr>
            <a:r>
              <a:rPr lang="en-US" sz="1800" b="1">
                <a:latin typeface="Arial" pitchFamily="34" charset="0"/>
              </a:rPr>
              <a:t>  Holding Subordinates Accountable for 	Improving the Efficiency &amp; Effectiveness of 	operations</a:t>
            </a:r>
          </a:p>
        </p:txBody>
      </p:sp>
      <p:sp>
        <p:nvSpPr>
          <p:cNvPr id="39943" name="Rectangle 7"/>
          <p:cNvSpPr>
            <a:spLocks noChangeArrowheads="1"/>
          </p:cNvSpPr>
          <p:nvPr/>
        </p:nvSpPr>
        <p:spPr bwMode="auto">
          <a:xfrm>
            <a:off x="1219200" y="228600"/>
            <a:ext cx="6705600" cy="838200"/>
          </a:xfrm>
          <a:prstGeom prst="rect">
            <a:avLst/>
          </a:prstGeom>
          <a:noFill/>
          <a:ln w="9525">
            <a:noFill/>
            <a:miter lim="800000"/>
            <a:headEnd/>
            <a:tailEnd/>
          </a:ln>
        </p:spPr>
        <p:txBody>
          <a:bodyPr lIns="274320" tIns="0" rIns="182880" bIns="0"/>
          <a:lstStyle/>
          <a:p>
            <a:pPr algn="ctr"/>
            <a:r>
              <a:rPr lang="en-US" sz="4000" b="1">
                <a:latin typeface="Arial" pitchFamily="34" charset="0"/>
              </a:rPr>
              <a:t>Creating A Cost Culture</a:t>
            </a:r>
          </a:p>
        </p:txBody>
      </p:sp>
      <p:sp>
        <p:nvSpPr>
          <p:cNvPr id="11"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38</a:t>
            </a:fld>
            <a:endParaRPr lang="en-US"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idx="4294967295"/>
          </p:nvPr>
        </p:nvSpPr>
        <p:spPr bwMode="auto">
          <a:xfrm>
            <a:off x="1066800" y="152400"/>
            <a:ext cx="7010400" cy="944563"/>
          </a:xfrm>
          <a:prstGeom prst="rect">
            <a:avLst/>
          </a:prstGeom>
          <a:noFill/>
          <a:ln>
            <a:miter lim="800000"/>
            <a:headEnd/>
            <a:tailEnd/>
          </a:ln>
        </p:spPr>
        <p:txBody>
          <a:bodyPr/>
          <a:lstStyle/>
          <a:p>
            <a:pPr algn="l" eaLnBrk="1" hangingPunct="1"/>
            <a:r>
              <a:rPr lang="en-US" sz="3600" smtClean="0"/>
              <a:t>Growing into the Cost Culture</a:t>
            </a:r>
          </a:p>
        </p:txBody>
      </p:sp>
      <p:graphicFrame>
        <p:nvGraphicFramePr>
          <p:cNvPr id="16" name="Diagram 15"/>
          <p:cNvGraphicFramePr/>
          <p:nvPr/>
        </p:nvGraphicFramePr>
        <p:xfrm>
          <a:off x="457200" y="1371600"/>
          <a:ext cx="8382000" cy="472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3012" name="Text Box 5"/>
          <p:cNvSpPr txBox="1">
            <a:spLocks noChangeArrowheads="1"/>
          </p:cNvSpPr>
          <p:nvPr/>
        </p:nvSpPr>
        <p:spPr bwMode="auto">
          <a:xfrm>
            <a:off x="392113" y="3925888"/>
            <a:ext cx="1893887" cy="641350"/>
          </a:xfrm>
          <a:prstGeom prst="rect">
            <a:avLst/>
          </a:prstGeom>
          <a:noFill/>
          <a:ln w="9525">
            <a:noFill/>
            <a:miter lim="800000"/>
            <a:headEnd/>
            <a:tailEnd/>
          </a:ln>
        </p:spPr>
        <p:txBody>
          <a:bodyPr>
            <a:spAutoFit/>
          </a:bodyPr>
          <a:lstStyle/>
          <a:p>
            <a:pPr algn="ctr">
              <a:spcBef>
                <a:spcPct val="20000"/>
              </a:spcBef>
            </a:pPr>
            <a:r>
              <a:rPr lang="en-US" sz="1800">
                <a:latin typeface="Arial" pitchFamily="34" charset="0"/>
              </a:rPr>
              <a:t>    </a:t>
            </a:r>
            <a:r>
              <a:rPr lang="en-US" sz="1800" b="1">
                <a:latin typeface="Arial" pitchFamily="34" charset="0"/>
              </a:rPr>
              <a:t>“What did we spend?”</a:t>
            </a:r>
            <a:r>
              <a:rPr lang="en-US" sz="1800">
                <a:latin typeface="Arial" pitchFamily="34" charset="0"/>
              </a:rPr>
              <a:t> Input</a:t>
            </a:r>
          </a:p>
        </p:txBody>
      </p:sp>
      <p:sp>
        <p:nvSpPr>
          <p:cNvPr id="43013" name="Text Box 7"/>
          <p:cNvSpPr txBox="1">
            <a:spLocks noChangeArrowheads="1"/>
          </p:cNvSpPr>
          <p:nvPr/>
        </p:nvSpPr>
        <p:spPr bwMode="auto">
          <a:xfrm>
            <a:off x="4489450" y="1295400"/>
            <a:ext cx="2673350" cy="1027113"/>
          </a:xfrm>
          <a:prstGeom prst="rect">
            <a:avLst/>
          </a:prstGeom>
          <a:noFill/>
          <a:ln w="9525">
            <a:noFill/>
            <a:miter lim="800000"/>
            <a:headEnd/>
            <a:tailEnd/>
          </a:ln>
        </p:spPr>
        <p:txBody>
          <a:bodyPr>
            <a:spAutoFit/>
          </a:bodyPr>
          <a:lstStyle/>
          <a:p>
            <a:pPr algn="ctr">
              <a:spcBef>
                <a:spcPct val="20000"/>
              </a:spcBef>
            </a:pPr>
            <a:r>
              <a:rPr lang="en-US" sz="1800">
                <a:latin typeface="Arial" pitchFamily="34" charset="0"/>
              </a:rPr>
              <a:t>Cost Management</a:t>
            </a:r>
          </a:p>
          <a:p>
            <a:pPr algn="ctr">
              <a:spcBef>
                <a:spcPct val="20000"/>
              </a:spcBef>
            </a:pPr>
            <a:r>
              <a:rPr lang="en-US" sz="1800" b="1">
                <a:latin typeface="Arial" pitchFamily="34" charset="0"/>
              </a:rPr>
              <a:t>“What It Should Cost”</a:t>
            </a:r>
          </a:p>
          <a:p>
            <a:pPr algn="ctr">
              <a:spcBef>
                <a:spcPct val="20000"/>
              </a:spcBef>
            </a:pPr>
            <a:r>
              <a:rPr lang="en-US" sz="1800">
                <a:latin typeface="Arial" pitchFamily="34" charset="0"/>
              </a:rPr>
              <a:t>Outcomes</a:t>
            </a:r>
          </a:p>
        </p:txBody>
      </p:sp>
      <p:sp>
        <p:nvSpPr>
          <p:cNvPr id="43014" name="Text Box 6"/>
          <p:cNvSpPr txBox="1">
            <a:spLocks noChangeArrowheads="1"/>
          </p:cNvSpPr>
          <p:nvPr/>
        </p:nvSpPr>
        <p:spPr bwMode="auto">
          <a:xfrm>
            <a:off x="1781175" y="2249488"/>
            <a:ext cx="2867025" cy="1027112"/>
          </a:xfrm>
          <a:prstGeom prst="rect">
            <a:avLst/>
          </a:prstGeom>
          <a:noFill/>
          <a:ln w="9525">
            <a:noFill/>
            <a:miter lim="800000"/>
            <a:headEnd/>
            <a:tailEnd/>
          </a:ln>
        </p:spPr>
        <p:txBody>
          <a:bodyPr>
            <a:spAutoFit/>
          </a:bodyPr>
          <a:lstStyle/>
          <a:p>
            <a:pPr algn="ctr">
              <a:spcBef>
                <a:spcPct val="20000"/>
              </a:spcBef>
            </a:pPr>
            <a:r>
              <a:rPr lang="en-US" sz="1800">
                <a:latin typeface="Arial" pitchFamily="34" charset="0"/>
              </a:rPr>
              <a:t>   Cost Measurement</a:t>
            </a:r>
          </a:p>
          <a:p>
            <a:pPr algn="ctr">
              <a:spcBef>
                <a:spcPct val="20000"/>
              </a:spcBef>
            </a:pPr>
            <a:r>
              <a:rPr lang="en-US" sz="1800" b="1">
                <a:latin typeface="Arial" pitchFamily="34" charset="0"/>
              </a:rPr>
              <a:t>“What It Actually Cost”</a:t>
            </a:r>
          </a:p>
          <a:p>
            <a:pPr algn="ctr">
              <a:spcBef>
                <a:spcPct val="20000"/>
              </a:spcBef>
            </a:pPr>
            <a:r>
              <a:rPr lang="en-US" sz="1800">
                <a:latin typeface="Arial" pitchFamily="34" charset="0"/>
              </a:rPr>
              <a:t>Inputs &amp; Outputs</a:t>
            </a:r>
          </a:p>
        </p:txBody>
      </p:sp>
      <p:sp>
        <p:nvSpPr>
          <p:cNvPr id="11" name="Slide Number Placeholder 12"/>
          <p:cNvSpPr txBox="1">
            <a:spLocks/>
          </p:cNvSpPr>
          <p:nvPr/>
        </p:nvSpPr>
        <p:spPr>
          <a:xfrm>
            <a:off x="6553200" y="640080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76200"/>
            <a:ext cx="8229600" cy="1143000"/>
          </a:xfrm>
        </p:spPr>
        <p:txBody>
          <a:bodyPr/>
          <a:lstStyle/>
          <a:p>
            <a:r>
              <a:rPr lang="en-US" dirty="0" smtClean="0"/>
              <a:t>DASA-CE Cost Mission </a:t>
            </a:r>
            <a:br>
              <a:rPr lang="en-US" dirty="0" smtClean="0"/>
            </a:br>
            <a:r>
              <a:rPr lang="en-US" sz="2800" dirty="0" smtClean="0"/>
              <a:t>(Continued)</a:t>
            </a:r>
            <a:endParaRPr lang="en-US" sz="2800" dirty="0"/>
          </a:p>
        </p:txBody>
      </p:sp>
      <p:sp>
        <p:nvSpPr>
          <p:cNvPr id="7173" name="Slide Number Placeholder 4"/>
          <p:cNvSpPr>
            <a:spLocks noGrp="1"/>
          </p:cNvSpPr>
          <p:nvPr>
            <p:ph type="sldNum" sz="quarter" idx="10"/>
          </p:nvPr>
        </p:nvSpPr>
        <p:spPr/>
        <p:txBody>
          <a:bodyPr/>
          <a:lstStyle/>
          <a:p>
            <a:pPr>
              <a:defRPr/>
            </a:pPr>
            <a:endParaRPr lang="en-US" smtClean="0"/>
          </a:p>
          <a:p>
            <a:pPr>
              <a:defRPr/>
            </a:pPr>
            <a:fld id="{1B676722-4A0C-4A55-9F6A-BF6CDF5D8939}" type="slidenum">
              <a:rPr lang="en-US" smtClean="0"/>
              <a:pPr>
                <a:defRPr/>
              </a:pPr>
              <a:t>4</a:t>
            </a:fld>
            <a:endParaRPr lang="en-US" smtClean="0"/>
          </a:p>
        </p:txBody>
      </p:sp>
      <p:sp>
        <p:nvSpPr>
          <p:cNvPr id="10243" name="Content Placeholder 2"/>
          <p:cNvSpPr>
            <a:spLocks noGrp="1"/>
          </p:cNvSpPr>
          <p:nvPr>
            <p:ph idx="4294967295"/>
          </p:nvPr>
        </p:nvSpPr>
        <p:spPr>
          <a:xfrm>
            <a:off x="304800" y="1219200"/>
            <a:ext cx="8534400" cy="4495800"/>
          </a:xfrm>
          <a:prstGeom prst="rect">
            <a:avLst/>
          </a:prstGeom>
        </p:spPr>
        <p:txBody>
          <a:bodyPr/>
          <a:lstStyle/>
          <a:p>
            <a:pPr marL="0" indent="0" eaLnBrk="1" hangingPunct="1">
              <a:lnSpc>
                <a:spcPct val="80000"/>
              </a:lnSpc>
              <a:buFontTx/>
              <a:buNone/>
              <a:defRPr/>
            </a:pPr>
            <a:r>
              <a:rPr lang="en-US" sz="2000" dirty="0" smtClean="0"/>
              <a:t>Enable the Army in Transitioning to a Cost Culture utilizing ERP applications (e.g. GFEBS, GCSS, etc.) Cont’d :</a:t>
            </a:r>
          </a:p>
          <a:p>
            <a:pPr marL="914400" lvl="1" indent="-457200" eaLnBrk="1" hangingPunct="1">
              <a:buFont typeface="+mj-lt"/>
              <a:buAutoNum type="arabicPeriod" startAt="3"/>
              <a:defRPr/>
            </a:pPr>
            <a:r>
              <a:rPr lang="en-US" sz="2000" b="1" dirty="0" smtClean="0"/>
              <a:t>Support the definition and collection of master data </a:t>
            </a:r>
            <a:r>
              <a:rPr lang="en-US" sz="2000" dirty="0" smtClean="0"/>
              <a:t>to be loaded for cut-over into GFEBS , etc. (CM Build)</a:t>
            </a:r>
          </a:p>
          <a:p>
            <a:pPr lvl="2" eaLnBrk="1" hangingPunct="1">
              <a:defRPr/>
            </a:pPr>
            <a:r>
              <a:rPr lang="en-US" sz="2000" dirty="0" smtClean="0"/>
              <a:t>Training and supporting the “Capture Teams” – Command specific teams working in conjunction with the DASA-CE CM team to gather all the data required for the waves</a:t>
            </a:r>
          </a:p>
          <a:p>
            <a:pPr lvl="2" eaLnBrk="1" hangingPunct="1">
              <a:defRPr/>
            </a:pPr>
            <a:r>
              <a:rPr lang="en-US" sz="2000" dirty="0" smtClean="0"/>
              <a:t>Aid with determining best approach for defining the CM master data to meet all information needs (Informal Budget, Budget Execution, and Cost Management)</a:t>
            </a:r>
          </a:p>
          <a:p>
            <a:pPr marL="914400" lvl="1" indent="-457200" eaLnBrk="1" hangingPunct="1">
              <a:buFont typeface="+mj-lt"/>
              <a:buAutoNum type="arabicPeriod" startAt="4"/>
              <a:defRPr/>
            </a:pPr>
            <a:r>
              <a:rPr lang="en-US" sz="2000" b="1" dirty="0" smtClean="0"/>
              <a:t>Provide on-going support </a:t>
            </a:r>
          </a:p>
          <a:p>
            <a:pPr lvl="2" eaLnBrk="1" hangingPunct="1">
              <a:defRPr/>
            </a:pPr>
            <a:r>
              <a:rPr lang="en-US" sz="2000" dirty="0" smtClean="0"/>
              <a:t>Create/Change CM Master Data via requests</a:t>
            </a:r>
          </a:p>
          <a:p>
            <a:pPr lvl="2" eaLnBrk="1" hangingPunct="1">
              <a:defRPr/>
            </a:pPr>
            <a:r>
              <a:rPr lang="en-US" sz="2000" dirty="0" smtClean="0"/>
              <a:t>Identify future requirements and incorporate with GFEBS </a:t>
            </a:r>
          </a:p>
          <a:p>
            <a:pPr marL="914400" lvl="1" indent="-457200" eaLnBrk="1" hangingPunct="1">
              <a:buFont typeface="+mj-lt"/>
              <a:buAutoNum type="arabicPeriod" startAt="4"/>
              <a:defRPr/>
            </a:pPr>
            <a:r>
              <a:rPr lang="en-US" sz="2000" b="1" dirty="0" smtClean="0"/>
              <a:t>Provide Policy and Guidance </a:t>
            </a:r>
          </a:p>
          <a:p>
            <a:pPr lvl="2" eaLnBrk="1" hangingPunct="1">
              <a:defRPr/>
            </a:pPr>
            <a:r>
              <a:rPr lang="en-US" sz="2000" dirty="0" smtClean="0"/>
              <a:t>Army Cost Management Handbook</a:t>
            </a:r>
          </a:p>
          <a:p>
            <a:pPr lvl="2" eaLnBrk="1" hangingPunct="1">
              <a:defRPr/>
            </a:pPr>
            <a:r>
              <a:rPr lang="en-US" sz="2000" dirty="0" smtClean="0"/>
              <a:t>Army Cost Management Maturity Model</a:t>
            </a:r>
            <a:endParaRPr lang="en-US" dirty="0" smtClean="0"/>
          </a:p>
          <a:p>
            <a:pPr lvl="2" eaLnBrk="1" hangingPunct="1">
              <a:buNone/>
              <a:defRPr/>
            </a:pPr>
            <a:endParaRPr lang="en-US" dirty="0" smtClean="0"/>
          </a:p>
          <a:p>
            <a:pPr lvl="1" eaLnBrk="1" hangingPunct="1">
              <a:defRPr/>
            </a:pPr>
            <a:endParaRPr lang="en-US" dirty="0" smtClean="0"/>
          </a:p>
        </p:txBody>
      </p:sp>
      <p:sp>
        <p:nvSpPr>
          <p:cNvPr id="7172" name="Date Placeholder 3"/>
          <p:cNvSpPr>
            <a:spLocks noGrp="1"/>
          </p:cNvSpPr>
          <p:nvPr>
            <p:ph type="dt" sz="quarter" idx="4294967295"/>
          </p:nvPr>
        </p:nvSpPr>
        <p:spPr>
          <a:xfrm>
            <a:off x="0" y="6324600"/>
            <a:ext cx="533400" cy="365125"/>
          </a:xfrm>
          <a:prstGeom prst="rect">
            <a:avLst/>
          </a:prstGeom>
        </p:spPr>
        <p:txBody>
          <a:bodyPr/>
          <a:lstStyle/>
          <a:p>
            <a:pPr>
              <a:defRPr/>
            </a:pPr>
            <a:endParaRPr lang="en-US" dirty="0" smtClean="0"/>
          </a:p>
          <a:p>
            <a:pPr>
              <a:defRPr/>
            </a:pPr>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19074" y="2128838"/>
            <a:ext cx="3438526" cy="3281362"/>
          </a:xfrm>
          <a:prstGeom prst="rect">
            <a:avLst/>
          </a:prstGeom>
          <a:solidFill>
            <a:srgbClr val="CCECFF"/>
          </a:solidFill>
          <a:ln w="9525" cap="rnd">
            <a:solidFill>
              <a:schemeClr val="bg2"/>
            </a:solidFill>
            <a:prstDash val="sysDot"/>
            <a:miter lim="800000"/>
            <a:headEnd/>
            <a:tailEnd/>
          </a:ln>
        </p:spPr>
        <p:txBody>
          <a:bodyPr wrap="none" anchor="ctr"/>
          <a:lstStyle/>
          <a:p>
            <a:pPr>
              <a:buFontTx/>
              <a:buChar char="•"/>
            </a:pPr>
            <a:endParaRPr lang="en-US" sz="1800">
              <a:latin typeface="Arial" pitchFamily="34" charset="0"/>
            </a:endParaRPr>
          </a:p>
        </p:txBody>
      </p:sp>
      <p:sp>
        <p:nvSpPr>
          <p:cNvPr id="35844" name="Oval 24"/>
          <p:cNvSpPr>
            <a:spLocks noChangeArrowheads="1"/>
          </p:cNvSpPr>
          <p:nvPr/>
        </p:nvSpPr>
        <p:spPr bwMode="auto">
          <a:xfrm>
            <a:off x="5181600" y="1970088"/>
            <a:ext cx="3876675" cy="3592512"/>
          </a:xfrm>
          <a:prstGeom prst="ellipse">
            <a:avLst/>
          </a:prstGeom>
          <a:solidFill>
            <a:srgbClr val="FFE8D1"/>
          </a:solidFill>
          <a:ln w="9525" cap="rnd">
            <a:solidFill>
              <a:schemeClr val="bg2"/>
            </a:solidFill>
            <a:prstDash val="sysDot"/>
            <a:round/>
            <a:headEnd/>
            <a:tailEnd/>
          </a:ln>
        </p:spPr>
        <p:txBody>
          <a:bodyPr wrap="none" anchor="ctr"/>
          <a:lstStyle/>
          <a:p>
            <a:pPr algn="ctr"/>
            <a:r>
              <a:rPr lang="en-US" sz="1800">
                <a:latin typeface="Arial" pitchFamily="34" charset="0"/>
              </a:rPr>
              <a:t> </a:t>
            </a:r>
          </a:p>
        </p:txBody>
      </p:sp>
      <p:grpSp>
        <p:nvGrpSpPr>
          <p:cNvPr id="2" name="Group 25"/>
          <p:cNvGrpSpPr>
            <a:grpSpLocks/>
          </p:cNvGrpSpPr>
          <p:nvPr/>
        </p:nvGrpSpPr>
        <p:grpSpPr bwMode="auto">
          <a:xfrm>
            <a:off x="1447800" y="5562600"/>
            <a:ext cx="6553200" cy="990600"/>
            <a:chOff x="1056" y="3842"/>
            <a:chExt cx="3840" cy="480"/>
          </a:xfrm>
        </p:grpSpPr>
        <p:sp>
          <p:nvSpPr>
            <p:cNvPr id="1512474" name="AutoShape 26"/>
            <p:cNvSpPr>
              <a:spLocks noChangeArrowheads="1"/>
            </p:cNvSpPr>
            <p:nvPr/>
          </p:nvSpPr>
          <p:spPr bwMode="auto">
            <a:xfrm>
              <a:off x="1056" y="3842"/>
              <a:ext cx="3840" cy="4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99FF33">
                    <a:alpha val="89999"/>
                  </a:srgbClr>
                </a:gs>
                <a:gs pos="50000">
                  <a:schemeClr val="bg1"/>
                </a:gs>
                <a:gs pos="100000">
                  <a:srgbClr val="99FF33">
                    <a:alpha val="89999"/>
                  </a:srgbClr>
                </a:gs>
              </a:gsLst>
              <a:lin ang="5400000" scaled="1"/>
            </a:gradFill>
            <a:ln w="19050">
              <a:solidFill>
                <a:schemeClr val="hlink"/>
              </a:solidFill>
              <a:miter lim="800000"/>
              <a:headEnd/>
              <a:tailEnd/>
            </a:ln>
            <a:effectLst/>
          </p:spPr>
          <p:txBody>
            <a:bodyPr wrap="none" anchor="ctr"/>
            <a:lstStyle/>
            <a:p>
              <a:pPr algn="ctr">
                <a:buClr>
                  <a:schemeClr val="tx1"/>
                </a:buClr>
                <a:defRPr/>
              </a:pPr>
              <a:endParaRPr lang="en-US" sz="3200" b="1">
                <a:latin typeface="Arial" pitchFamily="34" charset="0"/>
                <a:cs typeface="+mn-cs"/>
              </a:endParaRPr>
            </a:p>
          </p:txBody>
        </p:sp>
        <p:sp>
          <p:nvSpPr>
            <p:cNvPr id="35863" name="Text Box 27"/>
            <p:cNvSpPr txBox="1">
              <a:spLocks noChangeArrowheads="1"/>
            </p:cNvSpPr>
            <p:nvPr/>
          </p:nvSpPr>
          <p:spPr bwMode="auto">
            <a:xfrm>
              <a:off x="1815" y="3953"/>
              <a:ext cx="2043" cy="319"/>
            </a:xfrm>
            <a:prstGeom prst="rect">
              <a:avLst/>
            </a:prstGeom>
            <a:noFill/>
            <a:ln w="9525">
              <a:noFill/>
              <a:miter lim="800000"/>
              <a:headEnd/>
              <a:tailEnd/>
            </a:ln>
          </p:spPr>
          <p:txBody>
            <a:bodyPr wrap="none">
              <a:spAutoFit/>
            </a:bodyPr>
            <a:lstStyle/>
            <a:p>
              <a:r>
                <a:rPr lang="en-US" sz="2400" b="1" dirty="0" smtClean="0">
                  <a:latin typeface="Arial" pitchFamily="34" charset="0"/>
                </a:rPr>
                <a:t>From Budget to Cost</a:t>
              </a:r>
              <a:endParaRPr lang="en-US" sz="2400" b="1" dirty="0">
                <a:latin typeface="Arial" pitchFamily="34" charset="0"/>
              </a:endParaRPr>
            </a:p>
          </p:txBody>
        </p:sp>
      </p:grpSp>
      <p:sp>
        <p:nvSpPr>
          <p:cNvPr id="35847" name="Text Box 29"/>
          <p:cNvSpPr txBox="1">
            <a:spLocks noChangeArrowheads="1"/>
          </p:cNvSpPr>
          <p:nvPr/>
        </p:nvSpPr>
        <p:spPr bwMode="auto">
          <a:xfrm>
            <a:off x="279400" y="2120900"/>
            <a:ext cx="2514600" cy="3055938"/>
          </a:xfrm>
          <a:prstGeom prst="rect">
            <a:avLst/>
          </a:prstGeom>
          <a:noFill/>
          <a:ln w="9525">
            <a:noFill/>
            <a:miter lim="800000"/>
            <a:headEnd/>
            <a:tailEnd/>
          </a:ln>
        </p:spPr>
        <p:txBody>
          <a:bodyPr>
            <a:spAutoFit/>
          </a:bodyPr>
          <a:lstStyle/>
          <a:p>
            <a:pPr marL="177800" indent="-177800">
              <a:buFontTx/>
              <a:buChar char="•"/>
            </a:pPr>
            <a:r>
              <a:rPr lang="en-US" sz="1800" dirty="0">
                <a:latin typeface="Arial" pitchFamily="34" charset="0"/>
              </a:rPr>
              <a:t> </a:t>
            </a:r>
            <a:r>
              <a:rPr lang="en-US" sz="1600" dirty="0">
                <a:latin typeface="Arial" pitchFamily="34" charset="0"/>
              </a:rPr>
              <a:t>Budget-focused</a:t>
            </a:r>
          </a:p>
          <a:p>
            <a:pPr marL="177800" indent="-177800">
              <a:buFontTx/>
              <a:buChar char="•"/>
            </a:pPr>
            <a:endParaRPr lang="en-US" sz="1600" dirty="0">
              <a:latin typeface="Arial" pitchFamily="34" charset="0"/>
            </a:endParaRPr>
          </a:p>
          <a:p>
            <a:pPr marL="177800" indent="-177800">
              <a:buFontTx/>
              <a:buChar char="•"/>
            </a:pPr>
            <a:r>
              <a:rPr lang="en-US" sz="1600" dirty="0">
                <a:latin typeface="Arial" pitchFamily="34" charset="0"/>
              </a:rPr>
              <a:t>Spend rate driven – inputs</a:t>
            </a:r>
          </a:p>
          <a:p>
            <a:pPr marL="177800" indent="-177800">
              <a:buFontTx/>
              <a:buChar char="•"/>
            </a:pPr>
            <a:endParaRPr lang="en-US" sz="1600" dirty="0">
              <a:latin typeface="Arial" pitchFamily="34" charset="0"/>
            </a:endParaRPr>
          </a:p>
          <a:p>
            <a:pPr marL="177800" indent="-177800">
              <a:buFontTx/>
              <a:buChar char="•"/>
            </a:pPr>
            <a:r>
              <a:rPr lang="en-US" sz="1600" dirty="0">
                <a:latin typeface="Arial" pitchFamily="34" charset="0"/>
              </a:rPr>
              <a:t>Performance objective -99.9% </a:t>
            </a:r>
            <a:r>
              <a:rPr lang="en-US" sz="1600" dirty="0" smtClean="0">
                <a:latin typeface="Arial" pitchFamily="34" charset="0"/>
              </a:rPr>
              <a:t>obligated</a:t>
            </a:r>
          </a:p>
          <a:p>
            <a:pPr marL="177800" indent="-177800">
              <a:buFontTx/>
              <a:buChar char="•"/>
            </a:pPr>
            <a:endParaRPr lang="en-US" sz="1600" dirty="0" smtClean="0">
              <a:latin typeface="Arial" pitchFamily="34" charset="0"/>
            </a:endParaRPr>
          </a:p>
          <a:p>
            <a:pPr marL="177800" indent="-177800">
              <a:buFontTx/>
              <a:buChar char="•"/>
            </a:pPr>
            <a:r>
              <a:rPr lang="en-US" sz="1600" dirty="0" smtClean="0">
                <a:latin typeface="Arial" pitchFamily="34" charset="0"/>
              </a:rPr>
              <a:t>Free </a:t>
            </a:r>
            <a:r>
              <a:rPr lang="en-US" sz="1600" dirty="0">
                <a:latin typeface="Arial" pitchFamily="34" charset="0"/>
              </a:rPr>
              <a:t>goods has infinite demands</a:t>
            </a:r>
          </a:p>
          <a:p>
            <a:pPr marL="177800" indent="-177800"/>
            <a:endParaRPr lang="en-US" sz="1600" dirty="0">
              <a:latin typeface="Arial" pitchFamily="34" charset="0"/>
            </a:endParaRPr>
          </a:p>
          <a:p>
            <a:pPr marL="177800" indent="-177800"/>
            <a:endParaRPr lang="en-US" sz="1600" dirty="0">
              <a:latin typeface="Arial" pitchFamily="34" charset="0"/>
            </a:endParaRPr>
          </a:p>
        </p:txBody>
      </p:sp>
      <p:sp>
        <p:nvSpPr>
          <p:cNvPr id="35848" name="Rectangle 30"/>
          <p:cNvSpPr>
            <a:spLocks noChangeArrowheads="1"/>
          </p:cNvSpPr>
          <p:nvPr/>
        </p:nvSpPr>
        <p:spPr bwMode="auto">
          <a:xfrm>
            <a:off x="5791200" y="2278063"/>
            <a:ext cx="2790825" cy="2903537"/>
          </a:xfrm>
          <a:prstGeom prst="rect">
            <a:avLst/>
          </a:prstGeom>
          <a:noFill/>
          <a:ln w="9525">
            <a:noFill/>
            <a:miter lim="800000"/>
            <a:headEnd/>
            <a:tailEnd/>
          </a:ln>
        </p:spPr>
        <p:txBody>
          <a:bodyPr>
            <a:spAutoFit/>
          </a:bodyPr>
          <a:lstStyle/>
          <a:p>
            <a:pPr marL="114300" indent="-114300">
              <a:buFontTx/>
              <a:buChar char="•"/>
            </a:pPr>
            <a:r>
              <a:rPr lang="en-US" sz="1600" dirty="0">
                <a:latin typeface="Arial" pitchFamily="34" charset="0"/>
              </a:rPr>
              <a:t>Cost and performance focused</a:t>
            </a:r>
          </a:p>
          <a:p>
            <a:pPr marL="114300" indent="-114300">
              <a:lnSpc>
                <a:spcPct val="50000"/>
              </a:lnSpc>
              <a:buFontTx/>
              <a:buChar char="•"/>
            </a:pPr>
            <a:endParaRPr lang="en-US" sz="1600" dirty="0">
              <a:latin typeface="Arial" pitchFamily="34" charset="0"/>
            </a:endParaRPr>
          </a:p>
          <a:p>
            <a:pPr marL="114300" indent="-114300">
              <a:buFontTx/>
              <a:buChar char="•"/>
            </a:pPr>
            <a:r>
              <a:rPr lang="en-US" sz="1600" dirty="0">
                <a:latin typeface="Arial" pitchFamily="34" charset="0"/>
              </a:rPr>
              <a:t>Results driven - output &amp; outcome</a:t>
            </a:r>
            <a:endParaRPr lang="en-US" sz="3200" dirty="0">
              <a:latin typeface="Arial" pitchFamily="34" charset="0"/>
            </a:endParaRPr>
          </a:p>
          <a:p>
            <a:pPr marL="114300" indent="-114300">
              <a:lnSpc>
                <a:spcPct val="50000"/>
              </a:lnSpc>
              <a:buFontTx/>
              <a:buChar char="•"/>
            </a:pPr>
            <a:endParaRPr lang="en-US" sz="1600" dirty="0">
              <a:latin typeface="Arial" pitchFamily="34" charset="0"/>
            </a:endParaRPr>
          </a:p>
          <a:p>
            <a:pPr marL="114300" indent="-114300">
              <a:buFontTx/>
              <a:buChar char="•"/>
            </a:pPr>
            <a:r>
              <a:rPr lang="en-US" sz="1600" dirty="0">
                <a:latin typeface="Arial" pitchFamily="34" charset="0"/>
              </a:rPr>
              <a:t>Performance objective – resource consumption optimization (efficiency &amp; effectiveness)</a:t>
            </a:r>
            <a:endParaRPr lang="en-US" sz="3200" dirty="0">
              <a:latin typeface="Arial" pitchFamily="34" charset="0"/>
            </a:endParaRPr>
          </a:p>
          <a:p>
            <a:pPr marL="114300" indent="-114300">
              <a:lnSpc>
                <a:spcPct val="50000"/>
              </a:lnSpc>
              <a:buFontTx/>
              <a:buChar char="•"/>
            </a:pPr>
            <a:endParaRPr lang="en-US" sz="1600" dirty="0">
              <a:latin typeface="Arial" pitchFamily="34" charset="0"/>
            </a:endParaRPr>
          </a:p>
          <a:p>
            <a:pPr marL="114300" indent="-114300">
              <a:buFontTx/>
              <a:buChar char="•"/>
            </a:pPr>
            <a:r>
              <a:rPr lang="en-US" sz="1600" dirty="0">
                <a:latin typeface="Arial" pitchFamily="34" charset="0"/>
              </a:rPr>
              <a:t>Use what is necessary to obtain the objective</a:t>
            </a:r>
          </a:p>
        </p:txBody>
      </p:sp>
      <p:sp>
        <p:nvSpPr>
          <p:cNvPr id="35849" name="Rectangle 31"/>
          <p:cNvSpPr>
            <a:spLocks noChangeArrowheads="1"/>
          </p:cNvSpPr>
          <p:nvPr/>
        </p:nvSpPr>
        <p:spPr bwMode="auto">
          <a:xfrm>
            <a:off x="207963" y="1636713"/>
            <a:ext cx="3028950" cy="366712"/>
          </a:xfrm>
          <a:prstGeom prst="rect">
            <a:avLst/>
          </a:prstGeom>
          <a:noFill/>
          <a:ln w="9525">
            <a:noFill/>
            <a:miter lim="800000"/>
            <a:headEnd/>
            <a:tailEnd/>
          </a:ln>
        </p:spPr>
        <p:txBody>
          <a:bodyPr wrap="none">
            <a:spAutoFit/>
          </a:bodyPr>
          <a:lstStyle/>
          <a:p>
            <a:r>
              <a:rPr lang="en-US" sz="1800" b="1" dirty="0">
                <a:latin typeface="Arial" pitchFamily="34" charset="0"/>
              </a:rPr>
              <a:t>“A Culture of Entitlement”</a:t>
            </a:r>
          </a:p>
        </p:txBody>
      </p:sp>
      <p:sp>
        <p:nvSpPr>
          <p:cNvPr id="35850" name="Rectangle 32"/>
          <p:cNvSpPr>
            <a:spLocks noChangeArrowheads="1"/>
          </p:cNvSpPr>
          <p:nvPr/>
        </p:nvSpPr>
        <p:spPr bwMode="auto">
          <a:xfrm>
            <a:off x="5638800" y="1608138"/>
            <a:ext cx="2787650" cy="366712"/>
          </a:xfrm>
          <a:prstGeom prst="rect">
            <a:avLst/>
          </a:prstGeom>
          <a:noFill/>
          <a:ln w="9525">
            <a:noFill/>
            <a:miter lim="800000"/>
            <a:headEnd/>
            <a:tailEnd/>
          </a:ln>
        </p:spPr>
        <p:txBody>
          <a:bodyPr wrap="none">
            <a:spAutoFit/>
          </a:bodyPr>
          <a:lstStyle/>
          <a:p>
            <a:r>
              <a:rPr lang="en-US" sz="1800" b="1">
                <a:latin typeface="Arial" pitchFamily="34" charset="0"/>
              </a:rPr>
              <a:t>“A Culture of Influence”</a:t>
            </a:r>
          </a:p>
        </p:txBody>
      </p:sp>
      <p:sp>
        <p:nvSpPr>
          <p:cNvPr id="31" name="Title 30"/>
          <p:cNvSpPr>
            <a:spLocks noGrp="1"/>
          </p:cNvSpPr>
          <p:nvPr>
            <p:ph type="title"/>
          </p:nvPr>
        </p:nvSpPr>
        <p:spPr/>
        <p:txBody>
          <a:bodyPr/>
          <a:lstStyle/>
          <a:p>
            <a:r>
              <a:rPr lang="en-US" dirty="0" smtClean="0"/>
              <a:t>Moving to a Cost Culture</a:t>
            </a:r>
            <a:endParaRPr lang="en-US" dirty="0"/>
          </a:p>
        </p:txBody>
      </p:sp>
      <p:sp>
        <p:nvSpPr>
          <p:cNvPr id="14" name="Slide Number Placeholder 12"/>
          <p:cNvSpPr>
            <a:spLocks noGrp="1"/>
          </p:cNvSpPr>
          <p:nvPr>
            <p:ph type="sldNum" sz="quarter" idx="10"/>
          </p:nvPr>
        </p:nvSpPr>
        <p:spPr>
          <a:xfrm>
            <a:off x="6553200" y="6400800"/>
            <a:ext cx="2133600" cy="365125"/>
          </a:xfrm>
        </p:spPr>
        <p:txBody>
          <a:bodyPr/>
          <a:lstStyle/>
          <a:p>
            <a:pPr algn="r">
              <a:defRPr/>
            </a:pPr>
            <a:fld id="{2A630903-0405-4385-947A-62A13C1F0ED5}" type="slidenum">
              <a:rPr lang="en-US" smtClean="0"/>
              <a:pPr algn="r">
                <a:defRPr/>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mtClean="0"/>
              <a:t>Lesson 2: Wrap-Up</a:t>
            </a:r>
          </a:p>
        </p:txBody>
      </p:sp>
      <p:sp>
        <p:nvSpPr>
          <p:cNvPr id="4505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400" dirty="0" smtClean="0"/>
              <a:t>Culture is</a:t>
            </a:r>
            <a:r>
              <a:rPr lang="en-US" sz="2400" b="1" dirty="0" smtClean="0"/>
              <a:t> </a:t>
            </a:r>
            <a:r>
              <a:rPr lang="en-US" sz="2400" dirty="0" smtClean="0"/>
              <a:t>the Shared “Taken-For-Granted” Assumptions, Beliefs, Values, Expectations &amp; Rules that Members of a Work Unit Team or a Corporate Organization Hold</a:t>
            </a:r>
            <a:r>
              <a:rPr lang="en-US" sz="2400" b="1" dirty="0" smtClean="0"/>
              <a:t>  </a:t>
            </a:r>
            <a:endParaRPr lang="en-US" sz="2400" dirty="0" smtClean="0"/>
          </a:p>
          <a:p>
            <a:pPr eaLnBrk="1" hangingPunct="1"/>
            <a:r>
              <a:rPr lang="en-US" sz="2400" dirty="0" smtClean="0"/>
              <a:t>Change management is required to move towards a Cost Culture</a:t>
            </a:r>
          </a:p>
          <a:p>
            <a:pPr eaLnBrk="1" hangingPunct="1"/>
            <a:r>
              <a:rPr lang="en-US" sz="2400" dirty="0" smtClean="0"/>
              <a:t>Change management impacts the areas of People &amp; Other Resources, Processes, Policies &amp; Procedures, and Technology</a:t>
            </a:r>
          </a:p>
          <a:p>
            <a:pPr eaLnBrk="1" hangingPunct="1"/>
            <a:r>
              <a:rPr lang="en-US" sz="2400" dirty="0" smtClean="0"/>
              <a:t>Cultural shift to a Cost Culture is a maturation process moving from “What We Spent”, to  “What It Actually Costs”, to “What It Should Costs”</a:t>
            </a:r>
          </a:p>
          <a:p>
            <a:pPr eaLnBrk="1" hangingPunct="1"/>
            <a:endParaRPr lang="en-US" sz="2400" dirty="0" smtClean="0"/>
          </a:p>
          <a:p>
            <a:pPr lvl="1" eaLnBrk="1" hangingPunct="1">
              <a:buFontTx/>
              <a:buNone/>
            </a:pPr>
            <a:endParaRPr lang="en-US" sz="2400" i="1" dirty="0" smtClean="0"/>
          </a:p>
        </p:txBody>
      </p:sp>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bwMode="auto">
          <a:xfrm>
            <a:off x="457200" y="1782763"/>
            <a:ext cx="8305800" cy="808037"/>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n-US" sz="3600" dirty="0" smtClean="0"/>
              <a:t>Question: What is the biggest obstacle to establishing a cost culture in the Army for you?</a:t>
            </a:r>
            <a:br>
              <a:rPr lang="en-US" sz="3600" dirty="0" smtClean="0"/>
            </a:br>
            <a:endParaRPr lang="en-US" sz="3600" dirty="0" smtClean="0"/>
          </a:p>
        </p:txBody>
      </p:sp>
      <p:sp>
        <p:nvSpPr>
          <p:cNvPr id="1522691" name="Text Box 3"/>
          <p:cNvSpPr txBox="1">
            <a:spLocks noChangeArrowheads="1"/>
          </p:cNvSpPr>
          <p:nvPr/>
        </p:nvSpPr>
        <p:spPr bwMode="auto">
          <a:xfrm>
            <a:off x="4495800" y="4572000"/>
            <a:ext cx="3587750" cy="519113"/>
          </a:xfrm>
          <a:prstGeom prst="rect">
            <a:avLst/>
          </a:prstGeom>
          <a:noFill/>
          <a:ln w="9525" algn="ctr">
            <a:noFill/>
            <a:miter lim="800000"/>
            <a:headEnd/>
            <a:tailEnd/>
          </a:ln>
        </p:spPr>
        <p:txBody>
          <a:bodyPr wrap="none">
            <a:spAutoFit/>
          </a:bodyPr>
          <a:lstStyle/>
          <a:p>
            <a:pPr algn="ctr"/>
            <a:r>
              <a:rPr lang="en-US" b="1">
                <a:solidFill>
                  <a:schemeClr val="tx2"/>
                </a:solidFill>
                <a:latin typeface="Arial" pitchFamily="34" charset="0"/>
              </a:rPr>
              <a:t>Answer: Discussion</a:t>
            </a:r>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42</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22691"/>
                                        </p:tgtEl>
                                        <p:attrNameLst>
                                          <p:attrName>style.visibility</p:attrName>
                                        </p:attrNameLst>
                                      </p:cBhvr>
                                      <p:to>
                                        <p:strVal val="visible"/>
                                      </p:to>
                                    </p:set>
                                    <p:anim calcmode="lin" valueType="num">
                                      <p:cBhvr additive="base">
                                        <p:cTn id="7" dur="1000" fill="hold"/>
                                        <p:tgtEl>
                                          <p:spTgt spid="1522691"/>
                                        </p:tgtEl>
                                        <p:attrNameLst>
                                          <p:attrName>ppt_x</p:attrName>
                                        </p:attrNameLst>
                                      </p:cBhvr>
                                      <p:tavLst>
                                        <p:tav tm="0">
                                          <p:val>
                                            <p:strVal val="1+#ppt_w/2"/>
                                          </p:val>
                                        </p:tav>
                                        <p:tav tm="100000">
                                          <p:val>
                                            <p:strVal val="#ppt_x"/>
                                          </p:val>
                                        </p:tav>
                                      </p:tavLst>
                                    </p:anim>
                                    <p:anim calcmode="lin" valueType="num">
                                      <p:cBhvr additive="base">
                                        <p:cTn id="8" dur="1000" fill="hold"/>
                                        <p:tgtEl>
                                          <p:spTgt spid="15226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2691"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3: Cost Enablers</a:t>
            </a:r>
          </a:p>
        </p:txBody>
      </p:sp>
      <p:sp>
        <p:nvSpPr>
          <p:cNvPr id="35843" name="Rectangle 3"/>
          <p:cNvSpPr>
            <a:spLocks noGrp="1" noChangeArrowheads="1"/>
          </p:cNvSpPr>
          <p:nvPr>
            <p:ph type="body" idx="1"/>
          </p:nvPr>
        </p:nvSpPr>
        <p:spPr bwMode="auto">
          <a:xfrm>
            <a:off x="457200" y="1676400"/>
            <a:ext cx="8229600" cy="3581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dirty="0" smtClean="0"/>
              <a:t>Objective(s):</a:t>
            </a:r>
          </a:p>
          <a:p>
            <a:pPr eaLnBrk="1" hangingPunct="1"/>
            <a:r>
              <a:rPr lang="en-US" dirty="0" smtClean="0"/>
              <a:t>Identify enablers for change to support a cost culture</a:t>
            </a:r>
          </a:p>
        </p:txBody>
      </p:sp>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219075" y="2128838"/>
            <a:ext cx="2546350" cy="2906712"/>
          </a:xfrm>
          <a:prstGeom prst="rect">
            <a:avLst/>
          </a:prstGeom>
          <a:solidFill>
            <a:srgbClr val="CCECFF"/>
          </a:solidFill>
          <a:ln w="9525" cap="rnd">
            <a:solidFill>
              <a:schemeClr val="bg2"/>
            </a:solidFill>
            <a:prstDash val="sysDot"/>
            <a:miter lim="800000"/>
            <a:headEnd/>
            <a:tailEnd/>
          </a:ln>
        </p:spPr>
        <p:txBody>
          <a:bodyPr wrap="none" anchor="ctr"/>
          <a:lstStyle/>
          <a:p>
            <a:pPr>
              <a:buFontTx/>
              <a:buChar char="•"/>
            </a:pPr>
            <a:endParaRPr lang="en-US" sz="1800">
              <a:latin typeface="Arial" pitchFamily="34" charset="0"/>
            </a:endParaRPr>
          </a:p>
        </p:txBody>
      </p:sp>
      <p:grpSp>
        <p:nvGrpSpPr>
          <p:cNvPr id="2" name="Group 29"/>
          <p:cNvGrpSpPr>
            <a:grpSpLocks/>
          </p:cNvGrpSpPr>
          <p:nvPr/>
        </p:nvGrpSpPr>
        <p:grpSpPr bwMode="auto">
          <a:xfrm>
            <a:off x="2951163" y="3411538"/>
            <a:ext cx="2741612" cy="1333500"/>
            <a:chOff x="1859" y="2149"/>
            <a:chExt cx="1727" cy="840"/>
          </a:xfrm>
        </p:grpSpPr>
        <p:grpSp>
          <p:nvGrpSpPr>
            <p:cNvPr id="3" name="Group 17"/>
            <p:cNvGrpSpPr>
              <a:grpSpLocks/>
            </p:cNvGrpSpPr>
            <p:nvPr/>
          </p:nvGrpSpPr>
          <p:grpSpPr bwMode="auto">
            <a:xfrm>
              <a:off x="2289" y="2165"/>
              <a:ext cx="954" cy="200"/>
              <a:chOff x="1440" y="3168"/>
              <a:chExt cx="2208" cy="384"/>
            </a:xfrm>
          </p:grpSpPr>
          <p:sp>
            <p:nvSpPr>
              <p:cNvPr id="42012" name="AutoShape 18"/>
              <p:cNvSpPr>
                <a:spLocks noChangeArrowheads="1"/>
              </p:cNvSpPr>
              <p:nvPr/>
            </p:nvSpPr>
            <p:spPr bwMode="auto">
              <a:xfrm>
                <a:off x="1440" y="3168"/>
                <a:ext cx="864" cy="384"/>
              </a:xfrm>
              <a:prstGeom prst="chevron">
                <a:avLst>
                  <a:gd name="adj" fmla="val 56250"/>
                </a:avLst>
              </a:prstGeom>
              <a:solidFill>
                <a:srgbClr val="336699"/>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sp>
            <p:nvSpPr>
              <p:cNvPr id="42013" name="AutoShape 19"/>
              <p:cNvSpPr>
                <a:spLocks noChangeArrowheads="1"/>
              </p:cNvSpPr>
              <p:nvPr/>
            </p:nvSpPr>
            <p:spPr bwMode="auto">
              <a:xfrm>
                <a:off x="2112" y="3168"/>
                <a:ext cx="864" cy="384"/>
              </a:xfrm>
              <a:prstGeom prst="chevron">
                <a:avLst>
                  <a:gd name="adj" fmla="val 56250"/>
                </a:avLst>
              </a:prstGeom>
              <a:solidFill>
                <a:srgbClr val="336699"/>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sp>
            <p:nvSpPr>
              <p:cNvPr id="42014" name="AutoShape 20"/>
              <p:cNvSpPr>
                <a:spLocks noChangeArrowheads="1"/>
              </p:cNvSpPr>
              <p:nvPr/>
            </p:nvSpPr>
            <p:spPr bwMode="auto">
              <a:xfrm>
                <a:off x="2784" y="3168"/>
                <a:ext cx="864" cy="384"/>
              </a:xfrm>
              <a:prstGeom prst="chevron">
                <a:avLst>
                  <a:gd name="adj" fmla="val 56250"/>
                </a:avLst>
              </a:prstGeom>
              <a:solidFill>
                <a:srgbClr val="336699"/>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grpSp>
        <p:sp>
          <p:nvSpPr>
            <p:cNvPr id="42009" name="Text Box 21"/>
            <p:cNvSpPr txBox="1">
              <a:spLocks noChangeArrowheads="1"/>
            </p:cNvSpPr>
            <p:nvPr/>
          </p:nvSpPr>
          <p:spPr bwMode="auto">
            <a:xfrm>
              <a:off x="1859" y="2449"/>
              <a:ext cx="1727" cy="540"/>
            </a:xfrm>
            <a:prstGeom prst="rect">
              <a:avLst/>
            </a:prstGeom>
            <a:noFill/>
            <a:ln w="9525" algn="ctr">
              <a:noFill/>
              <a:miter lim="800000"/>
              <a:headEnd/>
              <a:tailEnd/>
            </a:ln>
          </p:spPr>
          <p:txBody>
            <a:bodyPr>
              <a:spAutoFit/>
            </a:bodyPr>
            <a:lstStyle/>
            <a:p>
              <a:pPr marL="169863" indent="-169863" eaLnBrk="0" hangingPunct="0">
                <a:lnSpc>
                  <a:spcPct val="80000"/>
                </a:lnSpc>
                <a:spcBef>
                  <a:spcPct val="20000"/>
                </a:spcBef>
                <a:buFontTx/>
                <a:buChar char="•"/>
              </a:pPr>
              <a:r>
                <a:rPr lang="en-US" sz="1400" b="1">
                  <a:latin typeface="Arial" pitchFamily="34" charset="0"/>
                </a:rPr>
                <a:t>Process Improvement (Lean 6-Sigma)</a:t>
              </a:r>
            </a:p>
            <a:p>
              <a:pPr marL="169863" indent="-169863" eaLnBrk="0" hangingPunct="0">
                <a:lnSpc>
                  <a:spcPct val="80000"/>
                </a:lnSpc>
                <a:spcBef>
                  <a:spcPct val="20000"/>
                </a:spcBef>
                <a:buFontTx/>
                <a:buChar char="•"/>
              </a:pPr>
              <a:r>
                <a:rPr lang="en-US" sz="1400" b="1">
                  <a:latin typeface="Arial" pitchFamily="34" charset="0"/>
                </a:rPr>
                <a:t>Integrated Business Design</a:t>
              </a:r>
            </a:p>
            <a:p>
              <a:pPr marL="169863" indent="-169863" eaLnBrk="0" hangingPunct="0">
                <a:lnSpc>
                  <a:spcPct val="80000"/>
                </a:lnSpc>
                <a:spcBef>
                  <a:spcPct val="20000"/>
                </a:spcBef>
                <a:buFontTx/>
                <a:buChar char="•"/>
              </a:pPr>
              <a:endParaRPr lang="en-US" sz="1400" b="1">
                <a:latin typeface="Arial" pitchFamily="34" charset="0"/>
              </a:endParaRPr>
            </a:p>
          </p:txBody>
        </p:sp>
        <p:sp>
          <p:nvSpPr>
            <p:cNvPr id="42010" name="AutoShape 22"/>
            <p:cNvSpPr>
              <a:spLocks noChangeArrowheads="1"/>
            </p:cNvSpPr>
            <p:nvPr/>
          </p:nvSpPr>
          <p:spPr bwMode="auto">
            <a:xfrm>
              <a:off x="1911" y="2149"/>
              <a:ext cx="336" cy="288"/>
            </a:xfrm>
            <a:prstGeom prst="flowChartInputOutput">
              <a:avLst/>
            </a:prstGeom>
            <a:solidFill>
              <a:schemeClr val="accent1"/>
            </a:solidFill>
            <a:ln w="9525">
              <a:solidFill>
                <a:schemeClr val="tx1"/>
              </a:solidFill>
              <a:miter lim="800000"/>
              <a:headEnd/>
              <a:tailEnd/>
            </a:ln>
          </p:spPr>
          <p:txBody>
            <a:bodyPr wrap="none" anchor="ctr"/>
            <a:lstStyle/>
            <a:p>
              <a:pPr algn="ctr"/>
              <a:r>
                <a:rPr lang="en-US" sz="1200">
                  <a:latin typeface="Arial" pitchFamily="34" charset="0"/>
                </a:rPr>
                <a:t>Policy</a:t>
              </a:r>
            </a:p>
          </p:txBody>
        </p:sp>
        <p:sp>
          <p:nvSpPr>
            <p:cNvPr id="42011" name="AutoShape 23"/>
            <p:cNvSpPr>
              <a:spLocks noChangeArrowheads="1"/>
            </p:cNvSpPr>
            <p:nvPr/>
          </p:nvSpPr>
          <p:spPr bwMode="auto">
            <a:xfrm>
              <a:off x="3279" y="2149"/>
              <a:ext cx="261" cy="288"/>
            </a:xfrm>
            <a:prstGeom prst="flowChartDocument">
              <a:avLst/>
            </a:prstGeom>
            <a:solidFill>
              <a:schemeClr val="accent1"/>
            </a:solidFill>
            <a:ln w="9525">
              <a:solidFill>
                <a:schemeClr val="tx1"/>
              </a:solidFill>
              <a:miter lim="800000"/>
              <a:headEnd/>
              <a:tailEnd/>
            </a:ln>
          </p:spPr>
          <p:txBody>
            <a:bodyPr wrap="none" anchor="ctr"/>
            <a:lstStyle/>
            <a:p>
              <a:pPr algn="ctr"/>
              <a:r>
                <a:rPr lang="en-US" sz="1200">
                  <a:latin typeface="Arial" pitchFamily="34" charset="0"/>
                </a:rPr>
                <a:t>How </a:t>
              </a:r>
            </a:p>
            <a:p>
              <a:pPr algn="ctr"/>
              <a:r>
                <a:rPr lang="en-US" sz="1200">
                  <a:latin typeface="Arial" pitchFamily="34" charset="0"/>
                </a:rPr>
                <a:t>To’s</a:t>
              </a:r>
            </a:p>
          </p:txBody>
        </p:sp>
      </p:grpSp>
      <p:sp>
        <p:nvSpPr>
          <p:cNvPr id="41988" name="Oval 24"/>
          <p:cNvSpPr>
            <a:spLocks noChangeArrowheads="1"/>
          </p:cNvSpPr>
          <p:nvPr/>
        </p:nvSpPr>
        <p:spPr bwMode="auto">
          <a:xfrm>
            <a:off x="5753100" y="1970088"/>
            <a:ext cx="3305175" cy="3235325"/>
          </a:xfrm>
          <a:prstGeom prst="ellipse">
            <a:avLst/>
          </a:prstGeom>
          <a:solidFill>
            <a:srgbClr val="FFE8D1"/>
          </a:solidFill>
          <a:ln w="9525" cap="rnd">
            <a:solidFill>
              <a:schemeClr val="bg2"/>
            </a:solidFill>
            <a:prstDash val="sysDot"/>
            <a:round/>
            <a:headEnd/>
            <a:tailEnd/>
          </a:ln>
        </p:spPr>
        <p:txBody>
          <a:bodyPr wrap="none" anchor="ctr"/>
          <a:lstStyle/>
          <a:p>
            <a:pPr algn="ctr"/>
            <a:r>
              <a:rPr lang="en-US" sz="1800">
                <a:latin typeface="Arial" pitchFamily="34" charset="0"/>
              </a:rPr>
              <a:t> </a:t>
            </a:r>
          </a:p>
        </p:txBody>
      </p:sp>
      <p:grpSp>
        <p:nvGrpSpPr>
          <p:cNvPr id="4" name="Group 25"/>
          <p:cNvGrpSpPr>
            <a:grpSpLocks/>
          </p:cNvGrpSpPr>
          <p:nvPr/>
        </p:nvGrpSpPr>
        <p:grpSpPr bwMode="auto">
          <a:xfrm>
            <a:off x="1562100" y="6096000"/>
            <a:ext cx="6096000" cy="693738"/>
            <a:chOff x="1056" y="3842"/>
            <a:chExt cx="3840" cy="480"/>
          </a:xfrm>
        </p:grpSpPr>
        <p:sp>
          <p:nvSpPr>
            <p:cNvPr id="1512474" name="AutoShape 26"/>
            <p:cNvSpPr>
              <a:spLocks noChangeArrowheads="1"/>
            </p:cNvSpPr>
            <p:nvPr/>
          </p:nvSpPr>
          <p:spPr bwMode="auto">
            <a:xfrm>
              <a:off x="1056" y="3842"/>
              <a:ext cx="3840" cy="48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1">
              <a:gsLst>
                <a:gs pos="0">
                  <a:srgbClr val="99FF33">
                    <a:alpha val="89999"/>
                  </a:srgbClr>
                </a:gs>
                <a:gs pos="50000">
                  <a:schemeClr val="bg1"/>
                </a:gs>
                <a:gs pos="100000">
                  <a:srgbClr val="99FF33">
                    <a:alpha val="89999"/>
                  </a:srgbClr>
                </a:gs>
              </a:gsLst>
              <a:lin ang="5400000" scaled="1"/>
            </a:gradFill>
            <a:ln w="19050">
              <a:solidFill>
                <a:schemeClr val="hlink"/>
              </a:solidFill>
              <a:miter lim="800000"/>
              <a:headEnd/>
              <a:tailEnd/>
            </a:ln>
            <a:effectLst/>
          </p:spPr>
          <p:txBody>
            <a:bodyPr wrap="none" anchor="ctr"/>
            <a:lstStyle/>
            <a:p>
              <a:pPr algn="ctr">
                <a:buClr>
                  <a:schemeClr val="tx1"/>
                </a:buClr>
                <a:defRPr/>
              </a:pPr>
              <a:endParaRPr lang="en-US" sz="3200" b="1">
                <a:latin typeface="Arial" pitchFamily="34" charset="0"/>
                <a:cs typeface="+mn-cs"/>
              </a:endParaRPr>
            </a:p>
          </p:txBody>
        </p:sp>
        <p:sp>
          <p:nvSpPr>
            <p:cNvPr id="42007" name="Text Box 27"/>
            <p:cNvSpPr txBox="1">
              <a:spLocks noChangeArrowheads="1"/>
            </p:cNvSpPr>
            <p:nvPr/>
          </p:nvSpPr>
          <p:spPr bwMode="auto">
            <a:xfrm>
              <a:off x="1845" y="3928"/>
              <a:ext cx="1918" cy="316"/>
            </a:xfrm>
            <a:prstGeom prst="rect">
              <a:avLst/>
            </a:prstGeom>
            <a:noFill/>
            <a:ln w="9525">
              <a:noFill/>
              <a:miter lim="800000"/>
              <a:headEnd/>
              <a:tailEnd/>
            </a:ln>
          </p:spPr>
          <p:txBody>
            <a:bodyPr wrap="none">
              <a:spAutoFit/>
            </a:bodyPr>
            <a:lstStyle/>
            <a:p>
              <a:r>
                <a:rPr lang="en-US" sz="2400" b="1">
                  <a:latin typeface="Arial" pitchFamily="34" charset="0"/>
                </a:rPr>
                <a:t>Enablers of Change</a:t>
              </a:r>
            </a:p>
          </p:txBody>
        </p:sp>
      </p:grpSp>
      <p:sp>
        <p:nvSpPr>
          <p:cNvPr id="41990" name="Text Box 28"/>
          <p:cNvSpPr txBox="1">
            <a:spLocks noChangeArrowheads="1"/>
          </p:cNvSpPr>
          <p:nvPr/>
        </p:nvSpPr>
        <p:spPr bwMode="auto">
          <a:xfrm>
            <a:off x="1219200" y="228600"/>
            <a:ext cx="6705600" cy="1035050"/>
          </a:xfrm>
          <a:prstGeom prst="rect">
            <a:avLst/>
          </a:prstGeom>
          <a:noFill/>
          <a:ln w="9525">
            <a:noFill/>
            <a:miter lim="800000"/>
            <a:headEnd/>
            <a:tailEnd/>
          </a:ln>
        </p:spPr>
        <p:txBody>
          <a:bodyPr tIns="0" bIns="0">
            <a:spAutoFit/>
          </a:bodyPr>
          <a:lstStyle/>
          <a:p>
            <a:pPr algn="ctr"/>
            <a:r>
              <a:rPr lang="en-US" sz="3400" b="1">
                <a:latin typeface="Arial" pitchFamily="34" charset="0"/>
              </a:rPr>
              <a:t>Army Cost Culture Change </a:t>
            </a:r>
          </a:p>
          <a:p>
            <a:pPr algn="ctr"/>
            <a:r>
              <a:rPr lang="en-US" sz="3400" b="1">
                <a:latin typeface="Arial" pitchFamily="34" charset="0"/>
              </a:rPr>
              <a:t>“Making a Square a Circle”</a:t>
            </a:r>
          </a:p>
        </p:txBody>
      </p:sp>
      <p:sp>
        <p:nvSpPr>
          <p:cNvPr id="41991" name="Text Box 29"/>
          <p:cNvSpPr txBox="1">
            <a:spLocks noChangeArrowheads="1"/>
          </p:cNvSpPr>
          <p:nvPr/>
        </p:nvSpPr>
        <p:spPr bwMode="auto">
          <a:xfrm>
            <a:off x="279400" y="2120900"/>
            <a:ext cx="2514600" cy="3055938"/>
          </a:xfrm>
          <a:prstGeom prst="rect">
            <a:avLst/>
          </a:prstGeom>
          <a:noFill/>
          <a:ln w="9525">
            <a:noFill/>
            <a:miter lim="800000"/>
            <a:headEnd/>
            <a:tailEnd/>
          </a:ln>
        </p:spPr>
        <p:txBody>
          <a:bodyPr>
            <a:spAutoFit/>
          </a:bodyPr>
          <a:lstStyle/>
          <a:p>
            <a:pPr marL="177800" indent="-177800">
              <a:buFontTx/>
              <a:buChar char="•"/>
            </a:pPr>
            <a:r>
              <a:rPr lang="en-US" sz="1800">
                <a:latin typeface="Arial" pitchFamily="34" charset="0"/>
              </a:rPr>
              <a:t> </a:t>
            </a:r>
            <a:r>
              <a:rPr lang="en-US" sz="1600">
                <a:latin typeface="Arial" pitchFamily="34" charset="0"/>
              </a:rPr>
              <a:t>Budget-focused</a:t>
            </a:r>
          </a:p>
          <a:p>
            <a:pPr marL="177800" indent="-177800">
              <a:buFontTx/>
              <a:buChar char="•"/>
            </a:pPr>
            <a:endParaRPr lang="en-US" sz="1600">
              <a:latin typeface="Arial" pitchFamily="34" charset="0"/>
            </a:endParaRPr>
          </a:p>
          <a:p>
            <a:pPr marL="177800" indent="-177800">
              <a:buFontTx/>
              <a:buChar char="•"/>
            </a:pPr>
            <a:r>
              <a:rPr lang="en-US" sz="1600">
                <a:latin typeface="Arial" pitchFamily="34" charset="0"/>
              </a:rPr>
              <a:t>Spend rate driven – inputs</a:t>
            </a:r>
          </a:p>
          <a:p>
            <a:pPr marL="177800" indent="-177800">
              <a:buFontTx/>
              <a:buChar char="•"/>
            </a:pPr>
            <a:endParaRPr lang="en-US" sz="1600">
              <a:latin typeface="Arial" pitchFamily="34" charset="0"/>
            </a:endParaRPr>
          </a:p>
          <a:p>
            <a:pPr marL="177800" indent="-177800">
              <a:buFontTx/>
              <a:buChar char="•"/>
            </a:pPr>
            <a:r>
              <a:rPr lang="en-US" sz="1600">
                <a:latin typeface="Arial" pitchFamily="34" charset="0"/>
              </a:rPr>
              <a:t>Performance objective -99.9% obligated</a:t>
            </a:r>
          </a:p>
          <a:p>
            <a:pPr marL="177800" indent="-177800">
              <a:buFontTx/>
              <a:buChar char="•"/>
            </a:pPr>
            <a:endParaRPr lang="en-US" sz="1600">
              <a:latin typeface="Arial" pitchFamily="34" charset="0"/>
            </a:endParaRPr>
          </a:p>
          <a:p>
            <a:pPr marL="177800" indent="-177800">
              <a:buFontTx/>
              <a:buChar char="•"/>
            </a:pPr>
            <a:r>
              <a:rPr lang="en-US" sz="1600">
                <a:latin typeface="Arial" pitchFamily="34" charset="0"/>
              </a:rPr>
              <a:t>Free goods has infinite demands</a:t>
            </a:r>
          </a:p>
          <a:p>
            <a:pPr marL="177800" indent="-177800"/>
            <a:endParaRPr lang="en-US" sz="1600">
              <a:latin typeface="Arial" pitchFamily="34" charset="0"/>
            </a:endParaRPr>
          </a:p>
          <a:p>
            <a:pPr marL="177800" indent="-177800"/>
            <a:endParaRPr lang="en-US" sz="1600">
              <a:latin typeface="Arial" pitchFamily="34" charset="0"/>
            </a:endParaRPr>
          </a:p>
        </p:txBody>
      </p:sp>
      <p:sp>
        <p:nvSpPr>
          <p:cNvPr id="41992" name="Rectangle 30"/>
          <p:cNvSpPr>
            <a:spLocks noChangeArrowheads="1"/>
          </p:cNvSpPr>
          <p:nvPr/>
        </p:nvSpPr>
        <p:spPr bwMode="auto">
          <a:xfrm>
            <a:off x="6210300" y="2233613"/>
            <a:ext cx="2790825" cy="2903537"/>
          </a:xfrm>
          <a:prstGeom prst="rect">
            <a:avLst/>
          </a:prstGeom>
          <a:noFill/>
          <a:ln w="9525">
            <a:noFill/>
            <a:miter lim="800000"/>
            <a:headEnd/>
            <a:tailEnd/>
          </a:ln>
        </p:spPr>
        <p:txBody>
          <a:bodyPr>
            <a:spAutoFit/>
          </a:bodyPr>
          <a:lstStyle/>
          <a:p>
            <a:pPr marL="114300" indent="-114300">
              <a:buFontTx/>
              <a:buChar char="•"/>
            </a:pPr>
            <a:r>
              <a:rPr lang="en-US" sz="1600">
                <a:latin typeface="Arial" pitchFamily="34" charset="0"/>
              </a:rPr>
              <a:t>Cost and performance focused</a:t>
            </a:r>
          </a:p>
          <a:p>
            <a:pPr marL="114300" indent="-114300">
              <a:lnSpc>
                <a:spcPct val="50000"/>
              </a:lnSpc>
              <a:buFontTx/>
              <a:buChar char="•"/>
            </a:pPr>
            <a:endParaRPr lang="en-US" sz="1600">
              <a:latin typeface="Arial" pitchFamily="34" charset="0"/>
            </a:endParaRPr>
          </a:p>
          <a:p>
            <a:pPr marL="114300" indent="-114300">
              <a:buFontTx/>
              <a:buChar char="•"/>
            </a:pPr>
            <a:r>
              <a:rPr lang="en-US" sz="1600">
                <a:latin typeface="Arial" pitchFamily="34" charset="0"/>
              </a:rPr>
              <a:t>Results driven - output &amp; outcome</a:t>
            </a:r>
            <a:endParaRPr lang="en-US" sz="3200">
              <a:latin typeface="Arial" pitchFamily="34" charset="0"/>
            </a:endParaRPr>
          </a:p>
          <a:p>
            <a:pPr marL="114300" indent="-114300">
              <a:lnSpc>
                <a:spcPct val="50000"/>
              </a:lnSpc>
              <a:buFontTx/>
              <a:buChar char="•"/>
            </a:pPr>
            <a:endParaRPr lang="en-US" sz="1600">
              <a:latin typeface="Arial" pitchFamily="34" charset="0"/>
            </a:endParaRPr>
          </a:p>
          <a:p>
            <a:pPr marL="114300" indent="-114300">
              <a:buFontTx/>
              <a:buChar char="•"/>
            </a:pPr>
            <a:r>
              <a:rPr lang="en-US" sz="1600">
                <a:latin typeface="Arial" pitchFamily="34" charset="0"/>
              </a:rPr>
              <a:t>Performance objective – resource consumption optimization (efficiency &amp; effectiveness)</a:t>
            </a:r>
            <a:endParaRPr lang="en-US" sz="3200">
              <a:latin typeface="Arial" pitchFamily="34" charset="0"/>
            </a:endParaRPr>
          </a:p>
          <a:p>
            <a:pPr marL="114300" indent="-114300">
              <a:lnSpc>
                <a:spcPct val="50000"/>
              </a:lnSpc>
              <a:buFontTx/>
              <a:buChar char="•"/>
            </a:pPr>
            <a:endParaRPr lang="en-US" sz="1600">
              <a:latin typeface="Arial" pitchFamily="34" charset="0"/>
            </a:endParaRPr>
          </a:p>
          <a:p>
            <a:pPr marL="114300" indent="-114300">
              <a:buFontTx/>
              <a:buChar char="•"/>
            </a:pPr>
            <a:r>
              <a:rPr lang="en-US" sz="1600">
                <a:latin typeface="Arial" pitchFamily="34" charset="0"/>
              </a:rPr>
              <a:t>Use what is necessary to obtain the objective</a:t>
            </a:r>
          </a:p>
        </p:txBody>
      </p:sp>
      <p:sp>
        <p:nvSpPr>
          <p:cNvPr id="41993" name="Rectangle 31"/>
          <p:cNvSpPr>
            <a:spLocks noChangeArrowheads="1"/>
          </p:cNvSpPr>
          <p:nvPr/>
        </p:nvSpPr>
        <p:spPr bwMode="auto">
          <a:xfrm>
            <a:off x="207963" y="1636713"/>
            <a:ext cx="3028950" cy="366712"/>
          </a:xfrm>
          <a:prstGeom prst="rect">
            <a:avLst/>
          </a:prstGeom>
          <a:noFill/>
          <a:ln w="9525">
            <a:noFill/>
            <a:miter lim="800000"/>
            <a:headEnd/>
            <a:tailEnd/>
          </a:ln>
        </p:spPr>
        <p:txBody>
          <a:bodyPr wrap="none">
            <a:spAutoFit/>
          </a:bodyPr>
          <a:lstStyle/>
          <a:p>
            <a:r>
              <a:rPr lang="en-US" sz="1800" b="1">
                <a:latin typeface="Arial" pitchFamily="34" charset="0"/>
              </a:rPr>
              <a:t>“A Culture of Entitlement”</a:t>
            </a:r>
          </a:p>
        </p:txBody>
      </p:sp>
      <p:sp>
        <p:nvSpPr>
          <p:cNvPr id="41994" name="Rectangle 32"/>
          <p:cNvSpPr>
            <a:spLocks noChangeArrowheads="1"/>
          </p:cNvSpPr>
          <p:nvPr/>
        </p:nvSpPr>
        <p:spPr bwMode="auto">
          <a:xfrm>
            <a:off x="6029325" y="1608138"/>
            <a:ext cx="2787650" cy="366712"/>
          </a:xfrm>
          <a:prstGeom prst="rect">
            <a:avLst/>
          </a:prstGeom>
          <a:noFill/>
          <a:ln w="9525">
            <a:noFill/>
            <a:miter lim="800000"/>
            <a:headEnd/>
            <a:tailEnd/>
          </a:ln>
        </p:spPr>
        <p:txBody>
          <a:bodyPr wrap="none">
            <a:spAutoFit/>
          </a:bodyPr>
          <a:lstStyle/>
          <a:p>
            <a:r>
              <a:rPr lang="en-US" sz="1800" b="1">
                <a:latin typeface="Arial" pitchFamily="34" charset="0"/>
              </a:rPr>
              <a:t>“A Culture of Influence”</a:t>
            </a:r>
          </a:p>
        </p:txBody>
      </p:sp>
      <p:grpSp>
        <p:nvGrpSpPr>
          <p:cNvPr id="5" name="Group 30"/>
          <p:cNvGrpSpPr>
            <a:grpSpLocks/>
          </p:cNvGrpSpPr>
          <p:nvPr/>
        </p:nvGrpSpPr>
        <p:grpSpPr bwMode="auto">
          <a:xfrm>
            <a:off x="3049588" y="4495800"/>
            <a:ext cx="3048000" cy="1697038"/>
            <a:chOff x="1921" y="2832"/>
            <a:chExt cx="1920" cy="1069"/>
          </a:xfrm>
        </p:grpSpPr>
        <p:sp>
          <p:nvSpPr>
            <p:cNvPr id="42002" name="Text Box 16"/>
            <p:cNvSpPr txBox="1">
              <a:spLocks noChangeArrowheads="1"/>
            </p:cNvSpPr>
            <p:nvPr/>
          </p:nvSpPr>
          <p:spPr bwMode="auto">
            <a:xfrm>
              <a:off x="1921" y="3361"/>
              <a:ext cx="1920" cy="540"/>
            </a:xfrm>
            <a:prstGeom prst="rect">
              <a:avLst/>
            </a:prstGeom>
            <a:noFill/>
            <a:ln w="9525" algn="ctr">
              <a:noFill/>
              <a:miter lim="800000"/>
              <a:headEnd/>
              <a:tailEnd/>
            </a:ln>
          </p:spPr>
          <p:txBody>
            <a:bodyPr>
              <a:spAutoFit/>
            </a:bodyPr>
            <a:lstStyle/>
            <a:p>
              <a:pPr marL="169863" indent="-169863" eaLnBrk="0" hangingPunct="0">
                <a:lnSpc>
                  <a:spcPct val="80000"/>
                </a:lnSpc>
                <a:spcBef>
                  <a:spcPct val="20000"/>
                </a:spcBef>
                <a:buFontTx/>
                <a:buChar char="•"/>
              </a:pPr>
              <a:r>
                <a:rPr lang="en-US" sz="1400" b="1">
                  <a:latin typeface="Arial" pitchFamily="34" charset="0"/>
                </a:rPr>
                <a:t>ERP Applications e.g. (GFEBS, LMP, GCSS)</a:t>
              </a:r>
            </a:p>
            <a:p>
              <a:pPr marL="169863" indent="-169863" eaLnBrk="0" hangingPunct="0">
                <a:lnSpc>
                  <a:spcPct val="80000"/>
                </a:lnSpc>
                <a:spcBef>
                  <a:spcPct val="20000"/>
                </a:spcBef>
                <a:buFontTx/>
                <a:buChar char="•"/>
              </a:pPr>
              <a:r>
                <a:rPr lang="en-US" sz="1400" b="1">
                  <a:latin typeface="Arial" pitchFamily="34" charset="0"/>
                </a:rPr>
                <a:t>Business Warehouses</a:t>
              </a:r>
            </a:p>
            <a:p>
              <a:pPr marL="169863" indent="-169863" eaLnBrk="0" hangingPunct="0">
                <a:lnSpc>
                  <a:spcPct val="80000"/>
                </a:lnSpc>
                <a:spcBef>
                  <a:spcPct val="20000"/>
                </a:spcBef>
                <a:buFontTx/>
                <a:buChar char="•"/>
              </a:pPr>
              <a:r>
                <a:rPr lang="en-US" sz="1400" b="1">
                  <a:latin typeface="Arial" pitchFamily="34" charset="0"/>
                </a:rPr>
                <a:t>Executive Scorecards</a:t>
              </a:r>
            </a:p>
          </p:txBody>
        </p:sp>
        <p:pic>
          <p:nvPicPr>
            <p:cNvPr id="42003" name="Picture 34" descr="clients"/>
            <p:cNvPicPr>
              <a:picLocks noChangeAspect="1" noChangeArrowheads="1"/>
            </p:cNvPicPr>
            <p:nvPr/>
          </p:nvPicPr>
          <p:blipFill>
            <a:blip r:embed="rId3" cstate="print"/>
            <a:srcRect/>
            <a:stretch>
              <a:fillRect/>
            </a:stretch>
          </p:blipFill>
          <p:spPr bwMode="auto">
            <a:xfrm>
              <a:off x="2496" y="2832"/>
              <a:ext cx="528" cy="528"/>
            </a:xfrm>
            <a:prstGeom prst="rect">
              <a:avLst/>
            </a:prstGeom>
            <a:noFill/>
            <a:ln w="9525">
              <a:noFill/>
              <a:miter lim="800000"/>
              <a:headEnd/>
              <a:tailEnd/>
            </a:ln>
          </p:spPr>
        </p:pic>
      </p:grpSp>
      <p:grpSp>
        <p:nvGrpSpPr>
          <p:cNvPr id="6" name="Group 28"/>
          <p:cNvGrpSpPr>
            <a:grpSpLocks/>
          </p:cNvGrpSpPr>
          <p:nvPr/>
        </p:nvGrpSpPr>
        <p:grpSpPr bwMode="auto">
          <a:xfrm>
            <a:off x="2989263" y="1397000"/>
            <a:ext cx="2490787" cy="1741488"/>
            <a:chOff x="1883" y="880"/>
            <a:chExt cx="1569" cy="1097"/>
          </a:xfrm>
        </p:grpSpPr>
        <p:sp>
          <p:nvSpPr>
            <p:cNvPr id="41999" name="Text Box 14"/>
            <p:cNvSpPr txBox="1">
              <a:spLocks noChangeArrowheads="1"/>
            </p:cNvSpPr>
            <p:nvPr/>
          </p:nvSpPr>
          <p:spPr bwMode="auto">
            <a:xfrm>
              <a:off x="1883" y="1544"/>
              <a:ext cx="1569" cy="433"/>
            </a:xfrm>
            <a:prstGeom prst="rect">
              <a:avLst/>
            </a:prstGeom>
            <a:noFill/>
            <a:ln w="9525" algn="ctr">
              <a:noFill/>
              <a:miter lim="800000"/>
              <a:headEnd/>
              <a:tailEnd/>
            </a:ln>
          </p:spPr>
          <p:txBody>
            <a:bodyPr wrap="none">
              <a:spAutoFit/>
            </a:bodyPr>
            <a:lstStyle/>
            <a:p>
              <a:pPr marL="169863" indent="-169863" eaLnBrk="0" hangingPunct="0">
                <a:lnSpc>
                  <a:spcPct val="80000"/>
                </a:lnSpc>
                <a:spcBef>
                  <a:spcPct val="20000"/>
                </a:spcBef>
                <a:buFontTx/>
                <a:buChar char="•"/>
              </a:pPr>
              <a:r>
                <a:rPr lang="en-US" sz="1400" b="1">
                  <a:latin typeface="Arial" pitchFamily="34" charset="0"/>
                </a:rPr>
                <a:t>Develop/Recruit Analysts</a:t>
              </a:r>
            </a:p>
            <a:p>
              <a:pPr marL="169863" indent="-169863" eaLnBrk="0" hangingPunct="0">
                <a:lnSpc>
                  <a:spcPct val="80000"/>
                </a:lnSpc>
                <a:spcBef>
                  <a:spcPct val="20000"/>
                </a:spcBef>
                <a:buFontTx/>
                <a:buChar char="•"/>
              </a:pPr>
              <a:r>
                <a:rPr lang="en-US" sz="1400" b="1">
                  <a:latin typeface="Arial" pitchFamily="34" charset="0"/>
                </a:rPr>
                <a:t>Enhance Training</a:t>
              </a:r>
            </a:p>
            <a:p>
              <a:pPr marL="169863" indent="-169863" eaLnBrk="0" hangingPunct="0">
                <a:lnSpc>
                  <a:spcPct val="80000"/>
                </a:lnSpc>
                <a:spcBef>
                  <a:spcPct val="20000"/>
                </a:spcBef>
                <a:buFontTx/>
                <a:buChar char="•"/>
              </a:pPr>
              <a:r>
                <a:rPr lang="en-US" sz="1400" b="1">
                  <a:latin typeface="Arial" pitchFamily="34" charset="0"/>
                </a:rPr>
                <a:t>Performance Focus</a:t>
              </a:r>
            </a:p>
          </p:txBody>
        </p:sp>
        <p:pic>
          <p:nvPicPr>
            <p:cNvPr id="42000" name="Picture 33" descr="businessmen"/>
            <p:cNvPicPr>
              <a:picLocks noChangeAspect="1" noChangeArrowheads="1"/>
            </p:cNvPicPr>
            <p:nvPr/>
          </p:nvPicPr>
          <p:blipFill>
            <a:blip r:embed="rId4" cstate="print"/>
            <a:srcRect/>
            <a:stretch>
              <a:fillRect/>
            </a:stretch>
          </p:blipFill>
          <p:spPr bwMode="auto">
            <a:xfrm>
              <a:off x="2160" y="1008"/>
              <a:ext cx="384" cy="384"/>
            </a:xfrm>
            <a:prstGeom prst="rect">
              <a:avLst/>
            </a:prstGeom>
            <a:noFill/>
            <a:ln w="9525">
              <a:noFill/>
              <a:miter lim="800000"/>
              <a:headEnd/>
              <a:tailEnd/>
            </a:ln>
          </p:spPr>
        </p:pic>
        <p:pic>
          <p:nvPicPr>
            <p:cNvPr id="42001" name="Picture 35" descr="branch"/>
            <p:cNvPicPr>
              <a:picLocks noChangeAspect="1" noChangeArrowheads="1"/>
            </p:cNvPicPr>
            <p:nvPr/>
          </p:nvPicPr>
          <p:blipFill>
            <a:blip r:embed="rId5" cstate="print"/>
            <a:srcRect/>
            <a:stretch>
              <a:fillRect/>
            </a:stretch>
          </p:blipFill>
          <p:spPr bwMode="auto">
            <a:xfrm>
              <a:off x="2592" y="880"/>
              <a:ext cx="656" cy="656"/>
            </a:xfrm>
            <a:prstGeom prst="rect">
              <a:avLst/>
            </a:prstGeom>
            <a:noFill/>
            <a:ln w="9525">
              <a:noFill/>
              <a:miter lim="800000"/>
              <a:headEnd/>
              <a:tailEnd/>
            </a:ln>
          </p:spPr>
        </p:pic>
      </p:grpSp>
      <p:sp>
        <p:nvSpPr>
          <p:cNvPr id="30" name="Slide Number Placeholder 12"/>
          <p:cNvSpPr txBox="1">
            <a:spLocks/>
          </p:cNvSpPr>
          <p:nvPr/>
        </p:nvSpPr>
        <p:spPr>
          <a:xfrm>
            <a:off x="6553200" y="640080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en-US" sz="12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1000" fill="hold"/>
                                        <p:tgtEl>
                                          <p:spTgt spid="2"/>
                                        </p:tgtEl>
                                        <p:attrNameLst>
                                          <p:attrName>ppt_w</p:attrName>
                                        </p:attrNameLst>
                                      </p:cBhvr>
                                      <p:tavLst>
                                        <p:tav tm="0">
                                          <p:val>
                                            <p:strVal val="#ppt_w*0.70"/>
                                          </p:val>
                                        </p:tav>
                                        <p:tav tm="100000">
                                          <p:val>
                                            <p:strVal val="#ppt_w"/>
                                          </p:val>
                                        </p:tav>
                                      </p:tavLst>
                                    </p:anim>
                                    <p:anim calcmode="lin" valueType="num">
                                      <p:cBhvr>
                                        <p:cTn id="13" dur="1000" fill="hold"/>
                                        <p:tgtEl>
                                          <p:spTgt spid="2"/>
                                        </p:tgtEl>
                                        <p:attrNameLst>
                                          <p:attrName>ppt_h</p:attrName>
                                        </p:attrNameLst>
                                      </p:cBhvr>
                                      <p:tavLst>
                                        <p:tav tm="0">
                                          <p:val>
                                            <p:strVal val="#ppt_h"/>
                                          </p:val>
                                        </p:tav>
                                        <p:tav tm="100000">
                                          <p:val>
                                            <p:strVal val="#ppt_h"/>
                                          </p:val>
                                        </p:tav>
                                      </p:tavLst>
                                    </p:anim>
                                    <p:animEffect transition="in" filter="fade">
                                      <p:cBhvr>
                                        <p:cTn id="14" dur="1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heel(4)">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7" name="Rectangle 9"/>
          <p:cNvSpPr>
            <a:spLocks noGrp="1" noChangeArrowheads="1"/>
          </p:cNvSpPr>
          <p:nvPr>
            <p:ph type="title"/>
          </p:nvPr>
        </p:nvSpPr>
        <p:spPr bwMode="auto">
          <a:xfrm>
            <a:off x="1219200" y="350837"/>
            <a:ext cx="6705600" cy="563563"/>
          </a:xfrm>
          <a:noFill/>
          <a:ln>
            <a:miter lim="800000"/>
            <a:headEnd/>
            <a:tailEnd/>
          </a:ln>
        </p:spPr>
        <p:txBody>
          <a:bodyPr vert="horz" wrap="square" lIns="91440" tIns="0" rIns="91440" bIns="0" numCol="1" anchor="t" anchorCtr="0" compatLnSpc="1">
            <a:prstTxWarp prst="textNoShape">
              <a:avLst/>
            </a:prstTxWarp>
          </a:bodyPr>
          <a:lstStyle/>
          <a:p>
            <a:pPr eaLnBrk="1" hangingPunct="1">
              <a:lnSpc>
                <a:spcPct val="90000"/>
              </a:lnSpc>
            </a:pPr>
            <a:r>
              <a:rPr lang="en-US" dirty="0" smtClean="0"/>
              <a:t>Change Enabler: People</a:t>
            </a:r>
          </a:p>
        </p:txBody>
      </p:sp>
      <p:sp>
        <p:nvSpPr>
          <p:cNvPr id="24"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45</a:t>
            </a:fld>
            <a:endParaRPr lang="en-US" dirty="0"/>
          </a:p>
        </p:txBody>
      </p:sp>
      <p:grpSp>
        <p:nvGrpSpPr>
          <p:cNvPr id="25" name="Group 28"/>
          <p:cNvGrpSpPr>
            <a:grpSpLocks/>
          </p:cNvGrpSpPr>
          <p:nvPr/>
        </p:nvGrpSpPr>
        <p:grpSpPr bwMode="auto">
          <a:xfrm>
            <a:off x="381000" y="2133600"/>
            <a:ext cx="3438470" cy="2383733"/>
            <a:chOff x="1883" y="880"/>
            <a:chExt cx="1770" cy="1107"/>
          </a:xfrm>
        </p:grpSpPr>
        <p:sp>
          <p:nvSpPr>
            <p:cNvPr id="26" name="Text Box 14"/>
            <p:cNvSpPr txBox="1">
              <a:spLocks noChangeArrowheads="1"/>
            </p:cNvSpPr>
            <p:nvPr/>
          </p:nvSpPr>
          <p:spPr bwMode="auto">
            <a:xfrm>
              <a:off x="1883" y="1544"/>
              <a:ext cx="1770" cy="443"/>
            </a:xfrm>
            <a:prstGeom prst="rect">
              <a:avLst/>
            </a:prstGeom>
            <a:noFill/>
            <a:ln w="9525" algn="ctr">
              <a:noFill/>
              <a:miter lim="800000"/>
              <a:headEnd/>
              <a:tailEnd/>
            </a:ln>
          </p:spPr>
          <p:txBody>
            <a:bodyPr wrap="none">
              <a:spAutoFit/>
            </a:bodyPr>
            <a:lstStyle/>
            <a:p>
              <a:pPr marL="169863" indent="-169863" eaLnBrk="0" hangingPunct="0">
                <a:lnSpc>
                  <a:spcPct val="80000"/>
                </a:lnSpc>
                <a:spcBef>
                  <a:spcPct val="20000"/>
                </a:spcBef>
                <a:buFontTx/>
                <a:buChar char="•"/>
              </a:pPr>
              <a:r>
                <a:rPr lang="en-US" sz="2000" b="1" dirty="0">
                  <a:latin typeface="Arial" pitchFamily="34" charset="0"/>
                </a:rPr>
                <a:t>Develop/Recruit Analysts</a:t>
              </a:r>
            </a:p>
            <a:p>
              <a:pPr marL="169863" indent="-169863" eaLnBrk="0" hangingPunct="0">
                <a:lnSpc>
                  <a:spcPct val="80000"/>
                </a:lnSpc>
                <a:spcBef>
                  <a:spcPct val="20000"/>
                </a:spcBef>
                <a:buFontTx/>
                <a:buChar char="•"/>
              </a:pPr>
              <a:r>
                <a:rPr lang="en-US" sz="2000" b="1" dirty="0">
                  <a:latin typeface="Arial" pitchFamily="34" charset="0"/>
                </a:rPr>
                <a:t>Enhance Training</a:t>
              </a:r>
            </a:p>
            <a:p>
              <a:pPr marL="169863" indent="-169863" eaLnBrk="0" hangingPunct="0">
                <a:lnSpc>
                  <a:spcPct val="80000"/>
                </a:lnSpc>
                <a:spcBef>
                  <a:spcPct val="20000"/>
                </a:spcBef>
                <a:buFontTx/>
                <a:buChar char="•"/>
              </a:pPr>
              <a:r>
                <a:rPr lang="en-US" sz="2000" b="1" dirty="0">
                  <a:latin typeface="Arial" pitchFamily="34" charset="0"/>
                </a:rPr>
                <a:t>Performance Focus</a:t>
              </a:r>
            </a:p>
          </p:txBody>
        </p:sp>
        <p:pic>
          <p:nvPicPr>
            <p:cNvPr id="27" name="Picture 33" descr="businessmen"/>
            <p:cNvPicPr>
              <a:picLocks noChangeAspect="1" noChangeArrowheads="1"/>
            </p:cNvPicPr>
            <p:nvPr/>
          </p:nvPicPr>
          <p:blipFill>
            <a:blip r:embed="rId3" cstate="print"/>
            <a:srcRect/>
            <a:stretch>
              <a:fillRect/>
            </a:stretch>
          </p:blipFill>
          <p:spPr bwMode="auto">
            <a:xfrm>
              <a:off x="2160" y="1008"/>
              <a:ext cx="384" cy="384"/>
            </a:xfrm>
            <a:prstGeom prst="rect">
              <a:avLst/>
            </a:prstGeom>
            <a:noFill/>
            <a:ln w="9525">
              <a:noFill/>
              <a:miter lim="800000"/>
              <a:headEnd/>
              <a:tailEnd/>
            </a:ln>
          </p:spPr>
        </p:pic>
        <p:pic>
          <p:nvPicPr>
            <p:cNvPr id="28" name="Picture 35" descr="branch"/>
            <p:cNvPicPr>
              <a:picLocks noChangeAspect="1" noChangeArrowheads="1"/>
            </p:cNvPicPr>
            <p:nvPr/>
          </p:nvPicPr>
          <p:blipFill>
            <a:blip r:embed="rId4" cstate="print"/>
            <a:srcRect/>
            <a:stretch>
              <a:fillRect/>
            </a:stretch>
          </p:blipFill>
          <p:spPr bwMode="auto">
            <a:xfrm>
              <a:off x="2592" y="880"/>
              <a:ext cx="656" cy="656"/>
            </a:xfrm>
            <a:prstGeom prst="rect">
              <a:avLst/>
            </a:prstGeom>
            <a:noFill/>
            <a:ln w="9525">
              <a:noFill/>
              <a:miter lim="800000"/>
              <a:headEnd/>
              <a:tailEnd/>
            </a:ln>
          </p:spPr>
        </p:pic>
      </p:grpSp>
      <p:sp>
        <p:nvSpPr>
          <p:cNvPr id="29" name="Rectangle 3"/>
          <p:cNvSpPr txBox="1">
            <a:spLocks noChangeArrowheads="1"/>
          </p:cNvSpPr>
          <p:nvPr/>
        </p:nvSpPr>
        <p:spPr bwMode="auto">
          <a:xfrm>
            <a:off x="3886200" y="1447801"/>
            <a:ext cx="4800600" cy="4190999"/>
          </a:xfrm>
          <a:prstGeom prst="rect">
            <a:avLst/>
          </a:prstGeom>
          <a:solidFill>
            <a:srgbClr val="FFFF99"/>
          </a:solidFill>
          <a:ln>
            <a:solidFill>
              <a:schemeClr val="accent2"/>
            </a:solid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buFontTx/>
              <a:buChar char="•"/>
              <a:defRPr/>
            </a:pPr>
            <a:r>
              <a:rPr lang="en-US" sz="2400" kern="0" dirty="0" smtClean="0">
                <a:latin typeface="+mn-lt"/>
                <a:cs typeface="+mn-cs"/>
              </a:rPr>
              <a:t>Cost Management Policy &amp; Guidance</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latin typeface="+mn-lt"/>
                <a:cs typeface="+mn-cs"/>
              </a:rPr>
              <a:t>Cost Management Training</a:t>
            </a:r>
          </a:p>
          <a:p>
            <a:pPr marL="800100" lvl="1" indent="-342900">
              <a:spcBef>
                <a:spcPct val="20000"/>
              </a:spcBef>
              <a:buFont typeface="Wingdings" pitchFamily="2" charset="2"/>
              <a:buChar char="ü"/>
              <a:defRPr/>
            </a:pPr>
            <a:r>
              <a:rPr lang="en-US" sz="2000" kern="0" dirty="0" smtClean="0">
                <a:latin typeface="+mn-lt"/>
                <a:cs typeface="+mn-cs"/>
              </a:rPr>
              <a:t>CM101 Training Course</a:t>
            </a:r>
          </a:p>
          <a:p>
            <a:pPr marL="800100" lvl="1" indent="-342900">
              <a:spcBef>
                <a:spcPct val="20000"/>
              </a:spcBef>
              <a:buFont typeface="Wingdings" pitchFamily="2" charset="2"/>
              <a:buChar char="ü"/>
              <a:defRPr/>
            </a:pPr>
            <a:r>
              <a:rPr lang="en-US" sz="2000" kern="0" dirty="0" smtClean="0">
                <a:latin typeface="+mn-lt"/>
                <a:cs typeface="+mn-cs"/>
              </a:rPr>
              <a:t>Cost Mgmt Certification Course</a:t>
            </a:r>
          </a:p>
          <a:p>
            <a:pPr marL="800100" lvl="1" indent="-342900">
              <a:spcBef>
                <a:spcPct val="20000"/>
              </a:spcBef>
              <a:buFont typeface="Wingdings" pitchFamily="2" charset="2"/>
              <a:buChar char="ü"/>
              <a:defRPr/>
            </a:pPr>
            <a:r>
              <a:rPr lang="en-US" sz="2000" kern="0" dirty="0" smtClean="0">
                <a:latin typeface="+mn-lt"/>
                <a:cs typeface="+mn-cs"/>
              </a:rPr>
              <a:t> Cost Benefit Analysis Training</a:t>
            </a: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latin typeface="+mn-lt"/>
                <a:cs typeface="+mn-cs"/>
              </a:rPr>
              <a:t>Enhancing Cost Analysis Skills</a:t>
            </a:r>
          </a:p>
          <a:p>
            <a:pPr marL="800100" lvl="1" indent="-342900">
              <a:spcBef>
                <a:spcPct val="20000"/>
              </a:spcBef>
              <a:buFont typeface="Wingdings" pitchFamily="2" charset="2"/>
              <a:buChar char="ü"/>
              <a:defRPr/>
            </a:pPr>
            <a:r>
              <a:rPr lang="en-US" sz="2000" kern="0" dirty="0" smtClean="0">
                <a:latin typeface="+mn-lt"/>
                <a:cs typeface="+mn-cs"/>
              </a:rPr>
              <a:t>ASA(FM&amp;C) Conducting CP11 Staffing Assessment</a:t>
            </a:r>
            <a:r>
              <a:rPr kumimoji="0" lang="en-US" sz="2000" b="0" i="0" u="none" strike="noStrike" kern="0" cap="none" spc="0" normalizeH="0" baseline="0" noProof="0" dirty="0" smtClean="0">
                <a:ln>
                  <a:noFill/>
                </a:ln>
                <a:solidFill>
                  <a:schemeClr val="tx1"/>
                </a:solidFill>
                <a:effectLst/>
                <a:uLnTx/>
                <a:uFillTx/>
                <a:latin typeface="+mn-lt"/>
                <a:ea typeface="+mn-ea"/>
                <a:cs typeface="+mn-cs"/>
              </a:rPr>
              <a:t> </a:t>
            </a:r>
          </a:p>
          <a:p>
            <a:pPr marL="800100" lvl="1" indent="-342900">
              <a:spcBef>
                <a:spcPct val="20000"/>
              </a:spcBef>
              <a:buFont typeface="Wingdings" pitchFamily="2" charset="2"/>
              <a:buChar char="ü"/>
              <a:defRPr/>
            </a:pPr>
            <a:r>
              <a:rPr lang="en-US" sz="2000" kern="0" dirty="0" smtClean="0">
                <a:latin typeface="+mn-lt"/>
                <a:cs typeface="+mn-cs"/>
              </a:rPr>
              <a:t>Integrate Cost Analysis Skills into Operational Career Programs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400" b="0" i="1" u="none" strike="noStrike" kern="0" cap="none" spc="0" normalizeH="0" baseline="0" noProof="0" dirty="0" smtClean="0">
              <a:ln>
                <a:noFill/>
              </a:ln>
              <a:solidFill>
                <a:schemeClr val="tx1"/>
              </a:solidFill>
              <a:effectLst/>
              <a:uLnTx/>
              <a:uFillTx/>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ext Box 2"/>
          <p:cNvSpPr txBox="1">
            <a:spLocks noChangeArrowheads="1"/>
          </p:cNvSpPr>
          <p:nvPr/>
        </p:nvSpPr>
        <p:spPr bwMode="auto">
          <a:xfrm>
            <a:off x="2286000" y="1949450"/>
            <a:ext cx="4781550" cy="641350"/>
          </a:xfrm>
          <a:prstGeom prst="rect">
            <a:avLst/>
          </a:prstGeom>
          <a:noFill/>
          <a:ln w="9525" algn="ctr">
            <a:noFill/>
            <a:miter lim="800000"/>
            <a:headEnd/>
            <a:tailEnd/>
          </a:ln>
        </p:spPr>
        <p:txBody>
          <a:bodyPr wrap="none">
            <a:spAutoFit/>
          </a:bodyPr>
          <a:lstStyle/>
          <a:p>
            <a:pPr algn="ctr"/>
            <a:r>
              <a:rPr lang="en-US" sz="3600">
                <a:solidFill>
                  <a:schemeClr val="tx2"/>
                </a:solidFill>
                <a:latin typeface="Arial" pitchFamily="34" charset="0"/>
              </a:rPr>
              <a:t>Cultural Change Video</a:t>
            </a:r>
          </a:p>
        </p:txBody>
      </p:sp>
      <p:pic>
        <p:nvPicPr>
          <p:cNvPr id="44035" name="Picture 3" descr="movie_run">
            <a:hlinkClick r:id="rId3" action="ppaction://hlinkfile"/>
          </p:cNvPr>
          <p:cNvPicPr>
            <a:picLocks noChangeAspect="1" noChangeArrowheads="1"/>
          </p:cNvPicPr>
          <p:nvPr/>
        </p:nvPicPr>
        <p:blipFill>
          <a:blip r:embed="rId4" cstate="print"/>
          <a:srcRect/>
          <a:stretch>
            <a:fillRect/>
          </a:stretch>
        </p:blipFill>
        <p:spPr bwMode="auto">
          <a:xfrm>
            <a:off x="3429000" y="3200400"/>
            <a:ext cx="2870200" cy="2870200"/>
          </a:xfrm>
          <a:prstGeom prst="rect">
            <a:avLst/>
          </a:prstGeom>
          <a:noFill/>
          <a:ln w="9525">
            <a:noFill/>
            <a:miter lim="800000"/>
            <a:headEnd/>
            <a:tailEnd/>
          </a:ln>
        </p:spPr>
      </p:pic>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25"/>
          <p:cNvSpPr>
            <a:spLocks noGrp="1"/>
          </p:cNvSpPr>
          <p:nvPr>
            <p:ph type="title"/>
          </p:nvPr>
        </p:nvSpPr>
        <p:spPr/>
        <p:txBody>
          <a:bodyPr/>
          <a:lstStyle/>
          <a:p>
            <a:r>
              <a:rPr lang="en-US" b="1" dirty="0" smtClean="0">
                <a:solidFill>
                  <a:schemeClr val="tx1"/>
                </a:solidFill>
                <a:latin typeface="Arial"/>
                <a:ea typeface="+mj-ea"/>
                <a:cs typeface="+mj-cs"/>
              </a:rPr>
              <a:t>Change Enabler: Process</a:t>
            </a:r>
            <a:endParaRPr lang="en-US" dirty="0"/>
          </a:p>
        </p:txBody>
      </p:sp>
      <p:sp>
        <p:nvSpPr>
          <p:cNvPr id="20" name="Slide Number Placeholder 12"/>
          <p:cNvSpPr>
            <a:spLocks noGrp="1"/>
          </p:cNvSpPr>
          <p:nvPr>
            <p:ph type="sldNum" sz="quarter" idx="10"/>
          </p:nvPr>
        </p:nvSpPr>
        <p:spPr>
          <a:xfrm>
            <a:off x="6553200" y="6400800"/>
            <a:ext cx="2133600" cy="365125"/>
          </a:xfrm>
        </p:spPr>
        <p:txBody>
          <a:bodyPr/>
          <a:lstStyle/>
          <a:p>
            <a:pPr algn="r">
              <a:defRPr/>
            </a:pPr>
            <a:fld id="{2A630903-0405-4385-947A-62A13C1F0ED5}" type="slidenum">
              <a:rPr lang="en-US" smtClean="0"/>
              <a:pPr algn="r">
                <a:defRPr/>
              </a:pPr>
              <a:t>47</a:t>
            </a:fld>
            <a:endParaRPr lang="en-US" dirty="0"/>
          </a:p>
        </p:txBody>
      </p:sp>
      <p:grpSp>
        <p:nvGrpSpPr>
          <p:cNvPr id="21" name="Group 29"/>
          <p:cNvGrpSpPr>
            <a:grpSpLocks/>
          </p:cNvGrpSpPr>
          <p:nvPr/>
        </p:nvGrpSpPr>
        <p:grpSpPr bwMode="auto">
          <a:xfrm>
            <a:off x="457200" y="2362200"/>
            <a:ext cx="2741613" cy="2076450"/>
            <a:chOff x="1860" y="2149"/>
            <a:chExt cx="1727" cy="1308"/>
          </a:xfrm>
        </p:grpSpPr>
        <p:grpSp>
          <p:nvGrpSpPr>
            <p:cNvPr id="22" name="Group 17"/>
            <p:cNvGrpSpPr>
              <a:grpSpLocks/>
            </p:cNvGrpSpPr>
            <p:nvPr/>
          </p:nvGrpSpPr>
          <p:grpSpPr bwMode="auto">
            <a:xfrm>
              <a:off x="2288" y="2165"/>
              <a:ext cx="953" cy="200"/>
              <a:chOff x="1440" y="3168"/>
              <a:chExt cx="2208" cy="384"/>
            </a:xfrm>
          </p:grpSpPr>
          <p:sp>
            <p:nvSpPr>
              <p:cNvPr id="27" name="AutoShape 18"/>
              <p:cNvSpPr>
                <a:spLocks noChangeArrowheads="1"/>
              </p:cNvSpPr>
              <p:nvPr/>
            </p:nvSpPr>
            <p:spPr bwMode="auto">
              <a:xfrm>
                <a:off x="1440" y="3168"/>
                <a:ext cx="864" cy="384"/>
              </a:xfrm>
              <a:prstGeom prst="chevron">
                <a:avLst>
                  <a:gd name="adj" fmla="val 56250"/>
                </a:avLst>
              </a:prstGeom>
              <a:solidFill>
                <a:srgbClr val="336699"/>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sp>
            <p:nvSpPr>
              <p:cNvPr id="28" name="AutoShape 19"/>
              <p:cNvSpPr>
                <a:spLocks noChangeArrowheads="1"/>
              </p:cNvSpPr>
              <p:nvPr/>
            </p:nvSpPr>
            <p:spPr bwMode="auto">
              <a:xfrm>
                <a:off x="2112" y="3168"/>
                <a:ext cx="864" cy="384"/>
              </a:xfrm>
              <a:prstGeom prst="chevron">
                <a:avLst>
                  <a:gd name="adj" fmla="val 56250"/>
                </a:avLst>
              </a:prstGeom>
              <a:solidFill>
                <a:srgbClr val="336699"/>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sp>
            <p:nvSpPr>
              <p:cNvPr id="29" name="AutoShape 20"/>
              <p:cNvSpPr>
                <a:spLocks noChangeArrowheads="1"/>
              </p:cNvSpPr>
              <p:nvPr/>
            </p:nvSpPr>
            <p:spPr bwMode="auto">
              <a:xfrm>
                <a:off x="2784" y="3168"/>
                <a:ext cx="864" cy="384"/>
              </a:xfrm>
              <a:prstGeom prst="chevron">
                <a:avLst>
                  <a:gd name="adj" fmla="val 56250"/>
                </a:avLst>
              </a:prstGeom>
              <a:solidFill>
                <a:srgbClr val="336699"/>
              </a:solidFill>
              <a:ln w="9525" algn="ctr">
                <a:solidFill>
                  <a:schemeClr val="tx1"/>
                </a:solidFill>
                <a:miter lim="800000"/>
                <a:headEnd/>
                <a:tailEnd/>
              </a:ln>
            </p:spPr>
            <p:txBody>
              <a:bodyPr wrap="none" anchor="ctr"/>
              <a:lstStyle/>
              <a:p>
                <a:pPr algn="ctr">
                  <a:buClr>
                    <a:schemeClr val="tx1"/>
                  </a:buClr>
                </a:pPr>
                <a:endParaRPr lang="en-US" sz="3200" b="1">
                  <a:latin typeface="Arial" pitchFamily="34" charset="0"/>
                </a:endParaRPr>
              </a:p>
            </p:txBody>
          </p:sp>
        </p:grpSp>
        <p:sp>
          <p:nvSpPr>
            <p:cNvPr id="23" name="Text Box 21"/>
            <p:cNvSpPr txBox="1">
              <a:spLocks noChangeArrowheads="1"/>
            </p:cNvSpPr>
            <p:nvPr/>
          </p:nvSpPr>
          <p:spPr bwMode="auto">
            <a:xfrm>
              <a:off x="1860" y="2449"/>
              <a:ext cx="1727" cy="1008"/>
            </a:xfrm>
            <a:prstGeom prst="rect">
              <a:avLst/>
            </a:prstGeom>
            <a:noFill/>
            <a:ln w="9525" algn="ctr">
              <a:noFill/>
              <a:miter lim="800000"/>
              <a:headEnd/>
              <a:tailEnd/>
            </a:ln>
          </p:spPr>
          <p:txBody>
            <a:bodyPr>
              <a:spAutoFit/>
            </a:bodyPr>
            <a:lstStyle/>
            <a:p>
              <a:pPr marL="169863" indent="-169863" eaLnBrk="0" hangingPunct="0">
                <a:lnSpc>
                  <a:spcPct val="80000"/>
                </a:lnSpc>
                <a:spcBef>
                  <a:spcPct val="20000"/>
                </a:spcBef>
                <a:buFontTx/>
                <a:buChar char="•"/>
              </a:pPr>
              <a:r>
                <a:rPr lang="en-US" sz="2000" b="1" dirty="0">
                  <a:latin typeface="Arial" pitchFamily="34" charset="0"/>
                </a:rPr>
                <a:t>Process Improvement (Lean 6-Sigma)</a:t>
              </a:r>
            </a:p>
            <a:p>
              <a:pPr marL="169863" indent="-169863" eaLnBrk="0" hangingPunct="0">
                <a:lnSpc>
                  <a:spcPct val="80000"/>
                </a:lnSpc>
                <a:spcBef>
                  <a:spcPct val="20000"/>
                </a:spcBef>
                <a:buFontTx/>
                <a:buChar char="•"/>
              </a:pPr>
              <a:r>
                <a:rPr lang="en-US" sz="2000" b="1" dirty="0">
                  <a:latin typeface="Arial" pitchFamily="34" charset="0"/>
                </a:rPr>
                <a:t>Integrated Business Design</a:t>
              </a:r>
            </a:p>
            <a:p>
              <a:pPr marL="169863" indent="-169863" eaLnBrk="0" hangingPunct="0">
                <a:lnSpc>
                  <a:spcPct val="80000"/>
                </a:lnSpc>
                <a:spcBef>
                  <a:spcPct val="20000"/>
                </a:spcBef>
                <a:buFontTx/>
                <a:buChar char="•"/>
              </a:pPr>
              <a:endParaRPr lang="en-US" sz="1400" b="1" dirty="0">
                <a:latin typeface="Arial" pitchFamily="34" charset="0"/>
              </a:endParaRPr>
            </a:p>
          </p:txBody>
        </p:sp>
        <p:sp>
          <p:nvSpPr>
            <p:cNvPr id="24" name="AutoShape 22"/>
            <p:cNvSpPr>
              <a:spLocks noChangeArrowheads="1"/>
            </p:cNvSpPr>
            <p:nvPr/>
          </p:nvSpPr>
          <p:spPr bwMode="auto">
            <a:xfrm>
              <a:off x="1911" y="2149"/>
              <a:ext cx="336" cy="288"/>
            </a:xfrm>
            <a:prstGeom prst="flowChartInputOutput">
              <a:avLst/>
            </a:prstGeom>
            <a:solidFill>
              <a:schemeClr val="accent1"/>
            </a:solidFill>
            <a:ln w="9525">
              <a:solidFill>
                <a:schemeClr val="tx1"/>
              </a:solidFill>
              <a:miter lim="800000"/>
              <a:headEnd/>
              <a:tailEnd/>
            </a:ln>
          </p:spPr>
          <p:txBody>
            <a:bodyPr wrap="none" anchor="ctr"/>
            <a:lstStyle/>
            <a:p>
              <a:pPr algn="ctr"/>
              <a:r>
                <a:rPr lang="en-US" sz="1200">
                  <a:latin typeface="Arial" pitchFamily="34" charset="0"/>
                </a:rPr>
                <a:t>Policy</a:t>
              </a:r>
            </a:p>
          </p:txBody>
        </p:sp>
        <p:sp>
          <p:nvSpPr>
            <p:cNvPr id="25" name="AutoShape 23"/>
            <p:cNvSpPr>
              <a:spLocks noChangeArrowheads="1"/>
            </p:cNvSpPr>
            <p:nvPr/>
          </p:nvSpPr>
          <p:spPr bwMode="auto">
            <a:xfrm>
              <a:off x="3279" y="2149"/>
              <a:ext cx="261" cy="288"/>
            </a:xfrm>
            <a:prstGeom prst="flowChartDocument">
              <a:avLst/>
            </a:prstGeom>
            <a:solidFill>
              <a:schemeClr val="accent1"/>
            </a:solidFill>
            <a:ln w="9525">
              <a:solidFill>
                <a:schemeClr val="tx1"/>
              </a:solidFill>
              <a:miter lim="800000"/>
              <a:headEnd/>
              <a:tailEnd/>
            </a:ln>
          </p:spPr>
          <p:txBody>
            <a:bodyPr wrap="none" anchor="ctr"/>
            <a:lstStyle/>
            <a:p>
              <a:pPr algn="ctr"/>
              <a:r>
                <a:rPr lang="en-US" sz="1200">
                  <a:latin typeface="Arial" pitchFamily="34" charset="0"/>
                </a:rPr>
                <a:t>How </a:t>
              </a:r>
            </a:p>
            <a:p>
              <a:pPr algn="ctr"/>
              <a:r>
                <a:rPr lang="en-US" sz="1200">
                  <a:latin typeface="Arial" pitchFamily="34" charset="0"/>
                </a:rPr>
                <a:t>To’s</a:t>
              </a:r>
            </a:p>
          </p:txBody>
        </p:sp>
      </p:grpSp>
      <p:sp>
        <p:nvSpPr>
          <p:cNvPr id="30" name="Rectangle 3"/>
          <p:cNvSpPr txBox="1">
            <a:spLocks noChangeArrowheads="1"/>
          </p:cNvSpPr>
          <p:nvPr/>
        </p:nvSpPr>
        <p:spPr bwMode="auto">
          <a:xfrm>
            <a:off x="3657600" y="1371601"/>
            <a:ext cx="4800600" cy="4190999"/>
          </a:xfrm>
          <a:prstGeom prst="rect">
            <a:avLst/>
          </a:prstGeom>
          <a:solidFill>
            <a:srgbClr val="CCFFCC"/>
          </a:solidFill>
          <a:ln>
            <a:solidFill>
              <a:schemeClr val="accent2"/>
            </a:solid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Establish Cost Management Process</a:t>
            </a:r>
            <a:endParaRPr kumimoji="0" lang="en-US" sz="2400" b="0" i="0" u="none" strike="noStrike" kern="0" cap="none" spc="0" normalizeH="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endParaRPr lang="en-US" sz="2400" kern="0" dirty="0" smtClean="0">
              <a:latin typeface="+mn-lt"/>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latin typeface="+mn-lt"/>
                <a:cs typeface="+mn-cs"/>
              </a:rPr>
              <a:t>Incorporate Cost Impact into routine decision-making</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lang="en-US" sz="2400" kern="0" dirty="0" smtClean="0">
                <a:latin typeface="+mn-lt"/>
                <a:cs typeface="+mn-cs"/>
              </a:rPr>
              <a:t>Require </a:t>
            </a:r>
            <a:r>
              <a:rPr kumimoji="0" lang="en-US" sz="2400" b="0" i="0" u="none" strike="noStrike" kern="0" cap="none" spc="0" normalizeH="0" baseline="0" noProof="0" dirty="0" smtClean="0">
                <a:ln>
                  <a:noFill/>
                </a:ln>
                <a:solidFill>
                  <a:schemeClr val="tx1"/>
                </a:solidFill>
                <a:effectLst/>
                <a:uLnTx/>
                <a:uFillTx/>
                <a:latin typeface="+mn-lt"/>
                <a:ea typeface="+mn-ea"/>
                <a:cs typeface="+mn-cs"/>
              </a:rPr>
              <a:t>Cost/Benefit</a:t>
            </a:r>
            <a:r>
              <a:rPr kumimoji="0" lang="en-US" sz="2400" b="0" i="0" u="none" strike="noStrike" kern="0" cap="none" spc="0" normalizeH="0" noProof="0" dirty="0" smtClean="0">
                <a:ln>
                  <a:noFill/>
                </a:ln>
                <a:solidFill>
                  <a:schemeClr val="tx1"/>
                </a:solidFill>
                <a:effectLst/>
                <a:uLnTx/>
                <a:uFillTx/>
                <a:latin typeface="+mn-lt"/>
                <a:ea typeface="+mn-ea"/>
                <a:cs typeface="+mn-cs"/>
              </a:rPr>
              <a:t> Analysis </a:t>
            </a:r>
            <a:r>
              <a:rPr lang="en-US" sz="2400" kern="0" noProof="0" dirty="0" smtClean="0">
                <a:latin typeface="+mn-lt"/>
                <a:cs typeface="+mn-cs"/>
              </a:rPr>
              <a:t>as part of Resource Decisions</a:t>
            </a: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400" b="0" i="0" u="none" strike="noStrike" kern="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Tx/>
              <a:buNone/>
              <a:tabLst/>
              <a:defRPr/>
            </a:pPr>
            <a:endParaRPr kumimoji="0" lang="en-US" sz="2400" b="0" i="1" u="none" strike="noStrike" kern="0" cap="none" spc="0" normalizeH="0" baseline="0" noProof="0" dirty="0" smtClean="0">
              <a:ln>
                <a:noFill/>
              </a:ln>
              <a:solidFill>
                <a:schemeClr val="tx1"/>
              </a:solidFill>
              <a:effectLst/>
              <a:uLnTx/>
              <a:uFillTx/>
              <a:latin typeface="+mn-lt"/>
            </a:endParaRPr>
          </a:p>
        </p:txBody>
      </p:sp>
      <p:pic>
        <p:nvPicPr>
          <p:cNvPr id="151554" name="Picture 2"/>
          <p:cNvPicPr>
            <a:picLocks noChangeAspect="1" noChangeArrowheads="1"/>
          </p:cNvPicPr>
          <p:nvPr/>
        </p:nvPicPr>
        <p:blipFill>
          <a:blip r:embed="rId3" cstate="print"/>
          <a:srcRect/>
          <a:stretch>
            <a:fillRect/>
          </a:stretch>
        </p:blipFill>
        <p:spPr bwMode="auto">
          <a:xfrm>
            <a:off x="5060915" y="1828800"/>
            <a:ext cx="2025685" cy="169068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strVal val="#ppt_w*0.70"/>
                                          </p:val>
                                        </p:tav>
                                        <p:tav tm="100000">
                                          <p:val>
                                            <p:strVal val="#ppt_w"/>
                                          </p:val>
                                        </p:tav>
                                      </p:tavLst>
                                    </p:anim>
                                    <p:anim calcmode="lin" valueType="num">
                                      <p:cBhvr>
                                        <p:cTn id="8" dur="1000" fill="hold"/>
                                        <p:tgtEl>
                                          <p:spTgt spid="21"/>
                                        </p:tgtEl>
                                        <p:attrNameLst>
                                          <p:attrName>ppt_h</p:attrName>
                                        </p:attrNameLst>
                                      </p:cBhvr>
                                      <p:tavLst>
                                        <p:tav tm="0">
                                          <p:val>
                                            <p:strVal val="#ppt_h"/>
                                          </p:val>
                                        </p:tav>
                                        <p:tav tm="100000">
                                          <p:val>
                                            <p:strVal val="#ppt_h"/>
                                          </p:val>
                                        </p:tav>
                                      </p:tavLst>
                                    </p:anim>
                                    <p:animEffect transition="in" filter="fade">
                                      <p:cBhvr>
                                        <p:cTn id="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55" name="AutoShape 35"/>
          <p:cNvSpPr>
            <a:spLocks noChangeArrowheads="1"/>
          </p:cNvSpPr>
          <p:nvPr/>
        </p:nvSpPr>
        <p:spPr bwMode="auto">
          <a:xfrm>
            <a:off x="457200" y="3276600"/>
            <a:ext cx="3810000" cy="1676400"/>
          </a:xfrm>
          <a:prstGeom prst="downArrowCallout">
            <a:avLst>
              <a:gd name="adj1" fmla="val 56818"/>
              <a:gd name="adj2" fmla="val 56818"/>
              <a:gd name="adj3" fmla="val 16667"/>
              <a:gd name="adj4" fmla="val 66667"/>
            </a:avLst>
          </a:prstGeom>
          <a:solidFill>
            <a:srgbClr val="FFCCFF"/>
          </a:solidFill>
          <a:ln w="12700" algn="ctr">
            <a:solidFill>
              <a:schemeClr val="tx1"/>
            </a:solidFill>
            <a:miter lim="800000"/>
            <a:headEnd/>
            <a:tailEnd/>
          </a:ln>
          <a:effectLst/>
        </p:spPr>
        <p:txBody>
          <a:bodyPr lIns="92075" tIns="0" rIns="92075" bIns="0" anchor="ctr">
            <a:spAutoFit/>
          </a:bodyPr>
          <a:lstStyle/>
          <a:p>
            <a:endParaRPr lang="en-US" dirty="0"/>
          </a:p>
        </p:txBody>
      </p:sp>
      <p:sp>
        <p:nvSpPr>
          <p:cNvPr id="261122" name="Text Box 2"/>
          <p:cNvSpPr txBox="1">
            <a:spLocks noChangeArrowheads="1"/>
          </p:cNvSpPr>
          <p:nvPr/>
        </p:nvSpPr>
        <p:spPr bwMode="auto">
          <a:xfrm>
            <a:off x="4343400" y="1371600"/>
            <a:ext cx="4724400" cy="5580063"/>
          </a:xfrm>
          <a:prstGeom prst="rect">
            <a:avLst/>
          </a:prstGeom>
          <a:noFill/>
          <a:ln w="9525">
            <a:noFill/>
            <a:miter lim="800000"/>
            <a:headEnd/>
            <a:tailEnd/>
          </a:ln>
        </p:spPr>
        <p:txBody>
          <a:bodyPr>
            <a:spAutoFit/>
          </a:bodyPr>
          <a:lstStyle/>
          <a:p>
            <a:pPr algn="l">
              <a:spcBef>
                <a:spcPct val="40000"/>
              </a:spcBef>
              <a:buClrTx/>
            </a:pPr>
            <a:r>
              <a:rPr lang="en-US" sz="2000" dirty="0"/>
              <a:t>What is it?:</a:t>
            </a:r>
          </a:p>
          <a:p>
            <a:pPr lvl="1" indent="-228600" algn="l">
              <a:spcBef>
                <a:spcPct val="40000"/>
              </a:spcBef>
              <a:buClrTx/>
              <a:buFontTx/>
              <a:buChar char="•"/>
            </a:pPr>
            <a:r>
              <a:rPr lang="en-US" sz="2000" b="0" dirty="0"/>
              <a:t>Used to refer to software/ hardware “intended to manage all information and functions of a business or company from shared data stores”*</a:t>
            </a:r>
          </a:p>
          <a:p>
            <a:pPr lvl="1" indent="-228600" algn="l">
              <a:spcBef>
                <a:spcPct val="40000"/>
              </a:spcBef>
              <a:buClrTx/>
              <a:buFontTx/>
              <a:buChar char="•"/>
            </a:pPr>
            <a:r>
              <a:rPr lang="en-US" sz="2000" b="0" dirty="0"/>
              <a:t>Utilizes a shared database, ensuring data integrity, that may be centralized or distributed</a:t>
            </a:r>
          </a:p>
          <a:p>
            <a:pPr lvl="1" indent="-228600" algn="l">
              <a:spcBef>
                <a:spcPct val="40000"/>
              </a:spcBef>
              <a:buClrTx/>
              <a:buFontTx/>
              <a:buChar char="•"/>
            </a:pPr>
            <a:r>
              <a:rPr lang="en-US" sz="2000" b="0" dirty="0"/>
              <a:t>Manages multiple functions within a business such as Property, Accounting, Sales, Production, Procurement, etc.</a:t>
            </a:r>
          </a:p>
          <a:p>
            <a:pPr lvl="1" indent="-228600" algn="l">
              <a:spcBef>
                <a:spcPct val="40000"/>
              </a:spcBef>
              <a:buClrTx/>
              <a:buFontTx/>
              <a:buChar char="•"/>
            </a:pPr>
            <a:r>
              <a:rPr lang="en-US" sz="2000" b="0" dirty="0"/>
              <a:t>Army programs such as GFEBS, GCSS-A, LMP utilize the SAP ERP software</a:t>
            </a:r>
          </a:p>
          <a:p>
            <a:pPr lvl="1" indent="-228600" algn="l">
              <a:spcBef>
                <a:spcPct val="40000"/>
              </a:spcBef>
              <a:buClrTx/>
              <a:buFontTx/>
              <a:buChar char="•"/>
            </a:pPr>
            <a:endParaRPr lang="en-US" sz="2000" b="0" dirty="0"/>
          </a:p>
        </p:txBody>
      </p:sp>
      <p:sp>
        <p:nvSpPr>
          <p:cNvPr id="261124" name="Text Box 7"/>
          <p:cNvSpPr txBox="1">
            <a:spLocks noChangeArrowheads="1"/>
          </p:cNvSpPr>
          <p:nvPr/>
        </p:nvSpPr>
        <p:spPr bwMode="auto">
          <a:xfrm>
            <a:off x="4800600" y="6553200"/>
            <a:ext cx="2243138" cy="182563"/>
          </a:xfrm>
          <a:prstGeom prst="rect">
            <a:avLst/>
          </a:prstGeom>
          <a:noFill/>
          <a:ln w="12700" algn="ctr">
            <a:noFill/>
            <a:miter lim="800000"/>
            <a:headEnd/>
            <a:tailEnd/>
          </a:ln>
        </p:spPr>
        <p:txBody>
          <a:bodyPr wrap="none" lIns="92075" tIns="0" rIns="92075" bIns="0">
            <a:spAutoFit/>
          </a:bodyPr>
          <a:lstStyle/>
          <a:p>
            <a:r>
              <a:rPr lang="en-US" sz="1200" b="0" dirty="0"/>
              <a:t>* </a:t>
            </a:r>
            <a:r>
              <a:rPr lang="en-US" sz="1200" b="0" dirty="0">
                <a:hlinkClick r:id="rId3"/>
              </a:rPr>
              <a:t>www.wikipedia.com</a:t>
            </a:r>
            <a:r>
              <a:rPr lang="en-US" sz="1200" b="0" dirty="0"/>
              <a:t> 11/26/09</a:t>
            </a:r>
            <a:endParaRPr lang="en-US" dirty="0"/>
          </a:p>
        </p:txBody>
      </p:sp>
      <p:sp>
        <p:nvSpPr>
          <p:cNvPr id="261125" name="AutoShape 5"/>
          <p:cNvSpPr>
            <a:spLocks noChangeArrowheads="1"/>
          </p:cNvSpPr>
          <p:nvPr/>
        </p:nvSpPr>
        <p:spPr bwMode="auto">
          <a:xfrm>
            <a:off x="304800" y="1981200"/>
            <a:ext cx="685800" cy="457200"/>
          </a:xfrm>
          <a:prstGeom prst="flowChartMagneticDisk">
            <a:avLst/>
          </a:prstGeom>
          <a:solidFill>
            <a:srgbClr val="FFFFCC"/>
          </a:solidFill>
          <a:ln w="12700">
            <a:solidFill>
              <a:schemeClr val="tx1"/>
            </a:solidFill>
            <a:round/>
            <a:headEnd/>
            <a:tailEnd/>
          </a:ln>
          <a:effectLst/>
        </p:spPr>
        <p:txBody>
          <a:bodyPr lIns="92075" tIns="0" rIns="92075" bIns="0" anchor="ctr">
            <a:spAutoFit/>
          </a:bodyPr>
          <a:lstStyle/>
          <a:p>
            <a:endParaRPr lang="en-US" dirty="0"/>
          </a:p>
        </p:txBody>
      </p:sp>
      <p:sp>
        <p:nvSpPr>
          <p:cNvPr id="261126" name="AutoShape 6"/>
          <p:cNvSpPr>
            <a:spLocks noChangeArrowheads="1"/>
          </p:cNvSpPr>
          <p:nvPr/>
        </p:nvSpPr>
        <p:spPr bwMode="auto">
          <a:xfrm>
            <a:off x="685800" y="2667000"/>
            <a:ext cx="685800" cy="457200"/>
          </a:xfrm>
          <a:prstGeom prst="flowChartMagneticDisk">
            <a:avLst/>
          </a:prstGeom>
          <a:solidFill>
            <a:srgbClr val="FFFFCC"/>
          </a:solidFill>
          <a:ln w="12700">
            <a:solidFill>
              <a:schemeClr val="tx1"/>
            </a:solidFill>
            <a:round/>
            <a:headEnd/>
            <a:tailEnd/>
          </a:ln>
          <a:effectLst/>
        </p:spPr>
        <p:txBody>
          <a:bodyPr lIns="92075" tIns="0" rIns="92075" bIns="0" anchor="ctr">
            <a:spAutoFit/>
          </a:bodyPr>
          <a:lstStyle/>
          <a:p>
            <a:endParaRPr lang="en-US" dirty="0"/>
          </a:p>
        </p:txBody>
      </p:sp>
      <p:sp>
        <p:nvSpPr>
          <p:cNvPr id="261127" name="AutoShape 7"/>
          <p:cNvSpPr>
            <a:spLocks noChangeArrowheads="1"/>
          </p:cNvSpPr>
          <p:nvPr/>
        </p:nvSpPr>
        <p:spPr bwMode="auto">
          <a:xfrm>
            <a:off x="1143000" y="1752600"/>
            <a:ext cx="685800" cy="457200"/>
          </a:xfrm>
          <a:prstGeom prst="flowChartMagneticDisk">
            <a:avLst/>
          </a:prstGeom>
          <a:solidFill>
            <a:srgbClr val="FFFFCC"/>
          </a:solidFill>
          <a:ln w="12700">
            <a:solidFill>
              <a:schemeClr val="tx1"/>
            </a:solidFill>
            <a:round/>
            <a:headEnd/>
            <a:tailEnd/>
          </a:ln>
          <a:effectLst/>
        </p:spPr>
        <p:txBody>
          <a:bodyPr lIns="92075" tIns="0" rIns="92075" bIns="0" anchor="ctr">
            <a:spAutoFit/>
          </a:bodyPr>
          <a:lstStyle/>
          <a:p>
            <a:endParaRPr lang="en-US" dirty="0"/>
          </a:p>
        </p:txBody>
      </p:sp>
      <p:sp>
        <p:nvSpPr>
          <p:cNvPr id="261132" name="AutoShape 12"/>
          <p:cNvSpPr>
            <a:spLocks noChangeArrowheads="1"/>
          </p:cNvSpPr>
          <p:nvPr/>
        </p:nvSpPr>
        <p:spPr bwMode="auto">
          <a:xfrm>
            <a:off x="1676400" y="2590800"/>
            <a:ext cx="685800" cy="457200"/>
          </a:xfrm>
          <a:prstGeom prst="flowChartMagneticDisk">
            <a:avLst/>
          </a:prstGeom>
          <a:solidFill>
            <a:srgbClr val="CCFFCC"/>
          </a:solidFill>
          <a:ln w="12700">
            <a:solidFill>
              <a:schemeClr val="tx1"/>
            </a:solidFill>
            <a:round/>
            <a:headEnd/>
            <a:tailEnd/>
          </a:ln>
          <a:effectLst/>
        </p:spPr>
        <p:txBody>
          <a:bodyPr lIns="92075" tIns="0" rIns="92075" bIns="0" anchor="ctr">
            <a:spAutoFit/>
          </a:bodyPr>
          <a:lstStyle/>
          <a:p>
            <a:endParaRPr lang="en-US" dirty="0"/>
          </a:p>
        </p:txBody>
      </p:sp>
      <p:sp>
        <p:nvSpPr>
          <p:cNvPr id="261133" name="AutoShape 13"/>
          <p:cNvSpPr>
            <a:spLocks noChangeArrowheads="1"/>
          </p:cNvSpPr>
          <p:nvPr/>
        </p:nvSpPr>
        <p:spPr bwMode="auto">
          <a:xfrm>
            <a:off x="2057400" y="1828800"/>
            <a:ext cx="685800" cy="457200"/>
          </a:xfrm>
          <a:prstGeom prst="flowChartMagneticDisk">
            <a:avLst/>
          </a:prstGeom>
          <a:solidFill>
            <a:srgbClr val="CCFFCC"/>
          </a:solidFill>
          <a:ln w="12700">
            <a:solidFill>
              <a:schemeClr val="tx1"/>
            </a:solidFill>
            <a:round/>
            <a:headEnd/>
            <a:tailEnd/>
          </a:ln>
          <a:effectLst/>
        </p:spPr>
        <p:txBody>
          <a:bodyPr lIns="92075" tIns="0" rIns="92075" bIns="0" anchor="ctr">
            <a:spAutoFit/>
          </a:bodyPr>
          <a:lstStyle/>
          <a:p>
            <a:endParaRPr lang="en-US" dirty="0"/>
          </a:p>
        </p:txBody>
      </p:sp>
      <p:sp>
        <p:nvSpPr>
          <p:cNvPr id="261134" name="AutoShape 14"/>
          <p:cNvSpPr>
            <a:spLocks noChangeArrowheads="1"/>
          </p:cNvSpPr>
          <p:nvPr/>
        </p:nvSpPr>
        <p:spPr bwMode="auto">
          <a:xfrm>
            <a:off x="2971800" y="1905000"/>
            <a:ext cx="838200" cy="457200"/>
          </a:xfrm>
          <a:prstGeom prst="flowChartMagneticDisk">
            <a:avLst/>
          </a:prstGeom>
          <a:solidFill>
            <a:srgbClr val="99CCFF"/>
          </a:solidFill>
          <a:ln w="12700">
            <a:solidFill>
              <a:schemeClr val="tx1"/>
            </a:solidFill>
            <a:round/>
            <a:headEnd/>
            <a:tailEnd/>
          </a:ln>
          <a:effectLst/>
        </p:spPr>
        <p:txBody>
          <a:bodyPr lIns="92075" tIns="0" rIns="92075" bIns="0" anchor="ctr">
            <a:spAutoFit/>
          </a:bodyPr>
          <a:lstStyle/>
          <a:p>
            <a:endParaRPr lang="en-US" dirty="0"/>
          </a:p>
        </p:txBody>
      </p:sp>
      <p:sp>
        <p:nvSpPr>
          <p:cNvPr id="261137" name="Text Box 17"/>
          <p:cNvSpPr txBox="1">
            <a:spLocks noChangeArrowheads="1"/>
          </p:cNvSpPr>
          <p:nvPr/>
        </p:nvSpPr>
        <p:spPr bwMode="auto">
          <a:xfrm>
            <a:off x="257175" y="2133600"/>
            <a:ext cx="809625" cy="182563"/>
          </a:xfrm>
          <a:prstGeom prst="rect">
            <a:avLst/>
          </a:prstGeom>
          <a:noFill/>
          <a:ln w="12700" algn="ctr">
            <a:noFill/>
            <a:miter lim="800000"/>
            <a:headEnd/>
            <a:tailEnd/>
          </a:ln>
          <a:effectLst/>
        </p:spPr>
        <p:txBody>
          <a:bodyPr wrap="none" lIns="92075" tIns="0" rIns="92075" bIns="0">
            <a:spAutoFit/>
          </a:bodyPr>
          <a:lstStyle/>
          <a:p>
            <a:r>
              <a:rPr lang="en-US" sz="1200" dirty="0"/>
              <a:t>Property</a:t>
            </a:r>
          </a:p>
        </p:txBody>
      </p:sp>
      <p:sp>
        <p:nvSpPr>
          <p:cNvPr id="261138" name="Text Box 18"/>
          <p:cNvSpPr txBox="1">
            <a:spLocks noChangeArrowheads="1"/>
          </p:cNvSpPr>
          <p:nvPr/>
        </p:nvSpPr>
        <p:spPr bwMode="auto">
          <a:xfrm>
            <a:off x="638175" y="2865438"/>
            <a:ext cx="809625" cy="182562"/>
          </a:xfrm>
          <a:prstGeom prst="rect">
            <a:avLst/>
          </a:prstGeom>
          <a:noFill/>
          <a:ln w="12700" algn="ctr">
            <a:noFill/>
            <a:miter lim="800000"/>
            <a:headEnd/>
            <a:tailEnd/>
          </a:ln>
          <a:effectLst/>
        </p:spPr>
        <p:txBody>
          <a:bodyPr wrap="none" lIns="92075" tIns="0" rIns="92075" bIns="0">
            <a:spAutoFit/>
          </a:bodyPr>
          <a:lstStyle/>
          <a:p>
            <a:r>
              <a:rPr lang="en-US" sz="1200" dirty="0"/>
              <a:t>Property</a:t>
            </a:r>
          </a:p>
        </p:txBody>
      </p:sp>
      <p:sp>
        <p:nvSpPr>
          <p:cNvPr id="261139" name="Text Box 19"/>
          <p:cNvSpPr txBox="1">
            <a:spLocks noChangeArrowheads="1"/>
          </p:cNvSpPr>
          <p:nvPr/>
        </p:nvSpPr>
        <p:spPr bwMode="auto">
          <a:xfrm>
            <a:off x="1095375" y="1981200"/>
            <a:ext cx="809625" cy="182563"/>
          </a:xfrm>
          <a:prstGeom prst="rect">
            <a:avLst/>
          </a:prstGeom>
          <a:noFill/>
          <a:ln w="12700" algn="ctr">
            <a:noFill/>
            <a:miter lim="800000"/>
            <a:headEnd/>
            <a:tailEnd/>
          </a:ln>
          <a:effectLst/>
        </p:spPr>
        <p:txBody>
          <a:bodyPr wrap="none" lIns="92075" tIns="0" rIns="92075" bIns="0">
            <a:spAutoFit/>
          </a:bodyPr>
          <a:lstStyle/>
          <a:p>
            <a:r>
              <a:rPr lang="en-US" sz="1200" dirty="0"/>
              <a:t>Property</a:t>
            </a:r>
          </a:p>
        </p:txBody>
      </p:sp>
      <p:sp>
        <p:nvSpPr>
          <p:cNvPr id="261140" name="Text Box 20"/>
          <p:cNvSpPr txBox="1">
            <a:spLocks noChangeArrowheads="1"/>
          </p:cNvSpPr>
          <p:nvPr/>
        </p:nvSpPr>
        <p:spPr bwMode="auto">
          <a:xfrm>
            <a:off x="2009775" y="1981200"/>
            <a:ext cx="820738" cy="182563"/>
          </a:xfrm>
          <a:prstGeom prst="rect">
            <a:avLst/>
          </a:prstGeom>
          <a:noFill/>
          <a:ln w="12700" algn="ctr">
            <a:noFill/>
            <a:miter lim="800000"/>
            <a:headEnd/>
            <a:tailEnd/>
          </a:ln>
          <a:effectLst/>
        </p:spPr>
        <p:txBody>
          <a:bodyPr wrap="none" lIns="92075" tIns="0" rIns="92075" bIns="0">
            <a:spAutoFit/>
          </a:bodyPr>
          <a:lstStyle/>
          <a:p>
            <a:r>
              <a:rPr lang="en-US" sz="1200" dirty="0"/>
              <a:t>Supplies</a:t>
            </a:r>
          </a:p>
        </p:txBody>
      </p:sp>
      <p:sp>
        <p:nvSpPr>
          <p:cNvPr id="261141" name="Text Box 21"/>
          <p:cNvSpPr txBox="1">
            <a:spLocks noChangeArrowheads="1"/>
          </p:cNvSpPr>
          <p:nvPr/>
        </p:nvSpPr>
        <p:spPr bwMode="auto">
          <a:xfrm>
            <a:off x="1600200" y="2789238"/>
            <a:ext cx="820738" cy="182562"/>
          </a:xfrm>
          <a:prstGeom prst="rect">
            <a:avLst/>
          </a:prstGeom>
          <a:noFill/>
          <a:ln w="12700" algn="ctr">
            <a:noFill/>
            <a:miter lim="800000"/>
            <a:headEnd/>
            <a:tailEnd/>
          </a:ln>
          <a:effectLst/>
        </p:spPr>
        <p:txBody>
          <a:bodyPr wrap="none" lIns="92075" tIns="0" rIns="92075" bIns="0">
            <a:spAutoFit/>
          </a:bodyPr>
          <a:lstStyle/>
          <a:p>
            <a:r>
              <a:rPr lang="en-US" sz="1200" dirty="0"/>
              <a:t>Supplies</a:t>
            </a:r>
          </a:p>
        </p:txBody>
      </p:sp>
      <p:sp>
        <p:nvSpPr>
          <p:cNvPr id="261142" name="Text Box 22"/>
          <p:cNvSpPr txBox="1">
            <a:spLocks noChangeArrowheads="1"/>
          </p:cNvSpPr>
          <p:nvPr/>
        </p:nvSpPr>
        <p:spPr bwMode="auto">
          <a:xfrm>
            <a:off x="2895600" y="2057400"/>
            <a:ext cx="1023938" cy="182563"/>
          </a:xfrm>
          <a:prstGeom prst="rect">
            <a:avLst/>
          </a:prstGeom>
          <a:noFill/>
          <a:ln w="12700" algn="ctr">
            <a:noFill/>
            <a:miter lim="800000"/>
            <a:headEnd/>
            <a:tailEnd/>
          </a:ln>
          <a:effectLst/>
        </p:spPr>
        <p:txBody>
          <a:bodyPr wrap="none" lIns="92075" tIns="0" rIns="92075" bIns="0">
            <a:spAutoFit/>
          </a:bodyPr>
          <a:lstStyle/>
          <a:p>
            <a:r>
              <a:rPr lang="en-US" sz="1200" dirty="0"/>
              <a:t>Accounting</a:t>
            </a:r>
          </a:p>
        </p:txBody>
      </p:sp>
      <p:sp>
        <p:nvSpPr>
          <p:cNvPr id="261143" name="AutoShape 23"/>
          <p:cNvSpPr>
            <a:spLocks noChangeArrowheads="1"/>
          </p:cNvSpPr>
          <p:nvPr/>
        </p:nvSpPr>
        <p:spPr bwMode="auto">
          <a:xfrm>
            <a:off x="3471863" y="2590800"/>
            <a:ext cx="838200" cy="457200"/>
          </a:xfrm>
          <a:prstGeom prst="flowChartMagneticDisk">
            <a:avLst/>
          </a:prstGeom>
          <a:solidFill>
            <a:srgbClr val="99CCFF"/>
          </a:solidFill>
          <a:ln w="12700">
            <a:solidFill>
              <a:schemeClr val="tx1"/>
            </a:solidFill>
            <a:round/>
            <a:headEnd/>
            <a:tailEnd/>
          </a:ln>
          <a:effectLst/>
        </p:spPr>
        <p:txBody>
          <a:bodyPr lIns="92075" tIns="0" rIns="92075" bIns="0" anchor="ctr">
            <a:spAutoFit/>
          </a:bodyPr>
          <a:lstStyle/>
          <a:p>
            <a:endParaRPr lang="en-US" dirty="0"/>
          </a:p>
        </p:txBody>
      </p:sp>
      <p:sp>
        <p:nvSpPr>
          <p:cNvPr id="261144" name="Text Box 24"/>
          <p:cNvSpPr txBox="1">
            <a:spLocks noChangeArrowheads="1"/>
          </p:cNvSpPr>
          <p:nvPr/>
        </p:nvSpPr>
        <p:spPr bwMode="auto">
          <a:xfrm>
            <a:off x="3395663" y="2743200"/>
            <a:ext cx="1023937" cy="182563"/>
          </a:xfrm>
          <a:prstGeom prst="rect">
            <a:avLst/>
          </a:prstGeom>
          <a:noFill/>
          <a:ln w="12700" algn="ctr">
            <a:noFill/>
            <a:miter lim="800000"/>
            <a:headEnd/>
            <a:tailEnd/>
          </a:ln>
          <a:effectLst/>
        </p:spPr>
        <p:txBody>
          <a:bodyPr wrap="none" lIns="92075" tIns="0" rIns="92075" bIns="0">
            <a:spAutoFit/>
          </a:bodyPr>
          <a:lstStyle/>
          <a:p>
            <a:r>
              <a:rPr lang="en-US" sz="1200" dirty="0"/>
              <a:t>Accounting</a:t>
            </a:r>
          </a:p>
        </p:txBody>
      </p:sp>
      <p:sp>
        <p:nvSpPr>
          <p:cNvPr id="261145" name="AutoShape 25"/>
          <p:cNvSpPr>
            <a:spLocks noChangeArrowheads="1"/>
          </p:cNvSpPr>
          <p:nvPr/>
        </p:nvSpPr>
        <p:spPr bwMode="auto">
          <a:xfrm>
            <a:off x="2532063" y="2667000"/>
            <a:ext cx="685800" cy="457200"/>
          </a:xfrm>
          <a:prstGeom prst="flowChartMagneticDisk">
            <a:avLst/>
          </a:prstGeom>
          <a:solidFill>
            <a:srgbClr val="CCFFCC"/>
          </a:solidFill>
          <a:ln w="12700">
            <a:solidFill>
              <a:schemeClr val="tx1"/>
            </a:solidFill>
            <a:round/>
            <a:headEnd/>
            <a:tailEnd/>
          </a:ln>
          <a:effectLst/>
        </p:spPr>
        <p:txBody>
          <a:bodyPr lIns="92075" tIns="0" rIns="92075" bIns="0" anchor="ctr">
            <a:spAutoFit/>
          </a:bodyPr>
          <a:lstStyle/>
          <a:p>
            <a:endParaRPr lang="en-US" dirty="0"/>
          </a:p>
        </p:txBody>
      </p:sp>
      <p:sp>
        <p:nvSpPr>
          <p:cNvPr id="261146" name="Text Box 26"/>
          <p:cNvSpPr txBox="1">
            <a:spLocks noChangeArrowheads="1"/>
          </p:cNvSpPr>
          <p:nvPr/>
        </p:nvSpPr>
        <p:spPr bwMode="auto">
          <a:xfrm>
            <a:off x="2455863" y="2865438"/>
            <a:ext cx="820737" cy="182562"/>
          </a:xfrm>
          <a:prstGeom prst="rect">
            <a:avLst/>
          </a:prstGeom>
          <a:noFill/>
          <a:ln w="12700" algn="ctr">
            <a:noFill/>
            <a:miter lim="800000"/>
            <a:headEnd/>
            <a:tailEnd/>
          </a:ln>
          <a:effectLst/>
        </p:spPr>
        <p:txBody>
          <a:bodyPr wrap="none" lIns="92075" tIns="0" rIns="92075" bIns="0">
            <a:spAutoFit/>
          </a:bodyPr>
          <a:lstStyle/>
          <a:p>
            <a:r>
              <a:rPr lang="en-US" sz="1200" dirty="0"/>
              <a:t>Supplies</a:t>
            </a:r>
          </a:p>
        </p:txBody>
      </p:sp>
      <p:sp>
        <p:nvSpPr>
          <p:cNvPr id="261147" name="AutoShape 27"/>
          <p:cNvSpPr>
            <a:spLocks noChangeArrowheads="1"/>
          </p:cNvSpPr>
          <p:nvPr/>
        </p:nvSpPr>
        <p:spPr bwMode="auto">
          <a:xfrm>
            <a:off x="533400" y="5181600"/>
            <a:ext cx="3733800" cy="1066800"/>
          </a:xfrm>
          <a:prstGeom prst="flowChartMagneticDisk">
            <a:avLst/>
          </a:prstGeom>
          <a:solidFill>
            <a:srgbClr val="FFCC99"/>
          </a:solidFill>
          <a:ln w="12700">
            <a:solidFill>
              <a:schemeClr val="tx1"/>
            </a:solidFill>
            <a:round/>
            <a:headEnd/>
            <a:tailEnd/>
          </a:ln>
          <a:effectLst/>
        </p:spPr>
        <p:txBody>
          <a:bodyPr lIns="92075" tIns="0" rIns="92075" bIns="0" anchor="ctr">
            <a:spAutoFit/>
          </a:bodyPr>
          <a:lstStyle/>
          <a:p>
            <a:endParaRPr lang="en-US" dirty="0"/>
          </a:p>
        </p:txBody>
      </p:sp>
      <p:sp>
        <p:nvSpPr>
          <p:cNvPr id="261148" name="Text Box 28"/>
          <p:cNvSpPr txBox="1">
            <a:spLocks noChangeArrowheads="1"/>
          </p:cNvSpPr>
          <p:nvPr/>
        </p:nvSpPr>
        <p:spPr bwMode="auto">
          <a:xfrm>
            <a:off x="917575" y="5668963"/>
            <a:ext cx="2965450" cy="274637"/>
          </a:xfrm>
          <a:prstGeom prst="rect">
            <a:avLst/>
          </a:prstGeom>
          <a:noFill/>
          <a:ln w="12700" algn="ctr">
            <a:noFill/>
            <a:miter lim="800000"/>
            <a:headEnd/>
            <a:tailEnd/>
          </a:ln>
          <a:effectLst/>
        </p:spPr>
        <p:txBody>
          <a:bodyPr wrap="none" lIns="92075" tIns="0" rIns="92075" bIns="0">
            <a:spAutoFit/>
          </a:bodyPr>
          <a:lstStyle/>
          <a:p>
            <a:r>
              <a:rPr lang="en-US" sz="1800" dirty="0"/>
              <a:t>ERP Shared Data Storage</a:t>
            </a:r>
          </a:p>
        </p:txBody>
      </p:sp>
      <p:sp>
        <p:nvSpPr>
          <p:cNvPr id="261154" name="Text Box 34"/>
          <p:cNvSpPr txBox="1">
            <a:spLocks noChangeArrowheads="1"/>
          </p:cNvSpPr>
          <p:nvPr/>
        </p:nvSpPr>
        <p:spPr bwMode="auto">
          <a:xfrm>
            <a:off x="804863" y="3375025"/>
            <a:ext cx="3313112" cy="912813"/>
          </a:xfrm>
          <a:prstGeom prst="rect">
            <a:avLst/>
          </a:prstGeom>
          <a:noFill/>
          <a:ln w="12700" algn="ctr">
            <a:noFill/>
            <a:miter lim="800000"/>
            <a:headEnd/>
            <a:tailEnd/>
          </a:ln>
          <a:effectLst/>
        </p:spPr>
        <p:txBody>
          <a:bodyPr wrap="none" lIns="92075" tIns="0" rIns="92075" bIns="0">
            <a:spAutoFit/>
          </a:bodyPr>
          <a:lstStyle/>
          <a:p>
            <a:pPr marL="114300" indent="-114300" algn="l"/>
            <a:r>
              <a:rPr lang="en-US" sz="1200" dirty="0"/>
              <a:t>AS-IS Landscape: </a:t>
            </a:r>
          </a:p>
          <a:p>
            <a:pPr marL="114300" indent="-114300" algn="l">
              <a:buFontTx/>
              <a:buChar char="•"/>
            </a:pPr>
            <a:r>
              <a:rPr lang="en-US" sz="1200" b="0" dirty="0"/>
              <a:t>Hundreds of stand alone systems</a:t>
            </a:r>
          </a:p>
          <a:p>
            <a:pPr marL="114300" indent="-114300" algn="l">
              <a:buFontTx/>
              <a:buChar char="•"/>
            </a:pPr>
            <a:r>
              <a:rPr lang="en-US" sz="1200" b="0" dirty="0"/>
              <a:t>Focus on single function</a:t>
            </a:r>
          </a:p>
          <a:p>
            <a:pPr marL="114300" indent="-114300" algn="l">
              <a:buFontTx/>
              <a:buChar char="•"/>
            </a:pPr>
            <a:r>
              <a:rPr lang="en-US" sz="1200" b="0" dirty="0"/>
              <a:t>Management of various software versions</a:t>
            </a:r>
          </a:p>
          <a:p>
            <a:pPr marL="114300" indent="-114300" algn="l">
              <a:buFontTx/>
              <a:buChar char="•"/>
            </a:pPr>
            <a:r>
              <a:rPr lang="en-US" sz="1200" b="0" dirty="0"/>
              <a:t>Maintenance of separate hardware platforms</a:t>
            </a:r>
          </a:p>
        </p:txBody>
      </p:sp>
      <p:sp>
        <p:nvSpPr>
          <p:cNvPr id="30" name="Title 29"/>
          <p:cNvSpPr>
            <a:spLocks noGrp="1"/>
          </p:cNvSpPr>
          <p:nvPr>
            <p:ph type="title"/>
          </p:nvPr>
        </p:nvSpPr>
        <p:spPr/>
        <p:txBody>
          <a:bodyPr/>
          <a:lstStyle/>
          <a:p>
            <a:r>
              <a:rPr lang="en-US" dirty="0" smtClean="0"/>
              <a:t>Change Enabler:</a:t>
            </a:r>
            <a:r>
              <a:rPr lang="en-US" baseline="0" dirty="0" smtClean="0"/>
              <a:t> ERP Technology</a:t>
            </a:r>
            <a:endParaRPr lang="en-US" dirty="0"/>
          </a:p>
        </p:txBody>
      </p:sp>
      <p:sp>
        <p:nvSpPr>
          <p:cNvPr id="2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220" name="Rectangle 52"/>
          <p:cNvSpPr>
            <a:spLocks noChangeArrowheads="1"/>
          </p:cNvSpPr>
          <p:nvPr/>
        </p:nvSpPr>
        <p:spPr bwMode="auto">
          <a:xfrm>
            <a:off x="228600" y="1752600"/>
            <a:ext cx="3581400" cy="1371600"/>
          </a:xfrm>
          <a:prstGeom prst="rect">
            <a:avLst/>
          </a:prstGeom>
          <a:solidFill>
            <a:srgbClr val="CC0000">
              <a:alpha val="39999"/>
            </a:srgbClr>
          </a:solidFill>
          <a:ln w="12700" algn="ctr">
            <a:solidFill>
              <a:schemeClr val="tx1"/>
            </a:solidFill>
            <a:miter lim="800000"/>
            <a:headEnd/>
            <a:tailEnd/>
          </a:ln>
          <a:effectLst/>
        </p:spPr>
        <p:txBody>
          <a:bodyPr lIns="92075" tIns="0" rIns="92075" bIns="0" anchor="ctr">
            <a:spAutoFit/>
          </a:bodyPr>
          <a:lstStyle/>
          <a:p>
            <a:endParaRPr lang="en-US" dirty="0"/>
          </a:p>
        </p:txBody>
      </p:sp>
      <p:sp>
        <p:nvSpPr>
          <p:cNvPr id="263219" name="Rectangle 51"/>
          <p:cNvSpPr>
            <a:spLocks noChangeArrowheads="1"/>
          </p:cNvSpPr>
          <p:nvPr/>
        </p:nvSpPr>
        <p:spPr bwMode="auto">
          <a:xfrm>
            <a:off x="228600" y="3124200"/>
            <a:ext cx="3581400" cy="1905000"/>
          </a:xfrm>
          <a:prstGeom prst="rect">
            <a:avLst/>
          </a:prstGeom>
          <a:gradFill rotWithShape="1">
            <a:gsLst>
              <a:gs pos="0">
                <a:srgbClr val="FFCC99"/>
              </a:gs>
              <a:gs pos="100000">
                <a:srgbClr val="99CCFF"/>
              </a:gs>
            </a:gsLst>
            <a:lin ang="5400000" scaled="1"/>
          </a:gradFill>
          <a:ln w="12700" algn="ctr">
            <a:solidFill>
              <a:schemeClr val="tx1"/>
            </a:solidFill>
            <a:miter lim="800000"/>
            <a:headEnd/>
            <a:tailEnd/>
          </a:ln>
          <a:effectLst/>
        </p:spPr>
        <p:txBody>
          <a:bodyPr lIns="92075" tIns="0" rIns="92075" bIns="0" anchor="ctr">
            <a:spAutoFit/>
          </a:bodyPr>
          <a:lstStyle/>
          <a:p>
            <a:endParaRPr lang="en-US" dirty="0"/>
          </a:p>
        </p:txBody>
      </p:sp>
      <p:grpSp>
        <p:nvGrpSpPr>
          <p:cNvPr id="2" name="Group 41"/>
          <p:cNvGrpSpPr>
            <a:grpSpLocks/>
          </p:cNvGrpSpPr>
          <p:nvPr/>
        </p:nvGrpSpPr>
        <p:grpSpPr bwMode="auto">
          <a:xfrm>
            <a:off x="457200" y="3810000"/>
            <a:ext cx="809625" cy="457200"/>
            <a:chOff x="162" y="2736"/>
            <a:chExt cx="510" cy="288"/>
          </a:xfrm>
        </p:grpSpPr>
        <p:sp>
          <p:nvSpPr>
            <p:cNvPr id="263206" name="AutoShape 38"/>
            <p:cNvSpPr>
              <a:spLocks noChangeArrowheads="1"/>
            </p:cNvSpPr>
            <p:nvPr/>
          </p:nvSpPr>
          <p:spPr bwMode="auto">
            <a:xfrm>
              <a:off x="192" y="2736"/>
              <a:ext cx="432" cy="288"/>
            </a:xfrm>
            <a:prstGeom prst="flowChartMagneticDisk">
              <a:avLst/>
            </a:prstGeom>
            <a:solidFill>
              <a:srgbClr val="FFFFCC"/>
            </a:solidFill>
            <a:ln w="12700">
              <a:solidFill>
                <a:schemeClr val="tx1"/>
              </a:solidFill>
              <a:round/>
              <a:headEnd/>
              <a:tailEnd/>
            </a:ln>
            <a:effectLst/>
          </p:spPr>
          <p:txBody>
            <a:bodyPr lIns="92075" tIns="0" rIns="92075" bIns="0" anchor="ctr">
              <a:spAutoFit/>
            </a:bodyPr>
            <a:lstStyle/>
            <a:p>
              <a:endParaRPr lang="en-US" dirty="0"/>
            </a:p>
          </p:txBody>
        </p:sp>
        <p:sp>
          <p:nvSpPr>
            <p:cNvPr id="263196" name="Text Box 28"/>
            <p:cNvSpPr txBox="1">
              <a:spLocks noChangeArrowheads="1"/>
            </p:cNvSpPr>
            <p:nvPr/>
          </p:nvSpPr>
          <p:spPr bwMode="auto">
            <a:xfrm>
              <a:off x="162" y="2832"/>
              <a:ext cx="510" cy="115"/>
            </a:xfrm>
            <a:prstGeom prst="rect">
              <a:avLst/>
            </a:prstGeom>
            <a:noFill/>
            <a:ln w="12700" algn="ctr">
              <a:noFill/>
              <a:miter lim="800000"/>
              <a:headEnd/>
              <a:tailEnd/>
            </a:ln>
            <a:effectLst/>
          </p:spPr>
          <p:txBody>
            <a:bodyPr wrap="none" lIns="92075" tIns="0" rIns="92075" bIns="0">
              <a:spAutoFit/>
            </a:bodyPr>
            <a:lstStyle/>
            <a:p>
              <a:r>
                <a:rPr lang="en-US" sz="1200" dirty="0"/>
                <a:t>Property</a:t>
              </a:r>
            </a:p>
          </p:txBody>
        </p:sp>
      </p:grpSp>
      <p:grpSp>
        <p:nvGrpSpPr>
          <p:cNvPr id="3" name="Group 42"/>
          <p:cNvGrpSpPr>
            <a:grpSpLocks/>
          </p:cNvGrpSpPr>
          <p:nvPr/>
        </p:nvGrpSpPr>
        <p:grpSpPr bwMode="auto">
          <a:xfrm>
            <a:off x="942975" y="4343400"/>
            <a:ext cx="809625" cy="457200"/>
            <a:chOff x="402" y="3168"/>
            <a:chExt cx="510" cy="288"/>
          </a:xfrm>
        </p:grpSpPr>
        <p:sp>
          <p:nvSpPr>
            <p:cNvPr id="263191" name="AutoShape 23"/>
            <p:cNvSpPr>
              <a:spLocks noChangeArrowheads="1"/>
            </p:cNvSpPr>
            <p:nvPr/>
          </p:nvSpPr>
          <p:spPr bwMode="auto">
            <a:xfrm>
              <a:off x="432" y="3168"/>
              <a:ext cx="432" cy="288"/>
            </a:xfrm>
            <a:prstGeom prst="flowChartMagneticDisk">
              <a:avLst/>
            </a:prstGeom>
            <a:solidFill>
              <a:srgbClr val="FFFFCC"/>
            </a:solidFill>
            <a:ln w="12700">
              <a:solidFill>
                <a:schemeClr val="tx1"/>
              </a:solidFill>
              <a:round/>
              <a:headEnd/>
              <a:tailEnd/>
            </a:ln>
            <a:effectLst/>
          </p:spPr>
          <p:txBody>
            <a:bodyPr lIns="92075" tIns="0" rIns="92075" bIns="0" anchor="ctr">
              <a:spAutoFit/>
            </a:bodyPr>
            <a:lstStyle/>
            <a:p>
              <a:endParaRPr lang="en-US" dirty="0"/>
            </a:p>
          </p:txBody>
        </p:sp>
        <p:sp>
          <p:nvSpPr>
            <p:cNvPr id="263197" name="Text Box 29"/>
            <p:cNvSpPr txBox="1">
              <a:spLocks noChangeArrowheads="1"/>
            </p:cNvSpPr>
            <p:nvPr/>
          </p:nvSpPr>
          <p:spPr bwMode="auto">
            <a:xfrm>
              <a:off x="402" y="3293"/>
              <a:ext cx="510" cy="115"/>
            </a:xfrm>
            <a:prstGeom prst="rect">
              <a:avLst/>
            </a:prstGeom>
            <a:noFill/>
            <a:ln w="12700" algn="ctr">
              <a:noFill/>
              <a:miter lim="800000"/>
              <a:headEnd/>
              <a:tailEnd/>
            </a:ln>
            <a:effectLst/>
          </p:spPr>
          <p:txBody>
            <a:bodyPr wrap="none" lIns="92075" tIns="0" rIns="92075" bIns="0">
              <a:spAutoFit/>
            </a:bodyPr>
            <a:lstStyle/>
            <a:p>
              <a:r>
                <a:rPr lang="en-US" sz="1200" dirty="0"/>
                <a:t>Property</a:t>
              </a:r>
            </a:p>
          </p:txBody>
        </p:sp>
      </p:grpSp>
      <p:grpSp>
        <p:nvGrpSpPr>
          <p:cNvPr id="4" name="Group 43"/>
          <p:cNvGrpSpPr>
            <a:grpSpLocks/>
          </p:cNvGrpSpPr>
          <p:nvPr/>
        </p:nvGrpSpPr>
        <p:grpSpPr bwMode="auto">
          <a:xfrm>
            <a:off x="1295400" y="3581400"/>
            <a:ext cx="809625" cy="457200"/>
            <a:chOff x="690" y="2592"/>
            <a:chExt cx="510" cy="288"/>
          </a:xfrm>
        </p:grpSpPr>
        <p:sp>
          <p:nvSpPr>
            <p:cNvPr id="263192" name="AutoShape 24"/>
            <p:cNvSpPr>
              <a:spLocks noChangeArrowheads="1"/>
            </p:cNvSpPr>
            <p:nvPr/>
          </p:nvSpPr>
          <p:spPr bwMode="auto">
            <a:xfrm>
              <a:off x="720" y="2592"/>
              <a:ext cx="432" cy="288"/>
            </a:xfrm>
            <a:prstGeom prst="flowChartMagneticDisk">
              <a:avLst/>
            </a:prstGeom>
            <a:solidFill>
              <a:srgbClr val="FFFFCC"/>
            </a:solidFill>
            <a:ln w="12700">
              <a:solidFill>
                <a:schemeClr val="tx1"/>
              </a:solidFill>
              <a:round/>
              <a:headEnd/>
              <a:tailEnd/>
            </a:ln>
            <a:effectLst/>
          </p:spPr>
          <p:txBody>
            <a:bodyPr lIns="92075" tIns="0" rIns="92075" bIns="0" anchor="ctr">
              <a:spAutoFit/>
            </a:bodyPr>
            <a:lstStyle/>
            <a:p>
              <a:endParaRPr lang="en-US" dirty="0"/>
            </a:p>
          </p:txBody>
        </p:sp>
        <p:sp>
          <p:nvSpPr>
            <p:cNvPr id="263198" name="Text Box 30"/>
            <p:cNvSpPr txBox="1">
              <a:spLocks noChangeArrowheads="1"/>
            </p:cNvSpPr>
            <p:nvPr/>
          </p:nvSpPr>
          <p:spPr bwMode="auto">
            <a:xfrm>
              <a:off x="690" y="2736"/>
              <a:ext cx="510" cy="115"/>
            </a:xfrm>
            <a:prstGeom prst="rect">
              <a:avLst/>
            </a:prstGeom>
            <a:noFill/>
            <a:ln w="12700" algn="ctr">
              <a:noFill/>
              <a:miter lim="800000"/>
              <a:headEnd/>
              <a:tailEnd/>
            </a:ln>
            <a:effectLst/>
          </p:spPr>
          <p:txBody>
            <a:bodyPr wrap="none" lIns="92075" tIns="0" rIns="92075" bIns="0">
              <a:spAutoFit/>
            </a:bodyPr>
            <a:lstStyle/>
            <a:p>
              <a:r>
                <a:rPr lang="en-US" sz="1200" dirty="0"/>
                <a:t>Property</a:t>
              </a:r>
            </a:p>
          </p:txBody>
        </p:sp>
      </p:grpSp>
      <p:grpSp>
        <p:nvGrpSpPr>
          <p:cNvPr id="5" name="Group 44"/>
          <p:cNvGrpSpPr>
            <a:grpSpLocks/>
          </p:cNvGrpSpPr>
          <p:nvPr/>
        </p:nvGrpSpPr>
        <p:grpSpPr bwMode="auto">
          <a:xfrm>
            <a:off x="2466975" y="3505200"/>
            <a:ext cx="820738" cy="457200"/>
            <a:chOff x="1266" y="2544"/>
            <a:chExt cx="517" cy="288"/>
          </a:xfrm>
        </p:grpSpPr>
        <p:sp>
          <p:nvSpPr>
            <p:cNvPr id="263194" name="AutoShape 26"/>
            <p:cNvSpPr>
              <a:spLocks noChangeArrowheads="1"/>
            </p:cNvSpPr>
            <p:nvPr/>
          </p:nvSpPr>
          <p:spPr bwMode="auto">
            <a:xfrm>
              <a:off x="1296" y="2544"/>
              <a:ext cx="432" cy="288"/>
            </a:xfrm>
            <a:prstGeom prst="flowChartMagneticDisk">
              <a:avLst/>
            </a:prstGeom>
            <a:solidFill>
              <a:srgbClr val="CCFFCC"/>
            </a:solidFill>
            <a:ln w="12700">
              <a:solidFill>
                <a:schemeClr val="tx1"/>
              </a:solidFill>
              <a:round/>
              <a:headEnd/>
              <a:tailEnd/>
            </a:ln>
            <a:effectLst/>
          </p:spPr>
          <p:txBody>
            <a:bodyPr lIns="92075" tIns="0" rIns="92075" bIns="0" anchor="ctr">
              <a:spAutoFit/>
            </a:bodyPr>
            <a:lstStyle/>
            <a:p>
              <a:endParaRPr lang="en-US" dirty="0"/>
            </a:p>
          </p:txBody>
        </p:sp>
        <p:sp>
          <p:nvSpPr>
            <p:cNvPr id="263199" name="Text Box 31"/>
            <p:cNvSpPr txBox="1">
              <a:spLocks noChangeArrowheads="1"/>
            </p:cNvSpPr>
            <p:nvPr/>
          </p:nvSpPr>
          <p:spPr bwMode="auto">
            <a:xfrm>
              <a:off x="1266" y="2640"/>
              <a:ext cx="517" cy="115"/>
            </a:xfrm>
            <a:prstGeom prst="rect">
              <a:avLst/>
            </a:prstGeom>
            <a:noFill/>
            <a:ln w="12700" algn="ctr">
              <a:noFill/>
              <a:miter lim="800000"/>
              <a:headEnd/>
              <a:tailEnd/>
            </a:ln>
            <a:effectLst/>
          </p:spPr>
          <p:txBody>
            <a:bodyPr wrap="none" lIns="92075" tIns="0" rIns="92075" bIns="0">
              <a:spAutoFit/>
            </a:bodyPr>
            <a:lstStyle/>
            <a:p>
              <a:r>
                <a:rPr lang="en-US" sz="1200" dirty="0"/>
                <a:t>Supplies</a:t>
              </a:r>
            </a:p>
          </p:txBody>
        </p:sp>
      </p:grpSp>
      <p:grpSp>
        <p:nvGrpSpPr>
          <p:cNvPr id="6" name="Group 46"/>
          <p:cNvGrpSpPr>
            <a:grpSpLocks/>
          </p:cNvGrpSpPr>
          <p:nvPr/>
        </p:nvGrpSpPr>
        <p:grpSpPr bwMode="auto">
          <a:xfrm>
            <a:off x="1905000" y="4191000"/>
            <a:ext cx="820738" cy="457200"/>
            <a:chOff x="1008" y="3024"/>
            <a:chExt cx="517" cy="288"/>
          </a:xfrm>
        </p:grpSpPr>
        <p:sp>
          <p:nvSpPr>
            <p:cNvPr id="263193" name="AutoShape 25"/>
            <p:cNvSpPr>
              <a:spLocks noChangeArrowheads="1"/>
            </p:cNvSpPr>
            <p:nvPr/>
          </p:nvSpPr>
          <p:spPr bwMode="auto">
            <a:xfrm>
              <a:off x="1056" y="3024"/>
              <a:ext cx="432" cy="288"/>
            </a:xfrm>
            <a:prstGeom prst="flowChartMagneticDisk">
              <a:avLst/>
            </a:prstGeom>
            <a:solidFill>
              <a:srgbClr val="CCFFCC"/>
            </a:solidFill>
            <a:ln w="12700">
              <a:solidFill>
                <a:schemeClr val="tx1"/>
              </a:solidFill>
              <a:round/>
              <a:headEnd/>
              <a:tailEnd/>
            </a:ln>
            <a:effectLst/>
          </p:spPr>
          <p:txBody>
            <a:bodyPr lIns="92075" tIns="0" rIns="92075" bIns="0" anchor="ctr">
              <a:spAutoFit/>
            </a:bodyPr>
            <a:lstStyle/>
            <a:p>
              <a:endParaRPr lang="en-US" dirty="0"/>
            </a:p>
          </p:txBody>
        </p:sp>
        <p:sp>
          <p:nvSpPr>
            <p:cNvPr id="263200" name="Text Box 32"/>
            <p:cNvSpPr txBox="1">
              <a:spLocks noChangeArrowheads="1"/>
            </p:cNvSpPr>
            <p:nvPr/>
          </p:nvSpPr>
          <p:spPr bwMode="auto">
            <a:xfrm>
              <a:off x="1008" y="3149"/>
              <a:ext cx="517" cy="115"/>
            </a:xfrm>
            <a:prstGeom prst="rect">
              <a:avLst/>
            </a:prstGeom>
            <a:noFill/>
            <a:ln w="12700" algn="ctr">
              <a:noFill/>
              <a:miter lim="800000"/>
              <a:headEnd/>
              <a:tailEnd/>
            </a:ln>
            <a:effectLst/>
          </p:spPr>
          <p:txBody>
            <a:bodyPr wrap="none" lIns="92075" tIns="0" rIns="92075" bIns="0">
              <a:spAutoFit/>
            </a:bodyPr>
            <a:lstStyle/>
            <a:p>
              <a:r>
                <a:rPr lang="en-US" sz="1200" dirty="0"/>
                <a:t>Supplies</a:t>
              </a:r>
            </a:p>
          </p:txBody>
        </p:sp>
      </p:grpSp>
      <p:grpSp>
        <p:nvGrpSpPr>
          <p:cNvPr id="7" name="Group 39"/>
          <p:cNvGrpSpPr>
            <a:grpSpLocks/>
          </p:cNvGrpSpPr>
          <p:nvPr/>
        </p:nvGrpSpPr>
        <p:grpSpPr bwMode="auto">
          <a:xfrm>
            <a:off x="838200" y="2057400"/>
            <a:ext cx="1023938" cy="457200"/>
            <a:chOff x="768" y="1200"/>
            <a:chExt cx="645" cy="288"/>
          </a:xfrm>
        </p:grpSpPr>
        <p:sp>
          <p:nvSpPr>
            <p:cNvPr id="263195" name="AutoShape 27"/>
            <p:cNvSpPr>
              <a:spLocks noChangeArrowheads="1"/>
            </p:cNvSpPr>
            <p:nvPr/>
          </p:nvSpPr>
          <p:spPr bwMode="auto">
            <a:xfrm>
              <a:off x="816" y="1200"/>
              <a:ext cx="528" cy="288"/>
            </a:xfrm>
            <a:prstGeom prst="flowChartMagneticDisk">
              <a:avLst/>
            </a:prstGeom>
            <a:solidFill>
              <a:srgbClr val="99CCFF"/>
            </a:solidFill>
            <a:ln w="12700">
              <a:solidFill>
                <a:schemeClr val="tx1"/>
              </a:solidFill>
              <a:round/>
              <a:headEnd/>
              <a:tailEnd/>
            </a:ln>
            <a:effectLst/>
          </p:spPr>
          <p:txBody>
            <a:bodyPr lIns="92075" tIns="0" rIns="92075" bIns="0" anchor="ctr">
              <a:spAutoFit/>
            </a:bodyPr>
            <a:lstStyle/>
            <a:p>
              <a:endParaRPr lang="en-US" dirty="0"/>
            </a:p>
          </p:txBody>
        </p:sp>
        <p:sp>
          <p:nvSpPr>
            <p:cNvPr id="263201" name="Text Box 33"/>
            <p:cNvSpPr txBox="1">
              <a:spLocks noChangeArrowheads="1"/>
            </p:cNvSpPr>
            <p:nvPr/>
          </p:nvSpPr>
          <p:spPr bwMode="auto">
            <a:xfrm>
              <a:off x="768" y="1296"/>
              <a:ext cx="645" cy="115"/>
            </a:xfrm>
            <a:prstGeom prst="rect">
              <a:avLst/>
            </a:prstGeom>
            <a:noFill/>
            <a:ln w="12700" algn="ctr">
              <a:noFill/>
              <a:miter lim="800000"/>
              <a:headEnd/>
              <a:tailEnd/>
            </a:ln>
            <a:effectLst/>
          </p:spPr>
          <p:txBody>
            <a:bodyPr wrap="none" lIns="92075" tIns="0" rIns="92075" bIns="0">
              <a:spAutoFit/>
            </a:bodyPr>
            <a:lstStyle/>
            <a:p>
              <a:r>
                <a:rPr lang="en-US" sz="1200" dirty="0"/>
                <a:t>Accounting</a:t>
              </a:r>
            </a:p>
          </p:txBody>
        </p:sp>
      </p:grpSp>
      <p:grpSp>
        <p:nvGrpSpPr>
          <p:cNvPr id="8" name="Group 40"/>
          <p:cNvGrpSpPr>
            <a:grpSpLocks/>
          </p:cNvGrpSpPr>
          <p:nvPr/>
        </p:nvGrpSpPr>
        <p:grpSpPr bwMode="auto">
          <a:xfrm>
            <a:off x="1947863" y="2057400"/>
            <a:ext cx="1023937" cy="457200"/>
            <a:chOff x="1083" y="1632"/>
            <a:chExt cx="645" cy="288"/>
          </a:xfrm>
        </p:grpSpPr>
        <p:sp>
          <p:nvSpPr>
            <p:cNvPr id="263202" name="AutoShape 34"/>
            <p:cNvSpPr>
              <a:spLocks noChangeArrowheads="1"/>
            </p:cNvSpPr>
            <p:nvPr/>
          </p:nvSpPr>
          <p:spPr bwMode="auto">
            <a:xfrm>
              <a:off x="1131" y="1632"/>
              <a:ext cx="528" cy="288"/>
            </a:xfrm>
            <a:prstGeom prst="flowChartMagneticDisk">
              <a:avLst/>
            </a:prstGeom>
            <a:solidFill>
              <a:srgbClr val="99CCFF"/>
            </a:solidFill>
            <a:ln w="12700">
              <a:solidFill>
                <a:schemeClr val="tx1"/>
              </a:solidFill>
              <a:round/>
              <a:headEnd/>
              <a:tailEnd/>
            </a:ln>
            <a:effectLst/>
          </p:spPr>
          <p:txBody>
            <a:bodyPr lIns="92075" tIns="0" rIns="92075" bIns="0" anchor="ctr">
              <a:spAutoFit/>
            </a:bodyPr>
            <a:lstStyle/>
            <a:p>
              <a:endParaRPr lang="en-US" dirty="0"/>
            </a:p>
          </p:txBody>
        </p:sp>
        <p:sp>
          <p:nvSpPr>
            <p:cNvPr id="263203" name="Text Box 35"/>
            <p:cNvSpPr txBox="1">
              <a:spLocks noChangeArrowheads="1"/>
            </p:cNvSpPr>
            <p:nvPr/>
          </p:nvSpPr>
          <p:spPr bwMode="auto">
            <a:xfrm>
              <a:off x="1083" y="1728"/>
              <a:ext cx="645" cy="115"/>
            </a:xfrm>
            <a:prstGeom prst="rect">
              <a:avLst/>
            </a:prstGeom>
            <a:noFill/>
            <a:ln w="12700" algn="ctr">
              <a:noFill/>
              <a:miter lim="800000"/>
              <a:headEnd/>
              <a:tailEnd/>
            </a:ln>
            <a:effectLst/>
          </p:spPr>
          <p:txBody>
            <a:bodyPr wrap="none" lIns="92075" tIns="0" rIns="92075" bIns="0">
              <a:spAutoFit/>
            </a:bodyPr>
            <a:lstStyle/>
            <a:p>
              <a:r>
                <a:rPr lang="en-US" sz="1200" dirty="0"/>
                <a:t>Accounting</a:t>
              </a:r>
            </a:p>
          </p:txBody>
        </p:sp>
      </p:grpSp>
      <p:grpSp>
        <p:nvGrpSpPr>
          <p:cNvPr id="9" name="Group 45"/>
          <p:cNvGrpSpPr>
            <a:grpSpLocks/>
          </p:cNvGrpSpPr>
          <p:nvPr/>
        </p:nvGrpSpPr>
        <p:grpSpPr bwMode="auto">
          <a:xfrm>
            <a:off x="2760663" y="4267200"/>
            <a:ext cx="820737" cy="457200"/>
            <a:chOff x="1547" y="3072"/>
            <a:chExt cx="517" cy="288"/>
          </a:xfrm>
        </p:grpSpPr>
        <p:sp>
          <p:nvSpPr>
            <p:cNvPr id="263204" name="AutoShape 36"/>
            <p:cNvSpPr>
              <a:spLocks noChangeArrowheads="1"/>
            </p:cNvSpPr>
            <p:nvPr/>
          </p:nvSpPr>
          <p:spPr bwMode="auto">
            <a:xfrm>
              <a:off x="1595" y="3072"/>
              <a:ext cx="432" cy="288"/>
            </a:xfrm>
            <a:prstGeom prst="flowChartMagneticDisk">
              <a:avLst/>
            </a:prstGeom>
            <a:solidFill>
              <a:srgbClr val="CCFFCC"/>
            </a:solidFill>
            <a:ln w="12700">
              <a:solidFill>
                <a:schemeClr val="tx1"/>
              </a:solidFill>
              <a:round/>
              <a:headEnd/>
              <a:tailEnd/>
            </a:ln>
            <a:effectLst/>
          </p:spPr>
          <p:txBody>
            <a:bodyPr lIns="92075" tIns="0" rIns="92075" bIns="0" anchor="ctr">
              <a:spAutoFit/>
            </a:bodyPr>
            <a:lstStyle/>
            <a:p>
              <a:endParaRPr lang="en-US" dirty="0"/>
            </a:p>
          </p:txBody>
        </p:sp>
        <p:sp>
          <p:nvSpPr>
            <p:cNvPr id="263205" name="Text Box 37"/>
            <p:cNvSpPr txBox="1">
              <a:spLocks noChangeArrowheads="1"/>
            </p:cNvSpPr>
            <p:nvPr/>
          </p:nvSpPr>
          <p:spPr bwMode="auto">
            <a:xfrm>
              <a:off x="1547" y="3197"/>
              <a:ext cx="517" cy="115"/>
            </a:xfrm>
            <a:prstGeom prst="rect">
              <a:avLst/>
            </a:prstGeom>
            <a:noFill/>
            <a:ln w="12700" algn="ctr">
              <a:noFill/>
              <a:miter lim="800000"/>
              <a:headEnd/>
              <a:tailEnd/>
            </a:ln>
            <a:effectLst/>
          </p:spPr>
          <p:txBody>
            <a:bodyPr wrap="none" lIns="92075" tIns="0" rIns="92075" bIns="0">
              <a:spAutoFit/>
            </a:bodyPr>
            <a:lstStyle/>
            <a:p>
              <a:r>
                <a:rPr lang="en-US" sz="1200" dirty="0"/>
                <a:t>Supplies</a:t>
              </a:r>
            </a:p>
          </p:txBody>
        </p:sp>
      </p:grpSp>
      <p:sp>
        <p:nvSpPr>
          <p:cNvPr id="263216" name="AutoShape 48"/>
          <p:cNvSpPr>
            <a:spLocks noChangeArrowheads="1"/>
          </p:cNvSpPr>
          <p:nvPr/>
        </p:nvSpPr>
        <p:spPr bwMode="auto">
          <a:xfrm>
            <a:off x="685800" y="2743200"/>
            <a:ext cx="2514600" cy="685800"/>
          </a:xfrm>
          <a:prstGeom prst="upDownArrowCallout">
            <a:avLst>
              <a:gd name="adj1" fmla="val 91667"/>
              <a:gd name="adj2" fmla="val 91667"/>
              <a:gd name="adj3" fmla="val 12500"/>
              <a:gd name="adj4" fmla="val 50000"/>
            </a:avLst>
          </a:prstGeom>
          <a:solidFill>
            <a:srgbClr val="FFFFFF"/>
          </a:solidFill>
          <a:ln w="12700" algn="ctr">
            <a:solidFill>
              <a:schemeClr val="tx1"/>
            </a:solidFill>
            <a:miter lim="800000"/>
            <a:headEnd/>
            <a:tailEnd/>
          </a:ln>
          <a:effectLst/>
        </p:spPr>
        <p:txBody>
          <a:bodyPr lIns="92075" tIns="0" rIns="92075" bIns="0" anchor="ctr">
            <a:spAutoFit/>
          </a:bodyPr>
          <a:lstStyle/>
          <a:p>
            <a:endParaRPr lang="en-US" dirty="0"/>
          </a:p>
        </p:txBody>
      </p:sp>
      <p:grpSp>
        <p:nvGrpSpPr>
          <p:cNvPr id="10" name="Group 57"/>
          <p:cNvGrpSpPr>
            <a:grpSpLocks/>
          </p:cNvGrpSpPr>
          <p:nvPr/>
        </p:nvGrpSpPr>
        <p:grpSpPr bwMode="auto">
          <a:xfrm>
            <a:off x="4419600" y="1828800"/>
            <a:ext cx="4419600" cy="3127375"/>
            <a:chOff x="2784" y="1152"/>
            <a:chExt cx="2784" cy="1970"/>
          </a:xfrm>
        </p:grpSpPr>
        <p:pic>
          <p:nvPicPr>
            <p:cNvPr id="263187" name="Picture 19"/>
            <p:cNvPicPr>
              <a:picLocks noChangeAspect="1" noChangeArrowheads="1"/>
            </p:cNvPicPr>
            <p:nvPr/>
          </p:nvPicPr>
          <p:blipFill>
            <a:blip r:embed="rId3" cstate="print"/>
            <a:srcRect/>
            <a:stretch>
              <a:fillRect/>
            </a:stretch>
          </p:blipFill>
          <p:spPr bwMode="auto">
            <a:xfrm>
              <a:off x="2928" y="1152"/>
              <a:ext cx="2640" cy="1970"/>
            </a:xfrm>
            <a:prstGeom prst="rect">
              <a:avLst/>
            </a:prstGeom>
            <a:noFill/>
            <a:ln w="12700" algn="ctr">
              <a:noFill/>
              <a:miter lim="800000"/>
              <a:headEnd/>
              <a:tailEnd/>
            </a:ln>
            <a:effectLst/>
          </p:spPr>
        </p:pic>
        <p:sp>
          <p:nvSpPr>
            <p:cNvPr id="263189" name="Rectangle 21"/>
            <p:cNvSpPr>
              <a:spLocks noChangeArrowheads="1"/>
            </p:cNvSpPr>
            <p:nvPr/>
          </p:nvSpPr>
          <p:spPr bwMode="auto">
            <a:xfrm>
              <a:off x="2976" y="1824"/>
              <a:ext cx="2592" cy="1296"/>
            </a:xfrm>
            <a:prstGeom prst="rect">
              <a:avLst/>
            </a:prstGeom>
            <a:noFill/>
            <a:ln w="38100" cap="rnd" algn="ctr">
              <a:solidFill>
                <a:schemeClr val="tx1"/>
              </a:solidFill>
              <a:prstDash val="sysDot"/>
              <a:miter lim="800000"/>
              <a:headEnd/>
              <a:tailEnd/>
            </a:ln>
            <a:effectLst/>
          </p:spPr>
          <p:txBody>
            <a:bodyPr lIns="92075" tIns="0" rIns="92075" bIns="0" anchor="ctr">
              <a:spAutoFit/>
            </a:bodyPr>
            <a:lstStyle/>
            <a:p>
              <a:endParaRPr lang="en-US" dirty="0"/>
            </a:p>
          </p:txBody>
        </p:sp>
        <p:sp>
          <p:nvSpPr>
            <p:cNvPr id="263217" name="Rectangle 49"/>
            <p:cNvSpPr>
              <a:spLocks noChangeArrowheads="1"/>
            </p:cNvSpPr>
            <p:nvPr/>
          </p:nvSpPr>
          <p:spPr bwMode="auto">
            <a:xfrm>
              <a:off x="2784" y="1344"/>
              <a:ext cx="144" cy="1776"/>
            </a:xfrm>
            <a:prstGeom prst="rect">
              <a:avLst/>
            </a:prstGeom>
            <a:solidFill>
              <a:schemeClr val="accent2"/>
            </a:solidFill>
            <a:ln w="12700" algn="ctr">
              <a:solidFill>
                <a:schemeClr val="tx1"/>
              </a:solidFill>
              <a:miter lim="800000"/>
              <a:headEnd/>
              <a:tailEnd/>
            </a:ln>
            <a:effectLst/>
          </p:spPr>
          <p:txBody>
            <a:bodyPr wrap="none" lIns="92075" tIns="0" rIns="92075" bIns="0" anchor="ctr">
              <a:spAutoFit/>
            </a:bodyPr>
            <a:lstStyle/>
            <a:p>
              <a:endParaRPr lang="en-US" dirty="0"/>
            </a:p>
          </p:txBody>
        </p:sp>
        <p:sp>
          <p:nvSpPr>
            <p:cNvPr id="263218" name="Text Box 50"/>
            <p:cNvSpPr txBox="1">
              <a:spLocks noChangeArrowheads="1"/>
            </p:cNvSpPr>
            <p:nvPr/>
          </p:nvSpPr>
          <p:spPr bwMode="auto">
            <a:xfrm rot="-5400000">
              <a:off x="2057" y="2213"/>
              <a:ext cx="1608" cy="154"/>
            </a:xfrm>
            <a:prstGeom prst="rect">
              <a:avLst/>
            </a:prstGeom>
            <a:noFill/>
            <a:ln w="12700" algn="ctr">
              <a:noFill/>
              <a:miter lim="800000"/>
              <a:headEnd/>
              <a:tailEnd/>
            </a:ln>
            <a:effectLst/>
          </p:spPr>
          <p:txBody>
            <a:bodyPr wrap="none" lIns="92075" tIns="0" rIns="92075" bIns="0">
              <a:spAutoFit/>
            </a:bodyPr>
            <a:lstStyle/>
            <a:p>
              <a:r>
                <a:rPr lang="en-US" sz="1600" dirty="0">
                  <a:solidFill>
                    <a:schemeClr val="bg1"/>
                  </a:solidFill>
                </a:rPr>
                <a:t>Operations -&gt; Financials</a:t>
              </a:r>
            </a:p>
          </p:txBody>
        </p:sp>
      </p:grpSp>
      <p:sp>
        <p:nvSpPr>
          <p:cNvPr id="263221" name="Text Box 53"/>
          <p:cNvSpPr txBox="1">
            <a:spLocks noChangeArrowheads="1"/>
          </p:cNvSpPr>
          <p:nvPr/>
        </p:nvSpPr>
        <p:spPr bwMode="auto">
          <a:xfrm>
            <a:off x="685800" y="2911475"/>
            <a:ext cx="2514600" cy="365125"/>
          </a:xfrm>
          <a:prstGeom prst="rect">
            <a:avLst/>
          </a:prstGeom>
          <a:noFill/>
          <a:ln w="12700" algn="ctr">
            <a:noFill/>
            <a:miter lim="800000"/>
            <a:headEnd/>
            <a:tailEnd/>
          </a:ln>
          <a:effectLst/>
        </p:spPr>
        <p:txBody>
          <a:bodyPr lIns="92075" tIns="0" rIns="92075" bIns="0">
            <a:spAutoFit/>
          </a:bodyPr>
          <a:lstStyle/>
          <a:p>
            <a:r>
              <a:rPr lang="en-US" sz="1200" dirty="0"/>
              <a:t>DODAAC/UIC -&gt; APC/JONO Crosswalks</a:t>
            </a:r>
          </a:p>
        </p:txBody>
      </p:sp>
      <p:sp>
        <p:nvSpPr>
          <p:cNvPr id="263222" name="Text Box 54"/>
          <p:cNvSpPr txBox="1">
            <a:spLocks noChangeArrowheads="1"/>
          </p:cNvSpPr>
          <p:nvPr/>
        </p:nvSpPr>
        <p:spPr bwMode="auto">
          <a:xfrm>
            <a:off x="152400" y="5105400"/>
            <a:ext cx="3581400" cy="1460500"/>
          </a:xfrm>
          <a:prstGeom prst="rect">
            <a:avLst/>
          </a:prstGeom>
          <a:noFill/>
          <a:ln w="12700" algn="ctr">
            <a:noFill/>
            <a:miter lim="800000"/>
            <a:headEnd/>
            <a:tailEnd/>
          </a:ln>
          <a:effectLst/>
        </p:spPr>
        <p:txBody>
          <a:bodyPr lIns="92075" tIns="0" rIns="92075" bIns="0">
            <a:spAutoFit/>
          </a:bodyPr>
          <a:lstStyle/>
          <a:p>
            <a:pPr marL="114300" indent="-114300" algn="l"/>
            <a:r>
              <a:rPr lang="en-US" sz="1200" dirty="0"/>
              <a:t>AS-IS Landscape: </a:t>
            </a:r>
          </a:p>
          <a:p>
            <a:pPr marL="114300" indent="-114300" algn="l">
              <a:buFontTx/>
              <a:buChar char="•"/>
            </a:pPr>
            <a:r>
              <a:rPr lang="en-US" sz="1200" b="0" dirty="0"/>
              <a:t>Operational systems tend to work on DODAACs and UIC</a:t>
            </a:r>
          </a:p>
          <a:p>
            <a:pPr marL="114300" indent="-114300" algn="l">
              <a:buFontTx/>
              <a:buChar char="•"/>
            </a:pPr>
            <a:r>
              <a:rPr lang="en-US" sz="1200" b="0" dirty="0"/>
              <a:t>Financial systems work on APCs/JONOs</a:t>
            </a:r>
          </a:p>
          <a:p>
            <a:pPr marL="114300" indent="-114300" algn="l">
              <a:buFontTx/>
              <a:buChar char="•"/>
            </a:pPr>
            <a:r>
              <a:rPr lang="en-US" sz="1200" b="0" dirty="0"/>
              <a:t>Crosswalks/systems are maintained to align operational level of detail to correct financial view, e.g. FCM</a:t>
            </a:r>
          </a:p>
          <a:p>
            <a:pPr marL="114300" indent="-114300" algn="l">
              <a:buFontTx/>
              <a:buChar char="•"/>
            </a:pPr>
            <a:endParaRPr lang="en-US" sz="1200" b="0" dirty="0"/>
          </a:p>
        </p:txBody>
      </p:sp>
      <p:sp>
        <p:nvSpPr>
          <p:cNvPr id="263223" name="Text Box 55"/>
          <p:cNvSpPr txBox="1">
            <a:spLocks noChangeArrowheads="1"/>
          </p:cNvSpPr>
          <p:nvPr/>
        </p:nvSpPr>
        <p:spPr bwMode="auto">
          <a:xfrm>
            <a:off x="4343400" y="5105400"/>
            <a:ext cx="3581400" cy="1643063"/>
          </a:xfrm>
          <a:prstGeom prst="rect">
            <a:avLst/>
          </a:prstGeom>
          <a:noFill/>
          <a:ln w="12700" algn="ctr">
            <a:noFill/>
            <a:miter lim="800000"/>
            <a:headEnd/>
            <a:tailEnd/>
          </a:ln>
          <a:effectLst/>
        </p:spPr>
        <p:txBody>
          <a:bodyPr lIns="92075" tIns="0" rIns="92075" bIns="0">
            <a:spAutoFit/>
          </a:bodyPr>
          <a:lstStyle/>
          <a:p>
            <a:pPr marL="114300" indent="-114300" algn="l"/>
            <a:r>
              <a:rPr lang="en-US" sz="1200" dirty="0"/>
              <a:t>TO-BE Landscape: </a:t>
            </a:r>
          </a:p>
          <a:p>
            <a:pPr marL="114300" indent="-114300" algn="l">
              <a:buFontTx/>
              <a:buChar char="•"/>
            </a:pPr>
            <a:r>
              <a:rPr lang="en-US" sz="1200" b="0" dirty="0"/>
              <a:t>Operational functions integrated with Financial processes</a:t>
            </a:r>
          </a:p>
          <a:p>
            <a:pPr marL="114300" indent="-114300" algn="l">
              <a:buFontTx/>
              <a:buChar char="•"/>
            </a:pPr>
            <a:r>
              <a:rPr lang="en-US" sz="1200" b="0" dirty="0"/>
              <a:t>Focus of system is capturing operational transactions which then provide a financial view</a:t>
            </a:r>
          </a:p>
          <a:p>
            <a:pPr marL="114300" indent="-114300" algn="l">
              <a:buFontTx/>
              <a:buChar char="•"/>
            </a:pPr>
            <a:r>
              <a:rPr lang="en-US" sz="1200" b="0" dirty="0"/>
              <a:t>Level of information capturing is far lower than Financial focused system dealt with, e.g. by full 6 UIC code versus parent AA</a:t>
            </a:r>
          </a:p>
          <a:p>
            <a:pPr marL="114300" indent="-114300" algn="l">
              <a:buFontTx/>
              <a:buChar char="•"/>
            </a:pPr>
            <a:endParaRPr lang="en-US" sz="1200" b="0" dirty="0"/>
          </a:p>
        </p:txBody>
      </p:sp>
      <p:sp>
        <p:nvSpPr>
          <p:cNvPr id="43" name="Title 42"/>
          <p:cNvSpPr>
            <a:spLocks noGrp="1"/>
          </p:cNvSpPr>
          <p:nvPr>
            <p:ph type="title"/>
          </p:nvPr>
        </p:nvSpPr>
        <p:spPr/>
        <p:txBody>
          <a:bodyPr/>
          <a:lstStyle/>
          <a:p>
            <a:r>
              <a:rPr lang="en-US" dirty="0" smtClean="0"/>
              <a:t>Change Enabler:</a:t>
            </a:r>
            <a:r>
              <a:rPr lang="en-US" baseline="0" dirty="0" smtClean="0"/>
              <a:t> Vision</a:t>
            </a:r>
            <a:endParaRPr lang="en-US" dirty="0"/>
          </a:p>
        </p:txBody>
      </p:sp>
      <p:sp>
        <p:nvSpPr>
          <p:cNvPr id="40"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49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1000"/>
                                        <p:tgtEl>
                                          <p:spTgt spid="10"/>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63223"/>
                                        </p:tgtEl>
                                        <p:attrNameLst>
                                          <p:attrName>style.visibility</p:attrName>
                                        </p:attrNameLst>
                                      </p:cBhvr>
                                      <p:to>
                                        <p:strVal val="visible"/>
                                      </p:to>
                                    </p:set>
                                    <p:animEffect transition="in" filter="box(in)">
                                      <p:cBhvr>
                                        <p:cTn id="10" dur="1000"/>
                                        <p:tgtEl>
                                          <p:spTgt spid="263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2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182"/>
          <p:cNvSpPr>
            <a:spLocks noChangeArrowheads="1"/>
          </p:cNvSpPr>
          <p:nvPr/>
        </p:nvSpPr>
        <p:spPr bwMode="auto">
          <a:xfrm>
            <a:off x="512763" y="1676400"/>
            <a:ext cx="8153400" cy="4876800"/>
          </a:xfrm>
          <a:prstGeom prst="rect">
            <a:avLst/>
          </a:prstGeom>
          <a:gradFill rotWithShape="1">
            <a:gsLst>
              <a:gs pos="0">
                <a:srgbClr val="FFFF99"/>
              </a:gs>
              <a:gs pos="100000">
                <a:srgbClr val="FFFFFF"/>
              </a:gs>
            </a:gsLst>
            <a:lin ang="5400000" scaled="1"/>
          </a:gradFill>
          <a:ln w="9525" algn="ctr">
            <a:solidFill>
              <a:schemeClr val="tx1"/>
            </a:solidFill>
            <a:miter lim="800000"/>
            <a:headEnd/>
            <a:tailEnd/>
          </a:ln>
        </p:spPr>
        <p:txBody>
          <a:bodyPr wrap="none" anchor="ctr"/>
          <a:lstStyle/>
          <a:p>
            <a:endParaRPr lang="en-US"/>
          </a:p>
        </p:txBody>
      </p:sp>
      <p:sp>
        <p:nvSpPr>
          <p:cNvPr id="22532" name="Line 56"/>
          <p:cNvSpPr>
            <a:spLocks noChangeShapeType="1"/>
          </p:cNvSpPr>
          <p:nvPr/>
        </p:nvSpPr>
        <p:spPr bwMode="auto">
          <a:xfrm>
            <a:off x="817563" y="1790700"/>
            <a:ext cx="0" cy="4648200"/>
          </a:xfrm>
          <a:prstGeom prst="line">
            <a:avLst/>
          </a:prstGeom>
          <a:noFill/>
          <a:ln w="0">
            <a:solidFill>
              <a:schemeClr val="tx1"/>
            </a:solidFill>
            <a:prstDash val="dash"/>
            <a:round/>
            <a:headEnd/>
            <a:tailEnd/>
          </a:ln>
        </p:spPr>
        <p:txBody>
          <a:bodyPr/>
          <a:lstStyle/>
          <a:p>
            <a:endParaRPr lang="en-US"/>
          </a:p>
        </p:txBody>
      </p:sp>
      <p:sp>
        <p:nvSpPr>
          <p:cNvPr id="22533" name="Line 57"/>
          <p:cNvSpPr>
            <a:spLocks noChangeShapeType="1"/>
          </p:cNvSpPr>
          <p:nvPr/>
        </p:nvSpPr>
        <p:spPr bwMode="auto">
          <a:xfrm>
            <a:off x="1655763" y="1790700"/>
            <a:ext cx="0" cy="4648200"/>
          </a:xfrm>
          <a:prstGeom prst="line">
            <a:avLst/>
          </a:prstGeom>
          <a:noFill/>
          <a:ln w="9525">
            <a:solidFill>
              <a:schemeClr val="tx1"/>
            </a:solidFill>
            <a:prstDash val="dash"/>
            <a:round/>
            <a:headEnd/>
            <a:tailEnd/>
          </a:ln>
        </p:spPr>
        <p:txBody>
          <a:bodyPr/>
          <a:lstStyle/>
          <a:p>
            <a:endParaRPr lang="en-US"/>
          </a:p>
        </p:txBody>
      </p:sp>
      <p:sp>
        <p:nvSpPr>
          <p:cNvPr id="22534" name="Line 58"/>
          <p:cNvSpPr>
            <a:spLocks noChangeShapeType="1"/>
          </p:cNvSpPr>
          <p:nvPr/>
        </p:nvSpPr>
        <p:spPr bwMode="auto">
          <a:xfrm>
            <a:off x="2493963" y="1790700"/>
            <a:ext cx="0" cy="4648200"/>
          </a:xfrm>
          <a:prstGeom prst="line">
            <a:avLst/>
          </a:prstGeom>
          <a:noFill/>
          <a:ln w="0">
            <a:solidFill>
              <a:schemeClr val="tx1"/>
            </a:solidFill>
            <a:prstDash val="dash"/>
            <a:round/>
            <a:headEnd/>
            <a:tailEnd/>
          </a:ln>
        </p:spPr>
        <p:txBody>
          <a:bodyPr/>
          <a:lstStyle/>
          <a:p>
            <a:endParaRPr lang="en-US"/>
          </a:p>
        </p:txBody>
      </p:sp>
      <p:sp>
        <p:nvSpPr>
          <p:cNvPr id="22535" name="Line 59"/>
          <p:cNvSpPr>
            <a:spLocks noChangeShapeType="1"/>
          </p:cNvSpPr>
          <p:nvPr/>
        </p:nvSpPr>
        <p:spPr bwMode="auto">
          <a:xfrm>
            <a:off x="3332163" y="1790700"/>
            <a:ext cx="0" cy="4648200"/>
          </a:xfrm>
          <a:prstGeom prst="line">
            <a:avLst/>
          </a:prstGeom>
          <a:noFill/>
          <a:ln w="0">
            <a:solidFill>
              <a:schemeClr val="tx1"/>
            </a:solidFill>
            <a:prstDash val="dash"/>
            <a:round/>
            <a:headEnd/>
            <a:tailEnd/>
          </a:ln>
        </p:spPr>
        <p:txBody>
          <a:bodyPr/>
          <a:lstStyle/>
          <a:p>
            <a:endParaRPr lang="en-US"/>
          </a:p>
        </p:txBody>
      </p:sp>
      <p:sp>
        <p:nvSpPr>
          <p:cNvPr id="22536" name="Line 60"/>
          <p:cNvSpPr>
            <a:spLocks noChangeShapeType="1"/>
          </p:cNvSpPr>
          <p:nvPr/>
        </p:nvSpPr>
        <p:spPr bwMode="auto">
          <a:xfrm>
            <a:off x="4170363" y="1790700"/>
            <a:ext cx="0" cy="4648200"/>
          </a:xfrm>
          <a:prstGeom prst="line">
            <a:avLst/>
          </a:prstGeom>
          <a:noFill/>
          <a:ln w="0">
            <a:solidFill>
              <a:schemeClr val="tx1"/>
            </a:solidFill>
            <a:prstDash val="dash"/>
            <a:round/>
            <a:headEnd/>
            <a:tailEnd/>
          </a:ln>
        </p:spPr>
        <p:txBody>
          <a:bodyPr/>
          <a:lstStyle/>
          <a:p>
            <a:endParaRPr lang="en-US"/>
          </a:p>
        </p:txBody>
      </p:sp>
      <p:sp>
        <p:nvSpPr>
          <p:cNvPr id="22537" name="Line 61"/>
          <p:cNvSpPr>
            <a:spLocks noChangeShapeType="1"/>
          </p:cNvSpPr>
          <p:nvPr/>
        </p:nvSpPr>
        <p:spPr bwMode="auto">
          <a:xfrm>
            <a:off x="5008563" y="1790700"/>
            <a:ext cx="0" cy="4648200"/>
          </a:xfrm>
          <a:prstGeom prst="line">
            <a:avLst/>
          </a:prstGeom>
          <a:noFill/>
          <a:ln w="9525">
            <a:solidFill>
              <a:schemeClr val="tx1"/>
            </a:solidFill>
            <a:prstDash val="dash"/>
            <a:round/>
            <a:headEnd/>
            <a:tailEnd/>
          </a:ln>
        </p:spPr>
        <p:txBody>
          <a:bodyPr/>
          <a:lstStyle/>
          <a:p>
            <a:endParaRPr lang="en-US"/>
          </a:p>
        </p:txBody>
      </p:sp>
      <p:sp>
        <p:nvSpPr>
          <p:cNvPr id="22538" name="Line 62"/>
          <p:cNvSpPr>
            <a:spLocks noChangeShapeType="1"/>
          </p:cNvSpPr>
          <p:nvPr/>
        </p:nvSpPr>
        <p:spPr bwMode="auto">
          <a:xfrm>
            <a:off x="5846763" y="1790700"/>
            <a:ext cx="0" cy="4648200"/>
          </a:xfrm>
          <a:prstGeom prst="line">
            <a:avLst/>
          </a:prstGeom>
          <a:noFill/>
          <a:ln w="0">
            <a:solidFill>
              <a:schemeClr val="tx1"/>
            </a:solidFill>
            <a:prstDash val="dash"/>
            <a:round/>
            <a:headEnd/>
            <a:tailEnd/>
          </a:ln>
        </p:spPr>
        <p:txBody>
          <a:bodyPr/>
          <a:lstStyle/>
          <a:p>
            <a:endParaRPr lang="en-US"/>
          </a:p>
        </p:txBody>
      </p:sp>
      <p:sp>
        <p:nvSpPr>
          <p:cNvPr id="22539" name="Line 63"/>
          <p:cNvSpPr>
            <a:spLocks noChangeShapeType="1"/>
          </p:cNvSpPr>
          <p:nvPr/>
        </p:nvSpPr>
        <p:spPr bwMode="auto">
          <a:xfrm>
            <a:off x="6684963" y="1790700"/>
            <a:ext cx="0" cy="4648200"/>
          </a:xfrm>
          <a:prstGeom prst="line">
            <a:avLst/>
          </a:prstGeom>
          <a:noFill/>
          <a:ln w="0">
            <a:solidFill>
              <a:schemeClr val="tx1"/>
            </a:solidFill>
            <a:prstDash val="dash"/>
            <a:round/>
            <a:headEnd/>
            <a:tailEnd/>
          </a:ln>
        </p:spPr>
        <p:txBody>
          <a:bodyPr/>
          <a:lstStyle/>
          <a:p>
            <a:endParaRPr lang="en-US"/>
          </a:p>
        </p:txBody>
      </p:sp>
      <p:sp>
        <p:nvSpPr>
          <p:cNvPr id="22540" name="Line 64"/>
          <p:cNvSpPr>
            <a:spLocks noChangeShapeType="1"/>
          </p:cNvSpPr>
          <p:nvPr/>
        </p:nvSpPr>
        <p:spPr bwMode="auto">
          <a:xfrm>
            <a:off x="7523163" y="1790700"/>
            <a:ext cx="0" cy="4648200"/>
          </a:xfrm>
          <a:prstGeom prst="line">
            <a:avLst/>
          </a:prstGeom>
          <a:noFill/>
          <a:ln w="0">
            <a:solidFill>
              <a:schemeClr val="tx1"/>
            </a:solidFill>
            <a:prstDash val="dash"/>
            <a:round/>
            <a:headEnd/>
            <a:tailEnd/>
          </a:ln>
        </p:spPr>
        <p:txBody>
          <a:bodyPr/>
          <a:lstStyle/>
          <a:p>
            <a:endParaRPr lang="en-US"/>
          </a:p>
        </p:txBody>
      </p:sp>
      <p:sp>
        <p:nvSpPr>
          <p:cNvPr id="22541" name="Line 65"/>
          <p:cNvSpPr>
            <a:spLocks noChangeShapeType="1"/>
          </p:cNvSpPr>
          <p:nvPr/>
        </p:nvSpPr>
        <p:spPr bwMode="auto">
          <a:xfrm>
            <a:off x="8361363" y="1790700"/>
            <a:ext cx="0" cy="4648200"/>
          </a:xfrm>
          <a:prstGeom prst="line">
            <a:avLst/>
          </a:prstGeom>
          <a:noFill/>
          <a:ln w="9525">
            <a:solidFill>
              <a:schemeClr val="tx1"/>
            </a:solidFill>
            <a:prstDash val="dash"/>
            <a:round/>
            <a:headEnd/>
            <a:tailEnd/>
          </a:ln>
        </p:spPr>
        <p:txBody>
          <a:bodyPr/>
          <a:lstStyle/>
          <a:p>
            <a:endParaRPr lang="en-US"/>
          </a:p>
        </p:txBody>
      </p:sp>
      <p:sp>
        <p:nvSpPr>
          <p:cNvPr id="22542" name="AutoShape 49"/>
          <p:cNvSpPr>
            <a:spLocks noChangeArrowheads="1"/>
          </p:cNvSpPr>
          <p:nvPr/>
        </p:nvSpPr>
        <p:spPr bwMode="auto">
          <a:xfrm rot="10800000">
            <a:off x="8285163" y="6043612"/>
            <a:ext cx="152400" cy="152400"/>
          </a:xfrm>
          <a:prstGeom prst="triangle">
            <a:avLst>
              <a:gd name="adj" fmla="val 50000"/>
            </a:avLst>
          </a:prstGeom>
          <a:solidFill>
            <a:srgbClr val="FF00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43" name="Text Box 67"/>
          <p:cNvSpPr txBox="1">
            <a:spLocks noChangeArrowheads="1"/>
          </p:cNvSpPr>
          <p:nvPr/>
        </p:nvSpPr>
        <p:spPr bwMode="auto">
          <a:xfrm>
            <a:off x="5181600" y="6192837"/>
            <a:ext cx="3179763" cy="219075"/>
          </a:xfrm>
          <a:prstGeom prst="rect">
            <a:avLst/>
          </a:prstGeom>
          <a:gradFill rotWithShape="1">
            <a:gsLst>
              <a:gs pos="0">
                <a:schemeClr val="accent1"/>
              </a:gs>
              <a:gs pos="100000">
                <a:srgbClr val="FFFFFF"/>
              </a:gs>
            </a:gsLst>
            <a:lin ang="5400000" scaled="1"/>
          </a:gradFill>
          <a:ln w="9525" algn="ctr">
            <a:solidFill>
              <a:schemeClr val="tx1"/>
            </a:solidFill>
            <a:miter lim="800000"/>
            <a:headEnd/>
            <a:tailEnd/>
          </a:ln>
        </p:spPr>
        <p:txBody>
          <a:bodyPr lIns="0" tIns="0" rIns="0" bIns="0" anchor="ctr"/>
          <a:lstStyle/>
          <a:p>
            <a:pPr algn="ctr"/>
            <a:r>
              <a:rPr lang="en-US" sz="1200" b="1"/>
              <a:t>WAVE 8  Contingency (All Other)</a:t>
            </a:r>
          </a:p>
        </p:txBody>
      </p:sp>
      <p:sp>
        <p:nvSpPr>
          <p:cNvPr id="22544" name="AutoShape 49"/>
          <p:cNvSpPr>
            <a:spLocks noChangeArrowheads="1"/>
          </p:cNvSpPr>
          <p:nvPr/>
        </p:nvSpPr>
        <p:spPr bwMode="auto">
          <a:xfrm rot="10800000">
            <a:off x="8008938" y="6043612"/>
            <a:ext cx="152400" cy="152400"/>
          </a:xfrm>
          <a:prstGeom prst="triangle">
            <a:avLst>
              <a:gd name="adj" fmla="val 50000"/>
            </a:avLst>
          </a:prstGeom>
          <a:solidFill>
            <a:schemeClr val="bg2"/>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45" name="Text Box 86"/>
          <p:cNvSpPr txBox="1">
            <a:spLocks noChangeArrowheads="1"/>
          </p:cNvSpPr>
          <p:nvPr/>
        </p:nvSpPr>
        <p:spPr bwMode="auto">
          <a:xfrm>
            <a:off x="7975600" y="5919787"/>
            <a:ext cx="214313" cy="122238"/>
          </a:xfrm>
          <a:prstGeom prst="rect">
            <a:avLst/>
          </a:prstGeom>
          <a:noFill/>
          <a:ln w="9525" algn="ctr">
            <a:noFill/>
            <a:miter lim="800000"/>
            <a:headEnd/>
            <a:tailEnd/>
          </a:ln>
        </p:spPr>
        <p:txBody>
          <a:bodyPr wrap="none" lIns="0" tIns="0" rIns="0" bIns="0">
            <a:spAutoFit/>
          </a:bodyPr>
          <a:lstStyle/>
          <a:p>
            <a:pPr>
              <a:spcBef>
                <a:spcPct val="50000"/>
              </a:spcBef>
            </a:pPr>
            <a:r>
              <a:rPr lang="en-US" sz="800" b="1"/>
              <a:t>CNV</a:t>
            </a:r>
          </a:p>
        </p:txBody>
      </p:sp>
      <p:sp>
        <p:nvSpPr>
          <p:cNvPr id="22546" name="AutoShape 49"/>
          <p:cNvSpPr>
            <a:spLocks noChangeArrowheads="1"/>
          </p:cNvSpPr>
          <p:nvPr/>
        </p:nvSpPr>
        <p:spPr bwMode="auto">
          <a:xfrm rot="10800000">
            <a:off x="7448550" y="6043612"/>
            <a:ext cx="152400" cy="152400"/>
          </a:xfrm>
          <a:prstGeom prst="triangle">
            <a:avLst>
              <a:gd name="adj" fmla="val 50000"/>
            </a:avLst>
          </a:prstGeom>
          <a:solidFill>
            <a:schemeClr val="bg2"/>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47" name="Text Box 88"/>
          <p:cNvSpPr txBox="1">
            <a:spLocks noChangeArrowheads="1"/>
          </p:cNvSpPr>
          <p:nvPr/>
        </p:nvSpPr>
        <p:spPr bwMode="auto">
          <a:xfrm>
            <a:off x="7367588" y="5916612"/>
            <a:ext cx="309562" cy="122238"/>
          </a:xfrm>
          <a:prstGeom prst="rect">
            <a:avLst/>
          </a:prstGeom>
          <a:noFill/>
          <a:ln w="9525" algn="ctr">
            <a:noFill/>
            <a:miter lim="800000"/>
            <a:headEnd/>
            <a:tailEnd/>
          </a:ln>
        </p:spPr>
        <p:txBody>
          <a:bodyPr wrap="none" lIns="0" tIns="0" rIns="0" bIns="0">
            <a:spAutoFit/>
          </a:bodyPr>
          <a:lstStyle/>
          <a:p>
            <a:pPr>
              <a:spcBef>
                <a:spcPct val="50000"/>
              </a:spcBef>
            </a:pPr>
            <a:r>
              <a:rPr lang="en-US" sz="800" b="1"/>
              <a:t>MOCK</a:t>
            </a:r>
          </a:p>
        </p:txBody>
      </p:sp>
      <p:sp>
        <p:nvSpPr>
          <p:cNvPr id="22548" name="AutoShape 49"/>
          <p:cNvSpPr>
            <a:spLocks noChangeArrowheads="1"/>
          </p:cNvSpPr>
          <p:nvPr/>
        </p:nvSpPr>
        <p:spPr bwMode="auto">
          <a:xfrm rot="10800000">
            <a:off x="6607175" y="6043612"/>
            <a:ext cx="152400" cy="152400"/>
          </a:xfrm>
          <a:prstGeom prst="triangle">
            <a:avLst>
              <a:gd name="adj" fmla="val 50000"/>
            </a:avLst>
          </a:prstGeom>
          <a:solidFill>
            <a:schemeClr val="bg2"/>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49" name="Text Box 90"/>
          <p:cNvSpPr txBox="1">
            <a:spLocks noChangeArrowheads="1"/>
          </p:cNvSpPr>
          <p:nvPr/>
        </p:nvSpPr>
        <p:spPr bwMode="auto">
          <a:xfrm>
            <a:off x="6511925" y="5916612"/>
            <a:ext cx="344488" cy="122238"/>
          </a:xfrm>
          <a:prstGeom prst="rect">
            <a:avLst/>
          </a:prstGeom>
          <a:noFill/>
          <a:ln w="9525" algn="ctr">
            <a:noFill/>
            <a:miter lim="800000"/>
            <a:headEnd/>
            <a:tailEnd/>
          </a:ln>
        </p:spPr>
        <p:txBody>
          <a:bodyPr wrap="none" lIns="0" tIns="0" rIns="0" bIns="0">
            <a:spAutoFit/>
          </a:bodyPr>
          <a:lstStyle/>
          <a:p>
            <a:pPr>
              <a:spcBef>
                <a:spcPct val="50000"/>
              </a:spcBef>
            </a:pPr>
            <a:r>
              <a:rPr lang="en-US" sz="800" b="1"/>
              <a:t>CYCLE</a:t>
            </a:r>
          </a:p>
        </p:txBody>
      </p:sp>
      <p:sp>
        <p:nvSpPr>
          <p:cNvPr id="22550" name="AutoShape 91"/>
          <p:cNvSpPr>
            <a:spLocks/>
          </p:cNvSpPr>
          <p:nvPr/>
        </p:nvSpPr>
        <p:spPr bwMode="auto">
          <a:xfrm rot="5400000">
            <a:off x="6287294" y="5828506"/>
            <a:ext cx="127000" cy="557212"/>
          </a:xfrm>
          <a:prstGeom prst="leftBrace">
            <a:avLst>
              <a:gd name="adj1" fmla="val 36562"/>
              <a:gd name="adj2" fmla="val 50000"/>
            </a:avLst>
          </a:prstGeom>
          <a:noFill/>
          <a:ln w="9525">
            <a:solidFill>
              <a:schemeClr val="tx1"/>
            </a:solidFill>
            <a:round/>
            <a:headEnd/>
            <a:tailEnd/>
          </a:ln>
        </p:spPr>
        <p:txBody>
          <a:bodyPr wrap="none" anchor="ctr"/>
          <a:lstStyle/>
          <a:p>
            <a:endParaRPr lang="en-US"/>
          </a:p>
        </p:txBody>
      </p:sp>
      <p:sp>
        <p:nvSpPr>
          <p:cNvPr id="22551" name="Text Box 92"/>
          <p:cNvSpPr txBox="1">
            <a:spLocks noChangeArrowheads="1"/>
          </p:cNvSpPr>
          <p:nvPr/>
        </p:nvSpPr>
        <p:spPr bwMode="auto">
          <a:xfrm>
            <a:off x="6196013" y="5791200"/>
            <a:ext cx="309562" cy="244475"/>
          </a:xfrm>
          <a:prstGeom prst="rect">
            <a:avLst/>
          </a:prstGeom>
          <a:noFill/>
          <a:ln w="9525" algn="ctr">
            <a:noFill/>
            <a:miter lim="800000"/>
            <a:headEnd/>
            <a:tailEnd/>
          </a:ln>
        </p:spPr>
        <p:txBody>
          <a:bodyPr wrap="none" lIns="0" tIns="0" rIns="0" bIns="0" anchor="ctr">
            <a:spAutoFit/>
          </a:bodyPr>
          <a:lstStyle/>
          <a:p>
            <a:pPr algn="ctr"/>
            <a:r>
              <a:rPr lang="en-US" sz="800" b="1"/>
              <a:t>CM</a:t>
            </a:r>
          </a:p>
          <a:p>
            <a:pPr algn="ctr"/>
            <a:r>
              <a:rPr lang="en-US" sz="800" b="1"/>
              <a:t>BUILD</a:t>
            </a:r>
          </a:p>
        </p:txBody>
      </p:sp>
      <p:sp>
        <p:nvSpPr>
          <p:cNvPr id="22552" name="AutoShape 93"/>
          <p:cNvSpPr>
            <a:spLocks/>
          </p:cNvSpPr>
          <p:nvPr/>
        </p:nvSpPr>
        <p:spPr bwMode="auto">
          <a:xfrm rot="5400000">
            <a:off x="5725319" y="5828506"/>
            <a:ext cx="127000" cy="557212"/>
          </a:xfrm>
          <a:prstGeom prst="leftBrace">
            <a:avLst>
              <a:gd name="adj1" fmla="val 36562"/>
              <a:gd name="adj2" fmla="val 50000"/>
            </a:avLst>
          </a:prstGeom>
          <a:noFill/>
          <a:ln w="9525">
            <a:solidFill>
              <a:schemeClr val="tx1"/>
            </a:solidFill>
            <a:round/>
            <a:headEnd/>
            <a:tailEnd/>
          </a:ln>
        </p:spPr>
        <p:txBody>
          <a:bodyPr wrap="none" anchor="ctr"/>
          <a:lstStyle/>
          <a:p>
            <a:endParaRPr lang="en-US"/>
          </a:p>
        </p:txBody>
      </p:sp>
      <p:sp>
        <p:nvSpPr>
          <p:cNvPr id="22553" name="Text Box 94"/>
          <p:cNvSpPr txBox="1">
            <a:spLocks noChangeArrowheads="1"/>
          </p:cNvSpPr>
          <p:nvPr/>
        </p:nvSpPr>
        <p:spPr bwMode="auto">
          <a:xfrm>
            <a:off x="5641975" y="5794375"/>
            <a:ext cx="287338" cy="244475"/>
          </a:xfrm>
          <a:prstGeom prst="rect">
            <a:avLst/>
          </a:prstGeom>
          <a:noFill/>
          <a:ln w="9525" algn="ctr">
            <a:noFill/>
            <a:miter lim="800000"/>
            <a:headEnd/>
            <a:tailEnd/>
          </a:ln>
        </p:spPr>
        <p:txBody>
          <a:bodyPr wrap="none" lIns="0" tIns="0" rIns="0" bIns="0" anchor="ctr">
            <a:spAutoFit/>
          </a:bodyPr>
          <a:lstStyle/>
          <a:p>
            <a:pPr algn="ctr"/>
            <a:r>
              <a:rPr lang="en-US" sz="800" b="1"/>
              <a:t>CM</a:t>
            </a:r>
          </a:p>
          <a:p>
            <a:pPr algn="ctr"/>
            <a:r>
              <a:rPr lang="en-US" sz="800" b="1"/>
              <a:t>TRNG</a:t>
            </a:r>
          </a:p>
        </p:txBody>
      </p:sp>
      <p:sp>
        <p:nvSpPr>
          <p:cNvPr id="22554" name="AutoShape 95"/>
          <p:cNvSpPr>
            <a:spLocks/>
          </p:cNvSpPr>
          <p:nvPr/>
        </p:nvSpPr>
        <p:spPr bwMode="auto">
          <a:xfrm rot="5400000">
            <a:off x="5307013" y="5967412"/>
            <a:ext cx="128588" cy="274637"/>
          </a:xfrm>
          <a:prstGeom prst="leftBrace">
            <a:avLst>
              <a:gd name="adj1" fmla="val 17798"/>
              <a:gd name="adj2" fmla="val 50000"/>
            </a:avLst>
          </a:prstGeom>
          <a:noFill/>
          <a:ln w="9525">
            <a:solidFill>
              <a:schemeClr val="tx1"/>
            </a:solidFill>
            <a:round/>
            <a:headEnd/>
            <a:tailEnd/>
          </a:ln>
        </p:spPr>
        <p:txBody>
          <a:bodyPr wrap="none" anchor="ctr"/>
          <a:lstStyle/>
          <a:p>
            <a:endParaRPr lang="en-US"/>
          </a:p>
        </p:txBody>
      </p:sp>
      <p:sp>
        <p:nvSpPr>
          <p:cNvPr id="22555" name="Text Box 96"/>
          <p:cNvSpPr txBox="1">
            <a:spLocks noChangeArrowheads="1"/>
          </p:cNvSpPr>
          <p:nvPr/>
        </p:nvSpPr>
        <p:spPr bwMode="auto">
          <a:xfrm>
            <a:off x="5176838" y="5788025"/>
            <a:ext cx="390525" cy="244475"/>
          </a:xfrm>
          <a:prstGeom prst="rect">
            <a:avLst/>
          </a:prstGeom>
          <a:noFill/>
          <a:ln w="9525" algn="ctr">
            <a:noFill/>
            <a:miter lim="800000"/>
            <a:headEnd/>
            <a:tailEnd/>
          </a:ln>
        </p:spPr>
        <p:txBody>
          <a:bodyPr wrap="none" lIns="0" tIns="0" rIns="0" bIns="0" anchor="ctr">
            <a:spAutoFit/>
          </a:bodyPr>
          <a:lstStyle/>
          <a:p>
            <a:pPr algn="ctr"/>
            <a:r>
              <a:rPr lang="en-US" sz="800" b="1"/>
              <a:t>HQ</a:t>
            </a:r>
          </a:p>
          <a:p>
            <a:pPr algn="ctr"/>
            <a:r>
              <a:rPr lang="en-US" sz="800" b="1"/>
              <a:t>DESIGN</a:t>
            </a:r>
          </a:p>
        </p:txBody>
      </p:sp>
      <p:sp>
        <p:nvSpPr>
          <p:cNvPr id="22556" name="AutoShape 49"/>
          <p:cNvSpPr>
            <a:spLocks noChangeArrowheads="1"/>
          </p:cNvSpPr>
          <p:nvPr/>
        </p:nvSpPr>
        <p:spPr bwMode="auto">
          <a:xfrm rot="10800000">
            <a:off x="7453313" y="5391150"/>
            <a:ext cx="152400" cy="152400"/>
          </a:xfrm>
          <a:prstGeom prst="triangle">
            <a:avLst>
              <a:gd name="adj" fmla="val 50000"/>
            </a:avLst>
          </a:prstGeom>
          <a:solidFill>
            <a:srgbClr val="FF00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57" name="Text Box 98"/>
          <p:cNvSpPr txBox="1">
            <a:spLocks noChangeArrowheads="1"/>
          </p:cNvSpPr>
          <p:nvPr/>
        </p:nvSpPr>
        <p:spPr bwMode="auto">
          <a:xfrm>
            <a:off x="4419600" y="5540375"/>
            <a:ext cx="3109913" cy="261937"/>
          </a:xfrm>
          <a:prstGeom prst="rect">
            <a:avLst/>
          </a:prstGeom>
          <a:gradFill rotWithShape="1">
            <a:gsLst>
              <a:gs pos="0">
                <a:schemeClr val="accent1"/>
              </a:gs>
              <a:gs pos="100000">
                <a:srgbClr val="FFFFFF"/>
              </a:gs>
            </a:gsLst>
            <a:lin ang="5400000" scaled="1"/>
          </a:gradFill>
          <a:ln w="9525" algn="ctr">
            <a:solidFill>
              <a:schemeClr val="tx1"/>
            </a:solidFill>
            <a:miter lim="800000"/>
            <a:headEnd/>
            <a:tailEnd/>
          </a:ln>
        </p:spPr>
        <p:txBody>
          <a:bodyPr lIns="0" tIns="0" rIns="0" bIns="0" anchor="ctr"/>
          <a:lstStyle/>
          <a:p>
            <a:pPr algn="ctr"/>
            <a:r>
              <a:rPr lang="en-US" sz="1200" b="1"/>
              <a:t>WAVE 7  NE (BRAC) &amp; AR</a:t>
            </a:r>
          </a:p>
        </p:txBody>
      </p:sp>
      <p:sp>
        <p:nvSpPr>
          <p:cNvPr id="22558" name="AutoShape 49"/>
          <p:cNvSpPr>
            <a:spLocks noChangeArrowheads="1"/>
          </p:cNvSpPr>
          <p:nvPr/>
        </p:nvSpPr>
        <p:spPr bwMode="auto">
          <a:xfrm rot="10800000">
            <a:off x="7177088" y="5391150"/>
            <a:ext cx="152400" cy="152400"/>
          </a:xfrm>
          <a:prstGeom prst="triangle">
            <a:avLst>
              <a:gd name="adj" fmla="val 50000"/>
            </a:avLst>
          </a:prstGeom>
          <a:solidFill>
            <a:schemeClr val="bg2"/>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59" name="Text Box 100"/>
          <p:cNvSpPr txBox="1">
            <a:spLocks noChangeArrowheads="1"/>
          </p:cNvSpPr>
          <p:nvPr/>
        </p:nvSpPr>
        <p:spPr bwMode="auto">
          <a:xfrm>
            <a:off x="7143750" y="5267325"/>
            <a:ext cx="214313"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a:t>CNV</a:t>
            </a:r>
          </a:p>
        </p:txBody>
      </p:sp>
      <p:sp>
        <p:nvSpPr>
          <p:cNvPr id="22560" name="AutoShape 49"/>
          <p:cNvSpPr>
            <a:spLocks noChangeArrowheads="1"/>
          </p:cNvSpPr>
          <p:nvPr/>
        </p:nvSpPr>
        <p:spPr bwMode="auto">
          <a:xfrm rot="10800000">
            <a:off x="6616700" y="5391150"/>
            <a:ext cx="152400" cy="152400"/>
          </a:xfrm>
          <a:prstGeom prst="triangle">
            <a:avLst>
              <a:gd name="adj" fmla="val 50000"/>
            </a:avLst>
          </a:prstGeom>
          <a:solidFill>
            <a:schemeClr val="bg2"/>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61" name="Text Box 102"/>
          <p:cNvSpPr txBox="1">
            <a:spLocks noChangeArrowheads="1"/>
          </p:cNvSpPr>
          <p:nvPr/>
        </p:nvSpPr>
        <p:spPr bwMode="auto">
          <a:xfrm>
            <a:off x="6535738" y="5264150"/>
            <a:ext cx="309562"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a:t>MOCK</a:t>
            </a:r>
          </a:p>
        </p:txBody>
      </p:sp>
      <p:sp>
        <p:nvSpPr>
          <p:cNvPr id="22562" name="AutoShape 49"/>
          <p:cNvSpPr>
            <a:spLocks noChangeArrowheads="1"/>
          </p:cNvSpPr>
          <p:nvPr/>
        </p:nvSpPr>
        <p:spPr bwMode="auto">
          <a:xfrm rot="10800000">
            <a:off x="5775325" y="5391150"/>
            <a:ext cx="152400" cy="152400"/>
          </a:xfrm>
          <a:prstGeom prst="triangle">
            <a:avLst>
              <a:gd name="adj" fmla="val 50000"/>
            </a:avLst>
          </a:prstGeom>
          <a:solidFill>
            <a:schemeClr val="bg2"/>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63" name="Text Box 104"/>
          <p:cNvSpPr txBox="1">
            <a:spLocks noChangeArrowheads="1"/>
          </p:cNvSpPr>
          <p:nvPr/>
        </p:nvSpPr>
        <p:spPr bwMode="auto">
          <a:xfrm>
            <a:off x="5680075" y="5264150"/>
            <a:ext cx="344488"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a:t>CYCLE</a:t>
            </a:r>
          </a:p>
        </p:txBody>
      </p:sp>
      <p:sp>
        <p:nvSpPr>
          <p:cNvPr id="22564" name="AutoShape 105"/>
          <p:cNvSpPr>
            <a:spLocks/>
          </p:cNvSpPr>
          <p:nvPr/>
        </p:nvSpPr>
        <p:spPr bwMode="auto">
          <a:xfrm rot="5400000">
            <a:off x="5449094" y="5176044"/>
            <a:ext cx="127000" cy="557212"/>
          </a:xfrm>
          <a:prstGeom prst="leftBrace">
            <a:avLst>
              <a:gd name="adj1" fmla="val 36562"/>
              <a:gd name="adj2" fmla="val 50000"/>
            </a:avLst>
          </a:prstGeom>
          <a:noFill/>
          <a:ln w="9525">
            <a:solidFill>
              <a:schemeClr val="tx1"/>
            </a:solidFill>
            <a:round/>
            <a:headEnd/>
            <a:tailEnd/>
          </a:ln>
        </p:spPr>
        <p:txBody>
          <a:bodyPr wrap="none" anchor="ctr"/>
          <a:lstStyle/>
          <a:p>
            <a:endParaRPr lang="en-US"/>
          </a:p>
        </p:txBody>
      </p:sp>
      <p:sp>
        <p:nvSpPr>
          <p:cNvPr id="22565" name="Text Box 106"/>
          <p:cNvSpPr txBox="1">
            <a:spLocks noChangeArrowheads="1"/>
          </p:cNvSpPr>
          <p:nvPr/>
        </p:nvSpPr>
        <p:spPr bwMode="auto">
          <a:xfrm>
            <a:off x="5357813" y="5138737"/>
            <a:ext cx="309562" cy="244475"/>
          </a:xfrm>
          <a:prstGeom prst="rect">
            <a:avLst/>
          </a:prstGeom>
          <a:noFill/>
          <a:ln w="9525" algn="ctr">
            <a:noFill/>
            <a:miter lim="800000"/>
            <a:headEnd/>
            <a:tailEnd/>
          </a:ln>
        </p:spPr>
        <p:txBody>
          <a:bodyPr wrap="none" lIns="0" tIns="0" rIns="0" bIns="0" anchor="ctr">
            <a:spAutoFit/>
          </a:bodyPr>
          <a:lstStyle/>
          <a:p>
            <a:pPr algn="ctr"/>
            <a:r>
              <a:rPr lang="en-US" sz="800" b="1"/>
              <a:t>CM</a:t>
            </a:r>
          </a:p>
          <a:p>
            <a:pPr algn="ctr"/>
            <a:r>
              <a:rPr lang="en-US" sz="800" b="1"/>
              <a:t>BUILD</a:t>
            </a:r>
          </a:p>
        </p:txBody>
      </p:sp>
      <p:sp>
        <p:nvSpPr>
          <p:cNvPr id="22566" name="AutoShape 107"/>
          <p:cNvSpPr>
            <a:spLocks/>
          </p:cNvSpPr>
          <p:nvPr/>
        </p:nvSpPr>
        <p:spPr bwMode="auto">
          <a:xfrm rot="5400000">
            <a:off x="4887119" y="5176044"/>
            <a:ext cx="127000" cy="557212"/>
          </a:xfrm>
          <a:prstGeom prst="leftBrace">
            <a:avLst>
              <a:gd name="adj1" fmla="val 36562"/>
              <a:gd name="adj2" fmla="val 50000"/>
            </a:avLst>
          </a:prstGeom>
          <a:noFill/>
          <a:ln w="9525">
            <a:solidFill>
              <a:schemeClr val="tx1"/>
            </a:solidFill>
            <a:round/>
            <a:headEnd/>
            <a:tailEnd/>
          </a:ln>
        </p:spPr>
        <p:txBody>
          <a:bodyPr wrap="none" anchor="ctr"/>
          <a:lstStyle/>
          <a:p>
            <a:endParaRPr lang="en-US"/>
          </a:p>
        </p:txBody>
      </p:sp>
      <p:sp>
        <p:nvSpPr>
          <p:cNvPr id="22567" name="Text Box 108"/>
          <p:cNvSpPr txBox="1">
            <a:spLocks noChangeArrowheads="1"/>
          </p:cNvSpPr>
          <p:nvPr/>
        </p:nvSpPr>
        <p:spPr bwMode="auto">
          <a:xfrm>
            <a:off x="4803775" y="5141912"/>
            <a:ext cx="287338" cy="244475"/>
          </a:xfrm>
          <a:prstGeom prst="rect">
            <a:avLst/>
          </a:prstGeom>
          <a:noFill/>
          <a:ln w="9525" algn="ctr">
            <a:noFill/>
            <a:miter lim="800000"/>
            <a:headEnd/>
            <a:tailEnd/>
          </a:ln>
        </p:spPr>
        <p:txBody>
          <a:bodyPr wrap="none" lIns="0" tIns="0" rIns="0" bIns="0" anchor="ctr">
            <a:spAutoFit/>
          </a:bodyPr>
          <a:lstStyle/>
          <a:p>
            <a:pPr algn="ctr"/>
            <a:r>
              <a:rPr lang="en-US" sz="800" b="1"/>
              <a:t>CM</a:t>
            </a:r>
          </a:p>
          <a:p>
            <a:pPr algn="ctr"/>
            <a:r>
              <a:rPr lang="en-US" sz="800" b="1"/>
              <a:t>TRNG</a:t>
            </a:r>
          </a:p>
        </p:txBody>
      </p:sp>
      <p:sp>
        <p:nvSpPr>
          <p:cNvPr id="22568" name="AutoShape 109"/>
          <p:cNvSpPr>
            <a:spLocks/>
          </p:cNvSpPr>
          <p:nvPr/>
        </p:nvSpPr>
        <p:spPr bwMode="auto">
          <a:xfrm rot="5400000">
            <a:off x="4468813" y="5314950"/>
            <a:ext cx="128587" cy="274637"/>
          </a:xfrm>
          <a:prstGeom prst="leftBrace">
            <a:avLst>
              <a:gd name="adj1" fmla="val 17798"/>
              <a:gd name="adj2" fmla="val 50000"/>
            </a:avLst>
          </a:prstGeom>
          <a:noFill/>
          <a:ln w="9525">
            <a:solidFill>
              <a:schemeClr val="tx1"/>
            </a:solidFill>
            <a:round/>
            <a:headEnd/>
            <a:tailEnd/>
          </a:ln>
        </p:spPr>
        <p:txBody>
          <a:bodyPr wrap="none" anchor="ctr"/>
          <a:lstStyle/>
          <a:p>
            <a:endParaRPr lang="en-US"/>
          </a:p>
        </p:txBody>
      </p:sp>
      <p:sp>
        <p:nvSpPr>
          <p:cNvPr id="22569" name="Text Box 110"/>
          <p:cNvSpPr txBox="1">
            <a:spLocks noChangeArrowheads="1"/>
          </p:cNvSpPr>
          <p:nvPr/>
        </p:nvSpPr>
        <p:spPr bwMode="auto">
          <a:xfrm>
            <a:off x="4338638" y="5135562"/>
            <a:ext cx="390525" cy="244475"/>
          </a:xfrm>
          <a:prstGeom prst="rect">
            <a:avLst/>
          </a:prstGeom>
          <a:noFill/>
          <a:ln w="9525" algn="ctr">
            <a:noFill/>
            <a:miter lim="800000"/>
            <a:headEnd/>
            <a:tailEnd/>
          </a:ln>
        </p:spPr>
        <p:txBody>
          <a:bodyPr wrap="none" lIns="0" tIns="0" rIns="0" bIns="0" anchor="ctr">
            <a:spAutoFit/>
          </a:bodyPr>
          <a:lstStyle/>
          <a:p>
            <a:pPr algn="ctr"/>
            <a:r>
              <a:rPr lang="en-US" sz="800" b="1"/>
              <a:t>HQ</a:t>
            </a:r>
          </a:p>
          <a:p>
            <a:pPr algn="ctr"/>
            <a:r>
              <a:rPr lang="en-US" sz="800" b="1"/>
              <a:t>DESIGN</a:t>
            </a:r>
          </a:p>
        </p:txBody>
      </p:sp>
      <p:sp>
        <p:nvSpPr>
          <p:cNvPr id="22570" name="AutoShape 49"/>
          <p:cNvSpPr>
            <a:spLocks noChangeArrowheads="1"/>
          </p:cNvSpPr>
          <p:nvPr/>
        </p:nvSpPr>
        <p:spPr bwMode="auto">
          <a:xfrm rot="10800000">
            <a:off x="6615113" y="4727575"/>
            <a:ext cx="152400" cy="152400"/>
          </a:xfrm>
          <a:prstGeom prst="triangle">
            <a:avLst>
              <a:gd name="adj" fmla="val 50000"/>
            </a:avLst>
          </a:prstGeom>
          <a:solidFill>
            <a:srgbClr val="FF00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71" name="Text Box 112"/>
          <p:cNvSpPr txBox="1">
            <a:spLocks noChangeArrowheads="1"/>
          </p:cNvSpPr>
          <p:nvPr/>
        </p:nvSpPr>
        <p:spPr bwMode="auto">
          <a:xfrm>
            <a:off x="3505200" y="4876800"/>
            <a:ext cx="3186113" cy="239712"/>
          </a:xfrm>
          <a:prstGeom prst="rect">
            <a:avLst/>
          </a:prstGeom>
          <a:gradFill rotWithShape="1">
            <a:gsLst>
              <a:gs pos="0">
                <a:schemeClr val="accent1"/>
              </a:gs>
              <a:gs pos="100000">
                <a:srgbClr val="FFFFFF"/>
              </a:gs>
            </a:gsLst>
            <a:lin ang="5400000" scaled="1"/>
          </a:gradFill>
          <a:ln w="9525" algn="ctr">
            <a:solidFill>
              <a:schemeClr val="tx1"/>
            </a:solidFill>
            <a:miter lim="800000"/>
            <a:headEnd/>
            <a:tailEnd/>
          </a:ln>
        </p:spPr>
        <p:txBody>
          <a:bodyPr lIns="0" tIns="0" rIns="0" bIns="0" anchor="ctr"/>
          <a:lstStyle/>
          <a:p>
            <a:pPr algn="ctr"/>
            <a:r>
              <a:rPr lang="en-US" sz="1200" b="1"/>
              <a:t>WAVE 6  ARNG</a:t>
            </a:r>
          </a:p>
        </p:txBody>
      </p:sp>
      <p:sp>
        <p:nvSpPr>
          <p:cNvPr id="22572" name="AutoShape 49"/>
          <p:cNvSpPr>
            <a:spLocks noChangeArrowheads="1"/>
          </p:cNvSpPr>
          <p:nvPr/>
        </p:nvSpPr>
        <p:spPr bwMode="auto">
          <a:xfrm rot="10800000">
            <a:off x="6338888" y="4727575"/>
            <a:ext cx="152400" cy="152400"/>
          </a:xfrm>
          <a:prstGeom prst="triangle">
            <a:avLst>
              <a:gd name="adj" fmla="val 50000"/>
            </a:avLst>
          </a:prstGeom>
          <a:solidFill>
            <a:schemeClr val="bg1">
              <a:lumMod val="75000"/>
            </a:schemeClr>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73" name="Text Box 114"/>
          <p:cNvSpPr txBox="1">
            <a:spLocks noChangeArrowheads="1"/>
          </p:cNvSpPr>
          <p:nvPr/>
        </p:nvSpPr>
        <p:spPr bwMode="auto">
          <a:xfrm>
            <a:off x="6323012" y="4727575"/>
            <a:ext cx="214313"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a:t>CNV</a:t>
            </a:r>
          </a:p>
        </p:txBody>
      </p:sp>
      <p:sp>
        <p:nvSpPr>
          <p:cNvPr id="22574" name="AutoShape 49"/>
          <p:cNvSpPr>
            <a:spLocks noChangeArrowheads="1"/>
          </p:cNvSpPr>
          <p:nvPr/>
        </p:nvSpPr>
        <p:spPr bwMode="auto">
          <a:xfrm rot="10800000">
            <a:off x="5778500" y="4727575"/>
            <a:ext cx="152400" cy="152400"/>
          </a:xfrm>
          <a:prstGeom prst="triangle">
            <a:avLst>
              <a:gd name="adj" fmla="val 50000"/>
            </a:avLst>
          </a:prstGeom>
          <a:solidFill>
            <a:schemeClr val="bg1">
              <a:lumMod val="75000"/>
            </a:schemeClr>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75" name="Text Box 116"/>
          <p:cNvSpPr txBox="1">
            <a:spLocks noChangeArrowheads="1"/>
          </p:cNvSpPr>
          <p:nvPr/>
        </p:nvSpPr>
        <p:spPr bwMode="auto">
          <a:xfrm>
            <a:off x="5715000" y="4724400"/>
            <a:ext cx="309562"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dirty="0"/>
              <a:t>MOCK</a:t>
            </a:r>
          </a:p>
        </p:txBody>
      </p:sp>
      <p:sp>
        <p:nvSpPr>
          <p:cNvPr id="22576" name="AutoShape 49"/>
          <p:cNvSpPr>
            <a:spLocks noChangeArrowheads="1"/>
          </p:cNvSpPr>
          <p:nvPr/>
        </p:nvSpPr>
        <p:spPr bwMode="auto">
          <a:xfrm rot="10800000">
            <a:off x="4937125" y="4727575"/>
            <a:ext cx="152400" cy="152400"/>
          </a:xfrm>
          <a:prstGeom prst="triangle">
            <a:avLst>
              <a:gd name="adj" fmla="val 50000"/>
            </a:avLst>
          </a:prstGeom>
          <a:solidFill>
            <a:schemeClr val="bg1">
              <a:lumMod val="75000"/>
            </a:schemeClr>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77" name="Text Box 118"/>
          <p:cNvSpPr txBox="1">
            <a:spLocks noChangeArrowheads="1"/>
          </p:cNvSpPr>
          <p:nvPr/>
        </p:nvSpPr>
        <p:spPr bwMode="auto">
          <a:xfrm>
            <a:off x="4841875" y="4724400"/>
            <a:ext cx="344488"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dirty="0"/>
              <a:t>CYCLE</a:t>
            </a:r>
          </a:p>
        </p:txBody>
      </p:sp>
      <p:sp>
        <p:nvSpPr>
          <p:cNvPr id="22578" name="AutoShape 119"/>
          <p:cNvSpPr>
            <a:spLocks/>
          </p:cNvSpPr>
          <p:nvPr/>
        </p:nvSpPr>
        <p:spPr bwMode="auto">
          <a:xfrm rot="5400000">
            <a:off x="4902995" y="4064796"/>
            <a:ext cx="304798" cy="1319212"/>
          </a:xfrm>
          <a:prstGeom prst="leftBrace">
            <a:avLst>
              <a:gd name="adj1" fmla="val 36562"/>
              <a:gd name="adj2" fmla="val 50000"/>
            </a:avLst>
          </a:prstGeom>
          <a:noFill/>
          <a:ln w="9525">
            <a:solidFill>
              <a:schemeClr val="tx1"/>
            </a:solidFill>
            <a:round/>
            <a:headEnd/>
            <a:tailEnd/>
          </a:ln>
        </p:spPr>
        <p:txBody>
          <a:bodyPr wrap="none" anchor="ctr"/>
          <a:lstStyle/>
          <a:p>
            <a:endParaRPr lang="en-US"/>
          </a:p>
        </p:txBody>
      </p:sp>
      <p:sp>
        <p:nvSpPr>
          <p:cNvPr id="22579" name="Text Box 120"/>
          <p:cNvSpPr txBox="1">
            <a:spLocks noChangeArrowheads="1"/>
          </p:cNvSpPr>
          <p:nvPr/>
        </p:nvSpPr>
        <p:spPr bwMode="auto">
          <a:xfrm>
            <a:off x="4519789" y="4495800"/>
            <a:ext cx="979435" cy="123111"/>
          </a:xfrm>
          <a:prstGeom prst="rect">
            <a:avLst/>
          </a:prstGeom>
          <a:noFill/>
          <a:ln w="9525" algn="ctr">
            <a:noFill/>
            <a:miter lim="800000"/>
            <a:headEnd/>
            <a:tailEnd/>
          </a:ln>
        </p:spPr>
        <p:txBody>
          <a:bodyPr wrap="none" lIns="0" tIns="0" rIns="0" bIns="0" anchor="ctr">
            <a:spAutoFit/>
          </a:bodyPr>
          <a:lstStyle/>
          <a:p>
            <a:pPr algn="ctr"/>
            <a:r>
              <a:rPr lang="en-US" sz="800" b="1" dirty="0" smtClean="0"/>
              <a:t>CM  TRNG &amp; BUILD</a:t>
            </a:r>
            <a:endParaRPr lang="en-US" sz="800" b="1" dirty="0"/>
          </a:p>
        </p:txBody>
      </p:sp>
      <p:sp>
        <p:nvSpPr>
          <p:cNvPr id="22580" name="AutoShape 121"/>
          <p:cNvSpPr>
            <a:spLocks/>
          </p:cNvSpPr>
          <p:nvPr/>
        </p:nvSpPr>
        <p:spPr bwMode="auto">
          <a:xfrm rot="5400000">
            <a:off x="4048919" y="4512469"/>
            <a:ext cx="127000" cy="557212"/>
          </a:xfrm>
          <a:prstGeom prst="leftBrace">
            <a:avLst>
              <a:gd name="adj1" fmla="val 36562"/>
              <a:gd name="adj2" fmla="val 50000"/>
            </a:avLst>
          </a:prstGeom>
          <a:noFill/>
          <a:ln w="9525">
            <a:solidFill>
              <a:schemeClr val="tx1"/>
            </a:solidFill>
            <a:round/>
            <a:headEnd/>
            <a:tailEnd/>
          </a:ln>
        </p:spPr>
        <p:txBody>
          <a:bodyPr wrap="none" anchor="ctr"/>
          <a:lstStyle/>
          <a:p>
            <a:endParaRPr lang="en-US"/>
          </a:p>
        </p:txBody>
      </p:sp>
      <p:sp>
        <p:nvSpPr>
          <p:cNvPr id="22581" name="Text Box 122"/>
          <p:cNvSpPr txBox="1">
            <a:spLocks noChangeArrowheads="1"/>
          </p:cNvSpPr>
          <p:nvPr/>
        </p:nvSpPr>
        <p:spPr bwMode="auto">
          <a:xfrm>
            <a:off x="3912075" y="4477464"/>
            <a:ext cx="394339" cy="246221"/>
          </a:xfrm>
          <a:prstGeom prst="rect">
            <a:avLst/>
          </a:prstGeom>
          <a:noFill/>
          <a:ln w="9525" algn="ctr">
            <a:noFill/>
            <a:miter lim="800000"/>
            <a:headEnd/>
            <a:tailEnd/>
          </a:ln>
        </p:spPr>
        <p:txBody>
          <a:bodyPr wrap="none" lIns="0" tIns="0" rIns="0" bIns="0" anchor="ctr">
            <a:spAutoFit/>
          </a:bodyPr>
          <a:lstStyle/>
          <a:p>
            <a:pPr algn="ctr"/>
            <a:r>
              <a:rPr lang="en-US" sz="800" b="1" dirty="0" smtClean="0"/>
              <a:t>HQ </a:t>
            </a:r>
          </a:p>
          <a:p>
            <a:pPr algn="ctr"/>
            <a:r>
              <a:rPr lang="en-US" sz="800" b="1" dirty="0" smtClean="0"/>
              <a:t>DESIGN</a:t>
            </a:r>
            <a:endParaRPr lang="en-US" sz="800" b="1" dirty="0"/>
          </a:p>
        </p:txBody>
      </p:sp>
      <p:sp>
        <p:nvSpPr>
          <p:cNvPr id="22584" name="AutoShape 49"/>
          <p:cNvSpPr>
            <a:spLocks noChangeArrowheads="1"/>
          </p:cNvSpPr>
          <p:nvPr/>
        </p:nvSpPr>
        <p:spPr bwMode="auto">
          <a:xfrm rot="10800000">
            <a:off x="5776913" y="4064000"/>
            <a:ext cx="152400" cy="152400"/>
          </a:xfrm>
          <a:prstGeom prst="triangle">
            <a:avLst>
              <a:gd name="adj" fmla="val 50000"/>
            </a:avLst>
          </a:prstGeom>
          <a:solidFill>
            <a:srgbClr val="FF00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85" name="Text Box 126"/>
          <p:cNvSpPr txBox="1">
            <a:spLocks noChangeArrowheads="1"/>
          </p:cNvSpPr>
          <p:nvPr/>
        </p:nvSpPr>
        <p:spPr bwMode="auto">
          <a:xfrm>
            <a:off x="2667000" y="4213225"/>
            <a:ext cx="3186113" cy="217487"/>
          </a:xfrm>
          <a:prstGeom prst="rect">
            <a:avLst/>
          </a:prstGeom>
          <a:gradFill rotWithShape="1">
            <a:gsLst>
              <a:gs pos="0">
                <a:schemeClr val="accent1"/>
              </a:gs>
              <a:gs pos="100000">
                <a:srgbClr val="FFFFFF"/>
              </a:gs>
            </a:gsLst>
            <a:lin ang="5400000" scaled="1"/>
          </a:gradFill>
          <a:ln w="9525" algn="ctr">
            <a:solidFill>
              <a:schemeClr val="tx1"/>
            </a:solidFill>
            <a:miter lim="800000"/>
            <a:headEnd/>
            <a:tailEnd/>
          </a:ln>
        </p:spPr>
        <p:txBody>
          <a:bodyPr lIns="0" tIns="0" rIns="0" bIns="0" anchor="ctr"/>
          <a:lstStyle/>
          <a:p>
            <a:pPr algn="ctr"/>
            <a:r>
              <a:rPr lang="en-US" sz="1200" b="1"/>
              <a:t>WAVE 5  PAC, EUR &amp; AR</a:t>
            </a:r>
          </a:p>
        </p:txBody>
      </p:sp>
      <p:sp>
        <p:nvSpPr>
          <p:cNvPr id="22586" name="AutoShape 49"/>
          <p:cNvSpPr>
            <a:spLocks noChangeArrowheads="1"/>
          </p:cNvSpPr>
          <p:nvPr/>
        </p:nvSpPr>
        <p:spPr bwMode="auto">
          <a:xfrm rot="10800000">
            <a:off x="5500688" y="4064000"/>
            <a:ext cx="152400" cy="152400"/>
          </a:xfrm>
          <a:prstGeom prst="triangle">
            <a:avLst>
              <a:gd name="adj" fmla="val 50000"/>
            </a:avLst>
          </a:prstGeom>
          <a:solidFill>
            <a:schemeClr val="bg1">
              <a:lumMod val="75000"/>
            </a:schemeClr>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87" name="Text Box 128"/>
          <p:cNvSpPr txBox="1">
            <a:spLocks noChangeArrowheads="1"/>
          </p:cNvSpPr>
          <p:nvPr/>
        </p:nvSpPr>
        <p:spPr bwMode="auto">
          <a:xfrm>
            <a:off x="5424487" y="4068763"/>
            <a:ext cx="214313"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dirty="0"/>
              <a:t>CNV</a:t>
            </a:r>
          </a:p>
        </p:txBody>
      </p:sp>
      <p:sp>
        <p:nvSpPr>
          <p:cNvPr id="22588" name="AutoShape 49"/>
          <p:cNvSpPr>
            <a:spLocks noChangeArrowheads="1"/>
          </p:cNvSpPr>
          <p:nvPr/>
        </p:nvSpPr>
        <p:spPr bwMode="auto">
          <a:xfrm rot="10800000">
            <a:off x="4940300" y="4064000"/>
            <a:ext cx="152400" cy="152400"/>
          </a:xfrm>
          <a:prstGeom prst="triangle">
            <a:avLst>
              <a:gd name="adj" fmla="val 50000"/>
            </a:avLst>
          </a:prstGeom>
          <a:solidFill>
            <a:schemeClr val="bg1">
              <a:lumMod val="75000"/>
            </a:schemeClr>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89" name="Text Box 130"/>
          <p:cNvSpPr txBox="1">
            <a:spLocks noChangeArrowheads="1"/>
          </p:cNvSpPr>
          <p:nvPr/>
        </p:nvSpPr>
        <p:spPr bwMode="auto">
          <a:xfrm>
            <a:off x="4816475" y="4068763"/>
            <a:ext cx="309562"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dirty="0"/>
              <a:t>MOCK</a:t>
            </a:r>
          </a:p>
        </p:txBody>
      </p:sp>
      <p:sp>
        <p:nvSpPr>
          <p:cNvPr id="22590" name="AutoShape 49"/>
          <p:cNvSpPr>
            <a:spLocks noChangeArrowheads="1"/>
          </p:cNvSpPr>
          <p:nvPr/>
        </p:nvSpPr>
        <p:spPr bwMode="auto">
          <a:xfrm rot="10800000">
            <a:off x="4098925" y="4064000"/>
            <a:ext cx="152400" cy="152400"/>
          </a:xfrm>
          <a:prstGeom prst="triangle">
            <a:avLst>
              <a:gd name="adj" fmla="val 50000"/>
            </a:avLst>
          </a:prstGeom>
          <a:solidFill>
            <a:srgbClr val="FFC0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91" name="Text Box 132"/>
          <p:cNvSpPr txBox="1">
            <a:spLocks noChangeArrowheads="1"/>
          </p:cNvSpPr>
          <p:nvPr/>
        </p:nvSpPr>
        <p:spPr bwMode="auto">
          <a:xfrm>
            <a:off x="4003675" y="4068763"/>
            <a:ext cx="344488"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dirty="0"/>
              <a:t>CYCLE</a:t>
            </a:r>
          </a:p>
        </p:txBody>
      </p:sp>
      <p:sp>
        <p:nvSpPr>
          <p:cNvPr id="22592" name="AutoShape 133"/>
          <p:cNvSpPr>
            <a:spLocks/>
          </p:cNvSpPr>
          <p:nvPr/>
        </p:nvSpPr>
        <p:spPr bwMode="auto">
          <a:xfrm rot="5400000">
            <a:off x="4105275" y="3419477"/>
            <a:ext cx="228600" cy="1314449"/>
          </a:xfrm>
          <a:prstGeom prst="leftBrace">
            <a:avLst>
              <a:gd name="adj1" fmla="val 36563"/>
              <a:gd name="adj2" fmla="val 50000"/>
            </a:avLst>
          </a:prstGeom>
          <a:noFill/>
          <a:ln w="9525">
            <a:solidFill>
              <a:schemeClr val="tx1"/>
            </a:solidFill>
            <a:round/>
            <a:headEnd/>
            <a:tailEnd/>
          </a:ln>
        </p:spPr>
        <p:txBody>
          <a:bodyPr wrap="none" anchor="ctr"/>
          <a:lstStyle/>
          <a:p>
            <a:endParaRPr lang="en-US"/>
          </a:p>
        </p:txBody>
      </p:sp>
      <p:sp>
        <p:nvSpPr>
          <p:cNvPr id="22593" name="Text Box 134"/>
          <p:cNvSpPr txBox="1">
            <a:spLocks noChangeArrowheads="1"/>
          </p:cNvSpPr>
          <p:nvPr/>
        </p:nvSpPr>
        <p:spPr bwMode="auto">
          <a:xfrm>
            <a:off x="3591748" y="3863103"/>
            <a:ext cx="1208852" cy="123111"/>
          </a:xfrm>
          <a:prstGeom prst="rect">
            <a:avLst/>
          </a:prstGeom>
          <a:noFill/>
          <a:ln w="9525" algn="ctr">
            <a:noFill/>
            <a:miter lim="800000"/>
            <a:headEnd/>
            <a:tailEnd/>
          </a:ln>
        </p:spPr>
        <p:txBody>
          <a:bodyPr wrap="square" lIns="0" tIns="0" rIns="0" bIns="0" anchor="ctr">
            <a:spAutoFit/>
          </a:bodyPr>
          <a:lstStyle/>
          <a:p>
            <a:pPr algn="ctr"/>
            <a:r>
              <a:rPr lang="en-US" sz="800" b="1" dirty="0" smtClean="0"/>
              <a:t>CM TRNG &amp; BUILD</a:t>
            </a:r>
            <a:endParaRPr lang="en-US" sz="800" b="1" dirty="0"/>
          </a:p>
        </p:txBody>
      </p:sp>
      <p:sp>
        <p:nvSpPr>
          <p:cNvPr id="22596" name="AutoShape 137"/>
          <p:cNvSpPr>
            <a:spLocks/>
          </p:cNvSpPr>
          <p:nvPr/>
        </p:nvSpPr>
        <p:spPr bwMode="auto">
          <a:xfrm rot="5400000">
            <a:off x="3254375" y="3987800"/>
            <a:ext cx="128587" cy="274638"/>
          </a:xfrm>
          <a:prstGeom prst="leftBrace">
            <a:avLst>
              <a:gd name="adj1" fmla="val 17798"/>
              <a:gd name="adj2" fmla="val 50000"/>
            </a:avLst>
          </a:prstGeom>
          <a:noFill/>
          <a:ln w="9525">
            <a:solidFill>
              <a:schemeClr val="tx1"/>
            </a:solidFill>
            <a:round/>
            <a:headEnd/>
            <a:tailEnd/>
          </a:ln>
        </p:spPr>
        <p:txBody>
          <a:bodyPr wrap="none" anchor="ctr"/>
          <a:lstStyle/>
          <a:p>
            <a:endParaRPr lang="en-US"/>
          </a:p>
        </p:txBody>
      </p:sp>
      <p:sp>
        <p:nvSpPr>
          <p:cNvPr id="22597" name="Text Box 138"/>
          <p:cNvSpPr txBox="1">
            <a:spLocks noChangeArrowheads="1"/>
          </p:cNvSpPr>
          <p:nvPr/>
        </p:nvSpPr>
        <p:spPr bwMode="auto">
          <a:xfrm>
            <a:off x="3124200" y="3808412"/>
            <a:ext cx="390525" cy="244475"/>
          </a:xfrm>
          <a:prstGeom prst="rect">
            <a:avLst/>
          </a:prstGeom>
          <a:noFill/>
          <a:ln w="9525" algn="ctr">
            <a:noFill/>
            <a:miter lim="800000"/>
            <a:headEnd/>
            <a:tailEnd/>
          </a:ln>
        </p:spPr>
        <p:txBody>
          <a:bodyPr wrap="none" lIns="0" tIns="0" rIns="0" bIns="0" anchor="ctr">
            <a:spAutoFit/>
          </a:bodyPr>
          <a:lstStyle/>
          <a:p>
            <a:pPr algn="ctr"/>
            <a:r>
              <a:rPr lang="en-US" sz="800" b="1" dirty="0"/>
              <a:t>HQ</a:t>
            </a:r>
          </a:p>
          <a:p>
            <a:pPr algn="ctr"/>
            <a:r>
              <a:rPr lang="en-US" sz="800" b="1" dirty="0"/>
              <a:t>DESIGN</a:t>
            </a:r>
          </a:p>
        </p:txBody>
      </p:sp>
      <p:sp>
        <p:nvSpPr>
          <p:cNvPr id="22598" name="AutoShape 49"/>
          <p:cNvSpPr>
            <a:spLocks noChangeArrowheads="1"/>
          </p:cNvSpPr>
          <p:nvPr/>
        </p:nvSpPr>
        <p:spPr bwMode="auto">
          <a:xfrm rot="10800000">
            <a:off x="4938713" y="3400425"/>
            <a:ext cx="152400" cy="152400"/>
          </a:xfrm>
          <a:prstGeom prst="triangle">
            <a:avLst>
              <a:gd name="adj" fmla="val 50000"/>
            </a:avLst>
          </a:prstGeom>
          <a:solidFill>
            <a:srgbClr val="FF00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599" name="Text Box 140"/>
          <p:cNvSpPr txBox="1">
            <a:spLocks noChangeArrowheads="1"/>
          </p:cNvSpPr>
          <p:nvPr/>
        </p:nvSpPr>
        <p:spPr bwMode="auto">
          <a:xfrm>
            <a:off x="1905000" y="3549650"/>
            <a:ext cx="3109913" cy="231775"/>
          </a:xfrm>
          <a:prstGeom prst="rect">
            <a:avLst/>
          </a:prstGeom>
          <a:gradFill rotWithShape="1">
            <a:gsLst>
              <a:gs pos="0">
                <a:schemeClr val="accent1"/>
              </a:gs>
              <a:gs pos="100000">
                <a:srgbClr val="FFFFFF"/>
              </a:gs>
            </a:gsLst>
            <a:lin ang="5400000" scaled="1"/>
          </a:gradFill>
          <a:ln w="9525" algn="ctr">
            <a:solidFill>
              <a:schemeClr val="tx1"/>
            </a:solidFill>
            <a:miter lim="800000"/>
            <a:headEnd/>
            <a:tailEnd/>
          </a:ln>
        </p:spPr>
        <p:txBody>
          <a:bodyPr lIns="0" tIns="0" rIns="0" bIns="0" anchor="ctr"/>
          <a:lstStyle/>
          <a:p>
            <a:pPr algn="ctr"/>
            <a:r>
              <a:rPr lang="en-US" sz="1200" b="1"/>
              <a:t>WAVE 4  NE</a:t>
            </a:r>
          </a:p>
        </p:txBody>
      </p:sp>
      <p:sp>
        <p:nvSpPr>
          <p:cNvPr id="22600" name="AutoShape 49"/>
          <p:cNvSpPr>
            <a:spLocks noChangeArrowheads="1"/>
          </p:cNvSpPr>
          <p:nvPr/>
        </p:nvSpPr>
        <p:spPr bwMode="auto">
          <a:xfrm rot="10800000">
            <a:off x="4662488" y="3400425"/>
            <a:ext cx="152400" cy="152400"/>
          </a:xfrm>
          <a:prstGeom prst="triangle">
            <a:avLst>
              <a:gd name="adj" fmla="val 50000"/>
            </a:avLst>
          </a:prstGeom>
          <a:solidFill>
            <a:schemeClr val="tx1"/>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01" name="Text Box 142"/>
          <p:cNvSpPr txBox="1">
            <a:spLocks noChangeArrowheads="1"/>
          </p:cNvSpPr>
          <p:nvPr/>
        </p:nvSpPr>
        <p:spPr bwMode="auto">
          <a:xfrm>
            <a:off x="4629150" y="3276600"/>
            <a:ext cx="214313"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a:t>CNV</a:t>
            </a:r>
          </a:p>
        </p:txBody>
      </p:sp>
      <p:sp>
        <p:nvSpPr>
          <p:cNvPr id="22602" name="AutoShape 49"/>
          <p:cNvSpPr>
            <a:spLocks noChangeArrowheads="1"/>
          </p:cNvSpPr>
          <p:nvPr/>
        </p:nvSpPr>
        <p:spPr bwMode="auto">
          <a:xfrm rot="10800000">
            <a:off x="4102100" y="3400425"/>
            <a:ext cx="152400" cy="152400"/>
          </a:xfrm>
          <a:prstGeom prst="triangle">
            <a:avLst>
              <a:gd name="adj" fmla="val 50000"/>
            </a:avLst>
          </a:prstGeom>
          <a:solidFill>
            <a:srgbClr val="FFC0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03" name="Text Box 144"/>
          <p:cNvSpPr txBox="1">
            <a:spLocks noChangeArrowheads="1"/>
          </p:cNvSpPr>
          <p:nvPr/>
        </p:nvSpPr>
        <p:spPr bwMode="auto">
          <a:xfrm>
            <a:off x="4021138" y="3273425"/>
            <a:ext cx="309562"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a:t>MOCK</a:t>
            </a:r>
          </a:p>
        </p:txBody>
      </p:sp>
      <p:sp>
        <p:nvSpPr>
          <p:cNvPr id="22604" name="AutoShape 49"/>
          <p:cNvSpPr>
            <a:spLocks noChangeArrowheads="1"/>
          </p:cNvSpPr>
          <p:nvPr/>
        </p:nvSpPr>
        <p:spPr bwMode="auto">
          <a:xfrm rot="10800000">
            <a:off x="3260725" y="3400425"/>
            <a:ext cx="152400" cy="152400"/>
          </a:xfrm>
          <a:prstGeom prst="triangle">
            <a:avLst>
              <a:gd name="adj" fmla="val 50000"/>
            </a:avLst>
          </a:prstGeom>
          <a:solidFill>
            <a:srgbClr val="00B05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05" name="Text Box 146"/>
          <p:cNvSpPr txBox="1">
            <a:spLocks noChangeArrowheads="1"/>
          </p:cNvSpPr>
          <p:nvPr/>
        </p:nvSpPr>
        <p:spPr bwMode="auto">
          <a:xfrm>
            <a:off x="3165475" y="3273425"/>
            <a:ext cx="344488"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a:t>CYCLE</a:t>
            </a:r>
          </a:p>
        </p:txBody>
      </p:sp>
      <p:sp>
        <p:nvSpPr>
          <p:cNvPr id="22606" name="AutoShape 147"/>
          <p:cNvSpPr>
            <a:spLocks/>
          </p:cNvSpPr>
          <p:nvPr/>
        </p:nvSpPr>
        <p:spPr bwMode="auto">
          <a:xfrm rot="5400000">
            <a:off x="2837656" y="3077369"/>
            <a:ext cx="115887" cy="762000"/>
          </a:xfrm>
          <a:prstGeom prst="leftBrace">
            <a:avLst>
              <a:gd name="adj1" fmla="val 54795"/>
              <a:gd name="adj2" fmla="val 50000"/>
            </a:avLst>
          </a:prstGeom>
          <a:noFill/>
          <a:ln w="9525">
            <a:solidFill>
              <a:schemeClr val="tx1"/>
            </a:solidFill>
            <a:round/>
            <a:headEnd/>
            <a:tailEnd/>
          </a:ln>
        </p:spPr>
        <p:txBody>
          <a:bodyPr wrap="none" anchor="ctr"/>
          <a:lstStyle/>
          <a:p>
            <a:endParaRPr lang="en-US"/>
          </a:p>
        </p:txBody>
      </p:sp>
      <p:sp>
        <p:nvSpPr>
          <p:cNvPr id="22607" name="Text Box 148"/>
          <p:cNvSpPr txBox="1">
            <a:spLocks noChangeArrowheads="1"/>
          </p:cNvSpPr>
          <p:nvPr/>
        </p:nvSpPr>
        <p:spPr bwMode="auto">
          <a:xfrm>
            <a:off x="2843213" y="3148012"/>
            <a:ext cx="309562" cy="244475"/>
          </a:xfrm>
          <a:prstGeom prst="rect">
            <a:avLst/>
          </a:prstGeom>
          <a:noFill/>
          <a:ln w="9525" algn="ctr">
            <a:noFill/>
            <a:miter lim="800000"/>
            <a:headEnd/>
            <a:tailEnd/>
          </a:ln>
        </p:spPr>
        <p:txBody>
          <a:bodyPr wrap="none" lIns="0" tIns="0" rIns="0" bIns="0" anchor="ctr">
            <a:spAutoFit/>
          </a:bodyPr>
          <a:lstStyle/>
          <a:p>
            <a:pPr algn="ctr"/>
            <a:r>
              <a:rPr lang="en-US" sz="800" b="1"/>
              <a:t>CM</a:t>
            </a:r>
          </a:p>
          <a:p>
            <a:pPr algn="ctr"/>
            <a:r>
              <a:rPr lang="en-US" sz="800" b="1"/>
              <a:t>BUILD</a:t>
            </a:r>
          </a:p>
        </p:txBody>
      </p:sp>
      <p:sp>
        <p:nvSpPr>
          <p:cNvPr id="22608" name="AutoShape 149"/>
          <p:cNvSpPr>
            <a:spLocks/>
          </p:cNvSpPr>
          <p:nvPr/>
        </p:nvSpPr>
        <p:spPr bwMode="auto">
          <a:xfrm rot="5400000">
            <a:off x="2506663" y="3051175"/>
            <a:ext cx="115887" cy="814387"/>
          </a:xfrm>
          <a:prstGeom prst="leftBrace">
            <a:avLst>
              <a:gd name="adj1" fmla="val 58562"/>
              <a:gd name="adj2" fmla="val 50000"/>
            </a:avLst>
          </a:prstGeom>
          <a:noFill/>
          <a:ln w="9525">
            <a:solidFill>
              <a:schemeClr val="tx1"/>
            </a:solidFill>
            <a:round/>
            <a:headEnd/>
            <a:tailEnd/>
          </a:ln>
        </p:spPr>
        <p:txBody>
          <a:bodyPr wrap="none" anchor="ctr"/>
          <a:lstStyle/>
          <a:p>
            <a:endParaRPr lang="en-US"/>
          </a:p>
        </p:txBody>
      </p:sp>
      <p:sp>
        <p:nvSpPr>
          <p:cNvPr id="22609" name="Text Box 150"/>
          <p:cNvSpPr txBox="1">
            <a:spLocks noChangeArrowheads="1"/>
          </p:cNvSpPr>
          <p:nvPr/>
        </p:nvSpPr>
        <p:spPr bwMode="auto">
          <a:xfrm>
            <a:off x="2289175" y="3151187"/>
            <a:ext cx="287338" cy="244475"/>
          </a:xfrm>
          <a:prstGeom prst="rect">
            <a:avLst/>
          </a:prstGeom>
          <a:noFill/>
          <a:ln w="9525" algn="ctr">
            <a:noFill/>
            <a:miter lim="800000"/>
            <a:headEnd/>
            <a:tailEnd/>
          </a:ln>
        </p:spPr>
        <p:txBody>
          <a:bodyPr wrap="none" lIns="0" tIns="0" rIns="0" bIns="0" anchor="ctr">
            <a:spAutoFit/>
          </a:bodyPr>
          <a:lstStyle/>
          <a:p>
            <a:pPr algn="ctr"/>
            <a:r>
              <a:rPr lang="en-US" sz="800" b="1"/>
              <a:t>CM</a:t>
            </a:r>
          </a:p>
          <a:p>
            <a:pPr algn="ctr"/>
            <a:r>
              <a:rPr lang="en-US" sz="800" b="1"/>
              <a:t>TRNG</a:t>
            </a:r>
          </a:p>
        </p:txBody>
      </p:sp>
      <p:sp>
        <p:nvSpPr>
          <p:cNvPr id="22610" name="AutoShape 151"/>
          <p:cNvSpPr>
            <a:spLocks/>
          </p:cNvSpPr>
          <p:nvPr/>
        </p:nvSpPr>
        <p:spPr bwMode="auto">
          <a:xfrm rot="5400000">
            <a:off x="1954213" y="3324225"/>
            <a:ext cx="128587" cy="274637"/>
          </a:xfrm>
          <a:prstGeom prst="leftBrace">
            <a:avLst>
              <a:gd name="adj1" fmla="val 17798"/>
              <a:gd name="adj2" fmla="val 50000"/>
            </a:avLst>
          </a:prstGeom>
          <a:noFill/>
          <a:ln w="9525">
            <a:solidFill>
              <a:schemeClr val="tx1"/>
            </a:solidFill>
            <a:round/>
            <a:headEnd/>
            <a:tailEnd/>
          </a:ln>
        </p:spPr>
        <p:txBody>
          <a:bodyPr wrap="none" anchor="ctr"/>
          <a:lstStyle/>
          <a:p>
            <a:endParaRPr lang="en-US"/>
          </a:p>
        </p:txBody>
      </p:sp>
      <p:sp>
        <p:nvSpPr>
          <p:cNvPr id="22611" name="Text Box 152"/>
          <p:cNvSpPr txBox="1">
            <a:spLocks noChangeArrowheads="1"/>
          </p:cNvSpPr>
          <p:nvPr/>
        </p:nvSpPr>
        <p:spPr bwMode="auto">
          <a:xfrm>
            <a:off x="1824038" y="3144837"/>
            <a:ext cx="390525" cy="244475"/>
          </a:xfrm>
          <a:prstGeom prst="rect">
            <a:avLst/>
          </a:prstGeom>
          <a:noFill/>
          <a:ln w="9525" algn="ctr">
            <a:noFill/>
            <a:miter lim="800000"/>
            <a:headEnd/>
            <a:tailEnd/>
          </a:ln>
        </p:spPr>
        <p:txBody>
          <a:bodyPr wrap="none" lIns="0" tIns="0" rIns="0" bIns="0" anchor="ctr">
            <a:spAutoFit/>
          </a:bodyPr>
          <a:lstStyle/>
          <a:p>
            <a:pPr algn="ctr"/>
            <a:r>
              <a:rPr lang="en-US" sz="800" b="1"/>
              <a:t>HQ</a:t>
            </a:r>
          </a:p>
          <a:p>
            <a:pPr algn="ctr"/>
            <a:r>
              <a:rPr lang="en-US" sz="800" b="1"/>
              <a:t>DESIGN</a:t>
            </a:r>
          </a:p>
        </p:txBody>
      </p:sp>
      <p:sp>
        <p:nvSpPr>
          <p:cNvPr id="22612" name="AutoShape 49"/>
          <p:cNvSpPr>
            <a:spLocks noChangeArrowheads="1"/>
          </p:cNvSpPr>
          <p:nvPr/>
        </p:nvSpPr>
        <p:spPr bwMode="auto">
          <a:xfrm rot="10800000">
            <a:off x="4100513" y="2763837"/>
            <a:ext cx="152400" cy="152400"/>
          </a:xfrm>
          <a:prstGeom prst="triangle">
            <a:avLst>
              <a:gd name="adj" fmla="val 50000"/>
            </a:avLst>
          </a:prstGeom>
          <a:solidFill>
            <a:srgbClr val="FF00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13" name="Text Box 154"/>
          <p:cNvSpPr txBox="1">
            <a:spLocks noChangeArrowheads="1"/>
          </p:cNvSpPr>
          <p:nvPr/>
        </p:nvSpPr>
        <p:spPr bwMode="auto">
          <a:xfrm>
            <a:off x="1066800" y="2906712"/>
            <a:ext cx="3124200" cy="228600"/>
          </a:xfrm>
          <a:prstGeom prst="rect">
            <a:avLst/>
          </a:prstGeom>
          <a:gradFill rotWithShape="1">
            <a:gsLst>
              <a:gs pos="0">
                <a:schemeClr val="accent1"/>
              </a:gs>
              <a:gs pos="100000">
                <a:srgbClr val="FFFFFF"/>
              </a:gs>
            </a:gsLst>
            <a:lin ang="5400000" scaled="1"/>
          </a:gradFill>
          <a:ln w="9525" algn="ctr">
            <a:solidFill>
              <a:schemeClr val="tx1"/>
            </a:solidFill>
            <a:miter lim="800000"/>
            <a:headEnd/>
            <a:tailEnd/>
          </a:ln>
        </p:spPr>
        <p:txBody>
          <a:bodyPr lIns="0" tIns="0" rIns="0" bIns="0" anchor="ctr"/>
          <a:lstStyle/>
          <a:p>
            <a:pPr algn="ctr"/>
            <a:r>
              <a:rPr lang="en-US" sz="1200" b="1"/>
              <a:t>WAVE 3  WE</a:t>
            </a:r>
          </a:p>
        </p:txBody>
      </p:sp>
      <p:sp>
        <p:nvSpPr>
          <p:cNvPr id="22614" name="AutoShape 49"/>
          <p:cNvSpPr>
            <a:spLocks noChangeArrowheads="1"/>
          </p:cNvSpPr>
          <p:nvPr/>
        </p:nvSpPr>
        <p:spPr bwMode="auto">
          <a:xfrm rot="10800000">
            <a:off x="3824288" y="2763837"/>
            <a:ext cx="152400" cy="152400"/>
          </a:xfrm>
          <a:prstGeom prst="triangle">
            <a:avLst>
              <a:gd name="adj" fmla="val 50000"/>
            </a:avLst>
          </a:prstGeom>
          <a:solidFill>
            <a:srgbClr val="00B05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15" name="Text Box 156"/>
          <p:cNvSpPr txBox="1">
            <a:spLocks noChangeArrowheads="1"/>
          </p:cNvSpPr>
          <p:nvPr/>
        </p:nvSpPr>
        <p:spPr bwMode="auto">
          <a:xfrm>
            <a:off x="3790950" y="2640012"/>
            <a:ext cx="214313" cy="122238"/>
          </a:xfrm>
          <a:prstGeom prst="rect">
            <a:avLst/>
          </a:prstGeom>
          <a:noFill/>
          <a:ln w="9525" algn="ctr">
            <a:noFill/>
            <a:miter lim="800000"/>
            <a:headEnd/>
            <a:tailEnd/>
          </a:ln>
        </p:spPr>
        <p:txBody>
          <a:bodyPr wrap="none" lIns="0" tIns="0" rIns="0" bIns="0">
            <a:spAutoFit/>
          </a:bodyPr>
          <a:lstStyle/>
          <a:p>
            <a:pPr>
              <a:spcBef>
                <a:spcPct val="50000"/>
              </a:spcBef>
            </a:pPr>
            <a:r>
              <a:rPr lang="en-US" sz="800" b="1"/>
              <a:t>CNV</a:t>
            </a:r>
          </a:p>
        </p:txBody>
      </p:sp>
      <p:sp>
        <p:nvSpPr>
          <p:cNvPr id="22616" name="AutoShape 49"/>
          <p:cNvSpPr>
            <a:spLocks noChangeArrowheads="1"/>
          </p:cNvSpPr>
          <p:nvPr/>
        </p:nvSpPr>
        <p:spPr bwMode="auto">
          <a:xfrm rot="10800000">
            <a:off x="3263900" y="2763837"/>
            <a:ext cx="152400" cy="152400"/>
          </a:xfrm>
          <a:prstGeom prst="triangle">
            <a:avLst>
              <a:gd name="adj" fmla="val 50000"/>
            </a:avLst>
          </a:prstGeom>
          <a:solidFill>
            <a:srgbClr val="00B05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17" name="Text Box 158"/>
          <p:cNvSpPr txBox="1">
            <a:spLocks noChangeArrowheads="1"/>
          </p:cNvSpPr>
          <p:nvPr/>
        </p:nvSpPr>
        <p:spPr bwMode="auto">
          <a:xfrm>
            <a:off x="3182938" y="2636837"/>
            <a:ext cx="309562" cy="122238"/>
          </a:xfrm>
          <a:prstGeom prst="rect">
            <a:avLst/>
          </a:prstGeom>
          <a:noFill/>
          <a:ln w="9525" algn="ctr">
            <a:noFill/>
            <a:miter lim="800000"/>
            <a:headEnd/>
            <a:tailEnd/>
          </a:ln>
        </p:spPr>
        <p:txBody>
          <a:bodyPr wrap="none" lIns="0" tIns="0" rIns="0" bIns="0">
            <a:spAutoFit/>
          </a:bodyPr>
          <a:lstStyle/>
          <a:p>
            <a:pPr>
              <a:spcBef>
                <a:spcPct val="50000"/>
              </a:spcBef>
            </a:pPr>
            <a:r>
              <a:rPr lang="en-US" sz="800" b="1"/>
              <a:t>MOCK</a:t>
            </a:r>
          </a:p>
        </p:txBody>
      </p:sp>
      <p:sp>
        <p:nvSpPr>
          <p:cNvPr id="22618" name="AutoShape 49"/>
          <p:cNvSpPr>
            <a:spLocks noChangeArrowheads="1"/>
          </p:cNvSpPr>
          <p:nvPr/>
        </p:nvSpPr>
        <p:spPr bwMode="auto">
          <a:xfrm rot="10800000">
            <a:off x="2693988" y="2762250"/>
            <a:ext cx="152400" cy="152400"/>
          </a:xfrm>
          <a:prstGeom prst="triangle">
            <a:avLst>
              <a:gd name="adj" fmla="val 50000"/>
            </a:avLst>
          </a:prstGeom>
          <a:solidFill>
            <a:srgbClr val="0099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19" name="Text Box 160"/>
          <p:cNvSpPr txBox="1">
            <a:spLocks noChangeArrowheads="1"/>
          </p:cNvSpPr>
          <p:nvPr/>
        </p:nvSpPr>
        <p:spPr bwMode="auto">
          <a:xfrm>
            <a:off x="2598738" y="2635250"/>
            <a:ext cx="344487" cy="122237"/>
          </a:xfrm>
          <a:prstGeom prst="rect">
            <a:avLst/>
          </a:prstGeom>
          <a:noFill/>
          <a:ln w="9525" algn="ctr">
            <a:noFill/>
            <a:miter lim="800000"/>
            <a:headEnd/>
            <a:tailEnd/>
          </a:ln>
        </p:spPr>
        <p:txBody>
          <a:bodyPr wrap="none" lIns="0" tIns="0" rIns="0" bIns="0">
            <a:spAutoFit/>
          </a:bodyPr>
          <a:lstStyle/>
          <a:p>
            <a:pPr>
              <a:spcBef>
                <a:spcPct val="50000"/>
              </a:spcBef>
            </a:pPr>
            <a:r>
              <a:rPr lang="en-US" sz="800" b="1"/>
              <a:t>CYCLE</a:t>
            </a:r>
          </a:p>
        </p:txBody>
      </p:sp>
      <p:sp>
        <p:nvSpPr>
          <p:cNvPr id="22620" name="AutoShape 161"/>
          <p:cNvSpPr>
            <a:spLocks/>
          </p:cNvSpPr>
          <p:nvPr/>
        </p:nvSpPr>
        <p:spPr bwMode="auto">
          <a:xfrm rot="5400000">
            <a:off x="2290762" y="2454275"/>
            <a:ext cx="142875" cy="762000"/>
          </a:xfrm>
          <a:prstGeom prst="leftBrace">
            <a:avLst>
              <a:gd name="adj1" fmla="val 44444"/>
              <a:gd name="adj2" fmla="val 50000"/>
            </a:avLst>
          </a:prstGeom>
          <a:noFill/>
          <a:ln w="9525">
            <a:solidFill>
              <a:schemeClr val="tx1"/>
            </a:solidFill>
            <a:round/>
            <a:headEnd/>
            <a:tailEnd/>
          </a:ln>
        </p:spPr>
        <p:txBody>
          <a:bodyPr wrap="none" anchor="ctr"/>
          <a:lstStyle/>
          <a:p>
            <a:endParaRPr lang="en-US"/>
          </a:p>
        </p:txBody>
      </p:sp>
      <p:sp>
        <p:nvSpPr>
          <p:cNvPr id="22621" name="Text Box 162"/>
          <p:cNvSpPr txBox="1">
            <a:spLocks noChangeArrowheads="1"/>
          </p:cNvSpPr>
          <p:nvPr/>
        </p:nvSpPr>
        <p:spPr bwMode="auto">
          <a:xfrm>
            <a:off x="2105025" y="2511425"/>
            <a:ext cx="309563" cy="244475"/>
          </a:xfrm>
          <a:prstGeom prst="rect">
            <a:avLst/>
          </a:prstGeom>
          <a:noFill/>
          <a:ln w="9525" algn="ctr">
            <a:noFill/>
            <a:miter lim="800000"/>
            <a:headEnd/>
            <a:tailEnd/>
          </a:ln>
        </p:spPr>
        <p:txBody>
          <a:bodyPr wrap="none" lIns="0" tIns="0" rIns="0" bIns="0" anchor="ctr">
            <a:spAutoFit/>
          </a:bodyPr>
          <a:lstStyle/>
          <a:p>
            <a:pPr algn="ctr"/>
            <a:r>
              <a:rPr lang="en-US" sz="800" b="1"/>
              <a:t>CM</a:t>
            </a:r>
          </a:p>
          <a:p>
            <a:pPr algn="ctr"/>
            <a:r>
              <a:rPr lang="en-US" sz="800" b="1"/>
              <a:t>BUILD</a:t>
            </a:r>
          </a:p>
        </p:txBody>
      </p:sp>
      <p:sp>
        <p:nvSpPr>
          <p:cNvPr id="22622" name="AutoShape 163"/>
          <p:cNvSpPr>
            <a:spLocks/>
          </p:cNvSpPr>
          <p:nvPr/>
        </p:nvSpPr>
        <p:spPr bwMode="auto">
          <a:xfrm rot="5400000">
            <a:off x="1805781" y="2410619"/>
            <a:ext cx="98425" cy="862012"/>
          </a:xfrm>
          <a:prstGeom prst="leftBrace">
            <a:avLst>
              <a:gd name="adj1" fmla="val 72984"/>
              <a:gd name="adj2" fmla="val 50000"/>
            </a:avLst>
          </a:prstGeom>
          <a:noFill/>
          <a:ln w="9525">
            <a:solidFill>
              <a:schemeClr val="tx1"/>
            </a:solidFill>
            <a:round/>
            <a:headEnd/>
            <a:tailEnd/>
          </a:ln>
        </p:spPr>
        <p:txBody>
          <a:bodyPr wrap="none" anchor="ctr"/>
          <a:lstStyle/>
          <a:p>
            <a:endParaRPr lang="en-US"/>
          </a:p>
        </p:txBody>
      </p:sp>
      <p:sp>
        <p:nvSpPr>
          <p:cNvPr id="22623" name="Text Box 164"/>
          <p:cNvSpPr txBox="1">
            <a:spLocks noChangeArrowheads="1"/>
          </p:cNvSpPr>
          <p:nvPr/>
        </p:nvSpPr>
        <p:spPr bwMode="auto">
          <a:xfrm>
            <a:off x="1555750" y="2514600"/>
            <a:ext cx="287338" cy="244475"/>
          </a:xfrm>
          <a:prstGeom prst="rect">
            <a:avLst/>
          </a:prstGeom>
          <a:noFill/>
          <a:ln w="9525" algn="ctr">
            <a:noFill/>
            <a:miter lim="800000"/>
            <a:headEnd/>
            <a:tailEnd/>
          </a:ln>
        </p:spPr>
        <p:txBody>
          <a:bodyPr wrap="none" lIns="0" tIns="0" rIns="0" bIns="0" anchor="ctr">
            <a:spAutoFit/>
          </a:bodyPr>
          <a:lstStyle/>
          <a:p>
            <a:pPr algn="ctr"/>
            <a:r>
              <a:rPr lang="en-US" sz="800" b="1"/>
              <a:t>CM</a:t>
            </a:r>
          </a:p>
          <a:p>
            <a:pPr algn="ctr"/>
            <a:r>
              <a:rPr lang="en-US" sz="800" b="1"/>
              <a:t>TRNG</a:t>
            </a:r>
          </a:p>
        </p:txBody>
      </p:sp>
      <p:sp>
        <p:nvSpPr>
          <p:cNvPr id="22624" name="AutoShape 165"/>
          <p:cNvSpPr>
            <a:spLocks/>
          </p:cNvSpPr>
          <p:nvPr/>
        </p:nvSpPr>
        <p:spPr bwMode="auto">
          <a:xfrm rot="5400000">
            <a:off x="1154907" y="2672555"/>
            <a:ext cx="146050" cy="322263"/>
          </a:xfrm>
          <a:prstGeom prst="leftBrace">
            <a:avLst>
              <a:gd name="adj1" fmla="val 18388"/>
              <a:gd name="adj2" fmla="val 50000"/>
            </a:avLst>
          </a:prstGeom>
          <a:noFill/>
          <a:ln w="9525">
            <a:solidFill>
              <a:schemeClr val="tx1"/>
            </a:solidFill>
            <a:round/>
            <a:headEnd/>
            <a:tailEnd/>
          </a:ln>
        </p:spPr>
        <p:txBody>
          <a:bodyPr wrap="none" anchor="ctr"/>
          <a:lstStyle/>
          <a:p>
            <a:endParaRPr lang="en-US"/>
          </a:p>
        </p:txBody>
      </p:sp>
      <p:sp>
        <p:nvSpPr>
          <p:cNvPr id="22625" name="Text Box 166"/>
          <p:cNvSpPr txBox="1">
            <a:spLocks noChangeArrowheads="1"/>
          </p:cNvSpPr>
          <p:nvPr/>
        </p:nvSpPr>
        <p:spPr bwMode="auto">
          <a:xfrm>
            <a:off x="1057275" y="2508250"/>
            <a:ext cx="390525" cy="244475"/>
          </a:xfrm>
          <a:prstGeom prst="rect">
            <a:avLst/>
          </a:prstGeom>
          <a:noFill/>
          <a:ln w="9525" algn="ctr">
            <a:noFill/>
            <a:miter lim="800000"/>
            <a:headEnd/>
            <a:tailEnd/>
          </a:ln>
        </p:spPr>
        <p:txBody>
          <a:bodyPr wrap="none" lIns="0" tIns="0" rIns="0" bIns="0" anchor="ctr">
            <a:spAutoFit/>
          </a:bodyPr>
          <a:lstStyle/>
          <a:p>
            <a:pPr algn="ctr"/>
            <a:r>
              <a:rPr lang="en-US" sz="800" b="1"/>
              <a:t>HQ</a:t>
            </a:r>
          </a:p>
          <a:p>
            <a:pPr algn="ctr"/>
            <a:r>
              <a:rPr lang="en-US" sz="800" b="1"/>
              <a:t>DESIGN</a:t>
            </a:r>
          </a:p>
        </p:txBody>
      </p:sp>
      <p:sp>
        <p:nvSpPr>
          <p:cNvPr id="22626" name="AutoShape 49"/>
          <p:cNvSpPr>
            <a:spLocks noChangeArrowheads="1"/>
          </p:cNvSpPr>
          <p:nvPr/>
        </p:nvSpPr>
        <p:spPr bwMode="auto">
          <a:xfrm rot="10800000">
            <a:off x="2424113" y="2122487"/>
            <a:ext cx="152400" cy="152400"/>
          </a:xfrm>
          <a:prstGeom prst="triangle">
            <a:avLst>
              <a:gd name="adj" fmla="val 50000"/>
            </a:avLst>
          </a:prstGeom>
          <a:solidFill>
            <a:srgbClr val="0066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27" name="Text Box 168"/>
          <p:cNvSpPr txBox="1">
            <a:spLocks noChangeArrowheads="1"/>
          </p:cNvSpPr>
          <p:nvPr/>
        </p:nvSpPr>
        <p:spPr bwMode="auto">
          <a:xfrm>
            <a:off x="817563" y="2271712"/>
            <a:ext cx="1682750" cy="204788"/>
          </a:xfrm>
          <a:prstGeom prst="rect">
            <a:avLst/>
          </a:prstGeom>
          <a:gradFill rotWithShape="1">
            <a:gsLst>
              <a:gs pos="0">
                <a:schemeClr val="accent1"/>
              </a:gs>
              <a:gs pos="100000">
                <a:srgbClr val="FFFFFF"/>
              </a:gs>
            </a:gsLst>
            <a:lin ang="5400000" scaled="1"/>
          </a:gradFill>
          <a:ln w="9525" algn="ctr">
            <a:solidFill>
              <a:schemeClr val="tx1"/>
            </a:solidFill>
            <a:miter lim="800000"/>
            <a:headEnd/>
            <a:tailEnd/>
          </a:ln>
        </p:spPr>
        <p:txBody>
          <a:bodyPr lIns="0" tIns="0" rIns="0" bIns="0" anchor="ctr"/>
          <a:lstStyle/>
          <a:p>
            <a:pPr algn="ctr"/>
            <a:r>
              <a:rPr lang="en-US" sz="1200" b="1"/>
              <a:t>WAVE 2  SE</a:t>
            </a:r>
          </a:p>
        </p:txBody>
      </p:sp>
      <p:sp>
        <p:nvSpPr>
          <p:cNvPr id="22628" name="AutoShape 49"/>
          <p:cNvSpPr>
            <a:spLocks noChangeArrowheads="1"/>
          </p:cNvSpPr>
          <p:nvPr/>
        </p:nvSpPr>
        <p:spPr bwMode="auto">
          <a:xfrm rot="10800000">
            <a:off x="2147888" y="2122487"/>
            <a:ext cx="152400" cy="152400"/>
          </a:xfrm>
          <a:prstGeom prst="triangle">
            <a:avLst>
              <a:gd name="adj" fmla="val 50000"/>
            </a:avLst>
          </a:prstGeom>
          <a:solidFill>
            <a:srgbClr val="0099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29" name="Text Box 170"/>
          <p:cNvSpPr txBox="1">
            <a:spLocks noChangeArrowheads="1"/>
          </p:cNvSpPr>
          <p:nvPr/>
        </p:nvSpPr>
        <p:spPr bwMode="auto">
          <a:xfrm>
            <a:off x="2114550" y="1998662"/>
            <a:ext cx="214313" cy="122238"/>
          </a:xfrm>
          <a:prstGeom prst="rect">
            <a:avLst/>
          </a:prstGeom>
          <a:noFill/>
          <a:ln w="9525" algn="ctr">
            <a:noFill/>
            <a:miter lim="800000"/>
            <a:headEnd/>
            <a:tailEnd/>
          </a:ln>
        </p:spPr>
        <p:txBody>
          <a:bodyPr wrap="none" lIns="0" tIns="0" rIns="0" bIns="0">
            <a:spAutoFit/>
          </a:bodyPr>
          <a:lstStyle/>
          <a:p>
            <a:pPr>
              <a:spcBef>
                <a:spcPct val="50000"/>
              </a:spcBef>
            </a:pPr>
            <a:r>
              <a:rPr lang="en-US" sz="800" b="1"/>
              <a:t>CNV</a:t>
            </a:r>
          </a:p>
        </p:txBody>
      </p:sp>
      <p:sp>
        <p:nvSpPr>
          <p:cNvPr id="22630" name="AutoShape 49"/>
          <p:cNvSpPr>
            <a:spLocks noChangeArrowheads="1"/>
          </p:cNvSpPr>
          <p:nvPr/>
        </p:nvSpPr>
        <p:spPr bwMode="auto">
          <a:xfrm rot="10800000">
            <a:off x="1587500" y="2122487"/>
            <a:ext cx="152400" cy="152400"/>
          </a:xfrm>
          <a:prstGeom prst="triangle">
            <a:avLst>
              <a:gd name="adj" fmla="val 50000"/>
            </a:avLst>
          </a:prstGeom>
          <a:solidFill>
            <a:srgbClr val="0099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31" name="Text Box 172"/>
          <p:cNvSpPr txBox="1">
            <a:spLocks noChangeArrowheads="1"/>
          </p:cNvSpPr>
          <p:nvPr/>
        </p:nvSpPr>
        <p:spPr bwMode="auto">
          <a:xfrm>
            <a:off x="1506538" y="1995487"/>
            <a:ext cx="309562" cy="122238"/>
          </a:xfrm>
          <a:prstGeom prst="rect">
            <a:avLst/>
          </a:prstGeom>
          <a:noFill/>
          <a:ln w="9525" algn="ctr">
            <a:noFill/>
            <a:miter lim="800000"/>
            <a:headEnd/>
            <a:tailEnd/>
          </a:ln>
        </p:spPr>
        <p:txBody>
          <a:bodyPr wrap="none" lIns="0" tIns="0" rIns="0" bIns="0">
            <a:spAutoFit/>
          </a:bodyPr>
          <a:lstStyle/>
          <a:p>
            <a:pPr>
              <a:spcBef>
                <a:spcPct val="50000"/>
              </a:spcBef>
            </a:pPr>
            <a:r>
              <a:rPr lang="en-US" sz="800" b="1"/>
              <a:t>MOCK</a:t>
            </a:r>
          </a:p>
        </p:txBody>
      </p:sp>
      <p:sp>
        <p:nvSpPr>
          <p:cNvPr id="22632" name="AutoShape 49"/>
          <p:cNvSpPr>
            <a:spLocks noChangeArrowheads="1"/>
          </p:cNvSpPr>
          <p:nvPr/>
        </p:nvSpPr>
        <p:spPr bwMode="auto">
          <a:xfrm rot="10800000">
            <a:off x="746125" y="2122487"/>
            <a:ext cx="152400" cy="152400"/>
          </a:xfrm>
          <a:prstGeom prst="triangle">
            <a:avLst>
              <a:gd name="adj" fmla="val 50000"/>
            </a:avLst>
          </a:prstGeom>
          <a:solidFill>
            <a:srgbClr val="009900"/>
          </a:solidFill>
          <a:ln w="9525">
            <a:noFill/>
            <a:miter lim="800000"/>
            <a:headEnd/>
            <a:tailEnd/>
          </a:ln>
        </p:spPr>
        <p:txBody>
          <a:bodyPr rot="10800000" wrap="none" anchor="ctr"/>
          <a:lstStyle/>
          <a:p>
            <a:pPr eaLnBrk="0" hangingPunct="0"/>
            <a:endParaRPr lang="en-US" sz="2800" b="1">
              <a:latin typeface="Georgia" pitchFamily="18" charset="0"/>
            </a:endParaRPr>
          </a:p>
        </p:txBody>
      </p:sp>
      <p:sp>
        <p:nvSpPr>
          <p:cNvPr id="22633" name="Text Box 174"/>
          <p:cNvSpPr txBox="1">
            <a:spLocks noChangeArrowheads="1"/>
          </p:cNvSpPr>
          <p:nvPr/>
        </p:nvSpPr>
        <p:spPr bwMode="auto">
          <a:xfrm>
            <a:off x="650875" y="1995487"/>
            <a:ext cx="344488" cy="122238"/>
          </a:xfrm>
          <a:prstGeom prst="rect">
            <a:avLst/>
          </a:prstGeom>
          <a:noFill/>
          <a:ln w="9525" algn="ctr">
            <a:noFill/>
            <a:miter lim="800000"/>
            <a:headEnd/>
            <a:tailEnd/>
          </a:ln>
        </p:spPr>
        <p:txBody>
          <a:bodyPr wrap="none" lIns="0" tIns="0" rIns="0" bIns="0">
            <a:spAutoFit/>
          </a:bodyPr>
          <a:lstStyle/>
          <a:p>
            <a:pPr>
              <a:spcBef>
                <a:spcPct val="50000"/>
              </a:spcBef>
            </a:pPr>
            <a:r>
              <a:rPr lang="en-US" sz="800" b="1"/>
              <a:t>CYCLE</a:t>
            </a:r>
          </a:p>
        </p:txBody>
      </p:sp>
      <p:sp>
        <p:nvSpPr>
          <p:cNvPr id="22634" name="Rectangle 3"/>
          <p:cNvSpPr>
            <a:spLocks noChangeArrowheads="1"/>
          </p:cNvSpPr>
          <p:nvPr/>
        </p:nvSpPr>
        <p:spPr bwMode="auto">
          <a:xfrm>
            <a:off x="512763" y="1304925"/>
            <a:ext cx="8153400" cy="381000"/>
          </a:xfrm>
          <a:prstGeom prst="rect">
            <a:avLst/>
          </a:prstGeom>
          <a:gradFill rotWithShape="1">
            <a:gsLst>
              <a:gs pos="0">
                <a:schemeClr val="folHlink"/>
              </a:gs>
              <a:gs pos="100000">
                <a:srgbClr val="FFFFFF"/>
              </a:gs>
            </a:gsLst>
            <a:lin ang="5400000" scaled="1"/>
          </a:gradFill>
          <a:ln w="9525" algn="ctr">
            <a:solidFill>
              <a:schemeClr val="tx1"/>
            </a:solidFill>
            <a:miter lim="800000"/>
            <a:headEnd/>
            <a:tailEnd/>
          </a:ln>
        </p:spPr>
        <p:txBody>
          <a:bodyPr wrap="none" anchor="ctr"/>
          <a:lstStyle/>
          <a:p>
            <a:endParaRPr lang="en-US"/>
          </a:p>
        </p:txBody>
      </p:sp>
      <p:sp>
        <p:nvSpPr>
          <p:cNvPr id="22635" name="Line 4"/>
          <p:cNvSpPr>
            <a:spLocks noChangeShapeType="1"/>
          </p:cNvSpPr>
          <p:nvPr/>
        </p:nvSpPr>
        <p:spPr bwMode="auto">
          <a:xfrm>
            <a:off x="817563" y="1235075"/>
            <a:ext cx="0" cy="533400"/>
          </a:xfrm>
          <a:prstGeom prst="line">
            <a:avLst/>
          </a:prstGeom>
          <a:noFill/>
          <a:ln w="19050">
            <a:solidFill>
              <a:schemeClr val="tx1"/>
            </a:solidFill>
            <a:round/>
            <a:headEnd/>
            <a:tailEnd/>
          </a:ln>
        </p:spPr>
        <p:txBody>
          <a:bodyPr/>
          <a:lstStyle/>
          <a:p>
            <a:endParaRPr lang="en-US"/>
          </a:p>
        </p:txBody>
      </p:sp>
      <p:sp>
        <p:nvSpPr>
          <p:cNvPr id="22636" name="Line 5"/>
          <p:cNvSpPr>
            <a:spLocks noChangeShapeType="1"/>
          </p:cNvSpPr>
          <p:nvPr/>
        </p:nvSpPr>
        <p:spPr bwMode="auto">
          <a:xfrm>
            <a:off x="1655763" y="1295400"/>
            <a:ext cx="0" cy="457200"/>
          </a:xfrm>
          <a:prstGeom prst="line">
            <a:avLst/>
          </a:prstGeom>
          <a:noFill/>
          <a:ln w="9525">
            <a:solidFill>
              <a:schemeClr val="tx1"/>
            </a:solidFill>
            <a:round/>
            <a:headEnd/>
            <a:tailEnd/>
          </a:ln>
        </p:spPr>
        <p:txBody>
          <a:bodyPr/>
          <a:lstStyle/>
          <a:p>
            <a:endParaRPr lang="en-US"/>
          </a:p>
        </p:txBody>
      </p:sp>
      <p:sp>
        <p:nvSpPr>
          <p:cNvPr id="22637" name="Line 6"/>
          <p:cNvSpPr>
            <a:spLocks noChangeShapeType="1"/>
          </p:cNvSpPr>
          <p:nvPr/>
        </p:nvSpPr>
        <p:spPr bwMode="auto">
          <a:xfrm>
            <a:off x="2493963" y="1295400"/>
            <a:ext cx="0" cy="457200"/>
          </a:xfrm>
          <a:prstGeom prst="line">
            <a:avLst/>
          </a:prstGeom>
          <a:noFill/>
          <a:ln w="9525">
            <a:solidFill>
              <a:schemeClr val="tx1"/>
            </a:solidFill>
            <a:round/>
            <a:headEnd/>
            <a:tailEnd/>
          </a:ln>
        </p:spPr>
        <p:txBody>
          <a:bodyPr/>
          <a:lstStyle/>
          <a:p>
            <a:endParaRPr lang="en-US"/>
          </a:p>
        </p:txBody>
      </p:sp>
      <p:sp>
        <p:nvSpPr>
          <p:cNvPr id="22638" name="Line 7"/>
          <p:cNvSpPr>
            <a:spLocks noChangeShapeType="1"/>
          </p:cNvSpPr>
          <p:nvPr/>
        </p:nvSpPr>
        <p:spPr bwMode="auto">
          <a:xfrm>
            <a:off x="3332163" y="1295400"/>
            <a:ext cx="0" cy="457200"/>
          </a:xfrm>
          <a:prstGeom prst="line">
            <a:avLst/>
          </a:prstGeom>
          <a:noFill/>
          <a:ln w="9525">
            <a:solidFill>
              <a:schemeClr val="tx1"/>
            </a:solidFill>
            <a:round/>
            <a:headEnd/>
            <a:tailEnd/>
          </a:ln>
        </p:spPr>
        <p:txBody>
          <a:bodyPr/>
          <a:lstStyle/>
          <a:p>
            <a:endParaRPr lang="en-US"/>
          </a:p>
        </p:txBody>
      </p:sp>
      <p:sp>
        <p:nvSpPr>
          <p:cNvPr id="22639" name="Line 8"/>
          <p:cNvSpPr>
            <a:spLocks noChangeShapeType="1"/>
          </p:cNvSpPr>
          <p:nvPr/>
        </p:nvSpPr>
        <p:spPr bwMode="auto">
          <a:xfrm>
            <a:off x="4170363" y="1235075"/>
            <a:ext cx="0" cy="533400"/>
          </a:xfrm>
          <a:prstGeom prst="line">
            <a:avLst/>
          </a:prstGeom>
          <a:noFill/>
          <a:ln w="19050">
            <a:solidFill>
              <a:schemeClr val="tx1"/>
            </a:solidFill>
            <a:round/>
            <a:headEnd/>
            <a:tailEnd/>
          </a:ln>
        </p:spPr>
        <p:txBody>
          <a:bodyPr/>
          <a:lstStyle/>
          <a:p>
            <a:endParaRPr lang="en-US"/>
          </a:p>
        </p:txBody>
      </p:sp>
      <p:sp>
        <p:nvSpPr>
          <p:cNvPr id="22640" name="Line 9"/>
          <p:cNvSpPr>
            <a:spLocks noChangeShapeType="1"/>
          </p:cNvSpPr>
          <p:nvPr/>
        </p:nvSpPr>
        <p:spPr bwMode="auto">
          <a:xfrm>
            <a:off x="5008563" y="1295400"/>
            <a:ext cx="0" cy="457200"/>
          </a:xfrm>
          <a:prstGeom prst="line">
            <a:avLst/>
          </a:prstGeom>
          <a:noFill/>
          <a:ln w="9525">
            <a:solidFill>
              <a:schemeClr val="tx1"/>
            </a:solidFill>
            <a:round/>
            <a:headEnd/>
            <a:tailEnd/>
          </a:ln>
        </p:spPr>
        <p:txBody>
          <a:bodyPr/>
          <a:lstStyle/>
          <a:p>
            <a:endParaRPr lang="en-US"/>
          </a:p>
        </p:txBody>
      </p:sp>
      <p:sp>
        <p:nvSpPr>
          <p:cNvPr id="22641" name="Line 10"/>
          <p:cNvSpPr>
            <a:spLocks noChangeShapeType="1"/>
          </p:cNvSpPr>
          <p:nvPr/>
        </p:nvSpPr>
        <p:spPr bwMode="auto">
          <a:xfrm>
            <a:off x="5846763" y="1295400"/>
            <a:ext cx="0" cy="457200"/>
          </a:xfrm>
          <a:prstGeom prst="line">
            <a:avLst/>
          </a:prstGeom>
          <a:noFill/>
          <a:ln w="9525">
            <a:solidFill>
              <a:schemeClr val="tx1"/>
            </a:solidFill>
            <a:round/>
            <a:headEnd/>
            <a:tailEnd/>
          </a:ln>
        </p:spPr>
        <p:txBody>
          <a:bodyPr/>
          <a:lstStyle/>
          <a:p>
            <a:endParaRPr lang="en-US"/>
          </a:p>
        </p:txBody>
      </p:sp>
      <p:sp>
        <p:nvSpPr>
          <p:cNvPr id="22642" name="Line 11"/>
          <p:cNvSpPr>
            <a:spLocks noChangeShapeType="1"/>
          </p:cNvSpPr>
          <p:nvPr/>
        </p:nvSpPr>
        <p:spPr bwMode="auto">
          <a:xfrm>
            <a:off x="6684963" y="1295400"/>
            <a:ext cx="0" cy="457200"/>
          </a:xfrm>
          <a:prstGeom prst="line">
            <a:avLst/>
          </a:prstGeom>
          <a:noFill/>
          <a:ln w="9525">
            <a:solidFill>
              <a:schemeClr val="tx1"/>
            </a:solidFill>
            <a:round/>
            <a:headEnd/>
            <a:tailEnd/>
          </a:ln>
        </p:spPr>
        <p:txBody>
          <a:bodyPr/>
          <a:lstStyle/>
          <a:p>
            <a:endParaRPr lang="en-US"/>
          </a:p>
        </p:txBody>
      </p:sp>
      <p:sp>
        <p:nvSpPr>
          <p:cNvPr id="22643" name="Line 12"/>
          <p:cNvSpPr>
            <a:spLocks noChangeShapeType="1"/>
          </p:cNvSpPr>
          <p:nvPr/>
        </p:nvSpPr>
        <p:spPr bwMode="auto">
          <a:xfrm>
            <a:off x="7523163" y="1235075"/>
            <a:ext cx="0" cy="533400"/>
          </a:xfrm>
          <a:prstGeom prst="line">
            <a:avLst/>
          </a:prstGeom>
          <a:noFill/>
          <a:ln w="19050">
            <a:solidFill>
              <a:schemeClr val="tx1"/>
            </a:solidFill>
            <a:round/>
            <a:headEnd/>
            <a:tailEnd/>
          </a:ln>
        </p:spPr>
        <p:txBody>
          <a:bodyPr/>
          <a:lstStyle/>
          <a:p>
            <a:endParaRPr lang="en-US"/>
          </a:p>
        </p:txBody>
      </p:sp>
      <p:sp>
        <p:nvSpPr>
          <p:cNvPr id="22644" name="Line 13"/>
          <p:cNvSpPr>
            <a:spLocks noChangeShapeType="1"/>
          </p:cNvSpPr>
          <p:nvPr/>
        </p:nvSpPr>
        <p:spPr bwMode="auto">
          <a:xfrm>
            <a:off x="8361363" y="1295400"/>
            <a:ext cx="0" cy="457200"/>
          </a:xfrm>
          <a:prstGeom prst="line">
            <a:avLst/>
          </a:prstGeom>
          <a:noFill/>
          <a:ln w="9525">
            <a:solidFill>
              <a:schemeClr val="tx1"/>
            </a:solidFill>
            <a:round/>
            <a:headEnd/>
            <a:tailEnd/>
          </a:ln>
        </p:spPr>
        <p:txBody>
          <a:bodyPr/>
          <a:lstStyle/>
          <a:p>
            <a:endParaRPr lang="en-US"/>
          </a:p>
        </p:txBody>
      </p:sp>
      <p:sp>
        <p:nvSpPr>
          <p:cNvPr id="22645" name="Text Box 14"/>
          <p:cNvSpPr txBox="1">
            <a:spLocks noChangeArrowheads="1"/>
          </p:cNvSpPr>
          <p:nvPr/>
        </p:nvSpPr>
        <p:spPr bwMode="auto">
          <a:xfrm>
            <a:off x="2178050" y="1082675"/>
            <a:ext cx="620713" cy="212725"/>
          </a:xfrm>
          <a:prstGeom prst="rect">
            <a:avLst/>
          </a:prstGeom>
          <a:noFill/>
          <a:ln w="9525" algn="ctr">
            <a:noFill/>
            <a:miter lim="800000"/>
            <a:headEnd/>
            <a:tailEnd/>
          </a:ln>
        </p:spPr>
        <p:txBody>
          <a:bodyPr wrap="none" lIns="0" tIns="0" rIns="0" bIns="0">
            <a:spAutoFit/>
          </a:bodyPr>
          <a:lstStyle/>
          <a:p>
            <a:pPr>
              <a:spcBef>
                <a:spcPct val="50000"/>
              </a:spcBef>
            </a:pPr>
            <a:r>
              <a:rPr lang="en-US" sz="1400" b="1" dirty="0"/>
              <a:t>FY2010</a:t>
            </a:r>
          </a:p>
        </p:txBody>
      </p:sp>
      <p:sp>
        <p:nvSpPr>
          <p:cNvPr id="22646" name="Text Box 15"/>
          <p:cNvSpPr txBox="1">
            <a:spLocks noChangeArrowheads="1"/>
          </p:cNvSpPr>
          <p:nvPr/>
        </p:nvSpPr>
        <p:spPr bwMode="auto">
          <a:xfrm>
            <a:off x="5551488" y="1082675"/>
            <a:ext cx="620712" cy="212725"/>
          </a:xfrm>
          <a:prstGeom prst="rect">
            <a:avLst/>
          </a:prstGeom>
          <a:noFill/>
          <a:ln w="9525" algn="ctr">
            <a:noFill/>
            <a:miter lim="800000"/>
            <a:headEnd/>
            <a:tailEnd/>
          </a:ln>
        </p:spPr>
        <p:txBody>
          <a:bodyPr wrap="none" lIns="0" tIns="0" rIns="0" bIns="0">
            <a:spAutoFit/>
          </a:bodyPr>
          <a:lstStyle/>
          <a:p>
            <a:pPr>
              <a:spcBef>
                <a:spcPct val="50000"/>
              </a:spcBef>
            </a:pPr>
            <a:r>
              <a:rPr lang="en-US" sz="1400" b="1"/>
              <a:t>FY2011</a:t>
            </a:r>
          </a:p>
        </p:txBody>
      </p:sp>
      <p:sp>
        <p:nvSpPr>
          <p:cNvPr id="22647" name="Text Box 16"/>
          <p:cNvSpPr txBox="1">
            <a:spLocks noChangeArrowheads="1"/>
          </p:cNvSpPr>
          <p:nvPr/>
        </p:nvSpPr>
        <p:spPr bwMode="auto">
          <a:xfrm>
            <a:off x="7627938" y="1082675"/>
            <a:ext cx="620712" cy="212725"/>
          </a:xfrm>
          <a:prstGeom prst="rect">
            <a:avLst/>
          </a:prstGeom>
          <a:noFill/>
          <a:ln w="9525" algn="ctr">
            <a:noFill/>
            <a:miter lim="800000"/>
            <a:headEnd/>
            <a:tailEnd/>
          </a:ln>
        </p:spPr>
        <p:txBody>
          <a:bodyPr wrap="none" lIns="0" tIns="0" rIns="0" bIns="0">
            <a:spAutoFit/>
          </a:bodyPr>
          <a:lstStyle/>
          <a:p>
            <a:pPr>
              <a:spcBef>
                <a:spcPct val="50000"/>
              </a:spcBef>
            </a:pPr>
            <a:r>
              <a:rPr lang="en-US" sz="1400" b="1"/>
              <a:t>FY2012</a:t>
            </a:r>
          </a:p>
        </p:txBody>
      </p:sp>
      <p:sp>
        <p:nvSpPr>
          <p:cNvPr id="22648" name="Text Box 17"/>
          <p:cNvSpPr txBox="1">
            <a:spLocks noChangeArrowheads="1"/>
          </p:cNvSpPr>
          <p:nvPr/>
        </p:nvSpPr>
        <p:spPr bwMode="auto">
          <a:xfrm>
            <a:off x="2028825" y="1320800"/>
            <a:ext cx="84138" cy="182562"/>
          </a:xfrm>
          <a:prstGeom prst="rect">
            <a:avLst/>
          </a:prstGeom>
          <a:noFill/>
          <a:ln w="9525" algn="ctr">
            <a:noFill/>
            <a:miter lim="800000"/>
            <a:headEnd/>
            <a:tailEnd/>
          </a:ln>
        </p:spPr>
        <p:txBody>
          <a:bodyPr wrap="none" lIns="0" tIns="0" rIns="0" bIns="0">
            <a:spAutoFit/>
          </a:bodyPr>
          <a:lstStyle/>
          <a:p>
            <a:pPr>
              <a:spcBef>
                <a:spcPct val="50000"/>
              </a:spcBef>
            </a:pPr>
            <a:r>
              <a:rPr lang="en-US" sz="1200" b="1"/>
              <a:t>2</a:t>
            </a:r>
          </a:p>
        </p:txBody>
      </p:sp>
      <p:sp>
        <p:nvSpPr>
          <p:cNvPr id="22649" name="Text Box 18"/>
          <p:cNvSpPr txBox="1">
            <a:spLocks noChangeArrowheads="1"/>
          </p:cNvSpPr>
          <p:nvPr/>
        </p:nvSpPr>
        <p:spPr bwMode="auto">
          <a:xfrm>
            <a:off x="2867025" y="1320800"/>
            <a:ext cx="84138" cy="182562"/>
          </a:xfrm>
          <a:prstGeom prst="rect">
            <a:avLst/>
          </a:prstGeom>
          <a:noFill/>
          <a:ln w="9525" algn="ctr">
            <a:noFill/>
            <a:miter lim="800000"/>
            <a:headEnd/>
            <a:tailEnd/>
          </a:ln>
        </p:spPr>
        <p:txBody>
          <a:bodyPr wrap="none" lIns="0" tIns="0" rIns="0" bIns="0">
            <a:spAutoFit/>
          </a:bodyPr>
          <a:lstStyle/>
          <a:p>
            <a:pPr>
              <a:spcBef>
                <a:spcPct val="50000"/>
              </a:spcBef>
            </a:pPr>
            <a:r>
              <a:rPr lang="en-US" sz="1200" b="1"/>
              <a:t>3</a:t>
            </a:r>
          </a:p>
        </p:txBody>
      </p:sp>
      <p:sp>
        <p:nvSpPr>
          <p:cNvPr id="22650" name="Text Box 19"/>
          <p:cNvSpPr txBox="1">
            <a:spLocks noChangeArrowheads="1"/>
          </p:cNvSpPr>
          <p:nvPr/>
        </p:nvSpPr>
        <p:spPr bwMode="auto">
          <a:xfrm>
            <a:off x="3705225" y="1320800"/>
            <a:ext cx="84138" cy="182562"/>
          </a:xfrm>
          <a:prstGeom prst="rect">
            <a:avLst/>
          </a:prstGeom>
          <a:noFill/>
          <a:ln w="9525" algn="ctr">
            <a:noFill/>
            <a:miter lim="800000"/>
            <a:headEnd/>
            <a:tailEnd/>
          </a:ln>
        </p:spPr>
        <p:txBody>
          <a:bodyPr wrap="none" lIns="0" tIns="0" rIns="0" bIns="0">
            <a:spAutoFit/>
          </a:bodyPr>
          <a:lstStyle/>
          <a:p>
            <a:pPr>
              <a:spcBef>
                <a:spcPct val="50000"/>
              </a:spcBef>
            </a:pPr>
            <a:r>
              <a:rPr lang="en-US" sz="1200" b="1"/>
              <a:t>4</a:t>
            </a:r>
          </a:p>
        </p:txBody>
      </p:sp>
      <p:sp>
        <p:nvSpPr>
          <p:cNvPr id="22651" name="Text Box 20"/>
          <p:cNvSpPr txBox="1">
            <a:spLocks noChangeArrowheads="1"/>
          </p:cNvSpPr>
          <p:nvPr/>
        </p:nvSpPr>
        <p:spPr bwMode="auto">
          <a:xfrm>
            <a:off x="1190625" y="1320800"/>
            <a:ext cx="84138" cy="182562"/>
          </a:xfrm>
          <a:prstGeom prst="rect">
            <a:avLst/>
          </a:prstGeom>
          <a:noFill/>
          <a:ln w="9525" algn="ctr">
            <a:noFill/>
            <a:miter lim="800000"/>
            <a:headEnd/>
            <a:tailEnd/>
          </a:ln>
        </p:spPr>
        <p:txBody>
          <a:bodyPr wrap="none" lIns="0" tIns="0" rIns="0" bIns="0">
            <a:spAutoFit/>
          </a:bodyPr>
          <a:lstStyle/>
          <a:p>
            <a:pPr>
              <a:spcBef>
                <a:spcPct val="50000"/>
              </a:spcBef>
            </a:pPr>
            <a:r>
              <a:rPr lang="en-US" sz="1200" b="1"/>
              <a:t>1</a:t>
            </a:r>
          </a:p>
        </p:txBody>
      </p:sp>
      <p:sp>
        <p:nvSpPr>
          <p:cNvPr id="22652" name="Text Box 21"/>
          <p:cNvSpPr txBox="1">
            <a:spLocks noChangeArrowheads="1"/>
          </p:cNvSpPr>
          <p:nvPr/>
        </p:nvSpPr>
        <p:spPr bwMode="auto">
          <a:xfrm>
            <a:off x="5381625" y="1320800"/>
            <a:ext cx="84138" cy="182562"/>
          </a:xfrm>
          <a:prstGeom prst="rect">
            <a:avLst/>
          </a:prstGeom>
          <a:noFill/>
          <a:ln w="9525" algn="ctr">
            <a:noFill/>
            <a:miter lim="800000"/>
            <a:headEnd/>
            <a:tailEnd/>
          </a:ln>
        </p:spPr>
        <p:txBody>
          <a:bodyPr wrap="none" lIns="0" tIns="0" rIns="0" bIns="0">
            <a:spAutoFit/>
          </a:bodyPr>
          <a:lstStyle/>
          <a:p>
            <a:pPr>
              <a:spcBef>
                <a:spcPct val="50000"/>
              </a:spcBef>
            </a:pPr>
            <a:r>
              <a:rPr lang="en-US" sz="1200" b="1"/>
              <a:t>2</a:t>
            </a:r>
          </a:p>
        </p:txBody>
      </p:sp>
      <p:sp>
        <p:nvSpPr>
          <p:cNvPr id="22653" name="Text Box 22"/>
          <p:cNvSpPr txBox="1">
            <a:spLocks noChangeArrowheads="1"/>
          </p:cNvSpPr>
          <p:nvPr/>
        </p:nvSpPr>
        <p:spPr bwMode="auto">
          <a:xfrm>
            <a:off x="6219825" y="1320800"/>
            <a:ext cx="84138" cy="182562"/>
          </a:xfrm>
          <a:prstGeom prst="rect">
            <a:avLst/>
          </a:prstGeom>
          <a:noFill/>
          <a:ln w="9525" algn="ctr">
            <a:noFill/>
            <a:miter lim="800000"/>
            <a:headEnd/>
            <a:tailEnd/>
          </a:ln>
        </p:spPr>
        <p:txBody>
          <a:bodyPr wrap="none" lIns="0" tIns="0" rIns="0" bIns="0">
            <a:spAutoFit/>
          </a:bodyPr>
          <a:lstStyle/>
          <a:p>
            <a:pPr>
              <a:spcBef>
                <a:spcPct val="50000"/>
              </a:spcBef>
            </a:pPr>
            <a:r>
              <a:rPr lang="en-US" sz="1200" b="1"/>
              <a:t>3</a:t>
            </a:r>
          </a:p>
        </p:txBody>
      </p:sp>
      <p:sp>
        <p:nvSpPr>
          <p:cNvPr id="22654" name="Text Box 23"/>
          <p:cNvSpPr txBox="1">
            <a:spLocks noChangeArrowheads="1"/>
          </p:cNvSpPr>
          <p:nvPr/>
        </p:nvSpPr>
        <p:spPr bwMode="auto">
          <a:xfrm>
            <a:off x="7058025" y="1320800"/>
            <a:ext cx="84138" cy="182562"/>
          </a:xfrm>
          <a:prstGeom prst="rect">
            <a:avLst/>
          </a:prstGeom>
          <a:noFill/>
          <a:ln w="9525" algn="ctr">
            <a:noFill/>
            <a:miter lim="800000"/>
            <a:headEnd/>
            <a:tailEnd/>
          </a:ln>
        </p:spPr>
        <p:txBody>
          <a:bodyPr wrap="none" lIns="0" tIns="0" rIns="0" bIns="0">
            <a:spAutoFit/>
          </a:bodyPr>
          <a:lstStyle/>
          <a:p>
            <a:pPr>
              <a:spcBef>
                <a:spcPct val="50000"/>
              </a:spcBef>
            </a:pPr>
            <a:r>
              <a:rPr lang="en-US" sz="1200" b="1"/>
              <a:t>4</a:t>
            </a:r>
          </a:p>
        </p:txBody>
      </p:sp>
      <p:sp>
        <p:nvSpPr>
          <p:cNvPr id="22655" name="Text Box 24"/>
          <p:cNvSpPr txBox="1">
            <a:spLocks noChangeArrowheads="1"/>
          </p:cNvSpPr>
          <p:nvPr/>
        </p:nvSpPr>
        <p:spPr bwMode="auto">
          <a:xfrm>
            <a:off x="4551363" y="1320800"/>
            <a:ext cx="84137" cy="182562"/>
          </a:xfrm>
          <a:prstGeom prst="rect">
            <a:avLst/>
          </a:prstGeom>
          <a:noFill/>
          <a:ln w="9525" algn="ctr">
            <a:noFill/>
            <a:miter lim="800000"/>
            <a:headEnd/>
            <a:tailEnd/>
          </a:ln>
        </p:spPr>
        <p:txBody>
          <a:bodyPr wrap="none" lIns="0" tIns="0" rIns="0" bIns="0">
            <a:spAutoFit/>
          </a:bodyPr>
          <a:lstStyle/>
          <a:p>
            <a:pPr>
              <a:spcBef>
                <a:spcPct val="50000"/>
              </a:spcBef>
            </a:pPr>
            <a:r>
              <a:rPr lang="en-US" sz="1200" b="1"/>
              <a:t>1</a:t>
            </a:r>
          </a:p>
        </p:txBody>
      </p:sp>
      <p:sp>
        <p:nvSpPr>
          <p:cNvPr id="22656" name="Text Box 25"/>
          <p:cNvSpPr txBox="1">
            <a:spLocks noChangeArrowheads="1"/>
          </p:cNvSpPr>
          <p:nvPr/>
        </p:nvSpPr>
        <p:spPr bwMode="auto">
          <a:xfrm>
            <a:off x="7904163" y="1320800"/>
            <a:ext cx="84137" cy="182562"/>
          </a:xfrm>
          <a:prstGeom prst="rect">
            <a:avLst/>
          </a:prstGeom>
          <a:noFill/>
          <a:ln w="9525" algn="ctr">
            <a:noFill/>
            <a:miter lim="800000"/>
            <a:headEnd/>
            <a:tailEnd/>
          </a:ln>
        </p:spPr>
        <p:txBody>
          <a:bodyPr wrap="none" lIns="0" tIns="0" rIns="0" bIns="0">
            <a:spAutoFit/>
          </a:bodyPr>
          <a:lstStyle/>
          <a:p>
            <a:pPr>
              <a:spcBef>
                <a:spcPct val="50000"/>
              </a:spcBef>
            </a:pPr>
            <a:r>
              <a:rPr lang="en-US" sz="1200" b="1"/>
              <a:t>1</a:t>
            </a:r>
          </a:p>
        </p:txBody>
      </p:sp>
      <p:sp>
        <p:nvSpPr>
          <p:cNvPr id="22657" name="Line 26"/>
          <p:cNvSpPr>
            <a:spLocks noChangeShapeType="1"/>
          </p:cNvSpPr>
          <p:nvPr/>
        </p:nvSpPr>
        <p:spPr bwMode="auto">
          <a:xfrm>
            <a:off x="1096963" y="1533525"/>
            <a:ext cx="0" cy="152400"/>
          </a:xfrm>
          <a:prstGeom prst="line">
            <a:avLst/>
          </a:prstGeom>
          <a:noFill/>
          <a:ln w="9525">
            <a:solidFill>
              <a:schemeClr val="tx1"/>
            </a:solidFill>
            <a:round/>
            <a:headEnd/>
            <a:tailEnd/>
          </a:ln>
        </p:spPr>
        <p:txBody>
          <a:bodyPr/>
          <a:lstStyle/>
          <a:p>
            <a:endParaRPr lang="en-US"/>
          </a:p>
        </p:txBody>
      </p:sp>
      <p:sp>
        <p:nvSpPr>
          <p:cNvPr id="22658" name="Line 27"/>
          <p:cNvSpPr>
            <a:spLocks noChangeShapeType="1"/>
          </p:cNvSpPr>
          <p:nvPr/>
        </p:nvSpPr>
        <p:spPr bwMode="auto">
          <a:xfrm>
            <a:off x="1376363" y="1533525"/>
            <a:ext cx="0" cy="152400"/>
          </a:xfrm>
          <a:prstGeom prst="line">
            <a:avLst/>
          </a:prstGeom>
          <a:noFill/>
          <a:ln w="9525">
            <a:solidFill>
              <a:schemeClr val="tx1"/>
            </a:solidFill>
            <a:round/>
            <a:headEnd/>
            <a:tailEnd/>
          </a:ln>
        </p:spPr>
        <p:txBody>
          <a:bodyPr/>
          <a:lstStyle/>
          <a:p>
            <a:endParaRPr lang="en-US"/>
          </a:p>
        </p:txBody>
      </p:sp>
      <p:sp>
        <p:nvSpPr>
          <p:cNvPr id="22659" name="Text Box 28"/>
          <p:cNvSpPr txBox="1">
            <a:spLocks noChangeArrowheads="1"/>
          </p:cNvSpPr>
          <p:nvPr/>
        </p:nvSpPr>
        <p:spPr bwMode="auto">
          <a:xfrm>
            <a:off x="909638" y="1527175"/>
            <a:ext cx="9842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O</a:t>
            </a:r>
          </a:p>
        </p:txBody>
      </p:sp>
      <p:sp>
        <p:nvSpPr>
          <p:cNvPr id="22660" name="Text Box 29"/>
          <p:cNvSpPr txBox="1">
            <a:spLocks noChangeArrowheads="1"/>
          </p:cNvSpPr>
          <p:nvPr/>
        </p:nvSpPr>
        <p:spPr bwMode="auto">
          <a:xfrm>
            <a:off x="1192213" y="1524000"/>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N</a:t>
            </a:r>
          </a:p>
        </p:txBody>
      </p:sp>
      <p:sp>
        <p:nvSpPr>
          <p:cNvPr id="22661" name="Text Box 30"/>
          <p:cNvSpPr txBox="1">
            <a:spLocks noChangeArrowheads="1"/>
          </p:cNvSpPr>
          <p:nvPr/>
        </p:nvSpPr>
        <p:spPr bwMode="auto">
          <a:xfrm>
            <a:off x="1471613" y="1527175"/>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D</a:t>
            </a:r>
          </a:p>
        </p:txBody>
      </p:sp>
      <p:sp>
        <p:nvSpPr>
          <p:cNvPr id="22662" name="Text Box 31"/>
          <p:cNvSpPr txBox="1">
            <a:spLocks noChangeArrowheads="1"/>
          </p:cNvSpPr>
          <p:nvPr/>
        </p:nvSpPr>
        <p:spPr bwMode="auto">
          <a:xfrm>
            <a:off x="1757363" y="1527175"/>
            <a:ext cx="69850"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J</a:t>
            </a:r>
          </a:p>
        </p:txBody>
      </p:sp>
      <p:sp>
        <p:nvSpPr>
          <p:cNvPr id="22663" name="Text Box 32"/>
          <p:cNvSpPr txBox="1">
            <a:spLocks noChangeArrowheads="1"/>
          </p:cNvSpPr>
          <p:nvPr/>
        </p:nvSpPr>
        <p:spPr bwMode="auto">
          <a:xfrm>
            <a:off x="2038350" y="1527175"/>
            <a:ext cx="77788"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F</a:t>
            </a:r>
          </a:p>
        </p:txBody>
      </p:sp>
      <p:sp>
        <p:nvSpPr>
          <p:cNvPr id="22664" name="Text Box 33"/>
          <p:cNvSpPr txBox="1">
            <a:spLocks noChangeArrowheads="1"/>
          </p:cNvSpPr>
          <p:nvPr/>
        </p:nvSpPr>
        <p:spPr bwMode="auto">
          <a:xfrm>
            <a:off x="2298700" y="1527175"/>
            <a:ext cx="106363"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M</a:t>
            </a:r>
          </a:p>
        </p:txBody>
      </p:sp>
      <p:sp>
        <p:nvSpPr>
          <p:cNvPr id="22665" name="Text Box 34"/>
          <p:cNvSpPr txBox="1">
            <a:spLocks noChangeArrowheads="1"/>
          </p:cNvSpPr>
          <p:nvPr/>
        </p:nvSpPr>
        <p:spPr bwMode="auto">
          <a:xfrm>
            <a:off x="2584450" y="1527175"/>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A</a:t>
            </a:r>
          </a:p>
        </p:txBody>
      </p:sp>
      <p:sp>
        <p:nvSpPr>
          <p:cNvPr id="22666" name="Text Box 35"/>
          <p:cNvSpPr txBox="1">
            <a:spLocks noChangeArrowheads="1"/>
          </p:cNvSpPr>
          <p:nvPr/>
        </p:nvSpPr>
        <p:spPr bwMode="auto">
          <a:xfrm>
            <a:off x="2863850" y="1527175"/>
            <a:ext cx="106363"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M</a:t>
            </a:r>
          </a:p>
        </p:txBody>
      </p:sp>
      <p:sp>
        <p:nvSpPr>
          <p:cNvPr id="22667" name="Text Box 36"/>
          <p:cNvSpPr txBox="1">
            <a:spLocks noChangeArrowheads="1"/>
          </p:cNvSpPr>
          <p:nvPr/>
        </p:nvSpPr>
        <p:spPr bwMode="auto">
          <a:xfrm>
            <a:off x="3160713" y="1527175"/>
            <a:ext cx="69850"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J</a:t>
            </a:r>
          </a:p>
        </p:txBody>
      </p:sp>
      <p:sp>
        <p:nvSpPr>
          <p:cNvPr id="22668" name="Text Box 37"/>
          <p:cNvSpPr txBox="1">
            <a:spLocks noChangeArrowheads="1"/>
          </p:cNvSpPr>
          <p:nvPr/>
        </p:nvSpPr>
        <p:spPr bwMode="auto">
          <a:xfrm>
            <a:off x="3438525" y="1527175"/>
            <a:ext cx="69850"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J</a:t>
            </a:r>
          </a:p>
        </p:txBody>
      </p:sp>
      <p:sp>
        <p:nvSpPr>
          <p:cNvPr id="22669" name="Text Box 38"/>
          <p:cNvSpPr txBox="1">
            <a:spLocks noChangeArrowheads="1"/>
          </p:cNvSpPr>
          <p:nvPr/>
        </p:nvSpPr>
        <p:spPr bwMode="auto">
          <a:xfrm>
            <a:off x="3706813" y="1527175"/>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A</a:t>
            </a:r>
          </a:p>
        </p:txBody>
      </p:sp>
      <p:sp>
        <p:nvSpPr>
          <p:cNvPr id="22670" name="Text Box 39"/>
          <p:cNvSpPr txBox="1">
            <a:spLocks noChangeArrowheads="1"/>
          </p:cNvSpPr>
          <p:nvPr/>
        </p:nvSpPr>
        <p:spPr bwMode="auto">
          <a:xfrm>
            <a:off x="3986213" y="1527175"/>
            <a:ext cx="84137"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S</a:t>
            </a:r>
          </a:p>
        </p:txBody>
      </p:sp>
      <p:sp>
        <p:nvSpPr>
          <p:cNvPr id="22671" name="Text Box 40"/>
          <p:cNvSpPr txBox="1">
            <a:spLocks noChangeArrowheads="1"/>
          </p:cNvSpPr>
          <p:nvPr/>
        </p:nvSpPr>
        <p:spPr bwMode="auto">
          <a:xfrm>
            <a:off x="4264025" y="1527175"/>
            <a:ext cx="9842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O</a:t>
            </a:r>
          </a:p>
        </p:txBody>
      </p:sp>
      <p:sp>
        <p:nvSpPr>
          <p:cNvPr id="22672" name="Text Box 41"/>
          <p:cNvSpPr txBox="1">
            <a:spLocks noChangeArrowheads="1"/>
          </p:cNvSpPr>
          <p:nvPr/>
        </p:nvSpPr>
        <p:spPr bwMode="auto">
          <a:xfrm>
            <a:off x="4548188" y="1527175"/>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N</a:t>
            </a:r>
          </a:p>
        </p:txBody>
      </p:sp>
      <p:sp>
        <p:nvSpPr>
          <p:cNvPr id="22673" name="Text Box 42"/>
          <p:cNvSpPr txBox="1">
            <a:spLocks noChangeArrowheads="1"/>
          </p:cNvSpPr>
          <p:nvPr/>
        </p:nvSpPr>
        <p:spPr bwMode="auto">
          <a:xfrm>
            <a:off x="4829175" y="1527175"/>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D</a:t>
            </a:r>
          </a:p>
        </p:txBody>
      </p:sp>
      <p:sp>
        <p:nvSpPr>
          <p:cNvPr id="22674" name="Text Box 43"/>
          <p:cNvSpPr txBox="1">
            <a:spLocks noChangeArrowheads="1"/>
          </p:cNvSpPr>
          <p:nvPr/>
        </p:nvSpPr>
        <p:spPr bwMode="auto">
          <a:xfrm>
            <a:off x="5113338" y="1527175"/>
            <a:ext cx="69850"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J</a:t>
            </a:r>
          </a:p>
        </p:txBody>
      </p:sp>
      <p:sp>
        <p:nvSpPr>
          <p:cNvPr id="22675" name="Text Box 44"/>
          <p:cNvSpPr txBox="1">
            <a:spLocks noChangeArrowheads="1"/>
          </p:cNvSpPr>
          <p:nvPr/>
        </p:nvSpPr>
        <p:spPr bwMode="auto">
          <a:xfrm>
            <a:off x="5389563" y="1527175"/>
            <a:ext cx="77787"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F</a:t>
            </a:r>
          </a:p>
        </p:txBody>
      </p:sp>
      <p:sp>
        <p:nvSpPr>
          <p:cNvPr id="22676" name="Text Box 45"/>
          <p:cNvSpPr txBox="1">
            <a:spLocks noChangeArrowheads="1"/>
          </p:cNvSpPr>
          <p:nvPr/>
        </p:nvSpPr>
        <p:spPr bwMode="auto">
          <a:xfrm>
            <a:off x="5654675" y="1527175"/>
            <a:ext cx="106363"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M</a:t>
            </a:r>
          </a:p>
        </p:txBody>
      </p:sp>
      <p:sp>
        <p:nvSpPr>
          <p:cNvPr id="22677" name="Text Box 46"/>
          <p:cNvSpPr txBox="1">
            <a:spLocks noChangeArrowheads="1"/>
          </p:cNvSpPr>
          <p:nvPr/>
        </p:nvSpPr>
        <p:spPr bwMode="auto">
          <a:xfrm>
            <a:off x="5943600" y="1527175"/>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A</a:t>
            </a:r>
          </a:p>
        </p:txBody>
      </p:sp>
      <p:sp>
        <p:nvSpPr>
          <p:cNvPr id="22678" name="Text Box 47"/>
          <p:cNvSpPr txBox="1">
            <a:spLocks noChangeArrowheads="1"/>
          </p:cNvSpPr>
          <p:nvPr/>
        </p:nvSpPr>
        <p:spPr bwMode="auto">
          <a:xfrm>
            <a:off x="6216650" y="1527175"/>
            <a:ext cx="106363"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M</a:t>
            </a:r>
          </a:p>
        </p:txBody>
      </p:sp>
      <p:sp>
        <p:nvSpPr>
          <p:cNvPr id="22679" name="Text Box 48"/>
          <p:cNvSpPr txBox="1">
            <a:spLocks noChangeArrowheads="1"/>
          </p:cNvSpPr>
          <p:nvPr/>
        </p:nvSpPr>
        <p:spPr bwMode="auto">
          <a:xfrm>
            <a:off x="6513513" y="1527175"/>
            <a:ext cx="69850"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J</a:t>
            </a:r>
          </a:p>
        </p:txBody>
      </p:sp>
      <p:sp>
        <p:nvSpPr>
          <p:cNvPr id="22680" name="Text Box 49"/>
          <p:cNvSpPr txBox="1">
            <a:spLocks noChangeArrowheads="1"/>
          </p:cNvSpPr>
          <p:nvPr/>
        </p:nvSpPr>
        <p:spPr bwMode="auto">
          <a:xfrm>
            <a:off x="6789738" y="1527175"/>
            <a:ext cx="69850"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J</a:t>
            </a:r>
          </a:p>
        </p:txBody>
      </p:sp>
      <p:sp>
        <p:nvSpPr>
          <p:cNvPr id="22681" name="Text Box 50"/>
          <p:cNvSpPr txBox="1">
            <a:spLocks noChangeArrowheads="1"/>
          </p:cNvSpPr>
          <p:nvPr/>
        </p:nvSpPr>
        <p:spPr bwMode="auto">
          <a:xfrm>
            <a:off x="7056438" y="1527175"/>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A</a:t>
            </a:r>
          </a:p>
        </p:txBody>
      </p:sp>
      <p:sp>
        <p:nvSpPr>
          <p:cNvPr id="22682" name="Text Box 51"/>
          <p:cNvSpPr txBox="1">
            <a:spLocks noChangeArrowheads="1"/>
          </p:cNvSpPr>
          <p:nvPr/>
        </p:nvSpPr>
        <p:spPr bwMode="auto">
          <a:xfrm>
            <a:off x="7340600" y="1527175"/>
            <a:ext cx="84138"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S</a:t>
            </a:r>
          </a:p>
        </p:txBody>
      </p:sp>
      <p:sp>
        <p:nvSpPr>
          <p:cNvPr id="22683" name="Text Box 52"/>
          <p:cNvSpPr txBox="1">
            <a:spLocks noChangeArrowheads="1"/>
          </p:cNvSpPr>
          <p:nvPr/>
        </p:nvSpPr>
        <p:spPr bwMode="auto">
          <a:xfrm>
            <a:off x="7615238" y="1527175"/>
            <a:ext cx="9842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O</a:t>
            </a:r>
          </a:p>
        </p:txBody>
      </p:sp>
      <p:sp>
        <p:nvSpPr>
          <p:cNvPr id="22684" name="Text Box 53"/>
          <p:cNvSpPr txBox="1">
            <a:spLocks noChangeArrowheads="1"/>
          </p:cNvSpPr>
          <p:nvPr/>
        </p:nvSpPr>
        <p:spPr bwMode="auto">
          <a:xfrm>
            <a:off x="7894638" y="1527175"/>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N</a:t>
            </a:r>
          </a:p>
        </p:txBody>
      </p:sp>
      <p:sp>
        <p:nvSpPr>
          <p:cNvPr id="22685" name="Text Box 54"/>
          <p:cNvSpPr txBox="1">
            <a:spLocks noChangeArrowheads="1"/>
          </p:cNvSpPr>
          <p:nvPr/>
        </p:nvSpPr>
        <p:spPr bwMode="auto">
          <a:xfrm>
            <a:off x="8177213" y="1527175"/>
            <a:ext cx="92075"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D</a:t>
            </a:r>
          </a:p>
        </p:txBody>
      </p:sp>
      <p:sp>
        <p:nvSpPr>
          <p:cNvPr id="22686" name="Line 55"/>
          <p:cNvSpPr>
            <a:spLocks noChangeShapeType="1"/>
          </p:cNvSpPr>
          <p:nvPr/>
        </p:nvSpPr>
        <p:spPr bwMode="auto">
          <a:xfrm>
            <a:off x="512763" y="1524000"/>
            <a:ext cx="8153400" cy="0"/>
          </a:xfrm>
          <a:prstGeom prst="line">
            <a:avLst/>
          </a:prstGeom>
          <a:noFill/>
          <a:ln w="9525">
            <a:solidFill>
              <a:schemeClr val="tx1"/>
            </a:solidFill>
            <a:round/>
            <a:headEnd/>
            <a:tailEnd/>
          </a:ln>
        </p:spPr>
        <p:txBody>
          <a:bodyPr/>
          <a:lstStyle/>
          <a:p>
            <a:endParaRPr lang="en-US"/>
          </a:p>
        </p:txBody>
      </p:sp>
      <p:sp>
        <p:nvSpPr>
          <p:cNvPr id="22687" name="Line 68"/>
          <p:cNvSpPr>
            <a:spLocks noChangeShapeType="1"/>
          </p:cNvSpPr>
          <p:nvPr/>
        </p:nvSpPr>
        <p:spPr bwMode="auto">
          <a:xfrm>
            <a:off x="1655763" y="1676400"/>
            <a:ext cx="0" cy="152400"/>
          </a:xfrm>
          <a:prstGeom prst="line">
            <a:avLst/>
          </a:prstGeom>
          <a:noFill/>
          <a:ln w="9525">
            <a:solidFill>
              <a:schemeClr val="tx1"/>
            </a:solidFill>
            <a:round/>
            <a:headEnd/>
            <a:tailEnd/>
          </a:ln>
        </p:spPr>
        <p:txBody>
          <a:bodyPr/>
          <a:lstStyle/>
          <a:p>
            <a:endParaRPr lang="en-US"/>
          </a:p>
        </p:txBody>
      </p:sp>
      <p:sp>
        <p:nvSpPr>
          <p:cNvPr id="22688" name="Line 69"/>
          <p:cNvSpPr>
            <a:spLocks noChangeShapeType="1"/>
          </p:cNvSpPr>
          <p:nvPr/>
        </p:nvSpPr>
        <p:spPr bwMode="auto">
          <a:xfrm>
            <a:off x="1935163" y="1524000"/>
            <a:ext cx="0" cy="152400"/>
          </a:xfrm>
          <a:prstGeom prst="line">
            <a:avLst/>
          </a:prstGeom>
          <a:noFill/>
          <a:ln w="9525">
            <a:solidFill>
              <a:schemeClr val="tx1"/>
            </a:solidFill>
            <a:round/>
            <a:headEnd/>
            <a:tailEnd/>
          </a:ln>
        </p:spPr>
        <p:txBody>
          <a:bodyPr/>
          <a:lstStyle/>
          <a:p>
            <a:endParaRPr lang="en-US"/>
          </a:p>
        </p:txBody>
      </p:sp>
      <p:sp>
        <p:nvSpPr>
          <p:cNvPr id="22689" name="Line 70"/>
          <p:cNvSpPr>
            <a:spLocks noChangeShapeType="1"/>
          </p:cNvSpPr>
          <p:nvPr/>
        </p:nvSpPr>
        <p:spPr bwMode="auto">
          <a:xfrm>
            <a:off x="2214563" y="1524000"/>
            <a:ext cx="0" cy="152400"/>
          </a:xfrm>
          <a:prstGeom prst="line">
            <a:avLst/>
          </a:prstGeom>
          <a:noFill/>
          <a:ln w="9525">
            <a:solidFill>
              <a:schemeClr val="tx1"/>
            </a:solidFill>
            <a:round/>
            <a:headEnd/>
            <a:tailEnd/>
          </a:ln>
        </p:spPr>
        <p:txBody>
          <a:bodyPr/>
          <a:lstStyle/>
          <a:p>
            <a:endParaRPr lang="en-US"/>
          </a:p>
        </p:txBody>
      </p:sp>
      <p:sp>
        <p:nvSpPr>
          <p:cNvPr id="22690" name="Line 71"/>
          <p:cNvSpPr>
            <a:spLocks noChangeShapeType="1"/>
          </p:cNvSpPr>
          <p:nvPr/>
        </p:nvSpPr>
        <p:spPr bwMode="auto">
          <a:xfrm>
            <a:off x="2773363" y="1524000"/>
            <a:ext cx="0" cy="152400"/>
          </a:xfrm>
          <a:prstGeom prst="line">
            <a:avLst/>
          </a:prstGeom>
          <a:noFill/>
          <a:ln w="9525">
            <a:solidFill>
              <a:schemeClr val="tx1"/>
            </a:solidFill>
            <a:round/>
            <a:headEnd/>
            <a:tailEnd/>
          </a:ln>
        </p:spPr>
        <p:txBody>
          <a:bodyPr/>
          <a:lstStyle/>
          <a:p>
            <a:endParaRPr lang="en-US"/>
          </a:p>
        </p:txBody>
      </p:sp>
      <p:sp>
        <p:nvSpPr>
          <p:cNvPr id="22691" name="Line 72"/>
          <p:cNvSpPr>
            <a:spLocks noChangeShapeType="1"/>
          </p:cNvSpPr>
          <p:nvPr/>
        </p:nvSpPr>
        <p:spPr bwMode="auto">
          <a:xfrm>
            <a:off x="3052763" y="1524000"/>
            <a:ext cx="0" cy="152400"/>
          </a:xfrm>
          <a:prstGeom prst="line">
            <a:avLst/>
          </a:prstGeom>
          <a:noFill/>
          <a:ln w="9525">
            <a:solidFill>
              <a:schemeClr val="tx1"/>
            </a:solidFill>
            <a:round/>
            <a:headEnd/>
            <a:tailEnd/>
          </a:ln>
        </p:spPr>
        <p:txBody>
          <a:bodyPr/>
          <a:lstStyle/>
          <a:p>
            <a:endParaRPr lang="en-US"/>
          </a:p>
        </p:txBody>
      </p:sp>
      <p:sp>
        <p:nvSpPr>
          <p:cNvPr id="22692" name="Line 73"/>
          <p:cNvSpPr>
            <a:spLocks noChangeShapeType="1"/>
          </p:cNvSpPr>
          <p:nvPr/>
        </p:nvSpPr>
        <p:spPr bwMode="auto">
          <a:xfrm>
            <a:off x="3611563" y="1524000"/>
            <a:ext cx="0" cy="152400"/>
          </a:xfrm>
          <a:prstGeom prst="line">
            <a:avLst/>
          </a:prstGeom>
          <a:noFill/>
          <a:ln w="9525">
            <a:solidFill>
              <a:schemeClr val="tx1"/>
            </a:solidFill>
            <a:round/>
            <a:headEnd/>
            <a:tailEnd/>
          </a:ln>
        </p:spPr>
        <p:txBody>
          <a:bodyPr/>
          <a:lstStyle/>
          <a:p>
            <a:endParaRPr lang="en-US"/>
          </a:p>
        </p:txBody>
      </p:sp>
      <p:sp>
        <p:nvSpPr>
          <p:cNvPr id="22693" name="Line 74"/>
          <p:cNvSpPr>
            <a:spLocks noChangeShapeType="1"/>
          </p:cNvSpPr>
          <p:nvPr/>
        </p:nvSpPr>
        <p:spPr bwMode="auto">
          <a:xfrm>
            <a:off x="3890963" y="1524000"/>
            <a:ext cx="0" cy="152400"/>
          </a:xfrm>
          <a:prstGeom prst="line">
            <a:avLst/>
          </a:prstGeom>
          <a:noFill/>
          <a:ln w="9525">
            <a:solidFill>
              <a:schemeClr val="tx1"/>
            </a:solidFill>
            <a:round/>
            <a:headEnd/>
            <a:tailEnd/>
          </a:ln>
        </p:spPr>
        <p:txBody>
          <a:bodyPr/>
          <a:lstStyle/>
          <a:p>
            <a:endParaRPr lang="en-US"/>
          </a:p>
        </p:txBody>
      </p:sp>
      <p:sp>
        <p:nvSpPr>
          <p:cNvPr id="22694" name="Line 75"/>
          <p:cNvSpPr>
            <a:spLocks noChangeShapeType="1"/>
          </p:cNvSpPr>
          <p:nvPr/>
        </p:nvSpPr>
        <p:spPr bwMode="auto">
          <a:xfrm>
            <a:off x="4449763" y="1524000"/>
            <a:ext cx="0" cy="152400"/>
          </a:xfrm>
          <a:prstGeom prst="line">
            <a:avLst/>
          </a:prstGeom>
          <a:noFill/>
          <a:ln w="9525">
            <a:solidFill>
              <a:schemeClr val="tx1"/>
            </a:solidFill>
            <a:round/>
            <a:headEnd/>
            <a:tailEnd/>
          </a:ln>
        </p:spPr>
        <p:txBody>
          <a:bodyPr/>
          <a:lstStyle/>
          <a:p>
            <a:endParaRPr lang="en-US"/>
          </a:p>
        </p:txBody>
      </p:sp>
      <p:sp>
        <p:nvSpPr>
          <p:cNvPr id="22695" name="Line 76"/>
          <p:cNvSpPr>
            <a:spLocks noChangeShapeType="1"/>
          </p:cNvSpPr>
          <p:nvPr/>
        </p:nvSpPr>
        <p:spPr bwMode="auto">
          <a:xfrm>
            <a:off x="4729163" y="1524000"/>
            <a:ext cx="0" cy="152400"/>
          </a:xfrm>
          <a:prstGeom prst="line">
            <a:avLst/>
          </a:prstGeom>
          <a:noFill/>
          <a:ln w="9525">
            <a:solidFill>
              <a:schemeClr val="tx1"/>
            </a:solidFill>
            <a:round/>
            <a:headEnd/>
            <a:tailEnd/>
          </a:ln>
        </p:spPr>
        <p:txBody>
          <a:bodyPr/>
          <a:lstStyle/>
          <a:p>
            <a:endParaRPr lang="en-US"/>
          </a:p>
        </p:txBody>
      </p:sp>
      <p:sp>
        <p:nvSpPr>
          <p:cNvPr id="22696" name="Line 77"/>
          <p:cNvSpPr>
            <a:spLocks noChangeShapeType="1"/>
          </p:cNvSpPr>
          <p:nvPr/>
        </p:nvSpPr>
        <p:spPr bwMode="auto">
          <a:xfrm>
            <a:off x="5287963" y="1524000"/>
            <a:ext cx="0" cy="152400"/>
          </a:xfrm>
          <a:prstGeom prst="line">
            <a:avLst/>
          </a:prstGeom>
          <a:noFill/>
          <a:ln w="9525">
            <a:solidFill>
              <a:schemeClr val="tx1"/>
            </a:solidFill>
            <a:round/>
            <a:headEnd/>
            <a:tailEnd/>
          </a:ln>
        </p:spPr>
        <p:txBody>
          <a:bodyPr/>
          <a:lstStyle/>
          <a:p>
            <a:endParaRPr lang="en-US"/>
          </a:p>
        </p:txBody>
      </p:sp>
      <p:sp>
        <p:nvSpPr>
          <p:cNvPr id="22697" name="Line 78"/>
          <p:cNvSpPr>
            <a:spLocks noChangeShapeType="1"/>
          </p:cNvSpPr>
          <p:nvPr/>
        </p:nvSpPr>
        <p:spPr bwMode="auto">
          <a:xfrm>
            <a:off x="5567363" y="1524000"/>
            <a:ext cx="0" cy="152400"/>
          </a:xfrm>
          <a:prstGeom prst="line">
            <a:avLst/>
          </a:prstGeom>
          <a:noFill/>
          <a:ln w="9525">
            <a:solidFill>
              <a:schemeClr val="tx1"/>
            </a:solidFill>
            <a:round/>
            <a:headEnd/>
            <a:tailEnd/>
          </a:ln>
        </p:spPr>
        <p:txBody>
          <a:bodyPr/>
          <a:lstStyle/>
          <a:p>
            <a:endParaRPr lang="en-US"/>
          </a:p>
        </p:txBody>
      </p:sp>
      <p:sp>
        <p:nvSpPr>
          <p:cNvPr id="22698" name="Line 79"/>
          <p:cNvSpPr>
            <a:spLocks noChangeShapeType="1"/>
          </p:cNvSpPr>
          <p:nvPr/>
        </p:nvSpPr>
        <p:spPr bwMode="auto">
          <a:xfrm>
            <a:off x="6126163" y="1524000"/>
            <a:ext cx="0" cy="152400"/>
          </a:xfrm>
          <a:prstGeom prst="line">
            <a:avLst/>
          </a:prstGeom>
          <a:noFill/>
          <a:ln w="9525">
            <a:solidFill>
              <a:schemeClr val="tx1"/>
            </a:solidFill>
            <a:round/>
            <a:headEnd/>
            <a:tailEnd/>
          </a:ln>
        </p:spPr>
        <p:txBody>
          <a:bodyPr/>
          <a:lstStyle/>
          <a:p>
            <a:endParaRPr lang="en-US"/>
          </a:p>
        </p:txBody>
      </p:sp>
      <p:sp>
        <p:nvSpPr>
          <p:cNvPr id="22699" name="Line 80"/>
          <p:cNvSpPr>
            <a:spLocks noChangeShapeType="1"/>
          </p:cNvSpPr>
          <p:nvPr/>
        </p:nvSpPr>
        <p:spPr bwMode="auto">
          <a:xfrm>
            <a:off x="6405563" y="1524000"/>
            <a:ext cx="0" cy="152400"/>
          </a:xfrm>
          <a:prstGeom prst="line">
            <a:avLst/>
          </a:prstGeom>
          <a:noFill/>
          <a:ln w="9525">
            <a:solidFill>
              <a:schemeClr val="tx1"/>
            </a:solidFill>
            <a:round/>
            <a:headEnd/>
            <a:tailEnd/>
          </a:ln>
        </p:spPr>
        <p:txBody>
          <a:bodyPr/>
          <a:lstStyle/>
          <a:p>
            <a:endParaRPr lang="en-US"/>
          </a:p>
        </p:txBody>
      </p:sp>
      <p:sp>
        <p:nvSpPr>
          <p:cNvPr id="22700" name="Line 81"/>
          <p:cNvSpPr>
            <a:spLocks noChangeShapeType="1"/>
          </p:cNvSpPr>
          <p:nvPr/>
        </p:nvSpPr>
        <p:spPr bwMode="auto">
          <a:xfrm>
            <a:off x="6964363" y="1524000"/>
            <a:ext cx="0" cy="152400"/>
          </a:xfrm>
          <a:prstGeom prst="line">
            <a:avLst/>
          </a:prstGeom>
          <a:noFill/>
          <a:ln w="9525">
            <a:solidFill>
              <a:schemeClr val="tx1"/>
            </a:solidFill>
            <a:round/>
            <a:headEnd/>
            <a:tailEnd/>
          </a:ln>
        </p:spPr>
        <p:txBody>
          <a:bodyPr/>
          <a:lstStyle/>
          <a:p>
            <a:endParaRPr lang="en-US"/>
          </a:p>
        </p:txBody>
      </p:sp>
      <p:sp>
        <p:nvSpPr>
          <p:cNvPr id="22701" name="Line 82"/>
          <p:cNvSpPr>
            <a:spLocks noChangeShapeType="1"/>
          </p:cNvSpPr>
          <p:nvPr/>
        </p:nvSpPr>
        <p:spPr bwMode="auto">
          <a:xfrm>
            <a:off x="7243763" y="1524000"/>
            <a:ext cx="0" cy="152400"/>
          </a:xfrm>
          <a:prstGeom prst="line">
            <a:avLst/>
          </a:prstGeom>
          <a:noFill/>
          <a:ln w="9525">
            <a:solidFill>
              <a:schemeClr val="tx1"/>
            </a:solidFill>
            <a:round/>
            <a:headEnd/>
            <a:tailEnd/>
          </a:ln>
        </p:spPr>
        <p:txBody>
          <a:bodyPr/>
          <a:lstStyle/>
          <a:p>
            <a:endParaRPr lang="en-US"/>
          </a:p>
        </p:txBody>
      </p:sp>
      <p:sp>
        <p:nvSpPr>
          <p:cNvPr id="22702" name="Line 83"/>
          <p:cNvSpPr>
            <a:spLocks noChangeShapeType="1"/>
          </p:cNvSpPr>
          <p:nvPr/>
        </p:nvSpPr>
        <p:spPr bwMode="auto">
          <a:xfrm>
            <a:off x="7802563" y="1524000"/>
            <a:ext cx="0" cy="152400"/>
          </a:xfrm>
          <a:prstGeom prst="line">
            <a:avLst/>
          </a:prstGeom>
          <a:noFill/>
          <a:ln w="9525">
            <a:solidFill>
              <a:schemeClr val="tx1"/>
            </a:solidFill>
            <a:round/>
            <a:headEnd/>
            <a:tailEnd/>
          </a:ln>
        </p:spPr>
        <p:txBody>
          <a:bodyPr/>
          <a:lstStyle/>
          <a:p>
            <a:endParaRPr lang="en-US"/>
          </a:p>
        </p:txBody>
      </p:sp>
      <p:sp>
        <p:nvSpPr>
          <p:cNvPr id="22703" name="Line 84"/>
          <p:cNvSpPr>
            <a:spLocks noChangeShapeType="1"/>
          </p:cNvSpPr>
          <p:nvPr/>
        </p:nvSpPr>
        <p:spPr bwMode="auto">
          <a:xfrm>
            <a:off x="8081963" y="1524000"/>
            <a:ext cx="0" cy="152400"/>
          </a:xfrm>
          <a:prstGeom prst="line">
            <a:avLst/>
          </a:prstGeom>
          <a:noFill/>
          <a:ln w="9525">
            <a:solidFill>
              <a:schemeClr val="tx1"/>
            </a:solidFill>
            <a:round/>
            <a:headEnd/>
            <a:tailEnd/>
          </a:ln>
        </p:spPr>
        <p:txBody>
          <a:bodyPr/>
          <a:lstStyle/>
          <a:p>
            <a:endParaRPr lang="en-US"/>
          </a:p>
        </p:txBody>
      </p:sp>
      <p:sp>
        <p:nvSpPr>
          <p:cNvPr id="22704" name="Text Box 175"/>
          <p:cNvSpPr txBox="1">
            <a:spLocks noChangeArrowheads="1"/>
          </p:cNvSpPr>
          <p:nvPr/>
        </p:nvSpPr>
        <p:spPr bwMode="auto">
          <a:xfrm>
            <a:off x="8472488" y="1524000"/>
            <a:ext cx="69850"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J</a:t>
            </a:r>
          </a:p>
        </p:txBody>
      </p:sp>
      <p:sp>
        <p:nvSpPr>
          <p:cNvPr id="22705" name="Line 176"/>
          <p:cNvSpPr>
            <a:spLocks noChangeShapeType="1"/>
          </p:cNvSpPr>
          <p:nvPr/>
        </p:nvSpPr>
        <p:spPr bwMode="auto">
          <a:xfrm>
            <a:off x="8640763" y="1524000"/>
            <a:ext cx="0" cy="152400"/>
          </a:xfrm>
          <a:prstGeom prst="line">
            <a:avLst/>
          </a:prstGeom>
          <a:noFill/>
          <a:ln w="9525">
            <a:solidFill>
              <a:schemeClr val="tx1"/>
            </a:solidFill>
            <a:round/>
            <a:headEnd/>
            <a:tailEnd/>
          </a:ln>
        </p:spPr>
        <p:txBody>
          <a:bodyPr/>
          <a:lstStyle/>
          <a:p>
            <a:endParaRPr lang="en-US"/>
          </a:p>
        </p:txBody>
      </p:sp>
      <p:sp>
        <p:nvSpPr>
          <p:cNvPr id="22706" name="Line 177"/>
          <p:cNvSpPr>
            <a:spLocks noChangeShapeType="1"/>
          </p:cNvSpPr>
          <p:nvPr/>
        </p:nvSpPr>
        <p:spPr bwMode="auto">
          <a:xfrm>
            <a:off x="817563" y="1295400"/>
            <a:ext cx="0" cy="457200"/>
          </a:xfrm>
          <a:prstGeom prst="line">
            <a:avLst/>
          </a:prstGeom>
          <a:noFill/>
          <a:ln w="9525">
            <a:solidFill>
              <a:schemeClr val="tx1"/>
            </a:solidFill>
            <a:round/>
            <a:headEnd/>
            <a:tailEnd/>
          </a:ln>
        </p:spPr>
        <p:txBody>
          <a:bodyPr/>
          <a:lstStyle/>
          <a:p>
            <a:endParaRPr lang="en-US"/>
          </a:p>
        </p:txBody>
      </p:sp>
      <p:sp>
        <p:nvSpPr>
          <p:cNvPr id="22707" name="Line 178"/>
          <p:cNvSpPr>
            <a:spLocks noChangeShapeType="1"/>
          </p:cNvSpPr>
          <p:nvPr/>
        </p:nvSpPr>
        <p:spPr bwMode="auto">
          <a:xfrm>
            <a:off x="538163" y="1533525"/>
            <a:ext cx="0" cy="152400"/>
          </a:xfrm>
          <a:prstGeom prst="line">
            <a:avLst/>
          </a:prstGeom>
          <a:noFill/>
          <a:ln w="9525">
            <a:solidFill>
              <a:schemeClr val="tx1"/>
            </a:solidFill>
            <a:round/>
            <a:headEnd/>
            <a:tailEnd/>
          </a:ln>
        </p:spPr>
        <p:txBody>
          <a:bodyPr/>
          <a:lstStyle/>
          <a:p>
            <a:endParaRPr lang="en-US"/>
          </a:p>
        </p:txBody>
      </p:sp>
      <p:sp>
        <p:nvSpPr>
          <p:cNvPr id="22708" name="Text Box 179"/>
          <p:cNvSpPr txBox="1">
            <a:spLocks noChangeArrowheads="1"/>
          </p:cNvSpPr>
          <p:nvPr/>
        </p:nvSpPr>
        <p:spPr bwMode="auto">
          <a:xfrm>
            <a:off x="633413" y="1527175"/>
            <a:ext cx="84137" cy="152400"/>
          </a:xfrm>
          <a:prstGeom prst="rect">
            <a:avLst/>
          </a:prstGeom>
          <a:noFill/>
          <a:ln w="9525" algn="ctr">
            <a:noFill/>
            <a:miter lim="800000"/>
            <a:headEnd/>
            <a:tailEnd/>
          </a:ln>
        </p:spPr>
        <p:txBody>
          <a:bodyPr wrap="none" lIns="0" tIns="0" rIns="0" bIns="0">
            <a:spAutoFit/>
          </a:bodyPr>
          <a:lstStyle/>
          <a:p>
            <a:pPr>
              <a:spcBef>
                <a:spcPct val="50000"/>
              </a:spcBef>
            </a:pPr>
            <a:r>
              <a:rPr lang="en-US" sz="1000" b="1"/>
              <a:t>S</a:t>
            </a:r>
          </a:p>
        </p:txBody>
      </p:sp>
      <p:sp>
        <p:nvSpPr>
          <p:cNvPr id="22709" name="Rectangle 2"/>
          <p:cNvSpPr>
            <a:spLocks noChangeArrowheads="1"/>
          </p:cNvSpPr>
          <p:nvPr/>
        </p:nvSpPr>
        <p:spPr bwMode="auto">
          <a:xfrm>
            <a:off x="1622425" y="609600"/>
            <a:ext cx="5867400" cy="457200"/>
          </a:xfrm>
          <a:prstGeom prst="rect">
            <a:avLst/>
          </a:prstGeom>
          <a:noFill/>
          <a:ln w="9525">
            <a:noFill/>
            <a:miter lim="800000"/>
            <a:headEnd/>
            <a:tailEnd/>
          </a:ln>
        </p:spPr>
        <p:txBody>
          <a:bodyPr wrap="none" lIns="0" tIns="0" rIns="0" bIns="0" anchor="b"/>
          <a:lstStyle/>
          <a:p>
            <a:pPr algn="ctr"/>
            <a:r>
              <a:rPr lang="en-US" sz="2400" b="1" dirty="0"/>
              <a:t>(Macro-level)</a:t>
            </a:r>
          </a:p>
        </p:txBody>
      </p:sp>
      <p:sp>
        <p:nvSpPr>
          <p:cNvPr id="22711" name="AutoShape 203"/>
          <p:cNvSpPr>
            <a:spLocks noChangeArrowheads="1"/>
          </p:cNvSpPr>
          <p:nvPr/>
        </p:nvSpPr>
        <p:spPr bwMode="auto">
          <a:xfrm>
            <a:off x="549275" y="1730375"/>
            <a:ext cx="8061325" cy="228600"/>
          </a:xfrm>
          <a:prstGeom prst="rightArrow">
            <a:avLst>
              <a:gd name="adj1" fmla="val 100000"/>
              <a:gd name="adj2" fmla="val 111179"/>
            </a:avLst>
          </a:prstGeom>
          <a:gradFill rotWithShape="1">
            <a:gsLst>
              <a:gs pos="0">
                <a:schemeClr val="accent1"/>
              </a:gs>
              <a:gs pos="100000">
                <a:srgbClr val="FFFFFF"/>
              </a:gs>
            </a:gsLst>
            <a:lin ang="5400000" scaled="1"/>
          </a:gradFill>
          <a:ln w="9525" algn="ctr">
            <a:solidFill>
              <a:schemeClr val="tx1"/>
            </a:solidFill>
            <a:miter lim="800000"/>
            <a:headEnd/>
            <a:tailEnd/>
          </a:ln>
        </p:spPr>
        <p:txBody>
          <a:bodyPr wrap="none" anchor="ctr"/>
          <a:lstStyle/>
          <a:p>
            <a:endParaRPr lang="en-US"/>
          </a:p>
        </p:txBody>
      </p:sp>
      <p:sp>
        <p:nvSpPr>
          <p:cNvPr id="22712" name="Text Box 204"/>
          <p:cNvSpPr txBox="1">
            <a:spLocks noChangeArrowheads="1"/>
          </p:cNvSpPr>
          <p:nvPr/>
        </p:nvSpPr>
        <p:spPr bwMode="auto">
          <a:xfrm>
            <a:off x="3565525" y="1752600"/>
            <a:ext cx="2606675" cy="182562"/>
          </a:xfrm>
          <a:prstGeom prst="rect">
            <a:avLst/>
          </a:prstGeom>
          <a:noFill/>
          <a:ln w="9525" algn="ctr">
            <a:noFill/>
            <a:miter lim="800000"/>
            <a:headEnd/>
            <a:tailEnd/>
          </a:ln>
        </p:spPr>
        <p:txBody>
          <a:bodyPr lIns="0" tIns="0" rIns="0" bIns="0">
            <a:spAutoFit/>
          </a:bodyPr>
          <a:lstStyle/>
          <a:p>
            <a:pPr algn="ctr">
              <a:spcBef>
                <a:spcPct val="50000"/>
              </a:spcBef>
            </a:pPr>
            <a:r>
              <a:rPr lang="en-US" sz="1200" b="1"/>
              <a:t>COST MANAGEMENT TRAINING</a:t>
            </a:r>
          </a:p>
        </p:txBody>
      </p:sp>
      <p:sp>
        <p:nvSpPr>
          <p:cNvPr id="185" name="Date Placeholder 3"/>
          <p:cNvSpPr txBox="1">
            <a:spLocks/>
          </p:cNvSpPr>
          <p:nvPr/>
        </p:nvSpPr>
        <p:spPr>
          <a:xfrm>
            <a:off x="76200" y="6381750"/>
            <a:ext cx="2133600" cy="476250"/>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fld id="{BD37492D-A206-4E40-911D-9348F2BF5AD7}" type="datetime1">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algn="l" defTabSz="914400" rtl="0" eaLnBrk="1" fontAlgn="base" latinLnBrk="0" hangingPunct="1">
                <a:lnSpc>
                  <a:spcPct val="100000"/>
                </a:lnSpc>
                <a:spcBef>
                  <a:spcPct val="0"/>
                </a:spcBef>
                <a:spcAft>
                  <a:spcPct val="0"/>
                </a:spcAft>
                <a:buClrTx/>
                <a:buSzTx/>
                <a:buFontTx/>
                <a:buNone/>
                <a:tabLst/>
                <a:defRPr/>
              </a:pPr>
              <a:t>7/17/2013</a:t>
            </a:fld>
            <a:endPar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endParaRPr>
          </a:p>
        </p:txBody>
      </p:sp>
      <p:sp>
        <p:nvSpPr>
          <p:cNvPr id="186" name="Slide Number Placeholder 4"/>
          <p:cNvSpPr txBox="1">
            <a:spLocks/>
          </p:cNvSpPr>
          <p:nvPr/>
        </p:nvSpPr>
        <p:spPr>
          <a:xfrm>
            <a:off x="6934200" y="6381750"/>
            <a:ext cx="2133600" cy="476250"/>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mn-cs"/>
            </a:endParaRPr>
          </a:p>
          <a:p>
            <a:pPr marL="0" marR="0" lvl="0" indent="0" algn="r" defTabSz="914400" rtl="0" eaLnBrk="1" fontAlgn="base" latinLnBrk="0" hangingPunct="1">
              <a:lnSpc>
                <a:spcPct val="100000"/>
              </a:lnSpc>
              <a:spcBef>
                <a:spcPct val="0"/>
              </a:spcBef>
              <a:spcAft>
                <a:spcPct val="0"/>
              </a:spcAft>
              <a:buClrTx/>
              <a:buSzTx/>
              <a:buFontTx/>
              <a:buNone/>
              <a:tabLst/>
              <a:defRPr/>
            </a:pPr>
            <a:fld id="{93B6529B-7B58-4741-A962-EC2A6DA52DD1}" type="slidenum">
              <a:rPr kumimoji="0" lang="en-US" sz="1200" b="0" i="0" u="none" strike="noStrike" kern="1200" cap="none" spc="0" normalizeH="0" baseline="0" noProof="0" smtClean="0">
                <a:ln>
                  <a:noFill/>
                </a:ln>
                <a:solidFill>
                  <a:schemeClr val="tx1"/>
                </a:solidFill>
                <a:effectLst/>
                <a:uLnTx/>
                <a:uFillTx/>
                <a:latin typeface="Arial"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smtClean="0">
              <a:ln>
                <a:noFill/>
              </a:ln>
              <a:solidFill>
                <a:schemeClr val="tx1"/>
              </a:solidFill>
              <a:effectLst/>
              <a:uLnTx/>
              <a:uFillTx/>
              <a:latin typeface="Arial" charset="0"/>
              <a:ea typeface="ＭＳ Ｐゴシック" pitchFamily="34" charset="-128"/>
              <a:cs typeface="+mn-cs"/>
            </a:endParaRPr>
          </a:p>
        </p:txBody>
      </p:sp>
      <p:sp>
        <p:nvSpPr>
          <p:cNvPr id="188" name="Title 187"/>
          <p:cNvSpPr>
            <a:spLocks noGrp="1"/>
          </p:cNvSpPr>
          <p:nvPr>
            <p:ph type="title"/>
          </p:nvPr>
        </p:nvSpPr>
        <p:spPr/>
        <p:txBody>
          <a:bodyPr/>
          <a:lstStyle/>
          <a:p>
            <a:r>
              <a:rPr lang="en-US" dirty="0" smtClean="0"/>
              <a:t>DASA-CE CM Schedule</a:t>
            </a:r>
            <a:br>
              <a:rPr lang="en-US" dirty="0" smtClean="0"/>
            </a:b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cstate="print"/>
          <a:srcRect l="11719" t="27083" r="12500" b="17708"/>
          <a:stretch>
            <a:fillRect/>
          </a:stretch>
        </p:blipFill>
        <p:spPr bwMode="auto">
          <a:xfrm>
            <a:off x="990600" y="2133600"/>
            <a:ext cx="7391400" cy="4038600"/>
          </a:xfrm>
          <a:prstGeom prst="rect">
            <a:avLst/>
          </a:prstGeom>
          <a:noFill/>
          <a:ln w="9525">
            <a:noFill/>
            <a:miter lim="800000"/>
            <a:headEnd/>
            <a:tailEnd/>
          </a:ln>
        </p:spPr>
      </p:pic>
      <p:sp>
        <p:nvSpPr>
          <p:cNvPr id="13315" name="Rectangle 4"/>
          <p:cNvSpPr>
            <a:spLocks noChangeArrowheads="1"/>
          </p:cNvSpPr>
          <p:nvPr/>
        </p:nvSpPr>
        <p:spPr bwMode="auto">
          <a:xfrm>
            <a:off x="1143000" y="1752600"/>
            <a:ext cx="7162800" cy="304800"/>
          </a:xfrm>
          <a:prstGeom prst="rect">
            <a:avLst/>
          </a:prstGeom>
          <a:solidFill>
            <a:schemeClr val="accent2"/>
          </a:solidFill>
          <a:ln w="9525">
            <a:solidFill>
              <a:schemeClr val="tx1"/>
            </a:solidFill>
            <a:miter lim="800000"/>
            <a:headEnd/>
            <a:tailEnd/>
          </a:ln>
        </p:spPr>
        <p:txBody>
          <a:bodyPr wrap="none" anchor="ctr"/>
          <a:lstStyle/>
          <a:p>
            <a:pPr>
              <a:buClrTx/>
            </a:pPr>
            <a:r>
              <a:rPr lang="en-US" sz="1800" b="0" dirty="0">
                <a:solidFill>
                  <a:schemeClr val="bg1"/>
                </a:solidFill>
              </a:rPr>
              <a:t>End User Presentation Layer</a:t>
            </a:r>
          </a:p>
        </p:txBody>
      </p:sp>
      <p:sp>
        <p:nvSpPr>
          <p:cNvPr id="13316" name="Rectangle 5"/>
          <p:cNvSpPr>
            <a:spLocks noChangeArrowheads="1"/>
          </p:cNvSpPr>
          <p:nvPr/>
        </p:nvSpPr>
        <p:spPr bwMode="auto">
          <a:xfrm rot="5400000">
            <a:off x="6400800" y="3810000"/>
            <a:ext cx="4419600" cy="304800"/>
          </a:xfrm>
          <a:prstGeom prst="rect">
            <a:avLst/>
          </a:prstGeom>
          <a:solidFill>
            <a:schemeClr val="accent2"/>
          </a:solidFill>
          <a:ln w="9525">
            <a:solidFill>
              <a:schemeClr val="tx1"/>
            </a:solidFill>
            <a:miter lim="800000"/>
            <a:headEnd/>
            <a:tailEnd/>
          </a:ln>
        </p:spPr>
        <p:txBody>
          <a:bodyPr wrap="none" anchor="ctr"/>
          <a:lstStyle/>
          <a:p>
            <a:pPr>
              <a:buClrTx/>
            </a:pPr>
            <a:r>
              <a:rPr lang="en-US" sz="1800" b="0" dirty="0">
                <a:solidFill>
                  <a:schemeClr val="bg1"/>
                </a:solidFill>
              </a:rPr>
              <a:t>Data Warehousing Analytics</a:t>
            </a:r>
          </a:p>
        </p:txBody>
      </p:sp>
      <p:grpSp>
        <p:nvGrpSpPr>
          <p:cNvPr id="2" name="Group 23"/>
          <p:cNvGrpSpPr>
            <a:grpSpLocks/>
          </p:cNvGrpSpPr>
          <p:nvPr/>
        </p:nvGrpSpPr>
        <p:grpSpPr bwMode="auto">
          <a:xfrm>
            <a:off x="685800" y="1752600"/>
            <a:ext cx="6172200" cy="4419600"/>
            <a:chOff x="240" y="1344"/>
            <a:chExt cx="3888" cy="2784"/>
          </a:xfrm>
        </p:grpSpPr>
        <p:grpSp>
          <p:nvGrpSpPr>
            <p:cNvPr id="3" name="Group 21"/>
            <p:cNvGrpSpPr>
              <a:grpSpLocks/>
            </p:cNvGrpSpPr>
            <p:nvPr/>
          </p:nvGrpSpPr>
          <p:grpSpPr bwMode="auto">
            <a:xfrm>
              <a:off x="1344" y="1968"/>
              <a:ext cx="2784" cy="2112"/>
              <a:chOff x="1344" y="1968"/>
              <a:chExt cx="2784" cy="2112"/>
            </a:xfrm>
          </p:grpSpPr>
          <p:sp>
            <p:nvSpPr>
              <p:cNvPr id="13323" name="Rectangle 11"/>
              <p:cNvSpPr>
                <a:spLocks noChangeArrowheads="1"/>
              </p:cNvSpPr>
              <p:nvPr/>
            </p:nvSpPr>
            <p:spPr bwMode="auto">
              <a:xfrm>
                <a:off x="1344" y="3792"/>
                <a:ext cx="528" cy="288"/>
              </a:xfrm>
              <a:prstGeom prst="rect">
                <a:avLst/>
              </a:prstGeom>
              <a:noFill/>
              <a:ln w="28575" algn="ctr">
                <a:solidFill>
                  <a:srgbClr val="000000"/>
                </a:solidFill>
                <a:miter lim="800000"/>
                <a:headEnd/>
                <a:tailEnd/>
              </a:ln>
            </p:spPr>
            <p:txBody>
              <a:bodyPr lIns="92075" tIns="0" rIns="92075" bIns="0" anchor="ctr">
                <a:spAutoFit/>
              </a:bodyPr>
              <a:lstStyle/>
              <a:p>
                <a:endParaRPr lang="en-US" dirty="0"/>
              </a:p>
            </p:txBody>
          </p:sp>
          <p:sp>
            <p:nvSpPr>
              <p:cNvPr id="13324" name="Rectangle 12"/>
              <p:cNvSpPr>
                <a:spLocks noChangeArrowheads="1"/>
              </p:cNvSpPr>
              <p:nvPr/>
            </p:nvSpPr>
            <p:spPr bwMode="auto">
              <a:xfrm>
                <a:off x="1344" y="3408"/>
                <a:ext cx="960" cy="336"/>
              </a:xfrm>
              <a:prstGeom prst="rect">
                <a:avLst/>
              </a:prstGeom>
              <a:noFill/>
              <a:ln w="28575" algn="ctr">
                <a:solidFill>
                  <a:srgbClr val="000000"/>
                </a:solidFill>
                <a:miter lim="800000"/>
                <a:headEnd/>
                <a:tailEnd/>
              </a:ln>
            </p:spPr>
            <p:txBody>
              <a:bodyPr lIns="92075" tIns="0" rIns="92075" bIns="0" anchor="ctr">
                <a:spAutoFit/>
              </a:bodyPr>
              <a:lstStyle/>
              <a:p>
                <a:endParaRPr lang="en-US" dirty="0"/>
              </a:p>
            </p:txBody>
          </p:sp>
          <p:sp>
            <p:nvSpPr>
              <p:cNvPr id="13325" name="Rectangle 13"/>
              <p:cNvSpPr>
                <a:spLocks noChangeArrowheads="1"/>
              </p:cNvSpPr>
              <p:nvPr/>
            </p:nvSpPr>
            <p:spPr bwMode="auto">
              <a:xfrm>
                <a:off x="1344" y="2688"/>
                <a:ext cx="768" cy="336"/>
              </a:xfrm>
              <a:prstGeom prst="rect">
                <a:avLst/>
              </a:prstGeom>
              <a:noFill/>
              <a:ln w="28575" algn="ctr">
                <a:solidFill>
                  <a:srgbClr val="000000"/>
                </a:solidFill>
                <a:miter lim="800000"/>
                <a:headEnd/>
                <a:tailEnd/>
              </a:ln>
            </p:spPr>
            <p:txBody>
              <a:bodyPr lIns="92075" tIns="0" rIns="92075" bIns="0" anchor="ctr">
                <a:spAutoFit/>
              </a:bodyPr>
              <a:lstStyle/>
              <a:p>
                <a:endParaRPr lang="en-US" dirty="0"/>
              </a:p>
            </p:txBody>
          </p:sp>
          <p:sp>
            <p:nvSpPr>
              <p:cNvPr id="13326" name="Rectangle 14"/>
              <p:cNvSpPr>
                <a:spLocks noChangeArrowheads="1"/>
              </p:cNvSpPr>
              <p:nvPr/>
            </p:nvSpPr>
            <p:spPr bwMode="auto">
              <a:xfrm>
                <a:off x="1344" y="1968"/>
                <a:ext cx="2784" cy="336"/>
              </a:xfrm>
              <a:prstGeom prst="rect">
                <a:avLst/>
              </a:prstGeom>
              <a:noFill/>
              <a:ln w="28575" algn="ctr">
                <a:solidFill>
                  <a:srgbClr val="000000"/>
                </a:solidFill>
                <a:miter lim="800000"/>
                <a:headEnd/>
                <a:tailEnd/>
              </a:ln>
            </p:spPr>
            <p:txBody>
              <a:bodyPr lIns="92075" tIns="0" rIns="92075" bIns="0" anchor="ctr">
                <a:spAutoFit/>
              </a:bodyPr>
              <a:lstStyle/>
              <a:p>
                <a:endParaRPr lang="en-US" dirty="0"/>
              </a:p>
            </p:txBody>
          </p:sp>
          <p:sp>
            <p:nvSpPr>
              <p:cNvPr id="13327" name="Rectangle 18"/>
              <p:cNvSpPr>
                <a:spLocks noChangeArrowheads="1"/>
              </p:cNvSpPr>
              <p:nvPr/>
            </p:nvSpPr>
            <p:spPr bwMode="auto">
              <a:xfrm>
                <a:off x="1872" y="3792"/>
                <a:ext cx="528" cy="288"/>
              </a:xfrm>
              <a:prstGeom prst="rect">
                <a:avLst/>
              </a:prstGeom>
              <a:noFill/>
              <a:ln w="28575" algn="ctr">
                <a:solidFill>
                  <a:srgbClr val="000000"/>
                </a:solidFill>
                <a:miter lim="800000"/>
                <a:headEnd/>
                <a:tailEnd/>
              </a:ln>
            </p:spPr>
            <p:txBody>
              <a:bodyPr lIns="92075" tIns="0" rIns="92075" bIns="0" anchor="ctr">
                <a:spAutoFit/>
              </a:bodyPr>
              <a:lstStyle/>
              <a:p>
                <a:endParaRPr lang="en-US" dirty="0"/>
              </a:p>
            </p:txBody>
          </p:sp>
          <p:sp>
            <p:nvSpPr>
              <p:cNvPr id="13328" name="Rectangle 19"/>
              <p:cNvSpPr>
                <a:spLocks noChangeArrowheads="1"/>
              </p:cNvSpPr>
              <p:nvPr/>
            </p:nvSpPr>
            <p:spPr bwMode="auto">
              <a:xfrm>
                <a:off x="2400" y="3792"/>
                <a:ext cx="528" cy="288"/>
              </a:xfrm>
              <a:prstGeom prst="rect">
                <a:avLst/>
              </a:prstGeom>
              <a:noFill/>
              <a:ln w="28575" algn="ctr">
                <a:solidFill>
                  <a:srgbClr val="000000"/>
                </a:solidFill>
                <a:miter lim="800000"/>
                <a:headEnd/>
                <a:tailEnd/>
              </a:ln>
            </p:spPr>
            <p:txBody>
              <a:bodyPr lIns="92075" tIns="0" rIns="92075" bIns="0" anchor="ctr">
                <a:spAutoFit/>
              </a:bodyPr>
              <a:lstStyle/>
              <a:p>
                <a:endParaRPr lang="en-US" dirty="0"/>
              </a:p>
            </p:txBody>
          </p:sp>
          <p:sp>
            <p:nvSpPr>
              <p:cNvPr id="13329" name="Rectangle 20"/>
              <p:cNvSpPr>
                <a:spLocks noChangeArrowheads="1"/>
              </p:cNvSpPr>
              <p:nvPr/>
            </p:nvSpPr>
            <p:spPr bwMode="auto">
              <a:xfrm>
                <a:off x="2832" y="2688"/>
                <a:ext cx="768" cy="336"/>
              </a:xfrm>
              <a:prstGeom prst="rect">
                <a:avLst/>
              </a:prstGeom>
              <a:noFill/>
              <a:ln w="28575" algn="ctr">
                <a:solidFill>
                  <a:srgbClr val="000000"/>
                </a:solidFill>
                <a:miter lim="800000"/>
                <a:headEnd/>
                <a:tailEnd/>
              </a:ln>
            </p:spPr>
            <p:txBody>
              <a:bodyPr lIns="92075" tIns="0" rIns="92075" bIns="0" anchor="ctr">
                <a:spAutoFit/>
              </a:bodyPr>
              <a:lstStyle/>
              <a:p>
                <a:endParaRPr lang="en-US" dirty="0"/>
              </a:p>
            </p:txBody>
          </p:sp>
        </p:grpSp>
        <p:sp>
          <p:nvSpPr>
            <p:cNvPr id="13322" name="Rectangle 22"/>
            <p:cNvSpPr>
              <a:spLocks noChangeArrowheads="1"/>
            </p:cNvSpPr>
            <p:nvPr/>
          </p:nvSpPr>
          <p:spPr bwMode="auto">
            <a:xfrm rot="-5400000">
              <a:off x="-1056" y="2640"/>
              <a:ext cx="2784" cy="192"/>
            </a:xfrm>
            <a:prstGeom prst="rect">
              <a:avLst/>
            </a:prstGeom>
            <a:solidFill>
              <a:srgbClr val="669900"/>
            </a:solidFill>
            <a:ln w="9525">
              <a:solidFill>
                <a:schemeClr val="tx1"/>
              </a:solidFill>
              <a:miter lim="800000"/>
              <a:headEnd/>
              <a:tailEnd/>
            </a:ln>
          </p:spPr>
          <p:txBody>
            <a:bodyPr wrap="none" anchor="ctr"/>
            <a:lstStyle/>
            <a:p>
              <a:pPr>
                <a:buClrTx/>
              </a:pPr>
              <a:r>
                <a:rPr lang="en-US" sz="1800" b="0" dirty="0">
                  <a:solidFill>
                    <a:schemeClr val="bg1"/>
                  </a:solidFill>
                </a:rPr>
                <a:t>GFEBS</a:t>
              </a:r>
            </a:p>
          </p:txBody>
        </p:sp>
      </p:grpSp>
      <p:sp>
        <p:nvSpPr>
          <p:cNvPr id="23" name="Title 22"/>
          <p:cNvSpPr>
            <a:spLocks noGrp="1"/>
          </p:cNvSpPr>
          <p:nvPr>
            <p:ph type="title"/>
          </p:nvPr>
        </p:nvSpPr>
        <p:spPr/>
        <p:txBody>
          <a:bodyPr/>
          <a:lstStyle/>
          <a:p>
            <a:r>
              <a:rPr lang="en-US" dirty="0" smtClean="0"/>
              <a:t>Change Enabler:</a:t>
            </a:r>
            <a:r>
              <a:rPr lang="en-US" baseline="0" dirty="0" smtClean="0"/>
              <a:t> Enterprise Wide</a:t>
            </a:r>
            <a:endParaRPr lang="en-US" dirty="0"/>
          </a:p>
        </p:txBody>
      </p:sp>
      <p:sp>
        <p:nvSpPr>
          <p:cNvPr id="18" name="Rectangle 6"/>
          <p:cNvSpPr>
            <a:spLocks noChangeArrowheads="1"/>
          </p:cNvSpPr>
          <p:nvPr/>
        </p:nvSpPr>
        <p:spPr bwMode="auto">
          <a:xfrm>
            <a:off x="838200" y="1276290"/>
            <a:ext cx="8001000" cy="400110"/>
          </a:xfrm>
          <a:prstGeom prst="rect">
            <a:avLst/>
          </a:prstGeom>
          <a:noFill/>
          <a:ln w="9525">
            <a:noFill/>
            <a:miter lim="800000"/>
            <a:headEnd/>
            <a:tailEnd/>
          </a:ln>
        </p:spPr>
        <p:txBody>
          <a:bodyPr wrap="square" anchor="ctr">
            <a:spAutoFit/>
          </a:bodyPr>
          <a:lstStyle/>
          <a:p>
            <a:pPr>
              <a:buClrTx/>
            </a:pPr>
            <a:r>
              <a:rPr lang="en-US" sz="2000" dirty="0"/>
              <a:t>Commercial Off the Self System that Integrates All Facets of the Business</a:t>
            </a:r>
          </a:p>
        </p:txBody>
      </p:sp>
      <p:sp>
        <p:nvSpPr>
          <p:cNvPr id="1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50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srcRect l="11719" t="27083" r="12500" b="17708"/>
          <a:stretch>
            <a:fillRect/>
          </a:stretch>
        </p:blipFill>
        <p:spPr bwMode="auto">
          <a:xfrm>
            <a:off x="685800" y="2514600"/>
            <a:ext cx="7391400" cy="4038600"/>
          </a:xfrm>
          <a:prstGeom prst="rect">
            <a:avLst/>
          </a:prstGeom>
          <a:noFill/>
          <a:ln w="9525">
            <a:noFill/>
            <a:miter lim="800000"/>
            <a:headEnd/>
            <a:tailEnd/>
          </a:ln>
        </p:spPr>
      </p:pic>
      <p:sp>
        <p:nvSpPr>
          <p:cNvPr id="14339" name="Rectangle 3"/>
          <p:cNvSpPr>
            <a:spLocks noChangeArrowheads="1"/>
          </p:cNvSpPr>
          <p:nvPr/>
        </p:nvSpPr>
        <p:spPr bwMode="auto">
          <a:xfrm>
            <a:off x="838200" y="2133600"/>
            <a:ext cx="7162800" cy="304800"/>
          </a:xfrm>
          <a:prstGeom prst="rect">
            <a:avLst/>
          </a:prstGeom>
          <a:solidFill>
            <a:schemeClr val="accent2"/>
          </a:solidFill>
          <a:ln w="9525">
            <a:solidFill>
              <a:schemeClr val="tx1"/>
            </a:solidFill>
            <a:miter lim="800000"/>
            <a:headEnd/>
            <a:tailEnd/>
          </a:ln>
        </p:spPr>
        <p:txBody>
          <a:bodyPr wrap="none" anchor="ctr"/>
          <a:lstStyle/>
          <a:p>
            <a:pPr>
              <a:buClrTx/>
            </a:pPr>
            <a:r>
              <a:rPr lang="en-US" sz="1800" b="0" dirty="0">
                <a:solidFill>
                  <a:schemeClr val="bg1"/>
                </a:solidFill>
              </a:rPr>
              <a:t>End User Presentation Layer</a:t>
            </a:r>
          </a:p>
        </p:txBody>
      </p:sp>
      <p:sp>
        <p:nvSpPr>
          <p:cNvPr id="14340" name="Rectangle 4"/>
          <p:cNvSpPr>
            <a:spLocks noChangeArrowheads="1"/>
          </p:cNvSpPr>
          <p:nvPr/>
        </p:nvSpPr>
        <p:spPr bwMode="auto">
          <a:xfrm rot="5400000">
            <a:off x="6096000" y="4191000"/>
            <a:ext cx="4419600" cy="304800"/>
          </a:xfrm>
          <a:prstGeom prst="rect">
            <a:avLst/>
          </a:prstGeom>
          <a:solidFill>
            <a:schemeClr val="accent2"/>
          </a:solidFill>
          <a:ln w="9525">
            <a:solidFill>
              <a:schemeClr val="tx1"/>
            </a:solidFill>
            <a:miter lim="800000"/>
            <a:headEnd/>
            <a:tailEnd/>
          </a:ln>
        </p:spPr>
        <p:txBody>
          <a:bodyPr wrap="none" anchor="ctr"/>
          <a:lstStyle/>
          <a:p>
            <a:pPr>
              <a:buClrTx/>
            </a:pPr>
            <a:r>
              <a:rPr lang="en-US" sz="1800" b="0" dirty="0">
                <a:solidFill>
                  <a:schemeClr val="bg1"/>
                </a:solidFill>
              </a:rPr>
              <a:t>Data Warehousing Analytics</a:t>
            </a:r>
          </a:p>
        </p:txBody>
      </p:sp>
      <p:sp>
        <p:nvSpPr>
          <p:cNvPr id="14341" name="Rectangle 6"/>
          <p:cNvSpPr>
            <a:spLocks noChangeArrowheads="1"/>
          </p:cNvSpPr>
          <p:nvPr/>
        </p:nvSpPr>
        <p:spPr bwMode="auto">
          <a:xfrm>
            <a:off x="0" y="4648200"/>
            <a:ext cx="9144000" cy="838200"/>
          </a:xfrm>
          <a:prstGeom prst="rect">
            <a:avLst/>
          </a:prstGeom>
          <a:solidFill>
            <a:schemeClr val="bg1"/>
          </a:solidFill>
          <a:ln w="9525">
            <a:noFill/>
            <a:miter lim="800000"/>
            <a:headEnd/>
            <a:tailEnd/>
          </a:ln>
        </p:spPr>
        <p:txBody>
          <a:bodyPr wrap="none" anchor="ctr"/>
          <a:lstStyle/>
          <a:p>
            <a:endParaRPr lang="en-US" dirty="0"/>
          </a:p>
        </p:txBody>
      </p:sp>
      <p:grpSp>
        <p:nvGrpSpPr>
          <p:cNvPr id="2" name="Group 7"/>
          <p:cNvGrpSpPr>
            <a:grpSpLocks/>
          </p:cNvGrpSpPr>
          <p:nvPr/>
        </p:nvGrpSpPr>
        <p:grpSpPr bwMode="auto">
          <a:xfrm>
            <a:off x="76200" y="4090988"/>
            <a:ext cx="8915400" cy="2614612"/>
            <a:chOff x="0" y="2673"/>
            <a:chExt cx="5760" cy="1647"/>
          </a:xfrm>
        </p:grpSpPr>
        <p:sp>
          <p:nvSpPr>
            <p:cNvPr id="14352" name="AutoShape 8"/>
            <p:cNvSpPr>
              <a:spLocks noChangeArrowheads="1"/>
            </p:cNvSpPr>
            <p:nvPr/>
          </p:nvSpPr>
          <p:spPr bwMode="auto">
            <a:xfrm>
              <a:off x="0" y="2673"/>
              <a:ext cx="5760" cy="1647"/>
            </a:xfrm>
            <a:prstGeom prst="wedgeRectCallout">
              <a:avLst>
                <a:gd name="adj1" fmla="val -31060"/>
                <a:gd name="adj2" fmla="val -79389"/>
              </a:avLst>
            </a:prstGeom>
            <a:solidFill>
              <a:schemeClr val="bg1"/>
            </a:solidFill>
            <a:ln w="9525">
              <a:solidFill>
                <a:schemeClr val="tx1"/>
              </a:solidFill>
              <a:miter lim="800000"/>
              <a:headEnd/>
              <a:tailEnd/>
            </a:ln>
          </p:spPr>
          <p:txBody>
            <a:bodyPr/>
            <a:lstStyle/>
            <a:p>
              <a:pPr>
                <a:buClrTx/>
              </a:pPr>
              <a:endParaRPr lang="en-US" sz="3600" b="0" dirty="0"/>
            </a:p>
          </p:txBody>
        </p:sp>
        <p:pic>
          <p:nvPicPr>
            <p:cNvPr id="14353" name="Picture 9"/>
            <p:cNvPicPr>
              <a:picLocks noChangeAspect="1" noChangeArrowheads="1"/>
            </p:cNvPicPr>
            <p:nvPr/>
          </p:nvPicPr>
          <p:blipFill>
            <a:blip r:embed="rId3" cstate="print"/>
            <a:srcRect l="11719" t="33934" r="12500" b="57544"/>
            <a:stretch>
              <a:fillRect/>
            </a:stretch>
          </p:blipFill>
          <p:spPr bwMode="auto">
            <a:xfrm>
              <a:off x="0" y="3360"/>
              <a:ext cx="5664" cy="480"/>
            </a:xfrm>
            <a:prstGeom prst="rect">
              <a:avLst/>
            </a:prstGeom>
            <a:noFill/>
            <a:ln w="9525">
              <a:noFill/>
              <a:miter lim="800000"/>
              <a:headEnd/>
              <a:tailEnd/>
            </a:ln>
          </p:spPr>
        </p:pic>
        <p:sp>
          <p:nvSpPr>
            <p:cNvPr id="14354" name="Rectangle 10"/>
            <p:cNvSpPr>
              <a:spLocks noChangeArrowheads="1"/>
            </p:cNvSpPr>
            <p:nvPr/>
          </p:nvSpPr>
          <p:spPr bwMode="auto">
            <a:xfrm>
              <a:off x="0" y="2979"/>
              <a:ext cx="5760" cy="228"/>
            </a:xfrm>
            <a:prstGeom prst="rect">
              <a:avLst/>
            </a:prstGeom>
            <a:solidFill>
              <a:schemeClr val="accent2"/>
            </a:solidFill>
            <a:ln w="9525">
              <a:solidFill>
                <a:schemeClr val="tx1"/>
              </a:solidFill>
              <a:miter lim="800000"/>
              <a:headEnd/>
              <a:tailEnd/>
            </a:ln>
          </p:spPr>
          <p:txBody>
            <a:bodyPr wrap="none" anchor="ctr"/>
            <a:lstStyle/>
            <a:p>
              <a:pPr>
                <a:buClrTx/>
              </a:pPr>
              <a:r>
                <a:rPr lang="en-US" sz="2000" b="0" dirty="0">
                  <a:solidFill>
                    <a:schemeClr val="bg1"/>
                  </a:solidFill>
                </a:rPr>
                <a:t>End User Presentation Layer</a:t>
              </a:r>
            </a:p>
          </p:txBody>
        </p:sp>
        <p:sp>
          <p:nvSpPr>
            <p:cNvPr id="14355" name="Line 11"/>
            <p:cNvSpPr>
              <a:spLocks noChangeShapeType="1"/>
            </p:cNvSpPr>
            <p:nvPr/>
          </p:nvSpPr>
          <p:spPr bwMode="auto">
            <a:xfrm>
              <a:off x="0" y="3361"/>
              <a:ext cx="5568" cy="0"/>
            </a:xfrm>
            <a:prstGeom prst="line">
              <a:avLst/>
            </a:prstGeom>
            <a:noFill/>
            <a:ln w="76200">
              <a:solidFill>
                <a:schemeClr val="tx1"/>
              </a:solidFill>
              <a:round/>
              <a:headEnd/>
              <a:tailEnd type="triangle" w="med" len="med"/>
            </a:ln>
          </p:spPr>
          <p:txBody>
            <a:bodyPr/>
            <a:lstStyle/>
            <a:p>
              <a:endParaRPr lang="en-US" dirty="0"/>
            </a:p>
          </p:txBody>
        </p:sp>
      </p:grpSp>
      <p:sp>
        <p:nvSpPr>
          <p:cNvPr id="14343" name="Rectangle 12"/>
          <p:cNvSpPr>
            <a:spLocks noChangeArrowheads="1"/>
          </p:cNvSpPr>
          <p:nvPr/>
        </p:nvSpPr>
        <p:spPr bwMode="auto">
          <a:xfrm>
            <a:off x="1219200" y="228600"/>
            <a:ext cx="7239000" cy="461665"/>
          </a:xfrm>
          <a:prstGeom prst="rect">
            <a:avLst/>
          </a:prstGeom>
          <a:noFill/>
          <a:ln w="76200" cmpd="tri" algn="ctr">
            <a:noFill/>
            <a:miter lim="800000"/>
            <a:headEnd/>
            <a:tailEnd/>
          </a:ln>
        </p:spPr>
        <p:txBody>
          <a:bodyPr wrap="square" lIns="92075" tIns="0" rIns="92075" bIns="0">
            <a:spAutoFit/>
          </a:bodyPr>
          <a:lstStyle/>
          <a:p>
            <a:r>
              <a:rPr lang="en-US" sz="3000" b="1" dirty="0">
                <a:latin typeface="+mj-lt"/>
              </a:rPr>
              <a:t>Enterprise Resource Planning (ERP)</a:t>
            </a:r>
          </a:p>
        </p:txBody>
      </p:sp>
      <p:grpSp>
        <p:nvGrpSpPr>
          <p:cNvPr id="3" name="Group 13"/>
          <p:cNvGrpSpPr>
            <a:grpSpLocks/>
          </p:cNvGrpSpPr>
          <p:nvPr/>
        </p:nvGrpSpPr>
        <p:grpSpPr bwMode="auto">
          <a:xfrm>
            <a:off x="230188" y="5819775"/>
            <a:ext cx="8532812" cy="863600"/>
            <a:chOff x="145" y="3666"/>
            <a:chExt cx="5375" cy="544"/>
          </a:xfrm>
        </p:grpSpPr>
        <p:sp>
          <p:nvSpPr>
            <p:cNvPr id="14350" name="Rectangle 14"/>
            <p:cNvSpPr>
              <a:spLocks noChangeArrowheads="1"/>
            </p:cNvSpPr>
            <p:nvPr/>
          </p:nvSpPr>
          <p:spPr bwMode="auto">
            <a:xfrm>
              <a:off x="1152" y="3845"/>
              <a:ext cx="4368" cy="181"/>
            </a:xfrm>
            <a:prstGeom prst="rect">
              <a:avLst/>
            </a:prstGeom>
            <a:solidFill>
              <a:srgbClr val="CC0000"/>
            </a:solidFill>
            <a:ln w="12700" algn="ctr">
              <a:solidFill>
                <a:schemeClr val="bg1"/>
              </a:solidFill>
              <a:miter lim="800000"/>
              <a:headEnd/>
              <a:tailEnd/>
            </a:ln>
          </p:spPr>
          <p:txBody>
            <a:bodyPr lIns="92075" tIns="0" rIns="92075" bIns="0" anchor="ctr">
              <a:spAutoFit/>
            </a:bodyPr>
            <a:lstStyle/>
            <a:p>
              <a:r>
                <a:rPr lang="en-US" sz="1800" b="0" dirty="0">
                  <a:solidFill>
                    <a:schemeClr val="bg1"/>
                  </a:solidFill>
                  <a:latin typeface="Tahoma" pitchFamily="34" charset="0"/>
                </a:rPr>
                <a:t>Budget Accounting</a:t>
              </a:r>
            </a:p>
          </p:txBody>
        </p:sp>
        <p:sp>
          <p:nvSpPr>
            <p:cNvPr id="14351" name="AutoShape 15"/>
            <p:cNvSpPr>
              <a:spLocks noChangeArrowheads="1"/>
            </p:cNvSpPr>
            <p:nvPr/>
          </p:nvSpPr>
          <p:spPr bwMode="auto">
            <a:xfrm>
              <a:off x="145" y="3666"/>
              <a:ext cx="911" cy="544"/>
            </a:xfrm>
            <a:custGeom>
              <a:avLst/>
              <a:gdLst>
                <a:gd name="T0" fmla="*/ 683 w 21600"/>
                <a:gd name="T1" fmla="*/ 0 h 21600"/>
                <a:gd name="T2" fmla="*/ 0 w 21600"/>
                <a:gd name="T3" fmla="*/ 272 h 21600"/>
                <a:gd name="T4" fmla="*/ 683 w 21600"/>
                <a:gd name="T5" fmla="*/ 544 h 21600"/>
                <a:gd name="T6" fmla="*/ 911 w 21600"/>
                <a:gd name="T7" fmla="*/ 272 h 21600"/>
                <a:gd name="T8" fmla="*/ 17694720 60000 65536"/>
                <a:gd name="T9" fmla="*/ 11796480 60000 65536"/>
                <a:gd name="T10" fmla="*/ 5898240 60000 65536"/>
                <a:gd name="T11" fmla="*/ 0 60000 65536"/>
                <a:gd name="T12" fmla="*/ 3367 w 21600"/>
                <a:gd name="T13" fmla="*/ 5400 h 21600"/>
                <a:gd name="T14" fmla="*/ 18897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00"/>
            </a:solidFill>
            <a:ln w="12700" algn="ctr">
              <a:solidFill>
                <a:schemeClr val="tx1"/>
              </a:solidFill>
              <a:miter lim="800000"/>
              <a:headEnd/>
              <a:tailEnd/>
            </a:ln>
          </p:spPr>
          <p:txBody>
            <a:bodyPr lIns="92075" tIns="0" rIns="92075" bIns="0" anchor="ctr">
              <a:spAutoFit/>
            </a:bodyPr>
            <a:lstStyle/>
            <a:p>
              <a:r>
                <a:rPr lang="en-US" sz="1400" dirty="0">
                  <a:solidFill>
                    <a:schemeClr val="bg1"/>
                  </a:solidFill>
                </a:rPr>
                <a:t>Public Sector</a:t>
              </a:r>
            </a:p>
          </p:txBody>
        </p:sp>
      </p:grpSp>
      <p:sp>
        <p:nvSpPr>
          <p:cNvPr id="14345" name="Rectangle 16"/>
          <p:cNvSpPr>
            <a:spLocks noChangeArrowheads="1"/>
          </p:cNvSpPr>
          <p:nvPr/>
        </p:nvSpPr>
        <p:spPr bwMode="auto">
          <a:xfrm>
            <a:off x="700088" y="1296988"/>
            <a:ext cx="7685087" cy="641350"/>
          </a:xfrm>
          <a:prstGeom prst="rect">
            <a:avLst/>
          </a:prstGeom>
          <a:noFill/>
          <a:ln w="9525">
            <a:noFill/>
            <a:miter lim="800000"/>
            <a:headEnd/>
            <a:tailEnd/>
          </a:ln>
        </p:spPr>
        <p:txBody>
          <a:bodyPr anchor="ctr">
            <a:spAutoFit/>
          </a:bodyPr>
          <a:lstStyle/>
          <a:p>
            <a:pPr>
              <a:buClrTx/>
              <a:buFontTx/>
              <a:buChar char="•"/>
            </a:pPr>
            <a:r>
              <a:rPr lang="en-US" sz="1800" dirty="0"/>
              <a:t> ERP Functionality Integrates Management Accounting (Cost Management) with the Financial &amp; Budget Accounting   </a:t>
            </a:r>
          </a:p>
        </p:txBody>
      </p:sp>
      <p:grpSp>
        <p:nvGrpSpPr>
          <p:cNvPr id="4" name="Group 20"/>
          <p:cNvGrpSpPr>
            <a:grpSpLocks/>
          </p:cNvGrpSpPr>
          <p:nvPr/>
        </p:nvGrpSpPr>
        <p:grpSpPr bwMode="auto">
          <a:xfrm>
            <a:off x="4648200" y="2590800"/>
            <a:ext cx="4114800" cy="1277938"/>
            <a:chOff x="3168" y="1488"/>
            <a:chExt cx="2845" cy="961"/>
          </a:xfrm>
        </p:grpSpPr>
        <p:sp>
          <p:nvSpPr>
            <p:cNvPr id="14348" name="AutoShape 18"/>
            <p:cNvSpPr>
              <a:spLocks noChangeArrowheads="1"/>
            </p:cNvSpPr>
            <p:nvPr/>
          </p:nvSpPr>
          <p:spPr bwMode="auto">
            <a:xfrm>
              <a:off x="3192" y="1488"/>
              <a:ext cx="2798" cy="915"/>
            </a:xfrm>
            <a:prstGeom prst="wedgeRectCallout">
              <a:avLst>
                <a:gd name="adj1" fmla="val -24694"/>
                <a:gd name="adj2" fmla="val 160491"/>
              </a:avLst>
            </a:prstGeom>
            <a:solidFill>
              <a:schemeClr val="bg1"/>
            </a:solidFill>
            <a:ln w="9525">
              <a:solidFill>
                <a:schemeClr val="tx1"/>
              </a:solidFill>
              <a:miter lim="800000"/>
              <a:headEnd/>
              <a:tailEnd/>
            </a:ln>
          </p:spPr>
          <p:txBody>
            <a:bodyPr/>
            <a:lstStyle/>
            <a:p>
              <a:pPr>
                <a:buClrTx/>
              </a:pPr>
              <a:endParaRPr lang="en-US" sz="3600" b="0" dirty="0"/>
            </a:p>
          </p:txBody>
        </p:sp>
        <p:sp>
          <p:nvSpPr>
            <p:cNvPr id="1619987" name="Text Box 19"/>
            <p:cNvSpPr txBox="1">
              <a:spLocks noChangeArrowheads="1"/>
            </p:cNvSpPr>
            <p:nvPr/>
          </p:nvSpPr>
          <p:spPr bwMode="auto">
            <a:xfrm>
              <a:off x="3168" y="1556"/>
              <a:ext cx="2845" cy="893"/>
            </a:xfrm>
            <a:prstGeom prst="rect">
              <a:avLst/>
            </a:prstGeom>
            <a:noFill/>
            <a:ln w="9525">
              <a:noFill/>
              <a:miter lim="800000"/>
              <a:headEnd/>
              <a:tailEnd/>
            </a:ln>
            <a:effectLst/>
          </p:spPr>
          <p:txBody>
            <a:bodyPr>
              <a:spAutoFit/>
            </a:bodyPr>
            <a:lstStyle/>
            <a:p>
              <a:pPr>
                <a:buClrTx/>
                <a:defRPr/>
              </a:pPr>
              <a:r>
                <a:rPr lang="en-US" sz="2400" dirty="0">
                  <a:effectLst>
                    <a:outerShdw blurRad="38100" dist="38100" dir="2700000" algn="tl">
                      <a:srgbClr val="C0C0C0"/>
                    </a:outerShdw>
                  </a:effectLst>
                </a:rPr>
                <a:t>Cost Management</a:t>
              </a:r>
            </a:p>
            <a:p>
              <a:pPr>
                <a:buClrTx/>
                <a:defRPr/>
              </a:pPr>
              <a:r>
                <a:rPr lang="en-US" sz="2400" dirty="0">
                  <a:effectLst>
                    <a:outerShdw blurRad="38100" dist="38100" dir="2700000" algn="tl">
                      <a:srgbClr val="C0C0C0"/>
                    </a:outerShdw>
                  </a:effectLst>
                </a:rPr>
                <a:t>Integrated with Finance &amp; Budget Accounting</a:t>
              </a:r>
            </a:p>
          </p:txBody>
        </p:sp>
      </p:grpSp>
      <p:sp>
        <p:nvSpPr>
          <p:cNvPr id="22" name="Slide Number Placeholder 21"/>
          <p:cNvSpPr>
            <a:spLocks noGrp="1"/>
          </p:cNvSpPr>
          <p:nvPr>
            <p:ph type="sldNum" sz="quarter" idx="10"/>
          </p:nvPr>
        </p:nvSpPr>
        <p:spPr/>
        <p:txBody>
          <a:bodyPr/>
          <a:lstStyle/>
          <a:p>
            <a:fld id="{60FF9E19-3E78-400D-AF0B-C2BF9D58FC23}" type="slidenum">
              <a:rPr lang="en-US" smtClean="0"/>
              <a:pPr/>
              <a:t>51</a:t>
            </a:fld>
            <a:endParaRPr lang="en-US" dirty="0"/>
          </a:p>
        </p:txBody>
      </p:sp>
      <p:sp>
        <p:nvSpPr>
          <p:cNvPr id="23" name="Footer Placeholder 22"/>
          <p:cNvSpPr>
            <a:spLocks noGrp="1"/>
          </p:cNvSpPr>
          <p:nvPr>
            <p:ph type="ftr" sz="quarter" idx="11"/>
          </p:nvPr>
        </p:nvSpPr>
        <p:spPr>
          <a:xfrm>
            <a:off x="0" y="6324600"/>
            <a:ext cx="2895600" cy="365125"/>
          </a:xfrm>
        </p:spPr>
        <p:txBody>
          <a:bodyPr/>
          <a:lstStyle/>
          <a:p>
            <a:r>
              <a:rPr lang="en-US" b="0" dirty="0" smtClean="0"/>
              <a:t>S2L1_p</a:t>
            </a:r>
            <a:endParaRPr lang="en-US" dirty="0" smtClean="0"/>
          </a:p>
        </p:txBody>
      </p:sp>
      <p:sp>
        <p:nvSpPr>
          <p:cNvPr id="21" name="Slide Number Placeholder 12"/>
          <p:cNvSpPr txBox="1">
            <a:spLocks/>
          </p:cNvSpPr>
          <p:nvPr/>
        </p:nvSpPr>
        <p:spPr>
          <a:xfrm>
            <a:off x="6553200" y="6400800"/>
            <a:ext cx="2133600" cy="365125"/>
          </a:xfrm>
          <a:prstGeom prst="rect">
            <a:avLst/>
          </a:prstGeom>
        </p:spPr>
        <p:txBody>
          <a:bodyPr vert="horz" lIns="91440" tIns="45720" rIns="91440" bIns="45720" rtlCol="0" anchor="ct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1" i="0" u="none" strike="noStrike" kern="1200" cap="none" spc="0" normalizeH="0" baseline="0" noProof="0" smtClean="0">
                <a:ln>
                  <a:noFill/>
                </a:ln>
                <a:solidFill>
                  <a:schemeClr val="tx1">
                    <a:tint val="75000"/>
                  </a:schemeClr>
                </a:solidFill>
                <a:effectLst/>
                <a:uLnTx/>
                <a:uFillTx/>
                <a:latin typeface="+mn-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sz="1200" b="1" i="0" u="none" strike="noStrike" kern="1200" cap="none" spc="0" normalizeH="0" baseline="0" noProof="0" dirty="0">
              <a:ln>
                <a:noFill/>
              </a:ln>
              <a:solidFill>
                <a:schemeClr val="tx1">
                  <a:tint val="75000"/>
                </a:schemeClr>
              </a:solidFill>
              <a:effectLst/>
              <a:uLnTx/>
              <a:uFillTx/>
              <a:latin typeface="+mn-lt"/>
              <a:ea typeface="+mn-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0-#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1282700" y="228600"/>
            <a:ext cx="6635750" cy="808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t>Enhanced Ability to Capture Cost</a:t>
            </a:r>
            <a:r>
              <a:rPr lang="en-US" sz="3200" b="0" dirty="0" smtClean="0"/>
              <a:t> </a:t>
            </a:r>
          </a:p>
        </p:txBody>
      </p:sp>
      <p:grpSp>
        <p:nvGrpSpPr>
          <p:cNvPr id="2" name="Group 221"/>
          <p:cNvGrpSpPr>
            <a:grpSpLocks/>
          </p:cNvGrpSpPr>
          <p:nvPr/>
        </p:nvGrpSpPr>
        <p:grpSpPr bwMode="auto">
          <a:xfrm>
            <a:off x="68263" y="1379538"/>
            <a:ext cx="9051925" cy="5292725"/>
            <a:chOff x="43" y="869"/>
            <a:chExt cx="5702" cy="3334"/>
          </a:xfrm>
        </p:grpSpPr>
        <p:sp>
          <p:nvSpPr>
            <p:cNvPr id="9219" name="AutoShape 3"/>
            <p:cNvSpPr>
              <a:spLocks/>
            </p:cNvSpPr>
            <p:nvPr/>
          </p:nvSpPr>
          <p:spPr bwMode="auto">
            <a:xfrm rot="5400000">
              <a:off x="3026" y="750"/>
              <a:ext cx="704" cy="4517"/>
            </a:xfrm>
            <a:prstGeom prst="rightBrace">
              <a:avLst>
                <a:gd name="adj1" fmla="val 53468"/>
                <a:gd name="adj2" fmla="val 50000"/>
              </a:avLst>
            </a:prstGeom>
            <a:noFill/>
            <a:ln w="38100">
              <a:solidFill>
                <a:schemeClr val="tx1"/>
              </a:solidFill>
              <a:round/>
              <a:headEnd/>
              <a:tailEnd/>
            </a:ln>
          </p:spPr>
          <p:txBody>
            <a:bodyPr wrap="none" anchor="ctr"/>
            <a:lstStyle/>
            <a:p>
              <a:endParaRPr lang="en-US" dirty="0"/>
            </a:p>
          </p:txBody>
        </p:sp>
        <p:sp>
          <p:nvSpPr>
            <p:cNvPr id="9220" name="Text Box 4"/>
            <p:cNvSpPr txBox="1">
              <a:spLocks noChangeArrowheads="1"/>
            </p:cNvSpPr>
            <p:nvPr/>
          </p:nvSpPr>
          <p:spPr bwMode="auto">
            <a:xfrm>
              <a:off x="2631" y="3295"/>
              <a:ext cx="1600" cy="839"/>
            </a:xfrm>
            <a:prstGeom prst="rect">
              <a:avLst/>
            </a:prstGeom>
            <a:noFill/>
            <a:ln w="9525" algn="ctr">
              <a:noFill/>
              <a:miter lim="800000"/>
              <a:headEnd/>
              <a:tailEnd/>
            </a:ln>
          </p:spPr>
          <p:txBody>
            <a:bodyPr wrap="none">
              <a:spAutoFit/>
            </a:bodyPr>
            <a:lstStyle/>
            <a:p>
              <a:pPr algn="l" eaLnBrk="0" hangingPunct="0">
                <a:lnSpc>
                  <a:spcPct val="110000"/>
                </a:lnSpc>
                <a:buClrTx/>
              </a:pPr>
              <a:r>
                <a:rPr lang="en-US" sz="2000" dirty="0">
                  <a:ea typeface="ＭＳ Ｐゴシック" pitchFamily="34" charset="-128"/>
                </a:rPr>
                <a:t>Customer / Product</a:t>
              </a:r>
            </a:p>
            <a:p>
              <a:pPr algn="l" eaLnBrk="0" hangingPunct="0">
                <a:lnSpc>
                  <a:spcPct val="110000"/>
                </a:lnSpc>
                <a:buClrTx/>
                <a:buFontTx/>
                <a:buChar char="•"/>
              </a:pPr>
              <a:r>
                <a:rPr lang="en-US" sz="1800" dirty="0">
                  <a:ea typeface="ＭＳ Ｐゴシック" pitchFamily="34" charset="-128"/>
                </a:rPr>
                <a:t> Brigade        </a:t>
              </a:r>
            </a:p>
            <a:p>
              <a:pPr algn="l" eaLnBrk="0" hangingPunct="0">
                <a:lnSpc>
                  <a:spcPct val="110000"/>
                </a:lnSpc>
                <a:buClrTx/>
                <a:buFontTx/>
                <a:buChar char="•"/>
              </a:pPr>
              <a:r>
                <a:rPr lang="en-US" sz="1800" dirty="0">
                  <a:ea typeface="ＭＳ Ｐゴシック" pitchFamily="34" charset="-128"/>
                </a:rPr>
                <a:t> Tenant</a:t>
              </a:r>
            </a:p>
            <a:p>
              <a:pPr algn="l" eaLnBrk="0" hangingPunct="0">
                <a:lnSpc>
                  <a:spcPct val="110000"/>
                </a:lnSpc>
                <a:buClrTx/>
                <a:buFontTx/>
                <a:buChar char="•"/>
              </a:pPr>
              <a:r>
                <a:rPr lang="en-US" sz="1800" dirty="0">
                  <a:ea typeface="ＭＳ Ｐゴシック" pitchFamily="34" charset="-128"/>
                </a:rPr>
                <a:t> Command</a:t>
              </a:r>
            </a:p>
          </p:txBody>
        </p:sp>
        <p:sp>
          <p:nvSpPr>
            <p:cNvPr id="9221" name="Text Box 5"/>
            <p:cNvSpPr txBox="1">
              <a:spLocks noChangeArrowheads="1"/>
            </p:cNvSpPr>
            <p:nvPr/>
          </p:nvSpPr>
          <p:spPr bwMode="auto">
            <a:xfrm>
              <a:off x="2005" y="2688"/>
              <a:ext cx="2798" cy="250"/>
            </a:xfrm>
            <a:prstGeom prst="rect">
              <a:avLst/>
            </a:prstGeom>
            <a:noFill/>
            <a:ln w="9525" algn="ctr">
              <a:noFill/>
              <a:miter lim="800000"/>
              <a:headEnd/>
              <a:tailEnd/>
            </a:ln>
          </p:spPr>
          <p:txBody>
            <a:bodyPr wrap="none">
              <a:spAutoFit/>
            </a:bodyPr>
            <a:lstStyle/>
            <a:p>
              <a:pPr eaLnBrk="0" hangingPunct="0">
                <a:buClrTx/>
              </a:pPr>
              <a:r>
                <a:rPr lang="en-US" sz="2000" dirty="0">
                  <a:ea typeface="ＭＳ Ｐゴシック" pitchFamily="34" charset="-128"/>
                </a:rPr>
                <a:t>Cost assigned Directly or Indirectly</a:t>
              </a:r>
            </a:p>
          </p:txBody>
        </p:sp>
        <p:sp>
          <p:nvSpPr>
            <p:cNvPr id="9222" name="Text Box 6"/>
            <p:cNvSpPr txBox="1">
              <a:spLocks noChangeArrowheads="1"/>
            </p:cNvSpPr>
            <p:nvPr/>
          </p:nvSpPr>
          <p:spPr bwMode="auto">
            <a:xfrm>
              <a:off x="3566" y="3487"/>
              <a:ext cx="1318" cy="628"/>
            </a:xfrm>
            <a:prstGeom prst="rect">
              <a:avLst/>
            </a:prstGeom>
            <a:noFill/>
            <a:ln w="9525" algn="ctr">
              <a:noFill/>
              <a:miter lim="800000"/>
              <a:headEnd/>
              <a:tailEnd/>
            </a:ln>
          </p:spPr>
          <p:txBody>
            <a:bodyPr wrap="none">
              <a:spAutoFit/>
            </a:bodyPr>
            <a:lstStyle/>
            <a:p>
              <a:pPr algn="l" eaLnBrk="0" hangingPunct="0">
                <a:lnSpc>
                  <a:spcPct val="110000"/>
                </a:lnSpc>
                <a:buClrTx/>
                <a:buFontTx/>
                <a:buChar char="•"/>
              </a:pPr>
              <a:r>
                <a:rPr lang="en-US" sz="1800" dirty="0">
                  <a:ea typeface="ＭＳ Ｐゴシック" pitchFamily="34" charset="-128"/>
                </a:rPr>
                <a:t> Weapon System</a:t>
              </a:r>
            </a:p>
            <a:p>
              <a:pPr algn="l" eaLnBrk="0" hangingPunct="0">
                <a:lnSpc>
                  <a:spcPct val="110000"/>
                </a:lnSpc>
                <a:buClrTx/>
                <a:buFontTx/>
                <a:buChar char="•"/>
              </a:pPr>
              <a:r>
                <a:rPr lang="en-US" sz="1800" dirty="0">
                  <a:ea typeface="ＭＳ Ｐゴシック" pitchFamily="34" charset="-128"/>
                </a:rPr>
                <a:t> PEO / PM</a:t>
              </a:r>
            </a:p>
            <a:p>
              <a:pPr algn="l" eaLnBrk="0" hangingPunct="0">
                <a:lnSpc>
                  <a:spcPct val="110000"/>
                </a:lnSpc>
                <a:buClrTx/>
                <a:buFontTx/>
                <a:buChar char="•"/>
              </a:pPr>
              <a:r>
                <a:rPr lang="en-US" sz="1800" dirty="0">
                  <a:ea typeface="ＭＳ Ｐゴシック" pitchFamily="34" charset="-128"/>
                </a:rPr>
                <a:t> Course</a:t>
              </a:r>
            </a:p>
          </p:txBody>
        </p:sp>
        <p:sp>
          <p:nvSpPr>
            <p:cNvPr id="9224" name="AutoShape 8"/>
            <p:cNvSpPr>
              <a:spLocks noChangeAspect="1" noChangeArrowheads="1" noTextEdit="1"/>
            </p:cNvSpPr>
            <p:nvPr/>
          </p:nvSpPr>
          <p:spPr bwMode="auto">
            <a:xfrm>
              <a:off x="47" y="873"/>
              <a:ext cx="5695" cy="1709"/>
            </a:xfrm>
            <a:prstGeom prst="rect">
              <a:avLst/>
            </a:prstGeom>
            <a:noFill/>
            <a:ln w="9525">
              <a:noFill/>
              <a:miter lim="800000"/>
              <a:headEnd/>
              <a:tailEnd/>
            </a:ln>
          </p:spPr>
          <p:txBody>
            <a:bodyPr/>
            <a:lstStyle/>
            <a:p>
              <a:endParaRPr lang="en-US" dirty="0"/>
            </a:p>
          </p:txBody>
        </p:sp>
        <p:sp>
          <p:nvSpPr>
            <p:cNvPr id="9225" name="Rectangle 9"/>
            <p:cNvSpPr>
              <a:spLocks noChangeArrowheads="1"/>
            </p:cNvSpPr>
            <p:nvPr/>
          </p:nvSpPr>
          <p:spPr bwMode="auto">
            <a:xfrm>
              <a:off x="51" y="877"/>
              <a:ext cx="1067" cy="1701"/>
            </a:xfrm>
            <a:prstGeom prst="rect">
              <a:avLst/>
            </a:prstGeom>
            <a:solidFill>
              <a:srgbClr val="FFFF99"/>
            </a:solidFill>
            <a:ln w="9525">
              <a:noFill/>
              <a:miter lim="800000"/>
              <a:headEnd/>
              <a:tailEnd/>
            </a:ln>
          </p:spPr>
          <p:txBody>
            <a:bodyPr/>
            <a:lstStyle/>
            <a:p>
              <a:endParaRPr lang="en-US" dirty="0"/>
            </a:p>
          </p:txBody>
        </p:sp>
        <p:sp>
          <p:nvSpPr>
            <p:cNvPr id="9226" name="Rectangle 10"/>
            <p:cNvSpPr>
              <a:spLocks noChangeArrowheads="1"/>
            </p:cNvSpPr>
            <p:nvPr/>
          </p:nvSpPr>
          <p:spPr bwMode="auto">
            <a:xfrm>
              <a:off x="167" y="1063"/>
              <a:ext cx="790" cy="154"/>
            </a:xfrm>
            <a:prstGeom prst="rect">
              <a:avLst/>
            </a:prstGeom>
            <a:noFill/>
            <a:ln w="9525">
              <a:noFill/>
              <a:miter lim="800000"/>
              <a:headEnd/>
              <a:tailEnd/>
            </a:ln>
          </p:spPr>
          <p:txBody>
            <a:bodyPr wrap="none" lIns="0" tIns="0" rIns="0" bIns="0">
              <a:spAutoFit/>
            </a:bodyPr>
            <a:lstStyle/>
            <a:p>
              <a:pPr algn="l">
                <a:buClrTx/>
              </a:pPr>
              <a:r>
                <a:rPr lang="en-US" sz="1600" dirty="0">
                  <a:solidFill>
                    <a:srgbClr val="000000"/>
                  </a:solidFill>
                </a:rPr>
                <a:t>Cost Objects</a:t>
              </a:r>
              <a:endParaRPr lang="en-US" sz="1800" dirty="0"/>
            </a:p>
          </p:txBody>
        </p:sp>
        <p:sp>
          <p:nvSpPr>
            <p:cNvPr id="9227" name="Rectangle 11"/>
            <p:cNvSpPr>
              <a:spLocks noChangeArrowheads="1"/>
            </p:cNvSpPr>
            <p:nvPr/>
          </p:nvSpPr>
          <p:spPr bwMode="auto">
            <a:xfrm>
              <a:off x="1161" y="1008"/>
              <a:ext cx="701"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Organizational </a:t>
              </a:r>
              <a:endParaRPr lang="en-US" sz="1800" b="0" dirty="0"/>
            </a:p>
          </p:txBody>
        </p:sp>
        <p:sp>
          <p:nvSpPr>
            <p:cNvPr id="9228" name="Rectangle 12"/>
            <p:cNvSpPr>
              <a:spLocks noChangeArrowheads="1"/>
            </p:cNvSpPr>
            <p:nvPr/>
          </p:nvSpPr>
          <p:spPr bwMode="auto">
            <a:xfrm>
              <a:off x="1329" y="1138"/>
              <a:ext cx="341"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Entities</a:t>
              </a:r>
              <a:endParaRPr lang="en-US" sz="1800" b="0" dirty="0"/>
            </a:p>
          </p:txBody>
        </p:sp>
        <p:sp>
          <p:nvSpPr>
            <p:cNvPr id="9229" name="Rectangle 13"/>
            <p:cNvSpPr>
              <a:spLocks noChangeArrowheads="1"/>
            </p:cNvSpPr>
            <p:nvPr/>
          </p:nvSpPr>
          <p:spPr bwMode="auto">
            <a:xfrm>
              <a:off x="2006" y="1008"/>
              <a:ext cx="724"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Real Property / </a:t>
              </a:r>
              <a:endParaRPr lang="en-US" sz="1800" b="0" dirty="0"/>
            </a:p>
          </p:txBody>
        </p:sp>
        <p:sp>
          <p:nvSpPr>
            <p:cNvPr id="9230" name="Rectangle 14"/>
            <p:cNvSpPr>
              <a:spLocks noChangeArrowheads="1"/>
            </p:cNvSpPr>
            <p:nvPr/>
          </p:nvSpPr>
          <p:spPr bwMode="auto">
            <a:xfrm>
              <a:off x="2106" y="1138"/>
              <a:ext cx="498"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Equipment</a:t>
              </a:r>
              <a:endParaRPr lang="en-US" sz="1800" b="0" dirty="0"/>
            </a:p>
          </p:txBody>
        </p:sp>
        <p:sp>
          <p:nvSpPr>
            <p:cNvPr id="9231" name="Rectangle 15"/>
            <p:cNvSpPr>
              <a:spLocks noChangeArrowheads="1"/>
            </p:cNvSpPr>
            <p:nvPr/>
          </p:nvSpPr>
          <p:spPr bwMode="auto">
            <a:xfrm>
              <a:off x="2889" y="1072"/>
              <a:ext cx="811"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Program / Project</a:t>
              </a:r>
              <a:endParaRPr lang="en-US" sz="1800" b="0" dirty="0"/>
            </a:p>
          </p:txBody>
        </p:sp>
        <p:sp>
          <p:nvSpPr>
            <p:cNvPr id="9232" name="Rectangle 16"/>
            <p:cNvSpPr>
              <a:spLocks noChangeArrowheads="1"/>
            </p:cNvSpPr>
            <p:nvPr/>
          </p:nvSpPr>
          <p:spPr bwMode="auto">
            <a:xfrm>
              <a:off x="3992" y="1072"/>
              <a:ext cx="642"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Task / Activity</a:t>
              </a:r>
              <a:endParaRPr lang="en-US" sz="1800" b="0" dirty="0"/>
            </a:p>
          </p:txBody>
        </p:sp>
        <p:sp>
          <p:nvSpPr>
            <p:cNvPr id="9233" name="Rectangle 17"/>
            <p:cNvSpPr>
              <a:spLocks noChangeArrowheads="1"/>
            </p:cNvSpPr>
            <p:nvPr/>
          </p:nvSpPr>
          <p:spPr bwMode="auto">
            <a:xfrm>
              <a:off x="4918" y="1008"/>
              <a:ext cx="787"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Special Event or </a:t>
              </a:r>
              <a:endParaRPr lang="en-US" sz="1800" b="0" dirty="0"/>
            </a:p>
          </p:txBody>
        </p:sp>
        <p:sp>
          <p:nvSpPr>
            <p:cNvPr id="9234" name="Rectangle 18"/>
            <p:cNvSpPr>
              <a:spLocks noChangeArrowheads="1"/>
            </p:cNvSpPr>
            <p:nvPr/>
          </p:nvSpPr>
          <p:spPr bwMode="auto">
            <a:xfrm>
              <a:off x="5111" y="1138"/>
              <a:ext cx="382"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Initiative</a:t>
              </a:r>
              <a:endParaRPr lang="en-US" sz="1800" b="0" dirty="0"/>
            </a:p>
          </p:txBody>
        </p:sp>
        <p:sp>
          <p:nvSpPr>
            <p:cNvPr id="9235" name="Rectangle 19"/>
            <p:cNvSpPr>
              <a:spLocks noChangeArrowheads="1"/>
            </p:cNvSpPr>
            <p:nvPr/>
          </p:nvSpPr>
          <p:spPr bwMode="auto">
            <a:xfrm>
              <a:off x="144" y="1448"/>
              <a:ext cx="682" cy="154"/>
            </a:xfrm>
            <a:prstGeom prst="rect">
              <a:avLst/>
            </a:prstGeom>
            <a:noFill/>
            <a:ln w="9525">
              <a:noFill/>
              <a:miter lim="800000"/>
              <a:headEnd/>
              <a:tailEnd/>
            </a:ln>
          </p:spPr>
          <p:txBody>
            <a:bodyPr wrap="none" lIns="0" tIns="0" rIns="0" bIns="0">
              <a:spAutoFit/>
            </a:bodyPr>
            <a:lstStyle/>
            <a:p>
              <a:pPr algn="l">
                <a:buClrTx/>
              </a:pPr>
              <a:r>
                <a:rPr lang="en-US" sz="1600" dirty="0">
                  <a:solidFill>
                    <a:srgbClr val="000000"/>
                  </a:solidFill>
                </a:rPr>
                <a:t>ERP (SAP) </a:t>
              </a:r>
              <a:endParaRPr lang="en-US" sz="1800" dirty="0"/>
            </a:p>
          </p:txBody>
        </p:sp>
        <p:sp>
          <p:nvSpPr>
            <p:cNvPr id="9236" name="Rectangle 20"/>
            <p:cNvSpPr>
              <a:spLocks noChangeArrowheads="1"/>
            </p:cNvSpPr>
            <p:nvPr/>
          </p:nvSpPr>
          <p:spPr bwMode="auto">
            <a:xfrm>
              <a:off x="134" y="1600"/>
              <a:ext cx="946" cy="154"/>
            </a:xfrm>
            <a:prstGeom prst="rect">
              <a:avLst/>
            </a:prstGeom>
            <a:noFill/>
            <a:ln w="9525">
              <a:noFill/>
              <a:miter lim="800000"/>
              <a:headEnd/>
              <a:tailEnd/>
            </a:ln>
          </p:spPr>
          <p:txBody>
            <a:bodyPr wrap="none" lIns="0" tIns="0" rIns="0" bIns="0">
              <a:spAutoFit/>
            </a:bodyPr>
            <a:lstStyle/>
            <a:p>
              <a:pPr algn="l">
                <a:buClrTx/>
              </a:pPr>
              <a:r>
                <a:rPr lang="en-US" sz="1600" dirty="0">
                  <a:solidFill>
                    <a:srgbClr val="000000"/>
                  </a:solidFill>
                </a:rPr>
                <a:t>Cost Collectors</a:t>
              </a:r>
              <a:endParaRPr lang="en-US" sz="1800" dirty="0"/>
            </a:p>
          </p:txBody>
        </p:sp>
        <p:sp>
          <p:nvSpPr>
            <p:cNvPr id="9237" name="Rectangle 21"/>
            <p:cNvSpPr>
              <a:spLocks noChangeArrowheads="1"/>
            </p:cNvSpPr>
            <p:nvPr/>
          </p:nvSpPr>
          <p:spPr bwMode="auto">
            <a:xfrm>
              <a:off x="1193" y="1534"/>
              <a:ext cx="608"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Cost Centers</a:t>
              </a:r>
              <a:endParaRPr lang="en-US" sz="1800" b="0" dirty="0"/>
            </a:p>
          </p:txBody>
        </p:sp>
        <p:sp>
          <p:nvSpPr>
            <p:cNvPr id="9238" name="Rectangle 22"/>
            <p:cNvSpPr>
              <a:spLocks noChangeArrowheads="1"/>
            </p:cNvSpPr>
            <p:nvPr/>
          </p:nvSpPr>
          <p:spPr bwMode="auto">
            <a:xfrm>
              <a:off x="2048" y="1468"/>
              <a:ext cx="642"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Assets / Real </a:t>
              </a:r>
              <a:endParaRPr lang="en-US" sz="1800" b="0" dirty="0"/>
            </a:p>
          </p:txBody>
        </p:sp>
        <p:sp>
          <p:nvSpPr>
            <p:cNvPr id="9239" name="Rectangle 23"/>
            <p:cNvSpPr>
              <a:spLocks noChangeArrowheads="1"/>
            </p:cNvSpPr>
            <p:nvPr/>
          </p:nvSpPr>
          <p:spPr bwMode="auto">
            <a:xfrm>
              <a:off x="2015" y="1599"/>
              <a:ext cx="677"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Estate Objects</a:t>
              </a:r>
              <a:endParaRPr lang="en-US" sz="1800" b="0" dirty="0"/>
            </a:p>
          </p:txBody>
        </p:sp>
        <p:sp>
          <p:nvSpPr>
            <p:cNvPr id="9240" name="Rectangle 24"/>
            <p:cNvSpPr>
              <a:spLocks noChangeArrowheads="1"/>
            </p:cNvSpPr>
            <p:nvPr/>
          </p:nvSpPr>
          <p:spPr bwMode="auto">
            <a:xfrm>
              <a:off x="2968" y="1534"/>
              <a:ext cx="647"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Project / WBS</a:t>
              </a:r>
              <a:endParaRPr lang="en-US" sz="1800" b="0" dirty="0"/>
            </a:p>
          </p:txBody>
        </p:sp>
        <p:sp>
          <p:nvSpPr>
            <p:cNvPr id="9241" name="Rectangle 25"/>
            <p:cNvSpPr>
              <a:spLocks noChangeArrowheads="1"/>
            </p:cNvSpPr>
            <p:nvPr/>
          </p:nvSpPr>
          <p:spPr bwMode="auto">
            <a:xfrm>
              <a:off x="3897" y="1534"/>
              <a:ext cx="827"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Business Process</a:t>
              </a:r>
              <a:endParaRPr lang="en-US" sz="1800" b="0" dirty="0"/>
            </a:p>
          </p:txBody>
        </p:sp>
        <p:sp>
          <p:nvSpPr>
            <p:cNvPr id="9242" name="Rectangle 26"/>
            <p:cNvSpPr>
              <a:spLocks noChangeArrowheads="1"/>
            </p:cNvSpPr>
            <p:nvPr/>
          </p:nvSpPr>
          <p:spPr bwMode="auto">
            <a:xfrm>
              <a:off x="4976" y="1534"/>
              <a:ext cx="644"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Internal Order</a:t>
              </a:r>
              <a:endParaRPr lang="en-US" sz="1800" b="0" dirty="0"/>
            </a:p>
          </p:txBody>
        </p:sp>
        <p:sp>
          <p:nvSpPr>
            <p:cNvPr id="9243" name="Rectangle 27"/>
            <p:cNvSpPr>
              <a:spLocks noChangeArrowheads="1"/>
            </p:cNvSpPr>
            <p:nvPr/>
          </p:nvSpPr>
          <p:spPr bwMode="auto">
            <a:xfrm>
              <a:off x="123" y="2121"/>
              <a:ext cx="960" cy="154"/>
            </a:xfrm>
            <a:prstGeom prst="rect">
              <a:avLst/>
            </a:prstGeom>
            <a:noFill/>
            <a:ln w="9525">
              <a:noFill/>
              <a:miter lim="800000"/>
              <a:headEnd/>
              <a:tailEnd/>
            </a:ln>
          </p:spPr>
          <p:txBody>
            <a:bodyPr wrap="none" lIns="0" tIns="0" rIns="0" bIns="0">
              <a:spAutoFit/>
            </a:bodyPr>
            <a:lstStyle/>
            <a:p>
              <a:pPr algn="l">
                <a:buClrTx/>
              </a:pPr>
              <a:r>
                <a:rPr lang="en-US" sz="1600" dirty="0">
                  <a:solidFill>
                    <a:srgbClr val="000000"/>
                  </a:solidFill>
                </a:rPr>
                <a:t>Army Examples</a:t>
              </a:r>
              <a:endParaRPr lang="en-US" sz="1800" dirty="0"/>
            </a:p>
          </p:txBody>
        </p:sp>
        <p:sp>
          <p:nvSpPr>
            <p:cNvPr id="9244" name="Rectangle 28"/>
            <p:cNvSpPr>
              <a:spLocks noChangeArrowheads="1"/>
            </p:cNvSpPr>
            <p:nvPr/>
          </p:nvSpPr>
          <p:spPr bwMode="auto">
            <a:xfrm>
              <a:off x="1176" y="1870"/>
              <a:ext cx="563"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Installation</a:t>
              </a:r>
              <a:endParaRPr lang="en-US" sz="1800" b="0" dirty="0"/>
            </a:p>
          </p:txBody>
        </p:sp>
        <p:sp>
          <p:nvSpPr>
            <p:cNvPr id="9245" name="Rectangle 29"/>
            <p:cNvSpPr>
              <a:spLocks noChangeArrowheads="1"/>
            </p:cNvSpPr>
            <p:nvPr/>
          </p:nvSpPr>
          <p:spPr bwMode="auto">
            <a:xfrm>
              <a:off x="1176" y="2000"/>
              <a:ext cx="424"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Brigade</a:t>
              </a:r>
              <a:endParaRPr lang="en-US" sz="1800" b="0" dirty="0"/>
            </a:p>
          </p:txBody>
        </p:sp>
        <p:sp>
          <p:nvSpPr>
            <p:cNvPr id="9246" name="Rectangle 30"/>
            <p:cNvSpPr>
              <a:spLocks noChangeArrowheads="1"/>
            </p:cNvSpPr>
            <p:nvPr/>
          </p:nvSpPr>
          <p:spPr bwMode="auto">
            <a:xfrm>
              <a:off x="1176" y="2131"/>
              <a:ext cx="383"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School</a:t>
              </a:r>
              <a:endParaRPr lang="en-US" sz="1800" b="0" dirty="0"/>
            </a:p>
          </p:txBody>
        </p:sp>
        <p:sp>
          <p:nvSpPr>
            <p:cNvPr id="9247" name="Rectangle 31"/>
            <p:cNvSpPr>
              <a:spLocks noChangeArrowheads="1"/>
            </p:cNvSpPr>
            <p:nvPr/>
          </p:nvSpPr>
          <p:spPr bwMode="auto">
            <a:xfrm>
              <a:off x="1176" y="2261"/>
              <a:ext cx="575"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Directorate</a:t>
              </a:r>
              <a:endParaRPr lang="en-US" sz="1800" b="0" dirty="0"/>
            </a:p>
          </p:txBody>
        </p:sp>
        <p:sp>
          <p:nvSpPr>
            <p:cNvPr id="9248" name="Rectangle 32"/>
            <p:cNvSpPr>
              <a:spLocks noChangeArrowheads="1"/>
            </p:cNvSpPr>
            <p:nvPr/>
          </p:nvSpPr>
          <p:spPr bwMode="auto">
            <a:xfrm>
              <a:off x="1176" y="2391"/>
              <a:ext cx="239"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Lab</a:t>
              </a:r>
              <a:endParaRPr lang="en-US" sz="1800" b="0" dirty="0"/>
            </a:p>
          </p:txBody>
        </p:sp>
        <p:sp>
          <p:nvSpPr>
            <p:cNvPr id="9249" name="Rectangle 33"/>
            <p:cNvSpPr>
              <a:spLocks noChangeArrowheads="1"/>
            </p:cNvSpPr>
            <p:nvPr/>
          </p:nvSpPr>
          <p:spPr bwMode="auto">
            <a:xfrm>
              <a:off x="1927" y="1935"/>
              <a:ext cx="435"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Building</a:t>
              </a:r>
              <a:endParaRPr lang="en-US" sz="1800" b="0" dirty="0"/>
            </a:p>
          </p:txBody>
        </p:sp>
        <p:sp>
          <p:nvSpPr>
            <p:cNvPr id="9250" name="Rectangle 34"/>
            <p:cNvSpPr>
              <a:spLocks noChangeArrowheads="1"/>
            </p:cNvSpPr>
            <p:nvPr/>
          </p:nvSpPr>
          <p:spPr bwMode="auto">
            <a:xfrm>
              <a:off x="1927" y="2065"/>
              <a:ext cx="778"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Training Range</a:t>
              </a:r>
              <a:endParaRPr lang="en-US" sz="1800" b="0" dirty="0"/>
            </a:p>
          </p:txBody>
        </p:sp>
        <p:sp>
          <p:nvSpPr>
            <p:cNvPr id="9251" name="Rectangle 35"/>
            <p:cNvSpPr>
              <a:spLocks noChangeArrowheads="1"/>
            </p:cNvSpPr>
            <p:nvPr/>
          </p:nvSpPr>
          <p:spPr bwMode="auto">
            <a:xfrm>
              <a:off x="1927" y="2195"/>
              <a:ext cx="829"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Weapon System</a:t>
              </a:r>
              <a:endParaRPr lang="en-US" sz="1800" b="0" dirty="0"/>
            </a:p>
          </p:txBody>
        </p:sp>
        <p:sp>
          <p:nvSpPr>
            <p:cNvPr id="9252" name="Rectangle 36"/>
            <p:cNvSpPr>
              <a:spLocks noChangeArrowheads="1"/>
            </p:cNvSpPr>
            <p:nvPr/>
          </p:nvSpPr>
          <p:spPr bwMode="auto">
            <a:xfrm>
              <a:off x="2882" y="1884"/>
              <a:ext cx="597"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Acquisition </a:t>
              </a:r>
              <a:endParaRPr lang="en-US" sz="1800" b="0" dirty="0"/>
            </a:p>
          </p:txBody>
        </p:sp>
        <p:sp>
          <p:nvSpPr>
            <p:cNvPr id="9253" name="Rectangle 37"/>
            <p:cNvSpPr>
              <a:spLocks noChangeArrowheads="1"/>
            </p:cNvSpPr>
            <p:nvPr/>
          </p:nvSpPr>
          <p:spPr bwMode="auto">
            <a:xfrm>
              <a:off x="2882" y="2014"/>
              <a:ext cx="701"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RDTE Project</a:t>
              </a:r>
              <a:endParaRPr lang="en-US" sz="1800" b="0" dirty="0"/>
            </a:p>
          </p:txBody>
        </p:sp>
        <p:sp>
          <p:nvSpPr>
            <p:cNvPr id="9254" name="Rectangle 38"/>
            <p:cNvSpPr>
              <a:spLocks noChangeArrowheads="1"/>
            </p:cNvSpPr>
            <p:nvPr/>
          </p:nvSpPr>
          <p:spPr bwMode="auto">
            <a:xfrm>
              <a:off x="2882" y="2145"/>
              <a:ext cx="823"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MILCON Project</a:t>
              </a:r>
              <a:endParaRPr lang="en-US" sz="1800" b="0" dirty="0"/>
            </a:p>
          </p:txBody>
        </p:sp>
        <p:sp>
          <p:nvSpPr>
            <p:cNvPr id="9255" name="Rectangle 39"/>
            <p:cNvSpPr>
              <a:spLocks noChangeArrowheads="1"/>
            </p:cNvSpPr>
            <p:nvPr/>
          </p:nvSpPr>
          <p:spPr bwMode="auto">
            <a:xfrm>
              <a:off x="2882" y="2275"/>
              <a:ext cx="644"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System Test</a:t>
              </a:r>
              <a:endParaRPr lang="en-US" sz="1800" b="0" dirty="0"/>
            </a:p>
          </p:txBody>
        </p:sp>
        <p:sp>
          <p:nvSpPr>
            <p:cNvPr id="9256" name="Rectangle 40"/>
            <p:cNvSpPr>
              <a:spLocks noChangeArrowheads="1"/>
            </p:cNvSpPr>
            <p:nvPr/>
          </p:nvSpPr>
          <p:spPr bwMode="auto">
            <a:xfrm>
              <a:off x="3833" y="1884"/>
              <a:ext cx="493"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Services </a:t>
              </a:r>
              <a:endParaRPr lang="en-US" sz="1800" b="0" dirty="0"/>
            </a:p>
          </p:txBody>
        </p:sp>
        <p:sp>
          <p:nvSpPr>
            <p:cNvPr id="9258" name="Rectangle 42"/>
            <p:cNvSpPr>
              <a:spLocks noChangeArrowheads="1"/>
            </p:cNvSpPr>
            <p:nvPr/>
          </p:nvSpPr>
          <p:spPr bwMode="auto">
            <a:xfrm>
              <a:off x="3833" y="1982"/>
              <a:ext cx="992"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Instructional Course</a:t>
              </a:r>
              <a:endParaRPr lang="en-US" sz="1800" b="0" dirty="0"/>
            </a:p>
          </p:txBody>
        </p:sp>
        <p:sp>
          <p:nvSpPr>
            <p:cNvPr id="9259" name="Rectangle 43"/>
            <p:cNvSpPr>
              <a:spLocks noChangeArrowheads="1"/>
            </p:cNvSpPr>
            <p:nvPr/>
          </p:nvSpPr>
          <p:spPr bwMode="auto">
            <a:xfrm>
              <a:off x="3833" y="2112"/>
              <a:ext cx="777"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Repair Process</a:t>
              </a:r>
              <a:endParaRPr lang="en-US" sz="1800" b="0" dirty="0"/>
            </a:p>
          </p:txBody>
        </p:sp>
        <p:sp>
          <p:nvSpPr>
            <p:cNvPr id="9260" name="Rectangle 44"/>
            <p:cNvSpPr>
              <a:spLocks noChangeArrowheads="1"/>
            </p:cNvSpPr>
            <p:nvPr/>
          </p:nvSpPr>
          <p:spPr bwMode="auto">
            <a:xfrm>
              <a:off x="3833" y="2242"/>
              <a:ext cx="488"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Test Run</a:t>
              </a:r>
              <a:endParaRPr lang="en-US" sz="1800" b="0" dirty="0"/>
            </a:p>
          </p:txBody>
        </p:sp>
        <p:sp>
          <p:nvSpPr>
            <p:cNvPr id="9261" name="Rectangle 45"/>
            <p:cNvSpPr>
              <a:spLocks noChangeArrowheads="1"/>
            </p:cNvSpPr>
            <p:nvPr/>
          </p:nvSpPr>
          <p:spPr bwMode="auto">
            <a:xfrm>
              <a:off x="4933" y="1805"/>
              <a:ext cx="353"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BRAC</a:t>
              </a:r>
              <a:endParaRPr lang="en-US" sz="1800" b="0" dirty="0"/>
            </a:p>
          </p:txBody>
        </p:sp>
        <p:sp>
          <p:nvSpPr>
            <p:cNvPr id="9262" name="Rectangle 46"/>
            <p:cNvSpPr>
              <a:spLocks noChangeArrowheads="1"/>
            </p:cNvSpPr>
            <p:nvPr/>
          </p:nvSpPr>
          <p:spPr bwMode="auto">
            <a:xfrm>
              <a:off x="4933" y="1936"/>
              <a:ext cx="737"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Training Event</a:t>
              </a:r>
              <a:endParaRPr lang="en-US" sz="1800" b="0" dirty="0"/>
            </a:p>
          </p:txBody>
        </p:sp>
        <p:sp>
          <p:nvSpPr>
            <p:cNvPr id="9263" name="Rectangle 47"/>
            <p:cNvSpPr>
              <a:spLocks noChangeArrowheads="1"/>
            </p:cNvSpPr>
            <p:nvPr/>
          </p:nvSpPr>
          <p:spPr bwMode="auto">
            <a:xfrm>
              <a:off x="4933" y="2066"/>
              <a:ext cx="587"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Mandatory </a:t>
              </a:r>
              <a:endParaRPr lang="en-US" sz="1800" b="0" dirty="0"/>
            </a:p>
          </p:txBody>
        </p:sp>
        <p:sp>
          <p:nvSpPr>
            <p:cNvPr id="9264" name="Rectangle 48"/>
            <p:cNvSpPr>
              <a:spLocks noChangeArrowheads="1"/>
            </p:cNvSpPr>
            <p:nvPr/>
          </p:nvSpPr>
          <p:spPr bwMode="auto">
            <a:xfrm>
              <a:off x="5085" y="2196"/>
              <a:ext cx="377"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Training</a:t>
              </a:r>
              <a:endParaRPr lang="en-US" sz="1800" b="0" dirty="0"/>
            </a:p>
          </p:txBody>
        </p:sp>
        <p:sp>
          <p:nvSpPr>
            <p:cNvPr id="9265" name="Rectangle 49"/>
            <p:cNvSpPr>
              <a:spLocks noChangeArrowheads="1"/>
            </p:cNvSpPr>
            <p:nvPr/>
          </p:nvSpPr>
          <p:spPr bwMode="auto">
            <a:xfrm>
              <a:off x="4933" y="2327"/>
              <a:ext cx="575"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 Support to </a:t>
              </a:r>
              <a:endParaRPr lang="en-US" sz="1800" b="0" dirty="0"/>
            </a:p>
          </p:txBody>
        </p:sp>
        <p:sp>
          <p:nvSpPr>
            <p:cNvPr id="9266" name="Rectangle 50"/>
            <p:cNvSpPr>
              <a:spLocks noChangeArrowheads="1"/>
            </p:cNvSpPr>
            <p:nvPr/>
          </p:nvSpPr>
          <p:spPr bwMode="auto">
            <a:xfrm>
              <a:off x="5085" y="2457"/>
              <a:ext cx="428" cy="125"/>
            </a:xfrm>
            <a:prstGeom prst="rect">
              <a:avLst/>
            </a:prstGeom>
            <a:noFill/>
            <a:ln w="9525">
              <a:noFill/>
              <a:miter lim="800000"/>
              <a:headEnd/>
              <a:tailEnd/>
            </a:ln>
          </p:spPr>
          <p:txBody>
            <a:bodyPr wrap="none" lIns="0" tIns="0" rIns="0" bIns="0">
              <a:spAutoFit/>
            </a:bodyPr>
            <a:lstStyle/>
            <a:p>
              <a:pPr algn="l">
                <a:buClrTx/>
              </a:pPr>
              <a:r>
                <a:rPr lang="en-US" sz="1300" b="0" dirty="0">
                  <a:solidFill>
                    <a:srgbClr val="000000"/>
                  </a:solidFill>
                </a:rPr>
                <a:t>Olympics</a:t>
              </a:r>
              <a:endParaRPr lang="en-US" sz="1800" b="0" dirty="0"/>
            </a:p>
          </p:txBody>
        </p:sp>
        <p:sp>
          <p:nvSpPr>
            <p:cNvPr id="9267" name="Rectangle 51"/>
            <p:cNvSpPr>
              <a:spLocks noChangeArrowheads="1"/>
            </p:cNvSpPr>
            <p:nvPr/>
          </p:nvSpPr>
          <p:spPr bwMode="auto">
            <a:xfrm>
              <a:off x="43" y="869"/>
              <a:ext cx="17" cy="1716"/>
            </a:xfrm>
            <a:prstGeom prst="rect">
              <a:avLst/>
            </a:prstGeom>
            <a:solidFill>
              <a:srgbClr val="000000"/>
            </a:solidFill>
            <a:ln w="9525">
              <a:noFill/>
              <a:miter lim="800000"/>
              <a:headEnd/>
              <a:tailEnd/>
            </a:ln>
          </p:spPr>
          <p:txBody>
            <a:bodyPr/>
            <a:lstStyle/>
            <a:p>
              <a:endParaRPr lang="en-US" dirty="0"/>
            </a:p>
          </p:txBody>
        </p:sp>
        <p:sp>
          <p:nvSpPr>
            <p:cNvPr id="9268" name="Rectangle 52"/>
            <p:cNvSpPr>
              <a:spLocks noChangeArrowheads="1"/>
            </p:cNvSpPr>
            <p:nvPr/>
          </p:nvSpPr>
          <p:spPr bwMode="auto">
            <a:xfrm>
              <a:off x="1108" y="886"/>
              <a:ext cx="17" cy="1699"/>
            </a:xfrm>
            <a:prstGeom prst="rect">
              <a:avLst/>
            </a:prstGeom>
            <a:solidFill>
              <a:srgbClr val="000000"/>
            </a:solidFill>
            <a:ln w="9525">
              <a:noFill/>
              <a:miter lim="800000"/>
              <a:headEnd/>
              <a:tailEnd/>
            </a:ln>
          </p:spPr>
          <p:txBody>
            <a:bodyPr/>
            <a:lstStyle/>
            <a:p>
              <a:endParaRPr lang="en-US" dirty="0"/>
            </a:p>
          </p:txBody>
        </p:sp>
        <p:sp>
          <p:nvSpPr>
            <p:cNvPr id="9269" name="Rectangle 53"/>
            <p:cNvSpPr>
              <a:spLocks noChangeArrowheads="1"/>
            </p:cNvSpPr>
            <p:nvPr/>
          </p:nvSpPr>
          <p:spPr bwMode="auto">
            <a:xfrm>
              <a:off x="1875" y="886"/>
              <a:ext cx="17" cy="1699"/>
            </a:xfrm>
            <a:prstGeom prst="rect">
              <a:avLst/>
            </a:prstGeom>
            <a:solidFill>
              <a:srgbClr val="000000"/>
            </a:solidFill>
            <a:ln w="9525">
              <a:noFill/>
              <a:miter lim="800000"/>
              <a:headEnd/>
              <a:tailEnd/>
            </a:ln>
          </p:spPr>
          <p:txBody>
            <a:bodyPr/>
            <a:lstStyle/>
            <a:p>
              <a:endParaRPr lang="en-US" dirty="0"/>
            </a:p>
          </p:txBody>
        </p:sp>
        <p:sp>
          <p:nvSpPr>
            <p:cNvPr id="9270" name="Rectangle 54"/>
            <p:cNvSpPr>
              <a:spLocks noChangeArrowheads="1"/>
            </p:cNvSpPr>
            <p:nvPr/>
          </p:nvSpPr>
          <p:spPr bwMode="auto">
            <a:xfrm>
              <a:off x="2823" y="886"/>
              <a:ext cx="17" cy="1699"/>
            </a:xfrm>
            <a:prstGeom prst="rect">
              <a:avLst/>
            </a:prstGeom>
            <a:solidFill>
              <a:srgbClr val="000000"/>
            </a:solidFill>
            <a:ln w="9525">
              <a:noFill/>
              <a:miter lim="800000"/>
              <a:headEnd/>
              <a:tailEnd/>
            </a:ln>
          </p:spPr>
          <p:txBody>
            <a:bodyPr/>
            <a:lstStyle/>
            <a:p>
              <a:endParaRPr lang="en-US" dirty="0"/>
            </a:p>
          </p:txBody>
        </p:sp>
        <p:sp>
          <p:nvSpPr>
            <p:cNvPr id="9271" name="Rectangle 55"/>
            <p:cNvSpPr>
              <a:spLocks noChangeArrowheads="1"/>
            </p:cNvSpPr>
            <p:nvPr/>
          </p:nvSpPr>
          <p:spPr bwMode="auto">
            <a:xfrm>
              <a:off x="3757" y="886"/>
              <a:ext cx="17" cy="1699"/>
            </a:xfrm>
            <a:prstGeom prst="rect">
              <a:avLst/>
            </a:prstGeom>
            <a:solidFill>
              <a:srgbClr val="000000"/>
            </a:solidFill>
            <a:ln w="9525">
              <a:noFill/>
              <a:miter lim="800000"/>
              <a:headEnd/>
              <a:tailEnd/>
            </a:ln>
          </p:spPr>
          <p:txBody>
            <a:bodyPr/>
            <a:lstStyle/>
            <a:p>
              <a:endParaRPr lang="en-US" dirty="0"/>
            </a:p>
          </p:txBody>
        </p:sp>
        <p:sp>
          <p:nvSpPr>
            <p:cNvPr id="9272" name="Rectangle 56"/>
            <p:cNvSpPr>
              <a:spLocks noChangeArrowheads="1"/>
            </p:cNvSpPr>
            <p:nvPr/>
          </p:nvSpPr>
          <p:spPr bwMode="auto">
            <a:xfrm>
              <a:off x="4858" y="886"/>
              <a:ext cx="17" cy="1699"/>
            </a:xfrm>
            <a:prstGeom prst="rect">
              <a:avLst/>
            </a:prstGeom>
            <a:solidFill>
              <a:srgbClr val="000000"/>
            </a:solidFill>
            <a:ln w="9525">
              <a:noFill/>
              <a:miter lim="800000"/>
              <a:headEnd/>
              <a:tailEnd/>
            </a:ln>
          </p:spPr>
          <p:txBody>
            <a:bodyPr/>
            <a:lstStyle/>
            <a:p>
              <a:endParaRPr lang="en-US" dirty="0"/>
            </a:p>
          </p:txBody>
        </p:sp>
        <p:sp>
          <p:nvSpPr>
            <p:cNvPr id="9273" name="Rectangle 57"/>
            <p:cNvSpPr>
              <a:spLocks noChangeArrowheads="1"/>
            </p:cNvSpPr>
            <p:nvPr/>
          </p:nvSpPr>
          <p:spPr bwMode="auto">
            <a:xfrm>
              <a:off x="5728" y="886"/>
              <a:ext cx="17" cy="1699"/>
            </a:xfrm>
            <a:prstGeom prst="rect">
              <a:avLst/>
            </a:prstGeom>
            <a:solidFill>
              <a:srgbClr val="000000"/>
            </a:solidFill>
            <a:ln w="9525">
              <a:noFill/>
              <a:miter lim="800000"/>
              <a:headEnd/>
              <a:tailEnd/>
            </a:ln>
          </p:spPr>
          <p:txBody>
            <a:bodyPr/>
            <a:lstStyle/>
            <a:p>
              <a:endParaRPr lang="en-US" dirty="0"/>
            </a:p>
          </p:txBody>
        </p:sp>
        <p:sp>
          <p:nvSpPr>
            <p:cNvPr id="9274" name="Rectangle 58"/>
            <p:cNvSpPr>
              <a:spLocks noChangeArrowheads="1"/>
            </p:cNvSpPr>
            <p:nvPr/>
          </p:nvSpPr>
          <p:spPr bwMode="auto">
            <a:xfrm>
              <a:off x="60" y="869"/>
              <a:ext cx="5685" cy="17"/>
            </a:xfrm>
            <a:prstGeom prst="rect">
              <a:avLst/>
            </a:prstGeom>
            <a:solidFill>
              <a:srgbClr val="000000"/>
            </a:solidFill>
            <a:ln w="9525">
              <a:noFill/>
              <a:miter lim="800000"/>
              <a:headEnd/>
              <a:tailEnd/>
            </a:ln>
          </p:spPr>
          <p:txBody>
            <a:bodyPr/>
            <a:lstStyle/>
            <a:p>
              <a:endParaRPr lang="en-US" dirty="0"/>
            </a:p>
          </p:txBody>
        </p:sp>
        <p:sp>
          <p:nvSpPr>
            <p:cNvPr id="9275" name="Rectangle 59"/>
            <p:cNvSpPr>
              <a:spLocks noChangeArrowheads="1"/>
            </p:cNvSpPr>
            <p:nvPr/>
          </p:nvSpPr>
          <p:spPr bwMode="auto">
            <a:xfrm>
              <a:off x="60" y="1375"/>
              <a:ext cx="5685" cy="17"/>
            </a:xfrm>
            <a:prstGeom prst="rect">
              <a:avLst/>
            </a:prstGeom>
            <a:solidFill>
              <a:srgbClr val="000000"/>
            </a:solidFill>
            <a:ln w="9525">
              <a:noFill/>
              <a:miter lim="800000"/>
              <a:headEnd/>
              <a:tailEnd/>
            </a:ln>
          </p:spPr>
          <p:txBody>
            <a:bodyPr/>
            <a:lstStyle/>
            <a:p>
              <a:endParaRPr lang="en-US" dirty="0"/>
            </a:p>
          </p:txBody>
        </p:sp>
        <p:sp>
          <p:nvSpPr>
            <p:cNvPr id="9276" name="Rectangle 60"/>
            <p:cNvSpPr>
              <a:spLocks noChangeArrowheads="1"/>
            </p:cNvSpPr>
            <p:nvPr/>
          </p:nvSpPr>
          <p:spPr bwMode="auto">
            <a:xfrm>
              <a:off x="60" y="1792"/>
              <a:ext cx="5685" cy="17"/>
            </a:xfrm>
            <a:prstGeom prst="rect">
              <a:avLst/>
            </a:prstGeom>
            <a:solidFill>
              <a:srgbClr val="000000"/>
            </a:solidFill>
            <a:ln w="9525">
              <a:noFill/>
              <a:miter lim="800000"/>
              <a:headEnd/>
              <a:tailEnd/>
            </a:ln>
          </p:spPr>
          <p:txBody>
            <a:bodyPr/>
            <a:lstStyle/>
            <a:p>
              <a:endParaRPr lang="en-US" dirty="0"/>
            </a:p>
          </p:txBody>
        </p:sp>
        <p:sp>
          <p:nvSpPr>
            <p:cNvPr id="9277" name="Rectangle 61"/>
            <p:cNvSpPr>
              <a:spLocks noChangeArrowheads="1"/>
            </p:cNvSpPr>
            <p:nvPr/>
          </p:nvSpPr>
          <p:spPr bwMode="auto">
            <a:xfrm>
              <a:off x="60" y="2568"/>
              <a:ext cx="5685" cy="17"/>
            </a:xfrm>
            <a:prstGeom prst="rect">
              <a:avLst/>
            </a:prstGeom>
            <a:solidFill>
              <a:srgbClr val="000000"/>
            </a:solidFill>
            <a:ln w="9525">
              <a:noFill/>
              <a:miter lim="800000"/>
              <a:headEnd/>
              <a:tailEnd/>
            </a:ln>
          </p:spPr>
          <p:txBody>
            <a:bodyPr/>
            <a:lstStyle/>
            <a:p>
              <a:endParaRPr lang="en-US" dirty="0"/>
            </a:p>
          </p:txBody>
        </p:sp>
        <p:pic>
          <p:nvPicPr>
            <p:cNvPr id="9278" name="Picture 62"/>
            <p:cNvPicPr>
              <a:picLocks noChangeAspect="1" noChangeArrowheads="1"/>
            </p:cNvPicPr>
            <p:nvPr/>
          </p:nvPicPr>
          <p:blipFill>
            <a:blip r:embed="rId3" cstate="print"/>
            <a:srcRect/>
            <a:stretch>
              <a:fillRect/>
            </a:stretch>
          </p:blipFill>
          <p:spPr bwMode="auto">
            <a:xfrm>
              <a:off x="4688" y="3648"/>
              <a:ext cx="916" cy="362"/>
            </a:xfrm>
            <a:prstGeom prst="rect">
              <a:avLst/>
            </a:prstGeom>
            <a:noFill/>
            <a:ln w="28575">
              <a:solidFill>
                <a:srgbClr val="FFFF00"/>
              </a:solidFill>
              <a:miter lim="800000"/>
              <a:headEnd/>
              <a:tailEnd/>
            </a:ln>
          </p:spPr>
        </p:pic>
        <p:pic>
          <p:nvPicPr>
            <p:cNvPr id="9435" name="Picture 219"/>
            <p:cNvPicPr>
              <a:picLocks noChangeAspect="1" noChangeArrowheads="1"/>
            </p:cNvPicPr>
            <p:nvPr/>
          </p:nvPicPr>
          <p:blipFill>
            <a:blip r:embed="rId4" cstate="print"/>
            <a:srcRect/>
            <a:stretch>
              <a:fillRect/>
            </a:stretch>
          </p:blipFill>
          <p:spPr bwMode="auto">
            <a:xfrm>
              <a:off x="720" y="3072"/>
              <a:ext cx="1686" cy="1131"/>
            </a:xfrm>
            <a:prstGeom prst="rect">
              <a:avLst/>
            </a:prstGeom>
            <a:noFill/>
            <a:ln w="9525" algn="ctr">
              <a:noFill/>
              <a:miter lim="800000"/>
              <a:headEnd/>
              <a:tailEnd/>
            </a:ln>
            <a:effectLst/>
          </p:spPr>
        </p:pic>
      </p:grpSp>
      <p:sp>
        <p:nvSpPr>
          <p:cNvPr id="6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533400" y="1600200"/>
            <a:ext cx="8077200" cy="4302716"/>
          </a:xfrm>
          <a:prstGeom prst="rect">
            <a:avLst/>
          </a:prstGeom>
          <a:noFill/>
          <a:ln w="9525">
            <a:noFill/>
            <a:miter lim="800000"/>
            <a:headEnd/>
            <a:tailEnd/>
          </a:ln>
        </p:spPr>
        <p:txBody>
          <a:bodyPr>
            <a:spAutoFit/>
          </a:bodyPr>
          <a:lstStyle/>
          <a:p>
            <a:pPr algn="l">
              <a:spcBef>
                <a:spcPct val="40000"/>
              </a:spcBef>
              <a:buClrTx/>
            </a:pPr>
            <a:r>
              <a:rPr lang="en-US" sz="2400" dirty="0">
                <a:latin typeface="+mj-lt"/>
              </a:rPr>
              <a:t>ERPs Help to </a:t>
            </a:r>
            <a:r>
              <a:rPr lang="en-US" sz="2400" u="sng" dirty="0">
                <a:latin typeface="+mj-lt"/>
              </a:rPr>
              <a:t>Streamline</a:t>
            </a:r>
            <a:r>
              <a:rPr lang="en-US" sz="2400" dirty="0">
                <a:latin typeface="+mj-lt"/>
              </a:rPr>
              <a:t> &amp; </a:t>
            </a:r>
            <a:r>
              <a:rPr lang="en-US" sz="2400" u="sng" dirty="0">
                <a:latin typeface="+mj-lt"/>
              </a:rPr>
              <a:t>Integrate</a:t>
            </a:r>
            <a:r>
              <a:rPr lang="en-US" sz="2400" dirty="0">
                <a:latin typeface="+mj-lt"/>
              </a:rPr>
              <a:t> the Processes &amp; Systems Providing the Following Benefits:</a:t>
            </a:r>
          </a:p>
          <a:p>
            <a:pPr lvl="1" indent="-228600" algn="l">
              <a:spcBef>
                <a:spcPct val="40000"/>
              </a:spcBef>
              <a:buClrTx/>
              <a:buFontTx/>
              <a:buChar char="•"/>
            </a:pPr>
            <a:r>
              <a:rPr lang="en-US" sz="2400" b="0" dirty="0">
                <a:latin typeface="+mj-lt"/>
              </a:rPr>
              <a:t>Increases Productivity Across Organizations</a:t>
            </a:r>
          </a:p>
          <a:p>
            <a:pPr lvl="1" indent="-228600" algn="l">
              <a:spcBef>
                <a:spcPct val="40000"/>
              </a:spcBef>
              <a:buClrTx/>
              <a:buFontTx/>
              <a:buChar char="•"/>
            </a:pPr>
            <a:r>
              <a:rPr lang="en-US" sz="2400" b="0" dirty="0">
                <a:latin typeface="+mj-lt"/>
              </a:rPr>
              <a:t>Improves Standardization &amp; Efficiency of Processes</a:t>
            </a:r>
          </a:p>
          <a:p>
            <a:pPr lvl="1" indent="-228600" algn="l">
              <a:spcBef>
                <a:spcPct val="40000"/>
              </a:spcBef>
              <a:buClrTx/>
              <a:buFontTx/>
              <a:buChar char="•"/>
            </a:pPr>
            <a:r>
              <a:rPr lang="en-US" sz="2400" b="0" dirty="0">
                <a:latin typeface="+mj-lt"/>
              </a:rPr>
              <a:t>Increases Access, Consistency &amp; Transparency of Data </a:t>
            </a:r>
          </a:p>
          <a:p>
            <a:pPr lvl="1" indent="-228600" algn="l">
              <a:spcBef>
                <a:spcPct val="40000"/>
              </a:spcBef>
              <a:buClrTx/>
              <a:buFontTx/>
              <a:buChar char="•"/>
            </a:pPr>
            <a:r>
              <a:rPr lang="en-US" sz="2400" b="0" dirty="0">
                <a:latin typeface="+mj-lt"/>
              </a:rPr>
              <a:t>Provides Collaboration Across Business Domains </a:t>
            </a:r>
          </a:p>
          <a:p>
            <a:pPr lvl="1" indent="-228600" algn="l">
              <a:spcBef>
                <a:spcPct val="40000"/>
              </a:spcBef>
              <a:buClrTx/>
              <a:buFontTx/>
              <a:buChar char="•"/>
            </a:pPr>
            <a:r>
              <a:rPr lang="en-US" sz="2400" b="0" dirty="0">
                <a:latin typeface="+mj-lt"/>
              </a:rPr>
              <a:t>Provides IT Economies of Scale</a:t>
            </a:r>
          </a:p>
          <a:p>
            <a:pPr lvl="1" indent="-228600" algn="l">
              <a:spcBef>
                <a:spcPct val="40000"/>
              </a:spcBef>
              <a:buClrTx/>
              <a:buFontTx/>
              <a:buChar char="•"/>
            </a:pPr>
            <a:r>
              <a:rPr lang="en-US" sz="2400" b="0" dirty="0">
                <a:latin typeface="+mj-lt"/>
              </a:rPr>
              <a:t>Enhances Analytics &amp; Improves Accuracy of Data</a:t>
            </a:r>
          </a:p>
        </p:txBody>
      </p:sp>
      <p:sp>
        <p:nvSpPr>
          <p:cNvPr id="12291" name="Rectangle 6"/>
          <p:cNvSpPr>
            <a:spLocks noChangeArrowheads="1"/>
          </p:cNvSpPr>
          <p:nvPr/>
        </p:nvSpPr>
        <p:spPr bwMode="auto">
          <a:xfrm>
            <a:off x="1219200" y="228600"/>
            <a:ext cx="6705600" cy="984885"/>
          </a:xfrm>
          <a:prstGeom prst="rect">
            <a:avLst/>
          </a:prstGeom>
          <a:noFill/>
          <a:ln w="76200" cmpd="tri" algn="ctr">
            <a:noFill/>
            <a:miter lim="800000"/>
            <a:headEnd/>
            <a:tailEnd/>
          </a:ln>
        </p:spPr>
        <p:txBody>
          <a:bodyPr lIns="92075" tIns="0" rIns="92075" bIns="0">
            <a:spAutoFit/>
          </a:bodyPr>
          <a:lstStyle/>
          <a:p>
            <a:pPr algn="ctr"/>
            <a:r>
              <a:rPr lang="en-US" sz="3200" b="1" dirty="0">
                <a:latin typeface="+mj-lt"/>
              </a:rPr>
              <a:t>Enterprise Resource Planning (ERP</a:t>
            </a:r>
            <a:r>
              <a:rPr lang="en-US" sz="3200" b="1" dirty="0" smtClean="0">
                <a:latin typeface="+mj-lt"/>
              </a:rPr>
              <a:t>) ERP </a:t>
            </a:r>
            <a:r>
              <a:rPr lang="en-US" sz="3200" b="1" dirty="0">
                <a:latin typeface="+mj-lt"/>
              </a:rPr>
              <a:t>Benefits</a:t>
            </a:r>
          </a:p>
        </p:txBody>
      </p:sp>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53</a:t>
            </a:fld>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9"/>
          <p:cNvGrpSpPr>
            <a:grpSpLocks/>
          </p:cNvGrpSpPr>
          <p:nvPr/>
        </p:nvGrpSpPr>
        <p:grpSpPr bwMode="auto">
          <a:xfrm>
            <a:off x="5257800" y="1168400"/>
            <a:ext cx="3446463" cy="5416550"/>
            <a:chOff x="3312" y="736"/>
            <a:chExt cx="2171" cy="3412"/>
          </a:xfrm>
        </p:grpSpPr>
        <p:sp>
          <p:nvSpPr>
            <p:cNvPr id="16399" name="Text Box 3"/>
            <p:cNvSpPr txBox="1">
              <a:spLocks noChangeArrowheads="1"/>
            </p:cNvSpPr>
            <p:nvPr/>
          </p:nvSpPr>
          <p:spPr bwMode="auto">
            <a:xfrm>
              <a:off x="3484" y="736"/>
              <a:ext cx="1892" cy="231"/>
            </a:xfrm>
            <a:prstGeom prst="rect">
              <a:avLst/>
            </a:prstGeom>
            <a:noFill/>
            <a:ln w="9525">
              <a:noFill/>
              <a:miter lim="800000"/>
              <a:headEnd/>
              <a:tailEnd/>
            </a:ln>
          </p:spPr>
          <p:txBody>
            <a:bodyPr wrap="none">
              <a:spAutoFit/>
            </a:bodyPr>
            <a:lstStyle/>
            <a:p>
              <a:pPr algn="l">
                <a:buClrTx/>
              </a:pPr>
              <a:r>
                <a:rPr lang="en-US" sz="1800" u="sng" dirty="0"/>
                <a:t>BI – Business Intelligence</a:t>
              </a:r>
            </a:p>
          </p:txBody>
        </p:sp>
        <p:sp>
          <p:nvSpPr>
            <p:cNvPr id="16400" name="Text Box 4"/>
            <p:cNvSpPr txBox="1">
              <a:spLocks noChangeArrowheads="1"/>
            </p:cNvSpPr>
            <p:nvPr/>
          </p:nvSpPr>
          <p:spPr bwMode="auto">
            <a:xfrm>
              <a:off x="3408" y="3474"/>
              <a:ext cx="2075" cy="674"/>
            </a:xfrm>
            <a:prstGeom prst="rect">
              <a:avLst/>
            </a:prstGeom>
            <a:noFill/>
            <a:ln w="9525">
              <a:noFill/>
              <a:miter lim="800000"/>
              <a:headEnd/>
              <a:tailEnd/>
            </a:ln>
          </p:spPr>
          <p:txBody>
            <a:bodyPr wrap="none">
              <a:spAutoFit/>
            </a:bodyPr>
            <a:lstStyle/>
            <a:p>
              <a:pPr algn="l">
                <a:buClrTx/>
                <a:buFontTx/>
                <a:buChar char="•"/>
              </a:pPr>
              <a:r>
                <a:rPr lang="en-US" sz="1600" b="0" dirty="0"/>
                <a:t>  Optimized for Data Extraction</a:t>
              </a:r>
            </a:p>
            <a:p>
              <a:pPr algn="l">
                <a:buClrTx/>
                <a:buFontTx/>
                <a:buChar char="•"/>
              </a:pPr>
              <a:r>
                <a:rPr lang="en-US" sz="1600" b="0" dirty="0"/>
                <a:t>  Analytical Processing</a:t>
              </a:r>
            </a:p>
            <a:p>
              <a:pPr algn="l">
                <a:buClrTx/>
                <a:buFontTx/>
                <a:buChar char="•"/>
              </a:pPr>
              <a:r>
                <a:rPr lang="en-US" sz="1600" b="0" dirty="0"/>
                <a:t>  Near real-time; trending analysis</a:t>
              </a:r>
            </a:p>
            <a:p>
              <a:pPr algn="l">
                <a:buClrTx/>
                <a:buFontTx/>
                <a:buChar char="•"/>
              </a:pPr>
              <a:r>
                <a:rPr lang="en-US" sz="1600" b="0" dirty="0"/>
                <a:t>  Slice-n-dice reporting (pivot)</a:t>
              </a:r>
            </a:p>
          </p:txBody>
        </p:sp>
        <p:grpSp>
          <p:nvGrpSpPr>
            <p:cNvPr id="3" name="Group 5"/>
            <p:cNvGrpSpPr>
              <a:grpSpLocks/>
            </p:cNvGrpSpPr>
            <p:nvPr/>
          </p:nvGrpSpPr>
          <p:grpSpPr bwMode="auto">
            <a:xfrm>
              <a:off x="3312" y="1120"/>
              <a:ext cx="2064" cy="2064"/>
              <a:chOff x="3484" y="1056"/>
              <a:chExt cx="1680" cy="1872"/>
            </a:xfrm>
          </p:grpSpPr>
          <p:pic>
            <p:nvPicPr>
              <p:cNvPr id="16402" name="Picture 6"/>
              <p:cNvPicPr>
                <a:picLocks noChangeAspect="1" noChangeArrowheads="1"/>
              </p:cNvPicPr>
              <p:nvPr/>
            </p:nvPicPr>
            <p:blipFill>
              <a:blip r:embed="rId3" cstate="print"/>
              <a:srcRect/>
              <a:stretch>
                <a:fillRect/>
              </a:stretch>
            </p:blipFill>
            <p:spPr bwMode="auto">
              <a:xfrm>
                <a:off x="3664" y="1320"/>
                <a:ext cx="356" cy="360"/>
              </a:xfrm>
              <a:prstGeom prst="rect">
                <a:avLst/>
              </a:prstGeom>
              <a:noFill/>
              <a:ln w="9525">
                <a:noFill/>
                <a:miter lim="800000"/>
                <a:headEnd/>
                <a:tailEnd/>
              </a:ln>
            </p:spPr>
          </p:pic>
          <p:pic>
            <p:nvPicPr>
              <p:cNvPr id="16403" name="Picture 7"/>
              <p:cNvPicPr>
                <a:picLocks noChangeAspect="1" noChangeArrowheads="1"/>
              </p:cNvPicPr>
              <p:nvPr/>
            </p:nvPicPr>
            <p:blipFill>
              <a:blip r:embed="rId3" cstate="print"/>
              <a:srcRect/>
              <a:stretch>
                <a:fillRect/>
              </a:stretch>
            </p:blipFill>
            <p:spPr bwMode="auto">
              <a:xfrm>
                <a:off x="3664" y="1704"/>
                <a:ext cx="356" cy="360"/>
              </a:xfrm>
              <a:prstGeom prst="rect">
                <a:avLst/>
              </a:prstGeom>
              <a:noFill/>
              <a:ln w="9525">
                <a:noFill/>
                <a:miter lim="800000"/>
                <a:headEnd/>
                <a:tailEnd/>
              </a:ln>
            </p:spPr>
          </p:pic>
          <p:pic>
            <p:nvPicPr>
              <p:cNvPr id="16404" name="Picture 8"/>
              <p:cNvPicPr>
                <a:picLocks noChangeAspect="1" noChangeArrowheads="1"/>
              </p:cNvPicPr>
              <p:nvPr/>
            </p:nvPicPr>
            <p:blipFill>
              <a:blip r:embed="rId3" cstate="print"/>
              <a:srcRect/>
              <a:stretch>
                <a:fillRect/>
              </a:stretch>
            </p:blipFill>
            <p:spPr bwMode="auto">
              <a:xfrm>
                <a:off x="3664" y="2094"/>
                <a:ext cx="356" cy="360"/>
              </a:xfrm>
              <a:prstGeom prst="rect">
                <a:avLst/>
              </a:prstGeom>
              <a:noFill/>
              <a:ln w="9525">
                <a:noFill/>
                <a:miter lim="800000"/>
                <a:headEnd/>
                <a:tailEnd/>
              </a:ln>
            </p:spPr>
          </p:pic>
          <p:pic>
            <p:nvPicPr>
              <p:cNvPr id="16405" name="Picture 9"/>
              <p:cNvPicPr>
                <a:picLocks noChangeAspect="1" noChangeArrowheads="1"/>
              </p:cNvPicPr>
              <p:nvPr/>
            </p:nvPicPr>
            <p:blipFill>
              <a:blip r:embed="rId3" cstate="print"/>
              <a:srcRect/>
              <a:stretch>
                <a:fillRect/>
              </a:stretch>
            </p:blipFill>
            <p:spPr bwMode="auto">
              <a:xfrm>
                <a:off x="3662" y="2484"/>
                <a:ext cx="356" cy="360"/>
              </a:xfrm>
              <a:prstGeom prst="rect">
                <a:avLst/>
              </a:prstGeom>
              <a:noFill/>
              <a:ln w="9525">
                <a:noFill/>
                <a:miter lim="800000"/>
                <a:headEnd/>
                <a:tailEnd/>
              </a:ln>
            </p:spPr>
          </p:pic>
          <p:sp>
            <p:nvSpPr>
              <p:cNvPr id="16406" name="AutoShape 10"/>
              <p:cNvSpPr>
                <a:spLocks noChangeArrowheads="1"/>
              </p:cNvSpPr>
              <p:nvPr/>
            </p:nvSpPr>
            <p:spPr bwMode="auto">
              <a:xfrm>
                <a:off x="3484" y="1056"/>
                <a:ext cx="720" cy="1872"/>
              </a:xfrm>
              <a:prstGeom prst="can">
                <a:avLst>
                  <a:gd name="adj" fmla="val 28997"/>
                </a:avLst>
              </a:prstGeom>
              <a:solidFill>
                <a:srgbClr val="3366FF">
                  <a:alpha val="29019"/>
                </a:srgbClr>
              </a:solidFill>
              <a:ln w="9525">
                <a:solidFill>
                  <a:schemeClr val="tx1"/>
                </a:solidFill>
                <a:round/>
                <a:headEnd/>
                <a:tailEnd/>
              </a:ln>
            </p:spPr>
            <p:txBody>
              <a:bodyPr/>
              <a:lstStyle/>
              <a:p>
                <a:endParaRPr lang="en-US" dirty="0"/>
              </a:p>
            </p:txBody>
          </p:sp>
          <p:sp>
            <p:nvSpPr>
              <p:cNvPr id="16407" name="AutoShape 11"/>
              <p:cNvSpPr>
                <a:spLocks noChangeArrowheads="1"/>
              </p:cNvSpPr>
              <p:nvPr/>
            </p:nvSpPr>
            <p:spPr bwMode="auto">
              <a:xfrm>
                <a:off x="4540" y="1152"/>
                <a:ext cx="624" cy="480"/>
              </a:xfrm>
              <a:prstGeom prst="flowChartMultidocument">
                <a:avLst/>
              </a:prstGeom>
              <a:solidFill>
                <a:srgbClr val="3366FF">
                  <a:alpha val="29019"/>
                </a:srgbClr>
              </a:solidFill>
              <a:ln w="9525">
                <a:solidFill>
                  <a:schemeClr val="tx1"/>
                </a:solidFill>
                <a:miter lim="800000"/>
                <a:headEnd/>
                <a:tailEnd/>
              </a:ln>
            </p:spPr>
            <p:txBody>
              <a:bodyPr wrap="none" anchor="ctr"/>
              <a:lstStyle/>
              <a:p>
                <a:pPr>
                  <a:buClrTx/>
                </a:pPr>
                <a:r>
                  <a:rPr lang="en-US" sz="1200" b="0" dirty="0"/>
                  <a:t>Cost By</a:t>
                </a:r>
              </a:p>
              <a:p>
                <a:pPr>
                  <a:buClrTx/>
                </a:pPr>
                <a:r>
                  <a:rPr lang="en-US" sz="1200" b="0" dirty="0"/>
                  <a:t>Report</a:t>
                </a:r>
              </a:p>
            </p:txBody>
          </p:sp>
          <p:sp>
            <p:nvSpPr>
              <p:cNvPr id="16408" name="AutoShape 12"/>
              <p:cNvSpPr>
                <a:spLocks noChangeArrowheads="1"/>
              </p:cNvSpPr>
              <p:nvPr/>
            </p:nvSpPr>
            <p:spPr bwMode="auto">
              <a:xfrm>
                <a:off x="4540" y="1776"/>
                <a:ext cx="624" cy="480"/>
              </a:xfrm>
              <a:prstGeom prst="flowChartMultidocument">
                <a:avLst/>
              </a:prstGeom>
              <a:solidFill>
                <a:srgbClr val="3366FF">
                  <a:alpha val="29019"/>
                </a:srgbClr>
              </a:solidFill>
              <a:ln w="9525">
                <a:solidFill>
                  <a:schemeClr val="tx1"/>
                </a:solidFill>
                <a:miter lim="800000"/>
                <a:headEnd/>
                <a:tailEnd/>
              </a:ln>
            </p:spPr>
            <p:txBody>
              <a:bodyPr wrap="none" anchor="ctr"/>
              <a:lstStyle/>
              <a:p>
                <a:pPr>
                  <a:buClrTx/>
                </a:pPr>
                <a:r>
                  <a:rPr lang="en-US" sz="1200" b="0" dirty="0"/>
                  <a:t>Unit Cost</a:t>
                </a:r>
              </a:p>
              <a:p>
                <a:pPr>
                  <a:buClrTx/>
                </a:pPr>
                <a:r>
                  <a:rPr lang="en-US" sz="1200" b="0" dirty="0"/>
                  <a:t>Report</a:t>
                </a:r>
              </a:p>
            </p:txBody>
          </p:sp>
          <p:sp>
            <p:nvSpPr>
              <p:cNvPr id="16409" name="AutoShape 13"/>
              <p:cNvSpPr>
                <a:spLocks noChangeArrowheads="1"/>
              </p:cNvSpPr>
              <p:nvPr/>
            </p:nvSpPr>
            <p:spPr bwMode="auto">
              <a:xfrm>
                <a:off x="4540" y="2352"/>
                <a:ext cx="624" cy="480"/>
              </a:xfrm>
              <a:prstGeom prst="flowChartMultidocument">
                <a:avLst/>
              </a:prstGeom>
              <a:solidFill>
                <a:srgbClr val="3366FF">
                  <a:alpha val="29019"/>
                </a:srgbClr>
              </a:solidFill>
              <a:ln w="9525">
                <a:solidFill>
                  <a:schemeClr val="tx1"/>
                </a:solidFill>
                <a:miter lim="800000"/>
                <a:headEnd/>
                <a:tailEnd/>
              </a:ln>
            </p:spPr>
            <p:txBody>
              <a:bodyPr wrap="none" anchor="ctr"/>
              <a:lstStyle/>
              <a:p>
                <a:pPr>
                  <a:buClrTx/>
                </a:pPr>
                <a:r>
                  <a:rPr lang="en-US" sz="1200" b="0" dirty="0"/>
                  <a:t>Detailed </a:t>
                </a:r>
              </a:p>
              <a:p>
                <a:pPr>
                  <a:buClrTx/>
                </a:pPr>
                <a:r>
                  <a:rPr lang="en-US" sz="1200" b="0" dirty="0"/>
                  <a:t>Labor</a:t>
                </a:r>
              </a:p>
              <a:p>
                <a:pPr>
                  <a:buClrTx/>
                </a:pPr>
                <a:r>
                  <a:rPr lang="en-US" sz="1200" b="0" dirty="0"/>
                  <a:t>Report</a:t>
                </a:r>
              </a:p>
            </p:txBody>
          </p:sp>
          <p:sp>
            <p:nvSpPr>
              <p:cNvPr id="16410" name="Line 14"/>
              <p:cNvSpPr>
                <a:spLocks noChangeShapeType="1"/>
              </p:cNvSpPr>
              <p:nvPr/>
            </p:nvSpPr>
            <p:spPr bwMode="auto">
              <a:xfrm>
                <a:off x="4204" y="1968"/>
                <a:ext cx="144" cy="0"/>
              </a:xfrm>
              <a:prstGeom prst="line">
                <a:avLst/>
              </a:prstGeom>
              <a:noFill/>
              <a:ln w="9525">
                <a:solidFill>
                  <a:schemeClr val="tx1"/>
                </a:solidFill>
                <a:round/>
                <a:headEnd/>
                <a:tailEnd/>
              </a:ln>
            </p:spPr>
            <p:txBody>
              <a:bodyPr/>
              <a:lstStyle/>
              <a:p>
                <a:endParaRPr lang="en-US" dirty="0"/>
              </a:p>
            </p:txBody>
          </p:sp>
          <p:sp>
            <p:nvSpPr>
              <p:cNvPr id="16411" name="Line 15"/>
              <p:cNvSpPr>
                <a:spLocks noChangeShapeType="1"/>
              </p:cNvSpPr>
              <p:nvPr/>
            </p:nvSpPr>
            <p:spPr bwMode="auto">
              <a:xfrm>
                <a:off x="4348" y="1392"/>
                <a:ext cx="0" cy="1200"/>
              </a:xfrm>
              <a:prstGeom prst="line">
                <a:avLst/>
              </a:prstGeom>
              <a:noFill/>
              <a:ln w="9525">
                <a:solidFill>
                  <a:schemeClr val="tx1"/>
                </a:solidFill>
                <a:round/>
                <a:headEnd/>
                <a:tailEnd/>
              </a:ln>
            </p:spPr>
            <p:txBody>
              <a:bodyPr/>
              <a:lstStyle/>
              <a:p>
                <a:endParaRPr lang="en-US" dirty="0"/>
              </a:p>
            </p:txBody>
          </p:sp>
          <p:sp>
            <p:nvSpPr>
              <p:cNvPr id="16412" name="Line 16"/>
              <p:cNvSpPr>
                <a:spLocks noChangeShapeType="1"/>
              </p:cNvSpPr>
              <p:nvPr/>
            </p:nvSpPr>
            <p:spPr bwMode="auto">
              <a:xfrm>
                <a:off x="4348" y="1392"/>
                <a:ext cx="192" cy="0"/>
              </a:xfrm>
              <a:prstGeom prst="line">
                <a:avLst/>
              </a:prstGeom>
              <a:noFill/>
              <a:ln w="9525">
                <a:solidFill>
                  <a:schemeClr val="tx1"/>
                </a:solidFill>
                <a:round/>
                <a:headEnd/>
                <a:tailEnd type="triangle" w="med" len="med"/>
              </a:ln>
            </p:spPr>
            <p:txBody>
              <a:bodyPr/>
              <a:lstStyle/>
              <a:p>
                <a:endParaRPr lang="en-US" dirty="0"/>
              </a:p>
            </p:txBody>
          </p:sp>
          <p:sp>
            <p:nvSpPr>
              <p:cNvPr id="16413" name="Line 17"/>
              <p:cNvSpPr>
                <a:spLocks noChangeShapeType="1"/>
              </p:cNvSpPr>
              <p:nvPr/>
            </p:nvSpPr>
            <p:spPr bwMode="auto">
              <a:xfrm>
                <a:off x="4348" y="1968"/>
                <a:ext cx="192" cy="0"/>
              </a:xfrm>
              <a:prstGeom prst="line">
                <a:avLst/>
              </a:prstGeom>
              <a:noFill/>
              <a:ln w="9525">
                <a:solidFill>
                  <a:schemeClr val="tx1"/>
                </a:solidFill>
                <a:round/>
                <a:headEnd/>
                <a:tailEnd type="triangle" w="med" len="med"/>
              </a:ln>
            </p:spPr>
            <p:txBody>
              <a:bodyPr/>
              <a:lstStyle/>
              <a:p>
                <a:endParaRPr lang="en-US" dirty="0"/>
              </a:p>
            </p:txBody>
          </p:sp>
          <p:sp>
            <p:nvSpPr>
              <p:cNvPr id="16414" name="Line 18"/>
              <p:cNvSpPr>
                <a:spLocks noChangeShapeType="1"/>
              </p:cNvSpPr>
              <p:nvPr/>
            </p:nvSpPr>
            <p:spPr bwMode="auto">
              <a:xfrm>
                <a:off x="4348" y="2592"/>
                <a:ext cx="192" cy="0"/>
              </a:xfrm>
              <a:prstGeom prst="line">
                <a:avLst/>
              </a:prstGeom>
              <a:noFill/>
              <a:ln w="9525">
                <a:solidFill>
                  <a:schemeClr val="tx1"/>
                </a:solidFill>
                <a:round/>
                <a:headEnd/>
                <a:tailEnd type="triangle" w="med" len="med"/>
              </a:ln>
            </p:spPr>
            <p:txBody>
              <a:bodyPr/>
              <a:lstStyle/>
              <a:p>
                <a:endParaRPr lang="en-US" dirty="0"/>
              </a:p>
            </p:txBody>
          </p:sp>
        </p:grpSp>
      </p:grpSp>
      <p:grpSp>
        <p:nvGrpSpPr>
          <p:cNvPr id="4" name="Group 28"/>
          <p:cNvGrpSpPr>
            <a:grpSpLocks/>
          </p:cNvGrpSpPr>
          <p:nvPr/>
        </p:nvGrpSpPr>
        <p:grpSpPr bwMode="auto">
          <a:xfrm>
            <a:off x="381000" y="1168400"/>
            <a:ext cx="4800600" cy="5416550"/>
            <a:chOff x="240" y="736"/>
            <a:chExt cx="3024" cy="3412"/>
          </a:xfrm>
        </p:grpSpPr>
        <p:sp>
          <p:nvSpPr>
            <p:cNvPr id="16390" name="AutoShape 2"/>
            <p:cNvSpPr>
              <a:spLocks noChangeArrowheads="1"/>
            </p:cNvSpPr>
            <p:nvPr/>
          </p:nvSpPr>
          <p:spPr bwMode="auto">
            <a:xfrm rot="5400000">
              <a:off x="1704" y="1768"/>
              <a:ext cx="2304" cy="816"/>
            </a:xfrm>
            <a:prstGeom prst="triangle">
              <a:avLst>
                <a:gd name="adj" fmla="val 50000"/>
              </a:avLst>
            </a:prstGeom>
            <a:gradFill rotWithShape="1">
              <a:gsLst>
                <a:gs pos="0">
                  <a:srgbClr val="6699FF"/>
                </a:gs>
                <a:gs pos="100000">
                  <a:srgbClr val="FFFFE7"/>
                </a:gs>
              </a:gsLst>
              <a:lin ang="5400000" scaled="1"/>
            </a:gradFill>
            <a:ln w="9525">
              <a:solidFill>
                <a:srgbClr val="6699FF"/>
              </a:solidFill>
              <a:miter lim="800000"/>
              <a:headEnd/>
              <a:tailEnd/>
            </a:ln>
          </p:spPr>
          <p:txBody>
            <a:bodyPr wrap="none" anchor="ctr"/>
            <a:lstStyle/>
            <a:p>
              <a:endParaRPr lang="en-US" dirty="0"/>
            </a:p>
          </p:txBody>
        </p:sp>
        <p:sp>
          <p:nvSpPr>
            <p:cNvPr id="16391" name="Rectangle 19"/>
            <p:cNvSpPr>
              <a:spLocks noChangeArrowheads="1"/>
            </p:cNvSpPr>
            <p:nvPr/>
          </p:nvSpPr>
          <p:spPr bwMode="auto">
            <a:xfrm>
              <a:off x="576" y="1024"/>
              <a:ext cx="1872" cy="384"/>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FI</a:t>
              </a:r>
              <a:r>
                <a:rPr lang="en-US" sz="1800" b="0" dirty="0"/>
                <a:t> – </a:t>
              </a:r>
              <a:r>
                <a:rPr lang="en-US" sz="1600" b="0" dirty="0"/>
                <a:t>Financial Acct. &amp; Mgmt.</a:t>
              </a:r>
            </a:p>
          </p:txBody>
        </p:sp>
        <p:sp>
          <p:nvSpPr>
            <p:cNvPr id="16392" name="Rectangle 20"/>
            <p:cNvSpPr>
              <a:spLocks noChangeArrowheads="1"/>
            </p:cNvSpPr>
            <p:nvPr/>
          </p:nvSpPr>
          <p:spPr bwMode="auto">
            <a:xfrm>
              <a:off x="576" y="1408"/>
              <a:ext cx="1872" cy="384"/>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FM</a:t>
              </a:r>
              <a:r>
                <a:rPr lang="en-US" sz="1800" b="0" dirty="0"/>
                <a:t> – </a:t>
              </a:r>
              <a:r>
                <a:rPr lang="en-US" sz="1600" b="0" dirty="0"/>
                <a:t>Funds Acct. &amp; Mgmt.</a:t>
              </a:r>
            </a:p>
          </p:txBody>
        </p:sp>
        <p:sp>
          <p:nvSpPr>
            <p:cNvPr id="16393" name="Rectangle 21"/>
            <p:cNvSpPr>
              <a:spLocks noChangeArrowheads="1"/>
            </p:cNvSpPr>
            <p:nvPr/>
          </p:nvSpPr>
          <p:spPr bwMode="auto">
            <a:xfrm>
              <a:off x="576" y="1792"/>
              <a:ext cx="1872" cy="384"/>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CO</a:t>
              </a:r>
              <a:r>
                <a:rPr lang="en-US" sz="1800" b="0" dirty="0"/>
                <a:t> – </a:t>
              </a:r>
              <a:r>
                <a:rPr lang="en-US" sz="1600" b="0" dirty="0"/>
                <a:t>Cost Acct. &amp; Mgmt.</a:t>
              </a:r>
            </a:p>
          </p:txBody>
        </p:sp>
        <p:sp>
          <p:nvSpPr>
            <p:cNvPr id="16394" name="Rectangle 22"/>
            <p:cNvSpPr>
              <a:spLocks noChangeArrowheads="1"/>
            </p:cNvSpPr>
            <p:nvPr/>
          </p:nvSpPr>
          <p:spPr bwMode="auto">
            <a:xfrm>
              <a:off x="576" y="2176"/>
              <a:ext cx="1872" cy="384"/>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MM</a:t>
              </a:r>
              <a:r>
                <a:rPr lang="en-US" sz="1800" b="0" dirty="0"/>
                <a:t> – </a:t>
              </a:r>
              <a:r>
                <a:rPr lang="en-US" sz="1600" b="0" dirty="0"/>
                <a:t>Materials Mgmt. </a:t>
              </a:r>
            </a:p>
            <a:p>
              <a:pPr algn="l">
                <a:buClrTx/>
              </a:pPr>
              <a:r>
                <a:rPr lang="en-US" sz="1600" b="0" dirty="0"/>
                <a:t>and Procurement</a:t>
              </a:r>
            </a:p>
          </p:txBody>
        </p:sp>
        <p:sp>
          <p:nvSpPr>
            <p:cNvPr id="16395" name="Rectangle 23"/>
            <p:cNvSpPr>
              <a:spLocks noChangeArrowheads="1"/>
            </p:cNvSpPr>
            <p:nvPr/>
          </p:nvSpPr>
          <p:spPr bwMode="auto">
            <a:xfrm>
              <a:off x="576" y="2560"/>
              <a:ext cx="1872" cy="384"/>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PPE</a:t>
              </a:r>
              <a:r>
                <a:rPr lang="en-US" sz="1800" b="0" dirty="0"/>
                <a:t> – </a:t>
              </a:r>
              <a:r>
                <a:rPr lang="en-US" sz="1600" b="0" dirty="0"/>
                <a:t>Property, Plant &amp; </a:t>
              </a:r>
            </a:p>
            <a:p>
              <a:pPr algn="l">
                <a:buClrTx/>
              </a:pPr>
              <a:r>
                <a:rPr lang="en-US" sz="1600" b="0" dirty="0"/>
                <a:t>Equipment [PM, PS, RE, AA]</a:t>
              </a:r>
            </a:p>
          </p:txBody>
        </p:sp>
        <p:sp>
          <p:nvSpPr>
            <p:cNvPr id="16396" name="Rectangle 24"/>
            <p:cNvSpPr>
              <a:spLocks noChangeArrowheads="1"/>
            </p:cNvSpPr>
            <p:nvPr/>
          </p:nvSpPr>
          <p:spPr bwMode="auto">
            <a:xfrm>
              <a:off x="576" y="2944"/>
              <a:ext cx="1872" cy="384"/>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SD</a:t>
              </a:r>
              <a:r>
                <a:rPr lang="en-US" sz="1800" b="0" dirty="0"/>
                <a:t> – </a:t>
              </a:r>
              <a:r>
                <a:rPr lang="en-US" sz="1600" b="0" dirty="0"/>
                <a:t>Sales &amp; Reimbursables</a:t>
              </a:r>
            </a:p>
          </p:txBody>
        </p:sp>
        <p:sp>
          <p:nvSpPr>
            <p:cNvPr id="16397" name="Text Box 25"/>
            <p:cNvSpPr txBox="1">
              <a:spLocks noChangeArrowheads="1"/>
            </p:cNvSpPr>
            <p:nvPr/>
          </p:nvSpPr>
          <p:spPr bwMode="auto">
            <a:xfrm>
              <a:off x="240" y="736"/>
              <a:ext cx="2668" cy="231"/>
            </a:xfrm>
            <a:prstGeom prst="rect">
              <a:avLst/>
            </a:prstGeom>
            <a:noFill/>
            <a:ln w="9525">
              <a:noFill/>
              <a:miter lim="800000"/>
              <a:headEnd/>
              <a:tailEnd/>
            </a:ln>
          </p:spPr>
          <p:txBody>
            <a:bodyPr wrap="none">
              <a:spAutoFit/>
            </a:bodyPr>
            <a:lstStyle/>
            <a:p>
              <a:pPr algn="l">
                <a:buClrTx/>
              </a:pPr>
              <a:r>
                <a:rPr lang="en-US" sz="1800" u="sng" dirty="0"/>
                <a:t>ECC – Enterprise Central Component</a:t>
              </a:r>
            </a:p>
          </p:txBody>
        </p:sp>
        <p:sp>
          <p:nvSpPr>
            <p:cNvPr id="16398" name="Text Box 26"/>
            <p:cNvSpPr txBox="1">
              <a:spLocks noChangeArrowheads="1"/>
            </p:cNvSpPr>
            <p:nvPr/>
          </p:nvSpPr>
          <p:spPr bwMode="auto">
            <a:xfrm>
              <a:off x="624" y="3474"/>
              <a:ext cx="1669" cy="674"/>
            </a:xfrm>
            <a:prstGeom prst="rect">
              <a:avLst/>
            </a:prstGeom>
            <a:noFill/>
            <a:ln w="9525">
              <a:noFill/>
              <a:miter lim="800000"/>
              <a:headEnd/>
              <a:tailEnd/>
            </a:ln>
          </p:spPr>
          <p:txBody>
            <a:bodyPr wrap="none">
              <a:spAutoFit/>
            </a:bodyPr>
            <a:lstStyle/>
            <a:p>
              <a:pPr algn="l">
                <a:buClrTx/>
                <a:buFontTx/>
                <a:buChar char="•"/>
              </a:pPr>
              <a:r>
                <a:rPr lang="en-US" sz="1600" b="0" dirty="0"/>
                <a:t>  Optimized for Data Input</a:t>
              </a:r>
            </a:p>
            <a:p>
              <a:pPr algn="l">
                <a:buClrTx/>
                <a:buFontTx/>
                <a:buChar char="•"/>
              </a:pPr>
              <a:r>
                <a:rPr lang="en-US" sz="1600" b="0" dirty="0"/>
                <a:t>  Transaction Processing</a:t>
              </a:r>
            </a:p>
            <a:p>
              <a:pPr algn="l">
                <a:buClrTx/>
                <a:buFontTx/>
                <a:buChar char="•"/>
              </a:pPr>
              <a:r>
                <a:rPr lang="en-US" sz="1600" b="0" dirty="0"/>
                <a:t>  Real-time; recon analysis</a:t>
              </a:r>
            </a:p>
            <a:p>
              <a:pPr algn="l">
                <a:buClrTx/>
                <a:buFontTx/>
                <a:buChar char="•"/>
              </a:pPr>
              <a:r>
                <a:rPr lang="en-US" sz="1600" b="0" dirty="0"/>
                <a:t>  Structured reporting</a:t>
              </a:r>
            </a:p>
          </p:txBody>
        </p:sp>
      </p:grpSp>
      <p:sp>
        <p:nvSpPr>
          <p:cNvPr id="16388" name="Text Box 27"/>
          <p:cNvSpPr txBox="1">
            <a:spLocks noChangeArrowheads="1"/>
          </p:cNvSpPr>
          <p:nvPr/>
        </p:nvSpPr>
        <p:spPr bwMode="auto">
          <a:xfrm>
            <a:off x="1209675" y="244475"/>
            <a:ext cx="6705600" cy="430887"/>
          </a:xfrm>
          <a:prstGeom prst="rect">
            <a:avLst/>
          </a:prstGeom>
          <a:noFill/>
          <a:ln w="76200" cmpd="tri" algn="ctr">
            <a:noFill/>
            <a:miter lim="800000"/>
            <a:headEnd/>
            <a:tailEnd/>
          </a:ln>
        </p:spPr>
        <p:txBody>
          <a:bodyPr lIns="92075" tIns="0" rIns="92075" bIns="0">
            <a:spAutoFit/>
          </a:bodyPr>
          <a:lstStyle/>
          <a:p>
            <a:pPr algn="ctr"/>
            <a:r>
              <a:rPr lang="en-US" b="1" dirty="0">
                <a:latin typeface="+mj-lt"/>
              </a:rPr>
              <a:t>GFEBS System Components</a:t>
            </a:r>
          </a:p>
        </p:txBody>
      </p:sp>
      <p:sp>
        <p:nvSpPr>
          <p:cNvPr id="32"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54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900" decel="100000" fill="hold"/>
                                        <p:tgtEl>
                                          <p:spTgt spid="2"/>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9"/>
          <p:cNvSpPr>
            <a:spLocks noChangeArrowheads="1"/>
          </p:cNvSpPr>
          <p:nvPr/>
        </p:nvSpPr>
        <p:spPr bwMode="auto">
          <a:xfrm>
            <a:off x="4876800" y="2286000"/>
            <a:ext cx="3657600" cy="2590800"/>
          </a:xfrm>
          <a:prstGeom prst="rect">
            <a:avLst/>
          </a:prstGeom>
          <a:solidFill>
            <a:srgbClr val="FFFFCC"/>
          </a:solidFill>
          <a:ln w="12700" algn="ctr">
            <a:solidFill>
              <a:schemeClr val="tx1"/>
            </a:solidFill>
            <a:miter lim="800000"/>
            <a:headEnd/>
            <a:tailEnd/>
          </a:ln>
        </p:spPr>
        <p:txBody>
          <a:bodyPr lIns="92075" tIns="0" rIns="92075" bIns="0" anchor="ctr">
            <a:spAutoFit/>
          </a:bodyPr>
          <a:lstStyle/>
          <a:p>
            <a:endParaRPr lang="en-US" dirty="0"/>
          </a:p>
        </p:txBody>
      </p:sp>
      <p:sp>
        <p:nvSpPr>
          <p:cNvPr id="17411" name="Rectangle 2"/>
          <p:cNvSpPr>
            <a:spLocks noGrp="1" noChangeArrowheads="1"/>
          </p:cNvSpPr>
          <p:nvPr>
            <p:ph type="title"/>
          </p:nvPr>
        </p:nvSpPr>
        <p:spPr bwMode="auto">
          <a:prstGeom prst="rect">
            <a:avLst/>
          </a:prstGeo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Simultaneous Update</a:t>
            </a:r>
          </a:p>
        </p:txBody>
      </p:sp>
      <p:sp>
        <p:nvSpPr>
          <p:cNvPr id="17412" name="Line 47"/>
          <p:cNvSpPr>
            <a:spLocks noChangeShapeType="1"/>
          </p:cNvSpPr>
          <p:nvPr/>
        </p:nvSpPr>
        <p:spPr bwMode="auto">
          <a:xfrm flipV="1">
            <a:off x="3276600" y="2286000"/>
            <a:ext cx="1600200" cy="167640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17413" name="Line 48"/>
          <p:cNvSpPr>
            <a:spLocks noChangeShapeType="1"/>
          </p:cNvSpPr>
          <p:nvPr/>
        </p:nvSpPr>
        <p:spPr bwMode="auto">
          <a:xfrm>
            <a:off x="3276600" y="3962400"/>
            <a:ext cx="1600200" cy="914400"/>
          </a:xfrm>
          <a:prstGeom prst="line">
            <a:avLst/>
          </a:prstGeom>
          <a:noFill/>
          <a:ln w="12700">
            <a:solidFill>
              <a:schemeClr val="tx1"/>
            </a:solidFill>
            <a:round/>
            <a:headEnd/>
            <a:tailEnd/>
          </a:ln>
        </p:spPr>
        <p:txBody>
          <a:bodyPr lIns="92075" tIns="0" rIns="92075" bIns="0">
            <a:spAutoFit/>
          </a:bodyPr>
          <a:lstStyle/>
          <a:p>
            <a:endParaRPr lang="en-US" dirty="0"/>
          </a:p>
        </p:txBody>
      </p:sp>
      <p:sp>
        <p:nvSpPr>
          <p:cNvPr id="17414" name="Rectangle 76"/>
          <p:cNvSpPr>
            <a:spLocks noChangeArrowheads="1"/>
          </p:cNvSpPr>
          <p:nvPr/>
        </p:nvSpPr>
        <p:spPr bwMode="auto">
          <a:xfrm>
            <a:off x="685800" y="1746250"/>
            <a:ext cx="2971800" cy="609600"/>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FI</a:t>
            </a:r>
            <a:r>
              <a:rPr lang="en-US" sz="1800" b="0" dirty="0"/>
              <a:t> – </a:t>
            </a:r>
            <a:r>
              <a:rPr lang="en-US" sz="1600" b="0" dirty="0"/>
              <a:t>Financial Acct. &amp; Mgmt.</a:t>
            </a:r>
          </a:p>
        </p:txBody>
      </p:sp>
      <p:sp>
        <p:nvSpPr>
          <p:cNvPr id="17415" name="Rectangle 77"/>
          <p:cNvSpPr>
            <a:spLocks noChangeArrowheads="1"/>
          </p:cNvSpPr>
          <p:nvPr/>
        </p:nvSpPr>
        <p:spPr bwMode="auto">
          <a:xfrm>
            <a:off x="685800" y="2355850"/>
            <a:ext cx="2971800" cy="609600"/>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FM</a:t>
            </a:r>
            <a:r>
              <a:rPr lang="en-US" sz="1800" b="0" dirty="0"/>
              <a:t> – </a:t>
            </a:r>
            <a:r>
              <a:rPr lang="en-US" sz="1600" b="0" dirty="0"/>
              <a:t>Funds Acct. &amp; Mgmt.</a:t>
            </a:r>
          </a:p>
        </p:txBody>
      </p:sp>
      <p:sp>
        <p:nvSpPr>
          <p:cNvPr id="17416" name="Rectangle 78"/>
          <p:cNvSpPr>
            <a:spLocks noChangeArrowheads="1"/>
          </p:cNvSpPr>
          <p:nvPr/>
        </p:nvSpPr>
        <p:spPr bwMode="auto">
          <a:xfrm>
            <a:off x="685800" y="2965450"/>
            <a:ext cx="2971800" cy="609600"/>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CO</a:t>
            </a:r>
            <a:r>
              <a:rPr lang="en-US" sz="1800" b="0" dirty="0"/>
              <a:t> – </a:t>
            </a:r>
            <a:r>
              <a:rPr lang="en-US" sz="1600" b="0" dirty="0"/>
              <a:t>Cost Acct. &amp; Mgmt.</a:t>
            </a:r>
          </a:p>
        </p:txBody>
      </p:sp>
      <p:sp>
        <p:nvSpPr>
          <p:cNvPr id="17417" name="Rectangle 79"/>
          <p:cNvSpPr>
            <a:spLocks noChangeArrowheads="1"/>
          </p:cNvSpPr>
          <p:nvPr/>
        </p:nvSpPr>
        <p:spPr bwMode="auto">
          <a:xfrm>
            <a:off x="685800" y="3575050"/>
            <a:ext cx="2971800" cy="609600"/>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MM</a:t>
            </a:r>
            <a:r>
              <a:rPr lang="en-US" sz="1800" b="0" dirty="0"/>
              <a:t> – </a:t>
            </a:r>
            <a:r>
              <a:rPr lang="en-US" sz="1600" b="0" dirty="0"/>
              <a:t>Materials Mgmt. </a:t>
            </a:r>
          </a:p>
          <a:p>
            <a:pPr algn="l">
              <a:buClrTx/>
            </a:pPr>
            <a:r>
              <a:rPr lang="en-US" sz="1600" b="0" dirty="0"/>
              <a:t>and Procurement</a:t>
            </a:r>
          </a:p>
        </p:txBody>
      </p:sp>
      <p:sp>
        <p:nvSpPr>
          <p:cNvPr id="17418" name="Rectangle 80"/>
          <p:cNvSpPr>
            <a:spLocks noChangeArrowheads="1"/>
          </p:cNvSpPr>
          <p:nvPr/>
        </p:nvSpPr>
        <p:spPr bwMode="auto">
          <a:xfrm>
            <a:off x="685800" y="4184650"/>
            <a:ext cx="2971800" cy="609600"/>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PPE</a:t>
            </a:r>
            <a:r>
              <a:rPr lang="en-US" sz="1800" b="0" dirty="0"/>
              <a:t> – </a:t>
            </a:r>
            <a:r>
              <a:rPr lang="en-US" sz="1600" b="0" dirty="0"/>
              <a:t>Property, Plant &amp; </a:t>
            </a:r>
          </a:p>
          <a:p>
            <a:pPr algn="l">
              <a:buClrTx/>
            </a:pPr>
            <a:r>
              <a:rPr lang="en-US" sz="1600" b="0" dirty="0"/>
              <a:t>Equipment [PM, PS, RE, AA]</a:t>
            </a:r>
          </a:p>
        </p:txBody>
      </p:sp>
      <p:sp>
        <p:nvSpPr>
          <p:cNvPr id="17419" name="Rectangle 81"/>
          <p:cNvSpPr>
            <a:spLocks noChangeArrowheads="1"/>
          </p:cNvSpPr>
          <p:nvPr/>
        </p:nvSpPr>
        <p:spPr bwMode="auto">
          <a:xfrm>
            <a:off x="685800" y="4794250"/>
            <a:ext cx="2971800" cy="609600"/>
          </a:xfrm>
          <a:prstGeom prst="rect">
            <a:avLst/>
          </a:prstGeom>
          <a:solidFill>
            <a:srgbClr val="FFFFE7"/>
          </a:solidFill>
          <a:ln w="9525">
            <a:solidFill>
              <a:schemeClr val="tx1"/>
            </a:solidFill>
            <a:miter lim="800000"/>
            <a:headEnd/>
            <a:tailEnd/>
          </a:ln>
        </p:spPr>
        <p:txBody>
          <a:bodyPr wrap="none" anchor="ctr"/>
          <a:lstStyle/>
          <a:p>
            <a:pPr algn="l">
              <a:buClrTx/>
            </a:pPr>
            <a:r>
              <a:rPr lang="en-US" sz="1800" dirty="0"/>
              <a:t>SD</a:t>
            </a:r>
            <a:r>
              <a:rPr lang="en-US" sz="1800" b="0" dirty="0"/>
              <a:t> – </a:t>
            </a:r>
            <a:r>
              <a:rPr lang="en-US" sz="1600" b="0" dirty="0"/>
              <a:t>Sales &amp; Reimbursables</a:t>
            </a:r>
          </a:p>
        </p:txBody>
      </p:sp>
      <p:sp>
        <p:nvSpPr>
          <p:cNvPr id="17420" name="Text Box 82"/>
          <p:cNvSpPr txBox="1">
            <a:spLocks noChangeArrowheads="1"/>
          </p:cNvSpPr>
          <p:nvPr/>
        </p:nvSpPr>
        <p:spPr bwMode="auto">
          <a:xfrm>
            <a:off x="152400" y="1289050"/>
            <a:ext cx="4235450" cy="366713"/>
          </a:xfrm>
          <a:prstGeom prst="rect">
            <a:avLst/>
          </a:prstGeom>
          <a:noFill/>
          <a:ln w="9525">
            <a:noFill/>
            <a:miter lim="800000"/>
            <a:headEnd/>
            <a:tailEnd/>
          </a:ln>
        </p:spPr>
        <p:txBody>
          <a:bodyPr wrap="none">
            <a:spAutoFit/>
          </a:bodyPr>
          <a:lstStyle/>
          <a:p>
            <a:pPr algn="l">
              <a:buClrTx/>
            </a:pPr>
            <a:r>
              <a:rPr lang="en-US" sz="1800" u="sng" dirty="0"/>
              <a:t>ECC – Enterprise Central Component</a:t>
            </a:r>
          </a:p>
        </p:txBody>
      </p:sp>
      <p:sp>
        <p:nvSpPr>
          <p:cNvPr id="17421" name="Text Box 83"/>
          <p:cNvSpPr txBox="1">
            <a:spLocks noChangeArrowheads="1"/>
          </p:cNvSpPr>
          <p:nvPr/>
        </p:nvSpPr>
        <p:spPr bwMode="auto">
          <a:xfrm>
            <a:off x="762000" y="5410200"/>
            <a:ext cx="2649538" cy="1069975"/>
          </a:xfrm>
          <a:prstGeom prst="rect">
            <a:avLst/>
          </a:prstGeom>
          <a:noFill/>
          <a:ln w="9525">
            <a:noFill/>
            <a:miter lim="800000"/>
            <a:headEnd/>
            <a:tailEnd/>
          </a:ln>
        </p:spPr>
        <p:txBody>
          <a:bodyPr wrap="none">
            <a:spAutoFit/>
          </a:bodyPr>
          <a:lstStyle/>
          <a:p>
            <a:pPr algn="l">
              <a:buClrTx/>
              <a:buFontTx/>
              <a:buChar char="•"/>
            </a:pPr>
            <a:r>
              <a:rPr lang="en-US" sz="1600" b="0" dirty="0"/>
              <a:t>  Optimized for Data Input</a:t>
            </a:r>
          </a:p>
          <a:p>
            <a:pPr algn="l">
              <a:buClrTx/>
              <a:buFontTx/>
              <a:buChar char="•"/>
            </a:pPr>
            <a:r>
              <a:rPr lang="en-US" sz="1600" b="0" dirty="0"/>
              <a:t>  Transaction Processing</a:t>
            </a:r>
          </a:p>
          <a:p>
            <a:pPr algn="l">
              <a:buClrTx/>
              <a:buFontTx/>
              <a:buChar char="•"/>
            </a:pPr>
            <a:r>
              <a:rPr lang="en-US" sz="1600" b="0" dirty="0"/>
              <a:t>  Real-time; recon analysis</a:t>
            </a:r>
          </a:p>
          <a:p>
            <a:pPr algn="l">
              <a:buClrTx/>
              <a:buFontTx/>
              <a:buChar char="•"/>
            </a:pPr>
            <a:r>
              <a:rPr lang="en-US" sz="1600" b="0" dirty="0"/>
              <a:t>  </a:t>
            </a:r>
            <a:r>
              <a:rPr lang="en-US" sz="1600" b="0" dirty="0" smtClean="0"/>
              <a:t>Structured </a:t>
            </a:r>
            <a:r>
              <a:rPr lang="en-US" sz="1600" b="0" dirty="0"/>
              <a:t>reporting</a:t>
            </a:r>
          </a:p>
        </p:txBody>
      </p:sp>
      <p:grpSp>
        <p:nvGrpSpPr>
          <p:cNvPr id="2" name="Group 97"/>
          <p:cNvGrpSpPr>
            <a:grpSpLocks/>
          </p:cNvGrpSpPr>
          <p:nvPr/>
        </p:nvGrpSpPr>
        <p:grpSpPr bwMode="auto">
          <a:xfrm>
            <a:off x="4829175" y="1600200"/>
            <a:ext cx="1952625" cy="1524000"/>
            <a:chOff x="3042" y="1008"/>
            <a:chExt cx="1230" cy="960"/>
          </a:xfrm>
        </p:grpSpPr>
        <p:sp>
          <p:nvSpPr>
            <p:cNvPr id="17440" name="AutoShape 51"/>
            <p:cNvSpPr>
              <a:spLocks noChangeArrowheads="1"/>
            </p:cNvSpPr>
            <p:nvPr/>
          </p:nvSpPr>
          <p:spPr bwMode="auto">
            <a:xfrm>
              <a:off x="3312" y="1536"/>
              <a:ext cx="384" cy="432"/>
            </a:xfrm>
            <a:prstGeom prst="flowChartDocument">
              <a:avLst/>
            </a:prstGeom>
            <a:solidFill>
              <a:schemeClr val="bg1"/>
            </a:solidFill>
            <a:ln w="12700" algn="ctr">
              <a:solidFill>
                <a:schemeClr val="tx1"/>
              </a:solidFill>
              <a:miter lim="800000"/>
              <a:headEnd/>
              <a:tailEnd/>
            </a:ln>
          </p:spPr>
          <p:txBody>
            <a:bodyPr wrap="none" lIns="92075" tIns="0" rIns="92075" bIns="0" anchor="ctr">
              <a:spAutoFit/>
            </a:bodyPr>
            <a:lstStyle/>
            <a:p>
              <a:endParaRPr lang="en-US" dirty="0"/>
            </a:p>
          </p:txBody>
        </p:sp>
        <p:sp>
          <p:nvSpPr>
            <p:cNvPr id="17441" name="Text Box 50"/>
            <p:cNvSpPr txBox="1">
              <a:spLocks noChangeArrowheads="1"/>
            </p:cNvSpPr>
            <p:nvPr/>
          </p:nvSpPr>
          <p:spPr bwMode="auto">
            <a:xfrm>
              <a:off x="3288" y="1632"/>
              <a:ext cx="432" cy="154"/>
            </a:xfrm>
            <a:prstGeom prst="rect">
              <a:avLst/>
            </a:prstGeom>
            <a:noFill/>
            <a:ln w="76200" cmpd="tri" algn="ctr">
              <a:noFill/>
              <a:miter lim="800000"/>
              <a:headEnd/>
              <a:tailEnd/>
            </a:ln>
          </p:spPr>
          <p:txBody>
            <a:bodyPr lIns="92075" tIns="0" rIns="92075" bIns="0">
              <a:spAutoFit/>
            </a:bodyPr>
            <a:lstStyle/>
            <a:p>
              <a:pPr>
                <a:spcBef>
                  <a:spcPct val="50000"/>
                </a:spcBef>
              </a:pPr>
              <a:r>
                <a:rPr lang="en-US" sz="1600" dirty="0"/>
                <a:t>PR</a:t>
              </a:r>
            </a:p>
          </p:txBody>
        </p:sp>
        <p:sp>
          <p:nvSpPr>
            <p:cNvPr id="17442" name="Text Box 89"/>
            <p:cNvSpPr txBox="1">
              <a:spLocks noChangeArrowheads="1"/>
            </p:cNvSpPr>
            <p:nvPr/>
          </p:nvSpPr>
          <p:spPr bwMode="auto">
            <a:xfrm>
              <a:off x="3042" y="1008"/>
              <a:ext cx="1230" cy="594"/>
            </a:xfrm>
            <a:prstGeom prst="rect">
              <a:avLst/>
            </a:prstGeom>
            <a:noFill/>
            <a:ln w="9525">
              <a:noFill/>
              <a:miter lim="800000"/>
              <a:headEnd/>
              <a:tailEnd/>
            </a:ln>
          </p:spPr>
          <p:txBody>
            <a:bodyPr wrap="none">
              <a:spAutoFit/>
            </a:bodyPr>
            <a:lstStyle/>
            <a:p>
              <a:pPr marL="236538" indent="-236538" algn="l">
                <a:buClrTx/>
                <a:buFontTx/>
                <a:buChar char="•"/>
                <a:tabLst>
                  <a:tab pos="574675" algn="l"/>
                </a:tabLst>
              </a:pPr>
              <a:r>
                <a:rPr lang="en-US" sz="1400" dirty="0"/>
                <a:t>FI	- None</a:t>
              </a:r>
            </a:p>
            <a:p>
              <a:pPr marL="236538" indent="-236538" algn="l">
                <a:buClrTx/>
                <a:buFontTx/>
                <a:buChar char="•"/>
                <a:tabLst>
                  <a:tab pos="574675" algn="l"/>
                </a:tabLst>
              </a:pPr>
              <a:r>
                <a:rPr lang="en-US" sz="1400" dirty="0"/>
                <a:t>FM	- Commitment</a:t>
              </a:r>
            </a:p>
            <a:p>
              <a:pPr marL="236538" indent="-236538" algn="l">
                <a:buClrTx/>
                <a:buFontTx/>
                <a:buChar char="•"/>
                <a:tabLst>
                  <a:tab pos="574675" algn="l"/>
                </a:tabLst>
              </a:pPr>
              <a:r>
                <a:rPr lang="en-US" sz="1400" dirty="0"/>
                <a:t>CO 	- None</a:t>
              </a:r>
            </a:p>
            <a:p>
              <a:pPr marL="236538" indent="-236538" algn="l">
                <a:buClrTx/>
                <a:tabLst>
                  <a:tab pos="574675" algn="l"/>
                </a:tabLst>
              </a:pPr>
              <a:endParaRPr lang="en-US" sz="1400" dirty="0"/>
            </a:p>
          </p:txBody>
        </p:sp>
      </p:grpSp>
      <p:grpSp>
        <p:nvGrpSpPr>
          <p:cNvPr id="3" name="Group 98"/>
          <p:cNvGrpSpPr>
            <a:grpSpLocks/>
          </p:cNvGrpSpPr>
          <p:nvPr/>
        </p:nvGrpSpPr>
        <p:grpSpPr bwMode="auto">
          <a:xfrm>
            <a:off x="6324600" y="1600200"/>
            <a:ext cx="2379663" cy="1524000"/>
            <a:chOff x="3984" y="1008"/>
            <a:chExt cx="1499" cy="960"/>
          </a:xfrm>
        </p:grpSpPr>
        <p:sp>
          <p:nvSpPr>
            <p:cNvPr id="17436" name="AutoShape 52"/>
            <p:cNvSpPr>
              <a:spLocks noChangeArrowheads="1"/>
            </p:cNvSpPr>
            <p:nvPr/>
          </p:nvSpPr>
          <p:spPr bwMode="auto">
            <a:xfrm>
              <a:off x="3984" y="1632"/>
              <a:ext cx="192" cy="144"/>
            </a:xfrm>
            <a:prstGeom prst="rightArrow">
              <a:avLst>
                <a:gd name="adj1" fmla="val 50000"/>
                <a:gd name="adj2" fmla="val 33333"/>
              </a:avLst>
            </a:prstGeom>
            <a:solidFill>
              <a:srgbClr val="99CCFF"/>
            </a:solidFill>
            <a:ln w="12700" algn="ctr">
              <a:solidFill>
                <a:schemeClr val="tx1"/>
              </a:solidFill>
              <a:miter lim="800000"/>
              <a:headEnd/>
              <a:tailEnd/>
            </a:ln>
          </p:spPr>
          <p:txBody>
            <a:bodyPr wrap="none" lIns="92075" tIns="0" rIns="92075" bIns="0" anchor="ctr">
              <a:spAutoFit/>
            </a:bodyPr>
            <a:lstStyle/>
            <a:p>
              <a:endParaRPr lang="en-US" dirty="0"/>
            </a:p>
          </p:txBody>
        </p:sp>
        <p:sp>
          <p:nvSpPr>
            <p:cNvPr id="17437" name="AutoShape 54"/>
            <p:cNvSpPr>
              <a:spLocks noChangeArrowheads="1"/>
            </p:cNvSpPr>
            <p:nvPr/>
          </p:nvSpPr>
          <p:spPr bwMode="auto">
            <a:xfrm>
              <a:off x="4440" y="1536"/>
              <a:ext cx="384" cy="432"/>
            </a:xfrm>
            <a:prstGeom prst="flowChartDocument">
              <a:avLst/>
            </a:prstGeom>
            <a:solidFill>
              <a:schemeClr val="bg1"/>
            </a:solidFill>
            <a:ln w="12700" algn="ctr">
              <a:solidFill>
                <a:schemeClr val="tx1"/>
              </a:solidFill>
              <a:miter lim="800000"/>
              <a:headEnd/>
              <a:tailEnd/>
            </a:ln>
          </p:spPr>
          <p:txBody>
            <a:bodyPr wrap="none" lIns="92075" tIns="0" rIns="92075" bIns="0" anchor="ctr">
              <a:spAutoFit/>
            </a:bodyPr>
            <a:lstStyle/>
            <a:p>
              <a:endParaRPr lang="en-US" dirty="0"/>
            </a:p>
          </p:txBody>
        </p:sp>
        <p:sp>
          <p:nvSpPr>
            <p:cNvPr id="17438" name="Text Box 53"/>
            <p:cNvSpPr txBox="1">
              <a:spLocks noChangeArrowheads="1"/>
            </p:cNvSpPr>
            <p:nvPr/>
          </p:nvSpPr>
          <p:spPr bwMode="auto">
            <a:xfrm>
              <a:off x="4416" y="1632"/>
              <a:ext cx="432" cy="154"/>
            </a:xfrm>
            <a:prstGeom prst="rect">
              <a:avLst/>
            </a:prstGeom>
            <a:noFill/>
            <a:ln w="76200" cmpd="tri" algn="ctr">
              <a:noFill/>
              <a:miter lim="800000"/>
              <a:headEnd/>
              <a:tailEnd/>
            </a:ln>
          </p:spPr>
          <p:txBody>
            <a:bodyPr lIns="92075" tIns="0" rIns="92075" bIns="0">
              <a:spAutoFit/>
            </a:bodyPr>
            <a:lstStyle/>
            <a:p>
              <a:pPr>
                <a:spcBef>
                  <a:spcPct val="50000"/>
                </a:spcBef>
              </a:pPr>
              <a:r>
                <a:rPr lang="en-US" sz="1600" dirty="0"/>
                <a:t>PO</a:t>
              </a:r>
            </a:p>
          </p:txBody>
        </p:sp>
        <p:sp>
          <p:nvSpPr>
            <p:cNvPr id="17439" name="Text Box 90"/>
            <p:cNvSpPr txBox="1">
              <a:spLocks noChangeArrowheads="1"/>
            </p:cNvSpPr>
            <p:nvPr/>
          </p:nvSpPr>
          <p:spPr bwMode="auto">
            <a:xfrm>
              <a:off x="4386" y="1008"/>
              <a:ext cx="1097" cy="594"/>
            </a:xfrm>
            <a:prstGeom prst="rect">
              <a:avLst/>
            </a:prstGeom>
            <a:noFill/>
            <a:ln w="9525">
              <a:noFill/>
              <a:miter lim="800000"/>
              <a:headEnd/>
              <a:tailEnd/>
            </a:ln>
          </p:spPr>
          <p:txBody>
            <a:bodyPr wrap="none">
              <a:spAutoFit/>
            </a:bodyPr>
            <a:lstStyle/>
            <a:p>
              <a:pPr marL="236538" indent="-236538" algn="l">
                <a:buClrTx/>
                <a:buFontTx/>
                <a:buChar char="•"/>
                <a:tabLst>
                  <a:tab pos="574675" algn="l"/>
                </a:tabLst>
              </a:pPr>
              <a:r>
                <a:rPr lang="en-US" sz="1400" dirty="0"/>
                <a:t>FI	- None</a:t>
              </a:r>
            </a:p>
            <a:p>
              <a:pPr marL="236538" indent="-236538" algn="l">
                <a:buClrTx/>
                <a:buFontTx/>
                <a:buChar char="•"/>
                <a:tabLst>
                  <a:tab pos="574675" algn="l"/>
                </a:tabLst>
              </a:pPr>
              <a:r>
                <a:rPr lang="en-US" sz="1400" dirty="0"/>
                <a:t>FM	- Obligation</a:t>
              </a:r>
            </a:p>
            <a:p>
              <a:pPr marL="236538" indent="-236538" algn="l">
                <a:buClrTx/>
                <a:buFontTx/>
                <a:buChar char="•"/>
                <a:tabLst>
                  <a:tab pos="574675" algn="l"/>
                </a:tabLst>
              </a:pPr>
              <a:r>
                <a:rPr lang="en-US" sz="1400" dirty="0"/>
                <a:t>CO 	- None</a:t>
              </a:r>
            </a:p>
            <a:p>
              <a:pPr marL="236538" indent="-236538" algn="l">
                <a:buClrTx/>
                <a:tabLst>
                  <a:tab pos="574675" algn="l"/>
                </a:tabLst>
              </a:pPr>
              <a:endParaRPr lang="en-US" sz="1400" dirty="0"/>
            </a:p>
          </p:txBody>
        </p:sp>
      </p:grpSp>
      <p:grpSp>
        <p:nvGrpSpPr>
          <p:cNvPr id="4" name="Group 101"/>
          <p:cNvGrpSpPr>
            <a:grpSpLocks/>
          </p:cNvGrpSpPr>
          <p:nvPr/>
        </p:nvGrpSpPr>
        <p:grpSpPr bwMode="auto">
          <a:xfrm>
            <a:off x="6948488" y="3276600"/>
            <a:ext cx="1890712" cy="2543175"/>
            <a:chOff x="4377" y="2064"/>
            <a:chExt cx="1191" cy="1602"/>
          </a:xfrm>
        </p:grpSpPr>
        <p:sp>
          <p:nvSpPr>
            <p:cNvPr id="17432" name="AutoShape 55"/>
            <p:cNvSpPr>
              <a:spLocks noChangeArrowheads="1"/>
            </p:cNvSpPr>
            <p:nvPr/>
          </p:nvSpPr>
          <p:spPr bwMode="auto">
            <a:xfrm rot="5400000" flipV="1">
              <a:off x="4512" y="2088"/>
              <a:ext cx="192" cy="144"/>
            </a:xfrm>
            <a:prstGeom prst="rightArrow">
              <a:avLst>
                <a:gd name="adj1" fmla="val 50000"/>
                <a:gd name="adj2" fmla="val 33333"/>
              </a:avLst>
            </a:prstGeom>
            <a:solidFill>
              <a:srgbClr val="99CCFF"/>
            </a:solidFill>
            <a:ln w="12700" algn="ctr">
              <a:solidFill>
                <a:schemeClr val="tx1"/>
              </a:solidFill>
              <a:miter lim="800000"/>
              <a:headEnd/>
              <a:tailEnd/>
            </a:ln>
          </p:spPr>
          <p:txBody>
            <a:bodyPr wrap="none" lIns="92075" tIns="0" rIns="92075" bIns="0" anchor="ctr">
              <a:spAutoFit/>
            </a:bodyPr>
            <a:lstStyle/>
            <a:p>
              <a:endParaRPr lang="en-US" dirty="0"/>
            </a:p>
          </p:txBody>
        </p:sp>
        <p:sp>
          <p:nvSpPr>
            <p:cNvPr id="17433" name="AutoShape 57"/>
            <p:cNvSpPr>
              <a:spLocks noChangeArrowheads="1"/>
            </p:cNvSpPr>
            <p:nvPr/>
          </p:nvSpPr>
          <p:spPr bwMode="auto">
            <a:xfrm>
              <a:off x="4440" y="2400"/>
              <a:ext cx="384" cy="432"/>
            </a:xfrm>
            <a:prstGeom prst="flowChartDocument">
              <a:avLst/>
            </a:prstGeom>
            <a:solidFill>
              <a:schemeClr val="bg1"/>
            </a:solidFill>
            <a:ln w="12700" algn="ctr">
              <a:solidFill>
                <a:schemeClr val="tx1"/>
              </a:solidFill>
              <a:miter lim="800000"/>
              <a:headEnd/>
              <a:tailEnd/>
            </a:ln>
          </p:spPr>
          <p:txBody>
            <a:bodyPr wrap="none" lIns="92075" tIns="0" rIns="92075" bIns="0" anchor="ctr">
              <a:spAutoFit/>
            </a:bodyPr>
            <a:lstStyle/>
            <a:p>
              <a:endParaRPr lang="en-US" dirty="0"/>
            </a:p>
          </p:txBody>
        </p:sp>
        <p:sp>
          <p:nvSpPr>
            <p:cNvPr id="17434" name="Text Box 56"/>
            <p:cNvSpPr txBox="1">
              <a:spLocks noChangeArrowheads="1"/>
            </p:cNvSpPr>
            <p:nvPr/>
          </p:nvSpPr>
          <p:spPr bwMode="auto">
            <a:xfrm>
              <a:off x="4392" y="2496"/>
              <a:ext cx="432" cy="154"/>
            </a:xfrm>
            <a:prstGeom prst="rect">
              <a:avLst/>
            </a:prstGeom>
            <a:noFill/>
            <a:ln w="76200" cmpd="tri" algn="ctr">
              <a:noFill/>
              <a:miter lim="800000"/>
              <a:headEnd/>
              <a:tailEnd/>
            </a:ln>
          </p:spPr>
          <p:txBody>
            <a:bodyPr lIns="92075" tIns="0" rIns="92075" bIns="0">
              <a:spAutoFit/>
            </a:bodyPr>
            <a:lstStyle/>
            <a:p>
              <a:pPr>
                <a:spcBef>
                  <a:spcPct val="50000"/>
                </a:spcBef>
              </a:pPr>
              <a:r>
                <a:rPr lang="en-US" sz="1600" dirty="0"/>
                <a:t>GR</a:t>
              </a:r>
            </a:p>
          </p:txBody>
        </p:sp>
        <p:sp>
          <p:nvSpPr>
            <p:cNvPr id="17435" name="Text Box 91"/>
            <p:cNvSpPr txBox="1">
              <a:spLocks noChangeArrowheads="1"/>
            </p:cNvSpPr>
            <p:nvPr/>
          </p:nvSpPr>
          <p:spPr bwMode="auto">
            <a:xfrm>
              <a:off x="4377" y="3072"/>
              <a:ext cx="1191" cy="594"/>
            </a:xfrm>
            <a:prstGeom prst="rect">
              <a:avLst/>
            </a:prstGeom>
            <a:noFill/>
            <a:ln w="9525">
              <a:noFill/>
              <a:miter lim="800000"/>
              <a:headEnd/>
              <a:tailEnd/>
            </a:ln>
          </p:spPr>
          <p:txBody>
            <a:bodyPr wrap="none">
              <a:spAutoFit/>
            </a:bodyPr>
            <a:lstStyle/>
            <a:p>
              <a:pPr marL="236538" indent="-236538" algn="l">
                <a:buClrTx/>
                <a:buFontTx/>
                <a:buChar char="•"/>
                <a:tabLst>
                  <a:tab pos="574675" algn="l"/>
                </a:tabLst>
              </a:pPr>
              <a:r>
                <a:rPr lang="en-US" sz="1400" dirty="0"/>
                <a:t>FI	- Expense/AP</a:t>
              </a:r>
            </a:p>
            <a:p>
              <a:pPr marL="236538" indent="-236538" algn="l">
                <a:buClrTx/>
                <a:buFontTx/>
                <a:buChar char="•"/>
                <a:tabLst>
                  <a:tab pos="574675" algn="l"/>
                </a:tabLst>
              </a:pPr>
              <a:r>
                <a:rPr lang="en-US" sz="1400" dirty="0"/>
                <a:t>FM	- Expenditure</a:t>
              </a:r>
            </a:p>
            <a:p>
              <a:pPr marL="236538" indent="-236538" algn="l">
                <a:buClrTx/>
                <a:buFontTx/>
                <a:buChar char="•"/>
                <a:tabLst>
                  <a:tab pos="574675" algn="l"/>
                </a:tabLst>
              </a:pPr>
              <a:r>
                <a:rPr lang="en-US" sz="1400" dirty="0"/>
                <a:t>CO 	- Expense</a:t>
              </a:r>
            </a:p>
            <a:p>
              <a:pPr marL="236538" indent="-236538" algn="l">
                <a:buClrTx/>
                <a:tabLst>
                  <a:tab pos="574675" algn="l"/>
                </a:tabLst>
              </a:pPr>
              <a:endParaRPr lang="en-US" sz="1400" dirty="0"/>
            </a:p>
          </p:txBody>
        </p:sp>
      </p:grpSp>
      <p:grpSp>
        <p:nvGrpSpPr>
          <p:cNvPr id="5" name="Group 102"/>
          <p:cNvGrpSpPr>
            <a:grpSpLocks/>
          </p:cNvGrpSpPr>
          <p:nvPr/>
        </p:nvGrpSpPr>
        <p:grpSpPr bwMode="auto">
          <a:xfrm>
            <a:off x="4876800" y="3810000"/>
            <a:ext cx="2049463" cy="2009775"/>
            <a:chOff x="3072" y="2400"/>
            <a:chExt cx="1291" cy="1266"/>
          </a:xfrm>
        </p:grpSpPr>
        <p:sp>
          <p:nvSpPr>
            <p:cNvPr id="17427" name="AutoShape 58"/>
            <p:cNvSpPr>
              <a:spLocks noChangeArrowheads="1"/>
            </p:cNvSpPr>
            <p:nvPr/>
          </p:nvSpPr>
          <p:spPr bwMode="auto">
            <a:xfrm flipH="1">
              <a:off x="3984" y="2544"/>
              <a:ext cx="192" cy="144"/>
            </a:xfrm>
            <a:prstGeom prst="rightArrow">
              <a:avLst>
                <a:gd name="adj1" fmla="val 50000"/>
                <a:gd name="adj2" fmla="val 33333"/>
              </a:avLst>
            </a:prstGeom>
            <a:solidFill>
              <a:srgbClr val="99CCFF"/>
            </a:solidFill>
            <a:ln w="12700" algn="ctr">
              <a:solidFill>
                <a:schemeClr val="tx1"/>
              </a:solidFill>
              <a:miter lim="800000"/>
              <a:headEnd/>
              <a:tailEnd/>
            </a:ln>
          </p:spPr>
          <p:txBody>
            <a:bodyPr wrap="none" lIns="92075" tIns="0" rIns="92075" bIns="0" anchor="ctr">
              <a:spAutoFit/>
            </a:bodyPr>
            <a:lstStyle/>
            <a:p>
              <a:endParaRPr lang="en-US" dirty="0"/>
            </a:p>
          </p:txBody>
        </p:sp>
        <p:grpSp>
          <p:nvGrpSpPr>
            <p:cNvPr id="6" name="Group 100"/>
            <p:cNvGrpSpPr>
              <a:grpSpLocks/>
            </p:cNvGrpSpPr>
            <p:nvPr/>
          </p:nvGrpSpPr>
          <p:grpSpPr bwMode="auto">
            <a:xfrm>
              <a:off x="3072" y="2400"/>
              <a:ext cx="1291" cy="1266"/>
              <a:chOff x="3072" y="2400"/>
              <a:chExt cx="1291" cy="1266"/>
            </a:xfrm>
          </p:grpSpPr>
          <p:sp>
            <p:nvSpPr>
              <p:cNvPr id="17429" name="AutoShape 86"/>
              <p:cNvSpPr>
                <a:spLocks noChangeArrowheads="1"/>
              </p:cNvSpPr>
              <p:nvPr/>
            </p:nvSpPr>
            <p:spPr bwMode="auto">
              <a:xfrm>
                <a:off x="3312" y="2400"/>
                <a:ext cx="384" cy="432"/>
              </a:xfrm>
              <a:prstGeom prst="flowChartDocument">
                <a:avLst/>
              </a:prstGeom>
              <a:solidFill>
                <a:schemeClr val="bg1"/>
              </a:solidFill>
              <a:ln w="12700" algn="ctr">
                <a:solidFill>
                  <a:schemeClr val="tx1"/>
                </a:solidFill>
                <a:miter lim="800000"/>
                <a:headEnd/>
                <a:tailEnd/>
              </a:ln>
            </p:spPr>
            <p:txBody>
              <a:bodyPr wrap="none" lIns="92075" tIns="0" rIns="92075" bIns="0" anchor="ctr">
                <a:spAutoFit/>
              </a:bodyPr>
              <a:lstStyle/>
              <a:p>
                <a:endParaRPr lang="en-US" dirty="0"/>
              </a:p>
            </p:txBody>
          </p:sp>
          <p:sp>
            <p:nvSpPr>
              <p:cNvPr id="17430" name="Text Box 87"/>
              <p:cNvSpPr txBox="1">
                <a:spLocks noChangeArrowheads="1"/>
              </p:cNvSpPr>
              <p:nvPr/>
            </p:nvSpPr>
            <p:spPr bwMode="auto">
              <a:xfrm>
                <a:off x="3312" y="2496"/>
                <a:ext cx="432" cy="154"/>
              </a:xfrm>
              <a:prstGeom prst="rect">
                <a:avLst/>
              </a:prstGeom>
              <a:noFill/>
              <a:ln w="76200" cmpd="tri" algn="ctr">
                <a:noFill/>
                <a:miter lim="800000"/>
                <a:headEnd/>
                <a:tailEnd/>
              </a:ln>
            </p:spPr>
            <p:txBody>
              <a:bodyPr lIns="92075" tIns="0" rIns="92075" bIns="0">
                <a:spAutoFit/>
              </a:bodyPr>
              <a:lstStyle/>
              <a:p>
                <a:pPr>
                  <a:spcBef>
                    <a:spcPct val="50000"/>
                  </a:spcBef>
                </a:pPr>
                <a:r>
                  <a:rPr lang="en-US" sz="1600" dirty="0"/>
                  <a:t>Pay</a:t>
                </a:r>
              </a:p>
            </p:txBody>
          </p:sp>
          <p:sp>
            <p:nvSpPr>
              <p:cNvPr id="17431" name="Text Box 92"/>
              <p:cNvSpPr txBox="1">
                <a:spLocks noChangeArrowheads="1"/>
              </p:cNvSpPr>
              <p:nvPr/>
            </p:nvSpPr>
            <p:spPr bwMode="auto">
              <a:xfrm>
                <a:off x="3072" y="3072"/>
                <a:ext cx="1291" cy="594"/>
              </a:xfrm>
              <a:prstGeom prst="rect">
                <a:avLst/>
              </a:prstGeom>
              <a:noFill/>
              <a:ln w="9525">
                <a:noFill/>
                <a:miter lim="800000"/>
                <a:headEnd/>
                <a:tailEnd/>
              </a:ln>
            </p:spPr>
            <p:txBody>
              <a:bodyPr wrap="none">
                <a:spAutoFit/>
              </a:bodyPr>
              <a:lstStyle/>
              <a:p>
                <a:pPr marL="236538" indent="-236538" algn="l">
                  <a:buClrTx/>
                  <a:buFontTx/>
                  <a:buChar char="•"/>
                  <a:tabLst>
                    <a:tab pos="574675" algn="l"/>
                  </a:tabLst>
                </a:pPr>
                <a:r>
                  <a:rPr lang="en-US" sz="1400" dirty="0"/>
                  <a:t>FI	- AP/Cash</a:t>
                </a:r>
              </a:p>
              <a:p>
                <a:pPr marL="236538" indent="-236538" algn="l">
                  <a:buClrTx/>
                  <a:buFontTx/>
                  <a:buChar char="•"/>
                  <a:tabLst>
                    <a:tab pos="574675" algn="l"/>
                  </a:tabLst>
                </a:pPr>
                <a:r>
                  <a:rPr lang="en-US" sz="1400" dirty="0"/>
                  <a:t>FM	- Disbursement</a:t>
                </a:r>
              </a:p>
              <a:p>
                <a:pPr marL="236538" indent="-236538" algn="l">
                  <a:buClrTx/>
                  <a:buFontTx/>
                  <a:buChar char="•"/>
                  <a:tabLst>
                    <a:tab pos="574675" algn="l"/>
                  </a:tabLst>
                </a:pPr>
                <a:r>
                  <a:rPr lang="en-US" sz="1400" dirty="0"/>
                  <a:t>CO 	- None</a:t>
                </a:r>
              </a:p>
              <a:p>
                <a:pPr marL="236538" indent="-236538" algn="l">
                  <a:buClrTx/>
                  <a:tabLst>
                    <a:tab pos="574675" algn="l"/>
                  </a:tabLst>
                </a:pPr>
                <a:endParaRPr lang="en-US" sz="1400" dirty="0"/>
              </a:p>
            </p:txBody>
          </p:sp>
        </p:grpSp>
      </p:grpSp>
      <p:sp>
        <p:nvSpPr>
          <p:cNvPr id="3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55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1+#ppt_w/2"/>
                                          </p:val>
                                        </p:tav>
                                        <p:tav tm="100000">
                                          <p:val>
                                            <p:strVal val="#ppt_x"/>
                                          </p:val>
                                        </p:tav>
                                      </p:tavLst>
                                    </p:anim>
                                    <p:anim calcmode="lin" valueType="num">
                                      <p:cBhvr additive="base">
                                        <p:cTn id="14"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ppt_x"/>
                                          </p:val>
                                        </p:tav>
                                        <p:tav tm="100000">
                                          <p:val>
                                            <p:strVal val="#ppt_x"/>
                                          </p:val>
                                        </p:tav>
                                      </p:tavLst>
                                    </p:anim>
                                    <p:anim calcmode="lin" valueType="num">
                                      <p:cBhvr additive="base">
                                        <p:cTn id="20"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3: Wrap-Up</a:t>
            </a:r>
          </a:p>
        </p:txBody>
      </p:sp>
      <p:sp>
        <p:nvSpPr>
          <p:cNvPr id="18435" name="Rectangle 3"/>
          <p:cNvSpPr>
            <a:spLocks noGrp="1" noChangeArrowheads="1"/>
          </p:cNvSpPr>
          <p:nvPr>
            <p:ph type="body" idx="4294967295"/>
          </p:nvPr>
        </p:nvSpPr>
        <p:spPr bwMode="auto">
          <a:xfrm>
            <a:off x="431800" y="1270000"/>
            <a:ext cx="8255000" cy="513080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dirty="0" smtClean="0"/>
              <a:t>An ERP is an enabler to Cost Management “Culture” by providing the technology necessary </a:t>
            </a:r>
          </a:p>
          <a:p>
            <a:pPr eaLnBrk="1" hangingPunct="1">
              <a:lnSpc>
                <a:spcPct val="90000"/>
              </a:lnSpc>
            </a:pPr>
            <a:r>
              <a:rPr lang="en-US" sz="2800" dirty="0" smtClean="0"/>
              <a:t>The Army Cost Model is being designed into GFEBS which utilizes the SAP ERP application</a:t>
            </a:r>
          </a:p>
          <a:p>
            <a:pPr eaLnBrk="1" hangingPunct="1">
              <a:lnSpc>
                <a:spcPct val="90000"/>
              </a:lnSpc>
            </a:pPr>
            <a:r>
              <a:rPr lang="en-US" sz="2800" dirty="0" smtClean="0"/>
              <a:t>The ERP application is operational focused generating financial information as an outcome of an operational transaction</a:t>
            </a:r>
          </a:p>
          <a:p>
            <a:pPr eaLnBrk="1" hangingPunct="1">
              <a:lnSpc>
                <a:spcPct val="90000"/>
              </a:lnSpc>
            </a:pPr>
            <a:r>
              <a:rPr lang="en-US" sz="2800" dirty="0" smtClean="0"/>
              <a:t>The ERP application has a transactional component and an analytical component</a:t>
            </a:r>
          </a:p>
          <a:p>
            <a:pPr eaLnBrk="1" hangingPunct="1">
              <a:lnSpc>
                <a:spcPct val="90000"/>
              </a:lnSpc>
            </a:pPr>
            <a:r>
              <a:rPr lang="en-US" sz="2800" dirty="0" smtClean="0"/>
              <a:t>The transactional component has real-time integration for the various value streams/function modules</a:t>
            </a:r>
          </a:p>
          <a:p>
            <a:pPr lvl="1" eaLnBrk="1" hangingPunct="1">
              <a:lnSpc>
                <a:spcPct val="90000"/>
              </a:lnSpc>
              <a:buFontTx/>
              <a:buNone/>
            </a:pPr>
            <a:endParaRPr lang="en-US" sz="2400" i="1" dirty="0" smtClean="0"/>
          </a:p>
        </p:txBody>
      </p:sp>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56</a:t>
            </a:fld>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t>Question #1: What are </a:t>
            </a:r>
            <a:br>
              <a:rPr lang="en-US" sz="3600" smtClean="0"/>
            </a:br>
            <a:r>
              <a:rPr lang="en-US" sz="3600" smtClean="0"/>
              <a:t>the Enablers of Business </a:t>
            </a:r>
            <a:br>
              <a:rPr lang="en-US" sz="3600" smtClean="0"/>
            </a:br>
            <a:r>
              <a:rPr lang="en-US" sz="3600" smtClean="0"/>
              <a:t>Culture Change</a:t>
            </a:r>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57</a:t>
            </a:fld>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t>Answer #1: What are </a:t>
            </a:r>
            <a:br>
              <a:rPr lang="en-US" sz="3600" smtClean="0"/>
            </a:br>
            <a:r>
              <a:rPr lang="en-US" sz="3600" smtClean="0"/>
              <a:t>the Enablers of Business </a:t>
            </a:r>
            <a:br>
              <a:rPr lang="en-US" sz="3600" smtClean="0"/>
            </a:br>
            <a:r>
              <a:rPr lang="en-US" sz="3600" smtClean="0"/>
              <a:t>Culture Change</a:t>
            </a:r>
          </a:p>
        </p:txBody>
      </p:sp>
      <p:sp>
        <p:nvSpPr>
          <p:cNvPr id="1520643" name="Rectangle 3"/>
          <p:cNvSpPr>
            <a:spLocks noGrp="1" noChangeArrowheads="1"/>
          </p:cNvSpPr>
          <p:nvPr>
            <p:ph type="body" idx="1"/>
          </p:nvPr>
        </p:nvSpPr>
        <p:spPr bwMode="auto">
          <a:xfrm>
            <a:off x="457200" y="2743200"/>
            <a:ext cx="8229600" cy="3382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People/Other Resources</a:t>
            </a:r>
          </a:p>
          <a:p>
            <a:pPr eaLnBrk="1" hangingPunct="1"/>
            <a:r>
              <a:rPr lang="en-US" smtClean="0"/>
              <a:t>Processes, Policies &amp; Procedures</a:t>
            </a:r>
          </a:p>
          <a:p>
            <a:pPr eaLnBrk="1" hangingPunct="1"/>
            <a:r>
              <a:rPr lang="en-US" smtClean="0"/>
              <a:t>Tools &amp; Technologies</a:t>
            </a:r>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58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1520643">
                                            <p:txEl>
                                              <p:pRg st="0" end="0"/>
                                            </p:txEl>
                                          </p:spTgt>
                                        </p:tgtEl>
                                        <p:attrNameLst>
                                          <p:attrName>style.visibility</p:attrName>
                                        </p:attrNameLst>
                                      </p:cBhvr>
                                      <p:to>
                                        <p:strVal val="visible"/>
                                      </p:to>
                                    </p:set>
                                    <p:animEffect transition="in" filter="wheel(4)">
                                      <p:cBhvr>
                                        <p:cTn id="7" dur="2000"/>
                                        <p:tgtEl>
                                          <p:spTgt spid="152064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1520643">
                                            <p:txEl>
                                              <p:pRg st="1" end="1"/>
                                            </p:txEl>
                                          </p:spTgt>
                                        </p:tgtEl>
                                        <p:attrNameLst>
                                          <p:attrName>style.visibility</p:attrName>
                                        </p:attrNameLst>
                                      </p:cBhvr>
                                      <p:to>
                                        <p:strVal val="visible"/>
                                      </p:to>
                                    </p:set>
                                    <p:animEffect transition="in" filter="wheel(4)">
                                      <p:cBhvr>
                                        <p:cTn id="12" dur="2000"/>
                                        <p:tgtEl>
                                          <p:spTgt spid="152064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1520643">
                                            <p:txEl>
                                              <p:pRg st="2" end="2"/>
                                            </p:txEl>
                                          </p:spTgt>
                                        </p:tgtEl>
                                        <p:attrNameLst>
                                          <p:attrName>style.visibility</p:attrName>
                                        </p:attrNameLst>
                                      </p:cBhvr>
                                      <p:to>
                                        <p:strVal val="visible"/>
                                      </p:to>
                                    </p:set>
                                    <p:animEffect transition="in" filter="wheel(4)">
                                      <p:cBhvr>
                                        <p:cTn id="17" dur="2000"/>
                                        <p:tgtEl>
                                          <p:spTgt spid="1520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064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bwMode="auto">
          <a:prstGeom prst="rect">
            <a:avLst/>
          </a:prstGeom>
          <a:noFill/>
          <a:ln>
            <a:miter lim="800000"/>
            <a:headEnd/>
            <a:tailEnd/>
          </a:ln>
        </p:spPr>
        <p:txBody>
          <a:bodyPr/>
          <a:lstStyle/>
          <a:p>
            <a:pPr eaLnBrk="1" hangingPunct="1"/>
            <a:r>
              <a:rPr lang="en-US" dirty="0" smtClean="0"/>
              <a:t>Question # 2</a:t>
            </a:r>
          </a:p>
        </p:txBody>
      </p:sp>
      <p:sp>
        <p:nvSpPr>
          <p:cNvPr id="265219" name="Rectangle 3"/>
          <p:cNvSpPr>
            <a:spLocks noGrp="1" noChangeArrowheads="1"/>
          </p:cNvSpPr>
          <p:nvPr>
            <p:ph idx="4294967295"/>
          </p:nvPr>
        </p:nvSpPr>
        <p:spPr bwMode="auto">
          <a:xfrm>
            <a:off x="609600" y="1600200"/>
            <a:ext cx="8229600" cy="4525963"/>
          </a:xfrm>
          <a:prstGeom prst="rect">
            <a:avLst/>
          </a:prstGeom>
          <a:noFill/>
          <a:ln>
            <a:miter lim="800000"/>
            <a:headEnd/>
            <a:tailEnd/>
          </a:ln>
        </p:spPr>
        <p:txBody>
          <a:bodyPr/>
          <a:lstStyle/>
          <a:p>
            <a:pPr marL="0" indent="0" eaLnBrk="1" hangingPunct="1">
              <a:lnSpc>
                <a:spcPct val="90000"/>
              </a:lnSpc>
              <a:buFontTx/>
              <a:buNone/>
            </a:pPr>
            <a:r>
              <a:rPr lang="en-US" sz="2800" dirty="0" smtClean="0"/>
              <a:t>What are some of the major changes due to moving to an ERP?</a:t>
            </a:r>
          </a:p>
        </p:txBody>
      </p:sp>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Slide Number Placeholder 41"/>
          <p:cNvSpPr>
            <a:spLocks noGrp="1"/>
          </p:cNvSpPr>
          <p:nvPr>
            <p:ph type="sldNum" sz="quarter" idx="10"/>
          </p:nvPr>
        </p:nvSpPr>
        <p:spPr/>
        <p:txBody>
          <a:bodyPr/>
          <a:lstStyle/>
          <a:p>
            <a:fld id="{60FF9E19-3E78-400D-AF0B-C2BF9D58FC23}" type="slidenum">
              <a:rPr lang="en-US" smtClean="0"/>
              <a:pPr/>
              <a:t>6</a:t>
            </a:fld>
            <a:endParaRPr lang="en-US" dirty="0"/>
          </a:p>
        </p:txBody>
      </p:sp>
      <p:sp>
        <p:nvSpPr>
          <p:cNvPr id="281602" name="Rectangle 2"/>
          <p:cNvSpPr>
            <a:spLocks noGrp="1" noChangeArrowheads="1"/>
          </p:cNvSpPr>
          <p:nvPr>
            <p:ph type="title"/>
          </p:nvPr>
        </p:nvSpPr>
        <p:spPr bwMode="auto">
          <a:xfrm>
            <a:off x="457200" y="152400"/>
            <a:ext cx="8229600" cy="1143000"/>
          </a:xfrm>
          <a:prstGeom prst="rect">
            <a:avLst/>
          </a:prstGeom>
          <a:noFill/>
          <a:ln>
            <a:miter lim="800000"/>
            <a:headEnd/>
            <a:tailEnd/>
          </a:ln>
        </p:spPr>
        <p:txBody>
          <a:bodyPr/>
          <a:lstStyle/>
          <a:p>
            <a:pPr eaLnBrk="1" hangingPunct="1"/>
            <a:r>
              <a:rPr lang="en-US" sz="3600" dirty="0" smtClean="0"/>
              <a:t>Mission #1: Cost Model</a:t>
            </a:r>
            <a:br>
              <a:rPr lang="en-US" sz="3600" dirty="0" smtClean="0"/>
            </a:br>
            <a:r>
              <a:rPr lang="en-US" sz="3600" dirty="0" smtClean="0"/>
              <a:t>Conceptual Design</a:t>
            </a:r>
          </a:p>
        </p:txBody>
      </p:sp>
      <p:sp>
        <p:nvSpPr>
          <p:cNvPr id="281603" name="Rectangle 3"/>
          <p:cNvSpPr>
            <a:spLocks noChangeArrowheads="1"/>
          </p:cNvSpPr>
          <p:nvPr/>
        </p:nvSpPr>
        <p:spPr bwMode="auto">
          <a:xfrm>
            <a:off x="2057400" y="1435100"/>
            <a:ext cx="1219200" cy="838200"/>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dirty="0"/>
          </a:p>
        </p:txBody>
      </p:sp>
      <p:sp>
        <p:nvSpPr>
          <p:cNvPr id="281604" name="Text Box 4"/>
          <p:cNvSpPr txBox="1">
            <a:spLocks noChangeArrowheads="1"/>
          </p:cNvSpPr>
          <p:nvPr/>
        </p:nvSpPr>
        <p:spPr bwMode="auto">
          <a:xfrm>
            <a:off x="2057400" y="1435100"/>
            <a:ext cx="1219200" cy="912813"/>
          </a:xfrm>
          <a:prstGeom prst="rect">
            <a:avLst/>
          </a:prstGeom>
          <a:noFill/>
          <a:ln w="12700" algn="ctr">
            <a:noFill/>
            <a:miter lim="800000"/>
            <a:headEnd/>
            <a:tailEnd/>
          </a:ln>
          <a:effectLst/>
        </p:spPr>
        <p:txBody>
          <a:bodyPr lIns="92075" tIns="0" rIns="92075" bIns="0">
            <a:spAutoFit/>
          </a:bodyPr>
          <a:lstStyle/>
          <a:p>
            <a:endParaRPr lang="en-US" sz="1200" dirty="0">
              <a:latin typeface="Tahoma" pitchFamily="34" charset="0"/>
            </a:endParaRPr>
          </a:p>
          <a:p>
            <a:endParaRPr lang="en-US" sz="1200" dirty="0">
              <a:latin typeface="Tahoma" pitchFamily="34" charset="0"/>
            </a:endParaRPr>
          </a:p>
          <a:p>
            <a:r>
              <a:rPr lang="en-US" sz="1200" dirty="0">
                <a:latin typeface="Tahoma" pitchFamily="34" charset="0"/>
              </a:rPr>
              <a:t>Strategic Session(s)</a:t>
            </a:r>
          </a:p>
          <a:p>
            <a:endParaRPr lang="en-US" sz="1200" dirty="0">
              <a:latin typeface="Tahoma" pitchFamily="34" charset="0"/>
            </a:endParaRPr>
          </a:p>
        </p:txBody>
      </p:sp>
      <p:sp>
        <p:nvSpPr>
          <p:cNvPr id="281605" name="Oval 5"/>
          <p:cNvSpPr>
            <a:spLocks noChangeArrowheads="1"/>
          </p:cNvSpPr>
          <p:nvPr/>
        </p:nvSpPr>
        <p:spPr bwMode="auto">
          <a:xfrm>
            <a:off x="2503488" y="1511300"/>
            <a:ext cx="315912" cy="271463"/>
          </a:xfrm>
          <a:prstGeom prst="ellipse">
            <a:avLst/>
          </a:prstGeom>
          <a:solidFill>
            <a:srgbClr val="99CCFF"/>
          </a:solidFill>
          <a:ln w="12700" algn="ctr">
            <a:solidFill>
              <a:schemeClr val="tx1"/>
            </a:solidFill>
            <a:round/>
            <a:headEnd/>
            <a:tailEnd/>
          </a:ln>
          <a:effectLst/>
        </p:spPr>
        <p:txBody>
          <a:bodyPr wrap="none" lIns="92075" tIns="0" rIns="92075" bIns="0" anchor="ctr">
            <a:spAutoFit/>
          </a:bodyPr>
          <a:lstStyle/>
          <a:p>
            <a:r>
              <a:rPr lang="en-US" sz="1200" dirty="0"/>
              <a:t>2</a:t>
            </a:r>
          </a:p>
        </p:txBody>
      </p:sp>
      <p:grpSp>
        <p:nvGrpSpPr>
          <p:cNvPr id="2" name="Group 6"/>
          <p:cNvGrpSpPr>
            <a:grpSpLocks/>
          </p:cNvGrpSpPr>
          <p:nvPr/>
        </p:nvGrpSpPr>
        <p:grpSpPr bwMode="auto">
          <a:xfrm>
            <a:off x="3810000" y="1435100"/>
            <a:ext cx="1219200" cy="912813"/>
            <a:chOff x="2400" y="1008"/>
            <a:chExt cx="768" cy="575"/>
          </a:xfrm>
        </p:grpSpPr>
        <p:sp>
          <p:nvSpPr>
            <p:cNvPr id="281607" name="Rectangle 7"/>
            <p:cNvSpPr>
              <a:spLocks noChangeArrowheads="1"/>
            </p:cNvSpPr>
            <p:nvPr/>
          </p:nvSpPr>
          <p:spPr bwMode="auto">
            <a:xfrm>
              <a:off x="2400" y="1008"/>
              <a:ext cx="768" cy="528"/>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dirty="0"/>
            </a:p>
          </p:txBody>
        </p:sp>
        <p:sp>
          <p:nvSpPr>
            <p:cNvPr id="281608" name="Text Box 8"/>
            <p:cNvSpPr txBox="1">
              <a:spLocks noChangeArrowheads="1"/>
            </p:cNvSpPr>
            <p:nvPr/>
          </p:nvSpPr>
          <p:spPr bwMode="auto">
            <a:xfrm>
              <a:off x="2400" y="1008"/>
              <a:ext cx="768" cy="575"/>
            </a:xfrm>
            <a:prstGeom prst="rect">
              <a:avLst/>
            </a:prstGeom>
            <a:noFill/>
            <a:ln w="12700" algn="ctr">
              <a:noFill/>
              <a:miter lim="800000"/>
              <a:headEnd/>
              <a:tailEnd/>
            </a:ln>
            <a:effectLst/>
          </p:spPr>
          <p:txBody>
            <a:bodyPr lIns="92075" tIns="0" rIns="92075" bIns="0">
              <a:spAutoFit/>
            </a:bodyPr>
            <a:lstStyle/>
            <a:p>
              <a:endParaRPr lang="en-US" sz="1200" dirty="0">
                <a:latin typeface="Tahoma" pitchFamily="34" charset="0"/>
              </a:endParaRPr>
            </a:p>
            <a:p>
              <a:endParaRPr lang="en-US" sz="1200" dirty="0">
                <a:latin typeface="Tahoma" pitchFamily="34" charset="0"/>
              </a:endParaRPr>
            </a:p>
            <a:p>
              <a:r>
                <a:rPr lang="en-US" sz="1200" dirty="0">
                  <a:latin typeface="Tahoma" pitchFamily="34" charset="0"/>
                </a:rPr>
                <a:t>Operational Sessions</a:t>
              </a:r>
            </a:p>
            <a:p>
              <a:endParaRPr lang="en-US" sz="1200" dirty="0">
                <a:latin typeface="Tahoma" pitchFamily="34" charset="0"/>
              </a:endParaRPr>
            </a:p>
          </p:txBody>
        </p:sp>
        <p:sp>
          <p:nvSpPr>
            <p:cNvPr id="281609" name="Oval 9"/>
            <p:cNvSpPr>
              <a:spLocks noChangeArrowheads="1"/>
            </p:cNvSpPr>
            <p:nvPr/>
          </p:nvSpPr>
          <p:spPr bwMode="auto">
            <a:xfrm>
              <a:off x="2681" y="1056"/>
              <a:ext cx="199" cy="171"/>
            </a:xfrm>
            <a:prstGeom prst="ellipse">
              <a:avLst/>
            </a:prstGeom>
            <a:solidFill>
              <a:srgbClr val="99CCFF"/>
            </a:solidFill>
            <a:ln w="12700" algn="ctr">
              <a:solidFill>
                <a:schemeClr val="tx1"/>
              </a:solidFill>
              <a:round/>
              <a:headEnd/>
              <a:tailEnd/>
            </a:ln>
            <a:effectLst/>
          </p:spPr>
          <p:txBody>
            <a:bodyPr wrap="none" lIns="92075" tIns="0" rIns="92075" bIns="0" anchor="ctr">
              <a:spAutoFit/>
            </a:bodyPr>
            <a:lstStyle/>
            <a:p>
              <a:r>
                <a:rPr lang="en-US" sz="1200" dirty="0"/>
                <a:t>3</a:t>
              </a:r>
            </a:p>
          </p:txBody>
        </p:sp>
      </p:grpSp>
      <p:grpSp>
        <p:nvGrpSpPr>
          <p:cNvPr id="3" name="Group 10"/>
          <p:cNvGrpSpPr>
            <a:grpSpLocks/>
          </p:cNvGrpSpPr>
          <p:nvPr/>
        </p:nvGrpSpPr>
        <p:grpSpPr bwMode="auto">
          <a:xfrm>
            <a:off x="5562600" y="1435100"/>
            <a:ext cx="1219200" cy="912813"/>
            <a:chOff x="3552" y="1008"/>
            <a:chExt cx="768" cy="575"/>
          </a:xfrm>
        </p:grpSpPr>
        <p:sp>
          <p:nvSpPr>
            <p:cNvPr id="281611" name="Rectangle 11"/>
            <p:cNvSpPr>
              <a:spLocks noChangeArrowheads="1"/>
            </p:cNvSpPr>
            <p:nvPr/>
          </p:nvSpPr>
          <p:spPr bwMode="auto">
            <a:xfrm>
              <a:off x="3552" y="1008"/>
              <a:ext cx="768" cy="528"/>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dirty="0"/>
            </a:p>
          </p:txBody>
        </p:sp>
        <p:sp>
          <p:nvSpPr>
            <p:cNvPr id="281612" name="Text Box 12"/>
            <p:cNvSpPr txBox="1">
              <a:spLocks noChangeArrowheads="1"/>
            </p:cNvSpPr>
            <p:nvPr/>
          </p:nvSpPr>
          <p:spPr bwMode="auto">
            <a:xfrm>
              <a:off x="3552" y="1008"/>
              <a:ext cx="768" cy="575"/>
            </a:xfrm>
            <a:prstGeom prst="rect">
              <a:avLst/>
            </a:prstGeom>
            <a:noFill/>
            <a:ln w="12700" algn="ctr">
              <a:noFill/>
              <a:miter lim="800000"/>
              <a:headEnd/>
              <a:tailEnd/>
            </a:ln>
            <a:effectLst/>
          </p:spPr>
          <p:txBody>
            <a:bodyPr lIns="92075" tIns="0" rIns="92075" bIns="0">
              <a:spAutoFit/>
            </a:bodyPr>
            <a:lstStyle/>
            <a:p>
              <a:endParaRPr lang="en-US" sz="1200" dirty="0">
                <a:latin typeface="Tahoma" pitchFamily="34" charset="0"/>
              </a:endParaRPr>
            </a:p>
            <a:p>
              <a:endParaRPr lang="en-US" sz="1200" dirty="0">
                <a:latin typeface="Tahoma" pitchFamily="34" charset="0"/>
              </a:endParaRPr>
            </a:p>
            <a:p>
              <a:r>
                <a:rPr lang="en-US" sz="1200" dirty="0">
                  <a:latin typeface="Tahoma" pitchFamily="34" charset="0"/>
                </a:rPr>
                <a:t>Confirmation</a:t>
              </a:r>
            </a:p>
            <a:p>
              <a:r>
                <a:rPr lang="en-US" sz="1200" dirty="0">
                  <a:latin typeface="Tahoma" pitchFamily="34" charset="0"/>
                </a:rPr>
                <a:t>Session(s)</a:t>
              </a:r>
            </a:p>
            <a:p>
              <a:endParaRPr lang="en-US" sz="1200" dirty="0">
                <a:latin typeface="Tahoma" pitchFamily="34" charset="0"/>
              </a:endParaRPr>
            </a:p>
          </p:txBody>
        </p:sp>
        <p:sp>
          <p:nvSpPr>
            <p:cNvPr id="281613" name="Oval 13"/>
            <p:cNvSpPr>
              <a:spLocks noChangeArrowheads="1"/>
            </p:cNvSpPr>
            <p:nvPr/>
          </p:nvSpPr>
          <p:spPr bwMode="auto">
            <a:xfrm>
              <a:off x="3833" y="1056"/>
              <a:ext cx="199" cy="171"/>
            </a:xfrm>
            <a:prstGeom prst="ellipse">
              <a:avLst/>
            </a:prstGeom>
            <a:solidFill>
              <a:srgbClr val="99CCFF"/>
            </a:solidFill>
            <a:ln w="12700" algn="ctr">
              <a:solidFill>
                <a:schemeClr val="tx1"/>
              </a:solidFill>
              <a:round/>
              <a:headEnd/>
              <a:tailEnd/>
            </a:ln>
            <a:effectLst/>
          </p:spPr>
          <p:txBody>
            <a:bodyPr wrap="none" lIns="92075" tIns="0" rIns="92075" bIns="0" anchor="ctr">
              <a:spAutoFit/>
            </a:bodyPr>
            <a:lstStyle/>
            <a:p>
              <a:r>
                <a:rPr lang="en-US" sz="1200" dirty="0"/>
                <a:t>4</a:t>
              </a:r>
            </a:p>
          </p:txBody>
        </p:sp>
      </p:grpSp>
      <p:grpSp>
        <p:nvGrpSpPr>
          <p:cNvPr id="4" name="Group 14"/>
          <p:cNvGrpSpPr>
            <a:grpSpLocks/>
          </p:cNvGrpSpPr>
          <p:nvPr/>
        </p:nvGrpSpPr>
        <p:grpSpPr bwMode="auto">
          <a:xfrm>
            <a:off x="7315200" y="1435100"/>
            <a:ext cx="1219200" cy="912813"/>
            <a:chOff x="4608" y="1008"/>
            <a:chExt cx="768" cy="575"/>
          </a:xfrm>
        </p:grpSpPr>
        <p:sp>
          <p:nvSpPr>
            <p:cNvPr id="281615" name="Rectangle 15"/>
            <p:cNvSpPr>
              <a:spLocks noChangeArrowheads="1"/>
            </p:cNvSpPr>
            <p:nvPr/>
          </p:nvSpPr>
          <p:spPr bwMode="auto">
            <a:xfrm>
              <a:off x="4608" y="1008"/>
              <a:ext cx="768" cy="528"/>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dirty="0"/>
            </a:p>
          </p:txBody>
        </p:sp>
        <p:sp>
          <p:nvSpPr>
            <p:cNvPr id="281616" name="Text Box 16"/>
            <p:cNvSpPr txBox="1">
              <a:spLocks noChangeArrowheads="1"/>
            </p:cNvSpPr>
            <p:nvPr/>
          </p:nvSpPr>
          <p:spPr bwMode="auto">
            <a:xfrm>
              <a:off x="4608" y="1008"/>
              <a:ext cx="768" cy="575"/>
            </a:xfrm>
            <a:prstGeom prst="rect">
              <a:avLst/>
            </a:prstGeom>
            <a:noFill/>
            <a:ln w="12700" algn="ctr">
              <a:noFill/>
              <a:miter lim="800000"/>
              <a:headEnd/>
              <a:tailEnd/>
            </a:ln>
            <a:effectLst/>
          </p:spPr>
          <p:txBody>
            <a:bodyPr lIns="92075" tIns="0" rIns="92075" bIns="0">
              <a:spAutoFit/>
            </a:bodyPr>
            <a:lstStyle/>
            <a:p>
              <a:endParaRPr lang="en-US" sz="1200" dirty="0">
                <a:latin typeface="Tahoma" pitchFamily="34" charset="0"/>
              </a:endParaRPr>
            </a:p>
            <a:p>
              <a:endParaRPr lang="en-US" sz="1200" dirty="0">
                <a:latin typeface="Tahoma" pitchFamily="34" charset="0"/>
              </a:endParaRPr>
            </a:p>
            <a:p>
              <a:r>
                <a:rPr lang="en-US" sz="1200" dirty="0">
                  <a:latin typeface="Tahoma" pitchFamily="34" charset="0"/>
                </a:rPr>
                <a:t>Command Pilot</a:t>
              </a:r>
            </a:p>
            <a:p>
              <a:endParaRPr lang="en-US" sz="1200" dirty="0">
                <a:latin typeface="Tahoma" pitchFamily="34" charset="0"/>
              </a:endParaRPr>
            </a:p>
          </p:txBody>
        </p:sp>
        <p:sp>
          <p:nvSpPr>
            <p:cNvPr id="281617" name="Oval 17"/>
            <p:cNvSpPr>
              <a:spLocks noChangeArrowheads="1"/>
            </p:cNvSpPr>
            <p:nvPr/>
          </p:nvSpPr>
          <p:spPr bwMode="auto">
            <a:xfrm>
              <a:off x="4889" y="1056"/>
              <a:ext cx="199" cy="171"/>
            </a:xfrm>
            <a:prstGeom prst="ellipse">
              <a:avLst/>
            </a:prstGeom>
            <a:solidFill>
              <a:srgbClr val="99CCFF"/>
            </a:solidFill>
            <a:ln w="12700" algn="ctr">
              <a:solidFill>
                <a:schemeClr val="tx1"/>
              </a:solidFill>
              <a:round/>
              <a:headEnd/>
              <a:tailEnd/>
            </a:ln>
            <a:effectLst/>
          </p:spPr>
          <p:txBody>
            <a:bodyPr wrap="none" lIns="92075" tIns="0" rIns="92075" bIns="0" anchor="ctr">
              <a:spAutoFit/>
            </a:bodyPr>
            <a:lstStyle/>
            <a:p>
              <a:r>
                <a:rPr lang="en-US" sz="1200" dirty="0"/>
                <a:t>5</a:t>
              </a:r>
            </a:p>
          </p:txBody>
        </p:sp>
      </p:grpSp>
      <p:grpSp>
        <p:nvGrpSpPr>
          <p:cNvPr id="5" name="Group 18"/>
          <p:cNvGrpSpPr>
            <a:grpSpLocks/>
          </p:cNvGrpSpPr>
          <p:nvPr/>
        </p:nvGrpSpPr>
        <p:grpSpPr bwMode="auto">
          <a:xfrm>
            <a:off x="304800" y="1435100"/>
            <a:ext cx="1219200" cy="838200"/>
            <a:chOff x="240" y="1008"/>
            <a:chExt cx="768" cy="528"/>
          </a:xfrm>
        </p:grpSpPr>
        <p:sp>
          <p:nvSpPr>
            <p:cNvPr id="281619" name="Rectangle 19"/>
            <p:cNvSpPr>
              <a:spLocks noChangeArrowheads="1"/>
            </p:cNvSpPr>
            <p:nvPr/>
          </p:nvSpPr>
          <p:spPr bwMode="auto">
            <a:xfrm>
              <a:off x="240" y="1008"/>
              <a:ext cx="768" cy="528"/>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dirty="0"/>
            </a:p>
          </p:txBody>
        </p:sp>
        <p:sp>
          <p:nvSpPr>
            <p:cNvPr id="281620" name="Text Box 20"/>
            <p:cNvSpPr txBox="1">
              <a:spLocks noChangeArrowheads="1"/>
            </p:cNvSpPr>
            <p:nvPr/>
          </p:nvSpPr>
          <p:spPr bwMode="auto">
            <a:xfrm>
              <a:off x="240" y="1008"/>
              <a:ext cx="768" cy="518"/>
            </a:xfrm>
            <a:prstGeom prst="rect">
              <a:avLst/>
            </a:prstGeom>
            <a:noFill/>
            <a:ln w="12700" algn="ctr">
              <a:noFill/>
              <a:miter lim="800000"/>
              <a:headEnd/>
              <a:tailEnd/>
            </a:ln>
            <a:effectLst/>
          </p:spPr>
          <p:txBody>
            <a:bodyPr lIns="92075" tIns="0" rIns="92075" bIns="0">
              <a:spAutoFit/>
            </a:bodyPr>
            <a:lstStyle/>
            <a:p>
              <a:endParaRPr lang="en-US" sz="1200" dirty="0">
                <a:latin typeface="Tahoma" pitchFamily="34" charset="0"/>
              </a:endParaRPr>
            </a:p>
            <a:p>
              <a:endParaRPr lang="en-US" sz="1200" dirty="0">
                <a:latin typeface="Tahoma" pitchFamily="34" charset="0"/>
              </a:endParaRPr>
            </a:p>
            <a:p>
              <a:pPr>
                <a:lnSpc>
                  <a:spcPct val="50000"/>
                </a:lnSpc>
              </a:pPr>
              <a:endParaRPr lang="en-US" sz="1200" dirty="0">
                <a:latin typeface="Tahoma" pitchFamily="34" charset="0"/>
              </a:endParaRPr>
            </a:p>
            <a:p>
              <a:r>
                <a:rPr lang="en-US" sz="1200" dirty="0">
                  <a:latin typeface="Tahoma" pitchFamily="34" charset="0"/>
                </a:rPr>
                <a:t>Intro Mtg.</a:t>
              </a:r>
            </a:p>
            <a:p>
              <a:endParaRPr lang="en-US" sz="1200" dirty="0">
                <a:latin typeface="Tahoma" pitchFamily="34" charset="0"/>
              </a:endParaRPr>
            </a:p>
          </p:txBody>
        </p:sp>
        <p:sp>
          <p:nvSpPr>
            <p:cNvPr id="281621" name="Oval 21"/>
            <p:cNvSpPr>
              <a:spLocks noChangeArrowheads="1"/>
            </p:cNvSpPr>
            <p:nvPr/>
          </p:nvSpPr>
          <p:spPr bwMode="auto">
            <a:xfrm>
              <a:off x="521" y="1056"/>
              <a:ext cx="199" cy="171"/>
            </a:xfrm>
            <a:prstGeom prst="ellipse">
              <a:avLst/>
            </a:prstGeom>
            <a:solidFill>
              <a:srgbClr val="99CCFF"/>
            </a:solidFill>
            <a:ln w="12700" algn="ctr">
              <a:solidFill>
                <a:schemeClr val="tx1"/>
              </a:solidFill>
              <a:round/>
              <a:headEnd/>
              <a:tailEnd/>
            </a:ln>
            <a:effectLst/>
          </p:spPr>
          <p:txBody>
            <a:bodyPr wrap="none" lIns="92075" tIns="0" rIns="92075" bIns="0" anchor="ctr">
              <a:spAutoFit/>
            </a:bodyPr>
            <a:lstStyle/>
            <a:p>
              <a:r>
                <a:rPr lang="en-US" sz="1200" dirty="0"/>
                <a:t>1</a:t>
              </a:r>
            </a:p>
          </p:txBody>
        </p:sp>
      </p:grpSp>
      <p:sp>
        <p:nvSpPr>
          <p:cNvPr id="281622" name="Line 22"/>
          <p:cNvSpPr>
            <a:spLocks noChangeShapeType="1"/>
          </p:cNvSpPr>
          <p:nvPr/>
        </p:nvSpPr>
        <p:spPr bwMode="auto">
          <a:xfrm>
            <a:off x="1524000" y="1892300"/>
            <a:ext cx="533400" cy="0"/>
          </a:xfrm>
          <a:prstGeom prst="line">
            <a:avLst/>
          </a:prstGeom>
          <a:noFill/>
          <a:ln w="19050">
            <a:solidFill>
              <a:schemeClr val="tx1"/>
            </a:solidFill>
            <a:round/>
            <a:headEnd/>
            <a:tailEnd type="triangle" w="med" len="med"/>
          </a:ln>
          <a:effectLst/>
        </p:spPr>
        <p:txBody>
          <a:bodyPr lIns="92075" tIns="0" rIns="92075" bIns="0">
            <a:spAutoFit/>
          </a:bodyPr>
          <a:lstStyle/>
          <a:p>
            <a:endParaRPr lang="en-US" dirty="0"/>
          </a:p>
        </p:txBody>
      </p:sp>
      <p:sp>
        <p:nvSpPr>
          <p:cNvPr id="281623" name="Line 23"/>
          <p:cNvSpPr>
            <a:spLocks noChangeShapeType="1"/>
          </p:cNvSpPr>
          <p:nvPr/>
        </p:nvSpPr>
        <p:spPr bwMode="auto">
          <a:xfrm>
            <a:off x="3276600" y="1892300"/>
            <a:ext cx="533400" cy="0"/>
          </a:xfrm>
          <a:prstGeom prst="line">
            <a:avLst/>
          </a:prstGeom>
          <a:noFill/>
          <a:ln w="19050">
            <a:solidFill>
              <a:schemeClr val="tx1"/>
            </a:solidFill>
            <a:round/>
            <a:headEnd/>
            <a:tailEnd type="triangle" w="med" len="med"/>
          </a:ln>
          <a:effectLst/>
        </p:spPr>
        <p:txBody>
          <a:bodyPr lIns="92075" tIns="0" rIns="92075" bIns="0">
            <a:spAutoFit/>
          </a:bodyPr>
          <a:lstStyle/>
          <a:p>
            <a:endParaRPr lang="en-US" dirty="0"/>
          </a:p>
        </p:txBody>
      </p:sp>
      <p:sp>
        <p:nvSpPr>
          <p:cNvPr id="281624" name="Line 24"/>
          <p:cNvSpPr>
            <a:spLocks noChangeShapeType="1"/>
          </p:cNvSpPr>
          <p:nvPr/>
        </p:nvSpPr>
        <p:spPr bwMode="auto">
          <a:xfrm>
            <a:off x="5029200" y="1892300"/>
            <a:ext cx="533400" cy="0"/>
          </a:xfrm>
          <a:prstGeom prst="line">
            <a:avLst/>
          </a:prstGeom>
          <a:noFill/>
          <a:ln w="19050">
            <a:solidFill>
              <a:schemeClr val="tx1"/>
            </a:solidFill>
            <a:round/>
            <a:headEnd/>
            <a:tailEnd type="triangle" w="med" len="med"/>
          </a:ln>
          <a:effectLst/>
        </p:spPr>
        <p:txBody>
          <a:bodyPr lIns="92075" tIns="0" rIns="92075" bIns="0">
            <a:spAutoFit/>
          </a:bodyPr>
          <a:lstStyle/>
          <a:p>
            <a:endParaRPr lang="en-US" dirty="0"/>
          </a:p>
        </p:txBody>
      </p:sp>
      <p:sp>
        <p:nvSpPr>
          <p:cNvPr id="281625" name="Line 25"/>
          <p:cNvSpPr>
            <a:spLocks noChangeShapeType="1"/>
          </p:cNvSpPr>
          <p:nvPr/>
        </p:nvSpPr>
        <p:spPr bwMode="auto">
          <a:xfrm>
            <a:off x="6781800" y="1892300"/>
            <a:ext cx="533400" cy="0"/>
          </a:xfrm>
          <a:prstGeom prst="line">
            <a:avLst/>
          </a:prstGeom>
          <a:noFill/>
          <a:ln w="19050">
            <a:solidFill>
              <a:schemeClr val="tx1"/>
            </a:solidFill>
            <a:round/>
            <a:headEnd/>
            <a:tailEnd type="triangle" w="med" len="med"/>
          </a:ln>
          <a:effectLst/>
        </p:spPr>
        <p:txBody>
          <a:bodyPr lIns="92075" tIns="0" rIns="92075" bIns="0">
            <a:spAutoFit/>
          </a:bodyPr>
          <a:lstStyle/>
          <a:p>
            <a:endParaRPr lang="en-US" dirty="0"/>
          </a:p>
        </p:txBody>
      </p:sp>
      <p:sp>
        <p:nvSpPr>
          <p:cNvPr id="281626" name="Text Box 26"/>
          <p:cNvSpPr txBox="1">
            <a:spLocks noChangeArrowheads="1"/>
          </p:cNvSpPr>
          <p:nvPr/>
        </p:nvSpPr>
        <p:spPr bwMode="auto">
          <a:xfrm>
            <a:off x="228600" y="2578100"/>
            <a:ext cx="1784350" cy="1647825"/>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Inputs:</a:t>
            </a:r>
          </a:p>
          <a:p>
            <a:pPr marL="228600" indent="-228600" algn="l">
              <a:buFontTx/>
              <a:buChar char="•"/>
            </a:pPr>
            <a:r>
              <a:rPr lang="en-US" sz="1400" b="0" dirty="0">
                <a:latin typeface="Tahoma" pitchFamily="34" charset="0"/>
              </a:rPr>
              <a:t>Overview Presentation</a:t>
            </a:r>
          </a:p>
          <a:p>
            <a:pPr marL="228600" indent="-228600" algn="l"/>
            <a:endParaRPr lang="en-US" sz="1600" b="0" dirty="0">
              <a:latin typeface="Tahoma" pitchFamily="34" charset="0"/>
            </a:endParaRPr>
          </a:p>
          <a:p>
            <a:pPr marL="228600" indent="-228600" algn="l"/>
            <a:endParaRPr lang="en-US" sz="1600" dirty="0">
              <a:latin typeface="Tahoma" pitchFamily="34" charset="0"/>
            </a:endParaRP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1627" name="Line 27"/>
          <p:cNvSpPr>
            <a:spLocks noChangeShapeType="1"/>
          </p:cNvSpPr>
          <p:nvPr/>
        </p:nvSpPr>
        <p:spPr bwMode="auto">
          <a:xfrm>
            <a:off x="1828800" y="2743200"/>
            <a:ext cx="0" cy="3581400"/>
          </a:xfrm>
          <a:prstGeom prst="line">
            <a:avLst/>
          </a:prstGeom>
          <a:noFill/>
          <a:ln w="19050" cap="rnd">
            <a:solidFill>
              <a:schemeClr val="bg2"/>
            </a:solidFill>
            <a:prstDash val="sysDot"/>
            <a:round/>
            <a:headEnd/>
            <a:tailEnd/>
          </a:ln>
          <a:effectLst/>
        </p:spPr>
        <p:txBody>
          <a:bodyPr lIns="92075" tIns="0" rIns="92075" bIns="0">
            <a:spAutoFit/>
          </a:bodyPr>
          <a:lstStyle/>
          <a:p>
            <a:endParaRPr lang="en-US" dirty="0"/>
          </a:p>
        </p:txBody>
      </p:sp>
      <p:sp>
        <p:nvSpPr>
          <p:cNvPr id="281628" name="Line 28"/>
          <p:cNvSpPr>
            <a:spLocks noChangeShapeType="1"/>
          </p:cNvSpPr>
          <p:nvPr/>
        </p:nvSpPr>
        <p:spPr bwMode="auto">
          <a:xfrm>
            <a:off x="3581400" y="2667000"/>
            <a:ext cx="0" cy="3581400"/>
          </a:xfrm>
          <a:prstGeom prst="line">
            <a:avLst/>
          </a:prstGeom>
          <a:noFill/>
          <a:ln w="19050" cap="rnd">
            <a:solidFill>
              <a:schemeClr val="bg2"/>
            </a:solidFill>
            <a:prstDash val="sysDot"/>
            <a:round/>
            <a:headEnd/>
            <a:tailEnd/>
          </a:ln>
          <a:effectLst/>
        </p:spPr>
        <p:txBody>
          <a:bodyPr lIns="92075" tIns="0" rIns="92075" bIns="0">
            <a:spAutoFit/>
          </a:bodyPr>
          <a:lstStyle/>
          <a:p>
            <a:endParaRPr lang="en-US" dirty="0"/>
          </a:p>
        </p:txBody>
      </p:sp>
      <p:sp>
        <p:nvSpPr>
          <p:cNvPr id="281629" name="Line 29"/>
          <p:cNvSpPr>
            <a:spLocks noChangeShapeType="1"/>
          </p:cNvSpPr>
          <p:nvPr/>
        </p:nvSpPr>
        <p:spPr bwMode="auto">
          <a:xfrm>
            <a:off x="5334000" y="2743200"/>
            <a:ext cx="0" cy="3581400"/>
          </a:xfrm>
          <a:prstGeom prst="line">
            <a:avLst/>
          </a:prstGeom>
          <a:noFill/>
          <a:ln w="19050" cap="rnd">
            <a:solidFill>
              <a:schemeClr val="bg2"/>
            </a:solidFill>
            <a:prstDash val="sysDot"/>
            <a:round/>
            <a:headEnd/>
            <a:tailEnd/>
          </a:ln>
          <a:effectLst/>
        </p:spPr>
        <p:txBody>
          <a:bodyPr lIns="92075" tIns="0" rIns="92075" bIns="0">
            <a:spAutoFit/>
          </a:bodyPr>
          <a:lstStyle/>
          <a:p>
            <a:endParaRPr lang="en-US" dirty="0"/>
          </a:p>
        </p:txBody>
      </p:sp>
      <p:sp>
        <p:nvSpPr>
          <p:cNvPr id="281630" name="Line 30"/>
          <p:cNvSpPr>
            <a:spLocks noChangeShapeType="1"/>
          </p:cNvSpPr>
          <p:nvPr/>
        </p:nvSpPr>
        <p:spPr bwMode="auto">
          <a:xfrm>
            <a:off x="7086600" y="2743200"/>
            <a:ext cx="0" cy="3581400"/>
          </a:xfrm>
          <a:prstGeom prst="line">
            <a:avLst/>
          </a:prstGeom>
          <a:noFill/>
          <a:ln w="19050" cap="rnd">
            <a:solidFill>
              <a:schemeClr val="bg2"/>
            </a:solidFill>
            <a:prstDash val="sysDot"/>
            <a:round/>
            <a:headEnd/>
            <a:tailEnd/>
          </a:ln>
          <a:effectLst/>
        </p:spPr>
        <p:txBody>
          <a:bodyPr lIns="92075" tIns="0" rIns="92075" bIns="0">
            <a:spAutoFit/>
          </a:bodyPr>
          <a:lstStyle/>
          <a:p>
            <a:endParaRPr lang="en-US" dirty="0"/>
          </a:p>
        </p:txBody>
      </p:sp>
      <p:sp>
        <p:nvSpPr>
          <p:cNvPr id="281631" name="Text Box 31"/>
          <p:cNvSpPr txBox="1">
            <a:spLocks noChangeArrowheads="1"/>
          </p:cNvSpPr>
          <p:nvPr/>
        </p:nvSpPr>
        <p:spPr bwMode="auto">
          <a:xfrm>
            <a:off x="1981200" y="2578100"/>
            <a:ext cx="1784350" cy="1584325"/>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Inputs:</a:t>
            </a:r>
          </a:p>
          <a:p>
            <a:pPr marL="228600" indent="-228600" algn="l">
              <a:buFontTx/>
              <a:buChar char="•"/>
            </a:pPr>
            <a:r>
              <a:rPr lang="en-US" sz="1400" b="0" dirty="0">
                <a:latin typeface="Tahoma" pitchFamily="34" charset="0"/>
              </a:rPr>
              <a:t>CM Training</a:t>
            </a:r>
          </a:p>
          <a:p>
            <a:pPr marL="228600" indent="-228600" algn="l">
              <a:buFontTx/>
              <a:buChar char="•"/>
            </a:pPr>
            <a:r>
              <a:rPr lang="en-US" sz="1400" b="0" dirty="0">
                <a:latin typeface="Tahoma" pitchFamily="34" charset="0"/>
              </a:rPr>
              <a:t>APC Files</a:t>
            </a:r>
          </a:p>
          <a:p>
            <a:pPr marL="228600" indent="-228600" algn="l">
              <a:buFontTx/>
              <a:buChar char="•"/>
            </a:pPr>
            <a:r>
              <a:rPr lang="en-US" sz="1400" b="0" dirty="0">
                <a:latin typeface="Tahoma" pitchFamily="34" charset="0"/>
              </a:rPr>
              <a:t>TDA Files</a:t>
            </a:r>
          </a:p>
          <a:p>
            <a:pPr marL="228600" indent="-228600" algn="l">
              <a:buFontTx/>
              <a:buChar char="•"/>
            </a:pPr>
            <a:r>
              <a:rPr lang="en-US" sz="1400" b="0" dirty="0">
                <a:latin typeface="Tahoma" pitchFamily="34" charset="0"/>
              </a:rPr>
              <a:t>HQ Reports</a:t>
            </a: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1632" name="Text Box 32"/>
          <p:cNvSpPr txBox="1">
            <a:spLocks noChangeArrowheads="1"/>
          </p:cNvSpPr>
          <p:nvPr/>
        </p:nvSpPr>
        <p:spPr bwMode="auto">
          <a:xfrm>
            <a:off x="1981200" y="4419600"/>
            <a:ext cx="1784350" cy="2647950"/>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Outputs:</a:t>
            </a:r>
          </a:p>
          <a:p>
            <a:pPr marL="228600" indent="-228600" algn="l">
              <a:buFontTx/>
              <a:buChar char="•"/>
            </a:pPr>
            <a:r>
              <a:rPr lang="en-US" sz="1400" b="0" dirty="0">
                <a:latin typeface="Tahoma" pitchFamily="34" charset="0"/>
              </a:rPr>
              <a:t>CC Structures &amp; Attributes</a:t>
            </a:r>
          </a:p>
          <a:p>
            <a:pPr marL="228600" indent="-228600" algn="l">
              <a:buFontTx/>
              <a:buChar char="•"/>
            </a:pPr>
            <a:r>
              <a:rPr lang="en-US" sz="1400" b="0" dirty="0">
                <a:latin typeface="Tahoma" pitchFamily="34" charset="0"/>
              </a:rPr>
              <a:t>Products &amp; Attributes</a:t>
            </a:r>
          </a:p>
          <a:p>
            <a:pPr marL="228600" indent="-228600" algn="l">
              <a:buFontTx/>
              <a:buChar char="•"/>
            </a:pPr>
            <a:r>
              <a:rPr lang="en-US" sz="1400" b="0" dirty="0">
                <a:latin typeface="Tahoma" pitchFamily="34" charset="0"/>
              </a:rPr>
              <a:t>Non-Fin Metrics</a:t>
            </a:r>
          </a:p>
          <a:p>
            <a:pPr marL="228600" indent="-228600" algn="l">
              <a:buFontTx/>
              <a:buChar char="•"/>
            </a:pPr>
            <a:r>
              <a:rPr lang="en-US" sz="1400" b="0" dirty="0">
                <a:latin typeface="Tahoma" pitchFamily="34" charset="0"/>
              </a:rPr>
              <a:t>Identified #3 Locations &amp; POCs</a:t>
            </a:r>
          </a:p>
          <a:p>
            <a:pPr marL="228600" indent="-228600" algn="l"/>
            <a:endParaRPr lang="en-US" sz="1400" b="0" dirty="0">
              <a:latin typeface="Tahoma" pitchFamily="34" charset="0"/>
            </a:endParaRP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1633" name="Text Box 33"/>
          <p:cNvSpPr txBox="1">
            <a:spLocks noChangeArrowheads="1"/>
          </p:cNvSpPr>
          <p:nvPr/>
        </p:nvSpPr>
        <p:spPr bwMode="auto">
          <a:xfrm>
            <a:off x="228600" y="4432300"/>
            <a:ext cx="1784350" cy="1860550"/>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Outputs:</a:t>
            </a:r>
          </a:p>
          <a:p>
            <a:pPr marL="228600" indent="-228600" algn="l">
              <a:buFontTx/>
              <a:buChar char="•"/>
            </a:pPr>
            <a:r>
              <a:rPr lang="en-US" sz="1400" b="0" dirty="0">
                <a:latin typeface="Tahoma" pitchFamily="34" charset="0"/>
              </a:rPr>
              <a:t>Identified POCs</a:t>
            </a:r>
          </a:p>
          <a:p>
            <a:pPr marL="228600" indent="-228600" algn="l">
              <a:buFontTx/>
              <a:buChar char="•"/>
            </a:pPr>
            <a:r>
              <a:rPr lang="en-US" sz="1400" b="0" dirty="0">
                <a:latin typeface="Tahoma" pitchFamily="34" charset="0"/>
              </a:rPr>
              <a:t>Scheduled #2/#3 Mtg.</a:t>
            </a:r>
          </a:p>
          <a:p>
            <a:pPr marL="228600" indent="-228600" algn="l"/>
            <a:endParaRPr lang="en-US" sz="1600" b="0" dirty="0">
              <a:latin typeface="Tahoma" pitchFamily="34" charset="0"/>
            </a:endParaRPr>
          </a:p>
          <a:p>
            <a:pPr marL="228600" indent="-228600" algn="l"/>
            <a:endParaRPr lang="en-US" sz="1600" dirty="0">
              <a:latin typeface="Tahoma" pitchFamily="34" charset="0"/>
            </a:endParaRP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1634" name="Text Box 34"/>
          <p:cNvSpPr txBox="1">
            <a:spLocks noChangeArrowheads="1"/>
          </p:cNvSpPr>
          <p:nvPr/>
        </p:nvSpPr>
        <p:spPr bwMode="auto">
          <a:xfrm>
            <a:off x="3702050" y="2578100"/>
            <a:ext cx="1784350" cy="2009775"/>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Inputs:</a:t>
            </a:r>
          </a:p>
          <a:p>
            <a:pPr marL="228600" indent="-228600" algn="l">
              <a:buFontTx/>
              <a:buChar char="•"/>
            </a:pPr>
            <a:r>
              <a:rPr lang="en-US" sz="1400" b="0" dirty="0">
                <a:latin typeface="Tahoma" pitchFamily="34" charset="0"/>
              </a:rPr>
              <a:t>CM Training</a:t>
            </a:r>
          </a:p>
          <a:p>
            <a:pPr marL="228600" indent="-228600" algn="l">
              <a:buFontTx/>
              <a:buChar char="•"/>
            </a:pPr>
            <a:r>
              <a:rPr lang="en-US" sz="1400" b="0" dirty="0">
                <a:latin typeface="Tahoma" pitchFamily="34" charset="0"/>
              </a:rPr>
              <a:t>HQ Objectives from #2</a:t>
            </a:r>
          </a:p>
          <a:p>
            <a:pPr marL="228600" indent="-228600" algn="l">
              <a:buFontTx/>
              <a:buChar char="•"/>
            </a:pPr>
            <a:r>
              <a:rPr lang="en-US" sz="1400" b="0" dirty="0">
                <a:latin typeface="Tahoma" pitchFamily="34" charset="0"/>
              </a:rPr>
              <a:t>APC Files</a:t>
            </a:r>
          </a:p>
          <a:p>
            <a:pPr marL="228600" indent="-228600" algn="l">
              <a:buFontTx/>
              <a:buChar char="•"/>
            </a:pPr>
            <a:r>
              <a:rPr lang="en-US" sz="1400" b="0" dirty="0">
                <a:latin typeface="Tahoma" pitchFamily="34" charset="0"/>
              </a:rPr>
              <a:t>TDA Files</a:t>
            </a:r>
          </a:p>
          <a:p>
            <a:pPr marL="228600" indent="-228600" algn="l">
              <a:buFontTx/>
              <a:buChar char="•"/>
            </a:pPr>
            <a:r>
              <a:rPr lang="en-US" sz="1400" b="0" dirty="0">
                <a:latin typeface="Tahoma" pitchFamily="34" charset="0"/>
              </a:rPr>
              <a:t>OPs Reports</a:t>
            </a: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1635" name="Text Box 35"/>
          <p:cNvSpPr txBox="1">
            <a:spLocks noChangeArrowheads="1"/>
          </p:cNvSpPr>
          <p:nvPr/>
        </p:nvSpPr>
        <p:spPr bwMode="auto">
          <a:xfrm>
            <a:off x="3702050" y="4419600"/>
            <a:ext cx="1784350" cy="2860675"/>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Outputs:</a:t>
            </a:r>
          </a:p>
          <a:p>
            <a:pPr marL="228600" indent="-228600" algn="l">
              <a:buFontTx/>
              <a:buChar char="•"/>
            </a:pPr>
            <a:r>
              <a:rPr lang="el-GR" sz="1400" b="0">
                <a:latin typeface="Tahoma" pitchFamily="34" charset="0"/>
                <a:cs typeface="Tahoma" pitchFamily="34" charset="0"/>
              </a:rPr>
              <a:t>Δ</a:t>
            </a:r>
            <a:r>
              <a:rPr lang="en-US" sz="1400" b="0" dirty="0">
                <a:latin typeface="Tahoma" pitchFamily="34" charset="0"/>
                <a:cs typeface="Tahoma" pitchFamily="34" charset="0"/>
              </a:rPr>
              <a:t> CC Structures &amp; Attributes</a:t>
            </a:r>
            <a:endParaRPr lang="el-GR" sz="1400" b="0">
              <a:latin typeface="Tahoma" pitchFamily="34" charset="0"/>
              <a:cs typeface="Tahoma" pitchFamily="34" charset="0"/>
            </a:endParaRPr>
          </a:p>
          <a:p>
            <a:pPr marL="228600" indent="-228600" algn="l">
              <a:buFontTx/>
              <a:buChar char="•"/>
            </a:pPr>
            <a:r>
              <a:rPr lang="el-GR" sz="1400" b="0">
                <a:latin typeface="Tahoma" pitchFamily="34" charset="0"/>
                <a:cs typeface="Tahoma" pitchFamily="34" charset="0"/>
              </a:rPr>
              <a:t>Δ</a:t>
            </a:r>
            <a:r>
              <a:rPr lang="en-US" sz="1400" b="0" dirty="0">
                <a:latin typeface="Tahoma" pitchFamily="34" charset="0"/>
                <a:cs typeface="Tahoma" pitchFamily="34" charset="0"/>
              </a:rPr>
              <a:t> Products &amp; Attributes</a:t>
            </a:r>
          </a:p>
          <a:p>
            <a:pPr marL="228600" indent="-228600" algn="l">
              <a:buFontTx/>
              <a:buChar char="•"/>
            </a:pPr>
            <a:r>
              <a:rPr lang="en-US" sz="1400" b="0" dirty="0">
                <a:latin typeface="Tahoma" pitchFamily="34" charset="0"/>
                <a:cs typeface="Tahoma" pitchFamily="34" charset="0"/>
              </a:rPr>
              <a:t>Non-Fin Metric Systems Reviewed</a:t>
            </a:r>
          </a:p>
          <a:p>
            <a:pPr marL="228600" indent="-228600" algn="l">
              <a:buFontTx/>
              <a:buChar char="•"/>
            </a:pPr>
            <a:r>
              <a:rPr lang="en-US" sz="1400" b="0" dirty="0">
                <a:latin typeface="Tahoma" pitchFamily="34" charset="0"/>
                <a:cs typeface="Tahoma" pitchFamily="34" charset="0"/>
              </a:rPr>
              <a:t>Identified Pilot Construct Resources</a:t>
            </a:r>
            <a:endParaRPr lang="el-GR" sz="1400" b="0">
              <a:latin typeface="Tahoma" pitchFamily="34" charset="0"/>
              <a:cs typeface="Tahoma" pitchFamily="34" charset="0"/>
            </a:endParaRP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1636" name="Text Box 36"/>
          <p:cNvSpPr txBox="1">
            <a:spLocks noChangeArrowheads="1"/>
          </p:cNvSpPr>
          <p:nvPr/>
        </p:nvSpPr>
        <p:spPr bwMode="auto">
          <a:xfrm>
            <a:off x="5454650" y="2578100"/>
            <a:ext cx="1555750" cy="2009775"/>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Inputs:</a:t>
            </a:r>
          </a:p>
          <a:p>
            <a:pPr marL="228600" indent="-228600" algn="l">
              <a:buFontTx/>
              <a:buChar char="•"/>
            </a:pPr>
            <a:r>
              <a:rPr lang="en-US" sz="1400" b="0" dirty="0">
                <a:latin typeface="Tahoma" pitchFamily="34" charset="0"/>
              </a:rPr>
              <a:t>Findings Pres. to HQ</a:t>
            </a:r>
          </a:p>
          <a:p>
            <a:pPr marL="228600" indent="-228600" algn="l">
              <a:buFontTx/>
              <a:buChar char="•"/>
            </a:pPr>
            <a:r>
              <a:rPr lang="en-US" sz="1400" b="0" dirty="0">
                <a:latin typeface="Tahoma" pitchFamily="34" charset="0"/>
              </a:rPr>
              <a:t>Finalized Master Data Templates </a:t>
            </a:r>
          </a:p>
          <a:p>
            <a:pPr marL="228600" indent="-228600" algn="l">
              <a:buFontTx/>
              <a:buChar char="•"/>
            </a:pPr>
            <a:endParaRPr lang="en-US" sz="1400" b="0" dirty="0">
              <a:latin typeface="Tahoma" pitchFamily="34" charset="0"/>
            </a:endParaRP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1637" name="Text Box 37"/>
          <p:cNvSpPr txBox="1">
            <a:spLocks noChangeArrowheads="1"/>
          </p:cNvSpPr>
          <p:nvPr/>
        </p:nvSpPr>
        <p:spPr bwMode="auto">
          <a:xfrm>
            <a:off x="5454650" y="4419600"/>
            <a:ext cx="1784350" cy="2222500"/>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Outputs:</a:t>
            </a:r>
          </a:p>
          <a:p>
            <a:pPr marL="228600" indent="-228600" algn="l">
              <a:buFontTx/>
              <a:buChar char="•"/>
            </a:pPr>
            <a:r>
              <a:rPr lang="en-US" sz="1400" b="0" dirty="0">
                <a:latin typeface="Tahoma" pitchFamily="34" charset="0"/>
              </a:rPr>
              <a:t>CCs &amp; Hierarchy</a:t>
            </a:r>
          </a:p>
          <a:p>
            <a:pPr marL="228600" indent="-228600" algn="l">
              <a:buFontTx/>
              <a:buChar char="•"/>
            </a:pPr>
            <a:r>
              <a:rPr lang="en-US" sz="1400" b="0" dirty="0">
                <a:latin typeface="Tahoma" pitchFamily="34" charset="0"/>
              </a:rPr>
              <a:t>Internal Orders</a:t>
            </a:r>
          </a:p>
          <a:p>
            <a:pPr marL="228600" indent="-228600" algn="l">
              <a:buFontTx/>
              <a:buChar char="•"/>
            </a:pPr>
            <a:r>
              <a:rPr lang="en-US" sz="1400" b="0" dirty="0">
                <a:latin typeface="Tahoma" pitchFamily="34" charset="0"/>
              </a:rPr>
              <a:t>WBS Elements</a:t>
            </a:r>
          </a:p>
          <a:p>
            <a:pPr marL="228600" indent="-228600" algn="l">
              <a:buFontTx/>
              <a:buChar char="•"/>
            </a:pPr>
            <a:r>
              <a:rPr lang="en-US" sz="1400" b="0" dirty="0">
                <a:latin typeface="Tahoma" pitchFamily="34" charset="0"/>
              </a:rPr>
              <a:t>Identify Cost Allocations &amp; Assignments </a:t>
            </a:r>
          </a:p>
          <a:p>
            <a:pPr marL="228600" indent="-228600" algn="l">
              <a:buFontTx/>
              <a:buChar char="•"/>
            </a:pPr>
            <a:r>
              <a:rPr lang="en-US" sz="1400" b="0" dirty="0">
                <a:latin typeface="Tahoma" pitchFamily="34" charset="0"/>
              </a:rPr>
              <a:t>Reports</a:t>
            </a: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1638" name="Text Box 38"/>
          <p:cNvSpPr txBox="1">
            <a:spLocks noChangeArrowheads="1"/>
          </p:cNvSpPr>
          <p:nvPr/>
        </p:nvSpPr>
        <p:spPr bwMode="auto">
          <a:xfrm>
            <a:off x="7207250" y="2578100"/>
            <a:ext cx="1784350" cy="2246769"/>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Inputs:</a:t>
            </a:r>
          </a:p>
          <a:p>
            <a:pPr marL="228600" indent="-228600" algn="l">
              <a:buFontTx/>
              <a:buChar char="•"/>
            </a:pPr>
            <a:r>
              <a:rPr lang="en-US" sz="1400" b="0" dirty="0">
                <a:latin typeface="Tahoma" pitchFamily="34" charset="0"/>
              </a:rPr>
              <a:t>GFEBS Load of </a:t>
            </a:r>
            <a:r>
              <a:rPr lang="en-US" sz="1400" b="0" dirty="0" smtClean="0">
                <a:latin typeface="Tahoma" pitchFamily="34" charset="0"/>
              </a:rPr>
              <a:t>Master </a:t>
            </a:r>
            <a:r>
              <a:rPr lang="en-US" sz="1400" b="0" dirty="0">
                <a:latin typeface="Tahoma" pitchFamily="34" charset="0"/>
              </a:rPr>
              <a:t>Data</a:t>
            </a:r>
          </a:p>
          <a:p>
            <a:pPr marL="228600" indent="-228600" algn="l">
              <a:buFontTx/>
              <a:buChar char="•"/>
            </a:pPr>
            <a:r>
              <a:rPr lang="en-US" sz="1400" b="0" dirty="0" smtClean="0">
                <a:solidFill>
                  <a:schemeClr val="bg2"/>
                </a:solidFill>
                <a:latin typeface="Tahoma" pitchFamily="34" charset="0"/>
              </a:rPr>
              <a:t>Build Allocations</a:t>
            </a:r>
            <a:r>
              <a:rPr lang="en-US" sz="1400" b="0" dirty="0">
                <a:solidFill>
                  <a:schemeClr val="bg2"/>
                </a:solidFill>
                <a:latin typeface="Tahoma" pitchFamily="34" charset="0"/>
              </a:rPr>
              <a:t>/ </a:t>
            </a:r>
            <a:r>
              <a:rPr lang="en-US" sz="1400" b="0" dirty="0" smtClean="0">
                <a:solidFill>
                  <a:schemeClr val="bg2"/>
                </a:solidFill>
                <a:latin typeface="Tahoma" pitchFamily="34" charset="0"/>
              </a:rPr>
              <a:t>Assignments</a:t>
            </a:r>
            <a:endParaRPr lang="en-US" sz="1400" b="0" dirty="0">
              <a:solidFill>
                <a:schemeClr val="bg2"/>
              </a:solidFill>
              <a:latin typeface="Tahoma" pitchFamily="34" charset="0"/>
            </a:endParaRPr>
          </a:p>
          <a:p>
            <a:pPr marL="228600" indent="-228600" algn="l">
              <a:buFontTx/>
              <a:buChar char="•"/>
            </a:pPr>
            <a:r>
              <a:rPr lang="en-US" sz="1400" b="0" dirty="0">
                <a:latin typeface="Tahoma" pitchFamily="34" charset="0"/>
              </a:rPr>
              <a:t>GFEBS Update for Reporting Needs</a:t>
            </a: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1639" name="Text Box 39"/>
          <p:cNvSpPr txBox="1">
            <a:spLocks noChangeArrowheads="1"/>
          </p:cNvSpPr>
          <p:nvPr/>
        </p:nvSpPr>
        <p:spPr bwMode="auto">
          <a:xfrm>
            <a:off x="7207250" y="4419600"/>
            <a:ext cx="1784350" cy="2647950"/>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Outputs:</a:t>
            </a:r>
          </a:p>
          <a:p>
            <a:pPr marL="228600" indent="-228600" algn="l">
              <a:buFontTx/>
              <a:buChar char="•"/>
            </a:pPr>
            <a:r>
              <a:rPr lang="en-US" sz="1400" b="0" dirty="0">
                <a:latin typeface="Tahoma" pitchFamily="34" charset="0"/>
              </a:rPr>
              <a:t>Command Review</a:t>
            </a:r>
          </a:p>
          <a:p>
            <a:pPr marL="228600" indent="-228600" algn="l">
              <a:buFontTx/>
              <a:buChar char="•"/>
            </a:pPr>
            <a:r>
              <a:rPr lang="en-US" sz="1400" b="0" dirty="0">
                <a:latin typeface="Tahoma" pitchFamily="34" charset="0"/>
              </a:rPr>
              <a:t>Identify Areas for Enhancement</a:t>
            </a:r>
          </a:p>
          <a:p>
            <a:pPr marL="228600" indent="-228600" algn="l">
              <a:buFontTx/>
              <a:buChar char="•"/>
            </a:pPr>
            <a:r>
              <a:rPr lang="en-US" sz="1400" b="0" dirty="0">
                <a:latin typeface="Tahoma" pitchFamily="34" charset="0"/>
              </a:rPr>
              <a:t>Resourcing Strategy for Follow-on Waves, e.g. “Capture Team”</a:t>
            </a: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ChangeArrowheads="1"/>
          </p:cNvSpPr>
          <p:nvPr>
            <p:ph type="title"/>
          </p:nvPr>
        </p:nvSpPr>
        <p:spPr bwMode="auto">
          <a:prstGeom prst="rect">
            <a:avLst/>
          </a:prstGeom>
          <a:noFill/>
          <a:ln>
            <a:miter lim="800000"/>
            <a:headEnd/>
            <a:tailEnd/>
          </a:ln>
        </p:spPr>
        <p:txBody>
          <a:bodyPr/>
          <a:lstStyle/>
          <a:p>
            <a:pPr eaLnBrk="1" hangingPunct="1"/>
            <a:r>
              <a:rPr lang="en-US" dirty="0" smtClean="0"/>
              <a:t>Answer # 2</a:t>
            </a:r>
          </a:p>
        </p:txBody>
      </p:sp>
      <p:sp>
        <p:nvSpPr>
          <p:cNvPr id="265219" name="Rectangle 3"/>
          <p:cNvSpPr>
            <a:spLocks noGrp="1" noChangeArrowheads="1"/>
          </p:cNvSpPr>
          <p:nvPr>
            <p:ph idx="4294967295"/>
          </p:nvPr>
        </p:nvSpPr>
        <p:spPr bwMode="auto">
          <a:xfrm>
            <a:off x="381000" y="1600200"/>
            <a:ext cx="8229600" cy="4525963"/>
          </a:xfrm>
          <a:prstGeom prst="rect">
            <a:avLst/>
          </a:prstGeom>
          <a:noFill/>
          <a:ln>
            <a:miter lim="800000"/>
            <a:headEnd/>
            <a:tailEnd/>
          </a:ln>
        </p:spPr>
        <p:txBody>
          <a:bodyPr/>
          <a:lstStyle/>
          <a:p>
            <a:pPr marL="0" indent="0" eaLnBrk="1" hangingPunct="1">
              <a:lnSpc>
                <a:spcPct val="90000"/>
              </a:lnSpc>
              <a:buFontTx/>
              <a:buNone/>
            </a:pPr>
            <a:r>
              <a:rPr lang="en-US" sz="2800" dirty="0" smtClean="0"/>
              <a:t>The major changes of moving to an ERP are:</a:t>
            </a:r>
          </a:p>
        </p:txBody>
      </p:sp>
      <p:sp>
        <p:nvSpPr>
          <p:cNvPr id="1658884" name="Text Box 4"/>
          <p:cNvSpPr txBox="1">
            <a:spLocks noChangeArrowheads="1"/>
          </p:cNvSpPr>
          <p:nvPr/>
        </p:nvSpPr>
        <p:spPr bwMode="auto">
          <a:xfrm>
            <a:off x="457200" y="2438400"/>
            <a:ext cx="8167688" cy="396875"/>
          </a:xfrm>
          <a:prstGeom prst="rect">
            <a:avLst/>
          </a:prstGeom>
          <a:noFill/>
          <a:ln w="9525">
            <a:noFill/>
            <a:miter lim="800000"/>
            <a:headEnd/>
            <a:tailEnd/>
          </a:ln>
        </p:spPr>
        <p:txBody>
          <a:bodyPr>
            <a:spAutoFit/>
          </a:bodyPr>
          <a:lstStyle/>
          <a:p>
            <a:pPr lvl="1" indent="-228600" algn="l">
              <a:spcBef>
                <a:spcPct val="40000"/>
              </a:spcBef>
              <a:buClrTx/>
              <a:buFontTx/>
              <a:buChar char="•"/>
            </a:pPr>
            <a:r>
              <a:rPr lang="en-US" sz="2000" b="0" dirty="0"/>
              <a:t>Single shared database</a:t>
            </a:r>
          </a:p>
        </p:txBody>
      </p:sp>
      <p:sp>
        <p:nvSpPr>
          <p:cNvPr id="2" name="Text Box 4"/>
          <p:cNvSpPr txBox="1">
            <a:spLocks noChangeArrowheads="1"/>
          </p:cNvSpPr>
          <p:nvPr/>
        </p:nvSpPr>
        <p:spPr bwMode="auto">
          <a:xfrm>
            <a:off x="457200" y="2803525"/>
            <a:ext cx="8167688" cy="396875"/>
          </a:xfrm>
          <a:prstGeom prst="rect">
            <a:avLst/>
          </a:prstGeom>
          <a:noFill/>
          <a:ln w="9525">
            <a:noFill/>
            <a:miter lim="800000"/>
            <a:headEnd/>
            <a:tailEnd/>
          </a:ln>
        </p:spPr>
        <p:txBody>
          <a:bodyPr>
            <a:spAutoFit/>
          </a:bodyPr>
          <a:lstStyle/>
          <a:p>
            <a:pPr lvl="1" indent="-228600" algn="l">
              <a:spcBef>
                <a:spcPct val="40000"/>
              </a:spcBef>
              <a:buClrTx/>
              <a:buFontTx/>
              <a:buChar char="•"/>
            </a:pPr>
            <a:r>
              <a:rPr lang="en-US" sz="2000" b="0" dirty="0"/>
              <a:t>Integrated functions, i.e. operational and financial</a:t>
            </a:r>
          </a:p>
        </p:txBody>
      </p:sp>
      <p:sp>
        <p:nvSpPr>
          <p:cNvPr id="3" name="Text Box 4"/>
          <p:cNvSpPr txBox="1">
            <a:spLocks noChangeArrowheads="1"/>
          </p:cNvSpPr>
          <p:nvPr/>
        </p:nvSpPr>
        <p:spPr bwMode="auto">
          <a:xfrm>
            <a:off x="457200" y="3184525"/>
            <a:ext cx="8167688" cy="396875"/>
          </a:xfrm>
          <a:prstGeom prst="rect">
            <a:avLst/>
          </a:prstGeom>
          <a:noFill/>
          <a:ln w="9525">
            <a:noFill/>
            <a:miter lim="800000"/>
            <a:headEnd/>
            <a:tailEnd/>
          </a:ln>
        </p:spPr>
        <p:txBody>
          <a:bodyPr>
            <a:spAutoFit/>
          </a:bodyPr>
          <a:lstStyle/>
          <a:p>
            <a:pPr lvl="1" indent="-228600" algn="l">
              <a:spcBef>
                <a:spcPct val="40000"/>
              </a:spcBef>
              <a:buClrTx/>
              <a:buFontTx/>
              <a:buChar char="•"/>
            </a:pPr>
            <a:r>
              <a:rPr lang="en-US" sz="2000" b="0" dirty="0"/>
              <a:t>Visibility of level of detail due to operational focus</a:t>
            </a:r>
          </a:p>
        </p:txBody>
      </p:sp>
      <p:sp>
        <p:nvSpPr>
          <p:cNvPr id="10"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60</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58884"/>
                                        </p:tgtEl>
                                        <p:attrNameLst>
                                          <p:attrName>style.visibility</p:attrName>
                                        </p:attrNameLst>
                                      </p:cBhvr>
                                      <p:to>
                                        <p:strVal val="visible"/>
                                      </p:to>
                                    </p:set>
                                    <p:animEffect transition="in" filter="checkerboard(across)">
                                      <p:cBhvr>
                                        <p:cTn id="7" dur="1000"/>
                                        <p:tgtEl>
                                          <p:spTgt spid="165888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1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heckerboard(across)">
                                      <p:cBhvr>
                                        <p:cTn id="1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884" grpId="0"/>
      <p:bldP spid="2" grpId="0"/>
      <p:bldP spid="3"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4: Cost </a:t>
            </a:r>
            <a:r>
              <a:rPr lang="en-US" dirty="0" err="1" smtClean="0"/>
              <a:t>vs</a:t>
            </a:r>
            <a:r>
              <a:rPr lang="en-US" dirty="0" smtClean="0"/>
              <a:t> Budget</a:t>
            </a:r>
          </a:p>
        </p:txBody>
      </p:sp>
      <p:sp>
        <p:nvSpPr>
          <p:cNvPr id="50179" name="Rectangle 3"/>
          <p:cNvSpPr>
            <a:spLocks noGrp="1" noChangeArrowheads="1"/>
          </p:cNvSpPr>
          <p:nvPr>
            <p:ph type="body" idx="1"/>
          </p:nvPr>
        </p:nvSpPr>
        <p:spPr bwMode="auto">
          <a:xfrm>
            <a:off x="457200" y="1447800"/>
            <a:ext cx="8229600" cy="5257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smtClean="0"/>
              <a:t>Objective(s):</a:t>
            </a:r>
          </a:p>
          <a:p>
            <a:pPr eaLnBrk="1" hangingPunct="1"/>
            <a:r>
              <a:rPr lang="en-US" smtClean="0"/>
              <a:t>Understand how Costs differ from Budget </a:t>
            </a:r>
          </a:p>
        </p:txBody>
      </p:sp>
      <p:grpSp>
        <p:nvGrpSpPr>
          <p:cNvPr id="2" name="Group 10"/>
          <p:cNvGrpSpPr>
            <a:grpSpLocks/>
          </p:cNvGrpSpPr>
          <p:nvPr/>
        </p:nvGrpSpPr>
        <p:grpSpPr bwMode="auto">
          <a:xfrm>
            <a:off x="1828800" y="1981200"/>
            <a:ext cx="5486400" cy="5257800"/>
            <a:chOff x="1392" y="1248"/>
            <a:chExt cx="3456" cy="3312"/>
          </a:xfrm>
        </p:grpSpPr>
        <p:pic>
          <p:nvPicPr>
            <p:cNvPr id="50183" name="Picture 8" descr="logic_not"/>
            <p:cNvPicPr>
              <a:picLocks noChangeAspect="1" noChangeArrowheads="1"/>
            </p:cNvPicPr>
            <p:nvPr/>
          </p:nvPicPr>
          <p:blipFill>
            <a:blip r:embed="rId3" cstate="print"/>
            <a:srcRect/>
            <a:stretch>
              <a:fillRect/>
            </a:stretch>
          </p:blipFill>
          <p:spPr bwMode="auto">
            <a:xfrm>
              <a:off x="1392" y="1248"/>
              <a:ext cx="3456" cy="3312"/>
            </a:xfrm>
            <a:prstGeom prst="rect">
              <a:avLst/>
            </a:prstGeom>
            <a:noFill/>
            <a:ln w="9525">
              <a:noFill/>
              <a:miter lim="800000"/>
              <a:headEnd/>
              <a:tailEnd/>
            </a:ln>
          </p:spPr>
        </p:pic>
        <p:sp>
          <p:nvSpPr>
            <p:cNvPr id="50184" name="WordArt 9"/>
            <p:cNvSpPr>
              <a:spLocks noChangeArrowheads="1" noChangeShapeType="1" noTextEdit="1"/>
            </p:cNvSpPr>
            <p:nvPr/>
          </p:nvSpPr>
          <p:spPr bwMode="auto">
            <a:xfrm>
              <a:off x="3828" y="2688"/>
              <a:ext cx="684" cy="312"/>
            </a:xfrm>
            <a:prstGeom prst="rect">
              <a:avLst/>
            </a:prstGeom>
          </p:spPr>
          <p:txBody>
            <a:bodyPr wrap="none" fromWordArt="1">
              <a:prstTxWarp prst="textPlain">
                <a:avLst>
                  <a:gd name="adj" fmla="val 50000"/>
                </a:avLst>
              </a:prstTxWarp>
            </a:bodyPr>
            <a:lstStyle/>
            <a:p>
              <a:pPr algn="ctr"/>
              <a:r>
                <a:rPr lang="en-US" b="1" kern="10">
                  <a:ln w="9525">
                    <a:solidFill>
                      <a:srgbClr val="000000"/>
                    </a:solidFill>
                    <a:round/>
                    <a:headEnd/>
                    <a:tailEnd/>
                  </a:ln>
                  <a:solidFill>
                    <a:srgbClr val="FFFFFF"/>
                  </a:solidFill>
                  <a:latin typeface="Arial Black"/>
                </a:rPr>
                <a:t>COST</a:t>
              </a:r>
            </a:p>
          </p:txBody>
        </p:sp>
        <p:sp>
          <p:nvSpPr>
            <p:cNvPr id="50185" name="WordArt 10"/>
            <p:cNvSpPr>
              <a:spLocks noChangeArrowheads="1" noChangeShapeType="1" noTextEdit="1"/>
            </p:cNvSpPr>
            <p:nvPr/>
          </p:nvSpPr>
          <p:spPr bwMode="auto">
            <a:xfrm>
              <a:off x="1584" y="2736"/>
              <a:ext cx="900" cy="270"/>
            </a:xfrm>
            <a:prstGeom prst="rect">
              <a:avLst/>
            </a:prstGeom>
          </p:spPr>
          <p:txBody>
            <a:bodyPr wrap="none" fromWordArt="1">
              <a:prstTxWarp prst="textPlain">
                <a:avLst>
                  <a:gd name="adj" fmla="val 50000"/>
                </a:avLst>
              </a:prstTxWarp>
            </a:bodyPr>
            <a:lstStyle/>
            <a:p>
              <a:pPr algn="ctr"/>
              <a:r>
                <a:rPr lang="en-US" sz="2400" b="1" kern="10">
                  <a:ln w="9525">
                    <a:solidFill>
                      <a:srgbClr val="000000"/>
                    </a:solidFill>
                    <a:round/>
                    <a:headEnd/>
                    <a:tailEnd/>
                  </a:ln>
                  <a:solidFill>
                    <a:srgbClr val="FFFFFF"/>
                  </a:solidFill>
                  <a:latin typeface="Arial Black"/>
                </a:rPr>
                <a:t>BUDGET</a:t>
              </a:r>
            </a:p>
          </p:txBody>
        </p:sp>
        <p:sp>
          <p:nvSpPr>
            <p:cNvPr id="50186" name="WordArt 11"/>
            <p:cNvSpPr>
              <a:spLocks noChangeArrowheads="1" noChangeShapeType="1" noTextEdit="1"/>
            </p:cNvSpPr>
            <p:nvPr/>
          </p:nvSpPr>
          <p:spPr bwMode="auto">
            <a:xfrm rot="5400000">
              <a:off x="2427" y="2757"/>
              <a:ext cx="1272" cy="270"/>
            </a:xfrm>
            <a:prstGeom prst="rect">
              <a:avLst/>
            </a:prstGeom>
          </p:spPr>
          <p:txBody>
            <a:bodyPr wrap="none" fromWordArt="1">
              <a:prstTxWarp prst="textPlain">
                <a:avLst>
                  <a:gd name="adj" fmla="val 50000"/>
                </a:avLst>
              </a:prstTxWarp>
            </a:bodyPr>
            <a:lstStyle/>
            <a:p>
              <a:pPr algn="ctr"/>
              <a:r>
                <a:rPr lang="en-US" sz="2400" b="1" kern="10">
                  <a:ln w="9525">
                    <a:solidFill>
                      <a:srgbClr val="000000"/>
                    </a:solidFill>
                    <a:round/>
                    <a:headEnd/>
                    <a:tailEnd/>
                  </a:ln>
                  <a:solidFill>
                    <a:srgbClr val="FFFFFF"/>
                  </a:solidFill>
                  <a:latin typeface="Arial Black"/>
                </a:rPr>
                <a:t>EXECUTION</a:t>
              </a:r>
            </a:p>
          </p:txBody>
        </p:sp>
      </p:grpSp>
      <p:sp>
        <p:nvSpPr>
          <p:cNvPr id="13"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Where We Are Currently</a:t>
            </a:r>
          </a:p>
        </p:txBody>
      </p:sp>
      <p:sp>
        <p:nvSpPr>
          <p:cNvPr id="46083" name="Rectangle 3"/>
          <p:cNvSpPr>
            <a:spLocks noGrp="1" noChangeArrowheads="1"/>
          </p:cNvSpPr>
          <p:nvPr>
            <p:ph type="body" idx="1"/>
          </p:nvPr>
        </p:nvSpPr>
        <p:spPr bwMode="auto">
          <a:xfrm>
            <a:off x="457200" y="1600200"/>
            <a:ext cx="8229600" cy="4038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400" smtClean="0"/>
              <a:t>Focused on the “Budget” domain</a:t>
            </a:r>
          </a:p>
          <a:p>
            <a:pPr eaLnBrk="1" hangingPunct="1">
              <a:lnSpc>
                <a:spcPct val="80000"/>
              </a:lnSpc>
            </a:pPr>
            <a:r>
              <a:rPr lang="en-US" sz="2400" smtClean="0"/>
              <a:t>The “Budget” domain consists of creation of the Budget requests/submissions, determination of the year of execution Budget (e.g. availability control and informal Budgets), actual execution, and reporting of the status of execution against the Budget (i.e the PPB&amp;E process)</a:t>
            </a:r>
          </a:p>
          <a:p>
            <a:pPr eaLnBrk="1" hangingPunct="1">
              <a:lnSpc>
                <a:spcPct val="80000"/>
              </a:lnSpc>
            </a:pPr>
            <a:r>
              <a:rPr lang="en-US" sz="2400" smtClean="0"/>
              <a:t>Primary focus of budget execution is the Obligation (consumption of the Budget)</a:t>
            </a:r>
          </a:p>
          <a:p>
            <a:pPr eaLnBrk="1" hangingPunct="1">
              <a:lnSpc>
                <a:spcPct val="80000"/>
              </a:lnSpc>
            </a:pPr>
            <a:r>
              <a:rPr lang="en-US" sz="2400" smtClean="0"/>
              <a:t>Budget Accounting focuses on 4 series accounts – status of Budget and consumption</a:t>
            </a:r>
          </a:p>
          <a:p>
            <a:pPr eaLnBrk="1" hangingPunct="1">
              <a:lnSpc>
                <a:spcPct val="80000"/>
              </a:lnSpc>
            </a:pPr>
            <a:r>
              <a:rPr lang="en-US" sz="2400" smtClean="0"/>
              <a:t>Budget Management focuses on the status of available funds, which includes both current and prior years funds</a:t>
            </a:r>
          </a:p>
        </p:txBody>
      </p:sp>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62</a:t>
            </a:fld>
            <a:endParaRPr lang="en-US"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Budget Terms</a:t>
            </a:r>
          </a:p>
        </p:txBody>
      </p:sp>
      <p:sp>
        <p:nvSpPr>
          <p:cNvPr id="53251"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smtClean="0"/>
              <a:t>Budget = What Can Be Spent</a:t>
            </a:r>
          </a:p>
          <a:p>
            <a:pPr eaLnBrk="1" hangingPunct="1">
              <a:lnSpc>
                <a:spcPct val="90000"/>
              </a:lnSpc>
            </a:pPr>
            <a:r>
              <a:rPr lang="en-US" sz="2800" smtClean="0">
                <a:sym typeface="Symbol" pitchFamily="18" charset="2"/>
              </a:rPr>
              <a:t>Obligation = a promise to procure a product/ service (e.g. to spend)</a:t>
            </a:r>
          </a:p>
          <a:p>
            <a:pPr eaLnBrk="1" hangingPunct="1">
              <a:lnSpc>
                <a:spcPct val="90000"/>
              </a:lnSpc>
            </a:pPr>
            <a:r>
              <a:rPr lang="en-US" sz="2800" smtClean="0"/>
              <a:t>Budget </a:t>
            </a:r>
            <a:r>
              <a:rPr lang="en-US" sz="2800" smtClean="0">
                <a:sym typeface="Symbol" pitchFamily="18" charset="2"/>
              </a:rPr>
              <a:t> Obligations</a:t>
            </a:r>
            <a:endParaRPr lang="en-US" sz="2800" smtClean="0"/>
          </a:p>
          <a:p>
            <a:pPr eaLnBrk="1" hangingPunct="1">
              <a:lnSpc>
                <a:spcPct val="90000"/>
              </a:lnSpc>
            </a:pPr>
            <a:r>
              <a:rPr lang="en-US" sz="2800" smtClean="0"/>
              <a:t>Budget – Obligations = Availability (e.g. what is left to spend)</a:t>
            </a:r>
          </a:p>
          <a:p>
            <a:pPr eaLnBrk="1" hangingPunct="1">
              <a:lnSpc>
                <a:spcPct val="90000"/>
              </a:lnSpc>
            </a:pPr>
            <a:r>
              <a:rPr lang="en-US" sz="2800" smtClean="0">
                <a:sym typeface="Symbol" pitchFamily="18" charset="2"/>
              </a:rPr>
              <a:t>Expenditure is the receipt of the product/service which was obligated (e.g. what was spent)</a:t>
            </a:r>
          </a:p>
          <a:p>
            <a:pPr eaLnBrk="1" hangingPunct="1">
              <a:lnSpc>
                <a:spcPct val="90000"/>
              </a:lnSpc>
            </a:pPr>
            <a:r>
              <a:rPr lang="en-US" sz="2800" smtClean="0">
                <a:sym typeface="Symbol" pitchFamily="18" charset="2"/>
              </a:rPr>
              <a:t>Expenditures or collection of expenses/expenditures determines Costs </a:t>
            </a:r>
          </a:p>
          <a:p>
            <a:pPr eaLnBrk="1" hangingPunct="1">
              <a:lnSpc>
                <a:spcPct val="90000"/>
              </a:lnSpc>
            </a:pPr>
            <a:endParaRPr lang="en-US" sz="2800" smtClean="0">
              <a:sym typeface="Symbol" pitchFamily="18" charset="2"/>
            </a:endParaRPr>
          </a:p>
          <a:p>
            <a:pPr eaLnBrk="1" hangingPunct="1">
              <a:lnSpc>
                <a:spcPct val="90000"/>
              </a:lnSpc>
            </a:pPr>
            <a:endParaRPr lang="en-US" sz="2800" smtClean="0">
              <a:sym typeface="Symbol" pitchFamily="18" charset="2"/>
            </a:endParaRPr>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Oval 2"/>
          <p:cNvSpPr>
            <a:spLocks noChangeArrowheads="1"/>
          </p:cNvSpPr>
          <p:nvPr/>
        </p:nvSpPr>
        <p:spPr bwMode="auto">
          <a:xfrm>
            <a:off x="4292600" y="2362200"/>
            <a:ext cx="762000" cy="685800"/>
          </a:xfrm>
          <a:prstGeom prst="ellipse">
            <a:avLst/>
          </a:prstGeom>
          <a:gradFill rotWithShape="1">
            <a:gsLst>
              <a:gs pos="0">
                <a:schemeClr val="bg1"/>
              </a:gs>
              <a:gs pos="100000">
                <a:srgbClr val="99CCFF"/>
              </a:gs>
            </a:gsLst>
            <a:path path="shape">
              <a:fillToRect l="50000" t="50000" r="50000" b="50000"/>
            </a:path>
          </a:gradFill>
          <a:ln w="12700" algn="ctr">
            <a:solidFill>
              <a:schemeClr val="tx1"/>
            </a:solidFill>
            <a:round/>
            <a:headEnd/>
            <a:tailEnd/>
          </a:ln>
        </p:spPr>
        <p:txBody>
          <a:bodyPr wrap="none" lIns="92075" tIns="0" rIns="92075" bIns="0" anchor="ctr">
            <a:spAutoFit/>
          </a:bodyPr>
          <a:lstStyle/>
          <a:p>
            <a:pPr algn="ctr">
              <a:buClr>
                <a:schemeClr val="tx1"/>
              </a:buClr>
            </a:pPr>
            <a:endParaRPr lang="en-US" sz="3200" b="1">
              <a:latin typeface="Arial" pitchFamily="34" charset="0"/>
            </a:endParaRPr>
          </a:p>
        </p:txBody>
      </p:sp>
      <p:sp>
        <p:nvSpPr>
          <p:cNvPr id="52227" name="Oval 3"/>
          <p:cNvSpPr>
            <a:spLocks noChangeArrowheads="1"/>
          </p:cNvSpPr>
          <p:nvPr/>
        </p:nvSpPr>
        <p:spPr bwMode="auto">
          <a:xfrm>
            <a:off x="3530600" y="2819400"/>
            <a:ext cx="762000" cy="685800"/>
          </a:xfrm>
          <a:prstGeom prst="ellipse">
            <a:avLst/>
          </a:prstGeom>
          <a:gradFill rotWithShape="1">
            <a:gsLst>
              <a:gs pos="0">
                <a:schemeClr val="bg1"/>
              </a:gs>
              <a:gs pos="100000">
                <a:srgbClr val="99CCFF"/>
              </a:gs>
            </a:gsLst>
            <a:path path="shape">
              <a:fillToRect l="50000" t="50000" r="50000" b="50000"/>
            </a:path>
          </a:gradFill>
          <a:ln w="12700" algn="ctr">
            <a:solidFill>
              <a:schemeClr val="tx1"/>
            </a:solidFill>
            <a:round/>
            <a:headEnd/>
            <a:tailEnd/>
          </a:ln>
        </p:spPr>
        <p:txBody>
          <a:bodyPr wrap="none" lIns="92075" tIns="0" rIns="92075" bIns="0" anchor="ctr">
            <a:spAutoFit/>
          </a:bodyPr>
          <a:lstStyle/>
          <a:p>
            <a:pPr algn="ctr">
              <a:buClr>
                <a:schemeClr val="tx1"/>
              </a:buClr>
            </a:pPr>
            <a:endParaRPr lang="en-US" sz="3200" b="1">
              <a:latin typeface="Arial" pitchFamily="34" charset="0"/>
            </a:endParaRPr>
          </a:p>
        </p:txBody>
      </p:sp>
      <p:grpSp>
        <p:nvGrpSpPr>
          <p:cNvPr id="2" name="Group 4"/>
          <p:cNvGrpSpPr>
            <a:grpSpLocks/>
          </p:cNvGrpSpPr>
          <p:nvPr/>
        </p:nvGrpSpPr>
        <p:grpSpPr bwMode="auto">
          <a:xfrm>
            <a:off x="6096000" y="2438400"/>
            <a:ext cx="2667000" cy="1411288"/>
            <a:chOff x="3840" y="1536"/>
            <a:chExt cx="1680" cy="889"/>
          </a:xfrm>
        </p:grpSpPr>
        <p:grpSp>
          <p:nvGrpSpPr>
            <p:cNvPr id="3" name="Group 5"/>
            <p:cNvGrpSpPr>
              <a:grpSpLocks/>
            </p:cNvGrpSpPr>
            <p:nvPr/>
          </p:nvGrpSpPr>
          <p:grpSpPr bwMode="auto">
            <a:xfrm>
              <a:off x="4272" y="1536"/>
              <a:ext cx="781" cy="262"/>
              <a:chOff x="3120" y="1370"/>
              <a:chExt cx="781" cy="262"/>
            </a:xfrm>
          </p:grpSpPr>
          <p:sp>
            <p:nvSpPr>
              <p:cNvPr id="1543174" name="Rectangle 6"/>
              <p:cNvSpPr>
                <a:spLocks noChangeArrowheads="1"/>
              </p:cNvSpPr>
              <p:nvPr/>
            </p:nvSpPr>
            <p:spPr bwMode="auto">
              <a:xfrm>
                <a:off x="3120" y="1370"/>
                <a:ext cx="781" cy="262"/>
              </a:xfrm>
              <a:prstGeom prst="rect">
                <a:avLst/>
              </a:prstGeom>
              <a:gradFill rotWithShape="1">
                <a:gsLst>
                  <a:gs pos="0">
                    <a:srgbClr val="FFFF00"/>
                  </a:gs>
                  <a:gs pos="50000">
                    <a:schemeClr val="bg1"/>
                  </a:gs>
                  <a:gs pos="100000">
                    <a:srgbClr val="FFFF00"/>
                  </a:gs>
                </a:gsLst>
                <a:lin ang="5400000" scaled="1"/>
              </a:gradFill>
              <a:ln w="9525">
                <a:solidFill>
                  <a:schemeClr val="tx1"/>
                </a:solidFill>
                <a:miter lim="800000"/>
                <a:headEnd/>
                <a:tailEnd/>
              </a:ln>
              <a:effectLst/>
            </p:spPr>
            <p:txBody>
              <a:bodyPr wrap="none" anchor="ctr"/>
              <a:lstStyle/>
              <a:p>
                <a:pPr algn="ctr">
                  <a:buClr>
                    <a:schemeClr val="tx1"/>
                  </a:buClr>
                  <a:defRPr/>
                </a:pPr>
                <a:endParaRPr lang="en-US" sz="3200" b="1">
                  <a:latin typeface="Arial" pitchFamily="34" charset="0"/>
                  <a:cs typeface="+mn-cs"/>
                </a:endParaRPr>
              </a:p>
            </p:txBody>
          </p:sp>
          <p:sp>
            <p:nvSpPr>
              <p:cNvPr id="1543175" name="Text Box 7"/>
              <p:cNvSpPr txBox="1">
                <a:spLocks noChangeArrowheads="1"/>
              </p:cNvSpPr>
              <p:nvPr/>
            </p:nvSpPr>
            <p:spPr bwMode="auto">
              <a:xfrm>
                <a:off x="3216" y="1392"/>
                <a:ext cx="558" cy="213"/>
              </a:xfrm>
              <a:prstGeom prst="rect">
                <a:avLst/>
              </a:prstGeom>
              <a:gradFill rotWithShape="1">
                <a:gsLst>
                  <a:gs pos="0">
                    <a:srgbClr val="FFFF00"/>
                  </a:gs>
                  <a:gs pos="50000">
                    <a:schemeClr val="bg1"/>
                  </a:gs>
                  <a:gs pos="100000">
                    <a:srgbClr val="FFFF00"/>
                  </a:gs>
                </a:gsLst>
                <a:lin ang="5400000" scaled="1"/>
              </a:gradFill>
              <a:ln w="9525">
                <a:noFill/>
                <a:miter lim="800000"/>
                <a:headEnd/>
                <a:tailEnd/>
              </a:ln>
              <a:effectLst/>
            </p:spPr>
            <p:txBody>
              <a:bodyPr wrap="none">
                <a:spAutoFit/>
              </a:bodyPr>
              <a:lstStyle/>
              <a:p>
                <a:pPr>
                  <a:defRPr/>
                </a:pPr>
                <a:r>
                  <a:rPr lang="en-US" sz="1600" b="1">
                    <a:latin typeface="Arial" pitchFamily="34" charset="0"/>
                    <a:cs typeface="+mn-cs"/>
                  </a:rPr>
                  <a:t>IMCOM</a:t>
                </a:r>
              </a:p>
            </p:txBody>
          </p:sp>
        </p:grpSp>
        <p:sp>
          <p:nvSpPr>
            <p:cNvPr id="1543176" name="Rectangle 8"/>
            <p:cNvSpPr>
              <a:spLocks noChangeArrowheads="1"/>
            </p:cNvSpPr>
            <p:nvPr/>
          </p:nvSpPr>
          <p:spPr bwMode="auto">
            <a:xfrm>
              <a:off x="3840" y="2146"/>
              <a:ext cx="442" cy="279"/>
            </a:xfrm>
            <a:prstGeom prst="rect">
              <a:avLst/>
            </a:prstGeom>
            <a:gradFill rotWithShape="1">
              <a:gsLst>
                <a:gs pos="0">
                  <a:srgbClr val="FFFF00"/>
                </a:gs>
                <a:gs pos="50000">
                  <a:schemeClr val="bg1"/>
                </a:gs>
                <a:gs pos="100000">
                  <a:srgbClr val="FFFF00"/>
                </a:gs>
              </a:gsLst>
              <a:lin ang="5400000" scaled="1"/>
            </a:gradFill>
            <a:ln w="9525">
              <a:solidFill>
                <a:schemeClr val="tx1"/>
              </a:solidFill>
              <a:miter lim="800000"/>
              <a:headEnd/>
              <a:tailEnd/>
            </a:ln>
            <a:effectLst/>
          </p:spPr>
          <p:txBody>
            <a:bodyPr wrap="none" anchor="ctr"/>
            <a:lstStyle/>
            <a:p>
              <a:pPr algn="ctr">
                <a:buClr>
                  <a:schemeClr val="tx1"/>
                </a:buClr>
                <a:defRPr/>
              </a:pPr>
              <a:r>
                <a:rPr lang="en-US" sz="1200" b="1">
                  <a:latin typeface="Arial" pitchFamily="34" charset="0"/>
                  <a:cs typeface="+mn-cs"/>
                </a:rPr>
                <a:t>Jackson</a:t>
              </a:r>
            </a:p>
          </p:txBody>
        </p:sp>
        <p:sp>
          <p:nvSpPr>
            <p:cNvPr id="52265" name="Line 9"/>
            <p:cNvSpPr>
              <a:spLocks noChangeShapeType="1"/>
            </p:cNvSpPr>
            <p:nvPr/>
          </p:nvSpPr>
          <p:spPr bwMode="auto">
            <a:xfrm>
              <a:off x="4660" y="1798"/>
              <a:ext cx="0" cy="348"/>
            </a:xfrm>
            <a:prstGeom prst="line">
              <a:avLst/>
            </a:prstGeom>
            <a:noFill/>
            <a:ln w="9525">
              <a:solidFill>
                <a:schemeClr val="tx1"/>
              </a:solidFill>
              <a:round/>
              <a:headEnd/>
              <a:tailEnd/>
            </a:ln>
          </p:spPr>
          <p:txBody>
            <a:bodyPr/>
            <a:lstStyle/>
            <a:p>
              <a:endParaRPr lang="en-US"/>
            </a:p>
          </p:txBody>
        </p:sp>
        <p:sp>
          <p:nvSpPr>
            <p:cNvPr id="52266" name="Line 10"/>
            <p:cNvSpPr>
              <a:spLocks noChangeShapeType="1"/>
            </p:cNvSpPr>
            <p:nvPr/>
          </p:nvSpPr>
          <p:spPr bwMode="auto">
            <a:xfrm>
              <a:off x="4012" y="1938"/>
              <a:ext cx="0" cy="208"/>
            </a:xfrm>
            <a:prstGeom prst="line">
              <a:avLst/>
            </a:prstGeom>
            <a:noFill/>
            <a:ln w="9525">
              <a:solidFill>
                <a:schemeClr val="tx1"/>
              </a:solidFill>
              <a:round/>
              <a:headEnd/>
              <a:tailEnd/>
            </a:ln>
          </p:spPr>
          <p:txBody>
            <a:bodyPr/>
            <a:lstStyle/>
            <a:p>
              <a:endParaRPr lang="en-US"/>
            </a:p>
          </p:txBody>
        </p:sp>
        <p:sp>
          <p:nvSpPr>
            <p:cNvPr id="52267" name="Line 11"/>
            <p:cNvSpPr>
              <a:spLocks noChangeShapeType="1"/>
            </p:cNvSpPr>
            <p:nvPr/>
          </p:nvSpPr>
          <p:spPr bwMode="auto">
            <a:xfrm>
              <a:off x="5268" y="1938"/>
              <a:ext cx="0" cy="208"/>
            </a:xfrm>
            <a:prstGeom prst="line">
              <a:avLst/>
            </a:prstGeom>
            <a:noFill/>
            <a:ln w="9525">
              <a:solidFill>
                <a:schemeClr val="tx1"/>
              </a:solidFill>
              <a:round/>
              <a:headEnd/>
              <a:tailEnd/>
            </a:ln>
          </p:spPr>
          <p:txBody>
            <a:bodyPr/>
            <a:lstStyle/>
            <a:p>
              <a:endParaRPr lang="en-US"/>
            </a:p>
          </p:txBody>
        </p:sp>
        <p:grpSp>
          <p:nvGrpSpPr>
            <p:cNvPr id="4" name="Group 12"/>
            <p:cNvGrpSpPr>
              <a:grpSpLocks/>
            </p:cNvGrpSpPr>
            <p:nvPr/>
          </p:nvGrpSpPr>
          <p:grpSpPr bwMode="auto">
            <a:xfrm>
              <a:off x="4402" y="2146"/>
              <a:ext cx="510" cy="279"/>
              <a:chOff x="4402" y="2146"/>
              <a:chExt cx="510" cy="279"/>
            </a:xfrm>
          </p:grpSpPr>
          <p:sp>
            <p:nvSpPr>
              <p:cNvPr id="1543181" name="Rectangle 13"/>
              <p:cNvSpPr>
                <a:spLocks noChangeArrowheads="1"/>
              </p:cNvSpPr>
              <p:nvPr/>
            </p:nvSpPr>
            <p:spPr bwMode="auto">
              <a:xfrm>
                <a:off x="4408" y="2146"/>
                <a:ext cx="504" cy="279"/>
              </a:xfrm>
              <a:prstGeom prst="rect">
                <a:avLst/>
              </a:prstGeom>
              <a:gradFill rotWithShape="1">
                <a:gsLst>
                  <a:gs pos="0">
                    <a:srgbClr val="FFFF00"/>
                  </a:gs>
                  <a:gs pos="50000">
                    <a:schemeClr val="bg1"/>
                  </a:gs>
                  <a:gs pos="100000">
                    <a:srgbClr val="FFFF00"/>
                  </a:gs>
                </a:gsLst>
                <a:lin ang="5400000" scaled="1"/>
              </a:gradFill>
              <a:ln w="9525">
                <a:solidFill>
                  <a:schemeClr val="tx1"/>
                </a:solidFill>
                <a:miter lim="800000"/>
                <a:headEnd/>
                <a:tailEnd/>
              </a:ln>
              <a:effectLst/>
            </p:spPr>
            <p:txBody>
              <a:bodyPr wrap="none" anchor="ctr"/>
              <a:lstStyle/>
              <a:p>
                <a:pPr algn="ctr">
                  <a:buClr>
                    <a:schemeClr val="tx1"/>
                  </a:buClr>
                  <a:defRPr/>
                </a:pPr>
                <a:endParaRPr lang="en-US" sz="3200" b="1">
                  <a:latin typeface="Arial" pitchFamily="34" charset="0"/>
                  <a:cs typeface="+mn-cs"/>
                </a:endParaRPr>
              </a:p>
            </p:txBody>
          </p:sp>
          <p:sp>
            <p:nvSpPr>
              <p:cNvPr id="52274" name="Rectangle 14"/>
              <p:cNvSpPr>
                <a:spLocks noChangeArrowheads="1"/>
              </p:cNvSpPr>
              <p:nvPr/>
            </p:nvSpPr>
            <p:spPr bwMode="auto">
              <a:xfrm>
                <a:off x="4402" y="2243"/>
                <a:ext cx="500" cy="11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200" b="1">
                    <a:latin typeface="Arial" pitchFamily="34" charset="0"/>
                  </a:rPr>
                  <a:t>Benning</a:t>
                </a:r>
              </a:p>
            </p:txBody>
          </p:sp>
        </p:grpSp>
        <p:grpSp>
          <p:nvGrpSpPr>
            <p:cNvPr id="5" name="Group 15"/>
            <p:cNvGrpSpPr>
              <a:grpSpLocks/>
            </p:cNvGrpSpPr>
            <p:nvPr/>
          </p:nvGrpSpPr>
          <p:grpSpPr bwMode="auto">
            <a:xfrm>
              <a:off x="5016" y="2146"/>
              <a:ext cx="504" cy="279"/>
              <a:chOff x="5054" y="2548"/>
              <a:chExt cx="562" cy="309"/>
            </a:xfrm>
          </p:grpSpPr>
          <p:sp>
            <p:nvSpPr>
              <p:cNvPr id="1543184" name="Rectangle 16"/>
              <p:cNvSpPr>
                <a:spLocks noChangeArrowheads="1"/>
              </p:cNvSpPr>
              <p:nvPr/>
            </p:nvSpPr>
            <p:spPr bwMode="auto">
              <a:xfrm>
                <a:off x="5054" y="2548"/>
                <a:ext cx="562" cy="309"/>
              </a:xfrm>
              <a:prstGeom prst="rect">
                <a:avLst/>
              </a:prstGeom>
              <a:gradFill rotWithShape="1">
                <a:gsLst>
                  <a:gs pos="0">
                    <a:srgbClr val="FFFF00"/>
                  </a:gs>
                  <a:gs pos="50000">
                    <a:schemeClr val="bg1"/>
                  </a:gs>
                  <a:gs pos="100000">
                    <a:srgbClr val="FFFF00"/>
                  </a:gs>
                </a:gsLst>
                <a:lin ang="5400000" scaled="1"/>
              </a:gradFill>
              <a:ln w="9525">
                <a:solidFill>
                  <a:schemeClr val="tx1"/>
                </a:solidFill>
                <a:miter lim="800000"/>
                <a:headEnd/>
                <a:tailEnd/>
              </a:ln>
              <a:effectLst/>
            </p:spPr>
            <p:txBody>
              <a:bodyPr wrap="none" anchor="ctr"/>
              <a:lstStyle/>
              <a:p>
                <a:pPr algn="ctr">
                  <a:buClr>
                    <a:schemeClr val="tx1"/>
                  </a:buClr>
                  <a:defRPr/>
                </a:pPr>
                <a:endParaRPr lang="en-US" sz="3200" b="1">
                  <a:latin typeface="Arial" pitchFamily="34" charset="0"/>
                  <a:cs typeface="+mn-cs"/>
                </a:endParaRPr>
              </a:p>
            </p:txBody>
          </p:sp>
          <p:sp>
            <p:nvSpPr>
              <p:cNvPr id="52272" name="Rectangle 17"/>
              <p:cNvSpPr>
                <a:spLocks noChangeArrowheads="1"/>
              </p:cNvSpPr>
              <p:nvPr/>
            </p:nvSpPr>
            <p:spPr bwMode="auto">
              <a:xfrm>
                <a:off x="5135" y="2665"/>
                <a:ext cx="397" cy="128"/>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200" b="1">
                    <a:latin typeface="Arial" pitchFamily="34" charset="0"/>
                  </a:rPr>
                  <a:t>Knox</a:t>
                </a:r>
              </a:p>
            </p:txBody>
          </p:sp>
        </p:grpSp>
        <p:sp>
          <p:nvSpPr>
            <p:cNvPr id="52270" name="Line 18"/>
            <p:cNvSpPr>
              <a:spLocks noChangeShapeType="1"/>
            </p:cNvSpPr>
            <p:nvPr/>
          </p:nvSpPr>
          <p:spPr bwMode="auto">
            <a:xfrm>
              <a:off x="4012" y="1920"/>
              <a:ext cx="1250" cy="0"/>
            </a:xfrm>
            <a:prstGeom prst="line">
              <a:avLst/>
            </a:prstGeom>
            <a:noFill/>
            <a:ln w="12700">
              <a:solidFill>
                <a:schemeClr val="tx1"/>
              </a:solidFill>
              <a:round/>
              <a:headEnd/>
              <a:tailEnd/>
            </a:ln>
          </p:spPr>
          <p:txBody>
            <a:bodyPr lIns="92075" tIns="0" rIns="92075" bIns="0">
              <a:spAutoFit/>
            </a:bodyPr>
            <a:lstStyle/>
            <a:p>
              <a:endParaRPr lang="en-US"/>
            </a:p>
          </p:txBody>
        </p:sp>
      </p:grpSp>
      <p:sp>
        <p:nvSpPr>
          <p:cNvPr id="52229" name="Rectangle 19"/>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Budget - Color of Money</a:t>
            </a:r>
          </a:p>
        </p:txBody>
      </p:sp>
      <p:sp>
        <p:nvSpPr>
          <p:cNvPr id="52230" name="Text Box 20"/>
          <p:cNvSpPr txBox="1">
            <a:spLocks noChangeArrowheads="1"/>
          </p:cNvSpPr>
          <p:nvPr/>
        </p:nvSpPr>
        <p:spPr bwMode="auto">
          <a:xfrm>
            <a:off x="415925" y="4000500"/>
            <a:ext cx="409575" cy="487363"/>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3200" b="1">
                <a:solidFill>
                  <a:srgbClr val="800000"/>
                </a:solidFill>
                <a:latin typeface="Arial" pitchFamily="34" charset="0"/>
              </a:rPr>
              <a:t>$</a:t>
            </a:r>
          </a:p>
        </p:txBody>
      </p:sp>
      <p:pic>
        <p:nvPicPr>
          <p:cNvPr id="52231" name="Picture 21" descr="MCj03194680000[1]"/>
          <p:cNvPicPr>
            <a:picLocks noChangeAspect="1" noChangeArrowheads="1"/>
          </p:cNvPicPr>
          <p:nvPr/>
        </p:nvPicPr>
        <p:blipFill>
          <a:blip r:embed="rId3" cstate="print"/>
          <a:srcRect/>
          <a:stretch>
            <a:fillRect/>
          </a:stretch>
        </p:blipFill>
        <p:spPr bwMode="auto">
          <a:xfrm>
            <a:off x="641350" y="3611563"/>
            <a:ext cx="960438" cy="723900"/>
          </a:xfrm>
          <a:prstGeom prst="rect">
            <a:avLst/>
          </a:prstGeom>
          <a:noFill/>
          <a:ln w="9525">
            <a:noFill/>
            <a:miter lim="800000"/>
            <a:headEnd/>
            <a:tailEnd/>
          </a:ln>
        </p:spPr>
      </p:pic>
      <p:sp>
        <p:nvSpPr>
          <p:cNvPr id="52232" name="Text Box 22"/>
          <p:cNvSpPr txBox="1">
            <a:spLocks noChangeArrowheads="1"/>
          </p:cNvSpPr>
          <p:nvPr/>
        </p:nvSpPr>
        <p:spPr bwMode="auto">
          <a:xfrm>
            <a:off x="746125" y="2495550"/>
            <a:ext cx="409575" cy="487363"/>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3200" b="1">
                <a:solidFill>
                  <a:schemeClr val="accent2"/>
                </a:solidFill>
                <a:latin typeface="Arial" pitchFamily="34" charset="0"/>
              </a:rPr>
              <a:t>$</a:t>
            </a:r>
          </a:p>
        </p:txBody>
      </p:sp>
      <p:sp>
        <p:nvSpPr>
          <p:cNvPr id="52233" name="Text Box 23"/>
          <p:cNvSpPr txBox="1">
            <a:spLocks noChangeArrowheads="1"/>
          </p:cNvSpPr>
          <p:nvPr/>
        </p:nvSpPr>
        <p:spPr bwMode="auto">
          <a:xfrm>
            <a:off x="4368800" y="2590800"/>
            <a:ext cx="679450" cy="274638"/>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800" b="1">
                <a:solidFill>
                  <a:schemeClr val="accent2"/>
                </a:solidFill>
                <a:latin typeface="Arial" pitchFamily="34" charset="0"/>
              </a:rPr>
              <a:t>BOS</a:t>
            </a:r>
          </a:p>
        </p:txBody>
      </p:sp>
      <p:sp>
        <p:nvSpPr>
          <p:cNvPr id="52234" name="Text Box 24"/>
          <p:cNvSpPr txBox="1">
            <a:spLocks noChangeArrowheads="1"/>
          </p:cNvSpPr>
          <p:nvPr/>
        </p:nvSpPr>
        <p:spPr bwMode="auto">
          <a:xfrm>
            <a:off x="4229100" y="2555875"/>
            <a:ext cx="325438" cy="304800"/>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2000" b="1">
                <a:solidFill>
                  <a:schemeClr val="accent2"/>
                </a:solidFill>
                <a:latin typeface="Arial" pitchFamily="34" charset="0"/>
              </a:rPr>
              <a:t>$</a:t>
            </a:r>
          </a:p>
        </p:txBody>
      </p:sp>
      <p:pic>
        <p:nvPicPr>
          <p:cNvPr id="52235" name="Picture 25" descr="MCj02791160000[1]"/>
          <p:cNvPicPr>
            <a:picLocks noChangeAspect="1" noChangeArrowheads="1"/>
          </p:cNvPicPr>
          <p:nvPr/>
        </p:nvPicPr>
        <p:blipFill>
          <a:blip r:embed="rId4" cstate="print"/>
          <a:srcRect/>
          <a:stretch>
            <a:fillRect/>
          </a:stretch>
        </p:blipFill>
        <p:spPr bwMode="auto">
          <a:xfrm>
            <a:off x="1127125" y="2362200"/>
            <a:ext cx="962025" cy="717550"/>
          </a:xfrm>
          <a:prstGeom prst="rect">
            <a:avLst/>
          </a:prstGeom>
          <a:noFill/>
          <a:ln w="9525">
            <a:noFill/>
            <a:miter lim="800000"/>
            <a:headEnd/>
            <a:tailEnd/>
          </a:ln>
        </p:spPr>
      </p:pic>
      <p:pic>
        <p:nvPicPr>
          <p:cNvPr id="52236" name="Picture 26" descr="MCj02799640000[1]"/>
          <p:cNvPicPr>
            <a:picLocks noChangeAspect="1" noChangeArrowheads="1"/>
          </p:cNvPicPr>
          <p:nvPr/>
        </p:nvPicPr>
        <p:blipFill>
          <a:blip r:embed="rId5" cstate="print"/>
          <a:srcRect/>
          <a:stretch>
            <a:fillRect/>
          </a:stretch>
        </p:blipFill>
        <p:spPr bwMode="auto">
          <a:xfrm>
            <a:off x="1676400" y="3433763"/>
            <a:ext cx="884238" cy="666750"/>
          </a:xfrm>
          <a:prstGeom prst="rect">
            <a:avLst/>
          </a:prstGeom>
          <a:noFill/>
          <a:ln w="9525">
            <a:noFill/>
            <a:miter lim="800000"/>
            <a:headEnd/>
            <a:tailEnd/>
          </a:ln>
        </p:spPr>
      </p:pic>
      <p:sp>
        <p:nvSpPr>
          <p:cNvPr id="52237" name="Text Box 27"/>
          <p:cNvSpPr txBox="1">
            <a:spLocks noChangeArrowheads="1"/>
          </p:cNvSpPr>
          <p:nvPr/>
        </p:nvSpPr>
        <p:spPr bwMode="auto">
          <a:xfrm>
            <a:off x="2138363" y="2979738"/>
            <a:ext cx="409575" cy="487362"/>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3200" b="1">
                <a:solidFill>
                  <a:srgbClr val="009900"/>
                </a:solidFill>
                <a:latin typeface="Arial" pitchFamily="34" charset="0"/>
              </a:rPr>
              <a:t>$</a:t>
            </a:r>
          </a:p>
        </p:txBody>
      </p:sp>
      <p:sp>
        <p:nvSpPr>
          <p:cNvPr id="52238" name="Text Box 28"/>
          <p:cNvSpPr txBox="1">
            <a:spLocks noChangeArrowheads="1"/>
          </p:cNvSpPr>
          <p:nvPr/>
        </p:nvSpPr>
        <p:spPr bwMode="auto">
          <a:xfrm>
            <a:off x="685800" y="1828800"/>
            <a:ext cx="1822450" cy="274638"/>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800" b="1">
                <a:latin typeface="Arial" pitchFamily="34" charset="0"/>
              </a:rPr>
              <a:t>Appropriations</a:t>
            </a:r>
          </a:p>
        </p:txBody>
      </p:sp>
      <p:sp>
        <p:nvSpPr>
          <p:cNvPr id="52239" name="Text Box 29"/>
          <p:cNvSpPr txBox="1">
            <a:spLocks noChangeArrowheads="1"/>
          </p:cNvSpPr>
          <p:nvPr/>
        </p:nvSpPr>
        <p:spPr bwMode="auto">
          <a:xfrm>
            <a:off x="3359150" y="1858963"/>
            <a:ext cx="2203450" cy="274637"/>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800" b="1">
                <a:latin typeface="Arial" pitchFamily="34" charset="0"/>
              </a:rPr>
              <a:t>Program Elements</a:t>
            </a:r>
          </a:p>
        </p:txBody>
      </p:sp>
      <p:sp>
        <p:nvSpPr>
          <p:cNvPr id="52240" name="Text Box 30"/>
          <p:cNvSpPr txBox="1">
            <a:spLocks noChangeArrowheads="1"/>
          </p:cNvSpPr>
          <p:nvPr/>
        </p:nvSpPr>
        <p:spPr bwMode="auto">
          <a:xfrm>
            <a:off x="6553200" y="1905000"/>
            <a:ext cx="1657350" cy="366713"/>
          </a:xfrm>
          <a:prstGeom prst="rect">
            <a:avLst/>
          </a:prstGeom>
          <a:noFill/>
          <a:ln w="9525">
            <a:noFill/>
            <a:miter lim="800000"/>
            <a:headEnd/>
            <a:tailEnd/>
          </a:ln>
        </p:spPr>
        <p:txBody>
          <a:bodyPr wrap="none">
            <a:spAutoFit/>
          </a:bodyPr>
          <a:lstStyle/>
          <a:p>
            <a:r>
              <a:rPr lang="en-US" sz="1800" b="1">
                <a:latin typeface="Arial" pitchFamily="34" charset="0"/>
              </a:rPr>
              <a:t>Fund Centers</a:t>
            </a:r>
          </a:p>
        </p:txBody>
      </p:sp>
      <p:sp>
        <p:nvSpPr>
          <p:cNvPr id="52241" name="Text Box 31"/>
          <p:cNvSpPr txBox="1">
            <a:spLocks noChangeArrowheads="1"/>
          </p:cNvSpPr>
          <p:nvPr/>
        </p:nvSpPr>
        <p:spPr bwMode="auto">
          <a:xfrm>
            <a:off x="3581400" y="4724400"/>
            <a:ext cx="1670050" cy="54927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800" b="1">
                <a:latin typeface="Arial" pitchFamily="34" charset="0"/>
              </a:rPr>
              <a:t>Elements</a:t>
            </a:r>
          </a:p>
          <a:p>
            <a:pPr algn="ctr">
              <a:buClr>
                <a:schemeClr val="tx1"/>
              </a:buClr>
            </a:pPr>
            <a:r>
              <a:rPr lang="en-US" sz="1800" b="1">
                <a:latin typeface="Arial" pitchFamily="34" charset="0"/>
              </a:rPr>
              <a:t>Of Resources</a:t>
            </a:r>
          </a:p>
        </p:txBody>
      </p:sp>
      <p:sp>
        <p:nvSpPr>
          <p:cNvPr id="52242" name="Text Box 37"/>
          <p:cNvSpPr txBox="1">
            <a:spLocks noChangeArrowheads="1"/>
          </p:cNvSpPr>
          <p:nvPr/>
        </p:nvSpPr>
        <p:spPr bwMode="auto">
          <a:xfrm>
            <a:off x="1363663" y="6305550"/>
            <a:ext cx="922337" cy="21272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b="1">
                <a:latin typeface="Arial" pitchFamily="34" charset="0"/>
              </a:rPr>
              <a:t>Supplies</a:t>
            </a:r>
          </a:p>
        </p:txBody>
      </p:sp>
      <p:sp>
        <p:nvSpPr>
          <p:cNvPr id="52243" name="Text Box 38"/>
          <p:cNvSpPr txBox="1">
            <a:spLocks noChangeArrowheads="1"/>
          </p:cNvSpPr>
          <p:nvPr/>
        </p:nvSpPr>
        <p:spPr bwMode="auto">
          <a:xfrm>
            <a:off x="2457450" y="6324600"/>
            <a:ext cx="882650" cy="21272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b="1">
                <a:latin typeface="Arial" pitchFamily="34" charset="0"/>
              </a:rPr>
              <a:t>Training</a:t>
            </a:r>
          </a:p>
        </p:txBody>
      </p:sp>
      <p:sp>
        <p:nvSpPr>
          <p:cNvPr id="52244" name="Text Box 39"/>
          <p:cNvSpPr txBox="1">
            <a:spLocks noChangeArrowheads="1"/>
          </p:cNvSpPr>
          <p:nvPr/>
        </p:nvSpPr>
        <p:spPr bwMode="auto">
          <a:xfrm>
            <a:off x="3733800" y="6324600"/>
            <a:ext cx="706438" cy="21272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b="1">
                <a:latin typeface="Arial" pitchFamily="34" charset="0"/>
              </a:rPr>
              <a:t>Travel</a:t>
            </a:r>
          </a:p>
        </p:txBody>
      </p:sp>
      <p:sp>
        <p:nvSpPr>
          <p:cNvPr id="52245" name="Text Box 40"/>
          <p:cNvSpPr txBox="1">
            <a:spLocks noChangeArrowheads="1"/>
          </p:cNvSpPr>
          <p:nvPr/>
        </p:nvSpPr>
        <p:spPr bwMode="auto">
          <a:xfrm>
            <a:off x="4660900" y="6324600"/>
            <a:ext cx="1100138" cy="21272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b="1">
                <a:latin typeface="Arial" pitchFamily="34" charset="0"/>
              </a:rPr>
              <a:t>Equipment</a:t>
            </a:r>
          </a:p>
        </p:txBody>
      </p:sp>
      <p:sp>
        <p:nvSpPr>
          <p:cNvPr id="52246" name="Text Box 41"/>
          <p:cNvSpPr txBox="1">
            <a:spLocks noChangeArrowheads="1"/>
          </p:cNvSpPr>
          <p:nvPr/>
        </p:nvSpPr>
        <p:spPr bwMode="auto">
          <a:xfrm>
            <a:off x="6197600" y="6324600"/>
            <a:ext cx="676275" cy="21272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b="1">
                <a:latin typeface="Arial" pitchFamily="34" charset="0"/>
              </a:rPr>
              <a:t>Labor</a:t>
            </a:r>
          </a:p>
        </p:txBody>
      </p:sp>
      <p:sp>
        <p:nvSpPr>
          <p:cNvPr id="52247" name="Text Box 42"/>
          <p:cNvSpPr txBox="1">
            <a:spLocks noChangeArrowheads="1"/>
          </p:cNvSpPr>
          <p:nvPr/>
        </p:nvSpPr>
        <p:spPr bwMode="auto">
          <a:xfrm>
            <a:off x="7181850" y="6324600"/>
            <a:ext cx="509588" cy="212725"/>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400" b="1">
                <a:latin typeface="Arial" pitchFamily="34" charset="0"/>
              </a:rPr>
              <a:t>Etc.</a:t>
            </a:r>
          </a:p>
        </p:txBody>
      </p:sp>
      <p:sp>
        <p:nvSpPr>
          <p:cNvPr id="52248" name="Rectangle 43"/>
          <p:cNvSpPr>
            <a:spLocks noChangeArrowheads="1"/>
          </p:cNvSpPr>
          <p:nvPr/>
        </p:nvSpPr>
        <p:spPr bwMode="auto">
          <a:xfrm>
            <a:off x="1951038" y="2509838"/>
            <a:ext cx="776287" cy="304800"/>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2000" b="1">
                <a:solidFill>
                  <a:schemeClr val="accent2"/>
                </a:solidFill>
                <a:latin typeface="Arial" pitchFamily="34" charset="0"/>
              </a:rPr>
              <a:t>OMA</a:t>
            </a:r>
          </a:p>
        </p:txBody>
      </p:sp>
      <p:sp>
        <p:nvSpPr>
          <p:cNvPr id="52249" name="Rectangle 44"/>
          <p:cNvSpPr>
            <a:spLocks noChangeArrowheads="1"/>
          </p:cNvSpPr>
          <p:nvPr/>
        </p:nvSpPr>
        <p:spPr bwMode="auto">
          <a:xfrm>
            <a:off x="2593975" y="3576638"/>
            <a:ext cx="708025" cy="304800"/>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2000" b="1">
                <a:solidFill>
                  <a:srgbClr val="009900"/>
                </a:solidFill>
                <a:latin typeface="Arial" pitchFamily="34" charset="0"/>
              </a:rPr>
              <a:t>AFH</a:t>
            </a:r>
          </a:p>
        </p:txBody>
      </p:sp>
      <p:sp>
        <p:nvSpPr>
          <p:cNvPr id="52250" name="Text Box 45"/>
          <p:cNvSpPr txBox="1">
            <a:spLocks noChangeArrowheads="1"/>
          </p:cNvSpPr>
          <p:nvPr/>
        </p:nvSpPr>
        <p:spPr bwMode="auto">
          <a:xfrm>
            <a:off x="3663950" y="3006725"/>
            <a:ext cx="692150" cy="274638"/>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800" b="1">
                <a:solidFill>
                  <a:schemeClr val="accent2"/>
                </a:solidFill>
                <a:latin typeface="Arial" pitchFamily="34" charset="0"/>
              </a:rPr>
              <a:t>SRM</a:t>
            </a:r>
          </a:p>
        </p:txBody>
      </p:sp>
      <p:sp>
        <p:nvSpPr>
          <p:cNvPr id="52251" name="Text Box 46"/>
          <p:cNvSpPr txBox="1">
            <a:spLocks noChangeArrowheads="1"/>
          </p:cNvSpPr>
          <p:nvPr/>
        </p:nvSpPr>
        <p:spPr bwMode="auto">
          <a:xfrm>
            <a:off x="3530600" y="2971800"/>
            <a:ext cx="325438" cy="304800"/>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2000" b="1">
                <a:solidFill>
                  <a:schemeClr val="accent2"/>
                </a:solidFill>
                <a:latin typeface="Arial" pitchFamily="34" charset="0"/>
              </a:rPr>
              <a:t>$</a:t>
            </a:r>
          </a:p>
        </p:txBody>
      </p:sp>
      <p:sp>
        <p:nvSpPr>
          <p:cNvPr id="52252" name="Oval 47"/>
          <p:cNvSpPr>
            <a:spLocks noChangeArrowheads="1"/>
          </p:cNvSpPr>
          <p:nvPr/>
        </p:nvSpPr>
        <p:spPr bwMode="auto">
          <a:xfrm>
            <a:off x="4064000" y="3429000"/>
            <a:ext cx="1295400" cy="701675"/>
          </a:xfrm>
          <a:prstGeom prst="ellipse">
            <a:avLst/>
          </a:prstGeom>
          <a:gradFill rotWithShape="1">
            <a:gsLst>
              <a:gs pos="0">
                <a:schemeClr val="bg1"/>
              </a:gs>
              <a:gs pos="100000">
                <a:srgbClr val="990099"/>
              </a:gs>
            </a:gsLst>
            <a:path path="shape">
              <a:fillToRect l="50000" t="50000" r="50000" b="50000"/>
            </a:path>
          </a:gradFill>
          <a:ln w="12700" algn="ctr">
            <a:solidFill>
              <a:schemeClr val="tx1"/>
            </a:solidFill>
            <a:round/>
            <a:headEnd/>
            <a:tailEnd/>
          </a:ln>
        </p:spPr>
        <p:txBody>
          <a:bodyPr lIns="92075" tIns="0" rIns="92075" bIns="0" anchor="ctr">
            <a:spAutoFit/>
          </a:bodyPr>
          <a:lstStyle/>
          <a:p>
            <a:pPr algn="ctr">
              <a:buClr>
                <a:schemeClr val="tx1"/>
              </a:buClr>
            </a:pPr>
            <a:endParaRPr lang="en-US" sz="3200" b="1">
              <a:latin typeface="Arial" pitchFamily="34" charset="0"/>
            </a:endParaRPr>
          </a:p>
        </p:txBody>
      </p:sp>
      <p:sp>
        <p:nvSpPr>
          <p:cNvPr id="52253" name="Text Box 48"/>
          <p:cNvSpPr txBox="1">
            <a:spLocks noChangeArrowheads="1"/>
          </p:cNvSpPr>
          <p:nvPr/>
        </p:nvSpPr>
        <p:spPr bwMode="auto">
          <a:xfrm>
            <a:off x="4292600" y="3673475"/>
            <a:ext cx="971550" cy="274638"/>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1800" b="1">
                <a:solidFill>
                  <a:srgbClr val="800000"/>
                </a:solidFill>
                <a:latin typeface="Arial" pitchFamily="34" charset="0"/>
              </a:rPr>
              <a:t>GFEBS</a:t>
            </a:r>
          </a:p>
        </p:txBody>
      </p:sp>
      <p:sp>
        <p:nvSpPr>
          <p:cNvPr id="52254" name="Text Box 49"/>
          <p:cNvSpPr txBox="1">
            <a:spLocks noChangeArrowheads="1"/>
          </p:cNvSpPr>
          <p:nvPr/>
        </p:nvSpPr>
        <p:spPr bwMode="auto">
          <a:xfrm>
            <a:off x="4140200" y="3673475"/>
            <a:ext cx="325438" cy="304800"/>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2000" b="1">
                <a:solidFill>
                  <a:srgbClr val="800000"/>
                </a:solidFill>
                <a:latin typeface="Arial" pitchFamily="34" charset="0"/>
              </a:rPr>
              <a:t>$</a:t>
            </a:r>
          </a:p>
        </p:txBody>
      </p:sp>
      <p:sp>
        <p:nvSpPr>
          <p:cNvPr id="52255" name="Rectangle 50"/>
          <p:cNvSpPr>
            <a:spLocks noChangeArrowheads="1"/>
          </p:cNvSpPr>
          <p:nvPr/>
        </p:nvSpPr>
        <p:spPr bwMode="auto">
          <a:xfrm>
            <a:off x="817563" y="4338638"/>
            <a:ext cx="1062037" cy="304800"/>
          </a:xfrm>
          <a:prstGeom prst="rect">
            <a:avLst/>
          </a:prstGeom>
          <a:noFill/>
          <a:ln w="12700" algn="ctr">
            <a:noFill/>
            <a:miter lim="800000"/>
            <a:headEnd/>
            <a:tailEnd/>
          </a:ln>
        </p:spPr>
        <p:txBody>
          <a:bodyPr wrap="none" lIns="92075" tIns="0" rIns="92075" bIns="0">
            <a:spAutoFit/>
          </a:bodyPr>
          <a:lstStyle/>
          <a:p>
            <a:pPr algn="ctr">
              <a:buClr>
                <a:schemeClr val="tx1"/>
              </a:buClr>
            </a:pPr>
            <a:r>
              <a:rPr lang="en-US" sz="2000" b="1">
                <a:solidFill>
                  <a:srgbClr val="800000"/>
                </a:solidFill>
                <a:latin typeface="Arial" pitchFamily="34" charset="0"/>
              </a:rPr>
              <a:t>RDT&amp;E</a:t>
            </a:r>
          </a:p>
        </p:txBody>
      </p:sp>
      <p:pic>
        <p:nvPicPr>
          <p:cNvPr id="52256" name="Picture 52" descr="pens"/>
          <p:cNvPicPr>
            <a:picLocks noChangeAspect="1" noChangeArrowheads="1"/>
          </p:cNvPicPr>
          <p:nvPr/>
        </p:nvPicPr>
        <p:blipFill>
          <a:blip r:embed="rId6" cstate="print"/>
          <a:srcRect/>
          <a:stretch>
            <a:fillRect/>
          </a:stretch>
        </p:blipFill>
        <p:spPr bwMode="auto">
          <a:xfrm>
            <a:off x="1447800" y="5562600"/>
            <a:ext cx="609600" cy="609600"/>
          </a:xfrm>
          <a:prstGeom prst="rect">
            <a:avLst/>
          </a:prstGeom>
          <a:noFill/>
          <a:ln w="9525">
            <a:noFill/>
            <a:miter lim="800000"/>
            <a:headEnd/>
            <a:tailEnd/>
          </a:ln>
        </p:spPr>
      </p:pic>
      <p:pic>
        <p:nvPicPr>
          <p:cNvPr id="52257" name="Picture 54" descr="airplane"/>
          <p:cNvPicPr>
            <a:picLocks noChangeAspect="1" noChangeArrowheads="1"/>
          </p:cNvPicPr>
          <p:nvPr/>
        </p:nvPicPr>
        <p:blipFill>
          <a:blip r:embed="rId7" cstate="print"/>
          <a:srcRect/>
          <a:stretch>
            <a:fillRect/>
          </a:stretch>
        </p:blipFill>
        <p:spPr bwMode="auto">
          <a:xfrm>
            <a:off x="3810000" y="5562600"/>
            <a:ext cx="609600" cy="609600"/>
          </a:xfrm>
          <a:prstGeom prst="rect">
            <a:avLst/>
          </a:prstGeom>
          <a:noFill/>
          <a:ln w="9525">
            <a:noFill/>
            <a:miter lim="800000"/>
            <a:headEnd/>
            <a:tailEnd/>
          </a:ln>
        </p:spPr>
      </p:pic>
      <p:pic>
        <p:nvPicPr>
          <p:cNvPr id="52258" name="Picture 56" descr="laptop2"/>
          <p:cNvPicPr>
            <a:picLocks noChangeAspect="1" noChangeArrowheads="1"/>
          </p:cNvPicPr>
          <p:nvPr/>
        </p:nvPicPr>
        <p:blipFill>
          <a:blip r:embed="rId8" cstate="print"/>
          <a:srcRect/>
          <a:stretch>
            <a:fillRect/>
          </a:stretch>
        </p:blipFill>
        <p:spPr bwMode="auto">
          <a:xfrm>
            <a:off x="4724400" y="5410200"/>
            <a:ext cx="914400" cy="914400"/>
          </a:xfrm>
          <a:prstGeom prst="rect">
            <a:avLst/>
          </a:prstGeom>
          <a:noFill/>
          <a:ln w="9525">
            <a:noFill/>
            <a:miter lim="800000"/>
            <a:headEnd/>
            <a:tailEnd/>
          </a:ln>
        </p:spPr>
      </p:pic>
      <p:pic>
        <p:nvPicPr>
          <p:cNvPr id="52259" name="Picture 58" descr="worker"/>
          <p:cNvPicPr>
            <a:picLocks noChangeAspect="1" noChangeArrowheads="1"/>
          </p:cNvPicPr>
          <p:nvPr/>
        </p:nvPicPr>
        <p:blipFill>
          <a:blip r:embed="rId9" cstate="print"/>
          <a:srcRect/>
          <a:stretch>
            <a:fillRect/>
          </a:stretch>
        </p:blipFill>
        <p:spPr bwMode="auto">
          <a:xfrm>
            <a:off x="6324600" y="5562600"/>
            <a:ext cx="609600" cy="609600"/>
          </a:xfrm>
          <a:prstGeom prst="rect">
            <a:avLst/>
          </a:prstGeom>
          <a:noFill/>
          <a:ln w="9525">
            <a:noFill/>
            <a:miter lim="800000"/>
            <a:headEnd/>
            <a:tailEnd/>
          </a:ln>
        </p:spPr>
      </p:pic>
      <p:pic>
        <p:nvPicPr>
          <p:cNvPr id="52260" name="Picture 59" descr="brain"/>
          <p:cNvPicPr>
            <a:picLocks noChangeAspect="1" noChangeArrowheads="1"/>
          </p:cNvPicPr>
          <p:nvPr/>
        </p:nvPicPr>
        <p:blipFill>
          <a:blip r:embed="rId10" cstate="print"/>
          <a:srcRect/>
          <a:stretch>
            <a:fillRect/>
          </a:stretch>
        </p:blipFill>
        <p:spPr bwMode="auto">
          <a:xfrm>
            <a:off x="2514600" y="5486400"/>
            <a:ext cx="838200" cy="838200"/>
          </a:xfrm>
          <a:prstGeom prst="rect">
            <a:avLst/>
          </a:prstGeom>
          <a:noFill/>
          <a:ln w="9525">
            <a:noFill/>
            <a:miter lim="800000"/>
            <a:headEnd/>
            <a:tailEnd/>
          </a:ln>
        </p:spPr>
      </p:pic>
      <p:sp>
        <p:nvSpPr>
          <p:cNvPr id="54"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64</a:t>
            </a:fld>
            <a:endParaRPr lang="en-US"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bwMode="auto">
          <a:xfrm>
            <a:off x="1219200" y="228600"/>
            <a:ext cx="6705600" cy="808038"/>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Cost Versus Budget</a:t>
            </a:r>
          </a:p>
        </p:txBody>
      </p:sp>
      <p:sp>
        <p:nvSpPr>
          <p:cNvPr id="48131" name="Text Box 3"/>
          <p:cNvSpPr txBox="1">
            <a:spLocks noChangeArrowheads="1"/>
          </p:cNvSpPr>
          <p:nvPr/>
        </p:nvSpPr>
        <p:spPr bwMode="auto">
          <a:xfrm>
            <a:off x="1736725" y="1338263"/>
            <a:ext cx="184150" cy="641350"/>
          </a:xfrm>
          <a:prstGeom prst="rect">
            <a:avLst/>
          </a:prstGeom>
          <a:noFill/>
          <a:ln w="9525" algn="ctr">
            <a:noFill/>
            <a:miter lim="800000"/>
            <a:headEnd/>
            <a:tailEnd/>
          </a:ln>
        </p:spPr>
        <p:txBody>
          <a:bodyPr wrap="none">
            <a:spAutoFit/>
          </a:bodyPr>
          <a:lstStyle/>
          <a:p>
            <a:pPr algn="ctr"/>
            <a:endParaRPr lang="en-US" sz="3600">
              <a:solidFill>
                <a:schemeClr val="tx2"/>
              </a:solidFill>
              <a:latin typeface="Arial" pitchFamily="34" charset="0"/>
            </a:endParaRPr>
          </a:p>
        </p:txBody>
      </p:sp>
      <p:sp>
        <p:nvSpPr>
          <p:cNvPr id="48132" name="Rectangle 4"/>
          <p:cNvSpPr>
            <a:spLocks noChangeArrowheads="1"/>
          </p:cNvSpPr>
          <p:nvPr/>
        </p:nvSpPr>
        <p:spPr bwMode="auto">
          <a:xfrm>
            <a:off x="838200" y="1371600"/>
            <a:ext cx="8001000" cy="396875"/>
          </a:xfrm>
          <a:prstGeom prst="rect">
            <a:avLst/>
          </a:prstGeom>
          <a:noFill/>
          <a:ln w="38100">
            <a:noFill/>
            <a:miter lim="800000"/>
            <a:headEnd type="none" w="sm" len="sm"/>
            <a:tailEnd/>
          </a:ln>
        </p:spPr>
        <p:txBody>
          <a:bodyPr anchor="ctr">
            <a:spAutoFit/>
          </a:bodyPr>
          <a:lstStyle/>
          <a:p>
            <a:r>
              <a:rPr lang="en-US" sz="2000">
                <a:latin typeface="Arial" pitchFamily="34" charset="0"/>
              </a:rPr>
              <a:t>Knowing your Obligations is </a:t>
            </a:r>
            <a:r>
              <a:rPr lang="en-US" sz="2000" b="1" u="sng">
                <a:latin typeface="Arial" pitchFamily="34" charset="0"/>
              </a:rPr>
              <a:t>not</a:t>
            </a:r>
            <a:r>
              <a:rPr lang="en-US" sz="2000">
                <a:latin typeface="Arial" pitchFamily="34" charset="0"/>
              </a:rPr>
              <a:t> the same as knowing your Costs!</a:t>
            </a:r>
          </a:p>
        </p:txBody>
      </p:sp>
      <p:sp>
        <p:nvSpPr>
          <p:cNvPr id="48133" name="Text Box 5"/>
          <p:cNvSpPr txBox="1">
            <a:spLocks noChangeArrowheads="1"/>
          </p:cNvSpPr>
          <p:nvPr/>
        </p:nvSpPr>
        <p:spPr bwMode="auto">
          <a:xfrm>
            <a:off x="1508125" y="2176463"/>
            <a:ext cx="184150" cy="641350"/>
          </a:xfrm>
          <a:prstGeom prst="rect">
            <a:avLst/>
          </a:prstGeom>
          <a:noFill/>
          <a:ln w="9525" algn="ctr">
            <a:noFill/>
            <a:miter lim="800000"/>
            <a:headEnd/>
            <a:tailEnd/>
          </a:ln>
        </p:spPr>
        <p:txBody>
          <a:bodyPr wrap="none">
            <a:spAutoFit/>
          </a:bodyPr>
          <a:lstStyle/>
          <a:p>
            <a:pPr algn="ctr"/>
            <a:endParaRPr lang="en-US" sz="3600">
              <a:solidFill>
                <a:schemeClr val="tx2"/>
              </a:solidFill>
              <a:latin typeface="Arial" pitchFamily="34" charset="0"/>
            </a:endParaRPr>
          </a:p>
        </p:txBody>
      </p:sp>
      <p:sp>
        <p:nvSpPr>
          <p:cNvPr id="48134" name="Text Box 6"/>
          <p:cNvSpPr txBox="1">
            <a:spLocks noChangeArrowheads="1"/>
          </p:cNvSpPr>
          <p:nvPr/>
        </p:nvSpPr>
        <p:spPr bwMode="auto">
          <a:xfrm>
            <a:off x="609600" y="2025650"/>
            <a:ext cx="1524000" cy="336550"/>
          </a:xfrm>
          <a:prstGeom prst="rect">
            <a:avLst/>
          </a:prstGeom>
          <a:noFill/>
          <a:ln w="38100">
            <a:noFill/>
            <a:miter lim="800000"/>
            <a:headEnd type="none" w="sm" len="sm"/>
            <a:tailEnd/>
          </a:ln>
        </p:spPr>
        <p:txBody>
          <a:bodyPr anchor="ctr">
            <a:spAutoFit/>
          </a:bodyPr>
          <a:lstStyle/>
          <a:p>
            <a:pPr eaLnBrk="0" hangingPunct="0"/>
            <a:r>
              <a:rPr lang="en-US" sz="1600" b="1">
                <a:latin typeface="Arial" pitchFamily="34" charset="0"/>
              </a:rPr>
              <a:t>Obligations</a:t>
            </a:r>
          </a:p>
        </p:txBody>
      </p:sp>
      <p:sp>
        <p:nvSpPr>
          <p:cNvPr id="48135" name="Text Box 7"/>
          <p:cNvSpPr txBox="1">
            <a:spLocks noChangeArrowheads="1"/>
          </p:cNvSpPr>
          <p:nvPr/>
        </p:nvSpPr>
        <p:spPr bwMode="auto">
          <a:xfrm>
            <a:off x="2286000" y="1846263"/>
            <a:ext cx="6400800" cy="1049337"/>
          </a:xfrm>
          <a:prstGeom prst="rect">
            <a:avLst/>
          </a:prstGeom>
          <a:noFill/>
          <a:ln w="38100">
            <a:noFill/>
            <a:miter lim="800000"/>
            <a:headEnd type="none" w="sm" len="sm"/>
            <a:tailEnd/>
          </a:ln>
        </p:spPr>
        <p:txBody>
          <a:bodyPr anchor="ctr">
            <a:spAutoFit/>
          </a:bodyPr>
          <a:lstStyle/>
          <a:p>
            <a:pPr>
              <a:spcBef>
                <a:spcPct val="50000"/>
              </a:spcBef>
            </a:pPr>
            <a:r>
              <a:rPr lang="en-US" sz="1400" b="1">
                <a:latin typeface="Arial" pitchFamily="34" charset="0"/>
              </a:rPr>
              <a:t>A legally binding commitment by the federal government that will result in outlays, immediately or in the future.  Budgetary resources must be available before obligations can be incurred legally.</a:t>
            </a:r>
          </a:p>
          <a:p>
            <a:pPr algn="ctr">
              <a:spcBef>
                <a:spcPct val="50000"/>
              </a:spcBef>
            </a:pPr>
            <a:endParaRPr lang="en-US" sz="1400" b="1">
              <a:solidFill>
                <a:srgbClr val="6D61A9"/>
              </a:solidFill>
              <a:latin typeface="Arial" pitchFamily="34" charset="0"/>
            </a:endParaRPr>
          </a:p>
        </p:txBody>
      </p:sp>
      <p:sp>
        <p:nvSpPr>
          <p:cNvPr id="48136" name="Text Box 8"/>
          <p:cNvSpPr txBox="1">
            <a:spLocks noChangeArrowheads="1"/>
          </p:cNvSpPr>
          <p:nvPr/>
        </p:nvSpPr>
        <p:spPr bwMode="auto">
          <a:xfrm>
            <a:off x="974725" y="3471863"/>
            <a:ext cx="184150" cy="641350"/>
          </a:xfrm>
          <a:prstGeom prst="rect">
            <a:avLst/>
          </a:prstGeom>
          <a:noFill/>
          <a:ln w="9525" algn="ctr">
            <a:noFill/>
            <a:miter lim="800000"/>
            <a:headEnd/>
            <a:tailEnd/>
          </a:ln>
        </p:spPr>
        <p:txBody>
          <a:bodyPr wrap="none">
            <a:spAutoFit/>
          </a:bodyPr>
          <a:lstStyle/>
          <a:p>
            <a:pPr algn="ctr"/>
            <a:endParaRPr lang="en-US" sz="3600">
              <a:solidFill>
                <a:schemeClr val="tx2"/>
              </a:solidFill>
              <a:latin typeface="Arial" pitchFamily="34" charset="0"/>
            </a:endParaRPr>
          </a:p>
        </p:txBody>
      </p:sp>
      <p:sp>
        <p:nvSpPr>
          <p:cNvPr id="48137" name="Text Box 9"/>
          <p:cNvSpPr txBox="1">
            <a:spLocks noChangeArrowheads="1"/>
          </p:cNvSpPr>
          <p:nvPr/>
        </p:nvSpPr>
        <p:spPr bwMode="auto">
          <a:xfrm>
            <a:off x="2286000" y="2895600"/>
            <a:ext cx="6324600" cy="730250"/>
          </a:xfrm>
          <a:prstGeom prst="rect">
            <a:avLst/>
          </a:prstGeom>
          <a:noFill/>
          <a:ln w="38100">
            <a:noFill/>
            <a:miter lim="800000"/>
            <a:headEnd type="none" w="sm" len="sm"/>
            <a:tailEnd/>
          </a:ln>
        </p:spPr>
        <p:txBody>
          <a:bodyPr anchor="ctr">
            <a:spAutoFit/>
          </a:bodyPr>
          <a:lstStyle/>
          <a:p>
            <a:pPr eaLnBrk="0" hangingPunct="0"/>
            <a:r>
              <a:rPr lang="en-US" sz="1400" b="1">
                <a:latin typeface="Arial" pitchFamily="34" charset="0"/>
              </a:rPr>
              <a:t>The price or cash value of resources used (expenditures) to produce a program, project or activity. All relevant costs may not appear in the organization’s budget.</a:t>
            </a:r>
          </a:p>
        </p:txBody>
      </p:sp>
      <p:sp>
        <p:nvSpPr>
          <p:cNvPr id="48138" name="Text Box 10"/>
          <p:cNvSpPr txBox="1">
            <a:spLocks noChangeArrowheads="1"/>
          </p:cNvSpPr>
          <p:nvPr/>
        </p:nvSpPr>
        <p:spPr bwMode="auto">
          <a:xfrm>
            <a:off x="914400" y="2986088"/>
            <a:ext cx="762000" cy="336550"/>
          </a:xfrm>
          <a:prstGeom prst="rect">
            <a:avLst/>
          </a:prstGeom>
          <a:noFill/>
          <a:ln w="38100">
            <a:noFill/>
            <a:miter lim="800000"/>
            <a:headEnd type="none" w="sm" len="sm"/>
            <a:tailEnd/>
          </a:ln>
        </p:spPr>
        <p:txBody>
          <a:bodyPr anchor="ctr">
            <a:spAutoFit/>
          </a:bodyPr>
          <a:lstStyle/>
          <a:p>
            <a:pPr eaLnBrk="0" hangingPunct="0"/>
            <a:r>
              <a:rPr lang="en-US" sz="1600" b="1">
                <a:latin typeface="Arial" pitchFamily="34" charset="0"/>
              </a:rPr>
              <a:t>Costs</a:t>
            </a:r>
          </a:p>
        </p:txBody>
      </p:sp>
      <p:sp>
        <p:nvSpPr>
          <p:cNvPr id="48139" name="Text Box 13"/>
          <p:cNvSpPr txBox="1">
            <a:spLocks noChangeArrowheads="1"/>
          </p:cNvSpPr>
          <p:nvPr/>
        </p:nvSpPr>
        <p:spPr bwMode="auto">
          <a:xfrm>
            <a:off x="5486400" y="4494213"/>
            <a:ext cx="611188" cy="277812"/>
          </a:xfrm>
          <a:prstGeom prst="rect">
            <a:avLst/>
          </a:prstGeom>
          <a:noFill/>
          <a:ln w="38100">
            <a:noFill/>
            <a:miter lim="800000"/>
            <a:headEnd type="none" w="sm" len="sm"/>
            <a:tailEnd/>
          </a:ln>
        </p:spPr>
        <p:txBody>
          <a:bodyPr wrap="none" anchor="ctr">
            <a:spAutoFit/>
          </a:bodyPr>
          <a:lstStyle/>
          <a:p>
            <a:pPr algn="ctr">
              <a:spcBef>
                <a:spcPct val="50000"/>
              </a:spcBef>
            </a:pPr>
            <a:r>
              <a:rPr lang="en-US" sz="1200" b="1">
                <a:solidFill>
                  <a:srgbClr val="FF0000"/>
                </a:solidFill>
                <a:latin typeface="Palatino"/>
              </a:rPr>
              <a:t>Costs</a:t>
            </a:r>
          </a:p>
        </p:txBody>
      </p:sp>
      <p:sp>
        <p:nvSpPr>
          <p:cNvPr id="48140" name="Text Box 14"/>
          <p:cNvSpPr txBox="1">
            <a:spLocks noChangeArrowheads="1"/>
          </p:cNvSpPr>
          <p:nvPr/>
        </p:nvSpPr>
        <p:spPr bwMode="auto">
          <a:xfrm>
            <a:off x="2671763" y="4722813"/>
            <a:ext cx="1033462" cy="277812"/>
          </a:xfrm>
          <a:prstGeom prst="rect">
            <a:avLst/>
          </a:prstGeom>
          <a:noFill/>
          <a:ln w="38100">
            <a:noFill/>
            <a:miter lim="800000"/>
            <a:headEnd type="none" w="sm" len="sm"/>
            <a:tailEnd/>
          </a:ln>
        </p:spPr>
        <p:txBody>
          <a:bodyPr wrap="none" anchor="ctr">
            <a:spAutoFit/>
          </a:bodyPr>
          <a:lstStyle/>
          <a:p>
            <a:pPr algn="ctr">
              <a:spcBef>
                <a:spcPct val="50000"/>
              </a:spcBef>
            </a:pPr>
            <a:r>
              <a:rPr lang="en-US" sz="1200" b="1" dirty="0">
                <a:solidFill>
                  <a:srgbClr val="FF0000"/>
                </a:solidFill>
                <a:latin typeface="Palatino"/>
              </a:rPr>
              <a:t>Obligations</a:t>
            </a:r>
          </a:p>
        </p:txBody>
      </p:sp>
      <p:sp>
        <p:nvSpPr>
          <p:cNvPr id="48141" name="Text Box 15"/>
          <p:cNvSpPr txBox="1">
            <a:spLocks noChangeArrowheads="1"/>
          </p:cNvSpPr>
          <p:nvPr/>
        </p:nvSpPr>
        <p:spPr bwMode="auto">
          <a:xfrm rot="1492059">
            <a:off x="6589713" y="4191000"/>
            <a:ext cx="1792287" cy="731838"/>
          </a:xfrm>
          <a:prstGeom prst="rect">
            <a:avLst/>
          </a:prstGeom>
          <a:noFill/>
          <a:ln w="38100">
            <a:noFill/>
            <a:miter lim="800000"/>
            <a:headEnd type="none" w="sm" len="sm"/>
            <a:tailEnd/>
          </a:ln>
        </p:spPr>
        <p:txBody>
          <a:bodyPr anchor="ctr">
            <a:spAutoFit/>
          </a:bodyPr>
          <a:lstStyle/>
          <a:p>
            <a:pPr algn="ctr">
              <a:buFont typeface="Symbol" pitchFamily="18" charset="2"/>
              <a:buNone/>
            </a:pPr>
            <a:r>
              <a:rPr lang="en-US" sz="1800">
                <a:latin typeface="Palatino"/>
              </a:rPr>
              <a:t>Cost </a:t>
            </a:r>
            <a:r>
              <a:rPr lang="en-US" sz="2400" b="1">
                <a:latin typeface="Palatino"/>
                <a:sym typeface="Symbol" pitchFamily="18" charset="2"/>
              </a:rPr>
              <a:t></a:t>
            </a:r>
            <a:r>
              <a:rPr lang="en-US" sz="2400" b="1">
                <a:latin typeface="Palatino"/>
              </a:rPr>
              <a:t> </a:t>
            </a:r>
            <a:r>
              <a:rPr lang="en-US" sz="1800">
                <a:latin typeface="Palatino"/>
              </a:rPr>
              <a:t>Obligation</a:t>
            </a:r>
            <a:endParaRPr lang="en-US" sz="1800" b="1">
              <a:solidFill>
                <a:schemeClr val="hlink"/>
              </a:solidFill>
              <a:latin typeface="Palatino"/>
            </a:endParaRPr>
          </a:p>
        </p:txBody>
      </p:sp>
      <p:sp>
        <p:nvSpPr>
          <p:cNvPr id="48142" name="Rectangle 16"/>
          <p:cNvSpPr>
            <a:spLocks noChangeArrowheads="1"/>
          </p:cNvSpPr>
          <p:nvPr/>
        </p:nvSpPr>
        <p:spPr bwMode="auto">
          <a:xfrm rot="-1368452">
            <a:off x="614363" y="4524375"/>
            <a:ext cx="2424112" cy="730250"/>
          </a:xfrm>
          <a:prstGeom prst="rect">
            <a:avLst/>
          </a:prstGeom>
          <a:noFill/>
          <a:ln w="38100">
            <a:noFill/>
            <a:miter lim="800000"/>
            <a:headEnd type="none" w="sm" len="sm"/>
            <a:tailEnd/>
          </a:ln>
        </p:spPr>
        <p:txBody>
          <a:bodyPr anchor="ctr">
            <a:spAutoFit/>
          </a:bodyPr>
          <a:lstStyle/>
          <a:p>
            <a:pPr algn="ctr"/>
            <a:r>
              <a:rPr lang="en-US" sz="1400" b="1">
                <a:latin typeface="Palatino"/>
              </a:rPr>
              <a:t>Full cost can exceed individual business unit budget allocations</a:t>
            </a:r>
          </a:p>
        </p:txBody>
      </p:sp>
      <p:sp>
        <p:nvSpPr>
          <p:cNvPr id="48143" name="Text Box 17"/>
          <p:cNvSpPr txBox="1">
            <a:spLocks noChangeArrowheads="1"/>
          </p:cNvSpPr>
          <p:nvPr/>
        </p:nvSpPr>
        <p:spPr bwMode="auto">
          <a:xfrm>
            <a:off x="5662613" y="5562600"/>
            <a:ext cx="3176587" cy="823913"/>
          </a:xfrm>
          <a:prstGeom prst="rect">
            <a:avLst/>
          </a:prstGeom>
          <a:noFill/>
          <a:ln w="9525" algn="ctr">
            <a:noFill/>
            <a:miter lim="800000"/>
            <a:headEnd/>
            <a:tailEnd/>
          </a:ln>
        </p:spPr>
        <p:txBody>
          <a:bodyPr lIns="0" tIns="0" rIns="0" bIns="0">
            <a:spAutoFit/>
          </a:bodyPr>
          <a:lstStyle/>
          <a:p>
            <a:pPr algn="ctr" eaLnBrk="0" hangingPunct="0">
              <a:spcBef>
                <a:spcPct val="50000"/>
              </a:spcBef>
            </a:pPr>
            <a:r>
              <a:rPr lang="en-US" sz="1800" b="1" i="1">
                <a:solidFill>
                  <a:srgbClr val="0000CC"/>
                </a:solidFill>
                <a:latin typeface="Arial" pitchFamily="34" charset="0"/>
              </a:rPr>
              <a:t>Cost will contain expenses from different years, source of funds, organizations, etc.</a:t>
            </a:r>
          </a:p>
        </p:txBody>
      </p:sp>
      <p:pic>
        <p:nvPicPr>
          <p:cNvPr id="48144" name="Picture 18" descr="scales"/>
          <p:cNvPicPr>
            <a:picLocks noChangeAspect="1" noChangeArrowheads="1"/>
          </p:cNvPicPr>
          <p:nvPr/>
        </p:nvPicPr>
        <p:blipFill>
          <a:blip r:embed="rId3" cstate="print"/>
          <a:srcRect/>
          <a:stretch>
            <a:fillRect/>
          </a:stretch>
        </p:blipFill>
        <p:spPr bwMode="auto">
          <a:xfrm>
            <a:off x="3124200" y="3810000"/>
            <a:ext cx="2438400" cy="2438400"/>
          </a:xfrm>
          <a:prstGeom prst="rect">
            <a:avLst/>
          </a:prstGeom>
          <a:noFill/>
          <a:ln w="9525">
            <a:noFill/>
            <a:miter lim="800000"/>
            <a:headEnd/>
            <a:tailEnd/>
          </a:ln>
        </p:spPr>
      </p:pic>
      <p:pic>
        <p:nvPicPr>
          <p:cNvPr id="48145" name="Picture 20" descr="money"/>
          <p:cNvPicPr>
            <a:picLocks noChangeAspect="1" noChangeArrowheads="1"/>
          </p:cNvPicPr>
          <p:nvPr/>
        </p:nvPicPr>
        <p:blipFill>
          <a:blip r:embed="rId4" cstate="print"/>
          <a:srcRect/>
          <a:stretch>
            <a:fillRect/>
          </a:stretch>
        </p:blipFill>
        <p:spPr bwMode="auto">
          <a:xfrm>
            <a:off x="4419600" y="4800600"/>
            <a:ext cx="1219200" cy="1219200"/>
          </a:xfrm>
          <a:prstGeom prst="rect">
            <a:avLst/>
          </a:prstGeom>
          <a:noFill/>
          <a:ln w="9525">
            <a:noFill/>
            <a:miter lim="800000"/>
            <a:headEnd/>
            <a:tailEnd/>
          </a:ln>
        </p:spPr>
      </p:pic>
      <p:pic>
        <p:nvPicPr>
          <p:cNvPr id="48146" name="Picture 22" descr="document_lock"/>
          <p:cNvPicPr>
            <a:picLocks noChangeAspect="1" noChangeArrowheads="1"/>
          </p:cNvPicPr>
          <p:nvPr/>
        </p:nvPicPr>
        <p:blipFill>
          <a:blip r:embed="rId5" cstate="print"/>
          <a:srcRect/>
          <a:stretch>
            <a:fillRect/>
          </a:stretch>
        </p:blipFill>
        <p:spPr bwMode="auto">
          <a:xfrm>
            <a:off x="3352800" y="5029200"/>
            <a:ext cx="457200" cy="457200"/>
          </a:xfrm>
          <a:prstGeom prst="rect">
            <a:avLst/>
          </a:prstGeom>
          <a:noFill/>
          <a:ln w="9525">
            <a:noFill/>
            <a:miter lim="800000"/>
            <a:headEnd/>
            <a:tailEnd/>
          </a:ln>
        </p:spPr>
      </p:pic>
      <p:sp>
        <p:nvSpPr>
          <p:cNvPr id="22"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ChangeArrowheads="1"/>
          </p:cNvSpPr>
          <p:nvPr/>
        </p:nvSpPr>
        <p:spPr bwMode="auto">
          <a:xfrm>
            <a:off x="461963" y="1657350"/>
            <a:ext cx="2514600" cy="381000"/>
          </a:xfrm>
          <a:prstGeom prst="rect">
            <a:avLst/>
          </a:prstGeom>
          <a:gradFill rotWithShape="1">
            <a:gsLst>
              <a:gs pos="0">
                <a:srgbClr val="FFFF00"/>
              </a:gs>
              <a:gs pos="50000">
                <a:srgbClr val="FFFFCC"/>
              </a:gs>
              <a:gs pos="100000">
                <a:srgbClr val="FFFF00"/>
              </a:gs>
            </a:gsLst>
            <a:lin ang="5400000" scaled="1"/>
          </a:gradFill>
          <a:ln w="9525">
            <a:solidFill>
              <a:schemeClr val="tx1"/>
            </a:solidFill>
            <a:miter lim="800000"/>
            <a:headEnd/>
            <a:tailEnd/>
          </a:ln>
        </p:spPr>
        <p:txBody>
          <a:bodyPr wrap="none" anchor="ctr"/>
          <a:lstStyle/>
          <a:p>
            <a:pPr algn="ctr"/>
            <a:r>
              <a:rPr lang="en-US" sz="1400" b="1">
                <a:latin typeface="Arial" pitchFamily="34" charset="0"/>
                <a:ea typeface="MS PGothic" pitchFamily="34" charset="-128"/>
              </a:rPr>
              <a:t>Budget Formulation</a:t>
            </a:r>
          </a:p>
        </p:txBody>
      </p:sp>
      <p:sp>
        <p:nvSpPr>
          <p:cNvPr id="51204" name="Rectangle 4"/>
          <p:cNvSpPr>
            <a:spLocks noChangeArrowheads="1"/>
          </p:cNvSpPr>
          <p:nvPr/>
        </p:nvSpPr>
        <p:spPr bwMode="auto">
          <a:xfrm>
            <a:off x="3205163" y="1657350"/>
            <a:ext cx="2587625" cy="381000"/>
          </a:xfrm>
          <a:prstGeom prst="rect">
            <a:avLst/>
          </a:prstGeom>
          <a:gradFill rotWithShape="1">
            <a:gsLst>
              <a:gs pos="0">
                <a:srgbClr val="00FF00"/>
              </a:gs>
              <a:gs pos="50000">
                <a:srgbClr val="CCFFCC"/>
              </a:gs>
              <a:gs pos="100000">
                <a:srgbClr val="00FF00"/>
              </a:gs>
            </a:gsLst>
            <a:lin ang="5400000" scaled="1"/>
          </a:gradFill>
          <a:ln w="9525">
            <a:solidFill>
              <a:schemeClr val="tx1"/>
            </a:solidFill>
            <a:miter lim="800000"/>
            <a:headEnd/>
            <a:tailEnd/>
          </a:ln>
        </p:spPr>
        <p:txBody>
          <a:bodyPr wrap="none" anchor="ctr"/>
          <a:lstStyle/>
          <a:p>
            <a:pPr algn="ctr"/>
            <a:r>
              <a:rPr lang="en-US" sz="1400" b="1">
                <a:latin typeface="Arial" pitchFamily="34" charset="0"/>
                <a:ea typeface="MS PGothic" pitchFamily="34" charset="-128"/>
              </a:rPr>
              <a:t>Budget Execution</a:t>
            </a:r>
          </a:p>
        </p:txBody>
      </p:sp>
      <p:sp>
        <p:nvSpPr>
          <p:cNvPr id="1539077" name="Rectangle 5"/>
          <p:cNvSpPr>
            <a:spLocks noChangeArrowheads="1"/>
          </p:cNvSpPr>
          <p:nvPr/>
        </p:nvSpPr>
        <p:spPr bwMode="auto">
          <a:xfrm>
            <a:off x="6026150" y="1657350"/>
            <a:ext cx="2589213" cy="381000"/>
          </a:xfrm>
          <a:prstGeom prst="rect">
            <a:avLst/>
          </a:prstGeom>
          <a:gradFill rotWithShape="1">
            <a:gsLst>
              <a:gs pos="0">
                <a:srgbClr val="0099FF"/>
              </a:gs>
              <a:gs pos="50000">
                <a:schemeClr val="accent1"/>
              </a:gs>
              <a:gs pos="100000">
                <a:srgbClr val="0099FF"/>
              </a:gs>
            </a:gsLst>
            <a:lin ang="5400000" scaled="1"/>
          </a:gradFill>
          <a:ln w="9525">
            <a:solidFill>
              <a:schemeClr val="tx1"/>
            </a:solidFill>
            <a:miter lim="800000"/>
            <a:headEnd/>
            <a:tailEnd/>
          </a:ln>
          <a:effectLst/>
        </p:spPr>
        <p:txBody>
          <a:bodyPr wrap="none" anchor="ctr"/>
          <a:lstStyle/>
          <a:p>
            <a:pPr algn="ctr">
              <a:defRPr/>
            </a:pPr>
            <a:r>
              <a:rPr lang="en-US" sz="1400" b="1">
                <a:latin typeface="Arial" pitchFamily="34" charset="0"/>
                <a:ea typeface="ＭＳ Ｐゴシック"/>
                <a:cs typeface="ＭＳ Ｐゴシック"/>
              </a:rPr>
              <a:t>Cost Management</a:t>
            </a:r>
          </a:p>
        </p:txBody>
      </p:sp>
      <p:sp>
        <p:nvSpPr>
          <p:cNvPr id="1539078" name="Rectangle 6"/>
          <p:cNvSpPr>
            <a:spLocks noGrp="1" noChangeArrowheads="1"/>
          </p:cNvSpPr>
          <p:nvPr>
            <p:ph type="body" sz="half" idx="1"/>
          </p:nvPr>
        </p:nvSpPr>
        <p:spPr bwMode="auto">
          <a:xfrm>
            <a:off x="460375" y="2133130"/>
            <a:ext cx="2514600" cy="1058450"/>
          </a:xfrm>
          <a:gradFill rotWithShape="1">
            <a:gsLst>
              <a:gs pos="0">
                <a:srgbClr val="FFFF00">
                  <a:alpha val="50000"/>
                </a:srgbClr>
              </a:gs>
              <a:gs pos="50000">
                <a:srgbClr val="FFFFCC"/>
              </a:gs>
              <a:gs pos="100000">
                <a:srgbClr val="FFFF00">
                  <a:alpha val="50000"/>
                </a:srgbClr>
              </a:gs>
            </a:gsLst>
            <a:lin ang="0" scaled="1"/>
          </a:gradFill>
          <a:ln algn="ctr">
            <a:miter lim="800000"/>
            <a:headEnd/>
            <a:tailEnd/>
          </a:ln>
        </p:spPr>
        <p:txBody>
          <a:bodyPr vert="horz" wrap="square" lIns="91440" tIns="45720" rIns="91440" bIns="45720" numCol="1" anchor="t" anchorCtr="0" compatLnSpc="1">
            <a:prstTxWarp prst="textNoShape">
              <a:avLst/>
            </a:prstTxWarp>
          </a:bodyPr>
          <a:lstStyle/>
          <a:p>
            <a:pPr marL="119063" indent="-119063" eaLnBrk="1" hangingPunct="1">
              <a:lnSpc>
                <a:spcPct val="80000"/>
              </a:lnSpc>
              <a:buFontTx/>
              <a:buNone/>
              <a:defRPr/>
            </a:pPr>
            <a:r>
              <a:rPr lang="en-US" sz="1400" b="1" i="1" dirty="0" smtClean="0"/>
              <a:t>Budget</a:t>
            </a:r>
          </a:p>
          <a:p>
            <a:pPr marL="347663" lvl="1" indent="-114300" eaLnBrk="1" hangingPunct="1">
              <a:lnSpc>
                <a:spcPct val="80000"/>
              </a:lnSpc>
              <a:defRPr/>
            </a:pPr>
            <a:r>
              <a:rPr lang="en-US" sz="1400" dirty="0" smtClean="0"/>
              <a:t>President’s financial plan and the priorities for the Federal Government</a:t>
            </a:r>
            <a:br>
              <a:rPr lang="en-US" sz="1400" dirty="0" smtClean="0"/>
            </a:br>
            <a:endParaRPr lang="en-US" sz="1400" dirty="0" smtClean="0"/>
          </a:p>
          <a:p>
            <a:pPr marL="347663" lvl="1" indent="-114300" eaLnBrk="1" hangingPunct="1">
              <a:lnSpc>
                <a:spcPct val="80000"/>
              </a:lnSpc>
              <a:defRPr/>
            </a:pPr>
            <a:endParaRPr lang="en-US" sz="1400" dirty="0" smtClean="0"/>
          </a:p>
        </p:txBody>
      </p:sp>
      <p:sp>
        <p:nvSpPr>
          <p:cNvPr id="1539079" name="Rectangle 7"/>
          <p:cNvSpPr>
            <a:spLocks noChangeArrowheads="1"/>
          </p:cNvSpPr>
          <p:nvPr/>
        </p:nvSpPr>
        <p:spPr bwMode="auto">
          <a:xfrm>
            <a:off x="6024563" y="2133130"/>
            <a:ext cx="2586037" cy="1058450"/>
          </a:xfrm>
          <a:prstGeom prst="rect">
            <a:avLst/>
          </a:prstGeom>
          <a:gradFill rotWithShape="1">
            <a:gsLst>
              <a:gs pos="0">
                <a:srgbClr val="0099FF">
                  <a:alpha val="50000"/>
                </a:srgbClr>
              </a:gs>
              <a:gs pos="50000">
                <a:schemeClr val="accent1"/>
              </a:gs>
              <a:gs pos="100000">
                <a:srgbClr val="0099FF">
                  <a:alpha val="50000"/>
                </a:srgbClr>
              </a:gs>
            </a:gsLst>
            <a:lin ang="0" scaled="1"/>
          </a:gradFill>
          <a:ln w="9525">
            <a:noFill/>
            <a:miter lim="800000"/>
            <a:headEnd/>
            <a:tailEnd/>
          </a:ln>
        </p:spPr>
        <p:txBody>
          <a:bodyPr tIns="137160" bIns="137160"/>
          <a:lstStyle/>
          <a:p>
            <a:pPr marL="119063" indent="-119063">
              <a:lnSpc>
                <a:spcPct val="80000"/>
              </a:lnSpc>
              <a:spcBef>
                <a:spcPct val="20000"/>
              </a:spcBef>
              <a:defRPr/>
            </a:pPr>
            <a:r>
              <a:rPr lang="en-US" sz="1400" b="1" i="1">
                <a:latin typeface="Arial" pitchFamily="34" charset="0"/>
                <a:cs typeface="+mn-cs"/>
              </a:rPr>
              <a:t>Cost</a:t>
            </a:r>
          </a:p>
          <a:p>
            <a:pPr marL="347663" lvl="1" indent="-114300">
              <a:spcBef>
                <a:spcPct val="20000"/>
              </a:spcBef>
              <a:buFontTx/>
              <a:buChar char="–"/>
              <a:defRPr/>
            </a:pPr>
            <a:r>
              <a:rPr lang="en-US" sz="1400">
                <a:latin typeface="Arial" pitchFamily="34" charset="0"/>
                <a:cs typeface="+mn-cs"/>
              </a:rPr>
              <a:t>Valuation of resources used to produce outputs, basis for decision making</a:t>
            </a:r>
          </a:p>
          <a:p>
            <a:pPr marL="119063" indent="-119063">
              <a:lnSpc>
                <a:spcPct val="80000"/>
              </a:lnSpc>
              <a:spcBef>
                <a:spcPct val="20000"/>
              </a:spcBef>
              <a:defRPr/>
            </a:pPr>
            <a:endParaRPr lang="en-US" sz="1400">
              <a:latin typeface="Arial" pitchFamily="34" charset="0"/>
              <a:cs typeface="+mn-cs"/>
            </a:endParaRPr>
          </a:p>
        </p:txBody>
      </p:sp>
      <p:sp>
        <p:nvSpPr>
          <p:cNvPr id="1539080" name="Rectangle 8"/>
          <p:cNvSpPr>
            <a:spLocks noChangeArrowheads="1"/>
          </p:cNvSpPr>
          <p:nvPr/>
        </p:nvSpPr>
        <p:spPr bwMode="auto">
          <a:xfrm>
            <a:off x="3241675" y="2133130"/>
            <a:ext cx="2554288" cy="1058450"/>
          </a:xfrm>
          <a:prstGeom prst="rect">
            <a:avLst/>
          </a:prstGeom>
          <a:gradFill rotWithShape="1">
            <a:gsLst>
              <a:gs pos="0">
                <a:srgbClr val="00FF00">
                  <a:alpha val="50000"/>
                </a:srgbClr>
              </a:gs>
              <a:gs pos="50000">
                <a:srgbClr val="CCFFCC"/>
              </a:gs>
              <a:gs pos="100000">
                <a:srgbClr val="00FF00">
                  <a:alpha val="50000"/>
                </a:srgbClr>
              </a:gs>
            </a:gsLst>
            <a:lin ang="0" scaled="1"/>
          </a:gradFill>
          <a:ln w="9525" algn="ctr">
            <a:noFill/>
            <a:miter lim="800000"/>
            <a:headEnd/>
            <a:tailEnd/>
          </a:ln>
          <a:effectLst/>
        </p:spPr>
        <p:txBody>
          <a:bodyPr/>
          <a:lstStyle/>
          <a:p>
            <a:pPr marL="119063" indent="-119063">
              <a:spcBef>
                <a:spcPct val="20000"/>
              </a:spcBef>
              <a:defRPr/>
            </a:pPr>
            <a:r>
              <a:rPr lang="en-US" sz="1400" b="1" i="1" dirty="0">
                <a:latin typeface="Arial" pitchFamily="34" charset="0"/>
                <a:cs typeface="+mn-cs"/>
              </a:rPr>
              <a:t>Budget Authority</a:t>
            </a:r>
          </a:p>
          <a:p>
            <a:pPr marL="347663" lvl="1" indent="-114300">
              <a:spcBef>
                <a:spcPct val="20000"/>
              </a:spcBef>
              <a:buFontTx/>
              <a:buChar char="–"/>
              <a:defRPr/>
            </a:pPr>
            <a:r>
              <a:rPr lang="en-US" sz="1400" dirty="0">
                <a:latin typeface="Arial" pitchFamily="34" charset="0"/>
                <a:cs typeface="+mn-cs"/>
              </a:rPr>
              <a:t>Authority to incur obligations</a:t>
            </a:r>
          </a:p>
        </p:txBody>
      </p:sp>
      <p:sp>
        <p:nvSpPr>
          <p:cNvPr id="1539083" name="Rectangle 11"/>
          <p:cNvSpPr>
            <a:spLocks noChangeArrowheads="1"/>
          </p:cNvSpPr>
          <p:nvPr/>
        </p:nvSpPr>
        <p:spPr bwMode="auto">
          <a:xfrm>
            <a:off x="461963" y="3203575"/>
            <a:ext cx="2514600" cy="685800"/>
          </a:xfrm>
          <a:prstGeom prst="rect">
            <a:avLst/>
          </a:prstGeom>
          <a:gradFill rotWithShape="1">
            <a:gsLst>
              <a:gs pos="0">
                <a:srgbClr val="FFFF00">
                  <a:alpha val="50000"/>
                </a:srgbClr>
              </a:gs>
              <a:gs pos="50000">
                <a:srgbClr val="FFFFCC"/>
              </a:gs>
              <a:gs pos="100000">
                <a:srgbClr val="FFFF00">
                  <a:alpha val="50000"/>
                </a:srgbClr>
              </a:gs>
            </a:gsLst>
            <a:lin ang="0" scaled="1"/>
          </a:gradFill>
          <a:ln w="9525" algn="ctr">
            <a:noFill/>
            <a:miter lim="800000"/>
            <a:headEnd/>
            <a:tailEnd/>
          </a:ln>
          <a:effectLst/>
        </p:spPr>
        <p:txBody>
          <a:bodyPr/>
          <a:lstStyle/>
          <a:p>
            <a:pPr marL="119063" indent="-119063">
              <a:lnSpc>
                <a:spcPct val="80000"/>
              </a:lnSpc>
              <a:spcBef>
                <a:spcPct val="20000"/>
              </a:spcBef>
              <a:defRPr/>
            </a:pPr>
            <a:r>
              <a:rPr lang="en-US" sz="1400" b="1" i="1">
                <a:latin typeface="Arial" pitchFamily="34" charset="0"/>
                <a:cs typeface="+mn-cs"/>
              </a:rPr>
              <a:t>Focus</a:t>
            </a:r>
          </a:p>
          <a:p>
            <a:pPr marL="347663" lvl="1" indent="-114300">
              <a:spcBef>
                <a:spcPct val="20000"/>
              </a:spcBef>
              <a:buFontTx/>
              <a:buChar char="–"/>
              <a:defRPr/>
            </a:pPr>
            <a:r>
              <a:rPr lang="en-US" sz="1400">
                <a:latin typeface="Arial" pitchFamily="34" charset="0"/>
                <a:cs typeface="+mn-cs"/>
              </a:rPr>
              <a:t>requirements</a:t>
            </a:r>
          </a:p>
        </p:txBody>
      </p:sp>
      <p:sp>
        <p:nvSpPr>
          <p:cNvPr id="1539084" name="Rectangle 12"/>
          <p:cNvSpPr>
            <a:spLocks noChangeArrowheads="1"/>
          </p:cNvSpPr>
          <p:nvPr/>
        </p:nvSpPr>
        <p:spPr bwMode="auto">
          <a:xfrm>
            <a:off x="461963" y="3887788"/>
            <a:ext cx="2514600" cy="1141412"/>
          </a:xfrm>
          <a:prstGeom prst="rect">
            <a:avLst/>
          </a:prstGeom>
          <a:gradFill rotWithShape="1">
            <a:gsLst>
              <a:gs pos="0">
                <a:srgbClr val="FFFF00">
                  <a:alpha val="50000"/>
                </a:srgbClr>
              </a:gs>
              <a:gs pos="50000">
                <a:srgbClr val="FFFFCC"/>
              </a:gs>
              <a:gs pos="100000">
                <a:srgbClr val="FFFF00">
                  <a:alpha val="50000"/>
                </a:srgbClr>
              </a:gs>
            </a:gsLst>
            <a:lin ang="0" scaled="1"/>
          </a:gradFill>
          <a:ln w="9525" algn="ctr">
            <a:noFill/>
            <a:miter lim="800000"/>
            <a:headEnd/>
            <a:tailEnd/>
          </a:ln>
          <a:effectLst/>
        </p:spPr>
        <p:txBody>
          <a:bodyPr/>
          <a:lstStyle/>
          <a:p>
            <a:pPr marL="119063" indent="-119063">
              <a:lnSpc>
                <a:spcPct val="90000"/>
              </a:lnSpc>
              <a:spcBef>
                <a:spcPct val="20000"/>
              </a:spcBef>
              <a:defRPr/>
            </a:pPr>
            <a:r>
              <a:rPr lang="en-US" sz="1400" b="1" i="1">
                <a:latin typeface="Arial" pitchFamily="34" charset="0"/>
                <a:cs typeface="+mn-cs"/>
              </a:rPr>
              <a:t>Key Data Elements</a:t>
            </a:r>
          </a:p>
          <a:p>
            <a:pPr marL="347663" lvl="1" indent="-114300">
              <a:lnSpc>
                <a:spcPct val="90000"/>
              </a:lnSpc>
              <a:spcBef>
                <a:spcPct val="20000"/>
              </a:spcBef>
              <a:buFontTx/>
              <a:buChar char="–"/>
              <a:defRPr/>
            </a:pPr>
            <a:r>
              <a:rPr lang="en-US" sz="1400">
                <a:latin typeface="Arial" pitchFamily="34" charset="0"/>
                <a:cs typeface="+mn-cs"/>
              </a:rPr>
              <a:t>appropriation, FTE</a:t>
            </a:r>
            <a:br>
              <a:rPr lang="en-US" sz="1400">
                <a:latin typeface="Arial" pitchFamily="34" charset="0"/>
                <a:cs typeface="+mn-cs"/>
              </a:rPr>
            </a:br>
            <a:endParaRPr lang="en-US" sz="1400">
              <a:latin typeface="Arial" pitchFamily="34" charset="0"/>
              <a:cs typeface="+mn-cs"/>
            </a:endParaRPr>
          </a:p>
        </p:txBody>
      </p:sp>
      <p:sp>
        <p:nvSpPr>
          <p:cNvPr id="1539085" name="Rectangle 13"/>
          <p:cNvSpPr>
            <a:spLocks noChangeArrowheads="1"/>
          </p:cNvSpPr>
          <p:nvPr/>
        </p:nvSpPr>
        <p:spPr bwMode="auto">
          <a:xfrm>
            <a:off x="3241675" y="3203575"/>
            <a:ext cx="2554288" cy="685800"/>
          </a:xfrm>
          <a:prstGeom prst="rect">
            <a:avLst/>
          </a:prstGeom>
          <a:gradFill rotWithShape="1">
            <a:gsLst>
              <a:gs pos="0">
                <a:srgbClr val="00FF00">
                  <a:alpha val="50000"/>
                </a:srgbClr>
              </a:gs>
              <a:gs pos="50000">
                <a:srgbClr val="CCFFCC"/>
              </a:gs>
              <a:gs pos="100000">
                <a:srgbClr val="00FF00">
                  <a:alpha val="50000"/>
                </a:srgbClr>
              </a:gs>
            </a:gsLst>
            <a:lin ang="0" scaled="1"/>
          </a:gradFill>
          <a:ln w="9525" algn="ctr">
            <a:noFill/>
            <a:miter lim="800000"/>
            <a:headEnd/>
            <a:tailEnd/>
          </a:ln>
          <a:effectLst/>
        </p:spPr>
        <p:txBody>
          <a:bodyPr/>
          <a:lstStyle/>
          <a:p>
            <a:pPr marL="119063" indent="-119063">
              <a:spcBef>
                <a:spcPct val="20000"/>
              </a:spcBef>
              <a:defRPr/>
            </a:pPr>
            <a:r>
              <a:rPr lang="en-US" sz="1400" b="1" i="1">
                <a:latin typeface="Arial" pitchFamily="34" charset="0"/>
                <a:cs typeface="+mn-cs"/>
              </a:rPr>
              <a:t>Focus</a:t>
            </a:r>
          </a:p>
          <a:p>
            <a:pPr marL="347663" lvl="1" indent="-114300">
              <a:spcBef>
                <a:spcPct val="20000"/>
              </a:spcBef>
              <a:buFontTx/>
              <a:buChar char="–"/>
              <a:defRPr/>
            </a:pPr>
            <a:r>
              <a:rPr lang="en-US" sz="1400">
                <a:latin typeface="Arial" pitchFamily="34" charset="0"/>
                <a:cs typeface="+mn-cs"/>
              </a:rPr>
              <a:t>availability, obligations</a:t>
            </a:r>
          </a:p>
          <a:p>
            <a:pPr marL="119063" indent="-119063">
              <a:spcBef>
                <a:spcPct val="20000"/>
              </a:spcBef>
              <a:buFontTx/>
              <a:buChar char="•"/>
              <a:defRPr/>
            </a:pPr>
            <a:endParaRPr lang="en-US" sz="1400">
              <a:latin typeface="Arial" pitchFamily="34" charset="0"/>
              <a:cs typeface="+mn-cs"/>
            </a:endParaRPr>
          </a:p>
        </p:txBody>
      </p:sp>
      <p:sp>
        <p:nvSpPr>
          <p:cNvPr id="1539087" name="Rectangle 15"/>
          <p:cNvSpPr>
            <a:spLocks noChangeArrowheads="1"/>
          </p:cNvSpPr>
          <p:nvPr/>
        </p:nvSpPr>
        <p:spPr bwMode="auto">
          <a:xfrm>
            <a:off x="3241675" y="3898951"/>
            <a:ext cx="2554288" cy="2333509"/>
          </a:xfrm>
          <a:prstGeom prst="rect">
            <a:avLst/>
          </a:prstGeom>
          <a:gradFill rotWithShape="1">
            <a:gsLst>
              <a:gs pos="0">
                <a:srgbClr val="00FF00">
                  <a:alpha val="50000"/>
                </a:srgbClr>
              </a:gs>
              <a:gs pos="50000">
                <a:srgbClr val="CCFFCC"/>
              </a:gs>
              <a:gs pos="100000">
                <a:srgbClr val="00FF00">
                  <a:alpha val="50000"/>
                </a:srgbClr>
              </a:gs>
            </a:gsLst>
            <a:lin ang="0" scaled="1"/>
          </a:gradFill>
          <a:ln w="9525" algn="ctr">
            <a:noFill/>
            <a:miter lim="800000"/>
            <a:headEnd/>
            <a:tailEnd/>
          </a:ln>
          <a:effectLst/>
        </p:spPr>
        <p:txBody>
          <a:bodyPr/>
          <a:lstStyle/>
          <a:p>
            <a:pPr marL="119063" indent="-119063">
              <a:spcBef>
                <a:spcPct val="20000"/>
              </a:spcBef>
              <a:defRPr/>
            </a:pPr>
            <a:r>
              <a:rPr lang="en-US" sz="1400" b="1" i="1">
                <a:latin typeface="Arial" pitchFamily="34" charset="0"/>
                <a:cs typeface="+mn-cs"/>
              </a:rPr>
              <a:t>Key Data Elements</a:t>
            </a:r>
          </a:p>
          <a:p>
            <a:pPr marL="347663" lvl="1" indent="-114300">
              <a:spcBef>
                <a:spcPct val="20000"/>
              </a:spcBef>
              <a:buFontTx/>
              <a:buChar char="–"/>
              <a:defRPr/>
            </a:pPr>
            <a:r>
              <a:rPr lang="en-US" sz="1400">
                <a:latin typeface="Arial" pitchFamily="34" charset="0"/>
                <a:cs typeface="+mn-cs"/>
              </a:rPr>
              <a:t>appropriations, EOR’s, PE,  MDEP, projects, BLIN, etc.</a:t>
            </a:r>
          </a:p>
        </p:txBody>
      </p:sp>
      <p:sp>
        <p:nvSpPr>
          <p:cNvPr id="1539089" name="Rectangle 17"/>
          <p:cNvSpPr>
            <a:spLocks noChangeArrowheads="1"/>
          </p:cNvSpPr>
          <p:nvPr/>
        </p:nvSpPr>
        <p:spPr bwMode="auto">
          <a:xfrm>
            <a:off x="6024563" y="3899144"/>
            <a:ext cx="2590800" cy="2333078"/>
          </a:xfrm>
          <a:prstGeom prst="rect">
            <a:avLst/>
          </a:prstGeom>
          <a:gradFill rotWithShape="1">
            <a:gsLst>
              <a:gs pos="0">
                <a:srgbClr val="0099FF">
                  <a:alpha val="50000"/>
                </a:srgbClr>
              </a:gs>
              <a:gs pos="50000">
                <a:schemeClr val="accent1"/>
              </a:gs>
              <a:gs pos="100000">
                <a:srgbClr val="0099FF">
                  <a:alpha val="50000"/>
                </a:srgbClr>
              </a:gs>
            </a:gsLst>
            <a:lin ang="0" scaled="1"/>
          </a:gradFill>
          <a:ln w="9525">
            <a:noFill/>
            <a:miter lim="800000"/>
            <a:headEnd/>
            <a:tailEnd/>
          </a:ln>
          <a:effectLst/>
        </p:spPr>
        <p:txBody>
          <a:bodyPr/>
          <a:lstStyle/>
          <a:p>
            <a:pPr marL="119063" indent="-119063">
              <a:lnSpc>
                <a:spcPct val="80000"/>
              </a:lnSpc>
              <a:spcBef>
                <a:spcPct val="20000"/>
              </a:spcBef>
              <a:defRPr/>
            </a:pPr>
            <a:r>
              <a:rPr lang="en-US" sz="1400" b="1" i="1">
                <a:latin typeface="Arial" pitchFamily="34" charset="0"/>
                <a:cs typeface="+mn-cs"/>
              </a:rPr>
              <a:t>Key Data Elements</a:t>
            </a:r>
          </a:p>
          <a:p>
            <a:pPr marL="347663" lvl="1" indent="-114300">
              <a:spcBef>
                <a:spcPct val="20000"/>
              </a:spcBef>
              <a:buFontTx/>
              <a:buChar char="–"/>
              <a:defRPr/>
            </a:pPr>
            <a:r>
              <a:rPr lang="en-US" sz="1400">
                <a:latin typeface="Arial" pitchFamily="34" charset="0"/>
                <a:cs typeface="+mn-cs"/>
              </a:rPr>
              <a:t>operational entity (e.g. cost centers), services, rates, products, projects, etc.</a:t>
            </a:r>
          </a:p>
          <a:p>
            <a:pPr marL="119063" indent="-119063">
              <a:lnSpc>
                <a:spcPct val="80000"/>
              </a:lnSpc>
              <a:spcBef>
                <a:spcPct val="20000"/>
              </a:spcBef>
              <a:defRPr/>
            </a:pPr>
            <a:endParaRPr lang="en-US" sz="1400">
              <a:latin typeface="Arial" pitchFamily="34" charset="0"/>
              <a:cs typeface="+mn-cs"/>
            </a:endParaRPr>
          </a:p>
        </p:txBody>
      </p:sp>
      <p:sp>
        <p:nvSpPr>
          <p:cNvPr id="1539090" name="Rectangle 18"/>
          <p:cNvSpPr>
            <a:spLocks noChangeArrowheads="1"/>
          </p:cNvSpPr>
          <p:nvPr/>
        </p:nvSpPr>
        <p:spPr bwMode="auto">
          <a:xfrm>
            <a:off x="6024563" y="3203575"/>
            <a:ext cx="2590800" cy="685800"/>
          </a:xfrm>
          <a:prstGeom prst="rect">
            <a:avLst/>
          </a:prstGeom>
          <a:gradFill rotWithShape="1">
            <a:gsLst>
              <a:gs pos="0">
                <a:srgbClr val="0099FF">
                  <a:alpha val="50000"/>
                </a:srgbClr>
              </a:gs>
              <a:gs pos="50000">
                <a:schemeClr val="accent1"/>
              </a:gs>
              <a:gs pos="100000">
                <a:srgbClr val="0099FF">
                  <a:alpha val="50000"/>
                </a:srgbClr>
              </a:gs>
            </a:gsLst>
            <a:lin ang="0" scaled="1"/>
          </a:gradFill>
          <a:ln w="9525">
            <a:noFill/>
            <a:miter lim="800000"/>
            <a:headEnd/>
            <a:tailEnd/>
          </a:ln>
          <a:effectLst/>
        </p:spPr>
        <p:txBody>
          <a:bodyPr/>
          <a:lstStyle/>
          <a:p>
            <a:pPr marL="119063" indent="-119063">
              <a:lnSpc>
                <a:spcPct val="80000"/>
              </a:lnSpc>
              <a:spcBef>
                <a:spcPct val="20000"/>
              </a:spcBef>
              <a:defRPr/>
            </a:pPr>
            <a:r>
              <a:rPr lang="en-US" sz="1400" b="1" i="1">
                <a:latin typeface="Arial" pitchFamily="34" charset="0"/>
                <a:cs typeface="+mn-cs"/>
              </a:rPr>
              <a:t>Focus</a:t>
            </a:r>
          </a:p>
          <a:p>
            <a:pPr marL="347663" lvl="1" indent="-114300">
              <a:spcBef>
                <a:spcPct val="20000"/>
              </a:spcBef>
              <a:buFontTx/>
              <a:buChar char="–"/>
              <a:defRPr/>
            </a:pPr>
            <a:r>
              <a:rPr lang="en-US" sz="1400">
                <a:latin typeface="Arial" pitchFamily="34" charset="0"/>
                <a:cs typeface="+mn-cs"/>
              </a:rPr>
              <a:t>full costs, Plan vs Actual</a:t>
            </a:r>
          </a:p>
          <a:p>
            <a:pPr marL="119063" indent="-119063">
              <a:lnSpc>
                <a:spcPct val="80000"/>
              </a:lnSpc>
              <a:spcBef>
                <a:spcPct val="20000"/>
              </a:spcBef>
              <a:defRPr/>
            </a:pPr>
            <a:endParaRPr lang="en-US" sz="1400">
              <a:latin typeface="Arial" pitchFamily="34" charset="0"/>
              <a:cs typeface="+mn-cs"/>
            </a:endParaRPr>
          </a:p>
        </p:txBody>
      </p:sp>
      <p:sp>
        <p:nvSpPr>
          <p:cNvPr id="51234" name="Rectangle 19"/>
          <p:cNvSpPr>
            <a:spLocks noChangeArrowheads="1"/>
          </p:cNvSpPr>
          <p:nvPr/>
        </p:nvSpPr>
        <p:spPr bwMode="auto">
          <a:xfrm>
            <a:off x="381000" y="1600200"/>
            <a:ext cx="5486400" cy="4648200"/>
          </a:xfrm>
          <a:prstGeom prst="rect">
            <a:avLst/>
          </a:prstGeom>
          <a:noFill/>
          <a:ln w="38100" cap="rnd" algn="ctr">
            <a:solidFill>
              <a:schemeClr val="tx1"/>
            </a:solidFill>
            <a:prstDash val="sysDot"/>
            <a:miter lim="800000"/>
            <a:headEnd/>
            <a:tailEnd/>
          </a:ln>
        </p:spPr>
        <p:txBody>
          <a:bodyPr lIns="92075" tIns="0" rIns="92075" bIns="0" anchor="ctr">
            <a:spAutoFit/>
          </a:bodyPr>
          <a:lstStyle/>
          <a:p>
            <a:pPr algn="ctr">
              <a:buClr>
                <a:schemeClr val="tx1"/>
              </a:buClr>
            </a:pPr>
            <a:endParaRPr lang="en-US" sz="3200" b="1">
              <a:latin typeface="Arial" pitchFamily="34" charset="0"/>
            </a:endParaRPr>
          </a:p>
        </p:txBody>
      </p:sp>
      <p:sp>
        <p:nvSpPr>
          <p:cNvPr id="51235" name="Rectangle 20"/>
          <p:cNvSpPr>
            <a:spLocks noChangeArrowheads="1"/>
          </p:cNvSpPr>
          <p:nvPr/>
        </p:nvSpPr>
        <p:spPr bwMode="auto">
          <a:xfrm>
            <a:off x="1219200" y="228600"/>
            <a:ext cx="6705600" cy="536622"/>
          </a:xfrm>
          <a:prstGeom prst="rect">
            <a:avLst/>
          </a:prstGeom>
          <a:noFill/>
          <a:ln w="76200" cmpd="tri" algn="ctr">
            <a:noFill/>
            <a:miter lim="800000"/>
            <a:headEnd/>
            <a:tailEnd/>
          </a:ln>
        </p:spPr>
        <p:txBody>
          <a:bodyPr lIns="92075" tIns="0" rIns="92075" bIns="0">
            <a:spAutoFit/>
          </a:bodyPr>
          <a:lstStyle/>
          <a:p>
            <a:pPr marL="342900" indent="-342900" algn="ctr">
              <a:lnSpc>
                <a:spcPct val="120000"/>
              </a:lnSpc>
              <a:spcBef>
                <a:spcPct val="20000"/>
              </a:spcBef>
              <a:buClr>
                <a:schemeClr val="tx1"/>
              </a:buClr>
            </a:pPr>
            <a:endParaRPr lang="en-US" sz="3200" b="1" dirty="0">
              <a:latin typeface="Arial" pitchFamily="34" charset="0"/>
            </a:endParaRPr>
          </a:p>
        </p:txBody>
      </p:sp>
      <p:sp>
        <p:nvSpPr>
          <p:cNvPr id="1541124" name="Rectangle 4"/>
          <p:cNvSpPr>
            <a:spLocks noChangeArrowheads="1"/>
          </p:cNvSpPr>
          <p:nvPr/>
        </p:nvSpPr>
        <p:spPr bwMode="auto">
          <a:xfrm>
            <a:off x="460375" y="5033995"/>
            <a:ext cx="2514600" cy="1208411"/>
          </a:xfrm>
          <a:prstGeom prst="rect">
            <a:avLst/>
          </a:prstGeom>
          <a:gradFill rotWithShape="1">
            <a:gsLst>
              <a:gs pos="0">
                <a:srgbClr val="FFFF00">
                  <a:alpha val="50000"/>
                </a:srgbClr>
              </a:gs>
              <a:gs pos="50000">
                <a:srgbClr val="FFFFCC"/>
              </a:gs>
              <a:gs pos="100000">
                <a:srgbClr val="FFFF00">
                  <a:alpha val="50000"/>
                </a:srgbClr>
              </a:gs>
            </a:gsLst>
            <a:lin ang="0" scaled="1"/>
          </a:gradFill>
          <a:ln w="9525" algn="ctr">
            <a:noFill/>
            <a:miter lim="800000"/>
            <a:headEnd/>
            <a:tailEnd/>
          </a:ln>
          <a:effectLst/>
        </p:spPr>
        <p:txBody>
          <a:bodyPr/>
          <a:lstStyle/>
          <a:p>
            <a:pPr marL="119063" indent="-119063">
              <a:lnSpc>
                <a:spcPct val="90000"/>
              </a:lnSpc>
              <a:spcBef>
                <a:spcPct val="20000"/>
              </a:spcBef>
              <a:defRPr/>
            </a:pPr>
            <a:r>
              <a:rPr lang="en-US" sz="1400" b="1" i="1">
                <a:latin typeface="Arial" pitchFamily="34" charset="0"/>
                <a:cs typeface="+mn-cs"/>
              </a:rPr>
              <a:t>Questions</a:t>
            </a:r>
          </a:p>
          <a:p>
            <a:pPr marL="347663" lvl="1" indent="-114300">
              <a:lnSpc>
                <a:spcPct val="90000"/>
              </a:lnSpc>
              <a:spcBef>
                <a:spcPct val="20000"/>
              </a:spcBef>
              <a:buFontTx/>
              <a:buChar char="–"/>
              <a:defRPr/>
            </a:pPr>
            <a:r>
              <a:rPr lang="en-US" sz="1400">
                <a:latin typeface="Arial" pitchFamily="34" charset="0"/>
                <a:cs typeface="+mn-cs"/>
              </a:rPr>
              <a:t>What do I need?</a:t>
            </a:r>
          </a:p>
          <a:p>
            <a:pPr marL="347663" lvl="1" indent="-114300">
              <a:lnSpc>
                <a:spcPct val="90000"/>
              </a:lnSpc>
              <a:spcBef>
                <a:spcPct val="20000"/>
              </a:spcBef>
              <a:buFontTx/>
              <a:buChar char="–"/>
              <a:defRPr/>
            </a:pPr>
            <a:r>
              <a:rPr lang="en-US" sz="1400">
                <a:latin typeface="Arial" pitchFamily="34" charset="0"/>
                <a:cs typeface="+mn-cs"/>
              </a:rPr>
              <a:t>What will I ask for?</a:t>
            </a:r>
          </a:p>
        </p:txBody>
      </p:sp>
      <p:sp>
        <p:nvSpPr>
          <p:cNvPr id="51239" name="Text Box 42"/>
          <p:cNvSpPr txBox="1">
            <a:spLocks noChangeArrowheads="1"/>
          </p:cNvSpPr>
          <p:nvPr/>
        </p:nvSpPr>
        <p:spPr bwMode="auto">
          <a:xfrm>
            <a:off x="3276600" y="5029200"/>
            <a:ext cx="2511425" cy="1600200"/>
          </a:xfrm>
          <a:prstGeom prst="rect">
            <a:avLst/>
          </a:prstGeom>
          <a:noFill/>
          <a:ln w="9525">
            <a:noFill/>
            <a:miter lim="800000"/>
            <a:headEnd/>
            <a:tailEnd/>
          </a:ln>
        </p:spPr>
        <p:txBody>
          <a:bodyPr/>
          <a:lstStyle/>
          <a:p>
            <a:pPr marL="119063" indent="-119063">
              <a:spcBef>
                <a:spcPct val="20000"/>
              </a:spcBef>
            </a:pPr>
            <a:r>
              <a:rPr lang="en-US" sz="1400" b="1" i="1">
                <a:latin typeface="Arial" pitchFamily="34" charset="0"/>
              </a:rPr>
              <a:t>Questions</a:t>
            </a:r>
          </a:p>
          <a:p>
            <a:pPr marL="347663" lvl="1" indent="-114300">
              <a:spcBef>
                <a:spcPct val="20000"/>
              </a:spcBef>
              <a:buFontTx/>
              <a:buChar char="–"/>
            </a:pPr>
            <a:r>
              <a:rPr lang="en-US" sz="1400">
                <a:latin typeface="Arial" pitchFamily="34" charset="0"/>
              </a:rPr>
              <a:t>What funding did I get ?</a:t>
            </a:r>
          </a:p>
          <a:p>
            <a:pPr marL="347663" lvl="1" indent="-114300">
              <a:spcBef>
                <a:spcPct val="20000"/>
              </a:spcBef>
              <a:buFontTx/>
              <a:buChar char="–"/>
            </a:pPr>
            <a:r>
              <a:rPr lang="en-US" sz="1400">
                <a:latin typeface="Arial" pitchFamily="34" charset="0"/>
              </a:rPr>
              <a:t>What obligations were  executed?</a:t>
            </a:r>
          </a:p>
          <a:p>
            <a:pPr marL="119063" indent="-119063">
              <a:spcBef>
                <a:spcPct val="20000"/>
              </a:spcBef>
              <a:buFontTx/>
              <a:buChar char="•"/>
            </a:pPr>
            <a:endParaRPr lang="en-US" sz="1400">
              <a:latin typeface="Arial" pitchFamily="34" charset="0"/>
            </a:endParaRPr>
          </a:p>
        </p:txBody>
      </p:sp>
      <p:sp>
        <p:nvSpPr>
          <p:cNvPr id="51240" name="Text Box 45"/>
          <p:cNvSpPr txBox="1">
            <a:spLocks noChangeArrowheads="1"/>
          </p:cNvSpPr>
          <p:nvPr/>
        </p:nvSpPr>
        <p:spPr bwMode="auto">
          <a:xfrm>
            <a:off x="6019800" y="5029200"/>
            <a:ext cx="2590800" cy="1143000"/>
          </a:xfrm>
          <a:prstGeom prst="rect">
            <a:avLst/>
          </a:prstGeom>
          <a:noFill/>
          <a:ln w="9525">
            <a:noFill/>
            <a:miter lim="800000"/>
            <a:headEnd/>
            <a:tailEnd/>
          </a:ln>
        </p:spPr>
        <p:txBody>
          <a:bodyPr/>
          <a:lstStyle/>
          <a:p>
            <a:pPr marL="119063" indent="-119063">
              <a:lnSpc>
                <a:spcPct val="80000"/>
              </a:lnSpc>
              <a:spcBef>
                <a:spcPct val="20000"/>
              </a:spcBef>
            </a:pPr>
            <a:r>
              <a:rPr lang="en-US" sz="1400" b="1" i="1">
                <a:latin typeface="Arial" pitchFamily="34" charset="0"/>
              </a:rPr>
              <a:t>Questions</a:t>
            </a:r>
          </a:p>
          <a:p>
            <a:pPr marL="347663" lvl="1" indent="-114300">
              <a:spcBef>
                <a:spcPct val="20000"/>
              </a:spcBef>
              <a:buFontTx/>
              <a:buChar char="–"/>
            </a:pPr>
            <a:r>
              <a:rPr lang="en-US" sz="1400">
                <a:latin typeface="Arial" pitchFamily="34" charset="0"/>
              </a:rPr>
              <a:t>What was expensed? </a:t>
            </a:r>
          </a:p>
          <a:p>
            <a:pPr marL="347663" lvl="1" indent="-114300">
              <a:spcBef>
                <a:spcPct val="20000"/>
              </a:spcBef>
              <a:buFontTx/>
              <a:buChar char="–"/>
            </a:pPr>
            <a:r>
              <a:rPr lang="en-US" sz="1400">
                <a:latin typeface="Arial" pitchFamily="34" charset="0"/>
              </a:rPr>
              <a:t>What did I get for it?</a:t>
            </a:r>
          </a:p>
          <a:p>
            <a:pPr marL="347663" lvl="1" indent="-114300">
              <a:spcBef>
                <a:spcPct val="20000"/>
              </a:spcBef>
              <a:buFontTx/>
              <a:buChar char="–"/>
            </a:pPr>
            <a:r>
              <a:rPr lang="en-US" sz="1400">
                <a:latin typeface="Arial" pitchFamily="34" charset="0"/>
              </a:rPr>
              <a:t>How well was it used?</a:t>
            </a:r>
          </a:p>
        </p:txBody>
      </p:sp>
      <p:sp>
        <p:nvSpPr>
          <p:cNvPr id="24" name="Title 23"/>
          <p:cNvSpPr>
            <a:spLocks noGrp="1"/>
          </p:cNvSpPr>
          <p:nvPr>
            <p:ph type="title"/>
          </p:nvPr>
        </p:nvSpPr>
        <p:spPr/>
        <p:txBody>
          <a:bodyPr/>
          <a:lstStyle/>
          <a:p>
            <a:pPr rtl="0" fontAlgn="base"/>
            <a:r>
              <a:rPr lang="en-US" sz="3200" b="1" kern="1200" dirty="0" smtClean="0">
                <a:solidFill>
                  <a:schemeClr val="tx1"/>
                </a:solidFill>
                <a:latin typeface="Arial"/>
                <a:ea typeface="+mn-ea"/>
                <a:cs typeface="Arial"/>
              </a:rPr>
              <a:t>Budget </a:t>
            </a:r>
            <a:r>
              <a:rPr lang="en-US" sz="3200" b="1" kern="1200" dirty="0" err="1" smtClean="0">
                <a:solidFill>
                  <a:schemeClr val="tx1"/>
                </a:solidFill>
                <a:latin typeface="Arial"/>
                <a:ea typeface="+mn-ea"/>
                <a:cs typeface="Arial"/>
              </a:rPr>
              <a:t>vs</a:t>
            </a:r>
            <a:r>
              <a:rPr lang="en-US" sz="3200" b="1" kern="1200" dirty="0" smtClean="0">
                <a:solidFill>
                  <a:schemeClr val="tx1"/>
                </a:solidFill>
                <a:latin typeface="Arial"/>
                <a:ea typeface="+mn-ea"/>
                <a:cs typeface="Arial"/>
              </a:rPr>
              <a:t> Cost Domains</a:t>
            </a:r>
            <a:endParaRPr lang="en-US" dirty="0" smtClean="0"/>
          </a:p>
          <a:p>
            <a:endParaRPr lang="en-US" dirty="0"/>
          </a:p>
        </p:txBody>
      </p:sp>
      <p:sp>
        <p:nvSpPr>
          <p:cNvPr id="25"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bwMode="auto">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Enhance Budgeting with Cost</a:t>
            </a:r>
            <a:endParaRPr lang="en-US" dirty="0" smtClean="0">
              <a:solidFill>
                <a:srgbClr val="FF0000"/>
              </a:solidFill>
            </a:endParaRPr>
          </a:p>
        </p:txBody>
      </p:sp>
      <p:sp>
        <p:nvSpPr>
          <p:cNvPr id="53251" name="Rectangle 3"/>
          <p:cNvSpPr>
            <a:spLocks noChangeArrowheads="1"/>
          </p:cNvSpPr>
          <p:nvPr/>
        </p:nvSpPr>
        <p:spPr bwMode="auto">
          <a:xfrm>
            <a:off x="1911350" y="3154363"/>
            <a:ext cx="1092200" cy="271462"/>
          </a:xfrm>
          <a:prstGeom prst="rect">
            <a:avLst/>
          </a:prstGeom>
          <a:noFill/>
          <a:ln w="9525">
            <a:solidFill>
              <a:schemeClr val="tx1"/>
            </a:solidFill>
            <a:miter lim="800000"/>
            <a:headEnd/>
            <a:tailEnd/>
          </a:ln>
        </p:spPr>
        <p:txBody>
          <a:bodyPr wrap="none" anchor="ctr"/>
          <a:lstStyle/>
          <a:p>
            <a:pPr algn="ctr"/>
            <a:r>
              <a:rPr lang="en-US" sz="1800">
                <a:latin typeface="Arial" pitchFamily="34" charset="0"/>
              </a:rPr>
              <a:t>MACOMs</a:t>
            </a:r>
          </a:p>
        </p:txBody>
      </p:sp>
      <p:sp>
        <p:nvSpPr>
          <p:cNvPr id="53252" name="Rectangle 4"/>
          <p:cNvSpPr>
            <a:spLocks noChangeArrowheads="1"/>
          </p:cNvSpPr>
          <p:nvPr/>
        </p:nvSpPr>
        <p:spPr bwMode="auto">
          <a:xfrm>
            <a:off x="1252538" y="3690938"/>
            <a:ext cx="833437" cy="355600"/>
          </a:xfrm>
          <a:prstGeom prst="rect">
            <a:avLst/>
          </a:prstGeom>
          <a:solidFill>
            <a:schemeClr val="bg1"/>
          </a:solidFill>
          <a:ln w="9525">
            <a:solidFill>
              <a:schemeClr val="tx1"/>
            </a:solidFill>
            <a:miter lim="800000"/>
            <a:headEnd/>
            <a:tailEnd/>
          </a:ln>
        </p:spPr>
        <p:txBody>
          <a:bodyPr wrap="none" anchor="ctr"/>
          <a:lstStyle/>
          <a:p>
            <a:pPr algn="ctr"/>
            <a:r>
              <a:rPr lang="en-US" sz="1800">
                <a:latin typeface="Arial" pitchFamily="34" charset="0"/>
              </a:rPr>
              <a:t>MSC</a:t>
            </a:r>
          </a:p>
        </p:txBody>
      </p:sp>
      <p:sp>
        <p:nvSpPr>
          <p:cNvPr id="53253" name="Rectangle 5"/>
          <p:cNvSpPr>
            <a:spLocks noChangeArrowheads="1"/>
          </p:cNvSpPr>
          <p:nvPr/>
        </p:nvSpPr>
        <p:spPr bwMode="auto">
          <a:xfrm>
            <a:off x="2551113" y="2425700"/>
            <a:ext cx="1174750" cy="477838"/>
          </a:xfrm>
          <a:prstGeom prst="rect">
            <a:avLst/>
          </a:prstGeom>
          <a:noFill/>
          <a:ln w="9525">
            <a:solidFill>
              <a:schemeClr val="tx1"/>
            </a:solidFill>
            <a:miter lim="800000"/>
            <a:headEnd/>
            <a:tailEnd/>
          </a:ln>
        </p:spPr>
        <p:txBody>
          <a:bodyPr wrap="none" anchor="ctr"/>
          <a:lstStyle/>
          <a:p>
            <a:pPr algn="ctr"/>
            <a:r>
              <a:rPr lang="en-US" sz="1800">
                <a:latin typeface="Arial" pitchFamily="34" charset="0"/>
              </a:rPr>
              <a:t>PEGs</a:t>
            </a:r>
          </a:p>
        </p:txBody>
      </p:sp>
      <p:sp>
        <p:nvSpPr>
          <p:cNvPr id="53254" name="Rectangle 6"/>
          <p:cNvSpPr>
            <a:spLocks noChangeArrowheads="1"/>
          </p:cNvSpPr>
          <p:nvPr/>
        </p:nvSpPr>
        <p:spPr bwMode="auto">
          <a:xfrm>
            <a:off x="3976688" y="1503363"/>
            <a:ext cx="1487487" cy="668337"/>
          </a:xfrm>
          <a:prstGeom prst="rect">
            <a:avLst/>
          </a:prstGeom>
          <a:solidFill>
            <a:srgbClr val="CCFFCC"/>
          </a:solidFill>
          <a:ln w="9525">
            <a:solidFill>
              <a:schemeClr val="tx1"/>
            </a:solidFill>
            <a:miter lim="800000"/>
            <a:headEnd/>
            <a:tailEnd/>
          </a:ln>
        </p:spPr>
        <p:txBody>
          <a:bodyPr wrap="none" anchor="ctr"/>
          <a:lstStyle/>
          <a:p>
            <a:pPr algn="ctr"/>
            <a:r>
              <a:rPr lang="en-US" sz="1800">
                <a:latin typeface="Arial" pitchFamily="34" charset="0"/>
              </a:rPr>
              <a:t>ASA(FM&amp;C)</a:t>
            </a:r>
          </a:p>
        </p:txBody>
      </p:sp>
      <p:sp>
        <p:nvSpPr>
          <p:cNvPr id="53255" name="Rectangle 7"/>
          <p:cNvSpPr>
            <a:spLocks noChangeArrowheads="1"/>
          </p:cNvSpPr>
          <p:nvPr/>
        </p:nvSpPr>
        <p:spPr bwMode="auto">
          <a:xfrm>
            <a:off x="2305050" y="3692525"/>
            <a:ext cx="874713" cy="327025"/>
          </a:xfrm>
          <a:prstGeom prst="rect">
            <a:avLst/>
          </a:prstGeom>
          <a:solidFill>
            <a:schemeClr val="bg1"/>
          </a:solidFill>
          <a:ln w="9525">
            <a:solidFill>
              <a:schemeClr val="tx1"/>
            </a:solidFill>
            <a:miter lim="800000"/>
            <a:headEnd/>
            <a:tailEnd/>
          </a:ln>
        </p:spPr>
        <p:txBody>
          <a:bodyPr wrap="none" anchor="ctr"/>
          <a:lstStyle/>
          <a:p>
            <a:pPr algn="ctr"/>
            <a:r>
              <a:rPr lang="en-US" sz="1800">
                <a:latin typeface="Arial" pitchFamily="34" charset="0"/>
              </a:rPr>
              <a:t>MSC</a:t>
            </a:r>
          </a:p>
        </p:txBody>
      </p:sp>
      <p:sp>
        <p:nvSpPr>
          <p:cNvPr id="53256" name="Rectangle 8"/>
          <p:cNvSpPr>
            <a:spLocks noChangeArrowheads="1"/>
          </p:cNvSpPr>
          <p:nvPr/>
        </p:nvSpPr>
        <p:spPr bwMode="auto">
          <a:xfrm>
            <a:off x="3330575" y="3721100"/>
            <a:ext cx="874713" cy="312738"/>
          </a:xfrm>
          <a:prstGeom prst="rect">
            <a:avLst/>
          </a:prstGeom>
          <a:solidFill>
            <a:schemeClr val="bg1"/>
          </a:solidFill>
          <a:ln w="9525">
            <a:solidFill>
              <a:schemeClr val="tx1"/>
            </a:solidFill>
            <a:miter lim="800000"/>
            <a:headEnd/>
            <a:tailEnd/>
          </a:ln>
        </p:spPr>
        <p:txBody>
          <a:bodyPr wrap="none" anchor="ctr"/>
          <a:lstStyle/>
          <a:p>
            <a:pPr algn="ctr"/>
            <a:r>
              <a:rPr lang="en-US" sz="1800">
                <a:latin typeface="Arial" pitchFamily="34" charset="0"/>
              </a:rPr>
              <a:t>MSC</a:t>
            </a:r>
          </a:p>
        </p:txBody>
      </p:sp>
      <p:sp>
        <p:nvSpPr>
          <p:cNvPr id="53257" name="Rectangle 9"/>
          <p:cNvSpPr>
            <a:spLocks noChangeArrowheads="1"/>
          </p:cNvSpPr>
          <p:nvPr/>
        </p:nvSpPr>
        <p:spPr bwMode="auto">
          <a:xfrm>
            <a:off x="5527675" y="2427288"/>
            <a:ext cx="1174750" cy="477837"/>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Arial" pitchFamily="34" charset="0"/>
              </a:rPr>
              <a:t>II PEG</a:t>
            </a:r>
          </a:p>
        </p:txBody>
      </p:sp>
      <p:sp>
        <p:nvSpPr>
          <p:cNvPr id="53258" name="Line 10"/>
          <p:cNvSpPr>
            <a:spLocks noChangeShapeType="1"/>
          </p:cNvSpPr>
          <p:nvPr/>
        </p:nvSpPr>
        <p:spPr bwMode="auto">
          <a:xfrm>
            <a:off x="4686300" y="2170113"/>
            <a:ext cx="0" cy="109537"/>
          </a:xfrm>
          <a:prstGeom prst="line">
            <a:avLst/>
          </a:prstGeom>
          <a:noFill/>
          <a:ln w="9525">
            <a:solidFill>
              <a:schemeClr val="tx1"/>
            </a:solidFill>
            <a:round/>
            <a:headEnd/>
            <a:tailEnd/>
          </a:ln>
        </p:spPr>
        <p:txBody>
          <a:bodyPr/>
          <a:lstStyle/>
          <a:p>
            <a:endParaRPr lang="en-US"/>
          </a:p>
        </p:txBody>
      </p:sp>
      <p:sp>
        <p:nvSpPr>
          <p:cNvPr id="53259" name="Line 11"/>
          <p:cNvSpPr>
            <a:spLocks noChangeShapeType="1"/>
          </p:cNvSpPr>
          <p:nvPr/>
        </p:nvSpPr>
        <p:spPr bwMode="auto">
          <a:xfrm>
            <a:off x="3252788" y="2292350"/>
            <a:ext cx="2770187" cy="0"/>
          </a:xfrm>
          <a:prstGeom prst="line">
            <a:avLst/>
          </a:prstGeom>
          <a:noFill/>
          <a:ln w="9525">
            <a:solidFill>
              <a:schemeClr val="tx1"/>
            </a:solidFill>
            <a:round/>
            <a:headEnd/>
            <a:tailEnd/>
          </a:ln>
        </p:spPr>
        <p:txBody>
          <a:bodyPr/>
          <a:lstStyle/>
          <a:p>
            <a:endParaRPr lang="en-US"/>
          </a:p>
        </p:txBody>
      </p:sp>
      <p:sp>
        <p:nvSpPr>
          <p:cNvPr id="53260" name="Line 12"/>
          <p:cNvSpPr>
            <a:spLocks noChangeShapeType="1"/>
          </p:cNvSpPr>
          <p:nvPr/>
        </p:nvSpPr>
        <p:spPr bwMode="auto">
          <a:xfrm>
            <a:off x="3238500" y="2292350"/>
            <a:ext cx="0" cy="136525"/>
          </a:xfrm>
          <a:prstGeom prst="line">
            <a:avLst/>
          </a:prstGeom>
          <a:noFill/>
          <a:ln w="9525">
            <a:solidFill>
              <a:schemeClr val="tx1"/>
            </a:solidFill>
            <a:round/>
            <a:headEnd/>
            <a:tailEnd/>
          </a:ln>
        </p:spPr>
        <p:txBody>
          <a:bodyPr/>
          <a:lstStyle/>
          <a:p>
            <a:endParaRPr lang="en-US"/>
          </a:p>
        </p:txBody>
      </p:sp>
      <p:sp>
        <p:nvSpPr>
          <p:cNvPr id="53261" name="Line 13"/>
          <p:cNvSpPr>
            <a:spLocks noChangeShapeType="1"/>
          </p:cNvSpPr>
          <p:nvPr/>
        </p:nvSpPr>
        <p:spPr bwMode="auto">
          <a:xfrm>
            <a:off x="4551363" y="2293938"/>
            <a:ext cx="0" cy="136525"/>
          </a:xfrm>
          <a:prstGeom prst="line">
            <a:avLst/>
          </a:prstGeom>
          <a:noFill/>
          <a:ln w="9525">
            <a:solidFill>
              <a:schemeClr val="tx1"/>
            </a:solidFill>
            <a:round/>
            <a:headEnd/>
            <a:tailEnd/>
          </a:ln>
        </p:spPr>
        <p:txBody>
          <a:bodyPr/>
          <a:lstStyle/>
          <a:p>
            <a:endParaRPr lang="en-US"/>
          </a:p>
        </p:txBody>
      </p:sp>
      <p:sp>
        <p:nvSpPr>
          <p:cNvPr id="53262" name="Line 14"/>
          <p:cNvSpPr>
            <a:spLocks noChangeShapeType="1"/>
          </p:cNvSpPr>
          <p:nvPr/>
        </p:nvSpPr>
        <p:spPr bwMode="auto">
          <a:xfrm>
            <a:off x="6026150" y="2297113"/>
            <a:ext cx="0" cy="136525"/>
          </a:xfrm>
          <a:prstGeom prst="line">
            <a:avLst/>
          </a:prstGeom>
          <a:noFill/>
          <a:ln w="9525">
            <a:solidFill>
              <a:schemeClr val="tx1"/>
            </a:solidFill>
            <a:round/>
            <a:headEnd/>
            <a:tailEnd/>
          </a:ln>
        </p:spPr>
        <p:txBody>
          <a:bodyPr/>
          <a:lstStyle/>
          <a:p>
            <a:endParaRPr lang="en-US"/>
          </a:p>
        </p:txBody>
      </p:sp>
      <p:sp>
        <p:nvSpPr>
          <p:cNvPr id="53263" name="Line 15"/>
          <p:cNvSpPr>
            <a:spLocks noChangeShapeType="1"/>
          </p:cNvSpPr>
          <p:nvPr/>
        </p:nvSpPr>
        <p:spPr bwMode="auto">
          <a:xfrm>
            <a:off x="5402263" y="2298700"/>
            <a:ext cx="0" cy="136525"/>
          </a:xfrm>
          <a:prstGeom prst="line">
            <a:avLst/>
          </a:prstGeom>
          <a:noFill/>
          <a:ln w="9525">
            <a:solidFill>
              <a:schemeClr val="tx1"/>
            </a:solidFill>
            <a:round/>
            <a:headEnd/>
            <a:tailEnd/>
          </a:ln>
        </p:spPr>
        <p:txBody>
          <a:bodyPr/>
          <a:lstStyle/>
          <a:p>
            <a:endParaRPr lang="en-US"/>
          </a:p>
        </p:txBody>
      </p:sp>
      <p:sp>
        <p:nvSpPr>
          <p:cNvPr id="53264" name="Rectangle 16"/>
          <p:cNvSpPr>
            <a:spLocks noChangeArrowheads="1"/>
          </p:cNvSpPr>
          <p:nvPr/>
        </p:nvSpPr>
        <p:spPr bwMode="auto">
          <a:xfrm>
            <a:off x="5078413" y="3173413"/>
            <a:ext cx="873125" cy="285750"/>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Arial" pitchFamily="34" charset="0"/>
              </a:rPr>
              <a:t>IMCOM</a:t>
            </a:r>
          </a:p>
        </p:txBody>
      </p:sp>
      <p:sp>
        <p:nvSpPr>
          <p:cNvPr id="53265" name="Line 17"/>
          <p:cNvSpPr>
            <a:spLocks noChangeShapeType="1"/>
          </p:cNvSpPr>
          <p:nvPr/>
        </p:nvSpPr>
        <p:spPr bwMode="auto">
          <a:xfrm>
            <a:off x="4946650" y="2303463"/>
            <a:ext cx="0" cy="136525"/>
          </a:xfrm>
          <a:prstGeom prst="line">
            <a:avLst/>
          </a:prstGeom>
          <a:noFill/>
          <a:ln w="9525">
            <a:solidFill>
              <a:schemeClr val="tx1"/>
            </a:solidFill>
            <a:round/>
            <a:headEnd/>
            <a:tailEnd/>
          </a:ln>
        </p:spPr>
        <p:txBody>
          <a:bodyPr/>
          <a:lstStyle/>
          <a:p>
            <a:endParaRPr lang="en-US"/>
          </a:p>
        </p:txBody>
      </p:sp>
      <p:sp>
        <p:nvSpPr>
          <p:cNvPr id="53266" name="Line 18"/>
          <p:cNvSpPr>
            <a:spLocks noChangeShapeType="1"/>
          </p:cNvSpPr>
          <p:nvPr/>
        </p:nvSpPr>
        <p:spPr bwMode="auto">
          <a:xfrm>
            <a:off x="4098925" y="2303463"/>
            <a:ext cx="0" cy="136525"/>
          </a:xfrm>
          <a:prstGeom prst="line">
            <a:avLst/>
          </a:prstGeom>
          <a:noFill/>
          <a:ln w="9525">
            <a:solidFill>
              <a:schemeClr val="tx1"/>
            </a:solidFill>
            <a:round/>
            <a:headEnd/>
            <a:tailEnd/>
          </a:ln>
        </p:spPr>
        <p:txBody>
          <a:bodyPr/>
          <a:lstStyle/>
          <a:p>
            <a:endParaRPr lang="en-US"/>
          </a:p>
        </p:txBody>
      </p:sp>
      <p:cxnSp>
        <p:nvCxnSpPr>
          <p:cNvPr id="53267" name="AutoShape 19"/>
          <p:cNvCxnSpPr>
            <a:cxnSpLocks noChangeShapeType="1"/>
            <a:stCxn id="53253" idx="2"/>
            <a:endCxn id="53251" idx="0"/>
          </p:cNvCxnSpPr>
          <p:nvPr/>
        </p:nvCxnSpPr>
        <p:spPr bwMode="auto">
          <a:xfrm rot="5400000">
            <a:off x="2672556" y="2688432"/>
            <a:ext cx="250825" cy="681038"/>
          </a:xfrm>
          <a:prstGeom prst="bentConnector3">
            <a:avLst>
              <a:gd name="adj1" fmla="val 50000"/>
            </a:avLst>
          </a:prstGeom>
          <a:noFill/>
          <a:ln w="9525">
            <a:solidFill>
              <a:schemeClr val="tx1"/>
            </a:solidFill>
            <a:miter lim="800000"/>
            <a:headEnd/>
            <a:tailEnd/>
          </a:ln>
        </p:spPr>
      </p:cxnSp>
      <p:cxnSp>
        <p:nvCxnSpPr>
          <p:cNvPr id="53268" name="AutoShape 20"/>
          <p:cNvCxnSpPr>
            <a:cxnSpLocks noChangeShapeType="1"/>
          </p:cNvCxnSpPr>
          <p:nvPr/>
        </p:nvCxnSpPr>
        <p:spPr bwMode="auto">
          <a:xfrm rot="5400000">
            <a:off x="1945482" y="3178969"/>
            <a:ext cx="265112" cy="787400"/>
          </a:xfrm>
          <a:prstGeom prst="bentConnector3">
            <a:avLst>
              <a:gd name="adj1" fmla="val 53889"/>
            </a:avLst>
          </a:prstGeom>
          <a:noFill/>
          <a:ln w="9525">
            <a:solidFill>
              <a:schemeClr val="tx1"/>
            </a:solidFill>
            <a:miter lim="800000"/>
            <a:headEnd/>
            <a:tailEnd/>
          </a:ln>
        </p:spPr>
      </p:cxnSp>
      <p:cxnSp>
        <p:nvCxnSpPr>
          <p:cNvPr id="53269" name="AutoShape 21"/>
          <p:cNvCxnSpPr>
            <a:cxnSpLocks noChangeShapeType="1"/>
            <a:stCxn id="53251" idx="2"/>
            <a:endCxn id="53256" idx="0"/>
          </p:cNvCxnSpPr>
          <p:nvPr/>
        </p:nvCxnSpPr>
        <p:spPr bwMode="auto">
          <a:xfrm rot="16200000" flipH="1">
            <a:off x="2965450" y="2917825"/>
            <a:ext cx="295275" cy="1311275"/>
          </a:xfrm>
          <a:prstGeom prst="bentConnector3">
            <a:avLst>
              <a:gd name="adj1" fmla="val 50000"/>
            </a:avLst>
          </a:prstGeom>
          <a:noFill/>
          <a:ln w="9525">
            <a:solidFill>
              <a:schemeClr val="tx1"/>
            </a:solidFill>
            <a:miter lim="800000"/>
            <a:headEnd/>
            <a:tailEnd/>
          </a:ln>
        </p:spPr>
      </p:cxnSp>
      <p:sp>
        <p:nvSpPr>
          <p:cNvPr id="53270" name="Line 22"/>
          <p:cNvSpPr>
            <a:spLocks noChangeShapeType="1"/>
          </p:cNvSpPr>
          <p:nvPr/>
        </p:nvSpPr>
        <p:spPr bwMode="auto">
          <a:xfrm>
            <a:off x="2760663" y="3575050"/>
            <a:ext cx="0" cy="123825"/>
          </a:xfrm>
          <a:prstGeom prst="line">
            <a:avLst/>
          </a:prstGeom>
          <a:noFill/>
          <a:ln w="9525">
            <a:solidFill>
              <a:schemeClr val="tx1"/>
            </a:solidFill>
            <a:round/>
            <a:headEnd/>
            <a:tailEnd/>
          </a:ln>
        </p:spPr>
        <p:txBody>
          <a:bodyPr/>
          <a:lstStyle/>
          <a:p>
            <a:endParaRPr lang="en-US"/>
          </a:p>
        </p:txBody>
      </p:sp>
      <p:cxnSp>
        <p:nvCxnSpPr>
          <p:cNvPr id="53271" name="AutoShape 23"/>
          <p:cNvCxnSpPr>
            <a:cxnSpLocks noChangeShapeType="1"/>
            <a:stCxn id="53257" idx="2"/>
            <a:endCxn id="53264" idx="0"/>
          </p:cNvCxnSpPr>
          <p:nvPr/>
        </p:nvCxnSpPr>
        <p:spPr bwMode="auto">
          <a:xfrm rot="5400000">
            <a:off x="5680869" y="2739231"/>
            <a:ext cx="268288" cy="600075"/>
          </a:xfrm>
          <a:prstGeom prst="bentConnector3">
            <a:avLst>
              <a:gd name="adj1" fmla="val 49704"/>
            </a:avLst>
          </a:prstGeom>
          <a:noFill/>
          <a:ln w="9525">
            <a:solidFill>
              <a:schemeClr val="tx1"/>
            </a:solidFill>
            <a:miter lim="800000"/>
            <a:headEnd/>
            <a:tailEnd/>
          </a:ln>
        </p:spPr>
      </p:cxnSp>
      <p:sp>
        <p:nvSpPr>
          <p:cNvPr id="53272" name="Rectangle 24"/>
          <p:cNvSpPr>
            <a:spLocks noChangeArrowheads="1"/>
          </p:cNvSpPr>
          <p:nvPr/>
        </p:nvSpPr>
        <p:spPr bwMode="auto">
          <a:xfrm>
            <a:off x="4821238" y="3709988"/>
            <a:ext cx="1365250" cy="327025"/>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Arial" pitchFamily="34" charset="0"/>
              </a:rPr>
              <a:t>Regions </a:t>
            </a:r>
          </a:p>
        </p:txBody>
      </p:sp>
      <p:sp>
        <p:nvSpPr>
          <p:cNvPr id="53273" name="Rectangle 25"/>
          <p:cNvSpPr>
            <a:spLocks noChangeArrowheads="1"/>
          </p:cNvSpPr>
          <p:nvPr/>
        </p:nvSpPr>
        <p:spPr bwMode="auto">
          <a:xfrm>
            <a:off x="3854450" y="4243388"/>
            <a:ext cx="1828800" cy="327025"/>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Arial" pitchFamily="34" charset="0"/>
              </a:rPr>
              <a:t>Installations</a:t>
            </a:r>
          </a:p>
        </p:txBody>
      </p:sp>
      <p:sp>
        <p:nvSpPr>
          <p:cNvPr id="53274" name="Rectangle 26"/>
          <p:cNvSpPr>
            <a:spLocks noChangeArrowheads="1"/>
          </p:cNvSpPr>
          <p:nvPr/>
        </p:nvSpPr>
        <p:spPr bwMode="auto">
          <a:xfrm>
            <a:off x="6245225" y="5275263"/>
            <a:ext cx="1350963" cy="288925"/>
          </a:xfrm>
          <a:prstGeom prst="rect">
            <a:avLst/>
          </a:prstGeom>
          <a:noFill/>
          <a:ln w="9525">
            <a:solidFill>
              <a:schemeClr val="tx1"/>
            </a:solidFill>
            <a:miter lim="800000"/>
            <a:headEnd/>
            <a:tailEnd/>
          </a:ln>
        </p:spPr>
        <p:txBody>
          <a:bodyPr wrap="none" anchor="ctr"/>
          <a:lstStyle/>
          <a:p>
            <a:pPr algn="ctr"/>
            <a:r>
              <a:rPr lang="en-US" sz="1600">
                <a:latin typeface="Arial" pitchFamily="34" charset="0"/>
              </a:rPr>
              <a:t>Food Services</a:t>
            </a:r>
          </a:p>
        </p:txBody>
      </p:sp>
      <p:sp>
        <p:nvSpPr>
          <p:cNvPr id="53275" name="Rectangle 27"/>
          <p:cNvSpPr>
            <a:spLocks noChangeArrowheads="1"/>
          </p:cNvSpPr>
          <p:nvPr/>
        </p:nvSpPr>
        <p:spPr bwMode="auto">
          <a:xfrm>
            <a:off x="5199063" y="5275263"/>
            <a:ext cx="873125" cy="288925"/>
          </a:xfrm>
          <a:prstGeom prst="rect">
            <a:avLst/>
          </a:prstGeom>
          <a:solidFill>
            <a:schemeClr val="accent1"/>
          </a:solidFill>
          <a:ln w="9525">
            <a:solidFill>
              <a:schemeClr val="tx1"/>
            </a:solidFill>
            <a:miter lim="800000"/>
            <a:headEnd/>
            <a:tailEnd/>
          </a:ln>
        </p:spPr>
        <p:txBody>
          <a:bodyPr wrap="none" anchor="ctr"/>
          <a:lstStyle/>
          <a:p>
            <a:pPr algn="ctr"/>
            <a:r>
              <a:rPr lang="en-US" sz="1600">
                <a:latin typeface="Arial" pitchFamily="34" charset="0"/>
              </a:rPr>
              <a:t>CIF</a:t>
            </a:r>
          </a:p>
        </p:txBody>
      </p:sp>
      <p:sp>
        <p:nvSpPr>
          <p:cNvPr id="53276" name="Rectangle 28"/>
          <p:cNvSpPr>
            <a:spLocks noChangeArrowheads="1"/>
          </p:cNvSpPr>
          <p:nvPr/>
        </p:nvSpPr>
        <p:spPr bwMode="auto">
          <a:xfrm>
            <a:off x="2719388" y="4803775"/>
            <a:ext cx="2333625" cy="319088"/>
          </a:xfrm>
          <a:prstGeom prst="rect">
            <a:avLst/>
          </a:prstGeom>
          <a:noFill/>
          <a:ln w="9525">
            <a:solidFill>
              <a:schemeClr val="tx1"/>
            </a:solidFill>
            <a:miter lim="800000"/>
            <a:headEnd/>
            <a:tailEnd/>
          </a:ln>
        </p:spPr>
        <p:txBody>
          <a:bodyPr wrap="none" anchor="ctr"/>
          <a:lstStyle/>
          <a:p>
            <a:pPr algn="ctr"/>
            <a:r>
              <a:rPr lang="en-US" sz="1800">
                <a:latin typeface="Arial" pitchFamily="34" charset="0"/>
              </a:rPr>
              <a:t>Other Directorates</a:t>
            </a:r>
          </a:p>
        </p:txBody>
      </p:sp>
      <p:cxnSp>
        <p:nvCxnSpPr>
          <p:cNvPr id="53277" name="AutoShape 29"/>
          <p:cNvCxnSpPr>
            <a:cxnSpLocks noChangeShapeType="1"/>
            <a:endCxn id="53273" idx="0"/>
          </p:cNvCxnSpPr>
          <p:nvPr/>
        </p:nvCxnSpPr>
        <p:spPr bwMode="auto">
          <a:xfrm rot="5400000">
            <a:off x="5033169" y="3772694"/>
            <a:ext cx="206375" cy="735013"/>
          </a:xfrm>
          <a:prstGeom prst="bentConnector3">
            <a:avLst>
              <a:gd name="adj1" fmla="val 50000"/>
            </a:avLst>
          </a:prstGeom>
          <a:noFill/>
          <a:ln w="9525">
            <a:solidFill>
              <a:schemeClr val="tx1"/>
            </a:solidFill>
            <a:miter lim="800000"/>
            <a:headEnd/>
            <a:tailEnd/>
          </a:ln>
        </p:spPr>
      </p:cxnSp>
      <p:cxnSp>
        <p:nvCxnSpPr>
          <p:cNvPr id="53278" name="AutoShape 30"/>
          <p:cNvCxnSpPr>
            <a:cxnSpLocks noChangeShapeType="1"/>
            <a:stCxn id="53273" idx="2"/>
            <a:endCxn id="53276" idx="0"/>
          </p:cNvCxnSpPr>
          <p:nvPr/>
        </p:nvCxnSpPr>
        <p:spPr bwMode="auto">
          <a:xfrm rot="5400000">
            <a:off x="4210844" y="4245769"/>
            <a:ext cx="233362" cy="882650"/>
          </a:xfrm>
          <a:prstGeom prst="bentConnector3">
            <a:avLst>
              <a:gd name="adj1" fmla="val 49662"/>
            </a:avLst>
          </a:prstGeom>
          <a:noFill/>
          <a:ln w="9525">
            <a:solidFill>
              <a:schemeClr val="tx1"/>
            </a:solidFill>
            <a:miter lim="800000"/>
            <a:headEnd/>
            <a:tailEnd/>
          </a:ln>
        </p:spPr>
      </p:cxnSp>
      <p:sp>
        <p:nvSpPr>
          <p:cNvPr id="53279" name="Rectangle 31"/>
          <p:cNvSpPr>
            <a:spLocks noChangeArrowheads="1"/>
          </p:cNvSpPr>
          <p:nvPr/>
        </p:nvSpPr>
        <p:spPr bwMode="auto">
          <a:xfrm>
            <a:off x="5341938" y="4819650"/>
            <a:ext cx="1636712" cy="309563"/>
          </a:xfrm>
          <a:prstGeom prst="rect">
            <a:avLst/>
          </a:prstGeom>
          <a:solidFill>
            <a:schemeClr val="accent1"/>
          </a:solidFill>
          <a:ln w="9525">
            <a:solidFill>
              <a:schemeClr val="tx1"/>
            </a:solidFill>
            <a:miter lim="800000"/>
            <a:headEnd/>
            <a:tailEnd/>
          </a:ln>
        </p:spPr>
        <p:txBody>
          <a:bodyPr wrap="none" anchor="ctr"/>
          <a:lstStyle/>
          <a:p>
            <a:pPr algn="ctr"/>
            <a:r>
              <a:rPr lang="en-US" sz="1800">
                <a:latin typeface="Arial" pitchFamily="34" charset="0"/>
              </a:rPr>
              <a:t>Dir of Logistics</a:t>
            </a:r>
          </a:p>
        </p:txBody>
      </p:sp>
      <p:cxnSp>
        <p:nvCxnSpPr>
          <p:cNvPr id="53280" name="AutoShape 32"/>
          <p:cNvCxnSpPr>
            <a:cxnSpLocks noChangeShapeType="1"/>
            <a:stCxn id="53273" idx="2"/>
            <a:endCxn id="53279" idx="0"/>
          </p:cNvCxnSpPr>
          <p:nvPr/>
        </p:nvCxnSpPr>
        <p:spPr bwMode="auto">
          <a:xfrm rot="16200000" flipH="1">
            <a:off x="5340350" y="3998913"/>
            <a:ext cx="249237" cy="1392238"/>
          </a:xfrm>
          <a:prstGeom prst="bentConnector3">
            <a:avLst>
              <a:gd name="adj1" fmla="val 49681"/>
            </a:avLst>
          </a:prstGeom>
          <a:noFill/>
          <a:ln w="9525">
            <a:solidFill>
              <a:schemeClr val="tx1"/>
            </a:solidFill>
            <a:miter lim="800000"/>
            <a:headEnd/>
            <a:tailEnd/>
          </a:ln>
        </p:spPr>
      </p:cxnSp>
      <p:sp>
        <p:nvSpPr>
          <p:cNvPr id="53281" name="Rectangle 33"/>
          <p:cNvSpPr>
            <a:spLocks noChangeArrowheads="1"/>
          </p:cNvSpPr>
          <p:nvPr/>
        </p:nvSpPr>
        <p:spPr bwMode="auto">
          <a:xfrm>
            <a:off x="3316288" y="5275263"/>
            <a:ext cx="1692275" cy="288925"/>
          </a:xfrm>
          <a:prstGeom prst="rect">
            <a:avLst/>
          </a:prstGeom>
          <a:noFill/>
          <a:ln w="9525">
            <a:solidFill>
              <a:schemeClr val="tx1"/>
            </a:solidFill>
            <a:miter lim="800000"/>
            <a:headEnd/>
            <a:tailEnd/>
          </a:ln>
        </p:spPr>
        <p:txBody>
          <a:bodyPr wrap="none" anchor="ctr"/>
          <a:lstStyle/>
          <a:p>
            <a:pPr algn="ctr"/>
            <a:r>
              <a:rPr lang="en-US" sz="1800">
                <a:latin typeface="Arial" pitchFamily="34" charset="0"/>
              </a:rPr>
              <a:t>Transportation</a:t>
            </a:r>
          </a:p>
        </p:txBody>
      </p:sp>
      <p:sp>
        <p:nvSpPr>
          <p:cNvPr id="53282" name="Line 34"/>
          <p:cNvSpPr>
            <a:spLocks noChangeShapeType="1"/>
          </p:cNvSpPr>
          <p:nvPr/>
        </p:nvSpPr>
        <p:spPr bwMode="auto">
          <a:xfrm>
            <a:off x="5503863" y="3452813"/>
            <a:ext cx="0" cy="273050"/>
          </a:xfrm>
          <a:prstGeom prst="line">
            <a:avLst/>
          </a:prstGeom>
          <a:noFill/>
          <a:ln w="9525">
            <a:solidFill>
              <a:schemeClr val="tx1"/>
            </a:solidFill>
            <a:round/>
            <a:headEnd/>
            <a:tailEnd/>
          </a:ln>
        </p:spPr>
        <p:txBody>
          <a:bodyPr/>
          <a:lstStyle/>
          <a:p>
            <a:endParaRPr lang="en-US"/>
          </a:p>
        </p:txBody>
      </p:sp>
      <p:sp>
        <p:nvSpPr>
          <p:cNvPr id="53289" name="Line 41"/>
          <p:cNvSpPr>
            <a:spLocks noChangeShapeType="1"/>
          </p:cNvSpPr>
          <p:nvPr/>
        </p:nvSpPr>
        <p:spPr bwMode="auto">
          <a:xfrm flipV="1">
            <a:off x="1133475" y="4624388"/>
            <a:ext cx="7324725" cy="0"/>
          </a:xfrm>
          <a:prstGeom prst="line">
            <a:avLst/>
          </a:prstGeom>
          <a:noFill/>
          <a:ln w="28575">
            <a:solidFill>
              <a:schemeClr val="tx1"/>
            </a:solidFill>
            <a:prstDash val="dash"/>
            <a:round/>
            <a:headEnd/>
            <a:tailEnd/>
          </a:ln>
        </p:spPr>
        <p:txBody>
          <a:bodyPr/>
          <a:lstStyle/>
          <a:p>
            <a:endParaRPr lang="en-US"/>
          </a:p>
        </p:txBody>
      </p:sp>
      <p:sp>
        <p:nvSpPr>
          <p:cNvPr id="53290" name="Line 46"/>
          <p:cNvSpPr>
            <a:spLocks noChangeShapeType="1"/>
          </p:cNvSpPr>
          <p:nvPr/>
        </p:nvSpPr>
        <p:spPr bwMode="auto">
          <a:xfrm>
            <a:off x="5486400" y="5199063"/>
            <a:ext cx="0" cy="76200"/>
          </a:xfrm>
          <a:prstGeom prst="line">
            <a:avLst/>
          </a:prstGeom>
          <a:noFill/>
          <a:ln w="9525">
            <a:solidFill>
              <a:schemeClr val="tx1"/>
            </a:solidFill>
            <a:round/>
            <a:headEnd/>
            <a:tailEnd/>
          </a:ln>
        </p:spPr>
        <p:txBody>
          <a:bodyPr/>
          <a:lstStyle/>
          <a:p>
            <a:endParaRPr lang="en-US"/>
          </a:p>
        </p:txBody>
      </p:sp>
      <p:sp>
        <p:nvSpPr>
          <p:cNvPr id="53291" name="Line 47"/>
          <p:cNvSpPr>
            <a:spLocks noChangeShapeType="1"/>
          </p:cNvSpPr>
          <p:nvPr/>
        </p:nvSpPr>
        <p:spPr bwMode="auto">
          <a:xfrm>
            <a:off x="6629400" y="5199063"/>
            <a:ext cx="0" cy="76200"/>
          </a:xfrm>
          <a:prstGeom prst="line">
            <a:avLst/>
          </a:prstGeom>
          <a:noFill/>
          <a:ln w="9525">
            <a:solidFill>
              <a:schemeClr val="tx1"/>
            </a:solidFill>
            <a:round/>
            <a:headEnd/>
            <a:tailEnd/>
          </a:ln>
        </p:spPr>
        <p:txBody>
          <a:bodyPr/>
          <a:lstStyle/>
          <a:p>
            <a:endParaRPr lang="en-US"/>
          </a:p>
        </p:txBody>
      </p:sp>
      <p:sp>
        <p:nvSpPr>
          <p:cNvPr id="53292" name="Line 48"/>
          <p:cNvSpPr>
            <a:spLocks noChangeShapeType="1"/>
          </p:cNvSpPr>
          <p:nvPr/>
        </p:nvSpPr>
        <p:spPr bwMode="auto">
          <a:xfrm>
            <a:off x="4419600" y="5199063"/>
            <a:ext cx="0" cy="76200"/>
          </a:xfrm>
          <a:prstGeom prst="line">
            <a:avLst/>
          </a:prstGeom>
          <a:noFill/>
          <a:ln w="9525">
            <a:solidFill>
              <a:schemeClr val="tx1"/>
            </a:solidFill>
            <a:round/>
            <a:headEnd/>
            <a:tailEnd/>
          </a:ln>
        </p:spPr>
        <p:txBody>
          <a:bodyPr/>
          <a:lstStyle/>
          <a:p>
            <a:endParaRPr lang="en-US"/>
          </a:p>
        </p:txBody>
      </p:sp>
      <p:sp>
        <p:nvSpPr>
          <p:cNvPr id="53293" name="Line 49"/>
          <p:cNvSpPr>
            <a:spLocks noChangeShapeType="1"/>
          </p:cNvSpPr>
          <p:nvPr/>
        </p:nvSpPr>
        <p:spPr bwMode="auto">
          <a:xfrm>
            <a:off x="4419600" y="5199063"/>
            <a:ext cx="2209800" cy="0"/>
          </a:xfrm>
          <a:prstGeom prst="line">
            <a:avLst/>
          </a:prstGeom>
          <a:noFill/>
          <a:ln w="9525">
            <a:solidFill>
              <a:schemeClr val="tx1"/>
            </a:solidFill>
            <a:round/>
            <a:headEnd/>
            <a:tailEnd/>
          </a:ln>
        </p:spPr>
        <p:txBody>
          <a:bodyPr/>
          <a:lstStyle/>
          <a:p>
            <a:endParaRPr lang="en-US"/>
          </a:p>
        </p:txBody>
      </p:sp>
      <p:sp>
        <p:nvSpPr>
          <p:cNvPr id="53294" name="Line 50"/>
          <p:cNvSpPr>
            <a:spLocks noChangeShapeType="1"/>
          </p:cNvSpPr>
          <p:nvPr/>
        </p:nvSpPr>
        <p:spPr bwMode="auto">
          <a:xfrm>
            <a:off x="6029325" y="5122863"/>
            <a:ext cx="0" cy="76200"/>
          </a:xfrm>
          <a:prstGeom prst="line">
            <a:avLst/>
          </a:prstGeom>
          <a:noFill/>
          <a:ln w="9525">
            <a:solidFill>
              <a:schemeClr val="tx1"/>
            </a:solidFill>
            <a:round/>
            <a:headEnd/>
            <a:tailEnd/>
          </a:ln>
        </p:spPr>
        <p:txBody>
          <a:bodyPr/>
          <a:lstStyle/>
          <a:p>
            <a:endParaRPr lang="en-US"/>
          </a:p>
        </p:txBody>
      </p:sp>
      <p:grpSp>
        <p:nvGrpSpPr>
          <p:cNvPr id="2" name="Group 51"/>
          <p:cNvGrpSpPr>
            <a:grpSpLocks/>
          </p:cNvGrpSpPr>
          <p:nvPr/>
        </p:nvGrpSpPr>
        <p:grpSpPr bwMode="auto">
          <a:xfrm>
            <a:off x="2590800" y="5943600"/>
            <a:ext cx="4800600" cy="609600"/>
            <a:chOff x="1632" y="3803"/>
            <a:chExt cx="3024" cy="384"/>
          </a:xfrm>
        </p:grpSpPr>
        <p:sp>
          <p:nvSpPr>
            <p:cNvPr id="53304" name="AutoShape 52"/>
            <p:cNvSpPr>
              <a:spLocks noChangeArrowheads="1"/>
            </p:cNvSpPr>
            <p:nvPr/>
          </p:nvSpPr>
          <p:spPr bwMode="auto">
            <a:xfrm>
              <a:off x="1632" y="3803"/>
              <a:ext cx="384" cy="384"/>
            </a:xfrm>
            <a:prstGeom prst="flowChartDocument">
              <a:avLst/>
            </a:prstGeom>
            <a:solidFill>
              <a:schemeClr val="accent1"/>
            </a:solidFill>
            <a:ln w="9525">
              <a:solidFill>
                <a:schemeClr val="tx1"/>
              </a:solidFill>
              <a:miter lim="800000"/>
              <a:headEnd/>
              <a:tailEnd/>
            </a:ln>
          </p:spPr>
          <p:txBody>
            <a:bodyPr wrap="none" anchor="ctr"/>
            <a:lstStyle/>
            <a:p>
              <a:pPr algn="ctr"/>
              <a:r>
                <a:rPr lang="en-US" sz="1000">
                  <a:latin typeface="Arial" pitchFamily="34" charset="0"/>
                </a:rPr>
                <a:t>25A – </a:t>
              </a:r>
            </a:p>
            <a:p>
              <a:pPr algn="ctr"/>
              <a:r>
                <a:rPr lang="en-US" sz="1000">
                  <a:latin typeface="Arial" pitchFamily="34" charset="0"/>
                </a:rPr>
                <a:t>Manage</a:t>
              </a:r>
            </a:p>
            <a:p>
              <a:pPr algn="ctr"/>
              <a:r>
                <a:rPr lang="en-US" sz="1000">
                  <a:latin typeface="Arial" pitchFamily="34" charset="0"/>
                </a:rPr>
                <a:t>CIF</a:t>
              </a:r>
            </a:p>
          </p:txBody>
        </p:sp>
        <p:sp>
          <p:nvSpPr>
            <p:cNvPr id="53305" name="AutoShape 53"/>
            <p:cNvSpPr>
              <a:spLocks noChangeArrowheads="1"/>
            </p:cNvSpPr>
            <p:nvPr/>
          </p:nvSpPr>
          <p:spPr bwMode="auto">
            <a:xfrm>
              <a:off x="2160" y="3803"/>
              <a:ext cx="384" cy="384"/>
            </a:xfrm>
            <a:prstGeom prst="flowChartDocument">
              <a:avLst/>
            </a:prstGeom>
            <a:solidFill>
              <a:schemeClr val="accent1"/>
            </a:solidFill>
            <a:ln w="9525">
              <a:solidFill>
                <a:schemeClr val="tx1"/>
              </a:solidFill>
              <a:miter lim="800000"/>
              <a:headEnd/>
              <a:tailEnd/>
            </a:ln>
          </p:spPr>
          <p:txBody>
            <a:bodyPr wrap="none" anchor="ctr"/>
            <a:lstStyle/>
            <a:p>
              <a:pPr algn="ctr"/>
              <a:r>
                <a:rPr lang="en-US" sz="1000">
                  <a:latin typeface="Arial" pitchFamily="34" charset="0"/>
                </a:rPr>
                <a:t>25B – </a:t>
              </a:r>
            </a:p>
            <a:p>
              <a:pPr algn="ctr"/>
              <a:r>
                <a:rPr lang="en-US" sz="1000">
                  <a:latin typeface="Arial" pitchFamily="34" charset="0"/>
                </a:rPr>
                <a:t>Issue </a:t>
              </a:r>
            </a:p>
            <a:p>
              <a:pPr algn="ctr"/>
              <a:r>
                <a:rPr lang="en-US" sz="1000">
                  <a:latin typeface="Arial" pitchFamily="34" charset="0"/>
                </a:rPr>
                <a:t>OCIE</a:t>
              </a:r>
            </a:p>
          </p:txBody>
        </p:sp>
        <p:sp>
          <p:nvSpPr>
            <p:cNvPr id="53306" name="AutoShape 54"/>
            <p:cNvSpPr>
              <a:spLocks noChangeArrowheads="1"/>
            </p:cNvSpPr>
            <p:nvPr/>
          </p:nvSpPr>
          <p:spPr bwMode="auto">
            <a:xfrm>
              <a:off x="2688" y="3803"/>
              <a:ext cx="384" cy="384"/>
            </a:xfrm>
            <a:prstGeom prst="flowChartDocument">
              <a:avLst/>
            </a:prstGeom>
            <a:solidFill>
              <a:schemeClr val="accent1"/>
            </a:solidFill>
            <a:ln w="9525">
              <a:solidFill>
                <a:schemeClr val="tx1"/>
              </a:solidFill>
              <a:miter lim="800000"/>
              <a:headEnd/>
              <a:tailEnd/>
            </a:ln>
          </p:spPr>
          <p:txBody>
            <a:bodyPr wrap="none" anchor="ctr"/>
            <a:lstStyle/>
            <a:p>
              <a:pPr algn="ctr"/>
              <a:r>
                <a:rPr lang="en-US" sz="1000">
                  <a:latin typeface="Arial" pitchFamily="34" charset="0"/>
                </a:rPr>
                <a:t>25C – </a:t>
              </a:r>
            </a:p>
            <a:p>
              <a:pPr algn="ctr"/>
              <a:r>
                <a:rPr lang="en-US" sz="1000">
                  <a:latin typeface="Arial" pitchFamily="34" charset="0"/>
                </a:rPr>
                <a:t>Provide </a:t>
              </a:r>
            </a:p>
            <a:p>
              <a:pPr algn="ctr"/>
              <a:r>
                <a:rPr lang="en-US" sz="1000">
                  <a:latin typeface="Arial" pitchFamily="34" charset="0"/>
                </a:rPr>
                <a:t>Clothing</a:t>
              </a:r>
            </a:p>
          </p:txBody>
        </p:sp>
        <p:sp>
          <p:nvSpPr>
            <p:cNvPr id="53307" name="AutoShape 55"/>
            <p:cNvSpPr>
              <a:spLocks noChangeArrowheads="1"/>
            </p:cNvSpPr>
            <p:nvPr/>
          </p:nvSpPr>
          <p:spPr bwMode="auto">
            <a:xfrm>
              <a:off x="3216" y="3803"/>
              <a:ext cx="384" cy="384"/>
            </a:xfrm>
            <a:prstGeom prst="flowChartDocument">
              <a:avLst/>
            </a:prstGeom>
            <a:solidFill>
              <a:schemeClr val="accent1"/>
            </a:solidFill>
            <a:ln w="9525">
              <a:solidFill>
                <a:schemeClr val="tx1"/>
              </a:solidFill>
              <a:miter lim="800000"/>
              <a:headEnd/>
              <a:tailEnd/>
            </a:ln>
          </p:spPr>
          <p:txBody>
            <a:bodyPr wrap="none" anchor="ctr"/>
            <a:lstStyle/>
            <a:p>
              <a:pPr algn="ctr"/>
              <a:r>
                <a:rPr lang="en-US" sz="1000">
                  <a:latin typeface="Arial" pitchFamily="34" charset="0"/>
                </a:rPr>
                <a:t>25D – </a:t>
              </a:r>
            </a:p>
            <a:p>
              <a:pPr algn="ctr"/>
              <a:r>
                <a:rPr lang="en-US" sz="1000">
                  <a:latin typeface="Arial" pitchFamily="34" charset="0"/>
                </a:rPr>
                <a:t>Accept </a:t>
              </a:r>
            </a:p>
            <a:p>
              <a:pPr algn="ctr"/>
              <a:r>
                <a:rPr lang="en-US" sz="1000">
                  <a:latin typeface="Arial" pitchFamily="34" charset="0"/>
                </a:rPr>
                <a:t>OCIE</a:t>
              </a:r>
            </a:p>
          </p:txBody>
        </p:sp>
        <p:sp>
          <p:nvSpPr>
            <p:cNvPr id="53308" name="AutoShape 56"/>
            <p:cNvSpPr>
              <a:spLocks noChangeArrowheads="1"/>
            </p:cNvSpPr>
            <p:nvPr/>
          </p:nvSpPr>
          <p:spPr bwMode="auto">
            <a:xfrm>
              <a:off x="3744" y="3803"/>
              <a:ext cx="384" cy="384"/>
            </a:xfrm>
            <a:prstGeom prst="flowChartDocument">
              <a:avLst/>
            </a:prstGeom>
            <a:solidFill>
              <a:schemeClr val="accent1"/>
            </a:solidFill>
            <a:ln w="9525">
              <a:solidFill>
                <a:schemeClr val="tx1"/>
              </a:solidFill>
              <a:miter lim="800000"/>
              <a:headEnd/>
              <a:tailEnd/>
            </a:ln>
          </p:spPr>
          <p:txBody>
            <a:bodyPr wrap="none" anchor="ctr"/>
            <a:lstStyle/>
            <a:p>
              <a:pPr algn="ctr"/>
              <a:r>
                <a:rPr lang="en-US" sz="1000">
                  <a:latin typeface="Arial" pitchFamily="34" charset="0"/>
                </a:rPr>
                <a:t>25E – </a:t>
              </a:r>
            </a:p>
            <a:p>
              <a:pPr algn="ctr"/>
              <a:r>
                <a:rPr lang="en-US" sz="1000">
                  <a:latin typeface="Arial" pitchFamily="34" charset="0"/>
                </a:rPr>
                <a:t>Receive</a:t>
              </a:r>
            </a:p>
            <a:p>
              <a:pPr algn="ctr"/>
              <a:r>
                <a:rPr lang="en-US" sz="1000">
                  <a:latin typeface="Arial" pitchFamily="34" charset="0"/>
                </a:rPr>
                <a:t>Shipments</a:t>
              </a:r>
            </a:p>
          </p:txBody>
        </p:sp>
        <p:sp>
          <p:nvSpPr>
            <p:cNvPr id="53309" name="AutoShape 57"/>
            <p:cNvSpPr>
              <a:spLocks noChangeArrowheads="1"/>
            </p:cNvSpPr>
            <p:nvPr/>
          </p:nvSpPr>
          <p:spPr bwMode="auto">
            <a:xfrm>
              <a:off x="4272" y="3803"/>
              <a:ext cx="384" cy="384"/>
            </a:xfrm>
            <a:prstGeom prst="flowChartDocument">
              <a:avLst/>
            </a:prstGeom>
            <a:solidFill>
              <a:schemeClr val="accent1"/>
            </a:solidFill>
            <a:ln w="9525">
              <a:solidFill>
                <a:schemeClr val="tx1"/>
              </a:solidFill>
              <a:miter lim="800000"/>
              <a:headEnd/>
              <a:tailEnd/>
            </a:ln>
          </p:spPr>
          <p:txBody>
            <a:bodyPr wrap="none" anchor="ctr"/>
            <a:lstStyle/>
            <a:p>
              <a:pPr algn="ctr"/>
              <a:r>
                <a:rPr lang="en-US" sz="1000">
                  <a:latin typeface="Arial" pitchFamily="34" charset="0"/>
                </a:rPr>
                <a:t>25F – </a:t>
              </a:r>
            </a:p>
            <a:p>
              <a:pPr algn="ctr"/>
              <a:r>
                <a:rPr lang="en-US" sz="1000">
                  <a:latin typeface="Arial" pitchFamily="34" charset="0"/>
                </a:rPr>
                <a:t>Manage</a:t>
              </a:r>
            </a:p>
            <a:p>
              <a:pPr algn="ctr"/>
              <a:r>
                <a:rPr lang="en-US" sz="1000">
                  <a:latin typeface="Arial" pitchFamily="34" charset="0"/>
                </a:rPr>
                <a:t>Chemical</a:t>
              </a:r>
            </a:p>
          </p:txBody>
        </p:sp>
      </p:grpSp>
      <p:grpSp>
        <p:nvGrpSpPr>
          <p:cNvPr id="3" name="Group 61"/>
          <p:cNvGrpSpPr>
            <a:grpSpLocks/>
          </p:cNvGrpSpPr>
          <p:nvPr/>
        </p:nvGrpSpPr>
        <p:grpSpPr bwMode="auto">
          <a:xfrm>
            <a:off x="76200" y="1219200"/>
            <a:ext cx="1838326" cy="5257800"/>
            <a:chOff x="48" y="768"/>
            <a:chExt cx="1158" cy="3312"/>
          </a:xfrm>
        </p:grpSpPr>
        <p:grpSp>
          <p:nvGrpSpPr>
            <p:cNvPr id="4" name="Group 42"/>
            <p:cNvGrpSpPr>
              <a:grpSpLocks/>
            </p:cNvGrpSpPr>
            <p:nvPr/>
          </p:nvGrpSpPr>
          <p:grpSpPr bwMode="auto">
            <a:xfrm>
              <a:off x="120" y="768"/>
              <a:ext cx="1086" cy="3312"/>
              <a:chOff x="48" y="768"/>
              <a:chExt cx="1086" cy="3504"/>
            </a:xfrm>
          </p:grpSpPr>
          <p:sp>
            <p:nvSpPr>
              <p:cNvPr id="53301" name="Line 43"/>
              <p:cNvSpPr>
                <a:spLocks noChangeShapeType="1"/>
              </p:cNvSpPr>
              <p:nvPr/>
            </p:nvSpPr>
            <p:spPr bwMode="auto">
              <a:xfrm>
                <a:off x="409" y="1083"/>
                <a:ext cx="7" cy="3189"/>
              </a:xfrm>
              <a:prstGeom prst="line">
                <a:avLst/>
              </a:prstGeom>
              <a:noFill/>
              <a:ln w="88900">
                <a:solidFill>
                  <a:schemeClr val="tx1"/>
                </a:solidFill>
                <a:round/>
                <a:headEnd/>
                <a:tailEnd type="triangle" w="med" len="med"/>
              </a:ln>
            </p:spPr>
            <p:txBody>
              <a:bodyPr/>
              <a:lstStyle/>
              <a:p>
                <a:endParaRPr lang="en-US"/>
              </a:p>
            </p:txBody>
          </p:sp>
          <p:sp>
            <p:nvSpPr>
              <p:cNvPr id="53303" name="Text Box 45"/>
              <p:cNvSpPr txBox="1">
                <a:spLocks noChangeArrowheads="1"/>
              </p:cNvSpPr>
              <p:nvPr/>
            </p:nvSpPr>
            <p:spPr bwMode="auto">
              <a:xfrm>
                <a:off x="48" y="768"/>
                <a:ext cx="1086" cy="267"/>
              </a:xfrm>
              <a:prstGeom prst="rect">
                <a:avLst/>
              </a:prstGeom>
              <a:noFill/>
              <a:ln w="9525">
                <a:noFill/>
                <a:miter lim="800000"/>
                <a:headEnd/>
                <a:tailEnd/>
              </a:ln>
            </p:spPr>
            <p:txBody>
              <a:bodyPr wrap="none">
                <a:spAutoFit/>
              </a:bodyPr>
              <a:lstStyle/>
              <a:p>
                <a:r>
                  <a:rPr lang="en-US" sz="2000" b="1" u="sng" dirty="0">
                    <a:solidFill>
                      <a:schemeClr val="accent2"/>
                    </a:solidFill>
                    <a:latin typeface="Arial" pitchFamily="34" charset="0"/>
                  </a:rPr>
                  <a:t>Budget </a:t>
                </a:r>
                <a:r>
                  <a:rPr lang="en-US" sz="2000" b="1" u="sng" dirty="0" smtClean="0">
                    <a:solidFill>
                      <a:schemeClr val="accent2"/>
                    </a:solidFill>
                    <a:latin typeface="Arial" pitchFamily="34" charset="0"/>
                  </a:rPr>
                  <a:t>Flow</a:t>
                </a:r>
                <a:endParaRPr lang="en-US" sz="2000" b="1" u="sng" dirty="0">
                  <a:solidFill>
                    <a:schemeClr val="accent2"/>
                  </a:solidFill>
                  <a:latin typeface="Arial" pitchFamily="34" charset="0"/>
                </a:endParaRPr>
              </a:p>
            </p:txBody>
          </p:sp>
        </p:grpSp>
        <p:pic>
          <p:nvPicPr>
            <p:cNvPr id="53300" name="Picture 96" descr="sign_stop"/>
            <p:cNvPicPr>
              <a:picLocks noChangeAspect="1" noChangeArrowheads="1"/>
            </p:cNvPicPr>
            <p:nvPr/>
          </p:nvPicPr>
          <p:blipFill>
            <a:blip r:embed="rId3" cstate="print"/>
            <a:srcRect/>
            <a:stretch>
              <a:fillRect/>
            </a:stretch>
          </p:blipFill>
          <p:spPr bwMode="auto">
            <a:xfrm>
              <a:off x="48" y="2976"/>
              <a:ext cx="880" cy="880"/>
            </a:xfrm>
            <a:prstGeom prst="rect">
              <a:avLst/>
            </a:prstGeom>
            <a:noFill/>
            <a:ln w="9525">
              <a:noFill/>
              <a:miter lim="800000"/>
              <a:headEnd/>
              <a:tailEnd/>
            </a:ln>
          </p:spPr>
        </p:pic>
      </p:grpSp>
      <p:sp>
        <p:nvSpPr>
          <p:cNvPr id="55"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67</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4: Wrap-Up</a:t>
            </a:r>
          </a:p>
        </p:txBody>
      </p:sp>
      <p:sp>
        <p:nvSpPr>
          <p:cNvPr id="604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90000"/>
              </a:lnSpc>
            </a:pPr>
            <a:r>
              <a:rPr lang="en-US" sz="2800" smtClean="0"/>
              <a:t>Budget </a:t>
            </a:r>
            <a:r>
              <a:rPr lang="en-US" sz="2800" smtClean="0">
                <a:sym typeface="Symbol" pitchFamily="18" charset="2"/>
              </a:rPr>
              <a:t> Obligations  Costs</a:t>
            </a:r>
            <a:r>
              <a:rPr lang="en-US" sz="2800" b="1" smtClean="0"/>
              <a:t>  </a:t>
            </a:r>
            <a:endParaRPr lang="en-US" sz="2800" smtClean="0"/>
          </a:p>
          <a:p>
            <a:pPr eaLnBrk="1" hangingPunct="1">
              <a:lnSpc>
                <a:spcPct val="90000"/>
              </a:lnSpc>
            </a:pPr>
            <a:r>
              <a:rPr lang="en-US" sz="2800" smtClean="0"/>
              <a:t>Budget Management is primarily “input” focused (color of money) where Cost Management is primarily “output” focused (products/services)</a:t>
            </a:r>
          </a:p>
          <a:p>
            <a:pPr eaLnBrk="1" hangingPunct="1">
              <a:lnSpc>
                <a:spcPct val="90000"/>
              </a:lnSpc>
            </a:pPr>
            <a:r>
              <a:rPr lang="en-US" sz="2800" smtClean="0"/>
              <a:t>The Budget and Cost domains have different purposes, focuses, questions, optimization goals, while sharing the “expenditure” data stream</a:t>
            </a:r>
          </a:p>
          <a:p>
            <a:pPr eaLnBrk="1" hangingPunct="1">
              <a:lnSpc>
                <a:spcPct val="90000"/>
              </a:lnSpc>
            </a:pPr>
            <a:r>
              <a:rPr lang="en-US" sz="2800" smtClean="0"/>
              <a:t>Budget – Type or “Color” of Money</a:t>
            </a:r>
          </a:p>
          <a:p>
            <a:pPr eaLnBrk="1" hangingPunct="1">
              <a:lnSpc>
                <a:spcPct val="90000"/>
              </a:lnSpc>
            </a:pPr>
            <a:r>
              <a:rPr lang="en-US" sz="2800" smtClean="0"/>
              <a:t>Cost – Conversion of resources to outputs</a:t>
            </a:r>
          </a:p>
          <a:p>
            <a:pPr lvl="1" eaLnBrk="1" hangingPunct="1">
              <a:lnSpc>
                <a:spcPct val="90000"/>
              </a:lnSpc>
              <a:buFontTx/>
              <a:buNone/>
            </a:pPr>
            <a:endParaRPr lang="en-US" i="1" smtClean="0"/>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1600" y="1289050"/>
            <a:ext cx="8356600" cy="1987550"/>
            <a:chOff x="352" y="725"/>
            <a:chExt cx="5264" cy="1252"/>
          </a:xfrm>
        </p:grpSpPr>
        <p:sp>
          <p:nvSpPr>
            <p:cNvPr id="61449" name="Rectangle 3"/>
            <p:cNvSpPr>
              <a:spLocks noChangeArrowheads="1"/>
            </p:cNvSpPr>
            <p:nvPr/>
          </p:nvSpPr>
          <p:spPr bwMode="auto">
            <a:xfrm>
              <a:off x="352" y="725"/>
              <a:ext cx="5264" cy="523"/>
            </a:xfrm>
            <a:prstGeom prst="rect">
              <a:avLst/>
            </a:prstGeom>
            <a:noFill/>
            <a:ln w="9525">
              <a:noFill/>
              <a:miter lim="800000"/>
              <a:headEnd/>
              <a:tailEnd/>
            </a:ln>
          </p:spPr>
          <p:txBody>
            <a:bodyPr anchor="ctr"/>
            <a:lstStyle/>
            <a:p>
              <a:pPr algn="ctr"/>
              <a:r>
                <a:rPr lang="en-US" sz="4000" b="1">
                  <a:latin typeface="Arial" pitchFamily="34" charset="0"/>
                </a:rPr>
                <a:t>Question #1: Cost = Budget </a:t>
              </a:r>
            </a:p>
          </p:txBody>
        </p:sp>
        <p:sp>
          <p:nvSpPr>
            <p:cNvPr id="61450" name="Text Box 4"/>
            <p:cNvSpPr txBox="1">
              <a:spLocks noChangeArrowheads="1"/>
            </p:cNvSpPr>
            <p:nvPr/>
          </p:nvSpPr>
          <p:spPr bwMode="auto">
            <a:xfrm>
              <a:off x="1076" y="1227"/>
              <a:ext cx="1091" cy="750"/>
            </a:xfrm>
            <a:prstGeom prst="rect">
              <a:avLst/>
            </a:prstGeom>
            <a:noFill/>
            <a:ln w="9525" algn="ctr">
              <a:noFill/>
              <a:miter lim="800000"/>
              <a:headEnd/>
              <a:tailEnd/>
            </a:ln>
          </p:spPr>
          <p:txBody>
            <a:bodyPr wrap="none">
              <a:spAutoFit/>
            </a:bodyPr>
            <a:lstStyle/>
            <a:p>
              <a:pPr>
                <a:buSzPct val="120000"/>
                <a:buFontTx/>
                <a:buChar char="o"/>
              </a:pPr>
              <a:r>
                <a:rPr lang="en-US" sz="3600">
                  <a:solidFill>
                    <a:schemeClr val="tx2"/>
                  </a:solidFill>
                  <a:latin typeface="Arial" pitchFamily="34" charset="0"/>
                </a:rPr>
                <a:t> True</a:t>
              </a:r>
            </a:p>
            <a:p>
              <a:pPr>
                <a:buSzPct val="120000"/>
                <a:buFontTx/>
                <a:buChar char="o"/>
              </a:pPr>
              <a:r>
                <a:rPr lang="en-US" sz="3600">
                  <a:solidFill>
                    <a:schemeClr val="tx2"/>
                  </a:solidFill>
                  <a:latin typeface="Arial" pitchFamily="34" charset="0"/>
                </a:rPr>
                <a:t> False</a:t>
              </a:r>
            </a:p>
          </p:txBody>
        </p:sp>
      </p:grpSp>
      <p:sp>
        <p:nvSpPr>
          <p:cNvPr id="61443" name="Rectangle 7"/>
          <p:cNvSpPr>
            <a:spLocks noChangeArrowheads="1"/>
          </p:cNvSpPr>
          <p:nvPr/>
        </p:nvSpPr>
        <p:spPr bwMode="auto">
          <a:xfrm>
            <a:off x="482600" y="3498850"/>
            <a:ext cx="8356600" cy="830263"/>
          </a:xfrm>
          <a:prstGeom prst="rect">
            <a:avLst/>
          </a:prstGeom>
          <a:noFill/>
          <a:ln w="9525">
            <a:noFill/>
            <a:miter lim="800000"/>
            <a:headEnd/>
            <a:tailEnd/>
          </a:ln>
        </p:spPr>
        <p:txBody>
          <a:bodyPr anchor="ctr"/>
          <a:lstStyle/>
          <a:p>
            <a:pPr algn="ctr"/>
            <a:r>
              <a:rPr lang="en-US" sz="4000" b="1">
                <a:latin typeface="Arial" pitchFamily="34" charset="0"/>
              </a:rPr>
              <a:t>Question #2: Cost = Obligation </a:t>
            </a:r>
          </a:p>
        </p:txBody>
      </p:sp>
      <p:sp>
        <p:nvSpPr>
          <p:cNvPr id="61444" name="Text Box 8"/>
          <p:cNvSpPr txBox="1">
            <a:spLocks noChangeArrowheads="1"/>
          </p:cNvSpPr>
          <p:nvPr/>
        </p:nvSpPr>
        <p:spPr bwMode="auto">
          <a:xfrm>
            <a:off x="1295400" y="4295775"/>
            <a:ext cx="1731963" cy="1190625"/>
          </a:xfrm>
          <a:prstGeom prst="rect">
            <a:avLst/>
          </a:prstGeom>
          <a:noFill/>
          <a:ln w="9525" algn="ctr">
            <a:noFill/>
            <a:miter lim="800000"/>
            <a:headEnd/>
            <a:tailEnd/>
          </a:ln>
        </p:spPr>
        <p:txBody>
          <a:bodyPr wrap="none">
            <a:spAutoFit/>
          </a:bodyPr>
          <a:lstStyle/>
          <a:p>
            <a:pPr>
              <a:buSzPct val="120000"/>
              <a:buFontTx/>
              <a:buChar char="o"/>
            </a:pPr>
            <a:r>
              <a:rPr lang="en-US" sz="3600">
                <a:solidFill>
                  <a:schemeClr val="tx2"/>
                </a:solidFill>
                <a:latin typeface="Arial" pitchFamily="34" charset="0"/>
              </a:rPr>
              <a:t> True</a:t>
            </a:r>
          </a:p>
          <a:p>
            <a:pPr>
              <a:buSzPct val="120000"/>
              <a:buFontTx/>
              <a:buChar char="o"/>
            </a:pPr>
            <a:r>
              <a:rPr lang="en-US" sz="3600">
                <a:solidFill>
                  <a:schemeClr val="tx2"/>
                </a:solidFill>
                <a:latin typeface="Arial" pitchFamily="34" charset="0"/>
              </a:rPr>
              <a:t> False</a:t>
            </a:r>
          </a:p>
        </p:txBody>
      </p:sp>
      <p:sp>
        <p:nvSpPr>
          <p:cNvPr id="61445" name="Rectangle 2"/>
          <p:cNvSpPr>
            <a:spLocks noChangeArrowheads="1"/>
          </p:cNvSpPr>
          <p:nvPr/>
        </p:nvSpPr>
        <p:spPr bwMode="auto">
          <a:xfrm>
            <a:off x="1227138" y="228600"/>
            <a:ext cx="6697662" cy="914400"/>
          </a:xfrm>
          <a:prstGeom prst="rect">
            <a:avLst/>
          </a:prstGeom>
          <a:noFill/>
          <a:ln w="9525">
            <a:noFill/>
            <a:miter lim="800000"/>
            <a:headEnd/>
            <a:tailEnd/>
          </a:ln>
        </p:spPr>
        <p:txBody>
          <a:bodyPr tIns="0" bIns="0"/>
          <a:lstStyle/>
          <a:p>
            <a:pPr algn="ctr"/>
            <a:r>
              <a:rPr lang="en-US" sz="4000" b="1">
                <a:latin typeface="Arial" pitchFamily="34" charset="0"/>
              </a:rPr>
              <a:t>Quiz</a:t>
            </a:r>
          </a:p>
        </p:txBody>
      </p:sp>
      <p:sp>
        <p:nvSpPr>
          <p:cNvPr id="12"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ChangeArrowheads="1"/>
          </p:cNvSpPr>
          <p:nvPr/>
        </p:nvSpPr>
        <p:spPr bwMode="auto">
          <a:xfrm>
            <a:off x="76200" y="1371600"/>
            <a:ext cx="2438400" cy="1143000"/>
          </a:xfrm>
          <a:prstGeom prst="rect">
            <a:avLst/>
          </a:prstGeom>
          <a:solidFill>
            <a:srgbClr val="DDDDDD"/>
          </a:solidFill>
          <a:ln w="9525" algn="ctr">
            <a:noFill/>
            <a:miter lim="800000"/>
            <a:headEnd/>
            <a:tailEnd/>
          </a:ln>
          <a:effectLst/>
        </p:spPr>
        <p:txBody>
          <a:bodyPr wrap="none" anchor="ctr"/>
          <a:lstStyle/>
          <a:p>
            <a:endParaRPr lang="en-US" dirty="0"/>
          </a:p>
        </p:txBody>
      </p:sp>
      <p:sp>
        <p:nvSpPr>
          <p:cNvPr id="24" name="Slide Number Placeholder 23"/>
          <p:cNvSpPr>
            <a:spLocks noGrp="1"/>
          </p:cNvSpPr>
          <p:nvPr>
            <p:ph type="sldNum" sz="quarter" idx="10"/>
          </p:nvPr>
        </p:nvSpPr>
        <p:spPr/>
        <p:txBody>
          <a:bodyPr/>
          <a:lstStyle/>
          <a:p>
            <a:fld id="{60FF9E19-3E78-400D-AF0B-C2BF9D58FC23}" type="slidenum">
              <a:rPr lang="en-US" smtClean="0"/>
              <a:pPr/>
              <a:t>7</a:t>
            </a:fld>
            <a:endParaRPr lang="en-US" dirty="0"/>
          </a:p>
        </p:txBody>
      </p:sp>
      <p:sp>
        <p:nvSpPr>
          <p:cNvPr id="25" name="Footer Placeholder 24"/>
          <p:cNvSpPr>
            <a:spLocks noGrp="1"/>
          </p:cNvSpPr>
          <p:nvPr>
            <p:ph type="ftr" sz="quarter" idx="11"/>
          </p:nvPr>
        </p:nvSpPr>
        <p:spPr/>
        <p:txBody>
          <a:bodyPr/>
          <a:lstStyle/>
          <a:p>
            <a:r>
              <a:rPr lang="en-US" b="0" dirty="0" smtClean="0"/>
              <a:t>S2L2_p</a:t>
            </a:r>
            <a:endParaRPr lang="en-US" dirty="0" smtClean="0"/>
          </a:p>
        </p:txBody>
      </p:sp>
      <p:sp>
        <p:nvSpPr>
          <p:cNvPr id="283651" name="Rectangle 2"/>
          <p:cNvSpPr>
            <a:spLocks noGrp="1" noChangeArrowheads="1"/>
          </p:cNvSpPr>
          <p:nvPr>
            <p:ph type="title"/>
          </p:nvPr>
        </p:nvSpPr>
        <p:spPr bwMode="auto">
          <a:prstGeom prst="rect">
            <a:avLst/>
          </a:prstGeom>
          <a:noFill/>
          <a:ln>
            <a:miter lim="800000"/>
            <a:headEnd/>
            <a:tailEnd/>
          </a:ln>
        </p:spPr>
        <p:txBody>
          <a:bodyPr/>
          <a:lstStyle/>
          <a:p>
            <a:pPr eaLnBrk="1" hangingPunct="1"/>
            <a:r>
              <a:rPr lang="en-US" dirty="0" smtClean="0"/>
              <a:t>Cost Model Roll-Out</a:t>
            </a:r>
          </a:p>
        </p:txBody>
      </p:sp>
      <p:sp>
        <p:nvSpPr>
          <p:cNvPr id="283652" name="Rectangle 4"/>
          <p:cNvSpPr>
            <a:spLocks noChangeArrowheads="1"/>
          </p:cNvSpPr>
          <p:nvPr/>
        </p:nvSpPr>
        <p:spPr bwMode="auto">
          <a:xfrm>
            <a:off x="228600" y="1498600"/>
            <a:ext cx="2133600" cy="838200"/>
          </a:xfrm>
          <a:prstGeom prst="rect">
            <a:avLst/>
          </a:prstGeom>
          <a:solidFill>
            <a:srgbClr val="CCFFCC"/>
          </a:solidFill>
          <a:ln w="12700" algn="ctr">
            <a:solidFill>
              <a:schemeClr val="tx1"/>
            </a:solidFill>
            <a:miter lim="800000"/>
            <a:headEnd/>
            <a:tailEnd/>
          </a:ln>
          <a:effectLst/>
        </p:spPr>
        <p:txBody>
          <a:bodyPr lIns="92075" tIns="0" rIns="92075" bIns="0" anchor="ctr">
            <a:spAutoFit/>
          </a:bodyPr>
          <a:lstStyle/>
          <a:p>
            <a:endParaRPr lang="en-US" dirty="0"/>
          </a:p>
        </p:txBody>
      </p:sp>
      <p:sp>
        <p:nvSpPr>
          <p:cNvPr id="283653" name="Oval 5"/>
          <p:cNvSpPr>
            <a:spLocks noChangeArrowheads="1"/>
          </p:cNvSpPr>
          <p:nvPr/>
        </p:nvSpPr>
        <p:spPr bwMode="auto">
          <a:xfrm>
            <a:off x="1143000" y="1600200"/>
            <a:ext cx="252413" cy="228600"/>
          </a:xfrm>
          <a:prstGeom prst="ellipse">
            <a:avLst/>
          </a:prstGeom>
          <a:solidFill>
            <a:srgbClr val="99CCFF"/>
          </a:solidFill>
          <a:ln w="12700" algn="ctr">
            <a:solidFill>
              <a:schemeClr val="tx1"/>
            </a:solidFill>
            <a:round/>
            <a:headEnd/>
            <a:tailEnd/>
          </a:ln>
          <a:effectLst/>
        </p:spPr>
        <p:txBody>
          <a:bodyPr lIns="92075" tIns="0" rIns="92075" bIns="0" anchor="ctr">
            <a:spAutoFit/>
          </a:bodyPr>
          <a:lstStyle/>
          <a:p>
            <a:r>
              <a:rPr lang="en-US" sz="1000" dirty="0"/>
              <a:t>1</a:t>
            </a:r>
          </a:p>
        </p:txBody>
      </p:sp>
      <p:sp>
        <p:nvSpPr>
          <p:cNvPr id="283654" name="Text Box 6"/>
          <p:cNvSpPr txBox="1">
            <a:spLocks noChangeArrowheads="1"/>
          </p:cNvSpPr>
          <p:nvPr/>
        </p:nvSpPr>
        <p:spPr bwMode="auto">
          <a:xfrm>
            <a:off x="6324600" y="1511300"/>
            <a:ext cx="1066800" cy="850900"/>
          </a:xfrm>
          <a:prstGeom prst="rect">
            <a:avLst/>
          </a:prstGeom>
          <a:solidFill>
            <a:srgbClr val="FFFFCC"/>
          </a:solidFill>
          <a:ln w="12700" algn="ctr">
            <a:solidFill>
              <a:schemeClr val="tx1"/>
            </a:solidFill>
            <a:miter lim="800000"/>
            <a:headEnd/>
            <a:tailEnd/>
          </a:ln>
          <a:effectLst/>
        </p:spPr>
        <p:txBody>
          <a:bodyPr lIns="92075" tIns="0" rIns="92075" bIns="0">
            <a:spAutoFit/>
          </a:bodyPr>
          <a:lstStyle/>
          <a:p>
            <a:endParaRPr lang="en-US" sz="1000" dirty="0">
              <a:latin typeface="Tahoma" pitchFamily="34" charset="0"/>
            </a:endParaRPr>
          </a:p>
          <a:p>
            <a:pPr>
              <a:lnSpc>
                <a:spcPct val="150000"/>
              </a:lnSpc>
            </a:pPr>
            <a:endParaRPr lang="en-US" sz="1000" dirty="0">
              <a:latin typeface="Tahoma" pitchFamily="34" charset="0"/>
            </a:endParaRPr>
          </a:p>
          <a:p>
            <a:r>
              <a:rPr lang="en-US" sz="1000" dirty="0">
                <a:latin typeface="Tahoma" pitchFamily="34" charset="0"/>
              </a:rPr>
              <a:t>Command Roll-Out</a:t>
            </a:r>
          </a:p>
          <a:p>
            <a:endParaRPr lang="en-US" sz="1000" dirty="0">
              <a:latin typeface="Tahoma" pitchFamily="34" charset="0"/>
            </a:endParaRPr>
          </a:p>
        </p:txBody>
      </p:sp>
      <p:sp>
        <p:nvSpPr>
          <p:cNvPr id="283655" name="Oval 7"/>
          <p:cNvSpPr>
            <a:spLocks noChangeArrowheads="1"/>
          </p:cNvSpPr>
          <p:nvPr/>
        </p:nvSpPr>
        <p:spPr bwMode="auto">
          <a:xfrm>
            <a:off x="6715125" y="1608138"/>
            <a:ext cx="295275" cy="228600"/>
          </a:xfrm>
          <a:prstGeom prst="ellipse">
            <a:avLst/>
          </a:prstGeom>
          <a:solidFill>
            <a:srgbClr val="99CCFF"/>
          </a:solidFill>
          <a:ln w="12700" algn="ctr">
            <a:solidFill>
              <a:schemeClr val="tx1"/>
            </a:solidFill>
            <a:round/>
            <a:headEnd/>
            <a:tailEnd/>
          </a:ln>
          <a:effectLst/>
        </p:spPr>
        <p:txBody>
          <a:bodyPr wrap="none" lIns="92075" tIns="0" rIns="92075" bIns="0" anchor="ctr">
            <a:spAutoFit/>
          </a:bodyPr>
          <a:lstStyle/>
          <a:p>
            <a:r>
              <a:rPr lang="en-US" sz="1000" dirty="0"/>
              <a:t>7</a:t>
            </a:r>
          </a:p>
        </p:txBody>
      </p:sp>
      <p:sp>
        <p:nvSpPr>
          <p:cNvPr id="283656" name="Text Box 8"/>
          <p:cNvSpPr txBox="1">
            <a:spLocks noChangeArrowheads="1"/>
          </p:cNvSpPr>
          <p:nvPr/>
        </p:nvSpPr>
        <p:spPr bwMode="auto">
          <a:xfrm>
            <a:off x="3886200" y="1498600"/>
            <a:ext cx="1066800" cy="850900"/>
          </a:xfrm>
          <a:prstGeom prst="rect">
            <a:avLst/>
          </a:prstGeom>
          <a:solidFill>
            <a:srgbClr val="FFFFCC"/>
          </a:solidFill>
          <a:ln w="12700" algn="ctr">
            <a:solidFill>
              <a:schemeClr val="tx1"/>
            </a:solidFill>
            <a:miter lim="800000"/>
            <a:headEnd/>
            <a:tailEnd/>
          </a:ln>
          <a:effectLst/>
        </p:spPr>
        <p:txBody>
          <a:bodyPr lIns="92075" tIns="0" rIns="92075" bIns="0">
            <a:spAutoFit/>
          </a:bodyPr>
          <a:lstStyle/>
          <a:p>
            <a:endParaRPr lang="en-US" sz="1000" dirty="0">
              <a:latin typeface="Tahoma" pitchFamily="34" charset="0"/>
            </a:endParaRPr>
          </a:p>
          <a:p>
            <a:pPr>
              <a:lnSpc>
                <a:spcPct val="150000"/>
              </a:lnSpc>
            </a:pPr>
            <a:endParaRPr lang="en-US" sz="1000" dirty="0">
              <a:latin typeface="Tahoma" pitchFamily="34" charset="0"/>
            </a:endParaRPr>
          </a:p>
          <a:p>
            <a:r>
              <a:rPr lang="en-US" sz="1000" dirty="0">
                <a:latin typeface="Tahoma" pitchFamily="34" charset="0"/>
              </a:rPr>
              <a:t>Cost Mgmt Training 101</a:t>
            </a:r>
          </a:p>
          <a:p>
            <a:endParaRPr lang="en-US" sz="1000" dirty="0">
              <a:latin typeface="Tahoma" pitchFamily="34" charset="0"/>
            </a:endParaRPr>
          </a:p>
        </p:txBody>
      </p:sp>
      <p:sp>
        <p:nvSpPr>
          <p:cNvPr id="283657" name="Oval 9"/>
          <p:cNvSpPr>
            <a:spLocks noChangeArrowheads="1"/>
          </p:cNvSpPr>
          <p:nvPr/>
        </p:nvSpPr>
        <p:spPr bwMode="auto">
          <a:xfrm>
            <a:off x="4276725" y="1595438"/>
            <a:ext cx="295275" cy="228600"/>
          </a:xfrm>
          <a:prstGeom prst="ellipse">
            <a:avLst/>
          </a:prstGeom>
          <a:solidFill>
            <a:srgbClr val="99CCFF"/>
          </a:solidFill>
          <a:ln w="12700" algn="ctr">
            <a:solidFill>
              <a:schemeClr val="tx1"/>
            </a:solidFill>
            <a:round/>
            <a:headEnd/>
            <a:tailEnd/>
          </a:ln>
          <a:effectLst/>
        </p:spPr>
        <p:txBody>
          <a:bodyPr wrap="none" lIns="92075" tIns="0" rIns="92075" bIns="0" anchor="ctr">
            <a:spAutoFit/>
          </a:bodyPr>
          <a:lstStyle/>
          <a:p>
            <a:r>
              <a:rPr lang="en-US" sz="1000" dirty="0"/>
              <a:t>6</a:t>
            </a:r>
          </a:p>
        </p:txBody>
      </p:sp>
      <p:sp>
        <p:nvSpPr>
          <p:cNvPr id="283658" name="Rectangle 10"/>
          <p:cNvSpPr>
            <a:spLocks noChangeArrowheads="1"/>
          </p:cNvSpPr>
          <p:nvPr/>
        </p:nvSpPr>
        <p:spPr bwMode="auto">
          <a:xfrm>
            <a:off x="5867400" y="2743200"/>
            <a:ext cx="2362200" cy="4038600"/>
          </a:xfrm>
          <a:prstGeom prst="rect">
            <a:avLst/>
          </a:prstGeom>
          <a:solidFill>
            <a:srgbClr val="FFFFCC"/>
          </a:solidFill>
          <a:ln w="12700" algn="ctr">
            <a:solidFill>
              <a:srgbClr val="FFFFCC"/>
            </a:solidFill>
            <a:miter lim="800000"/>
            <a:headEnd/>
            <a:tailEnd/>
          </a:ln>
          <a:effectLst/>
        </p:spPr>
        <p:txBody>
          <a:bodyPr lIns="92075" tIns="0" rIns="92075" bIns="0" anchor="ctr">
            <a:spAutoFit/>
          </a:bodyPr>
          <a:lstStyle/>
          <a:p>
            <a:endParaRPr lang="en-US" dirty="0"/>
          </a:p>
        </p:txBody>
      </p:sp>
      <p:sp>
        <p:nvSpPr>
          <p:cNvPr id="283659" name="Text Box 11"/>
          <p:cNvSpPr txBox="1">
            <a:spLocks noChangeArrowheads="1"/>
          </p:cNvSpPr>
          <p:nvPr/>
        </p:nvSpPr>
        <p:spPr bwMode="auto">
          <a:xfrm>
            <a:off x="5988050" y="2806700"/>
            <a:ext cx="2241550" cy="2435225"/>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Inputs:</a:t>
            </a:r>
            <a:endParaRPr lang="en-US" sz="1400" b="0" dirty="0">
              <a:latin typeface="Tahoma" pitchFamily="34" charset="0"/>
            </a:endParaRPr>
          </a:p>
          <a:p>
            <a:pPr marL="228600" indent="-228600" algn="l">
              <a:buFontTx/>
              <a:buChar char="•"/>
            </a:pPr>
            <a:r>
              <a:rPr lang="el-GR" sz="1400" b="0">
                <a:latin typeface="Tahoma" pitchFamily="34" charset="0"/>
              </a:rPr>
              <a:t>Δ</a:t>
            </a:r>
            <a:r>
              <a:rPr lang="en-US" sz="1400" b="0" dirty="0">
                <a:latin typeface="Tahoma" pitchFamily="34" charset="0"/>
              </a:rPr>
              <a:t>/Create CC Structures &amp; Attributes</a:t>
            </a:r>
          </a:p>
          <a:p>
            <a:pPr marL="228600" indent="-228600" algn="l">
              <a:buFontTx/>
              <a:buChar char="•"/>
            </a:pPr>
            <a:r>
              <a:rPr lang="el-GR" sz="1400" b="0">
                <a:latin typeface="Tahoma" pitchFamily="34" charset="0"/>
              </a:rPr>
              <a:t>Δ</a:t>
            </a:r>
            <a:r>
              <a:rPr lang="en-US" sz="1400" b="0" dirty="0">
                <a:latin typeface="Tahoma" pitchFamily="34" charset="0"/>
              </a:rPr>
              <a:t>/Create Products &amp; Attributes</a:t>
            </a:r>
          </a:p>
          <a:p>
            <a:pPr marL="228600" indent="-228600" algn="l">
              <a:buFontTx/>
              <a:buChar char="•"/>
            </a:pPr>
            <a:r>
              <a:rPr lang="en-US" sz="1400" b="0" dirty="0">
                <a:latin typeface="Tahoma" pitchFamily="34" charset="0"/>
              </a:rPr>
              <a:t>Non-Fin Metric Systems Implemented</a:t>
            </a:r>
          </a:p>
          <a:p>
            <a:pPr marL="228600" indent="-228600" algn="l">
              <a:buFontTx/>
              <a:buChar char="•"/>
            </a:pPr>
            <a:endParaRPr lang="en-US" sz="1400" b="0" dirty="0">
              <a:latin typeface="Tahoma" pitchFamily="34" charset="0"/>
            </a:endParaRPr>
          </a:p>
          <a:p>
            <a:pPr marL="228600" indent="-228600" algn="l">
              <a:buFontTx/>
              <a:buChar char="•"/>
            </a:pPr>
            <a:endParaRPr lang="en-US" sz="1400" b="0" dirty="0">
              <a:latin typeface="Tahoma" pitchFamily="34" charset="0"/>
            </a:endParaRP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3660" name="Text Box 12"/>
          <p:cNvSpPr txBox="1">
            <a:spLocks noChangeArrowheads="1"/>
          </p:cNvSpPr>
          <p:nvPr/>
        </p:nvSpPr>
        <p:spPr bwMode="auto">
          <a:xfrm>
            <a:off x="5988050" y="4648200"/>
            <a:ext cx="1784350" cy="2009775"/>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Outputs:</a:t>
            </a:r>
          </a:p>
          <a:p>
            <a:pPr marL="228600" indent="-228600" algn="l">
              <a:buFontTx/>
              <a:buChar char="•"/>
            </a:pPr>
            <a:r>
              <a:rPr lang="en-US" sz="1400" b="0" dirty="0">
                <a:latin typeface="Tahoma" pitchFamily="34" charset="0"/>
              </a:rPr>
              <a:t>CCs &amp; Hierarchy</a:t>
            </a:r>
          </a:p>
          <a:p>
            <a:pPr marL="228600" indent="-228600" algn="l">
              <a:buFontTx/>
              <a:buChar char="•"/>
            </a:pPr>
            <a:r>
              <a:rPr lang="en-US" sz="1400" b="0" dirty="0">
                <a:latin typeface="Tahoma" pitchFamily="34" charset="0"/>
              </a:rPr>
              <a:t>Internal Orders</a:t>
            </a:r>
          </a:p>
          <a:p>
            <a:pPr marL="228600" indent="-228600" algn="l">
              <a:buFontTx/>
              <a:buChar char="•"/>
            </a:pPr>
            <a:r>
              <a:rPr lang="en-US" sz="1400" b="0" dirty="0">
                <a:latin typeface="Tahoma" pitchFamily="34" charset="0"/>
              </a:rPr>
              <a:t>WBS Elements</a:t>
            </a:r>
          </a:p>
          <a:p>
            <a:pPr marL="228600" indent="-228600" algn="l">
              <a:buFontTx/>
              <a:buChar char="•"/>
            </a:pPr>
            <a:r>
              <a:rPr lang="en-US" sz="1400" b="0" dirty="0">
                <a:latin typeface="Tahoma" pitchFamily="34" charset="0"/>
              </a:rPr>
              <a:t>Cost Allocations &amp; Assignments </a:t>
            </a:r>
          </a:p>
          <a:p>
            <a:pPr marL="228600" indent="-228600" algn="l">
              <a:buFontTx/>
              <a:buChar char="•"/>
            </a:pPr>
            <a:r>
              <a:rPr lang="en-US" sz="1400" b="0" dirty="0">
                <a:latin typeface="Tahoma" pitchFamily="34" charset="0"/>
              </a:rPr>
              <a:t>Reports</a:t>
            </a: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3661" name="Oval 13"/>
          <p:cNvSpPr>
            <a:spLocks noChangeArrowheads="1"/>
          </p:cNvSpPr>
          <p:nvPr/>
        </p:nvSpPr>
        <p:spPr bwMode="auto">
          <a:xfrm>
            <a:off x="1881188" y="1604963"/>
            <a:ext cx="252412" cy="228600"/>
          </a:xfrm>
          <a:prstGeom prst="ellipse">
            <a:avLst/>
          </a:prstGeom>
          <a:solidFill>
            <a:srgbClr val="99CCFF"/>
          </a:solidFill>
          <a:ln w="12700" algn="ctr">
            <a:solidFill>
              <a:schemeClr val="tx1"/>
            </a:solidFill>
            <a:round/>
            <a:headEnd/>
            <a:tailEnd/>
          </a:ln>
          <a:effectLst/>
        </p:spPr>
        <p:txBody>
          <a:bodyPr lIns="92075" tIns="0" rIns="92075" bIns="0" anchor="ctr">
            <a:spAutoFit/>
          </a:bodyPr>
          <a:lstStyle/>
          <a:p>
            <a:r>
              <a:rPr lang="en-US" sz="1000" dirty="0"/>
              <a:t>6</a:t>
            </a:r>
          </a:p>
        </p:txBody>
      </p:sp>
      <p:sp>
        <p:nvSpPr>
          <p:cNvPr id="283662" name="Text Box 14"/>
          <p:cNvSpPr txBox="1">
            <a:spLocks noChangeArrowheads="1"/>
          </p:cNvSpPr>
          <p:nvPr/>
        </p:nvSpPr>
        <p:spPr bwMode="auto">
          <a:xfrm>
            <a:off x="381000" y="1600200"/>
            <a:ext cx="1423988" cy="560388"/>
          </a:xfrm>
          <a:prstGeom prst="rect">
            <a:avLst/>
          </a:prstGeom>
          <a:noFill/>
          <a:ln w="9525" algn="ctr">
            <a:noFill/>
            <a:miter lim="800000"/>
            <a:headEnd/>
            <a:tailEnd/>
          </a:ln>
          <a:effectLst/>
        </p:spPr>
        <p:txBody>
          <a:bodyPr wrap="none">
            <a:spAutoFit/>
          </a:bodyPr>
          <a:lstStyle/>
          <a:p>
            <a:pPr algn="l">
              <a:spcBef>
                <a:spcPct val="20000"/>
              </a:spcBef>
              <a:buClrTx/>
            </a:pPr>
            <a:r>
              <a:rPr lang="en-US" sz="1400" dirty="0"/>
              <a:t>Steps            to</a:t>
            </a:r>
          </a:p>
          <a:p>
            <a:pPr algn="l">
              <a:spcBef>
                <a:spcPct val="20000"/>
              </a:spcBef>
              <a:buClrTx/>
            </a:pPr>
            <a:r>
              <a:rPr lang="en-US" sz="1400" dirty="0"/>
              <a:t>      Completed</a:t>
            </a:r>
          </a:p>
        </p:txBody>
      </p:sp>
      <p:sp>
        <p:nvSpPr>
          <p:cNvPr id="283663" name="Line 15"/>
          <p:cNvSpPr>
            <a:spLocks noChangeShapeType="1"/>
          </p:cNvSpPr>
          <p:nvPr/>
        </p:nvSpPr>
        <p:spPr bwMode="auto">
          <a:xfrm>
            <a:off x="4953000" y="1905000"/>
            <a:ext cx="1371600" cy="0"/>
          </a:xfrm>
          <a:prstGeom prst="line">
            <a:avLst/>
          </a:prstGeom>
          <a:noFill/>
          <a:ln w="9525">
            <a:solidFill>
              <a:schemeClr val="tx1"/>
            </a:solidFill>
            <a:round/>
            <a:headEnd/>
            <a:tailEnd type="triangle" w="med" len="med"/>
          </a:ln>
          <a:effectLst/>
        </p:spPr>
        <p:txBody>
          <a:bodyPr/>
          <a:lstStyle/>
          <a:p>
            <a:endParaRPr lang="en-US" dirty="0"/>
          </a:p>
        </p:txBody>
      </p:sp>
      <p:sp>
        <p:nvSpPr>
          <p:cNvPr id="283664" name="Rectangle 16"/>
          <p:cNvSpPr>
            <a:spLocks noChangeArrowheads="1"/>
          </p:cNvSpPr>
          <p:nvPr/>
        </p:nvSpPr>
        <p:spPr bwMode="auto">
          <a:xfrm>
            <a:off x="2971800" y="2743200"/>
            <a:ext cx="2667000" cy="4038600"/>
          </a:xfrm>
          <a:prstGeom prst="rect">
            <a:avLst/>
          </a:prstGeom>
          <a:solidFill>
            <a:srgbClr val="FFFFCC"/>
          </a:solidFill>
          <a:ln w="12700" algn="ctr">
            <a:solidFill>
              <a:srgbClr val="FFFFCC"/>
            </a:solidFill>
            <a:miter lim="800000"/>
            <a:headEnd/>
            <a:tailEnd/>
          </a:ln>
          <a:effectLst/>
        </p:spPr>
        <p:txBody>
          <a:bodyPr lIns="92075" tIns="0" rIns="92075" bIns="0" anchor="ctr">
            <a:spAutoFit/>
          </a:bodyPr>
          <a:lstStyle/>
          <a:p>
            <a:endParaRPr lang="en-US" dirty="0"/>
          </a:p>
        </p:txBody>
      </p:sp>
      <p:sp>
        <p:nvSpPr>
          <p:cNvPr id="283665" name="Text Box 17"/>
          <p:cNvSpPr txBox="1">
            <a:spLocks noChangeArrowheads="1"/>
          </p:cNvSpPr>
          <p:nvPr/>
        </p:nvSpPr>
        <p:spPr bwMode="auto">
          <a:xfrm>
            <a:off x="3048000" y="2819400"/>
            <a:ext cx="2590800" cy="2677656"/>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Course Info:</a:t>
            </a:r>
          </a:p>
          <a:p>
            <a:pPr marL="228600" indent="-228600" algn="l">
              <a:buFontTx/>
              <a:buChar char="•"/>
            </a:pPr>
            <a:r>
              <a:rPr lang="en-US" sz="1400" b="0" dirty="0">
                <a:latin typeface="Tahoma" pitchFamily="34" charset="0"/>
              </a:rPr>
              <a:t>Approx. 12 hrs</a:t>
            </a:r>
          </a:p>
          <a:p>
            <a:pPr marL="228600" indent="-228600" algn="l">
              <a:buFontTx/>
              <a:buChar char="•"/>
            </a:pPr>
            <a:r>
              <a:rPr lang="en-US" sz="1400" b="0" dirty="0">
                <a:latin typeface="Tahoma" pitchFamily="34" charset="0"/>
              </a:rPr>
              <a:t>Focus on Cost Management principles and how </a:t>
            </a:r>
            <a:r>
              <a:rPr lang="en-US" sz="1400" b="0" dirty="0" smtClean="0">
                <a:latin typeface="Tahoma" pitchFamily="34" charset="0"/>
              </a:rPr>
              <a:t>to's </a:t>
            </a:r>
            <a:r>
              <a:rPr lang="en-US" sz="1400" b="0" dirty="0">
                <a:latin typeface="Tahoma" pitchFamily="34" charset="0"/>
              </a:rPr>
              <a:t>in GFEBS</a:t>
            </a:r>
          </a:p>
          <a:p>
            <a:pPr marL="228600" indent="-228600" algn="l">
              <a:buFontTx/>
              <a:buChar char="•"/>
            </a:pPr>
            <a:r>
              <a:rPr lang="en-US" sz="1400" b="0" dirty="0">
                <a:latin typeface="Tahoma" pitchFamily="34" charset="0"/>
              </a:rPr>
              <a:t>Resource &amp; Operational/Business Mgrs. </a:t>
            </a:r>
          </a:p>
          <a:p>
            <a:pPr marL="228600" indent="-228600" algn="l">
              <a:buFontTx/>
              <a:buChar char="•"/>
            </a:pPr>
            <a:r>
              <a:rPr lang="en-US" sz="1400" b="0" dirty="0">
                <a:latin typeface="Tahoma" pitchFamily="34" charset="0"/>
              </a:rPr>
              <a:t>Approx. 50 per class</a:t>
            </a:r>
          </a:p>
          <a:p>
            <a:pPr marL="228600" indent="-228600" algn="l">
              <a:buFontTx/>
              <a:buChar char="•"/>
            </a:pPr>
            <a:endParaRPr lang="en-US" sz="1400" b="0" dirty="0">
              <a:latin typeface="Tahoma" pitchFamily="34" charset="0"/>
            </a:endParaRPr>
          </a:p>
          <a:p>
            <a:pPr marL="228600" indent="-228600" algn="l">
              <a:buFontTx/>
              <a:buChar char="•"/>
            </a:pPr>
            <a:endParaRPr lang="en-US" sz="1400" b="0" dirty="0">
              <a:latin typeface="Tahoma" pitchFamily="34" charset="0"/>
            </a:endParaRPr>
          </a:p>
          <a:p>
            <a:pPr marL="228600" indent="-228600" algn="l"/>
            <a:endParaRPr lang="en-US" sz="1600" dirty="0">
              <a:latin typeface="Tahoma" pitchFamily="34" charset="0"/>
            </a:endParaRPr>
          </a:p>
          <a:p>
            <a:pPr marL="228600" indent="-228600" algn="l"/>
            <a:endParaRPr lang="en-US" sz="1600" dirty="0">
              <a:latin typeface="Tahoma" pitchFamily="34" charset="0"/>
            </a:endParaRPr>
          </a:p>
        </p:txBody>
      </p:sp>
      <p:sp>
        <p:nvSpPr>
          <p:cNvPr id="283666" name="Text Box 18"/>
          <p:cNvSpPr txBox="1">
            <a:spLocks noChangeArrowheads="1"/>
          </p:cNvSpPr>
          <p:nvPr/>
        </p:nvSpPr>
        <p:spPr bwMode="auto">
          <a:xfrm>
            <a:off x="3084513" y="4679950"/>
            <a:ext cx="2554287" cy="2431435"/>
          </a:xfrm>
          <a:prstGeom prst="rect">
            <a:avLst/>
          </a:prstGeom>
          <a:noFill/>
          <a:ln w="12700" algn="ctr">
            <a:noFill/>
            <a:miter lim="800000"/>
            <a:headEnd/>
            <a:tailEnd/>
          </a:ln>
          <a:effectLst/>
        </p:spPr>
        <p:txBody>
          <a:bodyPr lIns="92075" tIns="0" rIns="92075" bIns="0">
            <a:spAutoFit/>
          </a:bodyPr>
          <a:lstStyle/>
          <a:p>
            <a:pPr marL="228600" indent="-228600" algn="l"/>
            <a:r>
              <a:rPr lang="en-US" sz="1600" dirty="0">
                <a:latin typeface="Tahoma" pitchFamily="34" charset="0"/>
              </a:rPr>
              <a:t>Learning Objectives:</a:t>
            </a:r>
            <a:endParaRPr lang="en-US" sz="1400" b="0" dirty="0">
              <a:latin typeface="Tahoma" pitchFamily="34" charset="0"/>
            </a:endParaRPr>
          </a:p>
          <a:p>
            <a:pPr marL="228600" indent="-228600" algn="l">
              <a:buFontTx/>
              <a:buChar char="•"/>
            </a:pPr>
            <a:r>
              <a:rPr lang="en-US" sz="1400" b="0" dirty="0">
                <a:latin typeface="Tahoma" pitchFamily="34" charset="0"/>
              </a:rPr>
              <a:t>Budget </a:t>
            </a:r>
            <a:r>
              <a:rPr lang="en-US" sz="1400" b="0" dirty="0" smtClean="0">
                <a:latin typeface="Tahoma" pitchFamily="34" charset="0"/>
              </a:rPr>
              <a:t>vs. </a:t>
            </a:r>
            <a:r>
              <a:rPr lang="en-US" sz="1400" b="0" dirty="0">
                <a:latin typeface="Tahoma" pitchFamily="34" charset="0"/>
              </a:rPr>
              <a:t>Costs</a:t>
            </a:r>
          </a:p>
          <a:p>
            <a:pPr marL="228600" indent="-228600" algn="l">
              <a:buFontTx/>
              <a:buChar char="•"/>
            </a:pPr>
            <a:r>
              <a:rPr lang="en-US" sz="1400" b="0" dirty="0">
                <a:latin typeface="Tahoma" pitchFamily="34" charset="0"/>
              </a:rPr>
              <a:t>Cost terms/Definition</a:t>
            </a:r>
          </a:p>
          <a:p>
            <a:pPr marL="228600" indent="-228600" algn="l">
              <a:buFontTx/>
              <a:buChar char="•"/>
            </a:pPr>
            <a:r>
              <a:rPr lang="en-US" sz="1400" b="0" dirty="0">
                <a:latin typeface="Tahoma" pitchFamily="34" charset="0"/>
              </a:rPr>
              <a:t>Defining CM master data structures and uses (replaces APCs)</a:t>
            </a:r>
          </a:p>
          <a:p>
            <a:pPr marL="228600" indent="-228600" algn="l">
              <a:buFontTx/>
              <a:buChar char="•"/>
            </a:pPr>
            <a:r>
              <a:rPr lang="en-US" sz="1400" b="0" dirty="0">
                <a:latin typeface="Tahoma" pitchFamily="34" charset="0"/>
              </a:rPr>
              <a:t>Different Reporting Capabilities</a:t>
            </a:r>
          </a:p>
          <a:p>
            <a:pPr marL="228600" indent="-228600" algn="l">
              <a:buFontTx/>
              <a:buChar char="•"/>
            </a:pPr>
            <a:r>
              <a:rPr lang="en-US" sz="1400" b="0" dirty="0">
                <a:latin typeface="Tahoma" pitchFamily="34" charset="0"/>
              </a:rPr>
              <a:t>PASS THE EXAM!</a:t>
            </a:r>
          </a:p>
          <a:p>
            <a:pPr marL="228600" indent="-228600" algn="l">
              <a:buFontTx/>
              <a:buChar char="•"/>
            </a:pPr>
            <a:endParaRPr lang="en-US" sz="1400" b="0" dirty="0">
              <a:latin typeface="Tahoma" pitchFamily="34" charset="0"/>
            </a:endParaRPr>
          </a:p>
          <a:p>
            <a:pPr marL="228600" indent="-228600" algn="l"/>
            <a:endParaRPr lang="en-US" sz="1600" dirty="0">
              <a:latin typeface="Tahoma" pitchFamily="34" charset="0"/>
            </a:endParaRPr>
          </a:p>
        </p:txBody>
      </p:sp>
      <p:sp>
        <p:nvSpPr>
          <p:cNvPr id="283667" name="AutoShape 19"/>
          <p:cNvSpPr>
            <a:spLocks noChangeArrowheads="1"/>
          </p:cNvSpPr>
          <p:nvPr/>
        </p:nvSpPr>
        <p:spPr bwMode="auto">
          <a:xfrm>
            <a:off x="0" y="2819400"/>
            <a:ext cx="2362200" cy="2362200"/>
          </a:xfrm>
          <a:prstGeom prst="star16">
            <a:avLst>
              <a:gd name="adj" fmla="val 37500"/>
            </a:avLst>
          </a:prstGeom>
          <a:solidFill>
            <a:srgbClr val="FFCC99"/>
          </a:solidFill>
          <a:ln w="9525" algn="ctr">
            <a:solidFill>
              <a:schemeClr val="tx1"/>
            </a:solidFill>
            <a:miter lim="800000"/>
            <a:headEnd/>
            <a:tailEnd/>
          </a:ln>
          <a:effectLst/>
        </p:spPr>
        <p:txBody>
          <a:bodyPr wrap="none" anchor="ctr"/>
          <a:lstStyle/>
          <a:p>
            <a:endParaRPr lang="en-US" dirty="0"/>
          </a:p>
        </p:txBody>
      </p:sp>
      <p:sp>
        <p:nvSpPr>
          <p:cNvPr id="283668" name="Text Box 20"/>
          <p:cNvSpPr txBox="1">
            <a:spLocks noChangeArrowheads="1"/>
          </p:cNvSpPr>
          <p:nvPr/>
        </p:nvSpPr>
        <p:spPr bwMode="auto">
          <a:xfrm>
            <a:off x="457200" y="3429000"/>
            <a:ext cx="1447800" cy="1069975"/>
          </a:xfrm>
          <a:prstGeom prst="rect">
            <a:avLst/>
          </a:prstGeom>
          <a:noFill/>
          <a:ln w="9525" algn="ctr">
            <a:noFill/>
            <a:miter lim="800000"/>
            <a:headEnd/>
            <a:tailEnd/>
          </a:ln>
          <a:effectLst/>
        </p:spPr>
        <p:txBody>
          <a:bodyPr>
            <a:spAutoFit/>
          </a:bodyPr>
          <a:lstStyle/>
          <a:p>
            <a:pPr>
              <a:spcBef>
                <a:spcPct val="20000"/>
              </a:spcBef>
              <a:buClrTx/>
            </a:pPr>
            <a:r>
              <a:rPr lang="en-US" sz="1600" dirty="0"/>
              <a:t>Educate and Integrate Command Participants</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1600" y="1289050"/>
            <a:ext cx="8356600" cy="1987550"/>
            <a:chOff x="352" y="725"/>
            <a:chExt cx="5264" cy="1252"/>
          </a:xfrm>
        </p:grpSpPr>
        <p:sp>
          <p:nvSpPr>
            <p:cNvPr id="62474" name="Rectangle 3"/>
            <p:cNvSpPr>
              <a:spLocks noChangeArrowheads="1"/>
            </p:cNvSpPr>
            <p:nvPr/>
          </p:nvSpPr>
          <p:spPr bwMode="auto">
            <a:xfrm>
              <a:off x="352" y="725"/>
              <a:ext cx="5264" cy="523"/>
            </a:xfrm>
            <a:prstGeom prst="rect">
              <a:avLst/>
            </a:prstGeom>
            <a:noFill/>
            <a:ln w="9525">
              <a:noFill/>
              <a:miter lim="800000"/>
              <a:headEnd/>
              <a:tailEnd/>
            </a:ln>
          </p:spPr>
          <p:txBody>
            <a:bodyPr anchor="ctr"/>
            <a:lstStyle/>
            <a:p>
              <a:pPr algn="ctr"/>
              <a:r>
                <a:rPr lang="en-US" sz="4000" b="1">
                  <a:latin typeface="Arial" pitchFamily="34" charset="0"/>
                </a:rPr>
                <a:t>Question #1: Cost = Budget </a:t>
              </a:r>
            </a:p>
          </p:txBody>
        </p:sp>
        <p:sp>
          <p:nvSpPr>
            <p:cNvPr id="62475" name="Text Box 4"/>
            <p:cNvSpPr txBox="1">
              <a:spLocks noChangeArrowheads="1"/>
            </p:cNvSpPr>
            <p:nvPr/>
          </p:nvSpPr>
          <p:spPr bwMode="auto">
            <a:xfrm>
              <a:off x="1076" y="1227"/>
              <a:ext cx="1091" cy="750"/>
            </a:xfrm>
            <a:prstGeom prst="rect">
              <a:avLst/>
            </a:prstGeom>
            <a:noFill/>
            <a:ln w="9525" algn="ctr">
              <a:noFill/>
              <a:miter lim="800000"/>
              <a:headEnd/>
              <a:tailEnd/>
            </a:ln>
          </p:spPr>
          <p:txBody>
            <a:bodyPr wrap="none">
              <a:spAutoFit/>
            </a:bodyPr>
            <a:lstStyle/>
            <a:p>
              <a:pPr>
                <a:buSzPct val="120000"/>
                <a:buFontTx/>
                <a:buChar char="o"/>
              </a:pPr>
              <a:r>
                <a:rPr lang="en-US" sz="3600">
                  <a:solidFill>
                    <a:schemeClr val="tx2"/>
                  </a:solidFill>
                  <a:latin typeface="Arial" pitchFamily="34" charset="0"/>
                </a:rPr>
                <a:t> True</a:t>
              </a:r>
            </a:p>
            <a:p>
              <a:pPr>
                <a:buSzPct val="120000"/>
                <a:buFontTx/>
                <a:buChar char="o"/>
              </a:pPr>
              <a:r>
                <a:rPr lang="en-US" sz="3600">
                  <a:solidFill>
                    <a:schemeClr val="tx2"/>
                  </a:solidFill>
                  <a:latin typeface="Arial" pitchFamily="34" charset="0"/>
                </a:rPr>
                <a:t> False</a:t>
              </a:r>
            </a:p>
          </p:txBody>
        </p:sp>
      </p:grpSp>
      <p:sp>
        <p:nvSpPr>
          <p:cNvPr id="62467" name="Text Box 5"/>
          <p:cNvSpPr txBox="1">
            <a:spLocks noChangeArrowheads="1"/>
          </p:cNvSpPr>
          <p:nvPr/>
        </p:nvSpPr>
        <p:spPr bwMode="auto">
          <a:xfrm>
            <a:off x="1295400" y="2635250"/>
            <a:ext cx="542925" cy="641350"/>
          </a:xfrm>
          <a:prstGeom prst="rect">
            <a:avLst/>
          </a:prstGeom>
          <a:noFill/>
          <a:ln w="9525" algn="ctr">
            <a:noFill/>
            <a:miter lim="800000"/>
            <a:headEnd/>
            <a:tailEnd/>
          </a:ln>
        </p:spPr>
        <p:txBody>
          <a:bodyPr wrap="none">
            <a:spAutoFit/>
          </a:bodyPr>
          <a:lstStyle/>
          <a:p>
            <a:pPr algn="ctr"/>
            <a:r>
              <a:rPr lang="en-US" sz="3600">
                <a:solidFill>
                  <a:schemeClr val="tx2"/>
                </a:solidFill>
                <a:latin typeface="Arial" pitchFamily="34" charset="0"/>
                <a:sym typeface="Wingdings" pitchFamily="2" charset="2"/>
              </a:rPr>
              <a:t></a:t>
            </a:r>
          </a:p>
        </p:txBody>
      </p:sp>
      <p:sp>
        <p:nvSpPr>
          <p:cNvPr id="62468" name="Rectangle 7"/>
          <p:cNvSpPr>
            <a:spLocks noChangeArrowheads="1"/>
          </p:cNvSpPr>
          <p:nvPr/>
        </p:nvSpPr>
        <p:spPr bwMode="auto">
          <a:xfrm>
            <a:off x="482600" y="3498850"/>
            <a:ext cx="8356600" cy="830263"/>
          </a:xfrm>
          <a:prstGeom prst="rect">
            <a:avLst/>
          </a:prstGeom>
          <a:noFill/>
          <a:ln w="9525">
            <a:noFill/>
            <a:miter lim="800000"/>
            <a:headEnd/>
            <a:tailEnd/>
          </a:ln>
        </p:spPr>
        <p:txBody>
          <a:bodyPr anchor="ctr"/>
          <a:lstStyle/>
          <a:p>
            <a:pPr algn="ctr"/>
            <a:r>
              <a:rPr lang="en-US" sz="4000" b="1">
                <a:latin typeface="Arial" pitchFamily="34" charset="0"/>
              </a:rPr>
              <a:t>Question #2: Cost = Obligation </a:t>
            </a:r>
          </a:p>
        </p:txBody>
      </p:sp>
      <p:sp>
        <p:nvSpPr>
          <p:cNvPr id="62469" name="Text Box 8"/>
          <p:cNvSpPr txBox="1">
            <a:spLocks noChangeArrowheads="1"/>
          </p:cNvSpPr>
          <p:nvPr/>
        </p:nvSpPr>
        <p:spPr bwMode="auto">
          <a:xfrm>
            <a:off x="1295400" y="4295775"/>
            <a:ext cx="1731963" cy="1190625"/>
          </a:xfrm>
          <a:prstGeom prst="rect">
            <a:avLst/>
          </a:prstGeom>
          <a:noFill/>
          <a:ln w="9525" algn="ctr">
            <a:noFill/>
            <a:miter lim="800000"/>
            <a:headEnd/>
            <a:tailEnd/>
          </a:ln>
        </p:spPr>
        <p:txBody>
          <a:bodyPr wrap="none">
            <a:spAutoFit/>
          </a:bodyPr>
          <a:lstStyle/>
          <a:p>
            <a:pPr>
              <a:buSzPct val="120000"/>
              <a:buFontTx/>
              <a:buChar char="o"/>
            </a:pPr>
            <a:r>
              <a:rPr lang="en-US" sz="3600">
                <a:solidFill>
                  <a:schemeClr val="tx2"/>
                </a:solidFill>
                <a:latin typeface="Arial" pitchFamily="34" charset="0"/>
              </a:rPr>
              <a:t> True</a:t>
            </a:r>
          </a:p>
          <a:p>
            <a:pPr>
              <a:buSzPct val="120000"/>
              <a:buFontTx/>
              <a:buChar char="o"/>
            </a:pPr>
            <a:r>
              <a:rPr lang="en-US" sz="3600">
                <a:solidFill>
                  <a:schemeClr val="tx2"/>
                </a:solidFill>
                <a:latin typeface="Arial" pitchFamily="34" charset="0"/>
              </a:rPr>
              <a:t> False</a:t>
            </a:r>
          </a:p>
        </p:txBody>
      </p:sp>
      <p:sp>
        <p:nvSpPr>
          <p:cNvPr id="62470" name="Text Box 9"/>
          <p:cNvSpPr txBox="1">
            <a:spLocks noChangeArrowheads="1"/>
          </p:cNvSpPr>
          <p:nvPr/>
        </p:nvSpPr>
        <p:spPr bwMode="auto">
          <a:xfrm>
            <a:off x="1330325" y="4830763"/>
            <a:ext cx="542925" cy="641350"/>
          </a:xfrm>
          <a:prstGeom prst="rect">
            <a:avLst/>
          </a:prstGeom>
          <a:noFill/>
          <a:ln w="9525" algn="ctr">
            <a:noFill/>
            <a:miter lim="800000"/>
            <a:headEnd/>
            <a:tailEnd/>
          </a:ln>
        </p:spPr>
        <p:txBody>
          <a:bodyPr wrap="none">
            <a:spAutoFit/>
          </a:bodyPr>
          <a:lstStyle/>
          <a:p>
            <a:pPr algn="ctr"/>
            <a:r>
              <a:rPr lang="en-US" sz="3600">
                <a:solidFill>
                  <a:schemeClr val="tx2"/>
                </a:solidFill>
                <a:latin typeface="Arial" pitchFamily="34" charset="0"/>
                <a:sym typeface="Wingdings" pitchFamily="2" charset="2"/>
              </a:rPr>
              <a:t></a:t>
            </a:r>
          </a:p>
        </p:txBody>
      </p:sp>
      <p:sp>
        <p:nvSpPr>
          <p:cNvPr id="62471" name="Rectangle 2"/>
          <p:cNvSpPr>
            <a:spLocks noChangeArrowheads="1"/>
          </p:cNvSpPr>
          <p:nvPr/>
        </p:nvSpPr>
        <p:spPr bwMode="auto">
          <a:xfrm>
            <a:off x="1227138" y="228600"/>
            <a:ext cx="6697662" cy="914400"/>
          </a:xfrm>
          <a:prstGeom prst="rect">
            <a:avLst/>
          </a:prstGeom>
          <a:noFill/>
          <a:ln w="9525">
            <a:noFill/>
            <a:miter lim="800000"/>
            <a:headEnd/>
            <a:tailEnd/>
          </a:ln>
        </p:spPr>
        <p:txBody>
          <a:bodyPr tIns="0" bIns="0"/>
          <a:lstStyle/>
          <a:p>
            <a:pPr algn="ctr"/>
            <a:r>
              <a:rPr lang="en-US" sz="4000" b="1">
                <a:latin typeface="Arial" pitchFamily="34" charset="0"/>
              </a:rPr>
              <a:t>Quiz Answers</a:t>
            </a:r>
          </a:p>
        </p:txBody>
      </p:sp>
      <p:sp>
        <p:nvSpPr>
          <p:cNvPr id="14"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70</a:t>
            </a:fld>
            <a:endParaRPr lang="en-US" dirty="0"/>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28600" y="1981200"/>
            <a:ext cx="8229600" cy="830263"/>
          </a:xfrm>
          <a:prstGeom prst="rect">
            <a:avLst/>
          </a:prstGeom>
          <a:noFill/>
          <a:ln w="9525">
            <a:noFill/>
            <a:miter lim="800000"/>
            <a:headEnd/>
            <a:tailEnd/>
          </a:ln>
        </p:spPr>
        <p:txBody>
          <a:bodyPr anchor="ctr"/>
          <a:lstStyle/>
          <a:p>
            <a:r>
              <a:rPr lang="en-US" sz="2400" b="1">
                <a:latin typeface="Arial" pitchFamily="34" charset="0"/>
              </a:rPr>
              <a:t>Question #3: _______________ </a:t>
            </a:r>
            <a:r>
              <a:rPr lang="en-US" sz="2400">
                <a:latin typeface="Arial" pitchFamily="34" charset="0"/>
              </a:rPr>
              <a:t>provides ‘authority’ and control of the conversion activity in order to provide the agreed upon outputs of the agency (primarily input focused)</a:t>
            </a:r>
          </a:p>
        </p:txBody>
      </p:sp>
      <p:sp>
        <p:nvSpPr>
          <p:cNvPr id="63491" name="Rectangle 3"/>
          <p:cNvSpPr>
            <a:spLocks noChangeArrowheads="1"/>
          </p:cNvSpPr>
          <p:nvPr/>
        </p:nvSpPr>
        <p:spPr bwMode="auto">
          <a:xfrm>
            <a:off x="228600" y="4114800"/>
            <a:ext cx="8686800" cy="830263"/>
          </a:xfrm>
          <a:prstGeom prst="rect">
            <a:avLst/>
          </a:prstGeom>
          <a:noFill/>
          <a:ln w="9525">
            <a:noFill/>
            <a:miter lim="800000"/>
            <a:headEnd/>
            <a:tailEnd/>
          </a:ln>
        </p:spPr>
        <p:txBody>
          <a:bodyPr anchor="ctr"/>
          <a:lstStyle/>
          <a:p>
            <a:r>
              <a:rPr lang="en-US" sz="2400" b="1">
                <a:latin typeface="Arial" pitchFamily="34" charset="0"/>
              </a:rPr>
              <a:t>Question #4: ______________ </a:t>
            </a:r>
            <a:r>
              <a:rPr lang="en-US" sz="2400">
                <a:latin typeface="Arial" pitchFamily="34" charset="0"/>
              </a:rPr>
              <a:t>provides ‘efficiency and effectiveness’ and control of the conversion activity in order to provide the agreed upon outputs of the agency (primarily output focused)</a:t>
            </a:r>
            <a:br>
              <a:rPr lang="en-US" sz="2400">
                <a:latin typeface="Arial" pitchFamily="34" charset="0"/>
              </a:rPr>
            </a:br>
            <a:endParaRPr lang="en-US" sz="2400">
              <a:latin typeface="Arial" pitchFamily="34" charset="0"/>
            </a:endParaRPr>
          </a:p>
        </p:txBody>
      </p:sp>
      <p:sp>
        <p:nvSpPr>
          <p:cNvPr id="63492" name="Rectangle 2"/>
          <p:cNvSpPr>
            <a:spLocks noChangeArrowheads="1"/>
          </p:cNvSpPr>
          <p:nvPr/>
        </p:nvSpPr>
        <p:spPr bwMode="auto">
          <a:xfrm>
            <a:off x="1227138" y="228600"/>
            <a:ext cx="6697662" cy="914400"/>
          </a:xfrm>
          <a:prstGeom prst="rect">
            <a:avLst/>
          </a:prstGeom>
          <a:noFill/>
          <a:ln w="9525">
            <a:noFill/>
            <a:miter lim="800000"/>
            <a:headEnd/>
            <a:tailEnd/>
          </a:ln>
        </p:spPr>
        <p:txBody>
          <a:bodyPr tIns="0" bIns="0"/>
          <a:lstStyle/>
          <a:p>
            <a:pPr algn="ctr"/>
            <a:r>
              <a:rPr lang="en-US" sz="4000" b="1">
                <a:latin typeface="Arial" pitchFamily="34" charset="0"/>
              </a:rPr>
              <a:t>Quiz</a:t>
            </a:r>
          </a:p>
        </p:txBody>
      </p:sp>
      <p:sp>
        <p:nvSpPr>
          <p:cNvPr id="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71</a:t>
            </a:fld>
            <a:endParaRPr lang="en-US"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228600" y="1981200"/>
            <a:ext cx="8229600" cy="830263"/>
          </a:xfrm>
          <a:prstGeom prst="rect">
            <a:avLst/>
          </a:prstGeom>
          <a:noFill/>
          <a:ln w="9525">
            <a:noFill/>
            <a:miter lim="800000"/>
            <a:headEnd/>
            <a:tailEnd/>
          </a:ln>
        </p:spPr>
        <p:txBody>
          <a:bodyPr anchor="ctr"/>
          <a:lstStyle/>
          <a:p>
            <a:r>
              <a:rPr lang="en-US" sz="2400" b="1">
                <a:latin typeface="Arial" pitchFamily="34" charset="0"/>
              </a:rPr>
              <a:t>Question #3: ____</a:t>
            </a:r>
            <a:r>
              <a:rPr lang="en-US" sz="2400" b="1" u="sng">
                <a:latin typeface="Arial" pitchFamily="34" charset="0"/>
              </a:rPr>
              <a:t>Budget</a:t>
            </a:r>
            <a:r>
              <a:rPr lang="en-US" sz="2400" b="1">
                <a:latin typeface="Arial" pitchFamily="34" charset="0"/>
              </a:rPr>
              <a:t>______ </a:t>
            </a:r>
            <a:r>
              <a:rPr lang="en-US" sz="2400">
                <a:latin typeface="Arial" pitchFamily="34" charset="0"/>
              </a:rPr>
              <a:t>provides ‘authority’ and control of the conversion activity in order to provide the agreed upon outputs of the agency (primarily input focused)</a:t>
            </a:r>
          </a:p>
        </p:txBody>
      </p:sp>
      <p:sp>
        <p:nvSpPr>
          <p:cNvPr id="64515" name="Rectangle 3"/>
          <p:cNvSpPr>
            <a:spLocks noChangeArrowheads="1"/>
          </p:cNvSpPr>
          <p:nvPr/>
        </p:nvSpPr>
        <p:spPr bwMode="auto">
          <a:xfrm>
            <a:off x="228600" y="4114800"/>
            <a:ext cx="8686800" cy="830263"/>
          </a:xfrm>
          <a:prstGeom prst="rect">
            <a:avLst/>
          </a:prstGeom>
          <a:noFill/>
          <a:ln w="9525">
            <a:noFill/>
            <a:miter lim="800000"/>
            <a:headEnd/>
            <a:tailEnd/>
          </a:ln>
        </p:spPr>
        <p:txBody>
          <a:bodyPr anchor="ctr"/>
          <a:lstStyle/>
          <a:p>
            <a:r>
              <a:rPr lang="en-US" sz="2400" b="1">
                <a:latin typeface="Arial" pitchFamily="34" charset="0"/>
              </a:rPr>
              <a:t>Question #4: </a:t>
            </a:r>
            <a:r>
              <a:rPr lang="en-US" sz="2400" b="1" u="sng">
                <a:latin typeface="Arial" pitchFamily="34" charset="0"/>
              </a:rPr>
              <a:t>__Cost Management</a:t>
            </a:r>
            <a:r>
              <a:rPr lang="en-US" sz="2400" b="1">
                <a:latin typeface="Arial" pitchFamily="34" charset="0"/>
              </a:rPr>
              <a:t>_ </a:t>
            </a:r>
            <a:r>
              <a:rPr lang="en-US" sz="2400">
                <a:latin typeface="Arial" pitchFamily="34" charset="0"/>
              </a:rPr>
              <a:t>provides ‘efficiency and effectiveness’ and control of the conversion activity in order to provide the agreed upon outputs of the agency (primarily output focused)</a:t>
            </a:r>
            <a:br>
              <a:rPr lang="en-US" sz="2400">
                <a:latin typeface="Arial" pitchFamily="34" charset="0"/>
              </a:rPr>
            </a:br>
            <a:endParaRPr lang="en-US" sz="2400">
              <a:latin typeface="Arial" pitchFamily="34" charset="0"/>
            </a:endParaRPr>
          </a:p>
        </p:txBody>
      </p:sp>
      <p:sp>
        <p:nvSpPr>
          <p:cNvPr id="64516" name="Rectangle 2"/>
          <p:cNvSpPr>
            <a:spLocks noChangeArrowheads="1"/>
          </p:cNvSpPr>
          <p:nvPr/>
        </p:nvSpPr>
        <p:spPr bwMode="auto">
          <a:xfrm>
            <a:off x="1227138" y="228600"/>
            <a:ext cx="6697662" cy="914400"/>
          </a:xfrm>
          <a:prstGeom prst="rect">
            <a:avLst/>
          </a:prstGeom>
          <a:noFill/>
          <a:ln w="9525">
            <a:noFill/>
            <a:miter lim="800000"/>
            <a:headEnd/>
            <a:tailEnd/>
          </a:ln>
        </p:spPr>
        <p:txBody>
          <a:bodyPr tIns="0" bIns="0"/>
          <a:lstStyle/>
          <a:p>
            <a:pPr algn="ctr"/>
            <a:r>
              <a:rPr lang="en-US" sz="4000" b="1">
                <a:latin typeface="Arial" pitchFamily="34" charset="0"/>
              </a:rPr>
              <a:t>Quiz Answers</a:t>
            </a:r>
          </a:p>
        </p:txBody>
      </p:sp>
      <p:sp>
        <p:nvSpPr>
          <p:cNvPr id="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72</a:t>
            </a:fld>
            <a:endParaRPr lang="en-US" dirty="0"/>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bwMode="auto">
          <a:xfrm>
            <a:off x="1219200" y="228600"/>
            <a:ext cx="6705600" cy="6858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5:</a:t>
            </a:r>
            <a:br>
              <a:rPr lang="en-US" dirty="0" smtClean="0"/>
            </a:br>
            <a:r>
              <a:rPr lang="en-US" dirty="0" smtClean="0"/>
              <a:t> Cost Management</a:t>
            </a:r>
          </a:p>
        </p:txBody>
      </p:sp>
      <p:sp>
        <p:nvSpPr>
          <p:cNvPr id="66563" name="Rectangle 3"/>
          <p:cNvSpPr>
            <a:spLocks noGrp="1" noChangeArrowheads="1"/>
          </p:cNvSpPr>
          <p:nvPr>
            <p:ph type="body" idx="1"/>
          </p:nvPr>
        </p:nvSpPr>
        <p:spPr bwMode="auto">
          <a:xfrm>
            <a:off x="457200" y="1981200"/>
            <a:ext cx="8229600" cy="441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r>
              <a:rPr lang="en-US" b="1" smtClean="0"/>
              <a:t>Objective(s): </a:t>
            </a:r>
          </a:p>
          <a:p>
            <a:pPr eaLnBrk="1" hangingPunct="1"/>
            <a:r>
              <a:rPr lang="en-US" smtClean="0"/>
              <a:t>Understand the definition of Cost Management</a:t>
            </a:r>
          </a:p>
          <a:p>
            <a:pPr eaLnBrk="1" hangingPunct="1"/>
            <a:r>
              <a:rPr lang="en-US" smtClean="0"/>
              <a:t>Understand the key components of the Cost Management Process</a:t>
            </a:r>
          </a:p>
          <a:p>
            <a:pPr eaLnBrk="1" hangingPunct="1"/>
            <a:r>
              <a:rPr lang="en-US" smtClean="0"/>
              <a:t>Identify who is involved in performing Cost Management</a:t>
            </a:r>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73</a:t>
            </a:fld>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idx="1"/>
          </p:nvPr>
        </p:nvSpPr>
        <p:spPr bwMode="auto">
          <a:xfrm>
            <a:off x="688975" y="1647825"/>
            <a:ext cx="7740650" cy="452437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dirty="0" smtClean="0"/>
              <a:t>Cost Accounting / Management is New to Most of Army as a formalized process</a:t>
            </a:r>
          </a:p>
          <a:p>
            <a:pPr eaLnBrk="1" hangingPunct="1"/>
            <a:r>
              <a:rPr lang="en-US" dirty="0" smtClean="0"/>
              <a:t>Provides Financial and Managerial Information</a:t>
            </a:r>
          </a:p>
          <a:p>
            <a:pPr eaLnBrk="1" hangingPunct="1"/>
            <a:r>
              <a:rPr lang="en-US" dirty="0" smtClean="0"/>
              <a:t>Cuts Across financial and operational organizations</a:t>
            </a:r>
          </a:p>
          <a:p>
            <a:pPr eaLnBrk="1" hangingPunct="1"/>
            <a:r>
              <a:rPr lang="en-US" dirty="0" smtClean="0"/>
              <a:t>Is Driven by Information Needs of the </a:t>
            </a:r>
            <a:r>
              <a:rPr lang="en-US" u="sng" dirty="0" smtClean="0"/>
              <a:t>Operational Army</a:t>
            </a:r>
            <a:r>
              <a:rPr lang="en-US" dirty="0" smtClean="0"/>
              <a:t> not solely the Financial Community </a:t>
            </a:r>
          </a:p>
        </p:txBody>
      </p:sp>
      <p:sp>
        <p:nvSpPr>
          <p:cNvPr id="7" name="Title 6"/>
          <p:cNvSpPr>
            <a:spLocks noGrp="1"/>
          </p:cNvSpPr>
          <p:nvPr>
            <p:ph type="title"/>
          </p:nvPr>
        </p:nvSpPr>
        <p:spPr/>
        <p:txBody>
          <a:bodyPr/>
          <a:lstStyle/>
          <a:p>
            <a:r>
              <a:rPr lang="en-US" dirty="0" smtClean="0"/>
              <a:t>Cost Management is a New</a:t>
            </a:r>
            <a:r>
              <a:rPr lang="en-US" baseline="0" dirty="0" smtClean="0"/>
              <a:t> Process</a:t>
            </a:r>
            <a:endParaRPr lang="en-US" dirty="0"/>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762000" y="1371600"/>
            <a:ext cx="7924800" cy="2016125"/>
          </a:xfrm>
          <a:prstGeom prst="rect">
            <a:avLst/>
          </a:prstGeom>
          <a:noFill/>
          <a:ln w="9525" algn="ctr">
            <a:noFill/>
            <a:miter lim="800000"/>
            <a:headEnd/>
            <a:tailEnd/>
          </a:ln>
        </p:spPr>
        <p:txBody>
          <a:bodyPr>
            <a:spAutoFit/>
          </a:bodyPr>
          <a:lstStyle/>
          <a:p>
            <a:pPr>
              <a:lnSpc>
                <a:spcPct val="105000"/>
              </a:lnSpc>
            </a:pPr>
            <a:r>
              <a:rPr lang="en-US" sz="2000" b="1">
                <a:solidFill>
                  <a:schemeClr val="tx2"/>
                </a:solidFill>
                <a:latin typeface="Arial" pitchFamily="34" charset="0"/>
              </a:rPr>
              <a:t>Managing Business Operations </a:t>
            </a:r>
            <a:r>
              <a:rPr lang="en-US" sz="2000" b="1" i="1">
                <a:solidFill>
                  <a:srgbClr val="000099"/>
                </a:solidFill>
                <a:latin typeface="Arial" pitchFamily="34" charset="0"/>
              </a:rPr>
              <a:t>Efficiently</a:t>
            </a:r>
            <a:r>
              <a:rPr lang="en-US" sz="2000" b="1">
                <a:solidFill>
                  <a:schemeClr val="tx2"/>
                </a:solidFill>
                <a:latin typeface="Arial" pitchFamily="34" charset="0"/>
              </a:rPr>
              <a:t> &amp;</a:t>
            </a:r>
            <a:r>
              <a:rPr lang="en-US" sz="2000" b="1" i="1">
                <a:solidFill>
                  <a:srgbClr val="000099"/>
                </a:solidFill>
                <a:latin typeface="Arial" pitchFamily="34" charset="0"/>
              </a:rPr>
              <a:t> Effectively</a:t>
            </a:r>
            <a:r>
              <a:rPr lang="en-US" sz="2000" b="1">
                <a:solidFill>
                  <a:schemeClr val="tx2"/>
                </a:solidFill>
                <a:latin typeface="Arial" pitchFamily="34" charset="0"/>
              </a:rPr>
              <a:t> Through the Accurate Measurement &amp; Thorough </a:t>
            </a:r>
            <a:r>
              <a:rPr lang="en-US" sz="2000" b="1" i="1">
                <a:solidFill>
                  <a:srgbClr val="000099"/>
                </a:solidFill>
                <a:latin typeface="Arial" pitchFamily="34" charset="0"/>
              </a:rPr>
              <a:t>Understanding of the</a:t>
            </a:r>
            <a:r>
              <a:rPr lang="en-US" sz="2000" b="1">
                <a:solidFill>
                  <a:schemeClr val="tx2"/>
                </a:solidFill>
                <a:latin typeface="Arial" pitchFamily="34" charset="0"/>
              </a:rPr>
              <a:t> </a:t>
            </a:r>
            <a:r>
              <a:rPr lang="en-US" sz="2000" b="1" i="1">
                <a:solidFill>
                  <a:srgbClr val="000099"/>
                </a:solidFill>
                <a:latin typeface="Arial" pitchFamily="34" charset="0"/>
              </a:rPr>
              <a:t>"Full Cost"</a:t>
            </a:r>
            <a:r>
              <a:rPr lang="en-US" sz="2000" b="1">
                <a:solidFill>
                  <a:schemeClr val="tx2"/>
                </a:solidFill>
                <a:latin typeface="Arial" pitchFamily="34" charset="0"/>
              </a:rPr>
              <a:t> of an Organization's Business Processes, Products &amp; Services in Order to Provide the </a:t>
            </a:r>
            <a:r>
              <a:rPr lang="en-US" sz="2000" b="1" i="1">
                <a:solidFill>
                  <a:srgbClr val="000099"/>
                </a:solidFill>
                <a:latin typeface="Arial" pitchFamily="34" charset="0"/>
              </a:rPr>
              <a:t>Best Value</a:t>
            </a:r>
            <a:r>
              <a:rPr lang="en-US" sz="2000" b="1">
                <a:solidFill>
                  <a:schemeClr val="tx2"/>
                </a:solidFill>
                <a:latin typeface="Arial" pitchFamily="34" charset="0"/>
              </a:rPr>
              <a:t> to </a:t>
            </a:r>
            <a:r>
              <a:rPr lang="en-US" sz="2000" b="1" i="1">
                <a:solidFill>
                  <a:srgbClr val="000099"/>
                </a:solidFill>
                <a:latin typeface="Arial" pitchFamily="34" charset="0"/>
              </a:rPr>
              <a:t>Customers</a:t>
            </a:r>
            <a:r>
              <a:rPr lang="en-US" sz="2000" b="1">
                <a:solidFill>
                  <a:schemeClr val="tx2"/>
                </a:solidFill>
                <a:latin typeface="Arial" pitchFamily="34" charset="0"/>
              </a:rPr>
              <a:t>.</a:t>
            </a:r>
          </a:p>
          <a:p>
            <a:pPr>
              <a:lnSpc>
                <a:spcPct val="105000"/>
              </a:lnSpc>
            </a:pPr>
            <a:endParaRPr lang="en-US" sz="2000" b="1">
              <a:solidFill>
                <a:schemeClr val="tx2"/>
              </a:solidFill>
              <a:latin typeface="Arial" pitchFamily="34" charset="0"/>
            </a:endParaRPr>
          </a:p>
        </p:txBody>
      </p:sp>
      <p:sp>
        <p:nvSpPr>
          <p:cNvPr id="68611" name="Rectangle 3"/>
          <p:cNvSpPr>
            <a:spLocks noChangeArrowheads="1"/>
          </p:cNvSpPr>
          <p:nvPr/>
        </p:nvSpPr>
        <p:spPr bwMode="auto">
          <a:xfrm>
            <a:off x="1219200" y="228600"/>
            <a:ext cx="6705600" cy="914400"/>
          </a:xfrm>
          <a:prstGeom prst="rect">
            <a:avLst/>
          </a:prstGeom>
          <a:noFill/>
          <a:ln w="9525">
            <a:noFill/>
            <a:miter lim="800000"/>
            <a:headEnd/>
            <a:tailEnd/>
          </a:ln>
        </p:spPr>
        <p:txBody>
          <a:bodyPr tIns="0" bIns="0"/>
          <a:lstStyle/>
          <a:p>
            <a:pPr algn="ctr"/>
            <a:r>
              <a:rPr lang="en-US" sz="3600" b="1">
                <a:latin typeface="Arial" pitchFamily="34" charset="0"/>
              </a:rPr>
              <a:t>Cost Management</a:t>
            </a:r>
          </a:p>
        </p:txBody>
      </p:sp>
      <p:grpSp>
        <p:nvGrpSpPr>
          <p:cNvPr id="2" name="Group 4"/>
          <p:cNvGrpSpPr>
            <a:grpSpLocks/>
          </p:cNvGrpSpPr>
          <p:nvPr/>
        </p:nvGrpSpPr>
        <p:grpSpPr bwMode="auto">
          <a:xfrm>
            <a:off x="838200" y="3348038"/>
            <a:ext cx="7620000" cy="1376362"/>
            <a:chOff x="528" y="2109"/>
            <a:chExt cx="4800" cy="867"/>
          </a:xfrm>
        </p:grpSpPr>
        <p:sp>
          <p:nvSpPr>
            <p:cNvPr id="68617" name="Text Box 5"/>
            <p:cNvSpPr txBox="1">
              <a:spLocks noChangeArrowheads="1"/>
            </p:cNvSpPr>
            <p:nvPr/>
          </p:nvSpPr>
          <p:spPr bwMode="auto">
            <a:xfrm>
              <a:off x="528" y="2109"/>
              <a:ext cx="4800" cy="384"/>
            </a:xfrm>
            <a:prstGeom prst="rect">
              <a:avLst/>
            </a:prstGeom>
            <a:noFill/>
            <a:ln w="12700" algn="ctr">
              <a:noFill/>
              <a:miter lim="800000"/>
              <a:headEnd/>
              <a:tailEnd/>
            </a:ln>
          </p:spPr>
          <p:txBody>
            <a:bodyPr lIns="92075" tIns="0" rIns="92075" bIns="0">
              <a:spAutoFit/>
            </a:bodyPr>
            <a:lstStyle/>
            <a:p>
              <a:pPr>
                <a:buClr>
                  <a:schemeClr val="tx1"/>
                </a:buClr>
                <a:buFontTx/>
                <a:buChar char="•"/>
              </a:pPr>
              <a:r>
                <a:rPr lang="en-US" sz="2000">
                  <a:latin typeface="Arial" pitchFamily="34" charset="0"/>
                </a:rPr>
                <a:t> </a:t>
              </a:r>
              <a:r>
                <a:rPr lang="en-US" sz="2000" b="1" i="1">
                  <a:solidFill>
                    <a:schemeClr val="accent2"/>
                  </a:solidFill>
                  <a:latin typeface="Arial" pitchFamily="34" charset="0"/>
                </a:rPr>
                <a:t>Efficiently</a:t>
              </a:r>
              <a:r>
                <a:rPr lang="en-US" sz="2000">
                  <a:latin typeface="Arial" pitchFamily="34" charset="0"/>
                </a:rPr>
                <a:t> is to doing things "right“, e.g. in the best and most economical way, wasting no resources</a:t>
              </a:r>
            </a:p>
          </p:txBody>
        </p:sp>
        <p:sp>
          <p:nvSpPr>
            <p:cNvPr id="68618" name="Text Box 6"/>
            <p:cNvSpPr txBox="1">
              <a:spLocks noChangeArrowheads="1"/>
            </p:cNvSpPr>
            <p:nvPr/>
          </p:nvSpPr>
          <p:spPr bwMode="auto">
            <a:xfrm>
              <a:off x="528" y="2592"/>
              <a:ext cx="4800" cy="384"/>
            </a:xfrm>
            <a:prstGeom prst="rect">
              <a:avLst/>
            </a:prstGeom>
            <a:noFill/>
            <a:ln w="12700" algn="ctr">
              <a:noFill/>
              <a:miter lim="800000"/>
              <a:headEnd/>
              <a:tailEnd/>
            </a:ln>
          </p:spPr>
          <p:txBody>
            <a:bodyPr lIns="92075" tIns="0" rIns="92075" bIns="0">
              <a:spAutoFit/>
            </a:bodyPr>
            <a:lstStyle/>
            <a:p>
              <a:pPr>
                <a:buClr>
                  <a:schemeClr val="tx1"/>
                </a:buClr>
                <a:buFontTx/>
                <a:buChar char="•"/>
              </a:pPr>
              <a:r>
                <a:rPr lang="en-US" sz="2000">
                  <a:latin typeface="Arial" pitchFamily="34" charset="0"/>
                </a:rPr>
                <a:t> </a:t>
              </a:r>
              <a:r>
                <a:rPr lang="en-US" sz="2000" b="1" i="1">
                  <a:solidFill>
                    <a:schemeClr val="accent2"/>
                  </a:solidFill>
                  <a:latin typeface="Arial" pitchFamily="34" charset="0"/>
                </a:rPr>
                <a:t>Effectively</a:t>
              </a:r>
              <a:r>
                <a:rPr lang="en-US" sz="2000">
                  <a:latin typeface="Arial" pitchFamily="34" charset="0"/>
                </a:rPr>
                <a:t> is to do the "right" things, e.g. setting targets to achieve an overall goal (the </a:t>
              </a:r>
              <a:r>
                <a:rPr lang="en-US" sz="2000" i="1">
                  <a:latin typeface="Arial" pitchFamily="34" charset="0"/>
                </a:rPr>
                <a:t>effect</a:t>
              </a:r>
              <a:r>
                <a:rPr lang="en-US" sz="2000">
                  <a:latin typeface="Arial" pitchFamily="34" charset="0"/>
                </a:rPr>
                <a:t>) and attaining the goal</a:t>
              </a:r>
            </a:p>
          </p:txBody>
        </p:sp>
      </p:grpSp>
      <p:sp>
        <p:nvSpPr>
          <p:cNvPr id="1559559" name="Text Box 7"/>
          <p:cNvSpPr txBox="1">
            <a:spLocks noChangeArrowheads="1"/>
          </p:cNvSpPr>
          <p:nvPr/>
        </p:nvSpPr>
        <p:spPr bwMode="auto">
          <a:xfrm>
            <a:off x="838200" y="4876800"/>
            <a:ext cx="7620000" cy="609600"/>
          </a:xfrm>
          <a:prstGeom prst="rect">
            <a:avLst/>
          </a:prstGeom>
          <a:noFill/>
          <a:ln w="12700" algn="ctr">
            <a:noFill/>
            <a:miter lim="800000"/>
            <a:headEnd/>
            <a:tailEnd/>
          </a:ln>
        </p:spPr>
        <p:txBody>
          <a:bodyPr lIns="92075" tIns="0" rIns="92075" bIns="0">
            <a:spAutoFit/>
          </a:bodyPr>
          <a:lstStyle/>
          <a:p>
            <a:pPr>
              <a:buClr>
                <a:schemeClr val="tx1"/>
              </a:buClr>
              <a:buFontTx/>
              <a:buChar char="•"/>
            </a:pPr>
            <a:r>
              <a:rPr lang="en-US" sz="2000">
                <a:latin typeface="Arial" pitchFamily="34" charset="0"/>
              </a:rPr>
              <a:t> </a:t>
            </a:r>
            <a:r>
              <a:rPr lang="en-US" sz="2000" b="1" i="1">
                <a:solidFill>
                  <a:schemeClr val="accent2"/>
                </a:solidFill>
                <a:latin typeface="Arial" pitchFamily="34" charset="0"/>
              </a:rPr>
              <a:t>Full Costs</a:t>
            </a:r>
            <a:r>
              <a:rPr lang="en-US" sz="2000">
                <a:latin typeface="Arial" pitchFamily="34" charset="0"/>
              </a:rPr>
              <a:t> is the inclusion of </a:t>
            </a:r>
            <a:r>
              <a:rPr lang="en-US" sz="2000" u="sng">
                <a:latin typeface="Arial" pitchFamily="34" charset="0"/>
              </a:rPr>
              <a:t>all</a:t>
            </a:r>
            <a:r>
              <a:rPr lang="en-US" sz="2000">
                <a:latin typeface="Arial" pitchFamily="34" charset="0"/>
              </a:rPr>
              <a:t> and </a:t>
            </a:r>
            <a:r>
              <a:rPr lang="en-US" sz="2000" u="sng">
                <a:latin typeface="Arial" pitchFamily="34" charset="0"/>
              </a:rPr>
              <a:t>only</a:t>
            </a:r>
            <a:r>
              <a:rPr lang="en-US" sz="2000">
                <a:latin typeface="Arial" pitchFamily="34" charset="0"/>
              </a:rPr>
              <a:t> those costs related to generating the output</a:t>
            </a:r>
          </a:p>
        </p:txBody>
      </p:sp>
      <p:sp>
        <p:nvSpPr>
          <p:cNvPr id="1559560" name="Text Box 8"/>
          <p:cNvSpPr txBox="1">
            <a:spLocks noChangeArrowheads="1"/>
          </p:cNvSpPr>
          <p:nvPr/>
        </p:nvSpPr>
        <p:spPr bwMode="auto">
          <a:xfrm>
            <a:off x="838200" y="5638800"/>
            <a:ext cx="7620000" cy="609600"/>
          </a:xfrm>
          <a:prstGeom prst="rect">
            <a:avLst/>
          </a:prstGeom>
          <a:noFill/>
          <a:ln w="12700" algn="ctr">
            <a:noFill/>
            <a:miter lim="800000"/>
            <a:headEnd/>
            <a:tailEnd/>
          </a:ln>
        </p:spPr>
        <p:txBody>
          <a:bodyPr lIns="92075" tIns="0" rIns="92075" bIns="0">
            <a:spAutoFit/>
          </a:bodyPr>
          <a:lstStyle/>
          <a:p>
            <a:pPr>
              <a:buClr>
                <a:schemeClr val="tx1"/>
              </a:buClr>
              <a:buFontTx/>
              <a:buChar char="•"/>
            </a:pPr>
            <a:r>
              <a:rPr lang="en-US" sz="2000">
                <a:latin typeface="Arial" pitchFamily="34" charset="0"/>
              </a:rPr>
              <a:t> </a:t>
            </a:r>
            <a:r>
              <a:rPr lang="en-US" sz="2000" b="1" i="1">
                <a:solidFill>
                  <a:schemeClr val="accent2"/>
                </a:solidFill>
                <a:latin typeface="Arial" pitchFamily="34" charset="0"/>
              </a:rPr>
              <a:t>Best Value</a:t>
            </a:r>
            <a:r>
              <a:rPr lang="en-US" sz="2000">
                <a:latin typeface="Arial" pitchFamily="34" charset="0"/>
              </a:rPr>
              <a:t> is a qualitative measurement to be taken into consideration</a:t>
            </a:r>
          </a:p>
        </p:txBody>
      </p:sp>
      <p:sp>
        <p:nvSpPr>
          <p:cNvPr id="13"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559559"/>
                                        </p:tgtEl>
                                        <p:attrNameLst>
                                          <p:attrName>style.visibility</p:attrName>
                                        </p:attrNameLst>
                                      </p:cBhvr>
                                      <p:to>
                                        <p:strVal val="visible"/>
                                      </p:to>
                                    </p:set>
                                    <p:animEffect transition="in" filter="fade">
                                      <p:cBhvr>
                                        <p:cTn id="15" dur="1000"/>
                                        <p:tgtEl>
                                          <p:spTgt spid="1559559"/>
                                        </p:tgtEl>
                                      </p:cBhvr>
                                    </p:animEffect>
                                    <p:anim calcmode="lin" valueType="num">
                                      <p:cBhvr>
                                        <p:cTn id="16" dur="1000" fill="hold"/>
                                        <p:tgtEl>
                                          <p:spTgt spid="1559559"/>
                                        </p:tgtEl>
                                        <p:attrNameLst>
                                          <p:attrName>ppt_x</p:attrName>
                                        </p:attrNameLst>
                                      </p:cBhvr>
                                      <p:tavLst>
                                        <p:tav tm="0">
                                          <p:val>
                                            <p:strVal val="#ppt_x"/>
                                          </p:val>
                                        </p:tav>
                                        <p:tav tm="100000">
                                          <p:val>
                                            <p:strVal val="#ppt_x"/>
                                          </p:val>
                                        </p:tav>
                                      </p:tavLst>
                                    </p:anim>
                                    <p:anim calcmode="lin" valueType="num">
                                      <p:cBhvr>
                                        <p:cTn id="17" dur="900" decel="100000" fill="hold"/>
                                        <p:tgtEl>
                                          <p:spTgt spid="155955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559559"/>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559560"/>
                                        </p:tgtEl>
                                        <p:attrNameLst>
                                          <p:attrName>style.visibility</p:attrName>
                                        </p:attrNameLst>
                                      </p:cBhvr>
                                      <p:to>
                                        <p:strVal val="visible"/>
                                      </p:to>
                                    </p:set>
                                    <p:animEffect transition="in" filter="blinds(horizontal)">
                                      <p:cBhvr>
                                        <p:cTn id="23" dur="500"/>
                                        <p:tgtEl>
                                          <p:spTgt spid="15595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9559" grpId="0"/>
      <p:bldP spid="1559560"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762000" y="1371600"/>
            <a:ext cx="7924800" cy="1247775"/>
          </a:xfrm>
          <a:prstGeom prst="rect">
            <a:avLst/>
          </a:prstGeom>
          <a:noFill/>
          <a:ln w="9525" algn="ctr">
            <a:noFill/>
            <a:miter lim="800000"/>
            <a:headEnd/>
            <a:tailEnd/>
          </a:ln>
        </p:spPr>
        <p:txBody>
          <a:bodyPr>
            <a:spAutoFit/>
          </a:bodyPr>
          <a:lstStyle/>
          <a:p>
            <a:pPr>
              <a:lnSpc>
                <a:spcPct val="105000"/>
              </a:lnSpc>
            </a:pPr>
            <a:r>
              <a:rPr lang="en-US" sz="1800" b="1">
                <a:solidFill>
                  <a:schemeClr val="tx2"/>
                </a:solidFill>
                <a:latin typeface="Arial" pitchFamily="34" charset="0"/>
              </a:rPr>
              <a:t>Managing Business Operations </a:t>
            </a:r>
            <a:r>
              <a:rPr lang="en-US" sz="1800" b="1" i="1">
                <a:solidFill>
                  <a:srgbClr val="000099"/>
                </a:solidFill>
                <a:latin typeface="Arial" pitchFamily="34" charset="0"/>
              </a:rPr>
              <a:t>Efficiently</a:t>
            </a:r>
            <a:r>
              <a:rPr lang="en-US" sz="1800" b="1">
                <a:solidFill>
                  <a:schemeClr val="tx2"/>
                </a:solidFill>
                <a:latin typeface="Arial" pitchFamily="34" charset="0"/>
              </a:rPr>
              <a:t> &amp;</a:t>
            </a:r>
            <a:r>
              <a:rPr lang="en-US" sz="1800" b="1" i="1">
                <a:solidFill>
                  <a:srgbClr val="000099"/>
                </a:solidFill>
                <a:latin typeface="Arial" pitchFamily="34" charset="0"/>
              </a:rPr>
              <a:t> Effectively</a:t>
            </a:r>
            <a:r>
              <a:rPr lang="en-US" sz="1800" b="1">
                <a:solidFill>
                  <a:schemeClr val="tx2"/>
                </a:solidFill>
                <a:latin typeface="Arial" pitchFamily="34" charset="0"/>
              </a:rPr>
              <a:t> Through the Accurate Measurement &amp; Thorough </a:t>
            </a:r>
            <a:r>
              <a:rPr lang="en-US" sz="1800" b="1" i="1">
                <a:solidFill>
                  <a:srgbClr val="000099"/>
                </a:solidFill>
                <a:latin typeface="Arial" pitchFamily="34" charset="0"/>
              </a:rPr>
              <a:t>Understanding of the</a:t>
            </a:r>
            <a:r>
              <a:rPr lang="en-US" sz="1800" b="1">
                <a:solidFill>
                  <a:schemeClr val="tx2"/>
                </a:solidFill>
                <a:latin typeface="Arial" pitchFamily="34" charset="0"/>
              </a:rPr>
              <a:t> </a:t>
            </a:r>
            <a:r>
              <a:rPr lang="en-US" sz="1800" b="1" i="1">
                <a:solidFill>
                  <a:srgbClr val="000099"/>
                </a:solidFill>
                <a:latin typeface="Arial" pitchFamily="34" charset="0"/>
              </a:rPr>
              <a:t>"Full Cost"</a:t>
            </a:r>
            <a:r>
              <a:rPr lang="en-US" sz="1800" b="1">
                <a:solidFill>
                  <a:schemeClr val="tx2"/>
                </a:solidFill>
                <a:latin typeface="Arial" pitchFamily="34" charset="0"/>
              </a:rPr>
              <a:t> of an Organization's Business Processes, Products &amp; Services in Order to Provide the </a:t>
            </a:r>
            <a:r>
              <a:rPr lang="en-US" sz="1800" b="1" i="1">
                <a:solidFill>
                  <a:srgbClr val="000099"/>
                </a:solidFill>
                <a:latin typeface="Arial" pitchFamily="34" charset="0"/>
              </a:rPr>
              <a:t>Best Value</a:t>
            </a:r>
            <a:r>
              <a:rPr lang="en-US" sz="1800" b="1">
                <a:solidFill>
                  <a:schemeClr val="tx2"/>
                </a:solidFill>
                <a:latin typeface="Arial" pitchFamily="34" charset="0"/>
              </a:rPr>
              <a:t> to </a:t>
            </a:r>
            <a:r>
              <a:rPr lang="en-US" sz="1800" b="1" i="1">
                <a:solidFill>
                  <a:srgbClr val="000099"/>
                </a:solidFill>
                <a:latin typeface="Arial" pitchFamily="34" charset="0"/>
              </a:rPr>
              <a:t>Customers</a:t>
            </a:r>
            <a:r>
              <a:rPr lang="en-US" sz="1800" b="1">
                <a:solidFill>
                  <a:schemeClr val="tx2"/>
                </a:solidFill>
                <a:latin typeface="Arial" pitchFamily="34" charset="0"/>
              </a:rPr>
              <a:t>.</a:t>
            </a:r>
          </a:p>
        </p:txBody>
      </p:sp>
      <p:sp>
        <p:nvSpPr>
          <p:cNvPr id="69635" name="Oval 3"/>
          <p:cNvSpPr>
            <a:spLocks noChangeArrowheads="1"/>
          </p:cNvSpPr>
          <p:nvPr/>
        </p:nvSpPr>
        <p:spPr bwMode="auto">
          <a:xfrm>
            <a:off x="1143000" y="41148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2000" b="1" u="sng">
                <a:solidFill>
                  <a:srgbClr val="000066"/>
                </a:solidFill>
                <a:latin typeface="Arial" pitchFamily="34" charset="0"/>
              </a:rPr>
              <a:t>Cost </a:t>
            </a:r>
          </a:p>
          <a:p>
            <a:pPr algn="ctr"/>
            <a:r>
              <a:rPr lang="en-US" sz="2000" b="1" u="sng">
                <a:solidFill>
                  <a:srgbClr val="000066"/>
                </a:solidFill>
                <a:latin typeface="Arial" pitchFamily="34" charset="0"/>
              </a:rPr>
              <a:t>Planning</a:t>
            </a:r>
          </a:p>
        </p:txBody>
      </p:sp>
      <p:sp>
        <p:nvSpPr>
          <p:cNvPr id="69636" name="Oval 4"/>
          <p:cNvSpPr>
            <a:spLocks noChangeArrowheads="1"/>
          </p:cNvSpPr>
          <p:nvPr/>
        </p:nvSpPr>
        <p:spPr bwMode="auto">
          <a:xfrm>
            <a:off x="3505200" y="55626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2000" b="1" u="sng">
                <a:solidFill>
                  <a:srgbClr val="000066"/>
                </a:solidFill>
                <a:latin typeface="Arial" pitchFamily="34" charset="0"/>
              </a:rPr>
              <a:t>Cost </a:t>
            </a:r>
          </a:p>
          <a:p>
            <a:pPr algn="ctr"/>
            <a:r>
              <a:rPr lang="en-US" sz="2000" b="1" u="sng">
                <a:solidFill>
                  <a:srgbClr val="000066"/>
                </a:solidFill>
                <a:latin typeface="Arial" pitchFamily="34" charset="0"/>
              </a:rPr>
              <a:t>Controlling</a:t>
            </a:r>
          </a:p>
        </p:txBody>
      </p:sp>
      <p:sp>
        <p:nvSpPr>
          <p:cNvPr id="69637" name="Oval 5"/>
          <p:cNvSpPr>
            <a:spLocks noChangeArrowheads="1"/>
          </p:cNvSpPr>
          <p:nvPr/>
        </p:nvSpPr>
        <p:spPr bwMode="auto">
          <a:xfrm>
            <a:off x="5867400" y="41148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2000" b="1" u="sng">
                <a:solidFill>
                  <a:srgbClr val="000066"/>
                </a:solidFill>
                <a:latin typeface="Arial" pitchFamily="34" charset="0"/>
              </a:rPr>
              <a:t>Cost </a:t>
            </a:r>
          </a:p>
          <a:p>
            <a:pPr algn="ctr"/>
            <a:r>
              <a:rPr lang="en-US" sz="2000" b="1" u="sng">
                <a:solidFill>
                  <a:srgbClr val="000066"/>
                </a:solidFill>
                <a:latin typeface="Arial" pitchFamily="34" charset="0"/>
              </a:rPr>
              <a:t>Analysis</a:t>
            </a:r>
          </a:p>
        </p:txBody>
      </p:sp>
      <p:sp>
        <p:nvSpPr>
          <p:cNvPr id="69638" name="Oval 6"/>
          <p:cNvSpPr>
            <a:spLocks noChangeArrowheads="1"/>
          </p:cNvSpPr>
          <p:nvPr/>
        </p:nvSpPr>
        <p:spPr bwMode="auto">
          <a:xfrm>
            <a:off x="3505200" y="2743200"/>
            <a:ext cx="1905000" cy="1143000"/>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2000" b="1" u="sng">
                <a:solidFill>
                  <a:srgbClr val="000066"/>
                </a:solidFill>
                <a:latin typeface="Arial" pitchFamily="34" charset="0"/>
              </a:rPr>
              <a:t>Cost </a:t>
            </a:r>
          </a:p>
          <a:p>
            <a:pPr algn="ctr"/>
            <a:r>
              <a:rPr lang="en-US" sz="2000" b="1" u="sng">
                <a:solidFill>
                  <a:srgbClr val="000066"/>
                </a:solidFill>
                <a:latin typeface="Arial" pitchFamily="34" charset="0"/>
              </a:rPr>
              <a:t>Accounting</a:t>
            </a:r>
          </a:p>
        </p:txBody>
      </p:sp>
      <p:cxnSp>
        <p:nvCxnSpPr>
          <p:cNvPr id="69639" name="AutoShape 7"/>
          <p:cNvCxnSpPr>
            <a:cxnSpLocks noChangeShapeType="1"/>
            <a:stCxn id="69635" idx="0"/>
            <a:endCxn id="69638" idx="2"/>
          </p:cNvCxnSpPr>
          <p:nvPr/>
        </p:nvCxnSpPr>
        <p:spPr bwMode="auto">
          <a:xfrm rot="-5400000">
            <a:off x="2400300" y="3009900"/>
            <a:ext cx="800100" cy="1409700"/>
          </a:xfrm>
          <a:prstGeom prst="curvedConnector2">
            <a:avLst/>
          </a:prstGeom>
          <a:noFill/>
          <a:ln w="38100">
            <a:solidFill>
              <a:srgbClr val="000099"/>
            </a:solidFill>
            <a:round/>
            <a:headEnd/>
            <a:tailEnd type="triangle" w="med" len="med"/>
          </a:ln>
        </p:spPr>
      </p:cxnSp>
      <p:cxnSp>
        <p:nvCxnSpPr>
          <p:cNvPr id="69640" name="AutoShape 8"/>
          <p:cNvCxnSpPr>
            <a:cxnSpLocks noChangeShapeType="1"/>
            <a:stCxn id="69638" idx="6"/>
            <a:endCxn id="69637" idx="0"/>
          </p:cNvCxnSpPr>
          <p:nvPr/>
        </p:nvCxnSpPr>
        <p:spPr bwMode="auto">
          <a:xfrm>
            <a:off x="5410200" y="3314700"/>
            <a:ext cx="1409700" cy="800100"/>
          </a:xfrm>
          <a:prstGeom prst="curvedConnector2">
            <a:avLst/>
          </a:prstGeom>
          <a:noFill/>
          <a:ln w="38100">
            <a:solidFill>
              <a:srgbClr val="000099"/>
            </a:solidFill>
            <a:round/>
            <a:headEnd/>
            <a:tailEnd type="triangle" w="med" len="med"/>
          </a:ln>
        </p:spPr>
      </p:cxnSp>
      <p:cxnSp>
        <p:nvCxnSpPr>
          <p:cNvPr id="69641" name="AutoShape 9"/>
          <p:cNvCxnSpPr>
            <a:cxnSpLocks noChangeShapeType="1"/>
            <a:stCxn id="69637" idx="4"/>
            <a:endCxn id="69636" idx="6"/>
          </p:cNvCxnSpPr>
          <p:nvPr/>
        </p:nvCxnSpPr>
        <p:spPr bwMode="auto">
          <a:xfrm rot="5400000">
            <a:off x="5676900" y="4991100"/>
            <a:ext cx="876300" cy="1409700"/>
          </a:xfrm>
          <a:prstGeom prst="curvedConnector2">
            <a:avLst/>
          </a:prstGeom>
          <a:noFill/>
          <a:ln w="38100">
            <a:solidFill>
              <a:srgbClr val="000099"/>
            </a:solidFill>
            <a:round/>
            <a:headEnd/>
            <a:tailEnd type="triangle" w="med" len="med"/>
          </a:ln>
        </p:spPr>
      </p:cxnSp>
      <p:cxnSp>
        <p:nvCxnSpPr>
          <p:cNvPr id="69642" name="AutoShape 10"/>
          <p:cNvCxnSpPr>
            <a:cxnSpLocks noChangeShapeType="1"/>
            <a:stCxn id="69636" idx="2"/>
            <a:endCxn id="69635" idx="4"/>
          </p:cNvCxnSpPr>
          <p:nvPr/>
        </p:nvCxnSpPr>
        <p:spPr bwMode="auto">
          <a:xfrm rot="10800000">
            <a:off x="2095500" y="5257800"/>
            <a:ext cx="1409700" cy="876300"/>
          </a:xfrm>
          <a:prstGeom prst="curvedConnector2">
            <a:avLst/>
          </a:prstGeom>
          <a:noFill/>
          <a:ln w="38100">
            <a:solidFill>
              <a:srgbClr val="000099"/>
            </a:solidFill>
            <a:round/>
            <a:headEnd/>
            <a:tailEnd type="triangle" w="med" len="med"/>
          </a:ln>
        </p:spPr>
      </p:cxnSp>
      <p:sp>
        <p:nvSpPr>
          <p:cNvPr id="69643" name="Rectangle 11"/>
          <p:cNvSpPr>
            <a:spLocks noChangeArrowheads="1"/>
          </p:cNvSpPr>
          <p:nvPr/>
        </p:nvSpPr>
        <p:spPr bwMode="auto">
          <a:xfrm>
            <a:off x="3240088" y="3886200"/>
            <a:ext cx="2551112" cy="1554163"/>
          </a:xfrm>
          <a:prstGeom prst="rect">
            <a:avLst/>
          </a:prstGeom>
          <a:noFill/>
          <a:ln w="9525" algn="ctr">
            <a:noFill/>
            <a:miter lim="800000"/>
            <a:headEnd/>
            <a:tailEnd/>
          </a:ln>
        </p:spPr>
        <p:txBody>
          <a:bodyPr wrap="none">
            <a:spAutoFit/>
          </a:bodyPr>
          <a:lstStyle/>
          <a:p>
            <a:pPr algn="ctr"/>
            <a:r>
              <a:rPr lang="en-US" sz="3200">
                <a:solidFill>
                  <a:schemeClr val="tx2"/>
                </a:solidFill>
                <a:latin typeface="Arial" pitchFamily="34" charset="0"/>
              </a:rPr>
              <a:t>Cost </a:t>
            </a:r>
          </a:p>
          <a:p>
            <a:pPr algn="ctr"/>
            <a:r>
              <a:rPr lang="en-US" sz="3200">
                <a:solidFill>
                  <a:schemeClr val="tx2"/>
                </a:solidFill>
                <a:latin typeface="Arial" pitchFamily="34" charset="0"/>
              </a:rPr>
              <a:t>Management</a:t>
            </a:r>
          </a:p>
          <a:p>
            <a:pPr algn="ctr"/>
            <a:r>
              <a:rPr lang="en-US" sz="3200">
                <a:solidFill>
                  <a:schemeClr val="tx2"/>
                </a:solidFill>
                <a:latin typeface="Arial" pitchFamily="34" charset="0"/>
              </a:rPr>
              <a:t>Process</a:t>
            </a:r>
          </a:p>
        </p:txBody>
      </p:sp>
      <p:sp>
        <p:nvSpPr>
          <p:cNvPr id="69644" name="Rectangle 12"/>
          <p:cNvSpPr>
            <a:spLocks noChangeArrowheads="1"/>
          </p:cNvSpPr>
          <p:nvPr/>
        </p:nvSpPr>
        <p:spPr bwMode="auto">
          <a:xfrm>
            <a:off x="1219200" y="228600"/>
            <a:ext cx="6705600" cy="914400"/>
          </a:xfrm>
          <a:prstGeom prst="rect">
            <a:avLst/>
          </a:prstGeom>
          <a:noFill/>
          <a:ln w="9525">
            <a:noFill/>
            <a:miter lim="800000"/>
            <a:headEnd/>
            <a:tailEnd/>
          </a:ln>
        </p:spPr>
        <p:txBody>
          <a:bodyPr tIns="0" bIns="0"/>
          <a:lstStyle/>
          <a:p>
            <a:pPr algn="ctr"/>
            <a:r>
              <a:rPr lang="en-US" sz="3600" b="1">
                <a:latin typeface="Arial" pitchFamily="34" charset="0"/>
              </a:rPr>
              <a:t>Cost Management</a:t>
            </a:r>
          </a:p>
        </p:txBody>
      </p:sp>
      <p:sp>
        <p:nvSpPr>
          <p:cNvPr id="1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76</a:t>
            </a:fld>
            <a:endParaRPr lang="en-US" dirty="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ChangeArrowheads="1"/>
          </p:cNvSpPr>
          <p:nvPr/>
        </p:nvSpPr>
        <p:spPr bwMode="auto">
          <a:xfrm>
            <a:off x="1219200" y="228600"/>
            <a:ext cx="6705600" cy="914400"/>
          </a:xfrm>
          <a:prstGeom prst="rect">
            <a:avLst/>
          </a:prstGeom>
          <a:noFill/>
          <a:ln w="9525">
            <a:noFill/>
            <a:miter lim="800000"/>
            <a:headEnd/>
            <a:tailEnd/>
          </a:ln>
        </p:spPr>
        <p:txBody>
          <a:bodyPr wrap="none" lIns="274320" tIns="0" rIns="182880" bIns="0"/>
          <a:lstStyle/>
          <a:p>
            <a:pPr algn="ctr"/>
            <a:r>
              <a:rPr lang="en-US" sz="3600" b="1">
                <a:latin typeface="Arial" pitchFamily="34" charset="0"/>
              </a:rPr>
              <a:t>Cost Planning</a:t>
            </a:r>
          </a:p>
        </p:txBody>
      </p:sp>
      <p:sp>
        <p:nvSpPr>
          <p:cNvPr id="70659" name="Rectangle 3"/>
          <p:cNvSpPr>
            <a:spLocks noChangeArrowheads="1"/>
          </p:cNvSpPr>
          <p:nvPr/>
        </p:nvSpPr>
        <p:spPr bwMode="auto">
          <a:xfrm>
            <a:off x="485775" y="1371600"/>
            <a:ext cx="8153400" cy="1066800"/>
          </a:xfrm>
          <a:prstGeom prst="rect">
            <a:avLst/>
          </a:prstGeom>
          <a:noFill/>
          <a:ln w="9525">
            <a:noFill/>
            <a:miter lim="800000"/>
            <a:headEnd/>
            <a:tailEnd/>
          </a:ln>
        </p:spPr>
        <p:txBody>
          <a:bodyPr tIns="137160" bIns="137160"/>
          <a:lstStyle/>
          <a:p>
            <a:pPr>
              <a:spcBef>
                <a:spcPct val="20000"/>
              </a:spcBef>
            </a:pPr>
            <a:r>
              <a:rPr lang="en-US" sz="2400" b="1">
                <a:latin typeface="Arial" pitchFamily="34" charset="0"/>
              </a:rPr>
              <a:t>Cost Planning</a:t>
            </a:r>
            <a:r>
              <a:rPr lang="en-US" sz="2400">
                <a:latin typeface="Arial" pitchFamily="34" charset="0"/>
              </a:rPr>
              <a:t> is the use of a Cost Model for “should-cost” forecasting to make informed decisions</a:t>
            </a:r>
          </a:p>
        </p:txBody>
      </p:sp>
      <p:sp>
        <p:nvSpPr>
          <p:cNvPr id="70660" name="Oval 4"/>
          <p:cNvSpPr>
            <a:spLocks noChangeArrowheads="1"/>
          </p:cNvSpPr>
          <p:nvPr/>
        </p:nvSpPr>
        <p:spPr bwMode="auto">
          <a:xfrm>
            <a:off x="228600" y="3798888"/>
            <a:ext cx="1052513" cy="877887"/>
          </a:xfrm>
          <a:prstGeom prst="ellipse">
            <a:avLst/>
          </a:prstGeom>
          <a:gradFill rotWithShape="1">
            <a:gsLst>
              <a:gs pos="0">
                <a:schemeClr val="bg1"/>
              </a:gs>
              <a:gs pos="100000">
                <a:srgbClr val="FFFF00"/>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Planning</a:t>
            </a:r>
          </a:p>
        </p:txBody>
      </p:sp>
      <p:sp>
        <p:nvSpPr>
          <p:cNvPr id="70661" name="Oval 5"/>
          <p:cNvSpPr>
            <a:spLocks noChangeArrowheads="1"/>
          </p:cNvSpPr>
          <p:nvPr/>
        </p:nvSpPr>
        <p:spPr bwMode="auto">
          <a:xfrm>
            <a:off x="1531938" y="4911725"/>
            <a:ext cx="1050925" cy="879475"/>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Controlling</a:t>
            </a:r>
          </a:p>
        </p:txBody>
      </p:sp>
      <p:sp>
        <p:nvSpPr>
          <p:cNvPr id="70662" name="Oval 6"/>
          <p:cNvSpPr>
            <a:spLocks noChangeArrowheads="1"/>
          </p:cNvSpPr>
          <p:nvPr/>
        </p:nvSpPr>
        <p:spPr bwMode="auto">
          <a:xfrm>
            <a:off x="2833688" y="3798888"/>
            <a:ext cx="1052512" cy="877887"/>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Analysis</a:t>
            </a:r>
          </a:p>
        </p:txBody>
      </p:sp>
      <p:sp>
        <p:nvSpPr>
          <p:cNvPr id="70663" name="Oval 7"/>
          <p:cNvSpPr>
            <a:spLocks noChangeArrowheads="1"/>
          </p:cNvSpPr>
          <p:nvPr/>
        </p:nvSpPr>
        <p:spPr bwMode="auto">
          <a:xfrm>
            <a:off x="1531938" y="2743200"/>
            <a:ext cx="1050925" cy="879475"/>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Accounting</a:t>
            </a:r>
          </a:p>
        </p:txBody>
      </p:sp>
      <p:cxnSp>
        <p:nvCxnSpPr>
          <p:cNvPr id="70664" name="AutoShape 8"/>
          <p:cNvCxnSpPr>
            <a:cxnSpLocks noChangeShapeType="1"/>
            <a:stCxn id="70660" idx="0"/>
            <a:endCxn id="70663" idx="2"/>
          </p:cNvCxnSpPr>
          <p:nvPr/>
        </p:nvCxnSpPr>
        <p:spPr bwMode="auto">
          <a:xfrm rot="-5400000">
            <a:off x="835026" y="3101975"/>
            <a:ext cx="615950" cy="777875"/>
          </a:xfrm>
          <a:prstGeom prst="curvedConnector2">
            <a:avLst/>
          </a:prstGeom>
          <a:noFill/>
          <a:ln w="38100">
            <a:solidFill>
              <a:srgbClr val="000099"/>
            </a:solidFill>
            <a:round/>
            <a:headEnd/>
            <a:tailEnd type="triangle" w="med" len="med"/>
          </a:ln>
        </p:spPr>
      </p:cxnSp>
      <p:cxnSp>
        <p:nvCxnSpPr>
          <p:cNvPr id="70665" name="AutoShape 9"/>
          <p:cNvCxnSpPr>
            <a:cxnSpLocks noChangeShapeType="1"/>
            <a:stCxn id="70663" idx="6"/>
            <a:endCxn id="70662" idx="0"/>
          </p:cNvCxnSpPr>
          <p:nvPr/>
        </p:nvCxnSpPr>
        <p:spPr bwMode="auto">
          <a:xfrm>
            <a:off x="2582863" y="3182938"/>
            <a:ext cx="777875" cy="615950"/>
          </a:xfrm>
          <a:prstGeom prst="curvedConnector2">
            <a:avLst/>
          </a:prstGeom>
          <a:noFill/>
          <a:ln w="38100">
            <a:solidFill>
              <a:srgbClr val="000099"/>
            </a:solidFill>
            <a:round/>
            <a:headEnd/>
            <a:tailEnd type="triangle" w="med" len="med"/>
          </a:ln>
        </p:spPr>
      </p:cxnSp>
      <p:cxnSp>
        <p:nvCxnSpPr>
          <p:cNvPr id="70666" name="AutoShape 10"/>
          <p:cNvCxnSpPr>
            <a:cxnSpLocks noChangeShapeType="1"/>
            <a:stCxn id="70662" idx="4"/>
            <a:endCxn id="70661" idx="6"/>
          </p:cNvCxnSpPr>
          <p:nvPr/>
        </p:nvCxnSpPr>
        <p:spPr bwMode="auto">
          <a:xfrm rot="5400000">
            <a:off x="2634457" y="4625181"/>
            <a:ext cx="674688" cy="777875"/>
          </a:xfrm>
          <a:prstGeom prst="curvedConnector2">
            <a:avLst/>
          </a:prstGeom>
          <a:noFill/>
          <a:ln w="38100">
            <a:solidFill>
              <a:srgbClr val="000099"/>
            </a:solidFill>
            <a:round/>
            <a:headEnd/>
            <a:tailEnd type="triangle" w="med" len="med"/>
          </a:ln>
        </p:spPr>
      </p:cxnSp>
      <p:cxnSp>
        <p:nvCxnSpPr>
          <p:cNvPr id="70667" name="AutoShape 11"/>
          <p:cNvCxnSpPr>
            <a:cxnSpLocks noChangeShapeType="1"/>
            <a:stCxn id="70661" idx="2"/>
            <a:endCxn id="70660" idx="4"/>
          </p:cNvCxnSpPr>
          <p:nvPr/>
        </p:nvCxnSpPr>
        <p:spPr bwMode="auto">
          <a:xfrm rot="10800000">
            <a:off x="754063" y="4676775"/>
            <a:ext cx="777875" cy="674688"/>
          </a:xfrm>
          <a:prstGeom prst="curvedConnector2">
            <a:avLst/>
          </a:prstGeom>
          <a:noFill/>
          <a:ln w="38100">
            <a:solidFill>
              <a:srgbClr val="000099"/>
            </a:solidFill>
            <a:round/>
            <a:headEnd/>
            <a:tailEnd type="triangle" w="med" len="med"/>
          </a:ln>
        </p:spPr>
      </p:cxnSp>
      <p:sp>
        <p:nvSpPr>
          <p:cNvPr id="70668" name="Rectangle 12"/>
          <p:cNvSpPr>
            <a:spLocks noChangeArrowheads="1"/>
          </p:cNvSpPr>
          <p:nvPr/>
        </p:nvSpPr>
        <p:spPr bwMode="auto">
          <a:xfrm>
            <a:off x="1458913" y="3892550"/>
            <a:ext cx="1265237" cy="731838"/>
          </a:xfrm>
          <a:prstGeom prst="rect">
            <a:avLst/>
          </a:prstGeom>
          <a:noFill/>
          <a:ln w="9525" algn="ctr">
            <a:noFill/>
            <a:miter lim="800000"/>
            <a:headEnd/>
            <a:tailEnd/>
          </a:ln>
        </p:spPr>
        <p:txBody>
          <a:bodyPr wrap="none">
            <a:spAutoFit/>
          </a:bodyPr>
          <a:lstStyle/>
          <a:p>
            <a:pPr algn="ctr"/>
            <a:r>
              <a:rPr lang="en-US" sz="1400" b="1">
                <a:solidFill>
                  <a:schemeClr val="tx2"/>
                </a:solidFill>
                <a:latin typeface="Arial" pitchFamily="34" charset="0"/>
              </a:rPr>
              <a:t>Cost </a:t>
            </a:r>
          </a:p>
          <a:p>
            <a:pPr algn="ctr"/>
            <a:r>
              <a:rPr lang="en-US" sz="1400" b="1">
                <a:solidFill>
                  <a:schemeClr val="tx2"/>
                </a:solidFill>
                <a:latin typeface="Arial" pitchFamily="34" charset="0"/>
              </a:rPr>
              <a:t>Management</a:t>
            </a:r>
          </a:p>
          <a:p>
            <a:pPr algn="ctr"/>
            <a:r>
              <a:rPr lang="en-US" sz="1400" b="1">
                <a:solidFill>
                  <a:schemeClr val="tx2"/>
                </a:solidFill>
                <a:latin typeface="Arial" pitchFamily="34" charset="0"/>
              </a:rPr>
              <a:t>Process</a:t>
            </a:r>
          </a:p>
        </p:txBody>
      </p:sp>
      <p:sp>
        <p:nvSpPr>
          <p:cNvPr id="70669" name="Text Box 13"/>
          <p:cNvSpPr txBox="1">
            <a:spLocks noChangeArrowheads="1"/>
          </p:cNvSpPr>
          <p:nvPr/>
        </p:nvSpPr>
        <p:spPr bwMode="auto">
          <a:xfrm>
            <a:off x="3886200" y="2682875"/>
            <a:ext cx="4953000" cy="3717925"/>
          </a:xfrm>
          <a:prstGeom prst="rect">
            <a:avLst/>
          </a:prstGeom>
          <a:noFill/>
          <a:ln w="76200" cmpd="tri" algn="ctr">
            <a:noFill/>
            <a:miter lim="800000"/>
            <a:headEnd/>
            <a:tailEnd/>
          </a:ln>
        </p:spPr>
        <p:txBody>
          <a:bodyPr lIns="92075" tIns="0" rIns="92075" bIns="0">
            <a:spAutoFit/>
          </a:bodyPr>
          <a:lstStyle/>
          <a:p>
            <a:pPr>
              <a:buClr>
                <a:schemeClr val="tx1"/>
              </a:buClr>
            </a:pPr>
            <a:r>
              <a:rPr lang="en-US" sz="2400" u="sng">
                <a:latin typeface="Arial" pitchFamily="34" charset="0"/>
              </a:rPr>
              <a:t>Often Performed for:</a:t>
            </a:r>
          </a:p>
          <a:p>
            <a:pPr marL="635000" lvl="1" indent="-292100">
              <a:buClr>
                <a:schemeClr val="tx1"/>
              </a:buClr>
              <a:buFontTx/>
              <a:buChar char="•"/>
            </a:pPr>
            <a:r>
              <a:rPr lang="en-US" sz="2000">
                <a:latin typeface="Arial" pitchFamily="34" charset="0"/>
              </a:rPr>
              <a:t>Budget Requirements Requests</a:t>
            </a:r>
          </a:p>
          <a:p>
            <a:pPr marL="635000" lvl="1" indent="-292100">
              <a:buClr>
                <a:schemeClr val="tx1"/>
              </a:buClr>
              <a:buFontTx/>
              <a:buChar char="•"/>
            </a:pPr>
            <a:r>
              <a:rPr lang="en-US" sz="2000">
                <a:latin typeface="Arial" pitchFamily="34" charset="0"/>
              </a:rPr>
              <a:t>Costs Estimations</a:t>
            </a:r>
          </a:p>
          <a:p>
            <a:pPr marL="635000" lvl="1" indent="-292100">
              <a:buClr>
                <a:schemeClr val="tx1"/>
              </a:buClr>
              <a:buFontTx/>
              <a:buChar char="•"/>
            </a:pPr>
            <a:r>
              <a:rPr lang="en-US" sz="2000">
                <a:latin typeface="Arial" pitchFamily="34" charset="0"/>
              </a:rPr>
              <a:t>Output Quantities</a:t>
            </a:r>
          </a:p>
          <a:p>
            <a:pPr marL="635000" lvl="1" indent="-292100">
              <a:buClr>
                <a:schemeClr val="tx1"/>
              </a:buClr>
              <a:buFontTx/>
              <a:buChar char="•"/>
            </a:pPr>
            <a:r>
              <a:rPr lang="en-US" sz="2000">
                <a:latin typeface="Arial" pitchFamily="34" charset="0"/>
              </a:rPr>
              <a:t>Capacity Management</a:t>
            </a:r>
          </a:p>
          <a:p>
            <a:pPr marL="635000" lvl="1" indent="-292100">
              <a:buClr>
                <a:schemeClr val="tx1"/>
              </a:buClr>
              <a:buFontTx/>
              <a:buChar char="•"/>
            </a:pPr>
            <a:r>
              <a:rPr lang="en-US" sz="2000">
                <a:latin typeface="Arial" pitchFamily="34" charset="0"/>
              </a:rPr>
              <a:t>Risk Analysis</a:t>
            </a:r>
          </a:p>
          <a:p>
            <a:pPr marL="635000" lvl="1" indent="-292100">
              <a:buClr>
                <a:schemeClr val="tx1"/>
              </a:buClr>
              <a:buFontTx/>
              <a:buChar char="•"/>
            </a:pPr>
            <a:r>
              <a:rPr lang="en-US" sz="2000">
                <a:latin typeface="Arial" pitchFamily="34" charset="0"/>
              </a:rPr>
              <a:t>Various Time Frames: Out year / Current year, Quarterly, Monthly</a:t>
            </a:r>
          </a:p>
          <a:p>
            <a:pPr marL="635000" lvl="1" indent="-292100">
              <a:buClr>
                <a:schemeClr val="tx1"/>
              </a:buClr>
              <a:buFontTx/>
              <a:buChar char="•"/>
            </a:pPr>
            <a:r>
              <a:rPr lang="en-US" sz="2000">
                <a:latin typeface="Arial" pitchFamily="34" charset="0"/>
              </a:rPr>
              <a:t>Standard Rates</a:t>
            </a:r>
          </a:p>
          <a:p>
            <a:pPr marL="635000" lvl="1" indent="-292100">
              <a:buClr>
                <a:schemeClr val="tx1"/>
              </a:buClr>
              <a:buFontTx/>
              <a:buChar char="•"/>
            </a:pPr>
            <a:r>
              <a:rPr lang="en-US" sz="2000">
                <a:latin typeface="Arial" pitchFamily="34" charset="0"/>
              </a:rPr>
              <a:t>Defining Targets to Measure Efficiency and Effectiveness</a:t>
            </a:r>
          </a:p>
          <a:p>
            <a:pPr>
              <a:buClr>
                <a:schemeClr val="tx1"/>
              </a:buClr>
            </a:pPr>
            <a:endParaRPr lang="en-US" sz="2000">
              <a:latin typeface="Arial" pitchFamily="34" charset="0"/>
            </a:endParaRPr>
          </a:p>
        </p:txBody>
      </p:sp>
      <p:sp>
        <p:nvSpPr>
          <p:cNvPr id="1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1219200" y="228600"/>
            <a:ext cx="6705600" cy="914400"/>
          </a:xfrm>
          <a:prstGeom prst="rect">
            <a:avLst/>
          </a:prstGeom>
          <a:noFill/>
          <a:ln w="9525">
            <a:noFill/>
            <a:miter lim="800000"/>
            <a:headEnd/>
            <a:tailEnd/>
          </a:ln>
        </p:spPr>
        <p:txBody>
          <a:bodyPr wrap="none" lIns="274320" tIns="0" rIns="182880" bIns="0"/>
          <a:lstStyle/>
          <a:p>
            <a:pPr algn="ctr"/>
            <a:r>
              <a:rPr lang="en-US" sz="3600" b="1">
                <a:latin typeface="Arial" pitchFamily="34" charset="0"/>
              </a:rPr>
              <a:t>Cost Accounting</a:t>
            </a:r>
          </a:p>
        </p:txBody>
      </p:sp>
      <p:sp>
        <p:nvSpPr>
          <p:cNvPr id="71683" name="Rectangle 3"/>
          <p:cNvSpPr>
            <a:spLocks noChangeArrowheads="1"/>
          </p:cNvSpPr>
          <p:nvPr/>
        </p:nvSpPr>
        <p:spPr bwMode="auto">
          <a:xfrm>
            <a:off x="485775" y="1219200"/>
            <a:ext cx="8048625" cy="1066800"/>
          </a:xfrm>
          <a:prstGeom prst="rect">
            <a:avLst/>
          </a:prstGeom>
          <a:noFill/>
          <a:ln w="9525">
            <a:noFill/>
            <a:miter lim="800000"/>
            <a:headEnd/>
            <a:tailEnd/>
          </a:ln>
        </p:spPr>
        <p:txBody>
          <a:bodyPr tIns="137160" bIns="137160"/>
          <a:lstStyle/>
          <a:p>
            <a:pPr>
              <a:spcBef>
                <a:spcPct val="20000"/>
              </a:spcBef>
            </a:pPr>
            <a:r>
              <a:rPr lang="en-US" sz="2400" b="1">
                <a:latin typeface="Arial" pitchFamily="34" charset="0"/>
              </a:rPr>
              <a:t>Cost Accounting</a:t>
            </a:r>
            <a:r>
              <a:rPr lang="en-US" sz="2400">
                <a:latin typeface="Arial" pitchFamily="34" charset="0"/>
              </a:rPr>
              <a:t> translates the operational value chain into financial values</a:t>
            </a:r>
          </a:p>
        </p:txBody>
      </p:sp>
      <p:grpSp>
        <p:nvGrpSpPr>
          <p:cNvPr id="2" name="Group 4"/>
          <p:cNvGrpSpPr>
            <a:grpSpLocks/>
          </p:cNvGrpSpPr>
          <p:nvPr/>
        </p:nvGrpSpPr>
        <p:grpSpPr bwMode="auto">
          <a:xfrm>
            <a:off x="304800" y="2209800"/>
            <a:ext cx="3657600" cy="3048000"/>
            <a:chOff x="144" y="1728"/>
            <a:chExt cx="2304" cy="1920"/>
          </a:xfrm>
        </p:grpSpPr>
        <p:sp>
          <p:nvSpPr>
            <p:cNvPr id="71691" name="Oval 5"/>
            <p:cNvSpPr>
              <a:spLocks noChangeArrowheads="1"/>
            </p:cNvSpPr>
            <p:nvPr/>
          </p:nvSpPr>
          <p:spPr bwMode="auto">
            <a:xfrm>
              <a:off x="144" y="239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Planning</a:t>
              </a:r>
            </a:p>
          </p:txBody>
        </p:sp>
        <p:sp>
          <p:nvSpPr>
            <p:cNvPr id="71692" name="Oval 6"/>
            <p:cNvSpPr>
              <a:spLocks noChangeArrowheads="1"/>
            </p:cNvSpPr>
            <p:nvPr/>
          </p:nvSpPr>
          <p:spPr bwMode="auto">
            <a:xfrm>
              <a:off x="965" y="309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Controlling</a:t>
              </a:r>
            </a:p>
          </p:txBody>
        </p:sp>
        <p:sp>
          <p:nvSpPr>
            <p:cNvPr id="71693" name="Oval 7"/>
            <p:cNvSpPr>
              <a:spLocks noChangeArrowheads="1"/>
            </p:cNvSpPr>
            <p:nvPr/>
          </p:nvSpPr>
          <p:spPr bwMode="auto">
            <a:xfrm>
              <a:off x="1785" y="239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Analysis</a:t>
              </a:r>
            </a:p>
          </p:txBody>
        </p:sp>
        <p:sp>
          <p:nvSpPr>
            <p:cNvPr id="71694" name="Oval 8"/>
            <p:cNvSpPr>
              <a:spLocks noChangeArrowheads="1"/>
            </p:cNvSpPr>
            <p:nvPr/>
          </p:nvSpPr>
          <p:spPr bwMode="auto">
            <a:xfrm>
              <a:off x="965" y="1728"/>
              <a:ext cx="662" cy="554"/>
            </a:xfrm>
            <a:prstGeom prst="ellipse">
              <a:avLst/>
            </a:prstGeom>
            <a:gradFill rotWithShape="1">
              <a:gsLst>
                <a:gs pos="0">
                  <a:schemeClr val="bg1"/>
                </a:gs>
                <a:gs pos="100000">
                  <a:srgbClr val="FFFF00"/>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Accounting</a:t>
              </a:r>
            </a:p>
          </p:txBody>
        </p:sp>
        <p:cxnSp>
          <p:nvCxnSpPr>
            <p:cNvPr id="71695" name="AutoShape 9"/>
            <p:cNvCxnSpPr>
              <a:cxnSpLocks noChangeShapeType="1"/>
              <a:stCxn id="71691" idx="0"/>
              <a:endCxn id="71694" idx="2"/>
            </p:cNvCxnSpPr>
            <p:nvPr/>
          </p:nvCxnSpPr>
          <p:spPr bwMode="auto">
            <a:xfrm rot="-5400000">
              <a:off x="526" y="1954"/>
              <a:ext cx="388" cy="490"/>
            </a:xfrm>
            <a:prstGeom prst="curvedConnector2">
              <a:avLst/>
            </a:prstGeom>
            <a:noFill/>
            <a:ln w="38100">
              <a:solidFill>
                <a:srgbClr val="000099"/>
              </a:solidFill>
              <a:round/>
              <a:headEnd/>
              <a:tailEnd type="triangle" w="med" len="med"/>
            </a:ln>
          </p:spPr>
        </p:cxnSp>
        <p:cxnSp>
          <p:nvCxnSpPr>
            <p:cNvPr id="71696" name="AutoShape 10"/>
            <p:cNvCxnSpPr>
              <a:cxnSpLocks noChangeShapeType="1"/>
              <a:stCxn id="71694" idx="6"/>
              <a:endCxn id="71693" idx="0"/>
            </p:cNvCxnSpPr>
            <p:nvPr/>
          </p:nvCxnSpPr>
          <p:spPr bwMode="auto">
            <a:xfrm>
              <a:off x="1627" y="2005"/>
              <a:ext cx="490" cy="388"/>
            </a:xfrm>
            <a:prstGeom prst="curvedConnector2">
              <a:avLst/>
            </a:prstGeom>
            <a:noFill/>
            <a:ln w="38100">
              <a:solidFill>
                <a:srgbClr val="000099"/>
              </a:solidFill>
              <a:round/>
              <a:headEnd/>
              <a:tailEnd type="triangle" w="med" len="med"/>
            </a:ln>
          </p:spPr>
        </p:cxnSp>
        <p:cxnSp>
          <p:nvCxnSpPr>
            <p:cNvPr id="71697" name="AutoShape 11"/>
            <p:cNvCxnSpPr>
              <a:cxnSpLocks noChangeShapeType="1"/>
              <a:stCxn id="71693" idx="4"/>
              <a:endCxn id="71692" idx="6"/>
            </p:cNvCxnSpPr>
            <p:nvPr/>
          </p:nvCxnSpPr>
          <p:spPr bwMode="auto">
            <a:xfrm rot="5400000">
              <a:off x="1659" y="2914"/>
              <a:ext cx="425" cy="490"/>
            </a:xfrm>
            <a:prstGeom prst="curvedConnector2">
              <a:avLst/>
            </a:prstGeom>
            <a:noFill/>
            <a:ln w="38100">
              <a:solidFill>
                <a:srgbClr val="000099"/>
              </a:solidFill>
              <a:round/>
              <a:headEnd/>
              <a:tailEnd type="triangle" w="med" len="med"/>
            </a:ln>
          </p:spPr>
        </p:cxnSp>
        <p:cxnSp>
          <p:nvCxnSpPr>
            <p:cNvPr id="71698" name="AutoShape 12"/>
            <p:cNvCxnSpPr>
              <a:cxnSpLocks noChangeShapeType="1"/>
              <a:stCxn id="71692" idx="2"/>
              <a:endCxn id="71691" idx="4"/>
            </p:cNvCxnSpPr>
            <p:nvPr/>
          </p:nvCxnSpPr>
          <p:spPr bwMode="auto">
            <a:xfrm rot="10800000">
              <a:off x="475" y="2946"/>
              <a:ext cx="490" cy="425"/>
            </a:xfrm>
            <a:prstGeom prst="curvedConnector2">
              <a:avLst/>
            </a:prstGeom>
            <a:noFill/>
            <a:ln w="38100">
              <a:solidFill>
                <a:srgbClr val="000099"/>
              </a:solidFill>
              <a:round/>
              <a:headEnd/>
              <a:tailEnd type="triangle" w="med" len="med"/>
            </a:ln>
          </p:spPr>
        </p:cxnSp>
        <p:sp>
          <p:nvSpPr>
            <p:cNvPr id="71699" name="Rectangle 13"/>
            <p:cNvSpPr>
              <a:spLocks noChangeArrowheads="1"/>
            </p:cNvSpPr>
            <p:nvPr/>
          </p:nvSpPr>
          <p:spPr bwMode="auto">
            <a:xfrm>
              <a:off x="919" y="2452"/>
              <a:ext cx="797" cy="461"/>
            </a:xfrm>
            <a:prstGeom prst="rect">
              <a:avLst/>
            </a:prstGeom>
            <a:noFill/>
            <a:ln w="9525" algn="ctr">
              <a:noFill/>
              <a:miter lim="800000"/>
              <a:headEnd/>
              <a:tailEnd/>
            </a:ln>
          </p:spPr>
          <p:txBody>
            <a:bodyPr wrap="none">
              <a:spAutoFit/>
            </a:bodyPr>
            <a:lstStyle/>
            <a:p>
              <a:pPr algn="ctr"/>
              <a:r>
                <a:rPr lang="en-US" sz="1400" b="1">
                  <a:solidFill>
                    <a:schemeClr val="tx2"/>
                  </a:solidFill>
                  <a:latin typeface="Arial" pitchFamily="34" charset="0"/>
                </a:rPr>
                <a:t>Cost </a:t>
              </a:r>
            </a:p>
            <a:p>
              <a:pPr algn="ctr"/>
              <a:r>
                <a:rPr lang="en-US" sz="1400" b="1">
                  <a:solidFill>
                    <a:schemeClr val="tx2"/>
                  </a:solidFill>
                  <a:latin typeface="Arial" pitchFamily="34" charset="0"/>
                </a:rPr>
                <a:t>Management</a:t>
              </a:r>
            </a:p>
            <a:p>
              <a:pPr algn="ctr"/>
              <a:r>
                <a:rPr lang="en-US" sz="1400" b="1">
                  <a:solidFill>
                    <a:schemeClr val="tx2"/>
                  </a:solidFill>
                  <a:latin typeface="Arial" pitchFamily="34" charset="0"/>
                </a:rPr>
                <a:t>Process</a:t>
              </a:r>
            </a:p>
          </p:txBody>
        </p:sp>
      </p:grpSp>
      <p:sp>
        <p:nvSpPr>
          <p:cNvPr id="71685" name="Text Box 14"/>
          <p:cNvSpPr txBox="1">
            <a:spLocks noChangeArrowheads="1"/>
          </p:cNvSpPr>
          <p:nvPr/>
        </p:nvSpPr>
        <p:spPr bwMode="auto">
          <a:xfrm>
            <a:off x="3886200" y="2209800"/>
            <a:ext cx="4800600" cy="3352800"/>
          </a:xfrm>
          <a:prstGeom prst="rect">
            <a:avLst/>
          </a:prstGeom>
          <a:noFill/>
          <a:ln w="76200" cmpd="tri" algn="ctr">
            <a:noFill/>
            <a:miter lim="800000"/>
            <a:headEnd/>
            <a:tailEnd/>
          </a:ln>
        </p:spPr>
        <p:txBody>
          <a:bodyPr lIns="92075" tIns="0" rIns="92075" bIns="0">
            <a:spAutoFit/>
          </a:bodyPr>
          <a:lstStyle/>
          <a:p>
            <a:pPr lvl="1" indent="-228600">
              <a:buClr>
                <a:schemeClr val="tx1"/>
              </a:buClr>
              <a:buFontTx/>
              <a:buChar char="•"/>
            </a:pPr>
            <a:r>
              <a:rPr kumimoji="1" lang="en-US" sz="2000">
                <a:latin typeface="Arial" pitchFamily="34" charset="0"/>
              </a:rPr>
              <a:t>Cost Accounting is </a:t>
            </a:r>
            <a:r>
              <a:rPr lang="en-US" sz="2000">
                <a:latin typeface="Arial" pitchFamily="34" charset="0"/>
              </a:rPr>
              <a:t>the dollar valuation of the cost measurements resulting from business operations</a:t>
            </a:r>
            <a:endParaRPr kumimoji="1" lang="en-US" sz="2000">
              <a:latin typeface="Arial" pitchFamily="34" charset="0"/>
            </a:endParaRPr>
          </a:p>
          <a:p>
            <a:pPr lvl="1" indent="-228600">
              <a:buClr>
                <a:schemeClr val="tx1"/>
              </a:buClr>
              <a:buFontTx/>
              <a:buChar char="•"/>
            </a:pPr>
            <a:r>
              <a:rPr kumimoji="1" lang="en-US" sz="2000">
                <a:latin typeface="Arial" pitchFamily="34" charset="0"/>
              </a:rPr>
              <a:t>Cost Measurement has meaning only when considering its </a:t>
            </a:r>
            <a:r>
              <a:rPr kumimoji="1" lang="en-US" sz="2000" u="sng">
                <a:latin typeface="Arial" pitchFamily="34" charset="0"/>
              </a:rPr>
              <a:t>purpose</a:t>
            </a:r>
          </a:p>
          <a:p>
            <a:pPr lvl="1" indent="-228600">
              <a:buClr>
                <a:schemeClr val="tx1"/>
              </a:buClr>
              <a:buFontTx/>
              <a:buChar char="•"/>
            </a:pPr>
            <a:r>
              <a:rPr kumimoji="1" lang="en-US" sz="2000">
                <a:latin typeface="Arial" pitchFamily="34" charset="0"/>
              </a:rPr>
              <a:t>Defining Cost Measurement should be carefully considered and evaluated</a:t>
            </a:r>
          </a:p>
          <a:p>
            <a:pPr lvl="1" indent="-228600">
              <a:buClr>
                <a:schemeClr val="tx1"/>
              </a:buClr>
              <a:buFontTx/>
              <a:buChar char="•"/>
            </a:pPr>
            <a:r>
              <a:rPr kumimoji="1" lang="en-US" sz="2000">
                <a:latin typeface="Arial" pitchFamily="34" charset="0"/>
              </a:rPr>
              <a:t>Alternative cost methods should be evaluated under operating environment</a:t>
            </a:r>
          </a:p>
        </p:txBody>
      </p:sp>
      <p:sp>
        <p:nvSpPr>
          <p:cNvPr id="1565712" name="Rectangle 16"/>
          <p:cNvSpPr>
            <a:spLocks noChangeArrowheads="1"/>
          </p:cNvSpPr>
          <p:nvPr/>
        </p:nvSpPr>
        <p:spPr bwMode="auto">
          <a:xfrm>
            <a:off x="838200" y="5729288"/>
            <a:ext cx="7924800" cy="823912"/>
          </a:xfrm>
          <a:prstGeom prst="rect">
            <a:avLst/>
          </a:prstGeom>
          <a:noFill/>
          <a:ln w="12700" algn="ctr">
            <a:noFill/>
            <a:miter lim="800000"/>
            <a:headEnd/>
            <a:tailEnd/>
          </a:ln>
          <a:effectLst/>
        </p:spPr>
        <p:txBody>
          <a:bodyPr lIns="92075" tIns="0" rIns="92075" bIns="0">
            <a:spAutoFit/>
          </a:bodyPr>
          <a:lstStyle/>
          <a:p>
            <a:pPr algn="ctr">
              <a:buClr>
                <a:schemeClr val="tx1"/>
              </a:buClr>
              <a:defRPr/>
            </a:pPr>
            <a:r>
              <a:rPr kumimoji="1" lang="en-US" sz="1800" b="1" i="1" u="sng">
                <a:solidFill>
                  <a:srgbClr val="CC0066"/>
                </a:solidFill>
                <a:effectLst>
                  <a:outerShdw blurRad="38100" dist="38100" dir="2700000" algn="tl">
                    <a:srgbClr val="C0C0C0"/>
                  </a:outerShdw>
                </a:effectLst>
                <a:latin typeface="Arial" pitchFamily="34" charset="0"/>
                <a:cs typeface="+mn-cs"/>
              </a:rPr>
              <a:t>Purpose</a:t>
            </a:r>
            <a:r>
              <a:rPr kumimoji="1" lang="en-US" sz="1800" b="1" i="1">
                <a:solidFill>
                  <a:srgbClr val="CC0066"/>
                </a:solidFill>
                <a:effectLst>
                  <a:outerShdw blurRad="38100" dist="38100" dir="2700000" algn="tl">
                    <a:srgbClr val="C0C0C0"/>
                  </a:outerShdw>
                </a:effectLst>
                <a:latin typeface="Arial" pitchFamily="34" charset="0"/>
                <a:cs typeface="+mn-cs"/>
              </a:rPr>
              <a:t> Is the key to Understanding the Army ERP Cost Design (GFEBS): To Provide Operational Managers With Relevant “True” Cost </a:t>
            </a:r>
          </a:p>
          <a:p>
            <a:pPr algn="ctr">
              <a:buClr>
                <a:schemeClr val="tx1"/>
              </a:buClr>
              <a:defRPr/>
            </a:pPr>
            <a:r>
              <a:rPr kumimoji="1" lang="en-US" sz="1800" b="1" i="1">
                <a:solidFill>
                  <a:srgbClr val="CC0066"/>
                </a:solidFill>
                <a:effectLst>
                  <a:outerShdw blurRad="38100" dist="38100" dir="2700000" algn="tl">
                    <a:srgbClr val="C0C0C0"/>
                  </a:outerShdw>
                </a:effectLst>
                <a:latin typeface="Arial" pitchFamily="34" charset="0"/>
                <a:cs typeface="+mn-cs"/>
              </a:rPr>
              <a:t>Information to Make Sound Economic Decisions*</a:t>
            </a:r>
          </a:p>
        </p:txBody>
      </p:sp>
      <p:sp>
        <p:nvSpPr>
          <p:cNvPr id="71687" name="AutoShape 17"/>
          <p:cNvSpPr>
            <a:spLocks noChangeArrowheads="1"/>
          </p:cNvSpPr>
          <p:nvPr/>
        </p:nvSpPr>
        <p:spPr bwMode="auto">
          <a:xfrm>
            <a:off x="152400" y="5638800"/>
            <a:ext cx="1066800" cy="457200"/>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CC0066"/>
          </a:solidFill>
          <a:ln w="12700">
            <a:solidFill>
              <a:schemeClr val="tx2"/>
            </a:solidFill>
            <a:miter lim="800000"/>
            <a:headEnd/>
            <a:tailEnd/>
          </a:ln>
        </p:spPr>
        <p:txBody>
          <a:bodyPr wrap="none" lIns="82550" tIns="41275" rIns="82550" bIns="41275" anchor="ctr"/>
          <a:lstStyle/>
          <a:p>
            <a:endParaRPr lang="en-US"/>
          </a:p>
        </p:txBody>
      </p:sp>
      <p:sp>
        <p:nvSpPr>
          <p:cNvPr id="1565714" name="Text Box 18"/>
          <p:cNvSpPr txBox="1">
            <a:spLocks noChangeArrowheads="1"/>
          </p:cNvSpPr>
          <p:nvPr/>
        </p:nvSpPr>
        <p:spPr bwMode="auto">
          <a:xfrm>
            <a:off x="838200" y="6623050"/>
            <a:ext cx="8610600" cy="234950"/>
          </a:xfrm>
          <a:prstGeom prst="rect">
            <a:avLst/>
          </a:prstGeom>
          <a:noFill/>
          <a:ln w="12700">
            <a:noFill/>
            <a:miter lim="800000"/>
            <a:headEnd/>
            <a:tailEnd/>
          </a:ln>
          <a:effectLst/>
        </p:spPr>
        <p:txBody>
          <a:bodyPr lIns="82550" tIns="41275" rIns="82550" bIns="41275">
            <a:spAutoFit/>
            <a:flatTx/>
          </a:bodyPr>
          <a:lstStyle/>
          <a:p>
            <a:pPr eaLnBrk="0" hangingPunct="0">
              <a:defRPr/>
            </a:pPr>
            <a:r>
              <a:rPr kumimoji="1" lang="en-US" sz="1000" b="1" i="1">
                <a:solidFill>
                  <a:srgbClr val="000099"/>
                </a:solidFill>
                <a:effectLst>
                  <a:outerShdw blurRad="38100" dist="38100" dir="2700000" algn="tl">
                    <a:srgbClr val="C0C0C0"/>
                  </a:outerShdw>
                </a:effectLst>
                <a:latin typeface="Arial" pitchFamily="34" charset="0"/>
                <a:cs typeface="Courier New" pitchFamily="49" charset="0"/>
              </a:rPr>
              <a:t>*  Source: The Federal Accounting Standards Advisory Board (FASAB) No. 4. Managerial Cost Accounting Standards</a:t>
            </a:r>
          </a:p>
        </p:txBody>
      </p:sp>
      <p:sp>
        <p:nvSpPr>
          <p:cNvPr id="22"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1219200" y="228600"/>
            <a:ext cx="6705600" cy="914400"/>
          </a:xfrm>
          <a:prstGeom prst="rect">
            <a:avLst/>
          </a:prstGeom>
          <a:noFill/>
          <a:ln w="9525">
            <a:noFill/>
            <a:miter lim="800000"/>
            <a:headEnd/>
            <a:tailEnd/>
          </a:ln>
        </p:spPr>
        <p:txBody>
          <a:bodyPr wrap="none" lIns="274320" tIns="0" rIns="182880" bIns="0"/>
          <a:lstStyle/>
          <a:p>
            <a:pPr algn="ctr"/>
            <a:r>
              <a:rPr lang="en-US" sz="3600" b="1">
                <a:latin typeface="Arial" pitchFamily="34" charset="0"/>
              </a:rPr>
              <a:t>Cost Analysis</a:t>
            </a:r>
          </a:p>
        </p:txBody>
      </p:sp>
      <p:sp>
        <p:nvSpPr>
          <p:cNvPr id="72707" name="Rectangle 3"/>
          <p:cNvSpPr>
            <a:spLocks noChangeArrowheads="1"/>
          </p:cNvSpPr>
          <p:nvPr/>
        </p:nvSpPr>
        <p:spPr bwMode="auto">
          <a:xfrm>
            <a:off x="485775" y="1285875"/>
            <a:ext cx="8153400" cy="1228725"/>
          </a:xfrm>
          <a:prstGeom prst="rect">
            <a:avLst/>
          </a:prstGeom>
          <a:noFill/>
          <a:ln w="9525">
            <a:noFill/>
            <a:miter lim="800000"/>
            <a:headEnd/>
            <a:tailEnd/>
          </a:ln>
        </p:spPr>
        <p:txBody>
          <a:bodyPr tIns="137160" bIns="137160"/>
          <a:lstStyle/>
          <a:p>
            <a:pPr>
              <a:spcBef>
                <a:spcPct val="20000"/>
              </a:spcBef>
            </a:pPr>
            <a:r>
              <a:rPr lang="en-US" sz="2400" b="1">
                <a:latin typeface="Arial" pitchFamily="34" charset="0"/>
              </a:rPr>
              <a:t>Cost Analysis</a:t>
            </a:r>
            <a:r>
              <a:rPr lang="en-US" sz="2400">
                <a:latin typeface="Arial" pitchFamily="34" charset="0"/>
              </a:rPr>
              <a:t> is the integration of functional outcome data with cost data to produce valid and verifiable information to conduct various forms of analysis</a:t>
            </a:r>
          </a:p>
        </p:txBody>
      </p:sp>
      <p:sp>
        <p:nvSpPr>
          <p:cNvPr id="72708" name="Text Box 4"/>
          <p:cNvSpPr txBox="1">
            <a:spLocks noChangeArrowheads="1"/>
          </p:cNvSpPr>
          <p:nvPr/>
        </p:nvSpPr>
        <p:spPr bwMode="auto">
          <a:xfrm>
            <a:off x="4419600" y="2971800"/>
            <a:ext cx="4343400" cy="2133600"/>
          </a:xfrm>
          <a:prstGeom prst="rect">
            <a:avLst/>
          </a:prstGeom>
          <a:noFill/>
          <a:ln w="76200" cmpd="tri" algn="ctr">
            <a:noFill/>
            <a:miter lim="800000"/>
            <a:headEnd/>
            <a:tailEnd/>
          </a:ln>
        </p:spPr>
        <p:txBody>
          <a:bodyPr lIns="92075" tIns="0" rIns="92075" bIns="0">
            <a:spAutoFit/>
          </a:bodyPr>
          <a:lstStyle/>
          <a:p>
            <a:pPr marL="342900" indent="-342900">
              <a:buClr>
                <a:schemeClr val="tx1"/>
              </a:buClr>
            </a:pPr>
            <a:r>
              <a:rPr lang="en-US" sz="2000">
                <a:latin typeface="Arial" pitchFamily="34" charset="0"/>
              </a:rPr>
              <a:t>Sample types of analysis include:</a:t>
            </a:r>
          </a:p>
          <a:p>
            <a:pPr marL="342900" indent="-342900">
              <a:buClr>
                <a:schemeClr val="tx1"/>
              </a:buClr>
              <a:buFontTx/>
              <a:buChar char="•"/>
            </a:pPr>
            <a:r>
              <a:rPr lang="en-US" sz="2000">
                <a:latin typeface="Arial" pitchFamily="34" charset="0"/>
              </a:rPr>
              <a:t>Organizational performance</a:t>
            </a:r>
          </a:p>
          <a:p>
            <a:pPr marL="342900" indent="-342900">
              <a:buClr>
                <a:schemeClr val="tx1"/>
              </a:buClr>
              <a:buFontTx/>
              <a:buChar char="•"/>
            </a:pPr>
            <a:r>
              <a:rPr lang="en-US" sz="2000">
                <a:latin typeface="Arial" pitchFamily="34" charset="0"/>
              </a:rPr>
              <a:t>Analysis of alternatives</a:t>
            </a:r>
          </a:p>
          <a:p>
            <a:pPr marL="342900" indent="-342900">
              <a:buClr>
                <a:schemeClr val="tx1"/>
              </a:buClr>
              <a:buFontTx/>
              <a:buChar char="•"/>
            </a:pPr>
            <a:r>
              <a:rPr lang="en-US" sz="2000">
                <a:latin typeface="Arial" pitchFamily="34" charset="0"/>
              </a:rPr>
              <a:t>Variance analysis</a:t>
            </a:r>
          </a:p>
          <a:p>
            <a:pPr marL="342900" indent="-342900">
              <a:buClr>
                <a:schemeClr val="tx1"/>
              </a:buClr>
              <a:buFontTx/>
              <a:buChar char="•"/>
            </a:pPr>
            <a:r>
              <a:rPr lang="en-US" sz="2000">
                <a:latin typeface="Arial" pitchFamily="34" charset="0"/>
              </a:rPr>
              <a:t>Economic analysis</a:t>
            </a:r>
          </a:p>
          <a:p>
            <a:pPr marL="342900" indent="-342900">
              <a:buClr>
                <a:schemeClr val="tx1"/>
              </a:buClr>
              <a:buFontTx/>
              <a:buChar char="•"/>
            </a:pPr>
            <a:r>
              <a:rPr lang="en-US" sz="2000">
                <a:latin typeface="Arial" pitchFamily="34" charset="0"/>
              </a:rPr>
              <a:t>Cost / Risk assessments</a:t>
            </a:r>
          </a:p>
          <a:p>
            <a:pPr marL="342900" indent="-342900">
              <a:buClr>
                <a:schemeClr val="tx1"/>
              </a:buClr>
              <a:buFontTx/>
              <a:buChar char="•"/>
            </a:pPr>
            <a:r>
              <a:rPr lang="en-US" sz="2000">
                <a:latin typeface="Arial" pitchFamily="34" charset="0"/>
              </a:rPr>
              <a:t>Trending</a:t>
            </a:r>
          </a:p>
        </p:txBody>
      </p:sp>
      <p:grpSp>
        <p:nvGrpSpPr>
          <p:cNvPr id="2" name="Group 5"/>
          <p:cNvGrpSpPr>
            <a:grpSpLocks/>
          </p:cNvGrpSpPr>
          <p:nvPr/>
        </p:nvGrpSpPr>
        <p:grpSpPr bwMode="auto">
          <a:xfrm>
            <a:off x="304800" y="2895600"/>
            <a:ext cx="3657600" cy="3048000"/>
            <a:chOff x="192" y="1824"/>
            <a:chExt cx="2304" cy="1920"/>
          </a:xfrm>
        </p:grpSpPr>
        <p:sp>
          <p:nvSpPr>
            <p:cNvPr id="72712" name="Oval 6"/>
            <p:cNvSpPr>
              <a:spLocks noChangeArrowheads="1"/>
            </p:cNvSpPr>
            <p:nvPr/>
          </p:nvSpPr>
          <p:spPr bwMode="auto">
            <a:xfrm>
              <a:off x="192" y="2489"/>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Planning</a:t>
              </a:r>
            </a:p>
          </p:txBody>
        </p:sp>
        <p:sp>
          <p:nvSpPr>
            <p:cNvPr id="72713" name="Oval 7"/>
            <p:cNvSpPr>
              <a:spLocks noChangeArrowheads="1"/>
            </p:cNvSpPr>
            <p:nvPr/>
          </p:nvSpPr>
          <p:spPr bwMode="auto">
            <a:xfrm>
              <a:off x="1013" y="3190"/>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Controlling</a:t>
              </a:r>
            </a:p>
          </p:txBody>
        </p:sp>
        <p:sp>
          <p:nvSpPr>
            <p:cNvPr id="72714" name="Oval 8"/>
            <p:cNvSpPr>
              <a:spLocks noChangeArrowheads="1"/>
            </p:cNvSpPr>
            <p:nvPr/>
          </p:nvSpPr>
          <p:spPr bwMode="auto">
            <a:xfrm>
              <a:off x="1833" y="2489"/>
              <a:ext cx="663" cy="553"/>
            </a:xfrm>
            <a:prstGeom prst="ellipse">
              <a:avLst/>
            </a:prstGeom>
            <a:gradFill rotWithShape="1">
              <a:gsLst>
                <a:gs pos="0">
                  <a:schemeClr val="bg1"/>
                </a:gs>
                <a:gs pos="100000">
                  <a:srgbClr val="FFFF00"/>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Analysis</a:t>
              </a:r>
            </a:p>
          </p:txBody>
        </p:sp>
        <p:sp>
          <p:nvSpPr>
            <p:cNvPr id="72715" name="Oval 9"/>
            <p:cNvSpPr>
              <a:spLocks noChangeArrowheads="1"/>
            </p:cNvSpPr>
            <p:nvPr/>
          </p:nvSpPr>
          <p:spPr bwMode="auto">
            <a:xfrm>
              <a:off x="1013" y="182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Accounting</a:t>
              </a:r>
            </a:p>
          </p:txBody>
        </p:sp>
        <p:cxnSp>
          <p:nvCxnSpPr>
            <p:cNvPr id="72716" name="AutoShape 10"/>
            <p:cNvCxnSpPr>
              <a:cxnSpLocks noChangeShapeType="1"/>
              <a:stCxn id="72712" idx="0"/>
              <a:endCxn id="72715" idx="2"/>
            </p:cNvCxnSpPr>
            <p:nvPr/>
          </p:nvCxnSpPr>
          <p:spPr bwMode="auto">
            <a:xfrm rot="-5400000">
              <a:off x="574" y="2050"/>
              <a:ext cx="388" cy="490"/>
            </a:xfrm>
            <a:prstGeom prst="curvedConnector2">
              <a:avLst/>
            </a:prstGeom>
            <a:noFill/>
            <a:ln w="38100">
              <a:solidFill>
                <a:srgbClr val="000099"/>
              </a:solidFill>
              <a:round/>
              <a:headEnd/>
              <a:tailEnd type="triangle" w="med" len="med"/>
            </a:ln>
          </p:spPr>
        </p:cxnSp>
        <p:cxnSp>
          <p:nvCxnSpPr>
            <p:cNvPr id="72717" name="AutoShape 11"/>
            <p:cNvCxnSpPr>
              <a:cxnSpLocks noChangeShapeType="1"/>
              <a:stCxn id="72715" idx="6"/>
              <a:endCxn id="72714" idx="0"/>
            </p:cNvCxnSpPr>
            <p:nvPr/>
          </p:nvCxnSpPr>
          <p:spPr bwMode="auto">
            <a:xfrm>
              <a:off x="1675" y="2101"/>
              <a:ext cx="490" cy="388"/>
            </a:xfrm>
            <a:prstGeom prst="curvedConnector2">
              <a:avLst/>
            </a:prstGeom>
            <a:noFill/>
            <a:ln w="38100">
              <a:solidFill>
                <a:srgbClr val="000099"/>
              </a:solidFill>
              <a:round/>
              <a:headEnd/>
              <a:tailEnd type="triangle" w="med" len="med"/>
            </a:ln>
          </p:spPr>
        </p:cxnSp>
        <p:cxnSp>
          <p:nvCxnSpPr>
            <p:cNvPr id="72718" name="AutoShape 12"/>
            <p:cNvCxnSpPr>
              <a:cxnSpLocks noChangeShapeType="1"/>
              <a:stCxn id="72714" idx="4"/>
              <a:endCxn id="72713" idx="6"/>
            </p:cNvCxnSpPr>
            <p:nvPr/>
          </p:nvCxnSpPr>
          <p:spPr bwMode="auto">
            <a:xfrm rot="5400000">
              <a:off x="1707" y="3010"/>
              <a:ext cx="425" cy="490"/>
            </a:xfrm>
            <a:prstGeom prst="curvedConnector2">
              <a:avLst/>
            </a:prstGeom>
            <a:noFill/>
            <a:ln w="38100">
              <a:solidFill>
                <a:srgbClr val="000099"/>
              </a:solidFill>
              <a:round/>
              <a:headEnd/>
              <a:tailEnd type="triangle" w="med" len="med"/>
            </a:ln>
          </p:spPr>
        </p:cxnSp>
        <p:cxnSp>
          <p:nvCxnSpPr>
            <p:cNvPr id="72719" name="AutoShape 13"/>
            <p:cNvCxnSpPr>
              <a:cxnSpLocks noChangeShapeType="1"/>
              <a:stCxn id="72713" idx="2"/>
              <a:endCxn id="72712" idx="4"/>
            </p:cNvCxnSpPr>
            <p:nvPr/>
          </p:nvCxnSpPr>
          <p:spPr bwMode="auto">
            <a:xfrm rot="10800000">
              <a:off x="523" y="3042"/>
              <a:ext cx="490" cy="425"/>
            </a:xfrm>
            <a:prstGeom prst="curvedConnector2">
              <a:avLst/>
            </a:prstGeom>
            <a:noFill/>
            <a:ln w="38100">
              <a:solidFill>
                <a:srgbClr val="000099"/>
              </a:solidFill>
              <a:round/>
              <a:headEnd/>
              <a:tailEnd type="triangle" w="med" len="med"/>
            </a:ln>
          </p:spPr>
        </p:cxnSp>
        <p:sp>
          <p:nvSpPr>
            <p:cNvPr id="72720" name="Rectangle 14"/>
            <p:cNvSpPr>
              <a:spLocks noChangeArrowheads="1"/>
            </p:cNvSpPr>
            <p:nvPr/>
          </p:nvSpPr>
          <p:spPr bwMode="auto">
            <a:xfrm>
              <a:off x="967" y="2548"/>
              <a:ext cx="797" cy="461"/>
            </a:xfrm>
            <a:prstGeom prst="rect">
              <a:avLst/>
            </a:prstGeom>
            <a:noFill/>
            <a:ln w="9525" algn="ctr">
              <a:noFill/>
              <a:miter lim="800000"/>
              <a:headEnd/>
              <a:tailEnd/>
            </a:ln>
          </p:spPr>
          <p:txBody>
            <a:bodyPr wrap="none">
              <a:spAutoFit/>
            </a:bodyPr>
            <a:lstStyle/>
            <a:p>
              <a:pPr algn="ctr"/>
              <a:r>
                <a:rPr lang="en-US" sz="1400" b="1">
                  <a:solidFill>
                    <a:schemeClr val="tx2"/>
                  </a:solidFill>
                  <a:latin typeface="Arial" pitchFamily="34" charset="0"/>
                </a:rPr>
                <a:t>Cost </a:t>
              </a:r>
            </a:p>
            <a:p>
              <a:pPr algn="ctr"/>
              <a:r>
                <a:rPr lang="en-US" sz="1400" b="1">
                  <a:solidFill>
                    <a:schemeClr val="tx2"/>
                  </a:solidFill>
                  <a:latin typeface="Arial" pitchFamily="34" charset="0"/>
                </a:rPr>
                <a:t>Management</a:t>
              </a:r>
            </a:p>
            <a:p>
              <a:pPr algn="ctr"/>
              <a:r>
                <a:rPr lang="en-US" sz="1400" b="1">
                  <a:solidFill>
                    <a:schemeClr val="tx2"/>
                  </a:solidFill>
                  <a:latin typeface="Arial" pitchFamily="34" charset="0"/>
                </a:rPr>
                <a:t>Process</a:t>
              </a:r>
            </a:p>
          </p:txBody>
        </p:sp>
      </p:grpSp>
      <p:sp>
        <p:nvSpPr>
          <p:cNvPr id="1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79</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body" idx="1"/>
          </p:nvPr>
        </p:nvSpPr>
        <p:spPr bwMode="auto">
          <a:xfrm>
            <a:off x="381000" y="1524000"/>
            <a:ext cx="8458200" cy="2667000"/>
          </a:xfrm>
          <a:noFill/>
          <a:ln>
            <a:miter lim="800000"/>
            <a:headEnd/>
            <a:tailEnd/>
          </a:ln>
        </p:spPr>
        <p:txBody>
          <a:bodyPr vert="horz" wrap="square" lIns="91440" tIns="45720" rIns="91440" bIns="45720" numCol="1" anchor="t" anchorCtr="0" compatLnSpc="1">
            <a:prstTxWarp prst="textNoShape">
              <a:avLst/>
            </a:prstTxWarp>
          </a:bodyPr>
          <a:lstStyle/>
          <a:p>
            <a:pPr marL="566738" indent="-566738" eaLnBrk="1" hangingPunct="1">
              <a:lnSpc>
                <a:spcPct val="80000"/>
              </a:lnSpc>
            </a:pPr>
            <a:r>
              <a:rPr lang="en-US" sz="2600" dirty="0" smtClean="0"/>
              <a:t>The translation of the business objectives, needs, and requirements into a management decision support model (Cost Model)</a:t>
            </a:r>
          </a:p>
          <a:p>
            <a:pPr marL="566738" indent="-566738" eaLnBrk="1" hangingPunct="1">
              <a:lnSpc>
                <a:spcPct val="80000"/>
              </a:lnSpc>
            </a:pPr>
            <a:r>
              <a:rPr lang="en-US" sz="2600" dirty="0" smtClean="0"/>
              <a:t>The replacement of the legacy financial codes (APCs/JONOs-MRRNs)</a:t>
            </a:r>
          </a:p>
          <a:p>
            <a:pPr marL="566738" indent="-566738" eaLnBrk="1" hangingPunct="1">
              <a:lnSpc>
                <a:spcPct val="80000"/>
              </a:lnSpc>
            </a:pPr>
            <a:r>
              <a:rPr lang="en-US" sz="2600" dirty="0" smtClean="0"/>
              <a:t>“The Continuum” – maturation over years, replacing as-is, adding quantity measures, performing cost assignments, etc.</a:t>
            </a:r>
          </a:p>
        </p:txBody>
      </p:sp>
      <p:sp>
        <p:nvSpPr>
          <p:cNvPr id="21507" name="Rectangle 3"/>
          <p:cNvSpPr>
            <a:spLocks noChangeArrowheads="1"/>
          </p:cNvSpPr>
          <p:nvPr/>
        </p:nvSpPr>
        <p:spPr bwMode="auto">
          <a:xfrm>
            <a:off x="457200" y="5045075"/>
            <a:ext cx="8305800" cy="898525"/>
          </a:xfrm>
          <a:prstGeom prst="rect">
            <a:avLst/>
          </a:prstGeom>
          <a:solidFill>
            <a:srgbClr val="CCECFF"/>
          </a:solidFill>
          <a:ln w="76200" cmpd="tri" algn="ctr">
            <a:solidFill>
              <a:srgbClr val="0000CC"/>
            </a:solidFill>
            <a:miter lim="800000"/>
            <a:headEnd/>
            <a:tailEnd/>
          </a:ln>
        </p:spPr>
        <p:txBody>
          <a:bodyPr lIns="92075" tIns="46038" rIns="92075" bIns="46038">
            <a:spAutoFit/>
          </a:bodyPr>
          <a:lstStyle/>
          <a:p>
            <a:pPr algn="l">
              <a:lnSpc>
                <a:spcPct val="120000"/>
              </a:lnSpc>
              <a:spcBef>
                <a:spcPct val="20000"/>
              </a:spcBef>
            </a:pPr>
            <a:r>
              <a:rPr lang="en-US" sz="2000" b="0" dirty="0"/>
              <a:t>The CCD influences/defines the set-up of tools providing cost management information, e.g. GFEBS, GCSS, Data Warehouses, etc.</a:t>
            </a:r>
          </a:p>
        </p:txBody>
      </p:sp>
      <p:sp>
        <p:nvSpPr>
          <p:cNvPr id="21508" name="Rectangle 4"/>
          <p:cNvSpPr>
            <a:spLocks noChangeArrowheads="1"/>
          </p:cNvSpPr>
          <p:nvPr/>
        </p:nvSpPr>
        <p:spPr bwMode="auto">
          <a:xfrm>
            <a:off x="1209675" y="228600"/>
            <a:ext cx="6705600" cy="984885"/>
          </a:xfrm>
          <a:prstGeom prst="rect">
            <a:avLst/>
          </a:prstGeom>
          <a:noFill/>
          <a:ln w="76200" cmpd="tri" algn="ctr">
            <a:noFill/>
            <a:miter lim="800000"/>
            <a:headEnd/>
            <a:tailEnd/>
          </a:ln>
        </p:spPr>
        <p:txBody>
          <a:bodyPr lIns="92075" tIns="0" rIns="92075" bIns="0">
            <a:spAutoFit/>
          </a:bodyPr>
          <a:lstStyle/>
          <a:p>
            <a:pPr algn="ctr"/>
            <a:r>
              <a:rPr lang="en-US" sz="3200" b="1" dirty="0">
                <a:latin typeface="+mj-lt"/>
              </a:rPr>
              <a:t>What is the Costing Conceptual Design?</a:t>
            </a:r>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a:t>
            </a:fld>
            <a:endParaRPr 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Costs Analysis Types</a:t>
            </a:r>
          </a:p>
        </p:txBody>
      </p:sp>
      <p:sp>
        <p:nvSpPr>
          <p:cNvPr id="8195"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80000"/>
              </a:lnSpc>
            </a:pPr>
            <a:r>
              <a:rPr lang="en-US" sz="2800" b="1" i="1" u="sng" smtClean="0"/>
              <a:t>Forecasting:</a:t>
            </a:r>
            <a:r>
              <a:rPr lang="en-US" sz="2800" smtClean="0"/>
              <a:t> using prior period information to predict future dollars and quantities</a:t>
            </a:r>
          </a:p>
          <a:p>
            <a:pPr eaLnBrk="1" hangingPunct="1">
              <a:lnSpc>
                <a:spcPct val="80000"/>
              </a:lnSpc>
            </a:pPr>
            <a:r>
              <a:rPr lang="en-US" sz="2800" b="1" i="1" u="sng" smtClean="0"/>
              <a:t>Variance Analysis:</a:t>
            </a:r>
            <a:r>
              <a:rPr lang="en-US" sz="2800" smtClean="0"/>
              <a:t> comparison analysis of standard vs. Actuals, Plan vs. Actuals, or multiple periods (e.g. Jan vs. Feb)</a:t>
            </a:r>
          </a:p>
          <a:p>
            <a:pPr eaLnBrk="1" hangingPunct="1">
              <a:lnSpc>
                <a:spcPct val="80000"/>
              </a:lnSpc>
            </a:pPr>
            <a:r>
              <a:rPr lang="en-US" sz="2800" b="1" i="1" u="sng" smtClean="0"/>
              <a:t>Trend Analysis</a:t>
            </a:r>
            <a:r>
              <a:rPr lang="en-US" sz="2800" b="1" i="1" smtClean="0"/>
              <a:t>:</a:t>
            </a:r>
            <a:r>
              <a:rPr lang="en-US" sz="2800" smtClean="0"/>
              <a:t> Analysis of cost/qty over multiple consecutive time frames (e.g. Monthly to Month, Year to Year, etc.)</a:t>
            </a:r>
          </a:p>
          <a:p>
            <a:pPr eaLnBrk="1" hangingPunct="1">
              <a:lnSpc>
                <a:spcPct val="80000"/>
              </a:lnSpc>
            </a:pPr>
            <a:r>
              <a:rPr lang="en-US" sz="2800" b="1" i="1" u="sng" smtClean="0"/>
              <a:t>Economic Analysis</a:t>
            </a:r>
            <a:r>
              <a:rPr lang="en-US" sz="2800" b="1" i="1" smtClean="0"/>
              <a:t>:</a:t>
            </a:r>
            <a:r>
              <a:rPr lang="en-US" sz="2800" smtClean="0"/>
              <a:t> Analysis of economic benefits of multiple options over different pans of time</a:t>
            </a:r>
          </a:p>
          <a:p>
            <a:pPr lvl="1" eaLnBrk="1" hangingPunct="1">
              <a:lnSpc>
                <a:spcPct val="80000"/>
              </a:lnSpc>
            </a:pPr>
            <a:endParaRPr lang="en-US" sz="2400" smtClean="0"/>
          </a:p>
        </p:txBody>
      </p:sp>
      <p:sp>
        <p:nvSpPr>
          <p:cNvPr id="5"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More Costs Analysis Types</a:t>
            </a:r>
          </a:p>
        </p:txBody>
      </p:sp>
      <p:sp>
        <p:nvSpPr>
          <p:cNvPr id="9219"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b="1" i="1" u="sng" smtClean="0"/>
              <a:t>Cost/Benefit Analysis</a:t>
            </a:r>
            <a:r>
              <a:rPr lang="en-US" sz="2800" b="1" i="1" smtClean="0"/>
              <a:t>:</a:t>
            </a:r>
            <a:r>
              <a:rPr lang="en-US" sz="2800" smtClean="0"/>
              <a:t> Analysis of Decision to examine costs versus return</a:t>
            </a:r>
          </a:p>
          <a:p>
            <a:pPr eaLnBrk="1" hangingPunct="1"/>
            <a:r>
              <a:rPr lang="en-US" sz="2800" b="1" i="1" u="sng" smtClean="0"/>
              <a:t>Life Cycle Cost Estimate</a:t>
            </a:r>
            <a:r>
              <a:rPr lang="en-US" sz="2800" b="1" i="1" smtClean="0"/>
              <a:t>:</a:t>
            </a:r>
            <a:r>
              <a:rPr lang="en-US" sz="2800" smtClean="0"/>
              <a:t> Estimate of program or project over the full life cycle from concept development to disposal</a:t>
            </a:r>
          </a:p>
          <a:p>
            <a:pPr eaLnBrk="1" hangingPunct="1"/>
            <a:r>
              <a:rPr lang="en-US" sz="2800" b="1" i="1" u="sng" smtClean="0"/>
              <a:t>Cost/Risk Analysis</a:t>
            </a:r>
            <a:r>
              <a:rPr lang="en-US" sz="2800" b="1" i="1" smtClean="0"/>
              <a:t>:</a:t>
            </a:r>
            <a:r>
              <a:rPr lang="en-US" sz="2800" smtClean="0"/>
              <a:t> Analysis assessing cost in reference to probability/risk of potential outcome</a:t>
            </a:r>
          </a:p>
          <a:p>
            <a:pPr eaLnBrk="1" hangingPunct="1"/>
            <a:endParaRPr lang="en-US" sz="2800" b="1" i="1" u="sng" smtClean="0"/>
          </a:p>
          <a:p>
            <a:pPr lvl="1" eaLnBrk="1" hangingPunct="1"/>
            <a:endParaRPr lang="en-US" sz="2400" smtClean="0"/>
          </a:p>
        </p:txBody>
      </p:sp>
      <p:pic>
        <p:nvPicPr>
          <p:cNvPr id="9220" name="Picture 5" descr="money2_delete"/>
          <p:cNvPicPr>
            <a:picLocks noChangeAspect="1" noChangeArrowheads="1"/>
          </p:cNvPicPr>
          <p:nvPr/>
        </p:nvPicPr>
        <p:blipFill>
          <a:blip r:embed="rId3" cstate="print"/>
          <a:srcRect/>
          <a:stretch>
            <a:fillRect/>
          </a:stretch>
        </p:blipFill>
        <p:spPr bwMode="auto">
          <a:xfrm>
            <a:off x="5867400" y="5029200"/>
            <a:ext cx="1066800" cy="1066800"/>
          </a:xfrm>
          <a:prstGeom prst="rect">
            <a:avLst/>
          </a:prstGeom>
          <a:noFill/>
          <a:ln w="9525">
            <a:noFill/>
            <a:miter lim="800000"/>
            <a:headEnd/>
            <a:tailEnd/>
          </a:ln>
        </p:spPr>
      </p:pic>
      <p:pic>
        <p:nvPicPr>
          <p:cNvPr id="9221" name="Picture 7" descr="money2_add"/>
          <p:cNvPicPr>
            <a:picLocks noChangeAspect="1" noChangeArrowheads="1"/>
          </p:cNvPicPr>
          <p:nvPr/>
        </p:nvPicPr>
        <p:blipFill>
          <a:blip r:embed="rId4" cstate="print"/>
          <a:srcRect/>
          <a:stretch>
            <a:fillRect/>
          </a:stretch>
        </p:blipFill>
        <p:spPr bwMode="auto">
          <a:xfrm>
            <a:off x="7213600" y="5384800"/>
            <a:ext cx="1016000" cy="1016000"/>
          </a:xfrm>
          <a:prstGeom prst="rect">
            <a:avLst/>
          </a:prstGeom>
          <a:noFill/>
          <a:ln w="9525">
            <a:noFill/>
            <a:miter lim="800000"/>
            <a:headEnd/>
            <a:tailEnd/>
          </a:ln>
        </p:spPr>
      </p:pic>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81</a:t>
            </a:fld>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t>Analysis Supported by ERP Reporting</a:t>
            </a:r>
          </a:p>
        </p:txBody>
      </p:sp>
      <p:sp>
        <p:nvSpPr>
          <p:cNvPr id="1024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marL="0" indent="0" eaLnBrk="1" hangingPunct="1">
              <a:buFontTx/>
              <a:buNone/>
              <a:tabLst>
                <a:tab pos="342900" algn="l"/>
                <a:tab pos="635000" algn="l"/>
              </a:tabLst>
            </a:pPr>
            <a:r>
              <a:rPr lang="en-US" smtClean="0"/>
              <a:t>The various types of analysis are supported by ERP reporting by providing:</a:t>
            </a:r>
          </a:p>
          <a:p>
            <a:pPr lvl="1" eaLnBrk="1" hangingPunct="1">
              <a:buFontTx/>
              <a:buChar char="•"/>
              <a:tabLst>
                <a:tab pos="342900" algn="l"/>
                <a:tab pos="635000" algn="l"/>
              </a:tabLst>
            </a:pPr>
            <a:r>
              <a:rPr lang="en-US" smtClean="0"/>
              <a:t>Real-time, accurate data</a:t>
            </a:r>
          </a:p>
          <a:p>
            <a:pPr lvl="1" eaLnBrk="1" hangingPunct="1">
              <a:buFontTx/>
              <a:buChar char="•"/>
              <a:tabLst>
                <a:tab pos="342900" algn="l"/>
                <a:tab pos="635000" algn="l"/>
              </a:tabLst>
            </a:pPr>
            <a:r>
              <a:rPr lang="en-US" smtClean="0"/>
              <a:t>Drill-down capabilities to generating document (e.g. transparency and audit/integrity)</a:t>
            </a:r>
          </a:p>
          <a:p>
            <a:pPr lvl="1" eaLnBrk="1" hangingPunct="1">
              <a:buFontTx/>
              <a:buChar char="•"/>
              <a:tabLst>
                <a:tab pos="342900" algn="l"/>
                <a:tab pos="635000" algn="l"/>
              </a:tabLst>
            </a:pPr>
            <a:r>
              <a:rPr lang="en-US" smtClean="0"/>
              <a:t>Standard definitions, business rules, and methods (commonality in what the data means)</a:t>
            </a:r>
          </a:p>
          <a:p>
            <a:pPr lvl="1" eaLnBrk="1" hangingPunct="1">
              <a:buFontTx/>
              <a:buChar char="•"/>
              <a:tabLst>
                <a:tab pos="342900" algn="l"/>
                <a:tab pos="635000" algn="l"/>
              </a:tabLst>
            </a:pPr>
            <a:r>
              <a:rPr lang="en-US" smtClean="0"/>
              <a:t>Multiple cost assignments and views</a:t>
            </a:r>
          </a:p>
        </p:txBody>
      </p:sp>
      <p:pic>
        <p:nvPicPr>
          <p:cNvPr id="10244" name="Picture 5" descr="date_time_preferences"/>
          <p:cNvPicPr>
            <a:picLocks noChangeAspect="1" noChangeArrowheads="1"/>
          </p:cNvPicPr>
          <p:nvPr/>
        </p:nvPicPr>
        <p:blipFill>
          <a:blip r:embed="rId3" cstate="print"/>
          <a:srcRect/>
          <a:stretch>
            <a:fillRect/>
          </a:stretch>
        </p:blipFill>
        <p:spPr bwMode="auto">
          <a:xfrm>
            <a:off x="7620000" y="5257800"/>
            <a:ext cx="1219200" cy="1219200"/>
          </a:xfrm>
          <a:prstGeom prst="rect">
            <a:avLst/>
          </a:prstGeom>
          <a:noFill/>
          <a:ln w="9525">
            <a:noFill/>
            <a:miter lim="800000"/>
            <a:headEnd/>
            <a:tailEnd/>
          </a:ln>
        </p:spPr>
      </p:pic>
      <p:sp>
        <p:nvSpPr>
          <p:cNvPr id="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1219200" y="228600"/>
            <a:ext cx="6705600" cy="914400"/>
          </a:xfrm>
          <a:prstGeom prst="rect">
            <a:avLst/>
          </a:prstGeom>
          <a:noFill/>
          <a:ln w="9525">
            <a:noFill/>
            <a:miter lim="800000"/>
            <a:headEnd/>
            <a:tailEnd/>
          </a:ln>
        </p:spPr>
        <p:txBody>
          <a:bodyPr wrap="none" lIns="274320" tIns="0" rIns="182880" bIns="0"/>
          <a:lstStyle/>
          <a:p>
            <a:pPr algn="ctr"/>
            <a:r>
              <a:rPr lang="en-US" sz="3600" b="1">
                <a:latin typeface="Arial" pitchFamily="34" charset="0"/>
              </a:rPr>
              <a:t>Cost Controlling</a:t>
            </a:r>
          </a:p>
        </p:txBody>
      </p:sp>
      <p:sp>
        <p:nvSpPr>
          <p:cNvPr id="73731" name="Rectangle 3"/>
          <p:cNvSpPr>
            <a:spLocks noChangeArrowheads="1"/>
          </p:cNvSpPr>
          <p:nvPr/>
        </p:nvSpPr>
        <p:spPr bwMode="auto">
          <a:xfrm>
            <a:off x="485775" y="1371600"/>
            <a:ext cx="8153400" cy="1600200"/>
          </a:xfrm>
          <a:prstGeom prst="rect">
            <a:avLst/>
          </a:prstGeom>
          <a:noFill/>
          <a:ln w="9525">
            <a:noFill/>
            <a:miter lim="800000"/>
            <a:headEnd/>
            <a:tailEnd/>
          </a:ln>
        </p:spPr>
        <p:txBody>
          <a:bodyPr tIns="137160" bIns="137160"/>
          <a:lstStyle/>
          <a:p>
            <a:pPr>
              <a:spcBef>
                <a:spcPct val="20000"/>
              </a:spcBef>
            </a:pPr>
            <a:r>
              <a:rPr lang="en-US" sz="2400" b="1">
                <a:latin typeface="Arial" pitchFamily="34" charset="0"/>
              </a:rPr>
              <a:t>Cost Controlling</a:t>
            </a:r>
            <a:r>
              <a:rPr lang="en-US" sz="2400">
                <a:latin typeface="Arial" pitchFamily="34" charset="0"/>
              </a:rPr>
              <a:t> is to take “Best Value” and/or “Best Practice” actions to realign the organization to achieve the defined objectives</a:t>
            </a:r>
          </a:p>
        </p:txBody>
      </p:sp>
      <p:sp>
        <p:nvSpPr>
          <p:cNvPr id="73732" name="Text Box 4"/>
          <p:cNvSpPr txBox="1">
            <a:spLocks noChangeArrowheads="1"/>
          </p:cNvSpPr>
          <p:nvPr/>
        </p:nvSpPr>
        <p:spPr bwMode="auto">
          <a:xfrm>
            <a:off x="4343400" y="2590800"/>
            <a:ext cx="4343400" cy="4267200"/>
          </a:xfrm>
          <a:prstGeom prst="rect">
            <a:avLst/>
          </a:prstGeom>
          <a:noFill/>
          <a:ln w="76200" cmpd="tri" algn="ctr">
            <a:noFill/>
            <a:miter lim="800000"/>
            <a:headEnd/>
            <a:tailEnd/>
          </a:ln>
        </p:spPr>
        <p:txBody>
          <a:bodyPr lIns="92075" tIns="0" rIns="92075" bIns="0">
            <a:spAutoFit/>
          </a:bodyPr>
          <a:lstStyle/>
          <a:p>
            <a:pPr marL="342900" indent="-342900">
              <a:buClr>
                <a:schemeClr val="tx1"/>
              </a:buClr>
              <a:buFontTx/>
              <a:buChar char="•"/>
            </a:pPr>
            <a:r>
              <a:rPr lang="en-US" sz="2000">
                <a:latin typeface="Arial" pitchFamily="34" charset="0"/>
              </a:rPr>
              <a:t>Actions taken based on information provided from Cost Analysis results</a:t>
            </a:r>
          </a:p>
          <a:p>
            <a:pPr marL="342900" indent="-342900">
              <a:buClr>
                <a:schemeClr val="tx1"/>
              </a:buClr>
              <a:buFontTx/>
              <a:buChar char="•"/>
            </a:pPr>
            <a:r>
              <a:rPr lang="en-US" sz="2000">
                <a:latin typeface="Arial" pitchFamily="34" charset="0"/>
              </a:rPr>
              <a:t>Redeployment of resources between outputs</a:t>
            </a:r>
          </a:p>
          <a:p>
            <a:pPr marL="342900" indent="-342900">
              <a:buClr>
                <a:schemeClr val="tx1"/>
              </a:buClr>
              <a:buFontTx/>
              <a:buChar char="•"/>
            </a:pPr>
            <a:r>
              <a:rPr lang="en-US" sz="2000">
                <a:latin typeface="Arial" pitchFamily="34" charset="0"/>
              </a:rPr>
              <a:t>Change outputs (e.g. do more or less)</a:t>
            </a:r>
          </a:p>
          <a:p>
            <a:pPr marL="342900" indent="-342900">
              <a:buClr>
                <a:schemeClr val="tx1"/>
              </a:buClr>
              <a:buFontTx/>
              <a:buChar char="•"/>
            </a:pPr>
            <a:r>
              <a:rPr lang="en-US" sz="2000">
                <a:latin typeface="Arial" pitchFamily="34" charset="0"/>
              </a:rPr>
              <a:t>Update/revision of plan information, e.g. updated Std. Rate</a:t>
            </a:r>
          </a:p>
          <a:p>
            <a:pPr marL="342900" indent="-342900">
              <a:buClr>
                <a:schemeClr val="tx1"/>
              </a:buClr>
              <a:buFontTx/>
              <a:buChar char="•"/>
            </a:pPr>
            <a:r>
              <a:rPr lang="en-US" sz="2000">
                <a:latin typeface="Arial" pitchFamily="34" charset="0"/>
              </a:rPr>
              <a:t>Execution of trade-off decisions, e.g. OT versus external support</a:t>
            </a:r>
          </a:p>
          <a:p>
            <a:pPr marL="342900" indent="-342900">
              <a:buClr>
                <a:schemeClr val="tx1"/>
              </a:buClr>
            </a:pPr>
            <a:endParaRPr lang="en-US" sz="2000">
              <a:latin typeface="Arial" pitchFamily="34" charset="0"/>
            </a:endParaRPr>
          </a:p>
          <a:p>
            <a:pPr marL="342900" indent="-342900">
              <a:buClr>
                <a:schemeClr val="tx1"/>
              </a:buClr>
              <a:buFontTx/>
              <a:buChar char="•"/>
            </a:pPr>
            <a:endParaRPr lang="en-US" sz="2000">
              <a:latin typeface="Arial" pitchFamily="34" charset="0"/>
            </a:endParaRPr>
          </a:p>
        </p:txBody>
      </p:sp>
      <p:grpSp>
        <p:nvGrpSpPr>
          <p:cNvPr id="2" name="Group 5"/>
          <p:cNvGrpSpPr>
            <a:grpSpLocks/>
          </p:cNvGrpSpPr>
          <p:nvPr/>
        </p:nvGrpSpPr>
        <p:grpSpPr bwMode="auto">
          <a:xfrm>
            <a:off x="304800" y="2895600"/>
            <a:ext cx="3657600" cy="3048000"/>
            <a:chOff x="192" y="1824"/>
            <a:chExt cx="2304" cy="1920"/>
          </a:xfrm>
        </p:grpSpPr>
        <p:sp>
          <p:nvSpPr>
            <p:cNvPr id="73736" name="Oval 6"/>
            <p:cNvSpPr>
              <a:spLocks noChangeArrowheads="1"/>
            </p:cNvSpPr>
            <p:nvPr/>
          </p:nvSpPr>
          <p:spPr bwMode="auto">
            <a:xfrm>
              <a:off x="192" y="2489"/>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Planning</a:t>
              </a:r>
            </a:p>
          </p:txBody>
        </p:sp>
        <p:sp>
          <p:nvSpPr>
            <p:cNvPr id="73737" name="Oval 7"/>
            <p:cNvSpPr>
              <a:spLocks noChangeArrowheads="1"/>
            </p:cNvSpPr>
            <p:nvPr/>
          </p:nvSpPr>
          <p:spPr bwMode="auto">
            <a:xfrm>
              <a:off x="1013" y="3190"/>
              <a:ext cx="662" cy="554"/>
            </a:xfrm>
            <a:prstGeom prst="ellipse">
              <a:avLst/>
            </a:prstGeom>
            <a:gradFill rotWithShape="1">
              <a:gsLst>
                <a:gs pos="0">
                  <a:schemeClr val="bg1"/>
                </a:gs>
                <a:gs pos="100000">
                  <a:srgbClr val="FFFF00"/>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Controlling</a:t>
              </a:r>
            </a:p>
          </p:txBody>
        </p:sp>
        <p:sp>
          <p:nvSpPr>
            <p:cNvPr id="73738" name="Oval 8"/>
            <p:cNvSpPr>
              <a:spLocks noChangeArrowheads="1"/>
            </p:cNvSpPr>
            <p:nvPr/>
          </p:nvSpPr>
          <p:spPr bwMode="auto">
            <a:xfrm>
              <a:off x="1833" y="2489"/>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Analysis</a:t>
              </a:r>
            </a:p>
          </p:txBody>
        </p:sp>
        <p:sp>
          <p:nvSpPr>
            <p:cNvPr id="73739" name="Oval 9"/>
            <p:cNvSpPr>
              <a:spLocks noChangeArrowheads="1"/>
            </p:cNvSpPr>
            <p:nvPr/>
          </p:nvSpPr>
          <p:spPr bwMode="auto">
            <a:xfrm>
              <a:off x="1013" y="182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Accounting</a:t>
              </a:r>
            </a:p>
          </p:txBody>
        </p:sp>
        <p:cxnSp>
          <p:nvCxnSpPr>
            <p:cNvPr id="73740" name="AutoShape 10"/>
            <p:cNvCxnSpPr>
              <a:cxnSpLocks noChangeShapeType="1"/>
              <a:stCxn id="73736" idx="0"/>
              <a:endCxn id="73739" idx="2"/>
            </p:cNvCxnSpPr>
            <p:nvPr/>
          </p:nvCxnSpPr>
          <p:spPr bwMode="auto">
            <a:xfrm rot="-5400000">
              <a:off x="574" y="2050"/>
              <a:ext cx="388" cy="490"/>
            </a:xfrm>
            <a:prstGeom prst="curvedConnector2">
              <a:avLst/>
            </a:prstGeom>
            <a:noFill/>
            <a:ln w="38100">
              <a:solidFill>
                <a:srgbClr val="000099"/>
              </a:solidFill>
              <a:round/>
              <a:headEnd/>
              <a:tailEnd type="triangle" w="med" len="med"/>
            </a:ln>
          </p:spPr>
        </p:cxnSp>
        <p:cxnSp>
          <p:nvCxnSpPr>
            <p:cNvPr id="73741" name="AutoShape 11"/>
            <p:cNvCxnSpPr>
              <a:cxnSpLocks noChangeShapeType="1"/>
              <a:stCxn id="73739" idx="6"/>
              <a:endCxn id="73738" idx="0"/>
            </p:cNvCxnSpPr>
            <p:nvPr/>
          </p:nvCxnSpPr>
          <p:spPr bwMode="auto">
            <a:xfrm>
              <a:off x="1675" y="2101"/>
              <a:ext cx="490" cy="388"/>
            </a:xfrm>
            <a:prstGeom prst="curvedConnector2">
              <a:avLst/>
            </a:prstGeom>
            <a:noFill/>
            <a:ln w="38100">
              <a:solidFill>
                <a:srgbClr val="000099"/>
              </a:solidFill>
              <a:round/>
              <a:headEnd/>
              <a:tailEnd type="triangle" w="med" len="med"/>
            </a:ln>
          </p:spPr>
        </p:cxnSp>
        <p:cxnSp>
          <p:nvCxnSpPr>
            <p:cNvPr id="73742" name="AutoShape 12"/>
            <p:cNvCxnSpPr>
              <a:cxnSpLocks noChangeShapeType="1"/>
              <a:stCxn id="73738" idx="4"/>
              <a:endCxn id="73737" idx="6"/>
            </p:cNvCxnSpPr>
            <p:nvPr/>
          </p:nvCxnSpPr>
          <p:spPr bwMode="auto">
            <a:xfrm rot="5400000">
              <a:off x="1707" y="3010"/>
              <a:ext cx="425" cy="490"/>
            </a:xfrm>
            <a:prstGeom prst="curvedConnector2">
              <a:avLst/>
            </a:prstGeom>
            <a:noFill/>
            <a:ln w="38100">
              <a:solidFill>
                <a:srgbClr val="000099"/>
              </a:solidFill>
              <a:round/>
              <a:headEnd/>
              <a:tailEnd type="triangle" w="med" len="med"/>
            </a:ln>
          </p:spPr>
        </p:cxnSp>
        <p:cxnSp>
          <p:nvCxnSpPr>
            <p:cNvPr id="73743" name="AutoShape 13"/>
            <p:cNvCxnSpPr>
              <a:cxnSpLocks noChangeShapeType="1"/>
              <a:stCxn id="73737" idx="2"/>
              <a:endCxn id="73736" idx="4"/>
            </p:cNvCxnSpPr>
            <p:nvPr/>
          </p:nvCxnSpPr>
          <p:spPr bwMode="auto">
            <a:xfrm rot="10800000">
              <a:off x="523" y="3042"/>
              <a:ext cx="490" cy="425"/>
            </a:xfrm>
            <a:prstGeom prst="curvedConnector2">
              <a:avLst/>
            </a:prstGeom>
            <a:noFill/>
            <a:ln w="38100">
              <a:solidFill>
                <a:srgbClr val="000099"/>
              </a:solidFill>
              <a:round/>
              <a:headEnd/>
              <a:tailEnd type="triangle" w="med" len="med"/>
            </a:ln>
          </p:spPr>
        </p:cxnSp>
        <p:sp>
          <p:nvSpPr>
            <p:cNvPr id="73744" name="Rectangle 14"/>
            <p:cNvSpPr>
              <a:spLocks noChangeArrowheads="1"/>
            </p:cNvSpPr>
            <p:nvPr/>
          </p:nvSpPr>
          <p:spPr bwMode="auto">
            <a:xfrm>
              <a:off x="967" y="2548"/>
              <a:ext cx="797" cy="461"/>
            </a:xfrm>
            <a:prstGeom prst="rect">
              <a:avLst/>
            </a:prstGeom>
            <a:noFill/>
            <a:ln w="9525" algn="ctr">
              <a:noFill/>
              <a:miter lim="800000"/>
              <a:headEnd/>
              <a:tailEnd/>
            </a:ln>
          </p:spPr>
          <p:txBody>
            <a:bodyPr wrap="none">
              <a:spAutoFit/>
            </a:bodyPr>
            <a:lstStyle/>
            <a:p>
              <a:pPr algn="ctr"/>
              <a:r>
                <a:rPr lang="en-US" sz="1400" b="1">
                  <a:solidFill>
                    <a:schemeClr val="tx2"/>
                  </a:solidFill>
                  <a:latin typeface="Arial" pitchFamily="34" charset="0"/>
                </a:rPr>
                <a:t>Cost </a:t>
              </a:r>
            </a:p>
            <a:p>
              <a:pPr algn="ctr"/>
              <a:r>
                <a:rPr lang="en-US" sz="1400" b="1">
                  <a:solidFill>
                    <a:schemeClr val="tx2"/>
                  </a:solidFill>
                  <a:latin typeface="Arial" pitchFamily="34" charset="0"/>
                </a:rPr>
                <a:t>Management</a:t>
              </a:r>
            </a:p>
            <a:p>
              <a:pPr algn="ctr"/>
              <a:r>
                <a:rPr lang="en-US" sz="1400" b="1">
                  <a:solidFill>
                    <a:schemeClr val="tx2"/>
                  </a:solidFill>
                  <a:latin typeface="Arial" pitchFamily="34" charset="0"/>
                </a:rPr>
                <a:t>Process</a:t>
              </a:r>
            </a:p>
          </p:txBody>
        </p:sp>
      </p:grpSp>
      <p:sp>
        <p:nvSpPr>
          <p:cNvPr id="1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83</a:t>
            </a:fld>
            <a:endParaRPr lang="en-US"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1219200" y="228600"/>
            <a:ext cx="6705600" cy="914400"/>
          </a:xfrm>
          <a:prstGeom prst="rect">
            <a:avLst/>
          </a:prstGeom>
          <a:noFill/>
          <a:ln w="9525">
            <a:noFill/>
            <a:miter lim="800000"/>
            <a:headEnd/>
            <a:tailEnd/>
          </a:ln>
        </p:spPr>
        <p:txBody>
          <a:bodyPr wrap="none" lIns="274320" tIns="0" rIns="182880" bIns="0"/>
          <a:lstStyle/>
          <a:p>
            <a:pPr algn="ctr"/>
            <a:r>
              <a:rPr lang="en-US" sz="3600" b="1">
                <a:latin typeface="Arial" pitchFamily="34" charset="0"/>
              </a:rPr>
              <a:t>Cost Management Involves</a:t>
            </a:r>
          </a:p>
        </p:txBody>
      </p:sp>
      <p:grpSp>
        <p:nvGrpSpPr>
          <p:cNvPr id="2" name="Group 3"/>
          <p:cNvGrpSpPr>
            <a:grpSpLocks/>
          </p:cNvGrpSpPr>
          <p:nvPr/>
        </p:nvGrpSpPr>
        <p:grpSpPr bwMode="auto">
          <a:xfrm>
            <a:off x="1828800" y="2286000"/>
            <a:ext cx="4267200" cy="3657600"/>
            <a:chOff x="1440" y="1248"/>
            <a:chExt cx="2304" cy="1920"/>
          </a:xfrm>
        </p:grpSpPr>
        <p:sp>
          <p:nvSpPr>
            <p:cNvPr id="74772" name="Oval 4"/>
            <p:cNvSpPr>
              <a:spLocks noChangeArrowheads="1"/>
            </p:cNvSpPr>
            <p:nvPr/>
          </p:nvSpPr>
          <p:spPr bwMode="auto">
            <a:xfrm>
              <a:off x="1440"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Planning</a:t>
              </a:r>
            </a:p>
          </p:txBody>
        </p:sp>
        <p:sp>
          <p:nvSpPr>
            <p:cNvPr id="74773" name="Oval 5"/>
            <p:cNvSpPr>
              <a:spLocks noChangeArrowheads="1"/>
            </p:cNvSpPr>
            <p:nvPr/>
          </p:nvSpPr>
          <p:spPr bwMode="auto">
            <a:xfrm>
              <a:off x="2261" y="261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Controlling</a:t>
              </a:r>
            </a:p>
          </p:txBody>
        </p:sp>
        <p:sp>
          <p:nvSpPr>
            <p:cNvPr id="74774" name="Oval 6"/>
            <p:cNvSpPr>
              <a:spLocks noChangeArrowheads="1"/>
            </p:cNvSpPr>
            <p:nvPr/>
          </p:nvSpPr>
          <p:spPr bwMode="auto">
            <a:xfrm>
              <a:off x="3081"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Analysis</a:t>
              </a:r>
            </a:p>
          </p:txBody>
        </p:sp>
        <p:sp>
          <p:nvSpPr>
            <p:cNvPr id="74775" name="Oval 7"/>
            <p:cNvSpPr>
              <a:spLocks noChangeArrowheads="1"/>
            </p:cNvSpPr>
            <p:nvPr/>
          </p:nvSpPr>
          <p:spPr bwMode="auto">
            <a:xfrm>
              <a:off x="2261" y="124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Accounting</a:t>
              </a:r>
            </a:p>
          </p:txBody>
        </p:sp>
        <p:cxnSp>
          <p:nvCxnSpPr>
            <p:cNvPr id="74776" name="AutoShape 8"/>
            <p:cNvCxnSpPr>
              <a:cxnSpLocks noChangeShapeType="1"/>
              <a:stCxn id="74772" idx="0"/>
              <a:endCxn id="74775" idx="2"/>
            </p:cNvCxnSpPr>
            <p:nvPr/>
          </p:nvCxnSpPr>
          <p:spPr bwMode="auto">
            <a:xfrm rot="-5400000">
              <a:off x="1823" y="1474"/>
              <a:ext cx="388" cy="489"/>
            </a:xfrm>
            <a:prstGeom prst="curvedConnector2">
              <a:avLst/>
            </a:prstGeom>
            <a:noFill/>
            <a:ln w="38100">
              <a:solidFill>
                <a:srgbClr val="000099"/>
              </a:solidFill>
              <a:round/>
              <a:headEnd/>
              <a:tailEnd type="triangle" w="med" len="med"/>
            </a:ln>
          </p:spPr>
        </p:cxnSp>
        <p:cxnSp>
          <p:nvCxnSpPr>
            <p:cNvPr id="74777" name="AutoShape 9"/>
            <p:cNvCxnSpPr>
              <a:cxnSpLocks noChangeShapeType="1"/>
              <a:stCxn id="74775" idx="6"/>
              <a:endCxn id="74774" idx="0"/>
            </p:cNvCxnSpPr>
            <p:nvPr/>
          </p:nvCxnSpPr>
          <p:spPr bwMode="auto">
            <a:xfrm>
              <a:off x="2923" y="1525"/>
              <a:ext cx="490" cy="388"/>
            </a:xfrm>
            <a:prstGeom prst="curvedConnector2">
              <a:avLst/>
            </a:prstGeom>
            <a:noFill/>
            <a:ln w="38100">
              <a:solidFill>
                <a:srgbClr val="000099"/>
              </a:solidFill>
              <a:round/>
              <a:headEnd/>
              <a:tailEnd type="triangle" w="med" len="med"/>
            </a:ln>
          </p:spPr>
        </p:cxnSp>
        <p:cxnSp>
          <p:nvCxnSpPr>
            <p:cNvPr id="74778" name="AutoShape 10"/>
            <p:cNvCxnSpPr>
              <a:cxnSpLocks noChangeShapeType="1"/>
              <a:stCxn id="74774" idx="4"/>
              <a:endCxn id="74773" idx="6"/>
            </p:cNvCxnSpPr>
            <p:nvPr/>
          </p:nvCxnSpPr>
          <p:spPr bwMode="auto">
            <a:xfrm rot="5400000">
              <a:off x="2955" y="2434"/>
              <a:ext cx="425" cy="490"/>
            </a:xfrm>
            <a:prstGeom prst="curvedConnector2">
              <a:avLst/>
            </a:prstGeom>
            <a:noFill/>
            <a:ln w="38100">
              <a:solidFill>
                <a:srgbClr val="000099"/>
              </a:solidFill>
              <a:round/>
              <a:headEnd/>
              <a:tailEnd type="triangle" w="med" len="med"/>
            </a:ln>
          </p:spPr>
        </p:cxnSp>
        <p:cxnSp>
          <p:nvCxnSpPr>
            <p:cNvPr id="74779" name="AutoShape 11"/>
            <p:cNvCxnSpPr>
              <a:cxnSpLocks noChangeShapeType="1"/>
              <a:stCxn id="74773" idx="2"/>
              <a:endCxn id="74772" idx="4"/>
            </p:cNvCxnSpPr>
            <p:nvPr/>
          </p:nvCxnSpPr>
          <p:spPr bwMode="auto">
            <a:xfrm rot="10800000">
              <a:off x="1771" y="2466"/>
              <a:ext cx="490" cy="425"/>
            </a:xfrm>
            <a:prstGeom prst="curvedConnector2">
              <a:avLst/>
            </a:prstGeom>
            <a:noFill/>
            <a:ln w="38100">
              <a:solidFill>
                <a:srgbClr val="000099"/>
              </a:solidFill>
              <a:round/>
              <a:headEnd/>
              <a:tailEnd type="triangle" w="med" len="med"/>
            </a:ln>
          </p:spPr>
        </p:cxnSp>
        <p:sp>
          <p:nvSpPr>
            <p:cNvPr id="74780" name="Rectangle 12"/>
            <p:cNvSpPr>
              <a:spLocks noChangeArrowheads="1"/>
            </p:cNvSpPr>
            <p:nvPr/>
          </p:nvSpPr>
          <p:spPr bwMode="auto">
            <a:xfrm>
              <a:off x="2271" y="1972"/>
              <a:ext cx="684" cy="384"/>
            </a:xfrm>
            <a:prstGeom prst="rect">
              <a:avLst/>
            </a:prstGeom>
            <a:noFill/>
            <a:ln w="9525" algn="ctr">
              <a:noFill/>
              <a:miter lim="800000"/>
              <a:headEnd/>
              <a:tailEnd/>
            </a:ln>
          </p:spPr>
          <p:txBody>
            <a:bodyPr wrap="none">
              <a:spAutoFit/>
            </a:bodyPr>
            <a:lstStyle/>
            <a:p>
              <a:pPr algn="ctr"/>
              <a:r>
                <a:rPr lang="en-US" sz="1400" b="1">
                  <a:solidFill>
                    <a:schemeClr val="tx2"/>
                  </a:solidFill>
                  <a:latin typeface="Arial" pitchFamily="34" charset="0"/>
                </a:rPr>
                <a:t>Cost </a:t>
              </a:r>
            </a:p>
            <a:p>
              <a:pPr algn="ctr"/>
              <a:r>
                <a:rPr lang="en-US" sz="1400" b="1">
                  <a:solidFill>
                    <a:schemeClr val="tx2"/>
                  </a:solidFill>
                  <a:latin typeface="Arial" pitchFamily="34" charset="0"/>
                </a:rPr>
                <a:t>Management</a:t>
              </a:r>
            </a:p>
            <a:p>
              <a:pPr algn="ctr"/>
              <a:r>
                <a:rPr lang="en-US" sz="1400" b="1">
                  <a:solidFill>
                    <a:schemeClr val="tx2"/>
                  </a:solidFill>
                  <a:latin typeface="Arial" pitchFamily="34" charset="0"/>
                </a:rPr>
                <a:t>Process</a:t>
              </a:r>
            </a:p>
          </p:txBody>
        </p:sp>
      </p:grpSp>
      <p:grpSp>
        <p:nvGrpSpPr>
          <p:cNvPr id="3" name="Group 27"/>
          <p:cNvGrpSpPr>
            <a:grpSpLocks/>
          </p:cNvGrpSpPr>
          <p:nvPr/>
        </p:nvGrpSpPr>
        <p:grpSpPr bwMode="auto">
          <a:xfrm>
            <a:off x="3352800" y="1066800"/>
            <a:ext cx="4876800" cy="1905000"/>
            <a:chOff x="2112" y="672"/>
            <a:chExt cx="3072" cy="1200"/>
          </a:xfrm>
        </p:grpSpPr>
        <p:sp>
          <p:nvSpPr>
            <p:cNvPr id="74770" name="Rectangle 22"/>
            <p:cNvSpPr>
              <a:spLocks noChangeArrowheads="1"/>
            </p:cNvSpPr>
            <p:nvPr/>
          </p:nvSpPr>
          <p:spPr bwMode="auto">
            <a:xfrm>
              <a:off x="2496" y="672"/>
              <a:ext cx="2688" cy="1200"/>
            </a:xfrm>
            <a:prstGeom prst="rect">
              <a:avLst/>
            </a:prstGeom>
            <a:noFill/>
            <a:ln w="9525">
              <a:noFill/>
              <a:miter lim="800000"/>
              <a:headEnd/>
              <a:tailEnd/>
            </a:ln>
          </p:spPr>
          <p:txBody>
            <a:bodyPr tIns="137160" bIns="137160"/>
            <a:lstStyle/>
            <a:p>
              <a:pPr marL="228600" indent="-228600">
                <a:spcBef>
                  <a:spcPct val="20000"/>
                </a:spcBef>
                <a:buFontTx/>
                <a:buChar char="•"/>
              </a:pPr>
              <a:r>
                <a:rPr lang="en-US" sz="1400" b="1">
                  <a:latin typeface="Arial" pitchFamily="34" charset="0"/>
                </a:rPr>
                <a:t>Capture and Valuate Data</a:t>
              </a:r>
            </a:p>
            <a:p>
              <a:pPr marL="635000" lvl="1" indent="-292100">
                <a:spcBef>
                  <a:spcPct val="20000"/>
                </a:spcBef>
                <a:buFontTx/>
                <a:buChar char="–"/>
              </a:pPr>
              <a:r>
                <a:rPr lang="en-US" sz="1400">
                  <a:latin typeface="Arial" pitchFamily="34" charset="0"/>
                </a:rPr>
                <a:t>Accurate, timely and relevant data</a:t>
              </a:r>
            </a:p>
            <a:p>
              <a:pPr marL="635000" lvl="1" indent="-292100">
                <a:spcBef>
                  <a:spcPct val="20000"/>
                </a:spcBef>
                <a:buFontTx/>
                <a:buChar char="–"/>
              </a:pPr>
              <a:r>
                <a:rPr lang="en-US" sz="1400">
                  <a:latin typeface="Arial" pitchFamily="34" charset="0"/>
                </a:rPr>
                <a:t>Connecting operational output/performance data to financial data</a:t>
              </a:r>
            </a:p>
            <a:p>
              <a:pPr marL="635000" lvl="1" indent="-292100">
                <a:spcBef>
                  <a:spcPct val="20000"/>
                </a:spcBef>
                <a:buFontTx/>
                <a:buChar char="–"/>
              </a:pPr>
              <a:r>
                <a:rPr lang="en-US" sz="1400">
                  <a:latin typeface="Arial" pitchFamily="34" charset="0"/>
                </a:rPr>
                <a:t>Allocate Overhead</a:t>
              </a:r>
            </a:p>
          </p:txBody>
        </p:sp>
        <p:pic>
          <p:nvPicPr>
            <p:cNvPr id="74771" name="Picture 27" descr="currency_dollar"/>
            <p:cNvPicPr>
              <a:picLocks noChangeAspect="1" noChangeArrowheads="1"/>
            </p:cNvPicPr>
            <p:nvPr/>
          </p:nvPicPr>
          <p:blipFill>
            <a:blip r:embed="rId3" cstate="print"/>
            <a:srcRect/>
            <a:stretch>
              <a:fillRect/>
            </a:stretch>
          </p:blipFill>
          <p:spPr bwMode="auto">
            <a:xfrm>
              <a:off x="2112" y="816"/>
              <a:ext cx="528" cy="528"/>
            </a:xfrm>
            <a:prstGeom prst="rect">
              <a:avLst/>
            </a:prstGeom>
            <a:noFill/>
            <a:ln w="9525">
              <a:noFill/>
              <a:miter lim="800000"/>
              <a:headEnd/>
              <a:tailEnd/>
            </a:ln>
          </p:spPr>
        </p:pic>
      </p:grpSp>
      <p:grpSp>
        <p:nvGrpSpPr>
          <p:cNvPr id="4" name="Group 28"/>
          <p:cNvGrpSpPr>
            <a:grpSpLocks/>
          </p:cNvGrpSpPr>
          <p:nvPr/>
        </p:nvGrpSpPr>
        <p:grpSpPr bwMode="auto">
          <a:xfrm>
            <a:off x="5715000" y="3048000"/>
            <a:ext cx="3276600" cy="2133600"/>
            <a:chOff x="3600" y="1920"/>
            <a:chExt cx="2064" cy="1344"/>
          </a:xfrm>
        </p:grpSpPr>
        <p:sp>
          <p:nvSpPr>
            <p:cNvPr id="74768" name="Rectangle 18"/>
            <p:cNvSpPr>
              <a:spLocks noChangeArrowheads="1"/>
            </p:cNvSpPr>
            <p:nvPr/>
          </p:nvSpPr>
          <p:spPr bwMode="auto">
            <a:xfrm>
              <a:off x="3600" y="2016"/>
              <a:ext cx="2064" cy="1248"/>
            </a:xfrm>
            <a:prstGeom prst="rect">
              <a:avLst/>
            </a:prstGeom>
            <a:noFill/>
            <a:ln w="9525">
              <a:noFill/>
              <a:miter lim="800000"/>
              <a:headEnd/>
              <a:tailEnd/>
            </a:ln>
          </p:spPr>
          <p:txBody>
            <a:bodyPr tIns="137160" bIns="137160"/>
            <a:lstStyle/>
            <a:p>
              <a:pPr marL="342900" indent="-228600">
                <a:spcBef>
                  <a:spcPct val="20000"/>
                </a:spcBef>
                <a:buFontTx/>
                <a:buChar char="•"/>
              </a:pPr>
              <a:r>
                <a:rPr lang="en-US" sz="1400" b="1">
                  <a:latin typeface="Arial" pitchFamily="34" charset="0"/>
                </a:rPr>
                <a:t>Cost Analysis</a:t>
              </a:r>
            </a:p>
            <a:p>
              <a:pPr marL="742950" lvl="1" indent="-285750">
                <a:spcBef>
                  <a:spcPct val="20000"/>
                </a:spcBef>
                <a:buFontTx/>
                <a:buChar char="–"/>
              </a:pPr>
              <a:r>
                <a:rPr lang="en-US" sz="1400">
                  <a:latin typeface="Arial" pitchFamily="34" charset="0"/>
                </a:rPr>
                <a:t>Variances</a:t>
              </a:r>
            </a:p>
            <a:p>
              <a:pPr marL="742950" lvl="1" indent="-285750">
                <a:spcBef>
                  <a:spcPct val="20000"/>
                </a:spcBef>
                <a:buFontTx/>
                <a:buChar char="–"/>
              </a:pPr>
              <a:r>
                <a:rPr lang="en-US" sz="1400">
                  <a:latin typeface="Arial" pitchFamily="34" charset="0"/>
                </a:rPr>
                <a:t>Depreciation</a:t>
              </a:r>
            </a:p>
            <a:p>
              <a:pPr marL="742950" lvl="1" indent="-285750">
                <a:spcBef>
                  <a:spcPct val="20000"/>
                </a:spcBef>
                <a:buFontTx/>
                <a:buChar char="–"/>
              </a:pPr>
              <a:r>
                <a:rPr lang="en-US" sz="1400">
                  <a:latin typeface="Arial" pitchFamily="34" charset="0"/>
                </a:rPr>
                <a:t>Trends and forecasting</a:t>
              </a:r>
            </a:p>
            <a:p>
              <a:pPr marL="742950" lvl="1" indent="-285750">
                <a:spcBef>
                  <a:spcPct val="20000"/>
                </a:spcBef>
                <a:buFontTx/>
                <a:buChar char="–"/>
              </a:pPr>
              <a:r>
                <a:rPr lang="en-US" sz="1400">
                  <a:latin typeface="Arial" pitchFamily="34" charset="0"/>
                </a:rPr>
                <a:t>Product, service or activity cost by element (labor, contract etc)</a:t>
              </a:r>
            </a:p>
            <a:p>
              <a:pPr marL="742950" lvl="1" indent="-285750">
                <a:spcBef>
                  <a:spcPct val="20000"/>
                </a:spcBef>
                <a:buFontTx/>
                <a:buChar char="–"/>
              </a:pPr>
              <a:r>
                <a:rPr lang="en-US" sz="1400">
                  <a:latin typeface="Arial" pitchFamily="34" charset="0"/>
                </a:rPr>
                <a:t>Understanding full costs of organizations, operations, products and services</a:t>
              </a:r>
            </a:p>
            <a:p>
              <a:pPr marL="342900" indent="-228600">
                <a:spcBef>
                  <a:spcPct val="20000"/>
                </a:spcBef>
                <a:buFontTx/>
                <a:buChar char="•"/>
              </a:pPr>
              <a:endParaRPr lang="en-US" sz="1400">
                <a:latin typeface="Arial" pitchFamily="34" charset="0"/>
              </a:endParaRPr>
            </a:p>
          </p:txBody>
        </p:sp>
        <p:pic>
          <p:nvPicPr>
            <p:cNvPr id="74769" name="Picture 31" descr="chart_line"/>
            <p:cNvPicPr>
              <a:picLocks noChangeAspect="1" noChangeArrowheads="1"/>
            </p:cNvPicPr>
            <p:nvPr/>
          </p:nvPicPr>
          <p:blipFill>
            <a:blip r:embed="rId4" cstate="print"/>
            <a:srcRect/>
            <a:stretch>
              <a:fillRect/>
            </a:stretch>
          </p:blipFill>
          <p:spPr bwMode="auto">
            <a:xfrm>
              <a:off x="4800" y="1920"/>
              <a:ext cx="528" cy="528"/>
            </a:xfrm>
            <a:prstGeom prst="rect">
              <a:avLst/>
            </a:prstGeom>
            <a:noFill/>
            <a:ln w="9525">
              <a:noFill/>
              <a:miter lim="800000"/>
              <a:headEnd/>
              <a:tailEnd/>
            </a:ln>
          </p:spPr>
        </p:pic>
      </p:grpSp>
      <p:grpSp>
        <p:nvGrpSpPr>
          <p:cNvPr id="5" name="Group 26"/>
          <p:cNvGrpSpPr>
            <a:grpSpLocks/>
          </p:cNvGrpSpPr>
          <p:nvPr/>
        </p:nvGrpSpPr>
        <p:grpSpPr bwMode="auto">
          <a:xfrm>
            <a:off x="0" y="2362200"/>
            <a:ext cx="2590800" cy="2209800"/>
            <a:chOff x="0" y="1488"/>
            <a:chExt cx="1632" cy="1392"/>
          </a:xfrm>
        </p:grpSpPr>
        <p:sp>
          <p:nvSpPr>
            <p:cNvPr id="74764" name="Rectangle 14"/>
            <p:cNvSpPr>
              <a:spLocks noChangeArrowheads="1"/>
            </p:cNvSpPr>
            <p:nvPr/>
          </p:nvSpPr>
          <p:spPr bwMode="auto">
            <a:xfrm>
              <a:off x="0" y="1488"/>
              <a:ext cx="1632" cy="720"/>
            </a:xfrm>
            <a:prstGeom prst="rect">
              <a:avLst/>
            </a:prstGeom>
            <a:noFill/>
            <a:ln w="9525">
              <a:noFill/>
              <a:miter lim="800000"/>
              <a:headEnd/>
              <a:tailEnd/>
            </a:ln>
          </p:spPr>
          <p:txBody>
            <a:bodyPr tIns="137160" bIns="137160"/>
            <a:lstStyle/>
            <a:p>
              <a:pPr marL="228600" indent="-228600">
                <a:spcBef>
                  <a:spcPct val="20000"/>
                </a:spcBef>
                <a:buFontTx/>
                <a:buChar char="•"/>
              </a:pPr>
              <a:r>
                <a:rPr lang="en-US" sz="1400" b="1">
                  <a:latin typeface="Arial" pitchFamily="34" charset="0"/>
                </a:rPr>
                <a:t>Cost Planning</a:t>
              </a:r>
              <a:endParaRPr lang="en-US" sz="1400">
                <a:latin typeface="Arial" pitchFamily="34" charset="0"/>
              </a:endParaRPr>
            </a:p>
            <a:p>
              <a:pPr marL="571500" lvl="1" indent="-228600">
                <a:spcBef>
                  <a:spcPct val="20000"/>
                </a:spcBef>
                <a:buFontTx/>
                <a:buChar char="–"/>
              </a:pPr>
              <a:r>
                <a:rPr lang="en-US" sz="1400">
                  <a:latin typeface="Arial" pitchFamily="34" charset="0"/>
                </a:rPr>
                <a:t>Set Cost Targets and Efficiency Goals</a:t>
              </a:r>
            </a:p>
            <a:p>
              <a:pPr marL="571500" lvl="1" indent="-228600">
                <a:spcBef>
                  <a:spcPct val="20000"/>
                </a:spcBef>
                <a:buFontTx/>
                <a:buChar char="–"/>
              </a:pPr>
              <a:r>
                <a:rPr lang="en-US" sz="1400">
                  <a:latin typeface="Arial" pitchFamily="34" charset="0"/>
                </a:rPr>
                <a:t>Compute Standard Rates</a:t>
              </a:r>
            </a:p>
          </p:txBody>
        </p:sp>
        <p:grpSp>
          <p:nvGrpSpPr>
            <p:cNvPr id="6" name="Group 36"/>
            <p:cNvGrpSpPr>
              <a:grpSpLocks/>
            </p:cNvGrpSpPr>
            <p:nvPr/>
          </p:nvGrpSpPr>
          <p:grpSpPr bwMode="auto">
            <a:xfrm>
              <a:off x="384" y="2352"/>
              <a:ext cx="624" cy="528"/>
              <a:chOff x="384" y="2352"/>
              <a:chExt cx="624" cy="528"/>
            </a:xfrm>
          </p:grpSpPr>
          <p:pic>
            <p:nvPicPr>
              <p:cNvPr id="74766" name="Picture 33" descr="target3"/>
              <p:cNvPicPr>
                <a:picLocks noChangeAspect="1" noChangeArrowheads="1"/>
              </p:cNvPicPr>
              <p:nvPr/>
            </p:nvPicPr>
            <p:blipFill>
              <a:blip r:embed="rId5" cstate="print"/>
              <a:srcRect/>
              <a:stretch>
                <a:fillRect/>
              </a:stretch>
            </p:blipFill>
            <p:spPr bwMode="auto">
              <a:xfrm>
                <a:off x="624" y="2352"/>
                <a:ext cx="384" cy="384"/>
              </a:xfrm>
              <a:prstGeom prst="rect">
                <a:avLst/>
              </a:prstGeom>
              <a:noFill/>
              <a:ln w="9525">
                <a:noFill/>
                <a:miter lim="800000"/>
                <a:headEnd/>
                <a:tailEnd/>
              </a:ln>
            </p:spPr>
          </p:pic>
          <p:pic>
            <p:nvPicPr>
              <p:cNvPr id="74767" name="Picture 35" descr="dart"/>
              <p:cNvPicPr>
                <a:picLocks noChangeAspect="1" noChangeArrowheads="1"/>
              </p:cNvPicPr>
              <p:nvPr/>
            </p:nvPicPr>
            <p:blipFill>
              <a:blip r:embed="rId6" cstate="print"/>
              <a:srcRect/>
              <a:stretch>
                <a:fillRect/>
              </a:stretch>
            </p:blipFill>
            <p:spPr bwMode="auto">
              <a:xfrm rot="-10260155">
                <a:off x="384" y="2496"/>
                <a:ext cx="384" cy="384"/>
              </a:xfrm>
              <a:prstGeom prst="rect">
                <a:avLst/>
              </a:prstGeom>
              <a:noFill/>
              <a:ln w="9525">
                <a:noFill/>
                <a:miter lim="800000"/>
                <a:headEnd/>
                <a:tailEnd/>
              </a:ln>
            </p:spPr>
          </p:pic>
        </p:grpSp>
      </p:grpSp>
      <p:grpSp>
        <p:nvGrpSpPr>
          <p:cNvPr id="7" name="Group 29"/>
          <p:cNvGrpSpPr>
            <a:grpSpLocks/>
          </p:cNvGrpSpPr>
          <p:nvPr/>
        </p:nvGrpSpPr>
        <p:grpSpPr bwMode="auto">
          <a:xfrm>
            <a:off x="304800" y="4876800"/>
            <a:ext cx="3276600" cy="1981200"/>
            <a:chOff x="192" y="3072"/>
            <a:chExt cx="2064" cy="1248"/>
          </a:xfrm>
        </p:grpSpPr>
        <p:sp>
          <p:nvSpPr>
            <p:cNvPr id="74762" name="Rectangle 25"/>
            <p:cNvSpPr>
              <a:spLocks noChangeArrowheads="1"/>
            </p:cNvSpPr>
            <p:nvPr/>
          </p:nvSpPr>
          <p:spPr bwMode="auto">
            <a:xfrm>
              <a:off x="192" y="3072"/>
              <a:ext cx="2064" cy="1248"/>
            </a:xfrm>
            <a:prstGeom prst="rect">
              <a:avLst/>
            </a:prstGeom>
            <a:noFill/>
            <a:ln w="9525">
              <a:noFill/>
              <a:miter lim="800000"/>
              <a:headEnd/>
              <a:tailEnd/>
            </a:ln>
          </p:spPr>
          <p:txBody>
            <a:bodyPr tIns="137160" bIns="137160"/>
            <a:lstStyle/>
            <a:p>
              <a:pPr marL="177800" indent="-177800">
                <a:spcBef>
                  <a:spcPct val="20000"/>
                </a:spcBef>
                <a:buFontTx/>
                <a:buChar char="•"/>
              </a:pPr>
              <a:r>
                <a:rPr lang="en-US" sz="1400" b="1">
                  <a:latin typeface="Arial" pitchFamily="34" charset="0"/>
                </a:rPr>
                <a:t>Cost Controlling</a:t>
              </a:r>
            </a:p>
            <a:p>
              <a:pPr marL="571500" lvl="1" indent="-228600">
                <a:spcBef>
                  <a:spcPct val="20000"/>
                </a:spcBef>
                <a:buFontTx/>
                <a:buChar char="–"/>
              </a:pPr>
              <a:r>
                <a:rPr lang="en-US" sz="1400">
                  <a:latin typeface="Arial" pitchFamily="34" charset="0"/>
                </a:rPr>
                <a:t>Move to action based on analysis</a:t>
              </a:r>
            </a:p>
            <a:p>
              <a:pPr marL="571500" lvl="1" indent="-228600">
                <a:spcBef>
                  <a:spcPct val="20000"/>
                </a:spcBef>
                <a:buFontTx/>
                <a:buChar char="–"/>
              </a:pPr>
              <a:r>
                <a:rPr lang="en-US" sz="1400">
                  <a:latin typeface="Arial" pitchFamily="34" charset="0"/>
                </a:rPr>
                <a:t>Change targets</a:t>
              </a:r>
            </a:p>
            <a:p>
              <a:pPr marL="571500" lvl="1" indent="-228600">
                <a:spcBef>
                  <a:spcPct val="20000"/>
                </a:spcBef>
                <a:buFontTx/>
                <a:buChar char="–"/>
              </a:pPr>
              <a:r>
                <a:rPr lang="en-US" sz="1400">
                  <a:latin typeface="Arial" pitchFamily="34" charset="0"/>
                </a:rPr>
                <a:t>Change resources</a:t>
              </a:r>
            </a:p>
            <a:p>
              <a:pPr marL="571500" lvl="1" indent="-228600">
                <a:spcBef>
                  <a:spcPct val="20000"/>
                </a:spcBef>
                <a:buFontTx/>
                <a:buChar char="–"/>
              </a:pPr>
              <a:r>
                <a:rPr lang="en-US" sz="1400">
                  <a:latin typeface="Arial" pitchFamily="34" charset="0"/>
                </a:rPr>
                <a:t>Change quality</a:t>
              </a:r>
              <a:endParaRPr lang="en-US" sz="1200">
                <a:latin typeface="Arial" pitchFamily="34" charset="0"/>
              </a:endParaRPr>
            </a:p>
          </p:txBody>
        </p:sp>
        <p:pic>
          <p:nvPicPr>
            <p:cNvPr id="74763" name="Picture 38" descr="user_message"/>
            <p:cNvPicPr>
              <a:picLocks noChangeAspect="1" noChangeArrowheads="1"/>
            </p:cNvPicPr>
            <p:nvPr/>
          </p:nvPicPr>
          <p:blipFill>
            <a:blip r:embed="rId7" cstate="print"/>
            <a:srcRect/>
            <a:stretch>
              <a:fillRect/>
            </a:stretch>
          </p:blipFill>
          <p:spPr bwMode="auto">
            <a:xfrm>
              <a:off x="1632" y="3552"/>
              <a:ext cx="528" cy="528"/>
            </a:xfrm>
            <a:prstGeom prst="rect">
              <a:avLst/>
            </a:prstGeom>
            <a:noFill/>
            <a:ln w="9525">
              <a:noFill/>
              <a:miter lim="800000"/>
              <a:headEnd/>
              <a:tailEnd/>
            </a:ln>
          </p:spPr>
        </p:pic>
      </p:grpSp>
      <p:sp>
        <p:nvSpPr>
          <p:cNvPr id="31"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84</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4" fill="hold" nodeType="clickEffect">
                                  <p:stCondLst>
                                    <p:cond delay="0"/>
                                  </p:stCondLst>
                                  <p:iterate type="lt">
                                    <p:tmPct val="0"/>
                                  </p:iterate>
                                  <p:childTnLst>
                                    <p:set>
                                      <p:cBhvr>
                                        <p:cTn id="17" dur="1" fill="hold">
                                          <p:stCondLst>
                                            <p:cond delay="0"/>
                                          </p:stCondLst>
                                        </p:cTn>
                                        <p:tgtEl>
                                          <p:spTgt spid="4"/>
                                        </p:tgtEl>
                                        <p:attrNameLst>
                                          <p:attrName>style.visibility</p:attrName>
                                        </p:attrNameLst>
                                      </p:cBhvr>
                                      <p:to>
                                        <p:strVal val="visible"/>
                                      </p:to>
                                    </p:set>
                                    <p:animEffect transition="in" filter="wheel(4)">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strVal val="#ppt_w*0.70"/>
                                          </p:val>
                                        </p:tav>
                                        <p:tav tm="100000">
                                          <p:val>
                                            <p:strVal val="#ppt_w"/>
                                          </p:val>
                                        </p:tav>
                                      </p:tavLst>
                                    </p:anim>
                                    <p:anim calcmode="lin" valueType="num">
                                      <p:cBhvr>
                                        <p:cTn id="24" dur="1000" fill="hold"/>
                                        <p:tgtEl>
                                          <p:spTgt spid="7"/>
                                        </p:tgtEl>
                                        <p:attrNameLst>
                                          <p:attrName>ppt_h</p:attrName>
                                        </p:attrNameLst>
                                      </p:cBhvr>
                                      <p:tavLst>
                                        <p:tav tm="0">
                                          <p:val>
                                            <p:strVal val="#ppt_h"/>
                                          </p:val>
                                        </p:tav>
                                        <p:tav tm="100000">
                                          <p:val>
                                            <p:strVal val="#ppt_h"/>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438400" y="1600200"/>
            <a:ext cx="4572000" cy="2635250"/>
            <a:chOff x="2315" y="1728"/>
            <a:chExt cx="3157" cy="1687"/>
          </a:xfrm>
        </p:grpSpPr>
        <p:sp>
          <p:nvSpPr>
            <p:cNvPr id="75796" name="Oval 3"/>
            <p:cNvSpPr>
              <a:spLocks noChangeArrowheads="1"/>
            </p:cNvSpPr>
            <p:nvPr/>
          </p:nvSpPr>
          <p:spPr bwMode="auto">
            <a:xfrm rot="1694841">
              <a:off x="2315" y="1774"/>
              <a:ext cx="3157" cy="1641"/>
            </a:xfrm>
            <a:prstGeom prst="ellipse">
              <a:avLst/>
            </a:prstGeom>
            <a:solidFill>
              <a:srgbClr val="FFFFCC">
                <a:alpha val="58038"/>
              </a:srgbClr>
            </a:solidFill>
            <a:ln w="9525" algn="ctr">
              <a:solidFill>
                <a:schemeClr val="tx1"/>
              </a:solidFill>
              <a:round/>
              <a:headEnd/>
              <a:tailEnd/>
            </a:ln>
          </p:spPr>
          <p:txBody>
            <a:bodyPr wrap="none" anchor="ctr"/>
            <a:lstStyle/>
            <a:p>
              <a:pPr algn="ctr"/>
              <a:endParaRPr lang="en-US" sz="3600">
                <a:solidFill>
                  <a:schemeClr val="tx2"/>
                </a:solidFill>
                <a:latin typeface="Arial" pitchFamily="34" charset="0"/>
              </a:endParaRPr>
            </a:p>
          </p:txBody>
        </p:sp>
        <p:sp>
          <p:nvSpPr>
            <p:cNvPr id="75797" name="Text Box 4"/>
            <p:cNvSpPr txBox="1">
              <a:spLocks noChangeArrowheads="1"/>
            </p:cNvSpPr>
            <p:nvPr/>
          </p:nvSpPr>
          <p:spPr bwMode="auto">
            <a:xfrm>
              <a:off x="2577" y="1728"/>
              <a:ext cx="510" cy="332"/>
            </a:xfrm>
            <a:prstGeom prst="rect">
              <a:avLst/>
            </a:prstGeom>
            <a:noFill/>
            <a:ln w="9525" algn="ctr">
              <a:noFill/>
              <a:miter lim="800000"/>
              <a:headEnd/>
              <a:tailEnd/>
            </a:ln>
          </p:spPr>
          <p:txBody>
            <a:bodyPr wrap="none">
              <a:spAutoFit/>
            </a:bodyPr>
            <a:lstStyle/>
            <a:p>
              <a:pPr algn="ctr"/>
              <a:r>
                <a:rPr lang="en-US" b="1">
                  <a:solidFill>
                    <a:schemeClr val="tx2"/>
                  </a:solidFill>
                  <a:latin typeface="Arial" pitchFamily="34" charset="0"/>
                </a:rPr>
                <a:t>RM</a:t>
              </a:r>
            </a:p>
          </p:txBody>
        </p:sp>
      </p:grpSp>
      <p:grpSp>
        <p:nvGrpSpPr>
          <p:cNvPr id="3" name="Group 5"/>
          <p:cNvGrpSpPr>
            <a:grpSpLocks/>
          </p:cNvGrpSpPr>
          <p:nvPr/>
        </p:nvGrpSpPr>
        <p:grpSpPr bwMode="auto">
          <a:xfrm>
            <a:off x="1447800" y="2663825"/>
            <a:ext cx="4572000" cy="2746375"/>
            <a:chOff x="1344" y="2281"/>
            <a:chExt cx="3157" cy="1757"/>
          </a:xfrm>
        </p:grpSpPr>
        <p:sp>
          <p:nvSpPr>
            <p:cNvPr id="75794" name="Oval 6"/>
            <p:cNvSpPr>
              <a:spLocks noChangeArrowheads="1"/>
            </p:cNvSpPr>
            <p:nvPr/>
          </p:nvSpPr>
          <p:spPr bwMode="auto">
            <a:xfrm rot="1694841">
              <a:off x="1344" y="2353"/>
              <a:ext cx="3157" cy="1685"/>
            </a:xfrm>
            <a:prstGeom prst="ellipse">
              <a:avLst/>
            </a:prstGeom>
            <a:solidFill>
              <a:srgbClr val="CCECFF">
                <a:alpha val="58038"/>
              </a:srgbClr>
            </a:solidFill>
            <a:ln w="9525" algn="ctr">
              <a:solidFill>
                <a:schemeClr val="tx1"/>
              </a:solidFill>
              <a:round/>
              <a:headEnd/>
              <a:tailEnd/>
            </a:ln>
          </p:spPr>
          <p:txBody>
            <a:bodyPr wrap="none" anchor="ctr"/>
            <a:lstStyle/>
            <a:p>
              <a:pPr algn="ctr">
                <a:buClr>
                  <a:schemeClr val="tx1"/>
                </a:buClr>
              </a:pPr>
              <a:endParaRPr lang="en-US" sz="3200" b="1">
                <a:latin typeface="Arial" pitchFamily="34" charset="0"/>
              </a:endParaRPr>
            </a:p>
          </p:txBody>
        </p:sp>
        <p:sp>
          <p:nvSpPr>
            <p:cNvPr id="75795" name="Text Box 7"/>
            <p:cNvSpPr txBox="1">
              <a:spLocks noChangeArrowheads="1"/>
            </p:cNvSpPr>
            <p:nvPr/>
          </p:nvSpPr>
          <p:spPr bwMode="auto">
            <a:xfrm>
              <a:off x="1633" y="2281"/>
              <a:ext cx="523" cy="332"/>
            </a:xfrm>
            <a:prstGeom prst="rect">
              <a:avLst/>
            </a:prstGeom>
            <a:noFill/>
            <a:ln w="9525" algn="ctr">
              <a:noFill/>
              <a:miter lim="800000"/>
              <a:headEnd/>
              <a:tailEnd/>
            </a:ln>
          </p:spPr>
          <p:txBody>
            <a:bodyPr wrap="none">
              <a:spAutoFit/>
            </a:bodyPr>
            <a:lstStyle/>
            <a:p>
              <a:pPr algn="ctr"/>
              <a:r>
                <a:rPr lang="en-US" b="1">
                  <a:solidFill>
                    <a:schemeClr val="tx2"/>
                  </a:solidFill>
                  <a:latin typeface="Arial" pitchFamily="34" charset="0"/>
                </a:rPr>
                <a:t>OM</a:t>
              </a:r>
            </a:p>
          </p:txBody>
        </p:sp>
      </p:grpSp>
      <p:sp>
        <p:nvSpPr>
          <p:cNvPr id="75780" name="Rectangle 8"/>
          <p:cNvSpPr>
            <a:spLocks noChangeArrowheads="1"/>
          </p:cNvSpPr>
          <p:nvPr/>
        </p:nvSpPr>
        <p:spPr bwMode="auto">
          <a:xfrm>
            <a:off x="228600" y="5715000"/>
            <a:ext cx="2967038" cy="581025"/>
          </a:xfrm>
          <a:prstGeom prst="rect">
            <a:avLst/>
          </a:prstGeom>
          <a:noFill/>
          <a:ln w="9525" algn="ctr">
            <a:noFill/>
            <a:miter lim="800000"/>
            <a:headEnd/>
            <a:tailEnd/>
          </a:ln>
        </p:spPr>
        <p:txBody>
          <a:bodyPr wrap="none">
            <a:spAutoFit/>
          </a:bodyPr>
          <a:lstStyle/>
          <a:p>
            <a:pPr>
              <a:buFontTx/>
              <a:buChar char="-"/>
            </a:pPr>
            <a:r>
              <a:rPr lang="en-US" sz="1600" b="1">
                <a:solidFill>
                  <a:srgbClr val="003300"/>
                </a:solidFill>
                <a:latin typeface="Arial" pitchFamily="34" charset="0"/>
              </a:rPr>
              <a:t> Resource Managers (RM)</a:t>
            </a:r>
          </a:p>
          <a:p>
            <a:r>
              <a:rPr lang="en-US" sz="1600">
                <a:solidFill>
                  <a:srgbClr val="003300"/>
                </a:solidFill>
                <a:latin typeface="Arial" pitchFamily="34" charset="0"/>
              </a:rPr>
              <a:t>- </a:t>
            </a:r>
            <a:r>
              <a:rPr lang="en-US" sz="1600" b="1">
                <a:solidFill>
                  <a:srgbClr val="003300"/>
                </a:solidFill>
                <a:latin typeface="Arial" pitchFamily="34" charset="0"/>
              </a:rPr>
              <a:t>Operational Managers (OM)</a:t>
            </a:r>
          </a:p>
        </p:txBody>
      </p:sp>
      <p:sp>
        <p:nvSpPr>
          <p:cNvPr id="75781" name="Rectangle 9"/>
          <p:cNvSpPr>
            <a:spLocks noGrp="1" noChangeArrowheads="1"/>
          </p:cNvSpPr>
          <p:nvPr>
            <p:ph type="title"/>
          </p:nvPr>
        </p:nvSpPr>
        <p:spPr bwMode="auto">
          <a:xfrm>
            <a:off x="1219200" y="228600"/>
            <a:ext cx="6705600" cy="563563"/>
          </a:xfrm>
          <a:noFill/>
          <a:ln>
            <a:miter lim="800000"/>
            <a:headEnd/>
            <a:tailEnd/>
          </a:ln>
        </p:spPr>
        <p:txBody>
          <a:bodyPr vert="horz" wrap="square" lIns="91440" tIns="0" rIns="91440" bIns="0" numCol="1" anchor="t" anchorCtr="0" compatLnSpc="1">
            <a:prstTxWarp prst="textNoShape">
              <a:avLst/>
            </a:prstTxWarp>
          </a:bodyPr>
          <a:lstStyle/>
          <a:p>
            <a:pPr eaLnBrk="1" hangingPunct="1">
              <a:lnSpc>
                <a:spcPct val="90000"/>
              </a:lnSpc>
            </a:pPr>
            <a:r>
              <a:rPr lang="en-US" sz="3600" smtClean="0"/>
              <a:t>Cost Management Process</a:t>
            </a:r>
            <a:br>
              <a:rPr lang="en-US" sz="3600" smtClean="0"/>
            </a:br>
            <a:r>
              <a:rPr lang="en-US" sz="2800" smtClean="0"/>
              <a:t>(Who Is Involved?)</a:t>
            </a:r>
          </a:p>
        </p:txBody>
      </p:sp>
      <p:grpSp>
        <p:nvGrpSpPr>
          <p:cNvPr id="4" name="Group 10"/>
          <p:cNvGrpSpPr>
            <a:grpSpLocks/>
          </p:cNvGrpSpPr>
          <p:nvPr/>
        </p:nvGrpSpPr>
        <p:grpSpPr bwMode="auto">
          <a:xfrm>
            <a:off x="2286000" y="1752600"/>
            <a:ext cx="4267200" cy="3657600"/>
            <a:chOff x="1440" y="1248"/>
            <a:chExt cx="2304" cy="1920"/>
          </a:xfrm>
        </p:grpSpPr>
        <p:sp>
          <p:nvSpPr>
            <p:cNvPr id="75785" name="Oval 11"/>
            <p:cNvSpPr>
              <a:spLocks noChangeArrowheads="1"/>
            </p:cNvSpPr>
            <p:nvPr/>
          </p:nvSpPr>
          <p:spPr bwMode="auto">
            <a:xfrm>
              <a:off x="1440"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Planning</a:t>
              </a:r>
            </a:p>
          </p:txBody>
        </p:sp>
        <p:sp>
          <p:nvSpPr>
            <p:cNvPr id="75786" name="Oval 12"/>
            <p:cNvSpPr>
              <a:spLocks noChangeArrowheads="1"/>
            </p:cNvSpPr>
            <p:nvPr/>
          </p:nvSpPr>
          <p:spPr bwMode="auto">
            <a:xfrm>
              <a:off x="2261" y="261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Controlling</a:t>
              </a:r>
            </a:p>
          </p:txBody>
        </p:sp>
        <p:sp>
          <p:nvSpPr>
            <p:cNvPr id="75787" name="Oval 13"/>
            <p:cNvSpPr>
              <a:spLocks noChangeArrowheads="1"/>
            </p:cNvSpPr>
            <p:nvPr/>
          </p:nvSpPr>
          <p:spPr bwMode="auto">
            <a:xfrm>
              <a:off x="3081"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Analysis</a:t>
              </a:r>
            </a:p>
          </p:txBody>
        </p:sp>
        <p:sp>
          <p:nvSpPr>
            <p:cNvPr id="75788" name="Oval 14"/>
            <p:cNvSpPr>
              <a:spLocks noChangeArrowheads="1"/>
            </p:cNvSpPr>
            <p:nvPr/>
          </p:nvSpPr>
          <p:spPr bwMode="auto">
            <a:xfrm>
              <a:off x="2261" y="124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Accounting</a:t>
              </a:r>
            </a:p>
          </p:txBody>
        </p:sp>
        <p:cxnSp>
          <p:nvCxnSpPr>
            <p:cNvPr id="75789" name="AutoShape 15"/>
            <p:cNvCxnSpPr>
              <a:cxnSpLocks noChangeShapeType="1"/>
              <a:stCxn id="75785" idx="0"/>
              <a:endCxn id="75788" idx="2"/>
            </p:cNvCxnSpPr>
            <p:nvPr/>
          </p:nvCxnSpPr>
          <p:spPr bwMode="auto">
            <a:xfrm rot="-5400000">
              <a:off x="1823" y="1474"/>
              <a:ext cx="388" cy="489"/>
            </a:xfrm>
            <a:prstGeom prst="curvedConnector2">
              <a:avLst/>
            </a:prstGeom>
            <a:noFill/>
            <a:ln w="38100">
              <a:solidFill>
                <a:srgbClr val="000099"/>
              </a:solidFill>
              <a:round/>
              <a:headEnd/>
              <a:tailEnd type="triangle" w="med" len="med"/>
            </a:ln>
          </p:spPr>
        </p:cxnSp>
        <p:cxnSp>
          <p:nvCxnSpPr>
            <p:cNvPr id="75790" name="AutoShape 16"/>
            <p:cNvCxnSpPr>
              <a:cxnSpLocks noChangeShapeType="1"/>
              <a:stCxn id="75788" idx="6"/>
              <a:endCxn id="75787" idx="0"/>
            </p:cNvCxnSpPr>
            <p:nvPr/>
          </p:nvCxnSpPr>
          <p:spPr bwMode="auto">
            <a:xfrm>
              <a:off x="2923" y="1525"/>
              <a:ext cx="490" cy="388"/>
            </a:xfrm>
            <a:prstGeom prst="curvedConnector2">
              <a:avLst/>
            </a:prstGeom>
            <a:noFill/>
            <a:ln w="38100">
              <a:solidFill>
                <a:srgbClr val="000099"/>
              </a:solidFill>
              <a:round/>
              <a:headEnd/>
              <a:tailEnd type="triangle" w="med" len="med"/>
            </a:ln>
          </p:spPr>
        </p:cxnSp>
        <p:cxnSp>
          <p:nvCxnSpPr>
            <p:cNvPr id="75791" name="AutoShape 17"/>
            <p:cNvCxnSpPr>
              <a:cxnSpLocks noChangeShapeType="1"/>
              <a:stCxn id="75787" idx="4"/>
              <a:endCxn id="75786" idx="6"/>
            </p:cNvCxnSpPr>
            <p:nvPr/>
          </p:nvCxnSpPr>
          <p:spPr bwMode="auto">
            <a:xfrm rot="5400000">
              <a:off x="2955" y="2434"/>
              <a:ext cx="425" cy="490"/>
            </a:xfrm>
            <a:prstGeom prst="curvedConnector2">
              <a:avLst/>
            </a:prstGeom>
            <a:noFill/>
            <a:ln w="38100">
              <a:solidFill>
                <a:srgbClr val="000099"/>
              </a:solidFill>
              <a:round/>
              <a:headEnd/>
              <a:tailEnd type="triangle" w="med" len="med"/>
            </a:ln>
          </p:spPr>
        </p:cxnSp>
        <p:cxnSp>
          <p:nvCxnSpPr>
            <p:cNvPr id="75792" name="AutoShape 18"/>
            <p:cNvCxnSpPr>
              <a:cxnSpLocks noChangeShapeType="1"/>
              <a:stCxn id="75786" idx="2"/>
              <a:endCxn id="75785" idx="4"/>
            </p:cNvCxnSpPr>
            <p:nvPr/>
          </p:nvCxnSpPr>
          <p:spPr bwMode="auto">
            <a:xfrm rot="10800000">
              <a:off x="1771" y="2466"/>
              <a:ext cx="490" cy="425"/>
            </a:xfrm>
            <a:prstGeom prst="curvedConnector2">
              <a:avLst/>
            </a:prstGeom>
            <a:noFill/>
            <a:ln w="38100">
              <a:solidFill>
                <a:srgbClr val="000099"/>
              </a:solidFill>
              <a:round/>
              <a:headEnd/>
              <a:tailEnd type="triangle" w="med" len="med"/>
            </a:ln>
          </p:spPr>
        </p:cxnSp>
        <p:sp>
          <p:nvSpPr>
            <p:cNvPr id="75793" name="Rectangle 19"/>
            <p:cNvSpPr>
              <a:spLocks noChangeArrowheads="1"/>
            </p:cNvSpPr>
            <p:nvPr/>
          </p:nvSpPr>
          <p:spPr bwMode="auto">
            <a:xfrm>
              <a:off x="2187" y="1972"/>
              <a:ext cx="853" cy="481"/>
            </a:xfrm>
            <a:prstGeom prst="rect">
              <a:avLst/>
            </a:prstGeom>
            <a:noFill/>
            <a:ln w="9525" algn="ctr">
              <a:noFill/>
              <a:miter lim="800000"/>
              <a:headEnd/>
              <a:tailEnd/>
            </a:ln>
          </p:spPr>
          <p:txBody>
            <a:bodyPr wrap="none">
              <a:spAutoFit/>
            </a:bodyPr>
            <a:lstStyle/>
            <a:p>
              <a:pPr algn="ctr"/>
              <a:r>
                <a:rPr lang="en-US" sz="1800" b="1">
                  <a:solidFill>
                    <a:schemeClr val="tx2"/>
                  </a:solidFill>
                  <a:latin typeface="Arial" pitchFamily="34" charset="0"/>
                </a:rPr>
                <a:t>Cost </a:t>
              </a:r>
            </a:p>
            <a:p>
              <a:pPr algn="ctr"/>
              <a:r>
                <a:rPr lang="en-US" sz="1800" b="1">
                  <a:solidFill>
                    <a:schemeClr val="tx2"/>
                  </a:solidFill>
                  <a:latin typeface="Arial" pitchFamily="34" charset="0"/>
                </a:rPr>
                <a:t>Management</a:t>
              </a:r>
            </a:p>
            <a:p>
              <a:pPr algn="ctr"/>
              <a:r>
                <a:rPr lang="en-US" sz="1800" b="1">
                  <a:solidFill>
                    <a:schemeClr val="tx2"/>
                  </a:solidFill>
                  <a:latin typeface="Arial" pitchFamily="34" charset="0"/>
                </a:rPr>
                <a:t>Process</a:t>
              </a:r>
            </a:p>
          </p:txBody>
        </p:sp>
      </p:grpSp>
      <p:sp>
        <p:nvSpPr>
          <p:cNvPr id="24"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85</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bwMode="auto">
          <a:xfrm>
            <a:off x="1227138" y="228600"/>
            <a:ext cx="6697662"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dirty="0" smtClean="0"/>
              <a:t>Lesson 5: Wrap-Up</a:t>
            </a:r>
          </a:p>
        </p:txBody>
      </p:sp>
      <p:sp>
        <p:nvSpPr>
          <p:cNvPr id="76803" name="Rectangle 3"/>
          <p:cNvSpPr>
            <a:spLocks noGrp="1" noChangeArrowheads="1"/>
          </p:cNvSpPr>
          <p:nvPr>
            <p:ph type="body" idx="1"/>
          </p:nvPr>
        </p:nvSpPr>
        <p:spPr bwMode="auto">
          <a:noFill/>
          <a:ln>
            <a:miter lim="800000"/>
            <a:headEnd/>
            <a:tailEnd/>
          </a:ln>
        </p:spPr>
        <p:txBody>
          <a:bodyPr vert="horz" wrap="square" lIns="91440" tIns="45720" rIns="91440" bIns="45720" numCol="1" anchor="t" anchorCtr="0" compatLnSpc="1">
            <a:prstTxWarp prst="textNoShape">
              <a:avLst/>
            </a:prstTxWarp>
          </a:bodyPr>
          <a:lstStyle/>
          <a:p>
            <a:pPr eaLnBrk="1" hangingPunct="1">
              <a:lnSpc>
                <a:spcPct val="105000"/>
              </a:lnSpc>
              <a:spcBef>
                <a:spcPct val="0"/>
              </a:spcBef>
            </a:pPr>
            <a:r>
              <a:rPr lang="en-US" sz="2400" b="1" smtClean="0">
                <a:solidFill>
                  <a:schemeClr val="tx2"/>
                </a:solidFill>
              </a:rPr>
              <a:t>Cost Management = Managing Business Operations </a:t>
            </a:r>
            <a:r>
              <a:rPr lang="en-US" sz="2400" b="1" i="1" smtClean="0">
                <a:solidFill>
                  <a:srgbClr val="000099"/>
                </a:solidFill>
              </a:rPr>
              <a:t>Efficiently</a:t>
            </a:r>
            <a:r>
              <a:rPr lang="en-US" sz="2400" b="1" smtClean="0">
                <a:solidFill>
                  <a:schemeClr val="tx2"/>
                </a:solidFill>
              </a:rPr>
              <a:t> &amp;</a:t>
            </a:r>
            <a:r>
              <a:rPr lang="en-US" sz="2400" b="1" i="1" smtClean="0">
                <a:solidFill>
                  <a:srgbClr val="000099"/>
                </a:solidFill>
              </a:rPr>
              <a:t> Effectively</a:t>
            </a:r>
            <a:r>
              <a:rPr lang="en-US" sz="2400" b="1" smtClean="0">
                <a:solidFill>
                  <a:schemeClr val="tx2"/>
                </a:solidFill>
              </a:rPr>
              <a:t> Through the Accurate Measurement &amp; Thorough </a:t>
            </a:r>
            <a:r>
              <a:rPr lang="en-US" sz="2400" b="1" i="1" smtClean="0">
                <a:solidFill>
                  <a:srgbClr val="000099"/>
                </a:solidFill>
              </a:rPr>
              <a:t>Understanding of the</a:t>
            </a:r>
            <a:r>
              <a:rPr lang="en-US" sz="2400" b="1" smtClean="0">
                <a:solidFill>
                  <a:schemeClr val="tx2"/>
                </a:solidFill>
              </a:rPr>
              <a:t> </a:t>
            </a:r>
            <a:r>
              <a:rPr lang="en-US" sz="2400" b="1" i="1" smtClean="0">
                <a:solidFill>
                  <a:srgbClr val="000099"/>
                </a:solidFill>
              </a:rPr>
              <a:t>"Full Cost"</a:t>
            </a:r>
            <a:r>
              <a:rPr lang="en-US" sz="2400" b="1" smtClean="0">
                <a:solidFill>
                  <a:schemeClr val="tx2"/>
                </a:solidFill>
              </a:rPr>
              <a:t> of an Organization's Business Processes, Products &amp; Services in Order to Provide the </a:t>
            </a:r>
            <a:r>
              <a:rPr lang="en-US" sz="2400" b="1" i="1" smtClean="0">
                <a:solidFill>
                  <a:srgbClr val="000099"/>
                </a:solidFill>
              </a:rPr>
              <a:t>Best Value</a:t>
            </a:r>
            <a:r>
              <a:rPr lang="en-US" sz="2400" b="1" smtClean="0">
                <a:solidFill>
                  <a:schemeClr val="tx2"/>
                </a:solidFill>
              </a:rPr>
              <a:t> to </a:t>
            </a:r>
            <a:r>
              <a:rPr lang="en-US" sz="2400" b="1" i="1" smtClean="0">
                <a:solidFill>
                  <a:srgbClr val="000099"/>
                </a:solidFill>
              </a:rPr>
              <a:t>Customers</a:t>
            </a:r>
            <a:r>
              <a:rPr lang="en-US" sz="2400" b="1" smtClean="0">
                <a:solidFill>
                  <a:schemeClr val="tx2"/>
                </a:solidFill>
              </a:rPr>
              <a:t>.</a:t>
            </a:r>
          </a:p>
          <a:p>
            <a:pPr eaLnBrk="1" hangingPunct="1">
              <a:lnSpc>
                <a:spcPct val="105000"/>
              </a:lnSpc>
              <a:spcBef>
                <a:spcPct val="0"/>
              </a:spcBef>
            </a:pPr>
            <a:r>
              <a:rPr lang="en-US" sz="2400" smtClean="0"/>
              <a:t>Cost Management Process consists of Cost Planning, Cost Accounting, Cost Analysis, and Cost Controlling</a:t>
            </a:r>
          </a:p>
          <a:p>
            <a:pPr eaLnBrk="1" hangingPunct="1">
              <a:lnSpc>
                <a:spcPct val="90000"/>
              </a:lnSpc>
            </a:pPr>
            <a:r>
              <a:rPr lang="en-US" sz="2400" smtClean="0"/>
              <a:t>Cost Management involves Operational Managers and Resource Managers</a:t>
            </a:r>
          </a:p>
          <a:p>
            <a:pPr eaLnBrk="1" hangingPunct="1">
              <a:lnSpc>
                <a:spcPct val="90000"/>
              </a:lnSpc>
            </a:pPr>
            <a:endParaRPr lang="en-US" sz="2400" smtClean="0"/>
          </a:p>
          <a:p>
            <a:pPr lvl="1" eaLnBrk="1" hangingPunct="1">
              <a:lnSpc>
                <a:spcPct val="90000"/>
              </a:lnSpc>
              <a:buFontTx/>
              <a:buNone/>
            </a:pPr>
            <a:endParaRPr lang="en-US" sz="2400" i="1" smtClean="0"/>
          </a:p>
        </p:txBody>
      </p:sp>
      <p:sp>
        <p:nvSpPr>
          <p:cNvPr id="8"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bwMode="auto">
          <a:xfrm>
            <a:off x="1219200" y="228600"/>
            <a:ext cx="6705600"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2800" smtClean="0"/>
              <a:t>Question #1: What are the 3 Key Components of the Cost Management Definition?</a:t>
            </a:r>
          </a:p>
        </p:txBody>
      </p:sp>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bwMode="auto">
          <a:xfrm>
            <a:off x="1219200" y="228600"/>
            <a:ext cx="6705600" cy="914400"/>
          </a:xfrm>
          <a:noFill/>
          <a:ln>
            <a:miter lim="800000"/>
            <a:headEnd/>
            <a:tailEnd/>
          </a:ln>
        </p:spPr>
        <p:txBody>
          <a:bodyPr vert="horz" wrap="square" lIns="91440" tIns="0" rIns="91440" bIns="0" numCol="1" anchor="t" anchorCtr="0" compatLnSpc="1">
            <a:prstTxWarp prst="textNoShape">
              <a:avLst/>
            </a:prstTxWarp>
          </a:bodyPr>
          <a:lstStyle/>
          <a:p>
            <a:pPr eaLnBrk="1" hangingPunct="1"/>
            <a:r>
              <a:rPr lang="en-US" sz="2800" smtClean="0"/>
              <a:t>Answer #1: What are the 3 Key Components of the Cost Management Definition?</a:t>
            </a:r>
          </a:p>
        </p:txBody>
      </p:sp>
      <p:sp>
        <p:nvSpPr>
          <p:cNvPr id="1588227" name="Rectangle 3"/>
          <p:cNvSpPr>
            <a:spLocks noChangeArrowheads="1"/>
          </p:cNvSpPr>
          <p:nvPr/>
        </p:nvSpPr>
        <p:spPr bwMode="auto">
          <a:xfrm>
            <a:off x="990600" y="2562225"/>
            <a:ext cx="6172200" cy="1552575"/>
          </a:xfrm>
          <a:prstGeom prst="rect">
            <a:avLst/>
          </a:prstGeom>
          <a:noFill/>
          <a:ln w="9525" algn="ctr">
            <a:noFill/>
            <a:miter lim="800000"/>
            <a:headEnd/>
            <a:tailEnd/>
          </a:ln>
        </p:spPr>
        <p:txBody>
          <a:bodyPr>
            <a:spAutoFit/>
          </a:bodyPr>
          <a:lstStyle/>
          <a:p>
            <a:pPr marL="342900" indent="-342900"/>
            <a:r>
              <a:rPr lang="en-US" sz="2400" b="1" i="1">
                <a:latin typeface="Arial" pitchFamily="34" charset="0"/>
              </a:rPr>
              <a:t>ANSWER:</a:t>
            </a:r>
          </a:p>
          <a:p>
            <a:pPr marL="342900" indent="-342900">
              <a:buFontTx/>
              <a:buChar char="•"/>
            </a:pPr>
            <a:r>
              <a:rPr lang="en-US" sz="2400" b="1" i="1">
                <a:solidFill>
                  <a:schemeClr val="accent2"/>
                </a:solidFill>
                <a:latin typeface="Arial" pitchFamily="34" charset="0"/>
              </a:rPr>
              <a:t>efficiently</a:t>
            </a:r>
            <a:r>
              <a:rPr lang="en-US" sz="2400" b="1">
                <a:solidFill>
                  <a:schemeClr val="accent2"/>
                </a:solidFill>
                <a:latin typeface="Arial" pitchFamily="34" charset="0"/>
              </a:rPr>
              <a:t> </a:t>
            </a:r>
            <a:r>
              <a:rPr lang="en-US" sz="2400" b="1" i="1">
                <a:solidFill>
                  <a:schemeClr val="accent2"/>
                </a:solidFill>
                <a:latin typeface="Arial" pitchFamily="34" charset="0"/>
              </a:rPr>
              <a:t>and effectively</a:t>
            </a:r>
            <a:r>
              <a:rPr lang="en-US" sz="2400" b="1">
                <a:solidFill>
                  <a:schemeClr val="accent2"/>
                </a:solidFill>
                <a:latin typeface="Arial" pitchFamily="34" charset="0"/>
              </a:rPr>
              <a:t> </a:t>
            </a:r>
          </a:p>
          <a:p>
            <a:pPr marL="342900" indent="-342900">
              <a:buFontTx/>
              <a:buChar char="•"/>
            </a:pPr>
            <a:r>
              <a:rPr lang="en-US" sz="2400" b="1" i="1">
                <a:solidFill>
                  <a:schemeClr val="accent2"/>
                </a:solidFill>
                <a:latin typeface="Arial" pitchFamily="34" charset="0"/>
              </a:rPr>
              <a:t>"full cost"</a:t>
            </a:r>
            <a:r>
              <a:rPr lang="en-US" sz="2400" b="1">
                <a:solidFill>
                  <a:schemeClr val="accent2"/>
                </a:solidFill>
                <a:latin typeface="Arial" pitchFamily="34" charset="0"/>
              </a:rPr>
              <a:t> </a:t>
            </a:r>
          </a:p>
          <a:p>
            <a:pPr marL="342900" indent="-342900">
              <a:buFontTx/>
              <a:buChar char="•"/>
            </a:pPr>
            <a:r>
              <a:rPr lang="en-US" sz="2400" b="1">
                <a:solidFill>
                  <a:schemeClr val="accent2"/>
                </a:solidFill>
                <a:latin typeface="Arial" pitchFamily="34" charset="0"/>
              </a:rPr>
              <a:t> </a:t>
            </a:r>
            <a:r>
              <a:rPr lang="en-US" sz="2400" b="1" i="1">
                <a:solidFill>
                  <a:schemeClr val="accent2"/>
                </a:solidFill>
                <a:latin typeface="Arial" pitchFamily="34" charset="0"/>
              </a:rPr>
              <a:t>best value</a:t>
            </a:r>
            <a:r>
              <a:rPr lang="en-US" sz="2400" b="1">
                <a:solidFill>
                  <a:schemeClr val="accent2"/>
                </a:solidFill>
                <a:latin typeface="Arial" pitchFamily="34" charset="0"/>
              </a:rPr>
              <a:t> to </a:t>
            </a:r>
            <a:r>
              <a:rPr lang="en-US" sz="2400" b="1" i="1">
                <a:solidFill>
                  <a:schemeClr val="accent2"/>
                </a:solidFill>
                <a:latin typeface="Arial" pitchFamily="34" charset="0"/>
              </a:rPr>
              <a:t>customers</a:t>
            </a:r>
            <a:r>
              <a:rPr lang="en-US" sz="2400" b="1">
                <a:solidFill>
                  <a:schemeClr val="accent2"/>
                </a:solidFill>
                <a:latin typeface="Arial" pitchFamily="34" charset="0"/>
              </a:rPr>
              <a:t>.</a:t>
            </a:r>
          </a:p>
        </p:txBody>
      </p:sp>
      <p:sp>
        <p:nvSpPr>
          <p:cNvPr id="1588228" name="Rectangle 4"/>
          <p:cNvSpPr>
            <a:spLocks noChangeArrowheads="1"/>
          </p:cNvSpPr>
          <p:nvPr/>
        </p:nvSpPr>
        <p:spPr bwMode="auto">
          <a:xfrm>
            <a:off x="685800" y="4343400"/>
            <a:ext cx="8153400" cy="1190625"/>
          </a:xfrm>
          <a:prstGeom prst="rect">
            <a:avLst/>
          </a:prstGeom>
          <a:noFill/>
          <a:ln w="9525" algn="ctr">
            <a:noFill/>
            <a:miter lim="800000"/>
            <a:headEnd/>
            <a:tailEnd/>
          </a:ln>
        </p:spPr>
        <p:txBody>
          <a:bodyPr>
            <a:spAutoFit/>
          </a:bodyPr>
          <a:lstStyle/>
          <a:p>
            <a:r>
              <a:rPr lang="en-US" sz="1800" b="1" u="sng">
                <a:solidFill>
                  <a:schemeClr val="tx2"/>
                </a:solidFill>
                <a:latin typeface="Arial" pitchFamily="34" charset="0"/>
              </a:rPr>
              <a:t>Cost Management:</a:t>
            </a:r>
            <a:r>
              <a:rPr lang="en-US" sz="1800">
                <a:solidFill>
                  <a:schemeClr val="tx2"/>
                </a:solidFill>
                <a:latin typeface="Arial" pitchFamily="34" charset="0"/>
              </a:rPr>
              <a:t>  Managing business operations </a:t>
            </a:r>
            <a:r>
              <a:rPr lang="en-US" sz="1800" b="1" i="1">
                <a:solidFill>
                  <a:srgbClr val="000099"/>
                </a:solidFill>
                <a:latin typeface="Arial" pitchFamily="34" charset="0"/>
              </a:rPr>
              <a:t>efficiently</a:t>
            </a:r>
            <a:r>
              <a:rPr lang="en-US" sz="1800">
                <a:solidFill>
                  <a:schemeClr val="tx2"/>
                </a:solidFill>
                <a:latin typeface="Arial" pitchFamily="34" charset="0"/>
              </a:rPr>
              <a:t> </a:t>
            </a:r>
            <a:r>
              <a:rPr lang="en-US" sz="1800" b="1" i="1">
                <a:solidFill>
                  <a:srgbClr val="000099"/>
                </a:solidFill>
                <a:latin typeface="Arial" pitchFamily="34" charset="0"/>
              </a:rPr>
              <a:t>and effectively</a:t>
            </a:r>
            <a:r>
              <a:rPr lang="en-US" sz="1800">
                <a:solidFill>
                  <a:schemeClr val="tx2"/>
                </a:solidFill>
                <a:latin typeface="Arial" pitchFamily="34" charset="0"/>
              </a:rPr>
              <a:t> through the accurate measurement and thorough </a:t>
            </a:r>
            <a:r>
              <a:rPr lang="en-US" sz="1800" b="1" i="1">
                <a:solidFill>
                  <a:srgbClr val="000099"/>
                </a:solidFill>
                <a:latin typeface="Arial" pitchFamily="34" charset="0"/>
              </a:rPr>
              <a:t>understanding of the</a:t>
            </a:r>
            <a:r>
              <a:rPr lang="en-US" sz="1800">
                <a:solidFill>
                  <a:schemeClr val="tx2"/>
                </a:solidFill>
                <a:latin typeface="Arial" pitchFamily="34" charset="0"/>
              </a:rPr>
              <a:t> </a:t>
            </a:r>
            <a:r>
              <a:rPr lang="en-US" sz="1800" b="1" i="1">
                <a:solidFill>
                  <a:srgbClr val="000099"/>
                </a:solidFill>
                <a:latin typeface="Arial" pitchFamily="34" charset="0"/>
              </a:rPr>
              <a:t>"full cost"</a:t>
            </a:r>
            <a:r>
              <a:rPr lang="en-US" sz="1800">
                <a:solidFill>
                  <a:schemeClr val="tx2"/>
                </a:solidFill>
                <a:latin typeface="Arial" pitchFamily="34" charset="0"/>
              </a:rPr>
              <a:t> of an organization's business processes, products and services in order to provide the </a:t>
            </a:r>
            <a:r>
              <a:rPr lang="en-US" sz="1800" b="1" i="1">
                <a:solidFill>
                  <a:srgbClr val="000099"/>
                </a:solidFill>
                <a:latin typeface="Arial" pitchFamily="34" charset="0"/>
              </a:rPr>
              <a:t>best value</a:t>
            </a:r>
            <a:r>
              <a:rPr lang="en-US" sz="1800">
                <a:solidFill>
                  <a:schemeClr val="tx2"/>
                </a:solidFill>
                <a:latin typeface="Arial" pitchFamily="34" charset="0"/>
              </a:rPr>
              <a:t> to </a:t>
            </a:r>
            <a:r>
              <a:rPr lang="en-US" sz="1800" b="1" i="1">
                <a:solidFill>
                  <a:srgbClr val="000099"/>
                </a:solidFill>
                <a:latin typeface="Arial" pitchFamily="34" charset="0"/>
              </a:rPr>
              <a:t>customers</a:t>
            </a:r>
            <a:r>
              <a:rPr lang="en-US" sz="1800">
                <a:solidFill>
                  <a:schemeClr val="tx2"/>
                </a:solidFill>
                <a:latin typeface="Arial" pitchFamily="34" charset="0"/>
              </a:rPr>
              <a:t>.</a:t>
            </a:r>
          </a:p>
        </p:txBody>
      </p:sp>
      <p:sp>
        <p:nvSpPr>
          <p:cNvPr id="9"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1588227"/>
                                        </p:tgtEl>
                                        <p:attrNameLst>
                                          <p:attrName>style.visibility</p:attrName>
                                        </p:attrNameLst>
                                      </p:cBhvr>
                                      <p:to>
                                        <p:strVal val="visible"/>
                                      </p:to>
                                    </p:set>
                                    <p:anim calcmode="lin" valueType="num">
                                      <p:cBhvr additive="base">
                                        <p:cTn id="7" dur="500" fill="hold"/>
                                        <p:tgtEl>
                                          <p:spTgt spid="1588227"/>
                                        </p:tgtEl>
                                        <p:attrNameLst>
                                          <p:attrName>ppt_x</p:attrName>
                                        </p:attrNameLst>
                                      </p:cBhvr>
                                      <p:tavLst>
                                        <p:tav tm="0">
                                          <p:val>
                                            <p:strVal val="0-#ppt_w/2"/>
                                          </p:val>
                                        </p:tav>
                                        <p:tav tm="100000">
                                          <p:val>
                                            <p:strVal val="#ppt_x"/>
                                          </p:val>
                                        </p:tav>
                                      </p:tavLst>
                                    </p:anim>
                                    <p:anim calcmode="lin" valueType="num">
                                      <p:cBhvr additive="base">
                                        <p:cTn id="8" dur="500" fill="hold"/>
                                        <p:tgtEl>
                                          <p:spTgt spid="158822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88228"/>
                                        </p:tgtEl>
                                        <p:attrNameLst>
                                          <p:attrName>style.visibility</p:attrName>
                                        </p:attrNameLst>
                                      </p:cBhvr>
                                      <p:to>
                                        <p:strVal val="visible"/>
                                      </p:to>
                                    </p:set>
                                    <p:anim calcmode="lin" valueType="num">
                                      <p:cBhvr additive="base">
                                        <p:cTn id="13" dur="1000" fill="hold"/>
                                        <p:tgtEl>
                                          <p:spTgt spid="1588228"/>
                                        </p:tgtEl>
                                        <p:attrNameLst>
                                          <p:attrName>ppt_x</p:attrName>
                                        </p:attrNameLst>
                                      </p:cBhvr>
                                      <p:tavLst>
                                        <p:tav tm="0">
                                          <p:val>
                                            <p:strVal val="#ppt_x"/>
                                          </p:val>
                                        </p:tav>
                                        <p:tav tm="100000">
                                          <p:val>
                                            <p:strVal val="#ppt_x"/>
                                          </p:val>
                                        </p:tav>
                                      </p:tavLst>
                                    </p:anim>
                                    <p:anim calcmode="lin" valueType="num">
                                      <p:cBhvr additive="base">
                                        <p:cTn id="14" dur="1000" fill="hold"/>
                                        <p:tgtEl>
                                          <p:spTgt spid="1588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227" grpId="0"/>
      <p:bldP spid="1588228"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bwMode="auto">
          <a:xfrm>
            <a:off x="1209675" y="228600"/>
            <a:ext cx="6705600" cy="914400"/>
          </a:xfrm>
          <a:noFill/>
          <a:ln>
            <a:miter lim="800000"/>
            <a:headEnd/>
            <a:tailEnd/>
          </a:ln>
        </p:spPr>
        <p:txBody>
          <a:bodyPr vert="horz" wrap="square" lIns="91440" tIns="0" rIns="91440" bIns="0" numCol="1" anchor="t" anchorCtr="0" compatLnSpc="1">
            <a:prstTxWarp prst="textNoShape">
              <a:avLst/>
            </a:prstTxWarp>
          </a:bodyPr>
          <a:lstStyle/>
          <a:p>
            <a:pPr algn="l" eaLnBrk="1" hangingPunct="1"/>
            <a:r>
              <a:rPr lang="en-US" sz="2400" smtClean="0"/>
              <a:t>Question #2: Which Sections of the Cost Management Process Primarily Involve:</a:t>
            </a:r>
            <a:br>
              <a:rPr lang="en-US" sz="2400" smtClean="0"/>
            </a:br>
            <a:r>
              <a:rPr lang="en-US" sz="2400" smtClean="0"/>
              <a:t>- Resource Managers (RM)?</a:t>
            </a:r>
            <a:br>
              <a:rPr lang="en-US" sz="2400" smtClean="0"/>
            </a:br>
            <a:r>
              <a:rPr lang="en-US" sz="2400" smtClean="0"/>
              <a:t>- Operational Managers (OM)?</a:t>
            </a:r>
          </a:p>
        </p:txBody>
      </p:sp>
      <p:grpSp>
        <p:nvGrpSpPr>
          <p:cNvPr id="2" name="Group 3"/>
          <p:cNvGrpSpPr>
            <a:grpSpLocks/>
          </p:cNvGrpSpPr>
          <p:nvPr/>
        </p:nvGrpSpPr>
        <p:grpSpPr bwMode="auto">
          <a:xfrm>
            <a:off x="2667000" y="2362200"/>
            <a:ext cx="4572000" cy="2635250"/>
            <a:chOff x="2315" y="1728"/>
            <a:chExt cx="3157" cy="1687"/>
          </a:xfrm>
        </p:grpSpPr>
        <p:sp>
          <p:nvSpPr>
            <p:cNvPr id="79891" name="Oval 4"/>
            <p:cNvSpPr>
              <a:spLocks noChangeArrowheads="1"/>
            </p:cNvSpPr>
            <p:nvPr/>
          </p:nvSpPr>
          <p:spPr bwMode="auto">
            <a:xfrm rot="1694841">
              <a:off x="2315" y="1774"/>
              <a:ext cx="3157" cy="1641"/>
            </a:xfrm>
            <a:prstGeom prst="ellipse">
              <a:avLst/>
            </a:prstGeom>
            <a:solidFill>
              <a:srgbClr val="FFFFCC">
                <a:alpha val="58038"/>
              </a:srgbClr>
            </a:solidFill>
            <a:ln w="9525" algn="ctr">
              <a:solidFill>
                <a:schemeClr val="tx1"/>
              </a:solidFill>
              <a:round/>
              <a:headEnd/>
              <a:tailEnd/>
            </a:ln>
          </p:spPr>
          <p:txBody>
            <a:bodyPr wrap="none" anchor="ctr"/>
            <a:lstStyle/>
            <a:p>
              <a:pPr algn="ctr"/>
              <a:endParaRPr lang="en-US" sz="3600">
                <a:solidFill>
                  <a:schemeClr val="tx2"/>
                </a:solidFill>
                <a:latin typeface="Arial" pitchFamily="34" charset="0"/>
              </a:endParaRPr>
            </a:p>
          </p:txBody>
        </p:sp>
        <p:sp>
          <p:nvSpPr>
            <p:cNvPr id="79892" name="Text Box 5"/>
            <p:cNvSpPr txBox="1">
              <a:spLocks noChangeArrowheads="1"/>
            </p:cNvSpPr>
            <p:nvPr/>
          </p:nvSpPr>
          <p:spPr bwMode="auto">
            <a:xfrm>
              <a:off x="2577" y="1728"/>
              <a:ext cx="510" cy="332"/>
            </a:xfrm>
            <a:prstGeom prst="rect">
              <a:avLst/>
            </a:prstGeom>
            <a:noFill/>
            <a:ln w="9525" algn="ctr">
              <a:noFill/>
              <a:miter lim="800000"/>
              <a:headEnd/>
              <a:tailEnd/>
            </a:ln>
          </p:spPr>
          <p:txBody>
            <a:bodyPr wrap="none">
              <a:spAutoFit/>
            </a:bodyPr>
            <a:lstStyle/>
            <a:p>
              <a:pPr algn="ctr"/>
              <a:r>
                <a:rPr lang="en-US" b="1">
                  <a:solidFill>
                    <a:schemeClr val="tx2"/>
                  </a:solidFill>
                  <a:latin typeface="Arial" pitchFamily="34" charset="0"/>
                </a:rPr>
                <a:t>RM</a:t>
              </a:r>
            </a:p>
          </p:txBody>
        </p:sp>
      </p:grpSp>
      <p:grpSp>
        <p:nvGrpSpPr>
          <p:cNvPr id="3" name="Group 6"/>
          <p:cNvGrpSpPr>
            <a:grpSpLocks/>
          </p:cNvGrpSpPr>
          <p:nvPr/>
        </p:nvGrpSpPr>
        <p:grpSpPr bwMode="auto">
          <a:xfrm>
            <a:off x="1676400" y="3425825"/>
            <a:ext cx="4572000" cy="2746375"/>
            <a:chOff x="1344" y="2281"/>
            <a:chExt cx="3157" cy="1757"/>
          </a:xfrm>
        </p:grpSpPr>
        <p:sp>
          <p:nvSpPr>
            <p:cNvPr id="79889" name="Oval 7"/>
            <p:cNvSpPr>
              <a:spLocks noChangeArrowheads="1"/>
            </p:cNvSpPr>
            <p:nvPr/>
          </p:nvSpPr>
          <p:spPr bwMode="auto">
            <a:xfrm rot="1694841">
              <a:off x="1344" y="2353"/>
              <a:ext cx="3157" cy="1685"/>
            </a:xfrm>
            <a:prstGeom prst="ellipse">
              <a:avLst/>
            </a:prstGeom>
            <a:solidFill>
              <a:srgbClr val="CCECFF">
                <a:alpha val="58038"/>
              </a:srgbClr>
            </a:solidFill>
            <a:ln w="9525" algn="ctr">
              <a:solidFill>
                <a:schemeClr val="tx1"/>
              </a:solidFill>
              <a:round/>
              <a:headEnd/>
              <a:tailEnd/>
            </a:ln>
          </p:spPr>
          <p:txBody>
            <a:bodyPr wrap="none" anchor="ctr"/>
            <a:lstStyle/>
            <a:p>
              <a:pPr algn="ctr">
                <a:buClr>
                  <a:schemeClr val="tx1"/>
                </a:buClr>
              </a:pPr>
              <a:endParaRPr lang="en-US" sz="3200" b="1">
                <a:latin typeface="Arial" pitchFamily="34" charset="0"/>
              </a:endParaRPr>
            </a:p>
          </p:txBody>
        </p:sp>
        <p:sp>
          <p:nvSpPr>
            <p:cNvPr id="79890" name="Text Box 8"/>
            <p:cNvSpPr txBox="1">
              <a:spLocks noChangeArrowheads="1"/>
            </p:cNvSpPr>
            <p:nvPr/>
          </p:nvSpPr>
          <p:spPr bwMode="auto">
            <a:xfrm>
              <a:off x="1633" y="2281"/>
              <a:ext cx="523" cy="332"/>
            </a:xfrm>
            <a:prstGeom prst="rect">
              <a:avLst/>
            </a:prstGeom>
            <a:noFill/>
            <a:ln w="9525" algn="ctr">
              <a:noFill/>
              <a:miter lim="800000"/>
              <a:headEnd/>
              <a:tailEnd/>
            </a:ln>
          </p:spPr>
          <p:txBody>
            <a:bodyPr wrap="none">
              <a:spAutoFit/>
            </a:bodyPr>
            <a:lstStyle/>
            <a:p>
              <a:pPr algn="ctr"/>
              <a:r>
                <a:rPr lang="en-US" b="1">
                  <a:solidFill>
                    <a:schemeClr val="tx2"/>
                  </a:solidFill>
                  <a:latin typeface="Arial" pitchFamily="34" charset="0"/>
                </a:rPr>
                <a:t>OM</a:t>
              </a:r>
            </a:p>
          </p:txBody>
        </p:sp>
      </p:grpSp>
      <p:grpSp>
        <p:nvGrpSpPr>
          <p:cNvPr id="4" name="Group 9"/>
          <p:cNvGrpSpPr>
            <a:grpSpLocks/>
          </p:cNvGrpSpPr>
          <p:nvPr/>
        </p:nvGrpSpPr>
        <p:grpSpPr bwMode="auto">
          <a:xfrm>
            <a:off x="2514600" y="2514600"/>
            <a:ext cx="4267200" cy="3657600"/>
            <a:chOff x="1440" y="1248"/>
            <a:chExt cx="2304" cy="1920"/>
          </a:xfrm>
        </p:grpSpPr>
        <p:sp>
          <p:nvSpPr>
            <p:cNvPr id="79880" name="Oval 10"/>
            <p:cNvSpPr>
              <a:spLocks noChangeArrowheads="1"/>
            </p:cNvSpPr>
            <p:nvPr/>
          </p:nvSpPr>
          <p:spPr bwMode="auto">
            <a:xfrm>
              <a:off x="1440"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Planning</a:t>
              </a:r>
            </a:p>
          </p:txBody>
        </p:sp>
        <p:sp>
          <p:nvSpPr>
            <p:cNvPr id="79881" name="Oval 11"/>
            <p:cNvSpPr>
              <a:spLocks noChangeArrowheads="1"/>
            </p:cNvSpPr>
            <p:nvPr/>
          </p:nvSpPr>
          <p:spPr bwMode="auto">
            <a:xfrm>
              <a:off x="2261" y="261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Controlling</a:t>
              </a:r>
            </a:p>
          </p:txBody>
        </p:sp>
        <p:sp>
          <p:nvSpPr>
            <p:cNvPr id="79882" name="Oval 12"/>
            <p:cNvSpPr>
              <a:spLocks noChangeArrowheads="1"/>
            </p:cNvSpPr>
            <p:nvPr/>
          </p:nvSpPr>
          <p:spPr bwMode="auto">
            <a:xfrm>
              <a:off x="3081"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Analysis</a:t>
              </a:r>
            </a:p>
          </p:txBody>
        </p:sp>
        <p:sp>
          <p:nvSpPr>
            <p:cNvPr id="79883" name="Oval 13"/>
            <p:cNvSpPr>
              <a:spLocks noChangeArrowheads="1"/>
            </p:cNvSpPr>
            <p:nvPr/>
          </p:nvSpPr>
          <p:spPr bwMode="auto">
            <a:xfrm>
              <a:off x="2261" y="124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Accounting</a:t>
              </a:r>
            </a:p>
          </p:txBody>
        </p:sp>
        <p:cxnSp>
          <p:nvCxnSpPr>
            <p:cNvPr id="79884" name="AutoShape 14"/>
            <p:cNvCxnSpPr>
              <a:cxnSpLocks noChangeShapeType="1"/>
              <a:stCxn id="79880" idx="0"/>
              <a:endCxn id="79883" idx="2"/>
            </p:cNvCxnSpPr>
            <p:nvPr/>
          </p:nvCxnSpPr>
          <p:spPr bwMode="auto">
            <a:xfrm rot="-5400000">
              <a:off x="1823" y="1474"/>
              <a:ext cx="388" cy="489"/>
            </a:xfrm>
            <a:prstGeom prst="curvedConnector2">
              <a:avLst/>
            </a:prstGeom>
            <a:noFill/>
            <a:ln w="38100">
              <a:solidFill>
                <a:srgbClr val="000099"/>
              </a:solidFill>
              <a:round/>
              <a:headEnd/>
              <a:tailEnd type="triangle" w="med" len="med"/>
            </a:ln>
          </p:spPr>
        </p:cxnSp>
        <p:cxnSp>
          <p:nvCxnSpPr>
            <p:cNvPr id="79885" name="AutoShape 15"/>
            <p:cNvCxnSpPr>
              <a:cxnSpLocks noChangeShapeType="1"/>
              <a:stCxn id="79883" idx="6"/>
              <a:endCxn id="79882" idx="0"/>
            </p:cNvCxnSpPr>
            <p:nvPr/>
          </p:nvCxnSpPr>
          <p:spPr bwMode="auto">
            <a:xfrm>
              <a:off x="2923" y="1525"/>
              <a:ext cx="490" cy="388"/>
            </a:xfrm>
            <a:prstGeom prst="curvedConnector2">
              <a:avLst/>
            </a:prstGeom>
            <a:noFill/>
            <a:ln w="38100">
              <a:solidFill>
                <a:srgbClr val="000099"/>
              </a:solidFill>
              <a:round/>
              <a:headEnd/>
              <a:tailEnd type="triangle" w="med" len="med"/>
            </a:ln>
          </p:spPr>
        </p:cxnSp>
        <p:cxnSp>
          <p:nvCxnSpPr>
            <p:cNvPr id="79886" name="AutoShape 16"/>
            <p:cNvCxnSpPr>
              <a:cxnSpLocks noChangeShapeType="1"/>
              <a:stCxn id="79882" idx="4"/>
              <a:endCxn id="79881" idx="6"/>
            </p:cNvCxnSpPr>
            <p:nvPr/>
          </p:nvCxnSpPr>
          <p:spPr bwMode="auto">
            <a:xfrm rot="5400000">
              <a:off x="2955" y="2434"/>
              <a:ext cx="425" cy="490"/>
            </a:xfrm>
            <a:prstGeom prst="curvedConnector2">
              <a:avLst/>
            </a:prstGeom>
            <a:noFill/>
            <a:ln w="38100">
              <a:solidFill>
                <a:srgbClr val="000099"/>
              </a:solidFill>
              <a:round/>
              <a:headEnd/>
              <a:tailEnd type="triangle" w="med" len="med"/>
            </a:ln>
          </p:spPr>
        </p:cxnSp>
        <p:cxnSp>
          <p:nvCxnSpPr>
            <p:cNvPr id="79887" name="AutoShape 17"/>
            <p:cNvCxnSpPr>
              <a:cxnSpLocks noChangeShapeType="1"/>
              <a:stCxn id="79881" idx="2"/>
              <a:endCxn id="79880" idx="4"/>
            </p:cNvCxnSpPr>
            <p:nvPr/>
          </p:nvCxnSpPr>
          <p:spPr bwMode="auto">
            <a:xfrm rot="10800000">
              <a:off x="1771" y="2466"/>
              <a:ext cx="490" cy="425"/>
            </a:xfrm>
            <a:prstGeom prst="curvedConnector2">
              <a:avLst/>
            </a:prstGeom>
            <a:noFill/>
            <a:ln w="38100">
              <a:solidFill>
                <a:srgbClr val="000099"/>
              </a:solidFill>
              <a:round/>
              <a:headEnd/>
              <a:tailEnd type="triangle" w="med" len="med"/>
            </a:ln>
          </p:spPr>
        </p:cxnSp>
        <p:sp>
          <p:nvSpPr>
            <p:cNvPr id="79888" name="Rectangle 18"/>
            <p:cNvSpPr>
              <a:spLocks noChangeArrowheads="1"/>
            </p:cNvSpPr>
            <p:nvPr/>
          </p:nvSpPr>
          <p:spPr bwMode="auto">
            <a:xfrm>
              <a:off x="2271" y="1972"/>
              <a:ext cx="684" cy="384"/>
            </a:xfrm>
            <a:prstGeom prst="rect">
              <a:avLst/>
            </a:prstGeom>
            <a:noFill/>
            <a:ln w="9525" algn="ctr">
              <a:noFill/>
              <a:miter lim="800000"/>
              <a:headEnd/>
              <a:tailEnd/>
            </a:ln>
          </p:spPr>
          <p:txBody>
            <a:bodyPr wrap="none">
              <a:spAutoFit/>
            </a:bodyPr>
            <a:lstStyle/>
            <a:p>
              <a:pPr algn="ctr"/>
              <a:r>
                <a:rPr lang="en-US" sz="1400" b="1">
                  <a:solidFill>
                    <a:schemeClr val="tx2"/>
                  </a:solidFill>
                  <a:latin typeface="Arial" pitchFamily="34" charset="0"/>
                </a:rPr>
                <a:t>Cost </a:t>
              </a:r>
            </a:p>
            <a:p>
              <a:pPr algn="ctr"/>
              <a:r>
                <a:rPr lang="en-US" sz="1400" b="1">
                  <a:solidFill>
                    <a:schemeClr val="tx2"/>
                  </a:solidFill>
                  <a:latin typeface="Arial" pitchFamily="34" charset="0"/>
                </a:rPr>
                <a:t>Management</a:t>
              </a:r>
            </a:p>
            <a:p>
              <a:pPr algn="ctr"/>
              <a:r>
                <a:rPr lang="en-US" sz="1400" b="1">
                  <a:solidFill>
                    <a:schemeClr val="tx2"/>
                  </a:solidFill>
                  <a:latin typeface="Arial" pitchFamily="34" charset="0"/>
                </a:rPr>
                <a:t>Process</a:t>
              </a:r>
            </a:p>
          </p:txBody>
        </p:sp>
      </p:grpSp>
      <p:sp>
        <p:nvSpPr>
          <p:cNvPr id="23"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89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body" idx="4294967295"/>
          </p:nvPr>
        </p:nvSpPr>
        <p:spPr bwMode="auto">
          <a:xfrm>
            <a:off x="762000" y="1371600"/>
            <a:ext cx="7848600" cy="4800600"/>
          </a:xfrm>
          <a:prstGeom prst="rect">
            <a:avLst/>
          </a:prstGeom>
          <a:noFill/>
          <a:ln>
            <a:miter lim="800000"/>
            <a:headEnd/>
            <a:tailEnd/>
          </a:ln>
        </p:spPr>
        <p:txBody>
          <a:bodyPr/>
          <a:lstStyle/>
          <a:p>
            <a:pPr eaLnBrk="1" hangingPunct="1">
              <a:lnSpc>
                <a:spcPct val="80000"/>
              </a:lnSpc>
              <a:buFont typeface="Wingdings" pitchFamily="2" charset="2"/>
              <a:buChar char="q"/>
            </a:pPr>
            <a:r>
              <a:rPr lang="en-US" sz="2000" b="1" dirty="0" smtClean="0"/>
              <a:t>CM 101 Training</a:t>
            </a:r>
          </a:p>
          <a:p>
            <a:pPr eaLnBrk="1" hangingPunct="1">
              <a:lnSpc>
                <a:spcPct val="80000"/>
              </a:lnSpc>
            </a:pPr>
            <a:r>
              <a:rPr lang="en-US" sz="1800" b="1" dirty="0" smtClean="0"/>
              <a:t>Section 1: Cost Management Overview</a:t>
            </a:r>
          </a:p>
          <a:p>
            <a:pPr lvl="1" eaLnBrk="1" hangingPunct="1">
              <a:lnSpc>
                <a:spcPct val="80000"/>
              </a:lnSpc>
            </a:pPr>
            <a:r>
              <a:rPr lang="en-US" sz="1800" dirty="0" smtClean="0"/>
              <a:t>What are costs and why is managing costs important?</a:t>
            </a:r>
          </a:p>
          <a:p>
            <a:pPr lvl="1" eaLnBrk="1" hangingPunct="1">
              <a:lnSpc>
                <a:spcPct val="80000"/>
              </a:lnSpc>
            </a:pPr>
            <a:r>
              <a:rPr lang="en-US" sz="1800" dirty="0" smtClean="0"/>
              <a:t>Army’s overall objectives</a:t>
            </a:r>
          </a:p>
          <a:p>
            <a:pPr lvl="1" eaLnBrk="1" hangingPunct="1">
              <a:lnSpc>
                <a:spcPct val="80000"/>
              </a:lnSpc>
            </a:pPr>
            <a:r>
              <a:rPr lang="en-US" sz="1800" dirty="0" smtClean="0"/>
              <a:t>Change enablers o support Cost Management</a:t>
            </a:r>
          </a:p>
          <a:p>
            <a:pPr lvl="1" eaLnBrk="1" hangingPunct="1">
              <a:lnSpc>
                <a:spcPct val="80000"/>
              </a:lnSpc>
            </a:pPr>
            <a:r>
              <a:rPr lang="en-US" sz="1800" dirty="0" smtClean="0"/>
              <a:t>The process of Cost Management and how it differs from Budget Management</a:t>
            </a:r>
          </a:p>
          <a:p>
            <a:pPr eaLnBrk="1" hangingPunct="1">
              <a:lnSpc>
                <a:spcPct val="80000"/>
              </a:lnSpc>
            </a:pPr>
            <a:r>
              <a:rPr lang="en-US" sz="1800" b="1" dirty="0" smtClean="0"/>
              <a:t>Section 2: Cost Model Components</a:t>
            </a:r>
          </a:p>
          <a:p>
            <a:pPr lvl="1" eaLnBrk="1" hangingPunct="1">
              <a:lnSpc>
                <a:spcPct val="80000"/>
              </a:lnSpc>
            </a:pPr>
            <a:r>
              <a:rPr lang="en-US" sz="1800" dirty="0" smtClean="0"/>
              <a:t>Defining the various cost objects (which replace APCs/JONOs) within a Cost Model, e.g. organizations, products, services, jobs, etc.</a:t>
            </a:r>
          </a:p>
          <a:p>
            <a:pPr lvl="1" eaLnBrk="1" hangingPunct="1">
              <a:lnSpc>
                <a:spcPct val="80000"/>
              </a:lnSpc>
            </a:pPr>
            <a:r>
              <a:rPr lang="en-US" sz="1800" dirty="0" smtClean="0"/>
              <a:t>Understanding decision points of where to capture information</a:t>
            </a:r>
          </a:p>
          <a:p>
            <a:pPr eaLnBrk="1" hangingPunct="1">
              <a:lnSpc>
                <a:spcPct val="80000"/>
              </a:lnSpc>
            </a:pPr>
            <a:r>
              <a:rPr lang="en-US" sz="1800" b="1" dirty="0" smtClean="0"/>
              <a:t>Section 3: Cost Flow Methods</a:t>
            </a:r>
          </a:p>
          <a:p>
            <a:pPr lvl="1" eaLnBrk="1" hangingPunct="1">
              <a:lnSpc>
                <a:spcPct val="80000"/>
              </a:lnSpc>
            </a:pPr>
            <a:r>
              <a:rPr lang="en-US" sz="1800" dirty="0" smtClean="0"/>
              <a:t>The difference between cost capturing, allocations, and assignment</a:t>
            </a:r>
          </a:p>
          <a:p>
            <a:pPr eaLnBrk="1" hangingPunct="1">
              <a:lnSpc>
                <a:spcPct val="80000"/>
              </a:lnSpc>
            </a:pPr>
            <a:r>
              <a:rPr lang="en-US" sz="1800" b="1" dirty="0" smtClean="0"/>
              <a:t>Section 4: Cost Model Build</a:t>
            </a:r>
          </a:p>
          <a:p>
            <a:pPr lvl="1" eaLnBrk="1" hangingPunct="1">
              <a:lnSpc>
                <a:spcPct val="80000"/>
              </a:lnSpc>
            </a:pPr>
            <a:r>
              <a:rPr lang="en-US" sz="1800" dirty="0" smtClean="0"/>
              <a:t>Reflecting organizational structures</a:t>
            </a:r>
          </a:p>
          <a:p>
            <a:pPr lvl="1" eaLnBrk="1" hangingPunct="1">
              <a:lnSpc>
                <a:spcPct val="80000"/>
              </a:lnSpc>
            </a:pPr>
            <a:r>
              <a:rPr lang="en-US" sz="1800" dirty="0" smtClean="0"/>
              <a:t>Replacing APC/</a:t>
            </a:r>
            <a:r>
              <a:rPr lang="en-US" sz="1800" dirty="0" err="1" smtClean="0"/>
              <a:t>Jonos</a:t>
            </a:r>
            <a:endParaRPr lang="en-US" sz="1800" dirty="0" smtClean="0"/>
          </a:p>
        </p:txBody>
      </p:sp>
      <p:sp>
        <p:nvSpPr>
          <p:cNvPr id="16387" name="Rectangle 2"/>
          <p:cNvSpPr>
            <a:spLocks noChangeArrowheads="1"/>
          </p:cNvSpPr>
          <p:nvPr/>
        </p:nvSpPr>
        <p:spPr bwMode="auto">
          <a:xfrm>
            <a:off x="1219200" y="381000"/>
            <a:ext cx="6705600" cy="838200"/>
          </a:xfrm>
          <a:prstGeom prst="rect">
            <a:avLst/>
          </a:prstGeom>
          <a:noFill/>
          <a:ln w="9525">
            <a:noFill/>
            <a:miter lim="800000"/>
            <a:headEnd/>
            <a:tailEnd/>
          </a:ln>
        </p:spPr>
        <p:txBody>
          <a:bodyPr tIns="0" bIns="0"/>
          <a:lstStyle/>
          <a:p>
            <a:pPr algn="ctr"/>
            <a:r>
              <a:rPr lang="en-US" sz="3600" b="1" dirty="0" smtClean="0">
                <a:latin typeface="Arial" pitchFamily="34" charset="0"/>
              </a:rPr>
              <a:t>Mission #2: CM 101 Training</a:t>
            </a:r>
            <a:endParaRPr lang="en-US" sz="3600" b="1" dirty="0">
              <a:latin typeface="Arial" pitchFamily="34" charset="0"/>
            </a:endParaRPr>
          </a:p>
        </p:txBody>
      </p:sp>
      <p:sp>
        <p:nvSpPr>
          <p:cNvPr id="9" name="Slide Number Placeholder 12"/>
          <p:cNvSpPr txBox="1">
            <a:spLocks/>
          </p:cNvSpPr>
          <p:nvPr/>
        </p:nvSpPr>
        <p:spPr>
          <a:xfrm>
            <a:off x="6553200" y="6400800"/>
            <a:ext cx="2133600" cy="365125"/>
          </a:xfrm>
          <a:prstGeom prst="rect">
            <a:avLst/>
          </a:prstGeo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A630903-0405-4385-947A-62A13C1F0ED5}" type="slidenum">
              <a:rPr kumimoji="0" lang="en-US" sz="1200" b="0" i="0" u="none" strike="noStrike" kern="1200" cap="none" spc="0" normalizeH="0" baseline="0" noProof="0" smtClean="0">
                <a:ln>
                  <a:noFill/>
                </a:ln>
                <a:solidFill>
                  <a:schemeClr val="tx1"/>
                </a:solidFill>
                <a:effectLst/>
                <a:uLnTx/>
                <a:uFillTx/>
                <a:latin typeface="+mj-lt"/>
                <a:ea typeface="+mn-ea"/>
                <a:cs typeface="Arial"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chemeClr val="tx1"/>
              </a:solidFill>
              <a:effectLst/>
              <a:uLnTx/>
              <a:uFillTx/>
              <a:latin typeface="+mj-lt"/>
              <a:ea typeface="+mn-ea"/>
              <a:cs typeface="Arial" pitchFamily="34" charset="0"/>
            </a:endParaRPr>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10"/>
          <p:cNvSpPr>
            <a:spLocks noGrp="1" noChangeArrowheads="1"/>
          </p:cNvSpPr>
          <p:nvPr>
            <p:ph type="title"/>
          </p:nvPr>
        </p:nvSpPr>
        <p:spPr bwMode="auto">
          <a:xfrm>
            <a:off x="1219200" y="228600"/>
            <a:ext cx="6705600" cy="914400"/>
          </a:xfrm>
          <a:noFill/>
          <a:ln>
            <a:miter lim="800000"/>
            <a:headEnd/>
            <a:tailEnd/>
          </a:ln>
        </p:spPr>
        <p:txBody>
          <a:bodyPr vert="horz" wrap="square" lIns="91440" tIns="0" rIns="91440" bIns="0" numCol="1" anchor="t" anchorCtr="0" compatLnSpc="1">
            <a:prstTxWarp prst="textNoShape">
              <a:avLst/>
            </a:prstTxWarp>
          </a:bodyPr>
          <a:lstStyle/>
          <a:p>
            <a:pPr algn="l" eaLnBrk="1" hangingPunct="1"/>
            <a:r>
              <a:rPr lang="en-US" sz="2400" smtClean="0"/>
              <a:t>Question #3: Which Sections of the Cost Management Process Primarily Involve:</a:t>
            </a:r>
            <a:br>
              <a:rPr lang="en-US" sz="2400" smtClean="0"/>
            </a:br>
            <a:r>
              <a:rPr lang="en-US" sz="2400" smtClean="0"/>
              <a:t>- HQDA/COMMAND HQ?</a:t>
            </a:r>
            <a:br>
              <a:rPr lang="en-US" sz="2400" smtClean="0"/>
            </a:br>
            <a:r>
              <a:rPr lang="en-US" sz="2400" smtClean="0"/>
              <a:t>- FIELD LEVEL - Garrisons, Schools, MSEs … &amp; Below?</a:t>
            </a:r>
          </a:p>
        </p:txBody>
      </p:sp>
      <p:sp>
        <p:nvSpPr>
          <p:cNvPr id="7"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447800" y="2514600"/>
            <a:ext cx="6248400" cy="3887788"/>
            <a:chOff x="1679" y="1676"/>
            <a:chExt cx="3744" cy="2449"/>
          </a:xfrm>
        </p:grpSpPr>
        <p:sp>
          <p:nvSpPr>
            <p:cNvPr id="81941" name="Oval 3"/>
            <p:cNvSpPr>
              <a:spLocks noChangeArrowheads="1"/>
            </p:cNvSpPr>
            <p:nvPr/>
          </p:nvSpPr>
          <p:spPr bwMode="auto">
            <a:xfrm rot="5328990">
              <a:off x="2326" y="1029"/>
              <a:ext cx="2449" cy="3744"/>
            </a:xfrm>
            <a:prstGeom prst="ellipse">
              <a:avLst/>
            </a:prstGeom>
            <a:solidFill>
              <a:srgbClr val="FFFFCC">
                <a:alpha val="58038"/>
              </a:srgbClr>
            </a:solidFill>
            <a:ln w="9525" algn="ctr">
              <a:solidFill>
                <a:schemeClr val="tx1"/>
              </a:solidFill>
              <a:round/>
              <a:headEnd/>
              <a:tailEnd/>
            </a:ln>
          </p:spPr>
          <p:txBody>
            <a:bodyPr rot="10800000" vert="eaVert" wrap="none" anchor="ctr"/>
            <a:lstStyle/>
            <a:p>
              <a:pPr algn="ctr"/>
              <a:endParaRPr lang="en-US" sz="3600">
                <a:solidFill>
                  <a:schemeClr val="tx2"/>
                </a:solidFill>
                <a:latin typeface="Arial" pitchFamily="34" charset="0"/>
              </a:endParaRPr>
            </a:p>
          </p:txBody>
        </p:sp>
        <p:sp>
          <p:nvSpPr>
            <p:cNvPr id="81942" name="Text Box 4"/>
            <p:cNvSpPr txBox="1">
              <a:spLocks noChangeArrowheads="1"/>
            </p:cNvSpPr>
            <p:nvPr/>
          </p:nvSpPr>
          <p:spPr bwMode="auto">
            <a:xfrm>
              <a:off x="2455" y="1824"/>
              <a:ext cx="608" cy="327"/>
            </a:xfrm>
            <a:prstGeom prst="rect">
              <a:avLst/>
            </a:prstGeom>
            <a:noFill/>
            <a:ln w="9525" algn="ctr">
              <a:noFill/>
              <a:miter lim="800000"/>
              <a:headEnd/>
              <a:tailEnd/>
            </a:ln>
          </p:spPr>
          <p:txBody>
            <a:bodyPr wrap="none">
              <a:spAutoFit/>
            </a:bodyPr>
            <a:lstStyle/>
            <a:p>
              <a:pPr algn="ctr"/>
              <a:r>
                <a:rPr lang="en-US" b="1">
                  <a:solidFill>
                    <a:schemeClr val="tx2"/>
                  </a:solidFill>
                  <a:latin typeface="Arial" pitchFamily="34" charset="0"/>
                </a:rPr>
                <a:t>Field</a:t>
              </a:r>
            </a:p>
          </p:txBody>
        </p:sp>
      </p:grpSp>
      <p:grpSp>
        <p:nvGrpSpPr>
          <p:cNvPr id="3" name="Group 5"/>
          <p:cNvGrpSpPr>
            <a:grpSpLocks/>
          </p:cNvGrpSpPr>
          <p:nvPr/>
        </p:nvGrpSpPr>
        <p:grpSpPr bwMode="auto">
          <a:xfrm>
            <a:off x="4489450" y="2303463"/>
            <a:ext cx="4197350" cy="4935537"/>
            <a:chOff x="2784" y="1584"/>
            <a:chExt cx="2644" cy="3109"/>
          </a:xfrm>
        </p:grpSpPr>
        <p:grpSp>
          <p:nvGrpSpPr>
            <p:cNvPr id="4" name="Group 6"/>
            <p:cNvGrpSpPr>
              <a:grpSpLocks/>
            </p:cNvGrpSpPr>
            <p:nvPr/>
          </p:nvGrpSpPr>
          <p:grpSpPr bwMode="auto">
            <a:xfrm rot="1989952">
              <a:off x="2784" y="1584"/>
              <a:ext cx="1685" cy="3109"/>
              <a:chOff x="928" y="1664"/>
              <a:chExt cx="1685" cy="3157"/>
            </a:xfrm>
          </p:grpSpPr>
          <p:sp>
            <p:nvSpPr>
              <p:cNvPr id="81939" name="Oval 7"/>
              <p:cNvSpPr>
                <a:spLocks noChangeArrowheads="1"/>
              </p:cNvSpPr>
              <p:nvPr/>
            </p:nvSpPr>
            <p:spPr bwMode="auto">
              <a:xfrm rot="6927378">
                <a:off x="192" y="2400"/>
                <a:ext cx="3157" cy="1685"/>
              </a:xfrm>
              <a:prstGeom prst="ellipse">
                <a:avLst/>
              </a:prstGeom>
              <a:solidFill>
                <a:srgbClr val="CCECFF">
                  <a:alpha val="58038"/>
                </a:srgbClr>
              </a:solidFill>
              <a:ln w="9525" algn="ctr">
                <a:solidFill>
                  <a:schemeClr val="tx1"/>
                </a:solidFill>
                <a:round/>
                <a:headEnd/>
                <a:tailEnd/>
              </a:ln>
            </p:spPr>
            <p:txBody>
              <a:bodyPr wrap="none" anchor="ctr"/>
              <a:lstStyle/>
              <a:p>
                <a:pPr algn="ctr">
                  <a:buClr>
                    <a:schemeClr val="tx1"/>
                  </a:buClr>
                </a:pPr>
                <a:endParaRPr lang="en-US" sz="3200" b="1">
                  <a:latin typeface="Arial" pitchFamily="34" charset="0"/>
                </a:endParaRPr>
              </a:p>
            </p:txBody>
          </p:sp>
          <p:sp>
            <p:nvSpPr>
              <p:cNvPr id="81940" name="Text Box 8"/>
              <p:cNvSpPr txBox="1">
                <a:spLocks noChangeArrowheads="1"/>
              </p:cNvSpPr>
              <p:nvPr/>
            </p:nvSpPr>
            <p:spPr bwMode="auto">
              <a:xfrm>
                <a:off x="1932" y="1919"/>
                <a:ext cx="452" cy="332"/>
              </a:xfrm>
              <a:prstGeom prst="rect">
                <a:avLst/>
              </a:prstGeom>
              <a:noFill/>
              <a:ln w="9525" algn="ctr">
                <a:noFill/>
                <a:miter lim="800000"/>
                <a:headEnd/>
                <a:tailEnd/>
              </a:ln>
            </p:spPr>
            <p:txBody>
              <a:bodyPr wrap="none">
                <a:spAutoFit/>
              </a:bodyPr>
              <a:lstStyle/>
              <a:p>
                <a:pPr algn="ctr"/>
                <a:r>
                  <a:rPr lang="en-US" b="1">
                    <a:solidFill>
                      <a:schemeClr val="tx2"/>
                    </a:solidFill>
                    <a:latin typeface="Arial" pitchFamily="34" charset="0"/>
                  </a:rPr>
                  <a:t>HQ</a:t>
                </a:r>
              </a:p>
            </p:txBody>
          </p:sp>
        </p:grpSp>
        <p:sp>
          <p:nvSpPr>
            <p:cNvPr id="81938" name="Rectangle 9"/>
            <p:cNvSpPr>
              <a:spLocks noChangeArrowheads="1"/>
            </p:cNvSpPr>
            <p:nvPr/>
          </p:nvSpPr>
          <p:spPr bwMode="auto">
            <a:xfrm>
              <a:off x="4176" y="1632"/>
              <a:ext cx="1252" cy="404"/>
            </a:xfrm>
            <a:prstGeom prst="rect">
              <a:avLst/>
            </a:prstGeom>
            <a:noFill/>
            <a:ln w="9525" algn="ctr">
              <a:noFill/>
              <a:miter lim="800000"/>
              <a:headEnd/>
              <a:tailEnd/>
            </a:ln>
          </p:spPr>
          <p:txBody>
            <a:bodyPr wrap="none">
              <a:spAutoFit/>
            </a:bodyPr>
            <a:lstStyle/>
            <a:p>
              <a:pPr algn="ctr"/>
              <a:r>
                <a:rPr lang="en-US" sz="3600" b="1">
                  <a:solidFill>
                    <a:schemeClr val="tx2"/>
                  </a:solidFill>
                  <a:latin typeface="Arial" pitchFamily="34" charset="0"/>
                </a:rPr>
                <a:t>Answer:</a:t>
              </a:r>
            </a:p>
          </p:txBody>
        </p:sp>
      </p:grpSp>
      <p:sp>
        <p:nvSpPr>
          <p:cNvPr id="81924" name="Rectangle 10"/>
          <p:cNvSpPr>
            <a:spLocks noGrp="1" noChangeArrowheads="1"/>
          </p:cNvSpPr>
          <p:nvPr>
            <p:ph type="title"/>
          </p:nvPr>
        </p:nvSpPr>
        <p:spPr bwMode="auto">
          <a:xfrm>
            <a:off x="1219200" y="228600"/>
            <a:ext cx="6705600" cy="914400"/>
          </a:xfrm>
          <a:noFill/>
          <a:ln>
            <a:miter lim="800000"/>
            <a:headEnd/>
            <a:tailEnd/>
          </a:ln>
        </p:spPr>
        <p:txBody>
          <a:bodyPr vert="horz" wrap="square" lIns="91440" tIns="0" rIns="91440" bIns="0" numCol="1" anchor="t" anchorCtr="0" compatLnSpc="1">
            <a:prstTxWarp prst="textNoShape">
              <a:avLst/>
            </a:prstTxWarp>
          </a:bodyPr>
          <a:lstStyle/>
          <a:p>
            <a:pPr algn="l" eaLnBrk="1" hangingPunct="1"/>
            <a:r>
              <a:rPr lang="en-US" sz="2400" smtClean="0"/>
              <a:t>Answer #3: Which Sections of the Cost Management Process Primarily Involve:</a:t>
            </a:r>
            <a:br>
              <a:rPr lang="en-US" sz="2400" smtClean="0"/>
            </a:br>
            <a:r>
              <a:rPr lang="en-US" sz="2400" smtClean="0"/>
              <a:t>- HQDA/COMMAND HQ?</a:t>
            </a:r>
            <a:br>
              <a:rPr lang="en-US" sz="2400" smtClean="0"/>
            </a:br>
            <a:r>
              <a:rPr lang="en-US" sz="2400" smtClean="0"/>
              <a:t>- FIELD LEVEL - Garrisons, Schools, MSEs … &amp; Below?</a:t>
            </a:r>
          </a:p>
        </p:txBody>
      </p:sp>
      <p:grpSp>
        <p:nvGrpSpPr>
          <p:cNvPr id="5" name="Group 11"/>
          <p:cNvGrpSpPr>
            <a:grpSpLocks/>
          </p:cNvGrpSpPr>
          <p:nvPr/>
        </p:nvGrpSpPr>
        <p:grpSpPr bwMode="auto">
          <a:xfrm>
            <a:off x="2514600" y="2514600"/>
            <a:ext cx="4267200" cy="3657600"/>
            <a:chOff x="1440" y="1248"/>
            <a:chExt cx="2304" cy="1920"/>
          </a:xfrm>
        </p:grpSpPr>
        <p:sp>
          <p:nvSpPr>
            <p:cNvPr id="81928" name="Oval 12"/>
            <p:cNvSpPr>
              <a:spLocks noChangeArrowheads="1"/>
            </p:cNvSpPr>
            <p:nvPr/>
          </p:nvSpPr>
          <p:spPr bwMode="auto">
            <a:xfrm>
              <a:off x="1440"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Planning</a:t>
              </a:r>
            </a:p>
          </p:txBody>
        </p:sp>
        <p:sp>
          <p:nvSpPr>
            <p:cNvPr id="81929" name="Oval 13"/>
            <p:cNvSpPr>
              <a:spLocks noChangeArrowheads="1"/>
            </p:cNvSpPr>
            <p:nvPr/>
          </p:nvSpPr>
          <p:spPr bwMode="auto">
            <a:xfrm>
              <a:off x="2261" y="2614"/>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Controlling</a:t>
              </a:r>
            </a:p>
          </p:txBody>
        </p:sp>
        <p:sp>
          <p:nvSpPr>
            <p:cNvPr id="81930" name="Oval 14"/>
            <p:cNvSpPr>
              <a:spLocks noChangeArrowheads="1"/>
            </p:cNvSpPr>
            <p:nvPr/>
          </p:nvSpPr>
          <p:spPr bwMode="auto">
            <a:xfrm>
              <a:off x="3081" y="1913"/>
              <a:ext cx="663" cy="553"/>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Analysis</a:t>
              </a:r>
            </a:p>
          </p:txBody>
        </p:sp>
        <p:sp>
          <p:nvSpPr>
            <p:cNvPr id="81931" name="Oval 15"/>
            <p:cNvSpPr>
              <a:spLocks noChangeArrowheads="1"/>
            </p:cNvSpPr>
            <p:nvPr/>
          </p:nvSpPr>
          <p:spPr bwMode="auto">
            <a:xfrm>
              <a:off x="2261" y="1248"/>
              <a:ext cx="662" cy="554"/>
            </a:xfrm>
            <a:prstGeom prst="ellipse">
              <a:avLst/>
            </a:prstGeom>
            <a:gradFill rotWithShape="1">
              <a:gsLst>
                <a:gs pos="0">
                  <a:schemeClr val="bg1"/>
                </a:gs>
                <a:gs pos="100000">
                  <a:srgbClr val="99CCFF"/>
                </a:gs>
              </a:gsLst>
              <a:lin ang="18900000" scaled="1"/>
            </a:gradFill>
            <a:ln w="9525" algn="ctr">
              <a:solidFill>
                <a:srgbClr val="000099"/>
              </a:solidFill>
              <a:round/>
              <a:headEnd/>
              <a:tailEnd/>
            </a:ln>
          </p:spPr>
          <p:txBody>
            <a:bodyPr wrap="none" anchor="ctr"/>
            <a:lstStyle/>
            <a:p>
              <a:pPr algn="ctr"/>
              <a:r>
                <a:rPr lang="en-US" sz="1200" b="1" u="sng">
                  <a:solidFill>
                    <a:srgbClr val="000066"/>
                  </a:solidFill>
                  <a:latin typeface="Arial" pitchFamily="34" charset="0"/>
                </a:rPr>
                <a:t>Cost </a:t>
              </a:r>
            </a:p>
            <a:p>
              <a:pPr algn="ctr"/>
              <a:r>
                <a:rPr lang="en-US" sz="1200" b="1" u="sng">
                  <a:solidFill>
                    <a:srgbClr val="000066"/>
                  </a:solidFill>
                  <a:latin typeface="Arial" pitchFamily="34" charset="0"/>
                </a:rPr>
                <a:t>Accounting</a:t>
              </a:r>
            </a:p>
          </p:txBody>
        </p:sp>
        <p:cxnSp>
          <p:nvCxnSpPr>
            <p:cNvPr id="81932" name="AutoShape 16"/>
            <p:cNvCxnSpPr>
              <a:cxnSpLocks noChangeShapeType="1"/>
              <a:stCxn id="81928" idx="0"/>
              <a:endCxn id="81931" idx="2"/>
            </p:cNvCxnSpPr>
            <p:nvPr/>
          </p:nvCxnSpPr>
          <p:spPr bwMode="auto">
            <a:xfrm rot="-5400000">
              <a:off x="1823" y="1474"/>
              <a:ext cx="388" cy="489"/>
            </a:xfrm>
            <a:prstGeom prst="curvedConnector2">
              <a:avLst/>
            </a:prstGeom>
            <a:noFill/>
            <a:ln w="38100">
              <a:solidFill>
                <a:srgbClr val="000099"/>
              </a:solidFill>
              <a:round/>
              <a:headEnd/>
              <a:tailEnd type="triangle" w="med" len="med"/>
            </a:ln>
          </p:spPr>
        </p:cxnSp>
        <p:cxnSp>
          <p:nvCxnSpPr>
            <p:cNvPr id="81933" name="AutoShape 17"/>
            <p:cNvCxnSpPr>
              <a:cxnSpLocks noChangeShapeType="1"/>
              <a:stCxn id="81931" idx="6"/>
              <a:endCxn id="81930" idx="0"/>
            </p:cNvCxnSpPr>
            <p:nvPr/>
          </p:nvCxnSpPr>
          <p:spPr bwMode="auto">
            <a:xfrm>
              <a:off x="2923" y="1525"/>
              <a:ext cx="490" cy="388"/>
            </a:xfrm>
            <a:prstGeom prst="curvedConnector2">
              <a:avLst/>
            </a:prstGeom>
            <a:noFill/>
            <a:ln w="38100">
              <a:solidFill>
                <a:srgbClr val="000099"/>
              </a:solidFill>
              <a:round/>
              <a:headEnd/>
              <a:tailEnd type="triangle" w="med" len="med"/>
            </a:ln>
          </p:spPr>
        </p:cxnSp>
        <p:cxnSp>
          <p:nvCxnSpPr>
            <p:cNvPr id="81934" name="AutoShape 18"/>
            <p:cNvCxnSpPr>
              <a:cxnSpLocks noChangeShapeType="1"/>
              <a:stCxn id="81930" idx="4"/>
              <a:endCxn id="81929" idx="6"/>
            </p:cNvCxnSpPr>
            <p:nvPr/>
          </p:nvCxnSpPr>
          <p:spPr bwMode="auto">
            <a:xfrm rot="5400000">
              <a:off x="2955" y="2434"/>
              <a:ext cx="425" cy="490"/>
            </a:xfrm>
            <a:prstGeom prst="curvedConnector2">
              <a:avLst/>
            </a:prstGeom>
            <a:noFill/>
            <a:ln w="38100">
              <a:solidFill>
                <a:srgbClr val="000099"/>
              </a:solidFill>
              <a:round/>
              <a:headEnd/>
              <a:tailEnd type="triangle" w="med" len="med"/>
            </a:ln>
          </p:spPr>
        </p:cxnSp>
        <p:cxnSp>
          <p:nvCxnSpPr>
            <p:cNvPr id="81935" name="AutoShape 19"/>
            <p:cNvCxnSpPr>
              <a:cxnSpLocks noChangeShapeType="1"/>
              <a:stCxn id="81929" idx="2"/>
              <a:endCxn id="81928" idx="4"/>
            </p:cNvCxnSpPr>
            <p:nvPr/>
          </p:nvCxnSpPr>
          <p:spPr bwMode="auto">
            <a:xfrm rot="10800000">
              <a:off x="1771" y="2466"/>
              <a:ext cx="490" cy="425"/>
            </a:xfrm>
            <a:prstGeom prst="curvedConnector2">
              <a:avLst/>
            </a:prstGeom>
            <a:noFill/>
            <a:ln w="38100">
              <a:solidFill>
                <a:srgbClr val="000099"/>
              </a:solidFill>
              <a:round/>
              <a:headEnd/>
              <a:tailEnd type="triangle" w="med" len="med"/>
            </a:ln>
          </p:spPr>
        </p:cxnSp>
        <p:sp>
          <p:nvSpPr>
            <p:cNvPr id="81936" name="Rectangle 20"/>
            <p:cNvSpPr>
              <a:spLocks noChangeArrowheads="1"/>
            </p:cNvSpPr>
            <p:nvPr/>
          </p:nvSpPr>
          <p:spPr bwMode="auto">
            <a:xfrm>
              <a:off x="2271" y="1972"/>
              <a:ext cx="684" cy="384"/>
            </a:xfrm>
            <a:prstGeom prst="rect">
              <a:avLst/>
            </a:prstGeom>
            <a:noFill/>
            <a:ln w="9525" algn="ctr">
              <a:noFill/>
              <a:miter lim="800000"/>
              <a:headEnd/>
              <a:tailEnd/>
            </a:ln>
          </p:spPr>
          <p:txBody>
            <a:bodyPr wrap="none">
              <a:spAutoFit/>
            </a:bodyPr>
            <a:lstStyle/>
            <a:p>
              <a:pPr algn="ctr"/>
              <a:r>
                <a:rPr lang="en-US" sz="1400" b="1">
                  <a:solidFill>
                    <a:schemeClr val="tx2"/>
                  </a:solidFill>
                  <a:latin typeface="Arial" pitchFamily="34" charset="0"/>
                </a:rPr>
                <a:t>Cost </a:t>
              </a:r>
            </a:p>
            <a:p>
              <a:pPr algn="ctr"/>
              <a:r>
                <a:rPr lang="en-US" sz="1400" b="1">
                  <a:solidFill>
                    <a:schemeClr val="tx2"/>
                  </a:solidFill>
                  <a:latin typeface="Arial" pitchFamily="34" charset="0"/>
                </a:rPr>
                <a:t>Management</a:t>
              </a:r>
            </a:p>
            <a:p>
              <a:pPr algn="ctr"/>
              <a:r>
                <a:rPr lang="en-US" sz="1400" b="1">
                  <a:solidFill>
                    <a:schemeClr val="tx2"/>
                  </a:solidFill>
                  <a:latin typeface="Arial" pitchFamily="34" charset="0"/>
                </a:rPr>
                <a:t>Process</a:t>
              </a:r>
            </a:p>
          </p:txBody>
        </p:sp>
      </p:grpSp>
      <p:sp>
        <p:nvSpPr>
          <p:cNvPr id="26" name="Slide Number Placeholder 12"/>
          <p:cNvSpPr>
            <a:spLocks noGrp="1"/>
          </p:cNvSpPr>
          <p:nvPr>
            <p:ph type="sldNum" sz="quarter" idx="10"/>
          </p:nvPr>
        </p:nvSpPr>
        <p:spPr>
          <a:xfrm>
            <a:off x="6553200" y="6400800"/>
            <a:ext cx="2133600" cy="365125"/>
          </a:xfrm>
        </p:spPr>
        <p:txBody>
          <a:bodyPr/>
          <a:lstStyle/>
          <a:p>
            <a:pPr>
              <a:defRPr/>
            </a:pPr>
            <a:fld id="{2A630903-0405-4385-947A-62A13C1F0ED5}" type="slidenum">
              <a:rPr lang="en-US" smtClean="0"/>
              <a:pPr>
                <a:defRPr/>
              </a:pPr>
              <a:t>91</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heckerboard(across)">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MCOM Conference 2007">
  <a:themeElements>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IMCOM Conference 200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spPr>
      <a:bodyPr vert="horz" wrap="square" lIns="92075" tIns="0" rIns="92075" bIns="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
            <a:schemeClr val="tx1"/>
          </a:buClr>
          <a:buSzTx/>
          <a:buFontTx/>
          <a:buNone/>
          <a:tabLst/>
          <a:defRPr kumimoji="0" lang="en-US" sz="32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IMCOM Conference 2007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IMCOM Conference 2007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IMCOM Conference 2007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IMCOM Conference 2007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IMCOM Conference 2007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IMCOM Conference 2007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IMCOM Conference 2007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IMCOM Conference 2007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IMCOM Conference 2007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IMCOM Conference 2007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IMCOM Conference 2007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IMCOM Conference 2007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17480</TotalTime>
  <Words>7679</Words>
  <Application>Microsoft Office PowerPoint</Application>
  <PresentationFormat>On-screen Show (4:3)</PresentationFormat>
  <Paragraphs>1606</Paragraphs>
  <Slides>91</Slides>
  <Notes>90</Notes>
  <HiddenSlides>2</HiddenSlides>
  <MMClips>0</MMClips>
  <ScaleCrop>false</ScaleCrop>
  <HeadingPairs>
    <vt:vector size="4" baseType="variant">
      <vt:variant>
        <vt:lpstr>Theme</vt:lpstr>
      </vt:variant>
      <vt:variant>
        <vt:i4>1</vt:i4>
      </vt:variant>
      <vt:variant>
        <vt:lpstr>Slide Titles</vt:lpstr>
      </vt:variant>
      <vt:variant>
        <vt:i4>91</vt:i4>
      </vt:variant>
    </vt:vector>
  </HeadingPairs>
  <TitlesOfParts>
    <vt:vector size="92" baseType="lpstr">
      <vt:lpstr>IMCOM Conference 2007</vt:lpstr>
      <vt:lpstr>Cost management 101</vt:lpstr>
      <vt:lpstr>Who are We?</vt:lpstr>
      <vt:lpstr>DASA-CE Cost Mission</vt:lpstr>
      <vt:lpstr>DASA-CE Cost Mission  (Continued)</vt:lpstr>
      <vt:lpstr>DASA-CE CM Schedule </vt:lpstr>
      <vt:lpstr>Mission #1: Cost Model Conceptual Design</vt:lpstr>
      <vt:lpstr>Cost Model Roll-Out</vt:lpstr>
      <vt:lpstr>PowerPoint Presentation</vt:lpstr>
      <vt:lpstr>PowerPoint Presentation</vt:lpstr>
      <vt:lpstr>Mission #3: CM Master Data Build </vt:lpstr>
      <vt:lpstr>Master Data: Cost Centers</vt:lpstr>
      <vt:lpstr>Master Data: Activity Types</vt:lpstr>
      <vt:lpstr>Master Data: Things You Do </vt:lpstr>
      <vt:lpstr>Master Data: Things You Track</vt:lpstr>
      <vt:lpstr>PowerPoint Presentation</vt:lpstr>
      <vt:lpstr>PowerPoint Presentation</vt:lpstr>
      <vt:lpstr>Lesson 1:  Demand &amp; Define “Cost”</vt:lpstr>
      <vt:lpstr>Cost - Who’s Asking?</vt:lpstr>
      <vt:lpstr>PowerPoint Presentation</vt:lpstr>
      <vt:lpstr>Cost - Who’s Asking?</vt:lpstr>
      <vt:lpstr>Cost Demands: Army Leadership</vt:lpstr>
      <vt:lpstr>Cost Priorities - ASA(FM&amp;C)</vt:lpstr>
      <vt:lpstr>Cost - Who’s Asking?</vt:lpstr>
      <vt:lpstr>Cost - Who’s Asking?</vt:lpstr>
      <vt:lpstr>An Easy Definition of Cost</vt:lpstr>
      <vt:lpstr>An Easy Definition of Cost</vt:lpstr>
      <vt:lpstr>Cost in More Detail</vt:lpstr>
      <vt:lpstr>PowerPoint Presentation</vt:lpstr>
      <vt:lpstr> Cost = Converting and Measurement of  Work</vt:lpstr>
      <vt:lpstr>Cost Management Process</vt:lpstr>
      <vt:lpstr>PowerPoint Presentation</vt:lpstr>
      <vt:lpstr>The Army Cost Framework</vt:lpstr>
      <vt:lpstr>PowerPoint Presentation</vt:lpstr>
      <vt:lpstr>Lesson 1: Wrap-Up</vt:lpstr>
      <vt:lpstr>Lesson 2: Cost Culture</vt:lpstr>
      <vt:lpstr>PowerPoint Presentation</vt:lpstr>
      <vt:lpstr>PowerPoint Presentation</vt:lpstr>
      <vt:lpstr>PowerPoint Presentation</vt:lpstr>
      <vt:lpstr>Growing into the Cost Culture</vt:lpstr>
      <vt:lpstr>Moving to a Cost Culture</vt:lpstr>
      <vt:lpstr>Lesson 2: Wrap-Up</vt:lpstr>
      <vt:lpstr>Question: What is the biggest obstacle to establishing a cost culture in the Army for you? </vt:lpstr>
      <vt:lpstr>Lesson 3: Cost Enablers</vt:lpstr>
      <vt:lpstr>PowerPoint Presentation</vt:lpstr>
      <vt:lpstr>Change Enabler: People</vt:lpstr>
      <vt:lpstr>PowerPoint Presentation</vt:lpstr>
      <vt:lpstr>Change Enabler: Process</vt:lpstr>
      <vt:lpstr>Change Enabler: ERP Technology</vt:lpstr>
      <vt:lpstr>Change Enabler: Vision</vt:lpstr>
      <vt:lpstr>Change Enabler: Enterprise Wide</vt:lpstr>
      <vt:lpstr>PowerPoint Presentation</vt:lpstr>
      <vt:lpstr>Enhanced Ability to Capture Cost </vt:lpstr>
      <vt:lpstr>PowerPoint Presentation</vt:lpstr>
      <vt:lpstr>PowerPoint Presentation</vt:lpstr>
      <vt:lpstr>Simultaneous Update</vt:lpstr>
      <vt:lpstr>Lesson 3: Wrap-Up</vt:lpstr>
      <vt:lpstr>Question #1: What are  the Enablers of Business  Culture Change</vt:lpstr>
      <vt:lpstr>Answer #1: What are  the Enablers of Business  Culture Change</vt:lpstr>
      <vt:lpstr>Question # 2</vt:lpstr>
      <vt:lpstr>Answer # 2</vt:lpstr>
      <vt:lpstr>Lesson 4: Cost vs Budget</vt:lpstr>
      <vt:lpstr>Where We Are Currently</vt:lpstr>
      <vt:lpstr>Budget Terms</vt:lpstr>
      <vt:lpstr>Budget - Color of Money</vt:lpstr>
      <vt:lpstr>Cost Versus Budget</vt:lpstr>
      <vt:lpstr>Budget vs Cost Domains </vt:lpstr>
      <vt:lpstr>Enhance Budgeting with Cost</vt:lpstr>
      <vt:lpstr>Lesson 4: Wrap-Up</vt:lpstr>
      <vt:lpstr>PowerPoint Presentation</vt:lpstr>
      <vt:lpstr>PowerPoint Presentation</vt:lpstr>
      <vt:lpstr>PowerPoint Presentation</vt:lpstr>
      <vt:lpstr>PowerPoint Presentation</vt:lpstr>
      <vt:lpstr>Lesson 5:  Cost Management</vt:lpstr>
      <vt:lpstr>Cost Management is a New Process</vt:lpstr>
      <vt:lpstr>PowerPoint Presentation</vt:lpstr>
      <vt:lpstr>PowerPoint Presentation</vt:lpstr>
      <vt:lpstr>PowerPoint Presentation</vt:lpstr>
      <vt:lpstr>PowerPoint Presentation</vt:lpstr>
      <vt:lpstr>PowerPoint Presentation</vt:lpstr>
      <vt:lpstr>Costs Analysis Types</vt:lpstr>
      <vt:lpstr>More Costs Analysis Types</vt:lpstr>
      <vt:lpstr>Analysis Supported by ERP Reporting</vt:lpstr>
      <vt:lpstr>PowerPoint Presentation</vt:lpstr>
      <vt:lpstr>PowerPoint Presentation</vt:lpstr>
      <vt:lpstr>Cost Management Process (Who Is Involved?)</vt:lpstr>
      <vt:lpstr>Lesson 5: Wrap-Up</vt:lpstr>
      <vt:lpstr>Question #1: What are the 3 Key Components of the Cost Management Definition?</vt:lpstr>
      <vt:lpstr>Answer #1: What are the 3 Key Components of the Cost Management Definition?</vt:lpstr>
      <vt:lpstr>Question #2: Which Sections of the Cost Management Process Primarily Involve: - Resource Managers (RM)? - Operational Managers (OM)?</vt:lpstr>
      <vt:lpstr>Question #3: Which Sections of the Cost Management Process Primarily Involve: - HQDA/COMMAND HQ? - FIELD LEVEL - Garrisons, Schools, MSEs … &amp; Below?</vt:lpstr>
      <vt:lpstr>Answer #3: Which Sections of the Cost Management Process Primarily Involve: - HQDA/COMMAND HQ? - FIELD LEVEL - Garrisons, Schools, MSEs … &amp; Below?</vt:lpstr>
    </vt:vector>
  </TitlesOfParts>
  <Company>HQDA, US ARMY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Administrator</dc:creator>
  <cp:lastModifiedBy>USER</cp:lastModifiedBy>
  <cp:revision>893</cp:revision>
  <dcterms:created xsi:type="dcterms:W3CDTF">2007-10-12T17:25:43Z</dcterms:created>
  <dcterms:modified xsi:type="dcterms:W3CDTF">2013-07-17T23:11:58Z</dcterms:modified>
</cp:coreProperties>
</file>